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95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EE53F5-7F61-4CC9-A1E5-85CBD4FDCF0A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1CE2FE3-0214-42CA-989E-AF1FAB2E7847}">
      <dgm:prSet/>
      <dgm:spPr/>
      <dgm:t>
        <a:bodyPr/>
        <a:lstStyle/>
        <a:p>
          <a:r>
            <a:rPr lang="en-US" b="1"/>
            <a:t>Art. 2 - Definizioni</a:t>
          </a:r>
          <a:endParaRPr lang="en-US"/>
        </a:p>
      </dgm:t>
    </dgm:pt>
    <dgm:pt modelId="{3A3988D4-912E-4FFB-BD96-0595E67D0E91}" type="parTrans" cxnId="{4F3A543F-D753-4916-BDD3-2C50A952F2C4}">
      <dgm:prSet/>
      <dgm:spPr/>
      <dgm:t>
        <a:bodyPr/>
        <a:lstStyle/>
        <a:p>
          <a:endParaRPr lang="en-US"/>
        </a:p>
      </dgm:t>
    </dgm:pt>
    <dgm:pt modelId="{2185D1B3-3543-4A4F-AEE7-BB02E557554A}" type="sibTrans" cxnId="{4F3A543F-D753-4916-BDD3-2C50A952F2C4}">
      <dgm:prSet/>
      <dgm:spPr/>
      <dgm:t>
        <a:bodyPr/>
        <a:lstStyle/>
        <a:p>
          <a:endParaRPr lang="en-US"/>
        </a:p>
      </dgm:t>
    </dgm:pt>
    <dgm:pt modelId="{9B6E81F9-2A90-4DA3-B77F-A2DF782A3513}">
      <dgm:prSet/>
      <dgm:spPr/>
      <dgm:t>
        <a:bodyPr/>
        <a:lstStyle/>
        <a:p>
          <a:r>
            <a:rPr lang="en-US" b="1"/>
            <a:t>Ai fini del presente codice si intende per:</a:t>
          </a:r>
          <a:endParaRPr lang="en-US"/>
        </a:p>
      </dgm:t>
    </dgm:pt>
    <dgm:pt modelId="{3DD40B72-F284-4903-9390-D41A367E1258}" type="parTrans" cxnId="{2DD706AA-7064-40CE-867E-519281D0C5F0}">
      <dgm:prSet/>
      <dgm:spPr/>
      <dgm:t>
        <a:bodyPr/>
        <a:lstStyle/>
        <a:p>
          <a:endParaRPr lang="en-US"/>
        </a:p>
      </dgm:t>
    </dgm:pt>
    <dgm:pt modelId="{D1F2E6AE-D906-46B6-A8B5-25ECA3D3E1EA}" type="sibTrans" cxnId="{2DD706AA-7064-40CE-867E-519281D0C5F0}">
      <dgm:prSet/>
      <dgm:spPr/>
      <dgm:t>
        <a:bodyPr/>
        <a:lstStyle/>
        <a:p>
          <a:endParaRPr lang="en-US"/>
        </a:p>
      </dgm:t>
    </dgm:pt>
    <dgm:pt modelId="{59CE013C-7D02-45C3-9A2B-C67DF85F6E84}">
      <dgm:prSet/>
      <dgm:spPr/>
      <dgm:t>
        <a:bodyPr/>
        <a:lstStyle/>
        <a:p>
          <a:r>
            <a:rPr lang="en-US" b="1"/>
            <a:t>“crisi”: lo stato di difficoltà economico-finanziaria che rende probabile l’insolvenza del debitore, e che per le imprese si manifesta come inadeguatezza dei flussi di cassa prospettici a far fronte regolarmente alle obbligazioni pianificate;</a:t>
          </a:r>
          <a:endParaRPr lang="en-US"/>
        </a:p>
      </dgm:t>
    </dgm:pt>
    <dgm:pt modelId="{89FF9041-F741-4D20-8203-C424F9C3FD38}" type="parTrans" cxnId="{A3C49563-D3A3-40CB-8637-F4F12E2BBA58}">
      <dgm:prSet/>
      <dgm:spPr/>
      <dgm:t>
        <a:bodyPr/>
        <a:lstStyle/>
        <a:p>
          <a:endParaRPr lang="en-US"/>
        </a:p>
      </dgm:t>
    </dgm:pt>
    <dgm:pt modelId="{0E0FE0B1-789A-4842-8B11-D8494BE8961E}" type="sibTrans" cxnId="{A3C49563-D3A3-40CB-8637-F4F12E2BBA58}">
      <dgm:prSet/>
      <dgm:spPr/>
      <dgm:t>
        <a:bodyPr/>
        <a:lstStyle/>
        <a:p>
          <a:endParaRPr lang="en-US"/>
        </a:p>
      </dgm:t>
    </dgm:pt>
    <dgm:pt modelId="{27AD8532-ED5B-492C-8EE0-A438FD2610A9}">
      <dgm:prSet/>
      <dgm:spPr/>
      <dgm:t>
        <a:bodyPr/>
        <a:lstStyle/>
        <a:p>
          <a:r>
            <a:rPr lang="en-US" b="1"/>
            <a:t>“insolvenza”: lo stato del debitore che si manifesta con inadempimenti od altri fatti esteriori, i quali dimostrino che il debitore non è più in grado di soddisfare regolarmente le proprie obbligazioni;</a:t>
          </a:r>
          <a:endParaRPr lang="en-US"/>
        </a:p>
      </dgm:t>
    </dgm:pt>
    <dgm:pt modelId="{5A0F5D8D-4702-48C4-B2DF-47F91D5DADEC}" type="parTrans" cxnId="{65C26EC2-C839-4479-BA18-52EFAC99F444}">
      <dgm:prSet/>
      <dgm:spPr/>
      <dgm:t>
        <a:bodyPr/>
        <a:lstStyle/>
        <a:p>
          <a:endParaRPr lang="en-US"/>
        </a:p>
      </dgm:t>
    </dgm:pt>
    <dgm:pt modelId="{05B8B1D8-F578-44A4-9280-99CA0C20F048}" type="sibTrans" cxnId="{65C26EC2-C839-4479-BA18-52EFAC99F444}">
      <dgm:prSet/>
      <dgm:spPr/>
      <dgm:t>
        <a:bodyPr/>
        <a:lstStyle/>
        <a:p>
          <a:endParaRPr lang="en-US"/>
        </a:p>
      </dgm:t>
    </dgm:pt>
    <dgm:pt modelId="{3E95E4F6-6EC3-4FAB-961B-0DAD22AAF47B}" type="pres">
      <dgm:prSet presAssocID="{53EE53F5-7F61-4CC9-A1E5-85CBD4FDCF0A}" presName="linear" presStyleCnt="0">
        <dgm:presLayoutVars>
          <dgm:dir/>
          <dgm:animLvl val="lvl"/>
          <dgm:resizeHandles val="exact"/>
        </dgm:presLayoutVars>
      </dgm:prSet>
      <dgm:spPr/>
    </dgm:pt>
    <dgm:pt modelId="{23D3F0F3-ABF7-4B9B-8E66-442B40DF9C39}" type="pres">
      <dgm:prSet presAssocID="{B1CE2FE3-0214-42CA-989E-AF1FAB2E7847}" presName="parentLin" presStyleCnt="0"/>
      <dgm:spPr/>
    </dgm:pt>
    <dgm:pt modelId="{58DE0AF3-2E5A-4DEB-B0F3-DB3C0443E103}" type="pres">
      <dgm:prSet presAssocID="{B1CE2FE3-0214-42CA-989E-AF1FAB2E7847}" presName="parentLeftMargin" presStyleLbl="node1" presStyleIdx="0" presStyleCnt="1"/>
      <dgm:spPr/>
    </dgm:pt>
    <dgm:pt modelId="{FAC7501A-E57E-41E2-9E4B-97D9856649FE}" type="pres">
      <dgm:prSet presAssocID="{B1CE2FE3-0214-42CA-989E-AF1FAB2E784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DBB463A-E9FB-496F-A858-BF185BE56F1D}" type="pres">
      <dgm:prSet presAssocID="{B1CE2FE3-0214-42CA-989E-AF1FAB2E7847}" presName="negativeSpace" presStyleCnt="0"/>
      <dgm:spPr/>
    </dgm:pt>
    <dgm:pt modelId="{1D95BD6C-6C75-4B2C-A1D8-68766405D614}" type="pres">
      <dgm:prSet presAssocID="{B1CE2FE3-0214-42CA-989E-AF1FAB2E7847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4166117-5DA5-4BC1-9FB2-4252A4C62940}" type="presOf" srcId="{B1CE2FE3-0214-42CA-989E-AF1FAB2E7847}" destId="{FAC7501A-E57E-41E2-9E4B-97D9856649FE}" srcOrd="1" destOrd="0" presId="urn:microsoft.com/office/officeart/2005/8/layout/list1"/>
    <dgm:cxn modelId="{6F4B441F-B094-40BF-8CC7-0962C1C7246D}" type="presOf" srcId="{27AD8532-ED5B-492C-8EE0-A438FD2610A9}" destId="{1D95BD6C-6C75-4B2C-A1D8-68766405D614}" srcOrd="0" destOrd="2" presId="urn:microsoft.com/office/officeart/2005/8/layout/list1"/>
    <dgm:cxn modelId="{4F3A543F-D753-4916-BDD3-2C50A952F2C4}" srcId="{53EE53F5-7F61-4CC9-A1E5-85CBD4FDCF0A}" destId="{B1CE2FE3-0214-42CA-989E-AF1FAB2E7847}" srcOrd="0" destOrd="0" parTransId="{3A3988D4-912E-4FFB-BD96-0595E67D0E91}" sibTransId="{2185D1B3-3543-4A4F-AEE7-BB02E557554A}"/>
    <dgm:cxn modelId="{A3C49563-D3A3-40CB-8637-F4F12E2BBA58}" srcId="{9B6E81F9-2A90-4DA3-B77F-A2DF782A3513}" destId="{59CE013C-7D02-45C3-9A2B-C67DF85F6E84}" srcOrd="0" destOrd="0" parTransId="{89FF9041-F741-4D20-8203-C424F9C3FD38}" sibTransId="{0E0FE0B1-789A-4842-8B11-D8494BE8961E}"/>
    <dgm:cxn modelId="{BD85CD75-1B7B-4883-9ED7-A60A5642EB3E}" type="presOf" srcId="{B1CE2FE3-0214-42CA-989E-AF1FAB2E7847}" destId="{58DE0AF3-2E5A-4DEB-B0F3-DB3C0443E103}" srcOrd="0" destOrd="0" presId="urn:microsoft.com/office/officeart/2005/8/layout/list1"/>
    <dgm:cxn modelId="{10099477-7F0F-48F6-877F-EE633C85245C}" type="presOf" srcId="{59CE013C-7D02-45C3-9A2B-C67DF85F6E84}" destId="{1D95BD6C-6C75-4B2C-A1D8-68766405D614}" srcOrd="0" destOrd="1" presId="urn:microsoft.com/office/officeart/2005/8/layout/list1"/>
    <dgm:cxn modelId="{2DD706AA-7064-40CE-867E-519281D0C5F0}" srcId="{B1CE2FE3-0214-42CA-989E-AF1FAB2E7847}" destId="{9B6E81F9-2A90-4DA3-B77F-A2DF782A3513}" srcOrd="0" destOrd="0" parTransId="{3DD40B72-F284-4903-9390-D41A367E1258}" sibTransId="{D1F2E6AE-D906-46B6-A8B5-25ECA3D3E1EA}"/>
    <dgm:cxn modelId="{2F3282AB-2BCE-47D3-B1C8-B4E5AD1A924E}" type="presOf" srcId="{9B6E81F9-2A90-4DA3-B77F-A2DF782A3513}" destId="{1D95BD6C-6C75-4B2C-A1D8-68766405D614}" srcOrd="0" destOrd="0" presId="urn:microsoft.com/office/officeart/2005/8/layout/list1"/>
    <dgm:cxn modelId="{65C26EC2-C839-4479-BA18-52EFAC99F444}" srcId="{59CE013C-7D02-45C3-9A2B-C67DF85F6E84}" destId="{27AD8532-ED5B-492C-8EE0-A438FD2610A9}" srcOrd="0" destOrd="0" parTransId="{5A0F5D8D-4702-48C4-B2DF-47F91D5DADEC}" sibTransId="{05B8B1D8-F578-44A4-9280-99CA0C20F048}"/>
    <dgm:cxn modelId="{68A141CE-8322-4129-827D-63A2BD9E86D8}" type="presOf" srcId="{53EE53F5-7F61-4CC9-A1E5-85CBD4FDCF0A}" destId="{3E95E4F6-6EC3-4FAB-961B-0DAD22AAF47B}" srcOrd="0" destOrd="0" presId="urn:microsoft.com/office/officeart/2005/8/layout/list1"/>
    <dgm:cxn modelId="{FD3F2517-0A75-4592-94E1-5BE2CF89D419}" type="presParOf" srcId="{3E95E4F6-6EC3-4FAB-961B-0DAD22AAF47B}" destId="{23D3F0F3-ABF7-4B9B-8E66-442B40DF9C39}" srcOrd="0" destOrd="0" presId="urn:microsoft.com/office/officeart/2005/8/layout/list1"/>
    <dgm:cxn modelId="{F1EA7D4F-84E2-4962-9261-F96E67C5E532}" type="presParOf" srcId="{23D3F0F3-ABF7-4B9B-8E66-442B40DF9C39}" destId="{58DE0AF3-2E5A-4DEB-B0F3-DB3C0443E103}" srcOrd="0" destOrd="0" presId="urn:microsoft.com/office/officeart/2005/8/layout/list1"/>
    <dgm:cxn modelId="{2C929BCA-F781-49B7-A531-CCBE6100BBC5}" type="presParOf" srcId="{23D3F0F3-ABF7-4B9B-8E66-442B40DF9C39}" destId="{FAC7501A-E57E-41E2-9E4B-97D9856649FE}" srcOrd="1" destOrd="0" presId="urn:microsoft.com/office/officeart/2005/8/layout/list1"/>
    <dgm:cxn modelId="{DA0C98F8-CB97-4904-84E2-45344B36C8F6}" type="presParOf" srcId="{3E95E4F6-6EC3-4FAB-961B-0DAD22AAF47B}" destId="{2DBB463A-E9FB-496F-A858-BF185BE56F1D}" srcOrd="1" destOrd="0" presId="urn:microsoft.com/office/officeart/2005/8/layout/list1"/>
    <dgm:cxn modelId="{DC85F391-F93F-416F-955D-CD7B3CAEC8C2}" type="presParOf" srcId="{3E95E4F6-6EC3-4FAB-961B-0DAD22AAF47B}" destId="{1D95BD6C-6C75-4B2C-A1D8-68766405D61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F5754F-8F11-47EF-8C03-BC07E484FCC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D523E28-D0E7-48FF-8A53-A0878CC239D1}">
      <dgm:prSet/>
      <dgm:spPr/>
      <dgm:t>
        <a:bodyPr/>
        <a:lstStyle/>
        <a:p>
          <a:r>
            <a:rPr lang="en-US" b="1"/>
            <a:t>Art. 84 - Finalità del concordato preventivo (si veda l’Art. 285 per i gruppi)</a:t>
          </a:r>
          <a:endParaRPr lang="en-US"/>
        </a:p>
      </dgm:t>
    </dgm:pt>
    <dgm:pt modelId="{9A32C2A1-81B4-4845-8161-683985E8E777}" type="parTrans" cxnId="{212792BE-48D2-402B-BBDC-3C19F3D9C360}">
      <dgm:prSet/>
      <dgm:spPr/>
      <dgm:t>
        <a:bodyPr/>
        <a:lstStyle/>
        <a:p>
          <a:endParaRPr lang="en-US"/>
        </a:p>
      </dgm:t>
    </dgm:pt>
    <dgm:pt modelId="{8310FF79-0481-43F5-9280-2344718F04E6}" type="sibTrans" cxnId="{212792BE-48D2-402B-BBDC-3C19F3D9C360}">
      <dgm:prSet/>
      <dgm:spPr/>
      <dgm:t>
        <a:bodyPr/>
        <a:lstStyle/>
        <a:p>
          <a:endParaRPr lang="en-US"/>
        </a:p>
      </dgm:t>
    </dgm:pt>
    <dgm:pt modelId="{F16401C6-1F0D-4BAB-9064-EDE0DE9F00BF}">
      <dgm:prSet/>
      <dgm:spPr/>
      <dgm:t>
        <a:bodyPr/>
        <a:lstStyle/>
        <a:p>
          <a:r>
            <a:rPr lang="en-US" b="1"/>
            <a:t>3. Nel concordato in continuità aziendale i creditori vengono soddisfatti in misura prevalente dal ricavato prodotto dalla continuità aziendale diretta o indiretta, ivi compresa la cessione del magazzino.</a:t>
          </a:r>
          <a:endParaRPr lang="en-US"/>
        </a:p>
      </dgm:t>
    </dgm:pt>
    <dgm:pt modelId="{47CD5CE5-2BFC-4342-B3AC-5810A45B8077}" type="parTrans" cxnId="{298F5251-D9B3-45DA-BB91-4715F100E906}">
      <dgm:prSet/>
      <dgm:spPr/>
      <dgm:t>
        <a:bodyPr/>
        <a:lstStyle/>
        <a:p>
          <a:endParaRPr lang="en-US"/>
        </a:p>
      </dgm:t>
    </dgm:pt>
    <dgm:pt modelId="{3DE19927-50C0-4E58-BB2D-B8136A7E8F33}" type="sibTrans" cxnId="{298F5251-D9B3-45DA-BB91-4715F100E906}">
      <dgm:prSet/>
      <dgm:spPr/>
      <dgm:t>
        <a:bodyPr/>
        <a:lstStyle/>
        <a:p>
          <a:endParaRPr lang="en-US"/>
        </a:p>
      </dgm:t>
    </dgm:pt>
    <dgm:pt modelId="{7DBABEAB-5B72-42B5-8F90-8C46C2240B52}">
      <dgm:prSet/>
      <dgm:spPr/>
      <dgm:t>
        <a:bodyPr/>
        <a:lstStyle/>
        <a:p>
          <a:r>
            <a:rPr lang="en-US" b="1"/>
            <a:t>Art. 105 - Operazioni e relazione del commissario</a:t>
          </a:r>
          <a:endParaRPr lang="en-US"/>
        </a:p>
      </dgm:t>
    </dgm:pt>
    <dgm:pt modelId="{24B45449-FEDE-4A76-A439-C4F4F41CC778}" type="parTrans" cxnId="{70C5B1E4-7D5D-41EE-975B-42EFE320991A}">
      <dgm:prSet/>
      <dgm:spPr/>
      <dgm:t>
        <a:bodyPr/>
        <a:lstStyle/>
        <a:p>
          <a:endParaRPr lang="en-US"/>
        </a:p>
      </dgm:t>
    </dgm:pt>
    <dgm:pt modelId="{D5F941F3-9828-4C7F-A633-D57ECE3B536E}" type="sibTrans" cxnId="{70C5B1E4-7D5D-41EE-975B-42EFE320991A}">
      <dgm:prSet/>
      <dgm:spPr/>
      <dgm:t>
        <a:bodyPr/>
        <a:lstStyle/>
        <a:p>
          <a:endParaRPr lang="en-US"/>
        </a:p>
      </dgm:t>
    </dgm:pt>
    <dgm:pt modelId="{BF7960ED-2D4F-4358-8AE6-E083DC336214}">
      <dgm:prSet/>
      <dgm:spPr/>
      <dgm:t>
        <a:bodyPr/>
        <a:lstStyle/>
        <a:p>
          <a:r>
            <a:rPr lang="en-US" b="1" dirty="0">
              <a:solidFill>
                <a:schemeClr val="accent1">
                  <a:lumMod val="75000"/>
                </a:schemeClr>
              </a:solidFill>
            </a:rPr>
            <a:t>Il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commissario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giudiziale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redige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l'inventario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del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patrimonio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del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debitore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e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una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relazione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particolareggiata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sulle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cause del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dissesto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precisando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se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l’impresa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trovi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in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stato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di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crisi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o di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insolvenza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sulla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condotta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del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debitore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sulle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proposte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di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concordato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e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sulle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garanzie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offerte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ai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creditori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e la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deposita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in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cancelleria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almeno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quarantacinque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giorni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prima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della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data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iniziale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stabilita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per il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voto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creditori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.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D5F1B56F-1BDE-4EC6-A36F-71DD5653E5B1}" type="parTrans" cxnId="{28033C7F-B288-46E8-AE1F-D97B642924D8}">
      <dgm:prSet/>
      <dgm:spPr/>
      <dgm:t>
        <a:bodyPr/>
        <a:lstStyle/>
        <a:p>
          <a:endParaRPr lang="en-US"/>
        </a:p>
      </dgm:t>
    </dgm:pt>
    <dgm:pt modelId="{6B889A85-DF52-4380-91C1-0D5A59D037BA}" type="sibTrans" cxnId="{28033C7F-B288-46E8-AE1F-D97B642924D8}">
      <dgm:prSet/>
      <dgm:spPr/>
      <dgm:t>
        <a:bodyPr/>
        <a:lstStyle/>
        <a:p>
          <a:endParaRPr lang="en-US"/>
        </a:p>
      </dgm:t>
    </dgm:pt>
    <dgm:pt modelId="{AFBF2CB5-C53C-439F-872A-4087CAA7D3BF}">
      <dgm:prSet/>
      <dgm:spPr/>
      <dgm:t>
        <a:bodyPr/>
        <a:lstStyle/>
        <a:p>
          <a:r>
            <a:rPr lang="en-US" b="1"/>
            <a:t>Art. 329 - Fatti di bancarotta fraudolenta</a:t>
          </a:r>
          <a:endParaRPr lang="en-US"/>
        </a:p>
      </dgm:t>
    </dgm:pt>
    <dgm:pt modelId="{B686C239-2E0B-4383-AEB1-B44D344A8945}" type="parTrans" cxnId="{CEE9D347-7311-45D8-A4AF-F7FB7B791E4F}">
      <dgm:prSet/>
      <dgm:spPr/>
      <dgm:t>
        <a:bodyPr/>
        <a:lstStyle/>
        <a:p>
          <a:endParaRPr lang="en-US"/>
        </a:p>
      </dgm:t>
    </dgm:pt>
    <dgm:pt modelId="{7CB00E64-5688-4416-A863-E2AF91F27DBA}" type="sibTrans" cxnId="{CEE9D347-7311-45D8-A4AF-F7FB7B791E4F}">
      <dgm:prSet/>
      <dgm:spPr/>
      <dgm:t>
        <a:bodyPr/>
        <a:lstStyle/>
        <a:p>
          <a:endParaRPr lang="en-US"/>
        </a:p>
      </dgm:t>
    </dgm:pt>
    <dgm:pt modelId="{8799ECCA-8A75-4843-96E5-41A7EE6C6D8B}">
      <dgm:prSet/>
      <dgm:spPr/>
      <dgm:t>
        <a:bodyPr/>
        <a:lstStyle/>
        <a:p>
          <a:r>
            <a:rPr lang="en-US" b="1" dirty="0">
              <a:solidFill>
                <a:schemeClr val="accent1">
                  <a:lumMod val="75000"/>
                </a:schemeClr>
              </a:solidFill>
            </a:rPr>
            <a:t>Si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applica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alle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persone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suddette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la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pena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prevista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dall'articolo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322, comma 1, se: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22A61FDA-F09C-4584-BFFD-BF928CE15228}" type="parTrans" cxnId="{5437A623-74CE-48B4-965E-D48646C8A0CE}">
      <dgm:prSet/>
      <dgm:spPr/>
      <dgm:t>
        <a:bodyPr/>
        <a:lstStyle/>
        <a:p>
          <a:endParaRPr lang="en-US"/>
        </a:p>
      </dgm:t>
    </dgm:pt>
    <dgm:pt modelId="{3CAB6DC7-2CA7-44B0-90A1-519DCD1A59FA}" type="sibTrans" cxnId="{5437A623-74CE-48B4-965E-D48646C8A0CE}">
      <dgm:prSet/>
      <dgm:spPr/>
      <dgm:t>
        <a:bodyPr/>
        <a:lstStyle/>
        <a:p>
          <a:endParaRPr lang="en-US"/>
        </a:p>
      </dgm:t>
    </dgm:pt>
    <dgm:pt modelId="{2942EC73-7C43-4F8E-8A32-46C0BF8BE038}">
      <dgm:prSet/>
      <dgm:spPr/>
      <dgm:t>
        <a:bodyPr/>
        <a:lstStyle/>
        <a:p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hanno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cagionato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o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concorso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a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cagionare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il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dissesto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della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società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commettendo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alcuno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fatti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previsti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dagli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articoli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2621, 2622, 2626, 2627, 2628, 2629, 2632, 2633 e 2634 del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codice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civile.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BDEDA518-2757-4EEE-BF99-CED518B6B4D4}" type="parTrans" cxnId="{D0A743BD-76ED-4D5E-9732-7881F85F728E}">
      <dgm:prSet/>
      <dgm:spPr/>
      <dgm:t>
        <a:bodyPr/>
        <a:lstStyle/>
        <a:p>
          <a:endParaRPr lang="en-US"/>
        </a:p>
      </dgm:t>
    </dgm:pt>
    <dgm:pt modelId="{DB58CB90-B29C-4EDB-9BB8-20FA671C4272}" type="sibTrans" cxnId="{D0A743BD-76ED-4D5E-9732-7881F85F728E}">
      <dgm:prSet/>
      <dgm:spPr/>
      <dgm:t>
        <a:bodyPr/>
        <a:lstStyle/>
        <a:p>
          <a:endParaRPr lang="en-US"/>
        </a:p>
      </dgm:t>
    </dgm:pt>
    <dgm:pt modelId="{F9CC6A58-E475-4840-B918-9A6DC2E7F7B1}">
      <dgm:prSet/>
      <dgm:spPr/>
      <dgm:t>
        <a:bodyPr/>
        <a:lstStyle/>
        <a:p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hanno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cagionato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con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dolo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o per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effetto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di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operazioni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dolose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il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dissesto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della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b="1" dirty="0" err="1">
              <a:solidFill>
                <a:schemeClr val="accent1">
                  <a:lumMod val="75000"/>
                </a:schemeClr>
              </a:solidFill>
            </a:rPr>
            <a:t>società</a:t>
          </a:r>
          <a:r>
            <a:rPr lang="en-US" b="1" dirty="0">
              <a:solidFill>
                <a:schemeClr val="accent1">
                  <a:lumMod val="75000"/>
                </a:schemeClr>
              </a:solidFill>
            </a:rPr>
            <a:t>.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C1CFD631-57D1-49F2-AFCC-9FEC14003E95}" type="parTrans" cxnId="{C720DE52-ABB7-47DA-9874-25942B1DC834}">
      <dgm:prSet/>
      <dgm:spPr/>
      <dgm:t>
        <a:bodyPr/>
        <a:lstStyle/>
        <a:p>
          <a:endParaRPr lang="en-US"/>
        </a:p>
      </dgm:t>
    </dgm:pt>
    <dgm:pt modelId="{4AF6B8B7-F031-4D92-80B8-4E767712D956}" type="sibTrans" cxnId="{C720DE52-ABB7-47DA-9874-25942B1DC834}">
      <dgm:prSet/>
      <dgm:spPr/>
      <dgm:t>
        <a:bodyPr/>
        <a:lstStyle/>
        <a:p>
          <a:endParaRPr lang="en-US"/>
        </a:p>
      </dgm:t>
    </dgm:pt>
    <dgm:pt modelId="{B44CD7B6-6705-45CF-BCD1-6B856220A61C}" type="pres">
      <dgm:prSet presAssocID="{88F5754F-8F11-47EF-8C03-BC07E484FCCB}" presName="linear" presStyleCnt="0">
        <dgm:presLayoutVars>
          <dgm:animLvl val="lvl"/>
          <dgm:resizeHandles val="exact"/>
        </dgm:presLayoutVars>
      </dgm:prSet>
      <dgm:spPr/>
    </dgm:pt>
    <dgm:pt modelId="{04F5631C-FE57-4596-8DD8-632765007E77}" type="pres">
      <dgm:prSet presAssocID="{ED523E28-D0E7-48FF-8A53-A0878CC239D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E2E62DE-F99A-4D71-8F77-A3AC684E1E89}" type="pres">
      <dgm:prSet presAssocID="{8310FF79-0481-43F5-9280-2344718F04E6}" presName="spacer" presStyleCnt="0"/>
      <dgm:spPr/>
    </dgm:pt>
    <dgm:pt modelId="{2DEB7FDD-1DE6-494D-81A8-2A8272AEBBE3}" type="pres">
      <dgm:prSet presAssocID="{F16401C6-1F0D-4BAB-9064-EDE0DE9F00B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C84F8BF-5D39-421D-A729-FAED5DE11233}" type="pres">
      <dgm:prSet presAssocID="{3DE19927-50C0-4E58-BB2D-B8136A7E8F33}" presName="spacer" presStyleCnt="0"/>
      <dgm:spPr/>
    </dgm:pt>
    <dgm:pt modelId="{E13EB538-602C-4E07-8852-ED1C19E6D77A}" type="pres">
      <dgm:prSet presAssocID="{7DBABEAB-5B72-42B5-8F90-8C46C2240B5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59741DF-B52D-4EC2-AC90-A13376EBB803}" type="pres">
      <dgm:prSet presAssocID="{7DBABEAB-5B72-42B5-8F90-8C46C2240B52}" presName="childText" presStyleLbl="revTx" presStyleIdx="0" presStyleCnt="2">
        <dgm:presLayoutVars>
          <dgm:bulletEnabled val="1"/>
        </dgm:presLayoutVars>
      </dgm:prSet>
      <dgm:spPr/>
    </dgm:pt>
    <dgm:pt modelId="{D8DBDCCF-7A4A-4809-ADB3-2B2B378D4EA2}" type="pres">
      <dgm:prSet presAssocID="{AFBF2CB5-C53C-439F-872A-4087CAA7D3B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7C4C141-9195-4602-BCF2-F9F987B1D672}" type="pres">
      <dgm:prSet presAssocID="{AFBF2CB5-C53C-439F-872A-4087CAA7D3B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437A623-74CE-48B4-965E-D48646C8A0CE}" srcId="{AFBF2CB5-C53C-439F-872A-4087CAA7D3BF}" destId="{8799ECCA-8A75-4843-96E5-41A7EE6C6D8B}" srcOrd="0" destOrd="0" parTransId="{22A61FDA-F09C-4584-BFFD-BF928CE15228}" sibTransId="{3CAB6DC7-2CA7-44B0-90A1-519DCD1A59FA}"/>
    <dgm:cxn modelId="{BD1A4125-273D-4A5D-A99C-18AD5313CC78}" type="presOf" srcId="{AFBF2CB5-C53C-439F-872A-4087CAA7D3BF}" destId="{D8DBDCCF-7A4A-4809-ADB3-2B2B378D4EA2}" srcOrd="0" destOrd="0" presId="urn:microsoft.com/office/officeart/2005/8/layout/vList2"/>
    <dgm:cxn modelId="{E8F2452A-EDC6-4E9A-B63D-5FEBBA58BDA4}" type="presOf" srcId="{2942EC73-7C43-4F8E-8A32-46C0BF8BE038}" destId="{C7C4C141-9195-4602-BCF2-F9F987B1D672}" srcOrd="0" destOrd="1" presId="urn:microsoft.com/office/officeart/2005/8/layout/vList2"/>
    <dgm:cxn modelId="{A974742B-B712-464A-82DA-6A3FA0325300}" type="presOf" srcId="{7DBABEAB-5B72-42B5-8F90-8C46C2240B52}" destId="{E13EB538-602C-4E07-8852-ED1C19E6D77A}" srcOrd="0" destOrd="0" presId="urn:microsoft.com/office/officeart/2005/8/layout/vList2"/>
    <dgm:cxn modelId="{3D490731-CAD3-45C5-8E37-1F5444D4CDB9}" type="presOf" srcId="{BF7960ED-2D4F-4358-8AE6-E083DC336214}" destId="{759741DF-B52D-4EC2-AC90-A13376EBB803}" srcOrd="0" destOrd="0" presId="urn:microsoft.com/office/officeart/2005/8/layout/vList2"/>
    <dgm:cxn modelId="{B2EA3B3C-C1D0-479A-A9D3-E3FE6840C7B6}" type="presOf" srcId="{F9CC6A58-E475-4840-B918-9A6DC2E7F7B1}" destId="{C7C4C141-9195-4602-BCF2-F9F987B1D672}" srcOrd="0" destOrd="2" presId="urn:microsoft.com/office/officeart/2005/8/layout/vList2"/>
    <dgm:cxn modelId="{CEE9D347-7311-45D8-A4AF-F7FB7B791E4F}" srcId="{88F5754F-8F11-47EF-8C03-BC07E484FCCB}" destId="{AFBF2CB5-C53C-439F-872A-4087CAA7D3BF}" srcOrd="3" destOrd="0" parTransId="{B686C239-2E0B-4383-AEB1-B44D344A8945}" sibTransId="{7CB00E64-5688-4416-A863-E2AF91F27DBA}"/>
    <dgm:cxn modelId="{298F5251-D9B3-45DA-BB91-4715F100E906}" srcId="{88F5754F-8F11-47EF-8C03-BC07E484FCCB}" destId="{F16401C6-1F0D-4BAB-9064-EDE0DE9F00BF}" srcOrd="1" destOrd="0" parTransId="{47CD5CE5-2BFC-4342-B3AC-5810A45B8077}" sibTransId="{3DE19927-50C0-4E58-BB2D-B8136A7E8F33}"/>
    <dgm:cxn modelId="{C720DE52-ABB7-47DA-9874-25942B1DC834}" srcId="{2942EC73-7C43-4F8E-8A32-46C0BF8BE038}" destId="{F9CC6A58-E475-4840-B918-9A6DC2E7F7B1}" srcOrd="0" destOrd="0" parTransId="{C1CFD631-57D1-49F2-AFCC-9FEC14003E95}" sibTransId="{4AF6B8B7-F031-4D92-80B8-4E767712D956}"/>
    <dgm:cxn modelId="{A8227375-901A-45A9-867E-462C917FD133}" type="presOf" srcId="{ED523E28-D0E7-48FF-8A53-A0878CC239D1}" destId="{04F5631C-FE57-4596-8DD8-632765007E77}" srcOrd="0" destOrd="0" presId="urn:microsoft.com/office/officeart/2005/8/layout/vList2"/>
    <dgm:cxn modelId="{28033C7F-B288-46E8-AE1F-D97B642924D8}" srcId="{7DBABEAB-5B72-42B5-8F90-8C46C2240B52}" destId="{BF7960ED-2D4F-4358-8AE6-E083DC336214}" srcOrd="0" destOrd="0" parTransId="{D5F1B56F-1BDE-4EC6-A36F-71DD5653E5B1}" sibTransId="{6B889A85-DF52-4380-91C1-0D5A59D037BA}"/>
    <dgm:cxn modelId="{94F3FB84-6D36-4D0E-A79A-EF3689CE4D44}" type="presOf" srcId="{88F5754F-8F11-47EF-8C03-BC07E484FCCB}" destId="{B44CD7B6-6705-45CF-BCD1-6B856220A61C}" srcOrd="0" destOrd="0" presId="urn:microsoft.com/office/officeart/2005/8/layout/vList2"/>
    <dgm:cxn modelId="{D0A743BD-76ED-4D5E-9732-7881F85F728E}" srcId="{8799ECCA-8A75-4843-96E5-41A7EE6C6D8B}" destId="{2942EC73-7C43-4F8E-8A32-46C0BF8BE038}" srcOrd="0" destOrd="0" parTransId="{BDEDA518-2757-4EEE-BF99-CED518B6B4D4}" sibTransId="{DB58CB90-B29C-4EDB-9BB8-20FA671C4272}"/>
    <dgm:cxn modelId="{212792BE-48D2-402B-BBDC-3C19F3D9C360}" srcId="{88F5754F-8F11-47EF-8C03-BC07E484FCCB}" destId="{ED523E28-D0E7-48FF-8A53-A0878CC239D1}" srcOrd="0" destOrd="0" parTransId="{9A32C2A1-81B4-4845-8161-683985E8E777}" sibTransId="{8310FF79-0481-43F5-9280-2344718F04E6}"/>
    <dgm:cxn modelId="{29297FC2-8151-42A9-991C-2393F418898A}" type="presOf" srcId="{8799ECCA-8A75-4843-96E5-41A7EE6C6D8B}" destId="{C7C4C141-9195-4602-BCF2-F9F987B1D672}" srcOrd="0" destOrd="0" presId="urn:microsoft.com/office/officeart/2005/8/layout/vList2"/>
    <dgm:cxn modelId="{7466C3E2-6669-408B-AAA5-E75C0AEF4C68}" type="presOf" srcId="{F16401C6-1F0D-4BAB-9064-EDE0DE9F00BF}" destId="{2DEB7FDD-1DE6-494D-81A8-2A8272AEBBE3}" srcOrd="0" destOrd="0" presId="urn:microsoft.com/office/officeart/2005/8/layout/vList2"/>
    <dgm:cxn modelId="{70C5B1E4-7D5D-41EE-975B-42EFE320991A}" srcId="{88F5754F-8F11-47EF-8C03-BC07E484FCCB}" destId="{7DBABEAB-5B72-42B5-8F90-8C46C2240B52}" srcOrd="2" destOrd="0" parTransId="{24B45449-FEDE-4A76-A439-C4F4F41CC778}" sibTransId="{D5F941F3-9828-4C7F-A633-D57ECE3B536E}"/>
    <dgm:cxn modelId="{D5F3A6D9-41B2-4077-A051-BC2E46DC6DA0}" type="presParOf" srcId="{B44CD7B6-6705-45CF-BCD1-6B856220A61C}" destId="{04F5631C-FE57-4596-8DD8-632765007E77}" srcOrd="0" destOrd="0" presId="urn:microsoft.com/office/officeart/2005/8/layout/vList2"/>
    <dgm:cxn modelId="{008F72B5-197C-497A-8EAB-BBBCA0EC140F}" type="presParOf" srcId="{B44CD7B6-6705-45CF-BCD1-6B856220A61C}" destId="{6E2E62DE-F99A-4D71-8F77-A3AC684E1E89}" srcOrd="1" destOrd="0" presId="urn:microsoft.com/office/officeart/2005/8/layout/vList2"/>
    <dgm:cxn modelId="{84CB7EC3-3EA5-4BF3-BB9C-D17BE5205B1C}" type="presParOf" srcId="{B44CD7B6-6705-45CF-BCD1-6B856220A61C}" destId="{2DEB7FDD-1DE6-494D-81A8-2A8272AEBBE3}" srcOrd="2" destOrd="0" presId="urn:microsoft.com/office/officeart/2005/8/layout/vList2"/>
    <dgm:cxn modelId="{2B144C1F-9DDF-4D7E-BBB5-8620AFE04F2C}" type="presParOf" srcId="{B44CD7B6-6705-45CF-BCD1-6B856220A61C}" destId="{AC84F8BF-5D39-421D-A729-FAED5DE11233}" srcOrd="3" destOrd="0" presId="urn:microsoft.com/office/officeart/2005/8/layout/vList2"/>
    <dgm:cxn modelId="{2C1A1B37-6107-420F-BCF6-F8D566B42F88}" type="presParOf" srcId="{B44CD7B6-6705-45CF-BCD1-6B856220A61C}" destId="{E13EB538-602C-4E07-8852-ED1C19E6D77A}" srcOrd="4" destOrd="0" presId="urn:microsoft.com/office/officeart/2005/8/layout/vList2"/>
    <dgm:cxn modelId="{B688B4FD-FDB6-4741-B42A-B362128EB6E3}" type="presParOf" srcId="{B44CD7B6-6705-45CF-BCD1-6B856220A61C}" destId="{759741DF-B52D-4EC2-AC90-A13376EBB803}" srcOrd="5" destOrd="0" presId="urn:microsoft.com/office/officeart/2005/8/layout/vList2"/>
    <dgm:cxn modelId="{E36A9E59-E96C-46DD-9A64-8A5A28A37C72}" type="presParOf" srcId="{B44CD7B6-6705-45CF-BCD1-6B856220A61C}" destId="{D8DBDCCF-7A4A-4809-ADB3-2B2B378D4EA2}" srcOrd="6" destOrd="0" presId="urn:microsoft.com/office/officeart/2005/8/layout/vList2"/>
    <dgm:cxn modelId="{D33E0F81-3957-4BEC-8362-378CADC662B7}" type="presParOf" srcId="{B44CD7B6-6705-45CF-BCD1-6B856220A61C}" destId="{C7C4C141-9195-4602-BCF2-F9F987B1D67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F77618-2C30-42C8-BEF8-C7C09C9BDCC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6BC6A5E-EA03-4A57-B9DA-0E7EAEADFED7}">
      <dgm:prSet/>
      <dgm:spPr/>
      <dgm:t>
        <a:bodyPr/>
        <a:lstStyle/>
        <a:p>
          <a:r>
            <a:rPr lang="en-US" b="1"/>
            <a:t>Art. 375 - Assetti organizzativi dell’impresa</a:t>
          </a:r>
          <a:endParaRPr lang="en-US"/>
        </a:p>
      </dgm:t>
    </dgm:pt>
    <dgm:pt modelId="{06D6E090-054A-4A6B-9AE8-F5F0C41960DA}" type="parTrans" cxnId="{8D45317F-9E1E-442B-9064-71E5E87C3087}">
      <dgm:prSet/>
      <dgm:spPr/>
      <dgm:t>
        <a:bodyPr/>
        <a:lstStyle/>
        <a:p>
          <a:endParaRPr lang="en-US"/>
        </a:p>
      </dgm:t>
    </dgm:pt>
    <dgm:pt modelId="{4BB6A4FC-8F52-4D22-A1CA-81644EF07AEF}" type="sibTrans" cxnId="{8D45317F-9E1E-442B-9064-71E5E87C3087}">
      <dgm:prSet/>
      <dgm:spPr/>
      <dgm:t>
        <a:bodyPr/>
        <a:lstStyle/>
        <a:p>
          <a:endParaRPr lang="en-US"/>
        </a:p>
      </dgm:t>
    </dgm:pt>
    <dgm:pt modelId="{FE08349B-90C1-4751-9F86-0DB218D814FE}">
      <dgm:prSet/>
      <dgm:spPr/>
      <dgm:t>
        <a:bodyPr/>
        <a:lstStyle/>
        <a:p>
          <a:r>
            <a:rPr lang="en-US" b="1"/>
            <a:t>2. All’articolo 2086 del codice civile, dopo il primo comma è aggiunto il seguente: “L’imprenditore, che operi in forma societaria o collettiva, ha il dovere di istituire un assetto organizzativo, amministrativo e contabile adeguato alla natura e alle dimensioni dell’impresa, anche in funzione della rilevazione tempestiva della crisi dell’impresa e della perdita della continuità aziendale, nonché di attivarsi senza indugio per l’adozione e l’attuazione di uno degli strumenti previsti dall’ordinamento per il superamento della crisi e il recupero della continuità aziendale”.</a:t>
          </a:r>
          <a:endParaRPr lang="en-US"/>
        </a:p>
      </dgm:t>
    </dgm:pt>
    <dgm:pt modelId="{167CDED9-37D7-4F88-9EAF-A145069A5A3C}" type="parTrans" cxnId="{6686014A-AF5C-46DC-9EEE-60471F495CA8}">
      <dgm:prSet/>
      <dgm:spPr/>
      <dgm:t>
        <a:bodyPr/>
        <a:lstStyle/>
        <a:p>
          <a:endParaRPr lang="en-US"/>
        </a:p>
      </dgm:t>
    </dgm:pt>
    <dgm:pt modelId="{2DD99C1A-BFC7-4C1D-8F48-AFC38C407F64}" type="sibTrans" cxnId="{6686014A-AF5C-46DC-9EEE-60471F495CA8}">
      <dgm:prSet/>
      <dgm:spPr/>
      <dgm:t>
        <a:bodyPr/>
        <a:lstStyle/>
        <a:p>
          <a:endParaRPr lang="en-US"/>
        </a:p>
      </dgm:t>
    </dgm:pt>
    <dgm:pt modelId="{E8A68A65-8C02-4C33-BD4E-CC02DECDEF4D}">
      <dgm:prSet/>
      <dgm:spPr/>
      <dgm:t>
        <a:bodyPr/>
        <a:lstStyle/>
        <a:p>
          <a:r>
            <a:rPr lang="en-US" b="1" u="sng">
              <a:uFillTx/>
            </a:rPr>
            <a:t>Commento:</a:t>
          </a:r>
          <a:endParaRPr lang="en-US"/>
        </a:p>
      </dgm:t>
    </dgm:pt>
    <dgm:pt modelId="{7278EF50-F8DE-44DE-B41C-BCB8CC205E95}" type="parTrans" cxnId="{B91831EA-F6DF-430F-B51E-B4C208328062}">
      <dgm:prSet/>
      <dgm:spPr/>
      <dgm:t>
        <a:bodyPr/>
        <a:lstStyle/>
        <a:p>
          <a:endParaRPr lang="en-US"/>
        </a:p>
      </dgm:t>
    </dgm:pt>
    <dgm:pt modelId="{4C51C9DD-2C65-4043-A9B8-0A67CC4B5A5B}" type="sibTrans" cxnId="{B91831EA-F6DF-430F-B51E-B4C208328062}">
      <dgm:prSet/>
      <dgm:spPr/>
      <dgm:t>
        <a:bodyPr/>
        <a:lstStyle/>
        <a:p>
          <a:endParaRPr lang="en-US"/>
        </a:p>
      </dgm:t>
    </dgm:pt>
    <dgm:pt modelId="{9ABF237E-6A9E-4AE2-8FEC-002D0DA3FEF3}">
      <dgm:prSet/>
      <dgm:spPr/>
      <dgm:t>
        <a:bodyPr/>
        <a:lstStyle/>
        <a:p>
          <a:r>
            <a:rPr lang="en-US" b="1"/>
            <a:t>Occorre prendere posizioni chiare e nette su quali elementi configurino l’adeguatezza dell’assetto organizzativo:</a:t>
          </a:r>
          <a:endParaRPr lang="en-US"/>
        </a:p>
      </dgm:t>
    </dgm:pt>
    <dgm:pt modelId="{A0B32DEE-0383-442A-B722-462FA7E774C1}" type="parTrans" cxnId="{FABD46C5-5D5E-4934-9F40-E22433E7710D}">
      <dgm:prSet/>
      <dgm:spPr/>
      <dgm:t>
        <a:bodyPr/>
        <a:lstStyle/>
        <a:p>
          <a:endParaRPr lang="en-US"/>
        </a:p>
      </dgm:t>
    </dgm:pt>
    <dgm:pt modelId="{1F3F3068-D54F-43BD-8D71-18ECAB4E163A}" type="sibTrans" cxnId="{FABD46C5-5D5E-4934-9F40-E22433E7710D}">
      <dgm:prSet/>
      <dgm:spPr/>
      <dgm:t>
        <a:bodyPr/>
        <a:lstStyle/>
        <a:p>
          <a:endParaRPr lang="en-US"/>
        </a:p>
      </dgm:t>
    </dgm:pt>
    <dgm:pt modelId="{9910D568-FED3-476D-B890-773861CDFC6A}">
      <dgm:prSet/>
      <dgm:spPr/>
      <dgm:t>
        <a:bodyPr/>
        <a:lstStyle/>
        <a:p>
          <a:r>
            <a:rPr lang="en-US" b="1" dirty="0" err="1"/>
            <a:t>Consuntivi</a:t>
          </a:r>
          <a:r>
            <a:rPr lang="en-US" b="1" dirty="0"/>
            <a:t>: </a:t>
          </a:r>
          <a:r>
            <a:rPr lang="en-US" b="1" dirty="0" err="1"/>
            <a:t>bilanci</a:t>
          </a:r>
          <a:r>
            <a:rPr lang="en-US" b="1" dirty="0"/>
            <a:t> </a:t>
          </a:r>
          <a:r>
            <a:rPr lang="en-US" b="1" dirty="0" err="1"/>
            <a:t>infrannuali</a:t>
          </a:r>
          <a:r>
            <a:rPr lang="en-US" b="1" dirty="0"/>
            <a:t> (</a:t>
          </a:r>
          <a:r>
            <a:rPr lang="en-US" b="1" dirty="0" err="1"/>
            <a:t>trimestrali</a:t>
          </a:r>
          <a:r>
            <a:rPr lang="en-US" b="1" dirty="0"/>
            <a:t>), </a:t>
          </a:r>
          <a:r>
            <a:rPr lang="en-US" b="1" dirty="0" err="1"/>
            <a:t>scadenziari</a:t>
          </a:r>
          <a:r>
            <a:rPr lang="en-US" b="1" dirty="0"/>
            <a:t> </a:t>
          </a:r>
          <a:r>
            <a:rPr lang="en-US" b="1" dirty="0" err="1"/>
            <a:t>clienti</a:t>
          </a:r>
          <a:r>
            <a:rPr lang="en-US" b="1" dirty="0"/>
            <a:t> e </a:t>
          </a:r>
          <a:r>
            <a:rPr lang="en-US" b="1" dirty="0" err="1"/>
            <a:t>fornitori</a:t>
          </a:r>
          <a:r>
            <a:rPr lang="en-US" b="1" dirty="0"/>
            <a:t>, </a:t>
          </a:r>
          <a:r>
            <a:rPr lang="en-US" b="1" dirty="0" err="1"/>
            <a:t>reportistica</a:t>
          </a:r>
          <a:r>
            <a:rPr lang="en-US" b="1" dirty="0"/>
            <a:t> continua sui </a:t>
          </a:r>
          <a:r>
            <a:rPr lang="en-US" b="1" dirty="0" err="1"/>
            <a:t>debiti</a:t>
          </a:r>
          <a:r>
            <a:rPr lang="en-US" b="1" dirty="0"/>
            <a:t> </a:t>
          </a:r>
          <a:r>
            <a:rPr lang="en-US" b="1" dirty="0" err="1"/>
            <a:t>scaduti</a:t>
          </a:r>
          <a:r>
            <a:rPr lang="en-US" b="1" dirty="0"/>
            <a:t>, </a:t>
          </a:r>
          <a:r>
            <a:rPr lang="en-US" b="1" dirty="0" err="1"/>
            <a:t>contabilità</a:t>
          </a:r>
          <a:r>
            <a:rPr lang="en-US" b="1" dirty="0"/>
            <a:t> </a:t>
          </a:r>
          <a:r>
            <a:rPr lang="en-US" b="1" dirty="0" err="1"/>
            <a:t>dei</a:t>
          </a:r>
          <a:r>
            <a:rPr lang="en-US" b="1" dirty="0"/>
            <a:t> </a:t>
          </a:r>
          <a:r>
            <a:rPr lang="en-US" b="1" dirty="0" err="1"/>
            <a:t>costi</a:t>
          </a:r>
          <a:r>
            <a:rPr lang="en-US" b="1" dirty="0"/>
            <a:t>, </a:t>
          </a:r>
          <a:r>
            <a:rPr lang="en-US" b="1" dirty="0" err="1"/>
            <a:t>analisi</a:t>
          </a:r>
          <a:r>
            <a:rPr lang="en-US" b="1" dirty="0"/>
            <a:t> </a:t>
          </a:r>
          <a:r>
            <a:rPr lang="en-US" b="1" dirty="0" err="1"/>
            <a:t>dettagliata</a:t>
          </a:r>
          <a:r>
            <a:rPr lang="en-US" b="1" dirty="0"/>
            <a:t> del </a:t>
          </a:r>
          <a:r>
            <a:rPr lang="en-US" b="1" dirty="0" err="1"/>
            <a:t>magazzino</a:t>
          </a:r>
          <a:r>
            <a:rPr lang="en-US" b="1" dirty="0"/>
            <a:t>, </a:t>
          </a:r>
          <a:r>
            <a:rPr lang="en-US" b="1" dirty="0" err="1"/>
            <a:t>indicatori</a:t>
          </a:r>
          <a:r>
            <a:rPr lang="en-US" b="1" dirty="0"/>
            <a:t> di performance (</a:t>
          </a:r>
          <a:r>
            <a:rPr lang="en-US" b="1" dirty="0" err="1"/>
            <a:t>anche</a:t>
          </a:r>
          <a:r>
            <a:rPr lang="en-US" b="1" dirty="0"/>
            <a:t> non </a:t>
          </a:r>
          <a:r>
            <a:rPr lang="en-US" b="1" dirty="0" err="1"/>
            <a:t>monetaria</a:t>
          </a:r>
          <a:r>
            <a:rPr lang="en-US" b="1" dirty="0"/>
            <a:t>) </a:t>
          </a:r>
          <a:r>
            <a:rPr lang="en-US" b="1" dirty="0" err="1"/>
            <a:t>dei</a:t>
          </a:r>
          <a:r>
            <a:rPr lang="en-US" b="1" dirty="0"/>
            <a:t> </a:t>
          </a:r>
          <a:r>
            <a:rPr lang="en-US" b="1" dirty="0" err="1"/>
            <a:t>processi</a:t>
          </a:r>
          <a:r>
            <a:rPr lang="en-US" b="1" dirty="0"/>
            <a:t> </a:t>
          </a:r>
          <a:r>
            <a:rPr lang="en-US" b="1" dirty="0" err="1"/>
            <a:t>principali</a:t>
          </a:r>
          <a:r>
            <a:rPr lang="en-US" b="1" dirty="0"/>
            <a:t>, early warning system (</a:t>
          </a:r>
          <a:r>
            <a:rPr lang="en-US" b="1" dirty="0" err="1"/>
            <a:t>indicatori</a:t>
          </a:r>
          <a:r>
            <a:rPr lang="en-US" b="1" dirty="0"/>
            <a:t> di </a:t>
          </a:r>
          <a:r>
            <a:rPr lang="en-US" b="1" dirty="0" err="1"/>
            <a:t>rischio</a:t>
          </a:r>
          <a:r>
            <a:rPr lang="en-US" b="1" dirty="0"/>
            <a:t>) </a:t>
          </a:r>
          <a:r>
            <a:rPr lang="en-US" b="1" dirty="0" err="1"/>
            <a:t>ecc</a:t>
          </a:r>
          <a:r>
            <a:rPr lang="en-US" b="1" dirty="0"/>
            <a:t>.</a:t>
          </a:r>
          <a:endParaRPr lang="en-US" dirty="0"/>
        </a:p>
      </dgm:t>
    </dgm:pt>
    <dgm:pt modelId="{234F65EB-E02F-4EE1-9D45-CE3C1F77CFEE}" type="parTrans" cxnId="{B2B1A913-B8AB-4D66-9A69-7DB4CAAB9C49}">
      <dgm:prSet/>
      <dgm:spPr/>
      <dgm:t>
        <a:bodyPr/>
        <a:lstStyle/>
        <a:p>
          <a:endParaRPr lang="en-US"/>
        </a:p>
      </dgm:t>
    </dgm:pt>
    <dgm:pt modelId="{CF0815D1-4227-4DC8-922A-2CE39692F71E}" type="sibTrans" cxnId="{B2B1A913-B8AB-4D66-9A69-7DB4CAAB9C49}">
      <dgm:prSet/>
      <dgm:spPr/>
      <dgm:t>
        <a:bodyPr/>
        <a:lstStyle/>
        <a:p>
          <a:endParaRPr lang="en-US"/>
        </a:p>
      </dgm:t>
    </dgm:pt>
    <dgm:pt modelId="{DBB38708-15A4-4753-894B-D662AA2CBAC1}">
      <dgm:prSet/>
      <dgm:spPr/>
      <dgm:t>
        <a:bodyPr/>
        <a:lstStyle/>
        <a:p>
          <a:r>
            <a:rPr lang="en-US" b="1" dirty="0" err="1"/>
            <a:t>Previsionali</a:t>
          </a:r>
          <a:r>
            <a:rPr lang="en-US" b="1" dirty="0"/>
            <a:t>: budget </a:t>
          </a:r>
          <a:r>
            <a:rPr lang="en-US" b="1" dirty="0" err="1"/>
            <a:t>economico</a:t>
          </a:r>
          <a:r>
            <a:rPr lang="en-US" b="1" dirty="0"/>
            <a:t>, </a:t>
          </a:r>
          <a:r>
            <a:rPr lang="en-US" b="1" dirty="0" err="1"/>
            <a:t>piani</a:t>
          </a:r>
          <a:r>
            <a:rPr lang="en-US" b="1" dirty="0"/>
            <a:t> </a:t>
          </a:r>
          <a:r>
            <a:rPr lang="en-US" b="1" dirty="0" err="1"/>
            <a:t>finanziari</a:t>
          </a:r>
          <a:r>
            <a:rPr lang="en-US" b="1" dirty="0"/>
            <a:t> a 3-5 anni, piano di </a:t>
          </a:r>
          <a:r>
            <a:rPr lang="en-US" b="1" dirty="0" err="1"/>
            <a:t>tesoreria</a:t>
          </a:r>
          <a:r>
            <a:rPr lang="en-US" b="1" dirty="0"/>
            <a:t> (</a:t>
          </a:r>
          <a:r>
            <a:rPr lang="en-US" b="1" dirty="0" err="1"/>
            <a:t>mensile</a:t>
          </a:r>
          <a:r>
            <a:rPr lang="en-US" b="1" dirty="0"/>
            <a:t>), action plan (</a:t>
          </a:r>
          <a:r>
            <a:rPr lang="en-US" b="1" dirty="0" err="1"/>
            <a:t>descrizione</a:t>
          </a:r>
          <a:r>
            <a:rPr lang="en-US" b="1" dirty="0"/>
            <a:t> </a:t>
          </a:r>
          <a:r>
            <a:rPr lang="en-US" b="1" dirty="0" err="1"/>
            <a:t>chiara</a:t>
          </a:r>
          <a:r>
            <a:rPr lang="en-US" b="1" dirty="0"/>
            <a:t> </a:t>
          </a:r>
          <a:r>
            <a:rPr lang="en-US" b="1" dirty="0" err="1"/>
            <a:t>delle</a:t>
          </a:r>
          <a:r>
            <a:rPr lang="en-US" b="1" dirty="0"/>
            <a:t> </a:t>
          </a:r>
          <a:r>
            <a:rPr lang="en-US" b="1" dirty="0" err="1"/>
            <a:t>azioni</a:t>
          </a:r>
          <a:r>
            <a:rPr lang="en-US" b="1" dirty="0"/>
            <a:t> di </a:t>
          </a:r>
          <a:r>
            <a:rPr lang="en-US" b="1" dirty="0" err="1"/>
            <a:t>miglioramento</a:t>
          </a:r>
          <a:r>
            <a:rPr lang="en-US" b="1" dirty="0"/>
            <a:t> da </a:t>
          </a:r>
          <a:r>
            <a:rPr lang="en-US" b="1" dirty="0" err="1"/>
            <a:t>intraprendere</a:t>
          </a:r>
          <a:r>
            <a:rPr lang="en-US" b="1" dirty="0"/>
            <a:t> in base ai </a:t>
          </a:r>
          <a:r>
            <a:rPr lang="en-US" b="1" dirty="0" err="1"/>
            <a:t>previsionali</a:t>
          </a:r>
          <a:r>
            <a:rPr lang="en-US" b="1" dirty="0"/>
            <a:t> economici e </a:t>
          </a:r>
          <a:r>
            <a:rPr lang="en-US" b="1" dirty="0" err="1"/>
            <a:t>finanziari</a:t>
          </a:r>
          <a:r>
            <a:rPr lang="en-US" b="1" dirty="0"/>
            <a:t>)</a:t>
          </a:r>
          <a:endParaRPr lang="en-US" dirty="0"/>
        </a:p>
      </dgm:t>
    </dgm:pt>
    <dgm:pt modelId="{A746BE54-12B4-4B7F-9284-14672D8641E5}" type="parTrans" cxnId="{864CE671-E9DB-4F3C-B4DE-003F90093135}">
      <dgm:prSet/>
      <dgm:spPr/>
      <dgm:t>
        <a:bodyPr/>
        <a:lstStyle/>
        <a:p>
          <a:endParaRPr lang="en-US"/>
        </a:p>
      </dgm:t>
    </dgm:pt>
    <dgm:pt modelId="{254F1F4F-3360-4F48-B401-C80942224683}" type="sibTrans" cxnId="{864CE671-E9DB-4F3C-B4DE-003F90093135}">
      <dgm:prSet/>
      <dgm:spPr/>
      <dgm:t>
        <a:bodyPr/>
        <a:lstStyle/>
        <a:p>
          <a:endParaRPr lang="en-US"/>
        </a:p>
      </dgm:t>
    </dgm:pt>
    <dgm:pt modelId="{658939F2-F9D3-46A1-B19A-A33A9BF3D8C5}" type="pres">
      <dgm:prSet presAssocID="{D6F77618-2C30-42C8-BEF8-C7C09C9BDCC9}" presName="linearFlow" presStyleCnt="0">
        <dgm:presLayoutVars>
          <dgm:resizeHandles val="exact"/>
        </dgm:presLayoutVars>
      </dgm:prSet>
      <dgm:spPr/>
    </dgm:pt>
    <dgm:pt modelId="{BB3F8E22-0D91-4C58-9BE7-D90ADC60DDB3}" type="pres">
      <dgm:prSet presAssocID="{F6BC6A5E-EA03-4A57-B9DA-0E7EAEADFED7}" presName="node" presStyleLbl="node1" presStyleIdx="0" presStyleCnt="4">
        <dgm:presLayoutVars>
          <dgm:bulletEnabled val="1"/>
        </dgm:presLayoutVars>
      </dgm:prSet>
      <dgm:spPr/>
    </dgm:pt>
    <dgm:pt modelId="{8470A2E7-C79B-4755-9A0D-0B6971DD4248}" type="pres">
      <dgm:prSet presAssocID="{4BB6A4FC-8F52-4D22-A1CA-81644EF07AEF}" presName="sibTrans" presStyleLbl="sibTrans2D1" presStyleIdx="0" presStyleCnt="3"/>
      <dgm:spPr/>
    </dgm:pt>
    <dgm:pt modelId="{9EE79FDF-164C-40B9-BFA1-9D0F2B190133}" type="pres">
      <dgm:prSet presAssocID="{4BB6A4FC-8F52-4D22-A1CA-81644EF07AEF}" presName="connectorText" presStyleLbl="sibTrans2D1" presStyleIdx="0" presStyleCnt="3"/>
      <dgm:spPr/>
    </dgm:pt>
    <dgm:pt modelId="{9FAF5473-331F-4B55-9AF4-08277AFDE16A}" type="pres">
      <dgm:prSet presAssocID="{FE08349B-90C1-4751-9F86-0DB218D814FE}" presName="node" presStyleLbl="node1" presStyleIdx="1" presStyleCnt="4">
        <dgm:presLayoutVars>
          <dgm:bulletEnabled val="1"/>
        </dgm:presLayoutVars>
      </dgm:prSet>
      <dgm:spPr/>
    </dgm:pt>
    <dgm:pt modelId="{D4B3007E-AC94-4339-A682-11684A1C7413}" type="pres">
      <dgm:prSet presAssocID="{2DD99C1A-BFC7-4C1D-8F48-AFC38C407F64}" presName="sibTrans" presStyleLbl="sibTrans2D1" presStyleIdx="1" presStyleCnt="3"/>
      <dgm:spPr/>
    </dgm:pt>
    <dgm:pt modelId="{F281D240-3D05-4F02-8B26-2A8B93494EF2}" type="pres">
      <dgm:prSet presAssocID="{2DD99C1A-BFC7-4C1D-8F48-AFC38C407F64}" presName="connectorText" presStyleLbl="sibTrans2D1" presStyleIdx="1" presStyleCnt="3"/>
      <dgm:spPr/>
    </dgm:pt>
    <dgm:pt modelId="{6107CF65-CBD4-4016-AAAE-3E038DCDF628}" type="pres">
      <dgm:prSet presAssocID="{E8A68A65-8C02-4C33-BD4E-CC02DECDEF4D}" presName="node" presStyleLbl="node1" presStyleIdx="2" presStyleCnt="4">
        <dgm:presLayoutVars>
          <dgm:bulletEnabled val="1"/>
        </dgm:presLayoutVars>
      </dgm:prSet>
      <dgm:spPr/>
    </dgm:pt>
    <dgm:pt modelId="{19571B4A-214B-4CF4-8FB2-270F15E34F87}" type="pres">
      <dgm:prSet presAssocID="{4C51C9DD-2C65-4043-A9B8-0A67CC4B5A5B}" presName="sibTrans" presStyleLbl="sibTrans2D1" presStyleIdx="2" presStyleCnt="3"/>
      <dgm:spPr/>
    </dgm:pt>
    <dgm:pt modelId="{81D9B586-BC41-48CA-AD43-AD849DBE60FA}" type="pres">
      <dgm:prSet presAssocID="{4C51C9DD-2C65-4043-A9B8-0A67CC4B5A5B}" presName="connectorText" presStyleLbl="sibTrans2D1" presStyleIdx="2" presStyleCnt="3"/>
      <dgm:spPr/>
    </dgm:pt>
    <dgm:pt modelId="{E7E39948-B4A1-47A9-A0F2-924EB86004F9}" type="pres">
      <dgm:prSet presAssocID="{9ABF237E-6A9E-4AE2-8FEC-002D0DA3FEF3}" presName="node" presStyleLbl="node1" presStyleIdx="3" presStyleCnt="4">
        <dgm:presLayoutVars>
          <dgm:bulletEnabled val="1"/>
        </dgm:presLayoutVars>
      </dgm:prSet>
      <dgm:spPr/>
    </dgm:pt>
  </dgm:ptLst>
  <dgm:cxnLst>
    <dgm:cxn modelId="{E2C2E005-BC18-4755-9C5B-F78B4D30CD4B}" type="presOf" srcId="{4BB6A4FC-8F52-4D22-A1CA-81644EF07AEF}" destId="{8470A2E7-C79B-4755-9A0D-0B6971DD4248}" srcOrd="0" destOrd="0" presId="urn:microsoft.com/office/officeart/2005/8/layout/process2"/>
    <dgm:cxn modelId="{9D5A1B0A-570A-472E-8872-F7840EAF2D52}" type="presOf" srcId="{2DD99C1A-BFC7-4C1D-8F48-AFC38C407F64}" destId="{F281D240-3D05-4F02-8B26-2A8B93494EF2}" srcOrd="1" destOrd="0" presId="urn:microsoft.com/office/officeart/2005/8/layout/process2"/>
    <dgm:cxn modelId="{B2B1A913-B8AB-4D66-9A69-7DB4CAAB9C49}" srcId="{9ABF237E-6A9E-4AE2-8FEC-002D0DA3FEF3}" destId="{9910D568-FED3-476D-B890-773861CDFC6A}" srcOrd="0" destOrd="0" parTransId="{234F65EB-E02F-4EE1-9D45-CE3C1F77CFEE}" sibTransId="{CF0815D1-4227-4DC8-922A-2CE39692F71E}"/>
    <dgm:cxn modelId="{D0FE4924-4405-4BAB-B00B-AF67E9F01229}" type="presOf" srcId="{D6F77618-2C30-42C8-BEF8-C7C09C9BDCC9}" destId="{658939F2-F9D3-46A1-B19A-A33A9BF3D8C5}" srcOrd="0" destOrd="0" presId="urn:microsoft.com/office/officeart/2005/8/layout/process2"/>
    <dgm:cxn modelId="{62C8F229-F2EF-412C-9567-67A692DD7780}" type="presOf" srcId="{DBB38708-15A4-4753-894B-D662AA2CBAC1}" destId="{E7E39948-B4A1-47A9-A0F2-924EB86004F9}" srcOrd="0" destOrd="2" presId="urn:microsoft.com/office/officeart/2005/8/layout/process2"/>
    <dgm:cxn modelId="{C87AE72B-4F78-4F45-AD20-E8BB54493C32}" type="presOf" srcId="{4C51C9DD-2C65-4043-A9B8-0A67CC4B5A5B}" destId="{81D9B586-BC41-48CA-AD43-AD849DBE60FA}" srcOrd="1" destOrd="0" presId="urn:microsoft.com/office/officeart/2005/8/layout/process2"/>
    <dgm:cxn modelId="{CE30D835-4E0B-4CB4-9009-7B7B3ED35E5F}" type="presOf" srcId="{9ABF237E-6A9E-4AE2-8FEC-002D0DA3FEF3}" destId="{E7E39948-B4A1-47A9-A0F2-924EB86004F9}" srcOrd="0" destOrd="0" presId="urn:microsoft.com/office/officeart/2005/8/layout/process2"/>
    <dgm:cxn modelId="{6686014A-AF5C-46DC-9EEE-60471F495CA8}" srcId="{D6F77618-2C30-42C8-BEF8-C7C09C9BDCC9}" destId="{FE08349B-90C1-4751-9F86-0DB218D814FE}" srcOrd="1" destOrd="0" parTransId="{167CDED9-37D7-4F88-9EAF-A145069A5A3C}" sibTransId="{2DD99C1A-BFC7-4C1D-8F48-AFC38C407F64}"/>
    <dgm:cxn modelId="{864CE671-E9DB-4F3C-B4DE-003F90093135}" srcId="{9ABF237E-6A9E-4AE2-8FEC-002D0DA3FEF3}" destId="{DBB38708-15A4-4753-894B-D662AA2CBAC1}" srcOrd="1" destOrd="0" parTransId="{A746BE54-12B4-4B7F-9284-14672D8641E5}" sibTransId="{254F1F4F-3360-4F48-B401-C80942224683}"/>
    <dgm:cxn modelId="{1ED2CD59-17FB-44F6-8D07-16E7298AD6BD}" type="presOf" srcId="{E8A68A65-8C02-4C33-BD4E-CC02DECDEF4D}" destId="{6107CF65-CBD4-4016-AAAE-3E038DCDF628}" srcOrd="0" destOrd="0" presId="urn:microsoft.com/office/officeart/2005/8/layout/process2"/>
    <dgm:cxn modelId="{8D45317F-9E1E-442B-9064-71E5E87C3087}" srcId="{D6F77618-2C30-42C8-BEF8-C7C09C9BDCC9}" destId="{F6BC6A5E-EA03-4A57-B9DA-0E7EAEADFED7}" srcOrd="0" destOrd="0" parTransId="{06D6E090-054A-4A6B-9AE8-F5F0C41960DA}" sibTransId="{4BB6A4FC-8F52-4D22-A1CA-81644EF07AEF}"/>
    <dgm:cxn modelId="{69085EB2-7234-42E9-9CF1-B50BBAB7CAB8}" type="presOf" srcId="{9910D568-FED3-476D-B890-773861CDFC6A}" destId="{E7E39948-B4A1-47A9-A0F2-924EB86004F9}" srcOrd="0" destOrd="1" presId="urn:microsoft.com/office/officeart/2005/8/layout/process2"/>
    <dgm:cxn modelId="{840DDCBF-39D3-49A2-9EB1-CC04BEBCAEE6}" type="presOf" srcId="{2DD99C1A-BFC7-4C1D-8F48-AFC38C407F64}" destId="{D4B3007E-AC94-4339-A682-11684A1C7413}" srcOrd="0" destOrd="0" presId="urn:microsoft.com/office/officeart/2005/8/layout/process2"/>
    <dgm:cxn modelId="{FABD46C5-5D5E-4934-9F40-E22433E7710D}" srcId="{D6F77618-2C30-42C8-BEF8-C7C09C9BDCC9}" destId="{9ABF237E-6A9E-4AE2-8FEC-002D0DA3FEF3}" srcOrd="3" destOrd="0" parTransId="{A0B32DEE-0383-442A-B722-462FA7E774C1}" sibTransId="{1F3F3068-D54F-43BD-8D71-18ECAB4E163A}"/>
    <dgm:cxn modelId="{D36029D5-8DA9-4F25-9E4A-EAB78080F50F}" type="presOf" srcId="{F6BC6A5E-EA03-4A57-B9DA-0E7EAEADFED7}" destId="{BB3F8E22-0D91-4C58-9BE7-D90ADC60DDB3}" srcOrd="0" destOrd="0" presId="urn:microsoft.com/office/officeart/2005/8/layout/process2"/>
    <dgm:cxn modelId="{FD843CDE-6E43-41CD-B061-41191931D1FF}" type="presOf" srcId="{FE08349B-90C1-4751-9F86-0DB218D814FE}" destId="{9FAF5473-331F-4B55-9AF4-08277AFDE16A}" srcOrd="0" destOrd="0" presId="urn:microsoft.com/office/officeart/2005/8/layout/process2"/>
    <dgm:cxn modelId="{0BBD69DE-C9B6-4707-A573-117D15717F26}" type="presOf" srcId="{4BB6A4FC-8F52-4D22-A1CA-81644EF07AEF}" destId="{9EE79FDF-164C-40B9-BFA1-9D0F2B190133}" srcOrd="1" destOrd="0" presId="urn:microsoft.com/office/officeart/2005/8/layout/process2"/>
    <dgm:cxn modelId="{FE54C2E7-0E0B-4C4C-803D-6EEBC67F8AFE}" type="presOf" srcId="{4C51C9DD-2C65-4043-A9B8-0A67CC4B5A5B}" destId="{19571B4A-214B-4CF4-8FB2-270F15E34F87}" srcOrd="0" destOrd="0" presId="urn:microsoft.com/office/officeart/2005/8/layout/process2"/>
    <dgm:cxn modelId="{B91831EA-F6DF-430F-B51E-B4C208328062}" srcId="{D6F77618-2C30-42C8-BEF8-C7C09C9BDCC9}" destId="{E8A68A65-8C02-4C33-BD4E-CC02DECDEF4D}" srcOrd="2" destOrd="0" parTransId="{7278EF50-F8DE-44DE-B41C-BCB8CC205E95}" sibTransId="{4C51C9DD-2C65-4043-A9B8-0A67CC4B5A5B}"/>
    <dgm:cxn modelId="{F548C66A-13ED-460F-B9C8-C83BFEC74DD5}" type="presParOf" srcId="{658939F2-F9D3-46A1-B19A-A33A9BF3D8C5}" destId="{BB3F8E22-0D91-4C58-9BE7-D90ADC60DDB3}" srcOrd="0" destOrd="0" presId="urn:microsoft.com/office/officeart/2005/8/layout/process2"/>
    <dgm:cxn modelId="{0E93232C-6B8F-4E4F-8595-C9573CB42DF9}" type="presParOf" srcId="{658939F2-F9D3-46A1-B19A-A33A9BF3D8C5}" destId="{8470A2E7-C79B-4755-9A0D-0B6971DD4248}" srcOrd="1" destOrd="0" presId="urn:microsoft.com/office/officeart/2005/8/layout/process2"/>
    <dgm:cxn modelId="{9423EC57-E3B1-4EDA-B02D-1FE11AAAE9CE}" type="presParOf" srcId="{8470A2E7-C79B-4755-9A0D-0B6971DD4248}" destId="{9EE79FDF-164C-40B9-BFA1-9D0F2B190133}" srcOrd="0" destOrd="0" presId="urn:microsoft.com/office/officeart/2005/8/layout/process2"/>
    <dgm:cxn modelId="{FD7DE473-7A0E-47F8-9A08-0C2F888DCEE3}" type="presParOf" srcId="{658939F2-F9D3-46A1-B19A-A33A9BF3D8C5}" destId="{9FAF5473-331F-4B55-9AF4-08277AFDE16A}" srcOrd="2" destOrd="0" presId="urn:microsoft.com/office/officeart/2005/8/layout/process2"/>
    <dgm:cxn modelId="{428B06FF-3BAE-4CE0-B8F9-4EA4FCEB2110}" type="presParOf" srcId="{658939F2-F9D3-46A1-B19A-A33A9BF3D8C5}" destId="{D4B3007E-AC94-4339-A682-11684A1C7413}" srcOrd="3" destOrd="0" presId="urn:microsoft.com/office/officeart/2005/8/layout/process2"/>
    <dgm:cxn modelId="{035ED601-5435-4066-A201-B7D619320D3F}" type="presParOf" srcId="{D4B3007E-AC94-4339-A682-11684A1C7413}" destId="{F281D240-3D05-4F02-8B26-2A8B93494EF2}" srcOrd="0" destOrd="0" presId="urn:microsoft.com/office/officeart/2005/8/layout/process2"/>
    <dgm:cxn modelId="{D691B35C-BA3C-4590-8949-B994F06D3288}" type="presParOf" srcId="{658939F2-F9D3-46A1-B19A-A33A9BF3D8C5}" destId="{6107CF65-CBD4-4016-AAAE-3E038DCDF628}" srcOrd="4" destOrd="0" presId="urn:microsoft.com/office/officeart/2005/8/layout/process2"/>
    <dgm:cxn modelId="{69FA7C94-A2FB-46D3-B35B-0BA41E9E66FD}" type="presParOf" srcId="{658939F2-F9D3-46A1-B19A-A33A9BF3D8C5}" destId="{19571B4A-214B-4CF4-8FB2-270F15E34F87}" srcOrd="5" destOrd="0" presId="urn:microsoft.com/office/officeart/2005/8/layout/process2"/>
    <dgm:cxn modelId="{54D5146B-C767-46E2-A486-DB2B019CFE9A}" type="presParOf" srcId="{19571B4A-214B-4CF4-8FB2-270F15E34F87}" destId="{81D9B586-BC41-48CA-AD43-AD849DBE60FA}" srcOrd="0" destOrd="0" presId="urn:microsoft.com/office/officeart/2005/8/layout/process2"/>
    <dgm:cxn modelId="{B612BBA8-3434-4A54-BC80-5C682CAA4EEA}" type="presParOf" srcId="{658939F2-F9D3-46A1-B19A-A33A9BF3D8C5}" destId="{E7E39948-B4A1-47A9-A0F2-924EB86004F9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5BD6C-6C75-4B2C-A1D8-68766405D614}">
      <dsp:nvSpPr>
        <dsp:cNvPr id="0" name=""/>
        <dsp:cNvSpPr/>
      </dsp:nvSpPr>
      <dsp:spPr>
        <a:xfrm>
          <a:off x="0" y="578299"/>
          <a:ext cx="6666833" cy="463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79044" rIns="51742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1" kern="1200"/>
            <a:t>Ai fini del presente codice si intende per:</a:t>
          </a:r>
          <a:endParaRPr lang="en-US" sz="2300" kern="1200"/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1" kern="1200"/>
            <a:t>“crisi”: lo stato di difficoltà economico-finanziaria che rende probabile l’insolvenza del debitore, e che per le imprese si manifesta come inadeguatezza dei flussi di cassa prospettici a far fronte regolarmente alle obbligazioni pianificate;</a:t>
          </a:r>
          <a:endParaRPr lang="en-US" sz="2300" kern="1200"/>
        </a:p>
        <a:p>
          <a:pPr marL="685800" lvl="3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1" kern="1200"/>
            <a:t>“insolvenza”: lo stato del debitore che si manifesta con inadempimenti od altri fatti esteriori, i quali dimostrino che il debitore non è più in grado di soddisfare regolarmente le proprie obbligazioni;</a:t>
          </a:r>
          <a:endParaRPr lang="en-US" sz="2300" kern="1200"/>
        </a:p>
      </dsp:txBody>
      <dsp:txXfrm>
        <a:off x="0" y="578299"/>
        <a:ext cx="6666833" cy="4636800"/>
      </dsp:txXfrm>
    </dsp:sp>
    <dsp:sp modelId="{FAC7501A-E57E-41E2-9E4B-97D9856649FE}">
      <dsp:nvSpPr>
        <dsp:cNvPr id="0" name=""/>
        <dsp:cNvSpPr/>
      </dsp:nvSpPr>
      <dsp:spPr>
        <a:xfrm>
          <a:off x="333341" y="238819"/>
          <a:ext cx="4666783" cy="678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Art. 2 - Definizioni</a:t>
          </a:r>
          <a:endParaRPr lang="en-US" sz="2300" kern="1200"/>
        </a:p>
      </dsp:txBody>
      <dsp:txXfrm>
        <a:off x="366485" y="271963"/>
        <a:ext cx="4600495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F5631C-FE57-4596-8DD8-632765007E77}">
      <dsp:nvSpPr>
        <dsp:cNvPr id="0" name=""/>
        <dsp:cNvSpPr/>
      </dsp:nvSpPr>
      <dsp:spPr>
        <a:xfrm>
          <a:off x="0" y="77118"/>
          <a:ext cx="7860030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Art. 84 - Finalità del concordato preventivo (si veda l’Art. 285 per i gruppi)</a:t>
          </a:r>
          <a:endParaRPr lang="en-US" sz="1400" kern="1200"/>
        </a:p>
      </dsp:txBody>
      <dsp:txXfrm>
        <a:off x="27149" y="104267"/>
        <a:ext cx="7805732" cy="501854"/>
      </dsp:txXfrm>
    </dsp:sp>
    <dsp:sp modelId="{2DEB7FDD-1DE6-494D-81A8-2A8272AEBBE3}">
      <dsp:nvSpPr>
        <dsp:cNvPr id="0" name=""/>
        <dsp:cNvSpPr/>
      </dsp:nvSpPr>
      <dsp:spPr>
        <a:xfrm>
          <a:off x="0" y="673590"/>
          <a:ext cx="7860030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3. Nel concordato in continuità aziendale i creditori vengono soddisfatti in misura prevalente dal ricavato prodotto dalla continuità aziendale diretta o indiretta, ivi compresa la cessione del magazzino.</a:t>
          </a:r>
          <a:endParaRPr lang="en-US" sz="1400" kern="1200"/>
        </a:p>
      </dsp:txBody>
      <dsp:txXfrm>
        <a:off x="27149" y="700739"/>
        <a:ext cx="7805732" cy="501854"/>
      </dsp:txXfrm>
    </dsp:sp>
    <dsp:sp modelId="{E13EB538-602C-4E07-8852-ED1C19E6D77A}">
      <dsp:nvSpPr>
        <dsp:cNvPr id="0" name=""/>
        <dsp:cNvSpPr/>
      </dsp:nvSpPr>
      <dsp:spPr>
        <a:xfrm>
          <a:off x="0" y="1270062"/>
          <a:ext cx="7860030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Art. 105 - Operazioni e relazione del commissario</a:t>
          </a:r>
          <a:endParaRPr lang="en-US" sz="1400" kern="1200"/>
        </a:p>
      </dsp:txBody>
      <dsp:txXfrm>
        <a:off x="27149" y="1297211"/>
        <a:ext cx="7805732" cy="501854"/>
      </dsp:txXfrm>
    </dsp:sp>
    <dsp:sp modelId="{759741DF-B52D-4EC2-AC90-A13376EBB803}">
      <dsp:nvSpPr>
        <dsp:cNvPr id="0" name=""/>
        <dsp:cNvSpPr/>
      </dsp:nvSpPr>
      <dsp:spPr>
        <a:xfrm>
          <a:off x="0" y="1826214"/>
          <a:ext cx="7860030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556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Il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commissario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giudiziale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redige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l'inventario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del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patrimonio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del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debitore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e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una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relazione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particolareggiata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sulle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cause del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dissesto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precisando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se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l’impresa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trovi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in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stato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di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crisi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o di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insolvenza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sulla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condotta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del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debitore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sulle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proposte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di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concordato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e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sulle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garanzie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offerte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ai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creditori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e la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deposita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in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cancelleria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almeno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quarantacinque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giorni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prima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della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data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iniziale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stabilita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per il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voto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creditori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.</a:t>
          </a:r>
          <a:endParaRPr lang="en-US" sz="11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0" y="1826214"/>
        <a:ext cx="7860030" cy="652050"/>
      </dsp:txXfrm>
    </dsp:sp>
    <dsp:sp modelId="{D8DBDCCF-7A4A-4809-ADB3-2B2B378D4EA2}">
      <dsp:nvSpPr>
        <dsp:cNvPr id="0" name=""/>
        <dsp:cNvSpPr/>
      </dsp:nvSpPr>
      <dsp:spPr>
        <a:xfrm>
          <a:off x="0" y="2478264"/>
          <a:ext cx="7860030" cy="5561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Art. 329 - Fatti di bancarotta fraudolenta</a:t>
          </a:r>
          <a:endParaRPr lang="en-US" sz="1400" kern="1200"/>
        </a:p>
      </dsp:txBody>
      <dsp:txXfrm>
        <a:off x="27149" y="2505413"/>
        <a:ext cx="7805732" cy="501854"/>
      </dsp:txXfrm>
    </dsp:sp>
    <dsp:sp modelId="{C7C4C141-9195-4602-BCF2-F9F987B1D672}">
      <dsp:nvSpPr>
        <dsp:cNvPr id="0" name=""/>
        <dsp:cNvSpPr/>
      </dsp:nvSpPr>
      <dsp:spPr>
        <a:xfrm>
          <a:off x="0" y="3034416"/>
          <a:ext cx="7860030" cy="72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556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Si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applica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alle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persone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suddette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la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pena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prevista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dall'articolo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322, comma 1, se:</a:t>
          </a:r>
          <a:endParaRPr lang="en-US" sz="1100" kern="1200" dirty="0">
            <a:solidFill>
              <a:schemeClr val="accent1">
                <a:lumMod val="75000"/>
              </a:schemeClr>
            </a:solidFill>
          </a:endParaRP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hanno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cagionato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o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concorso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a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cagionare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il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dissesto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della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società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,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commettendo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alcuno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fatti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previsti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dagli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articoli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2621, 2622, 2626, 2627, 2628, 2629, 2632, 2633 e 2634 del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codice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civile.</a:t>
          </a:r>
          <a:endParaRPr lang="en-US" sz="1100" kern="1200" dirty="0">
            <a:solidFill>
              <a:schemeClr val="accent1">
                <a:lumMod val="75000"/>
              </a:schemeClr>
            </a:solidFill>
          </a:endParaRPr>
        </a:p>
        <a:p>
          <a:pPr marL="171450" lvl="3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hanno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cagionato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con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dolo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o per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effetto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di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operazioni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dolose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il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dissesto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della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en-US" sz="1100" b="1" kern="1200" dirty="0" err="1">
              <a:solidFill>
                <a:schemeClr val="accent1">
                  <a:lumMod val="75000"/>
                </a:schemeClr>
              </a:solidFill>
            </a:rPr>
            <a:t>società</a:t>
          </a:r>
          <a:r>
            <a:rPr lang="en-US" sz="1100" b="1" kern="1200" dirty="0">
              <a:solidFill>
                <a:schemeClr val="accent1">
                  <a:lumMod val="75000"/>
                </a:schemeClr>
              </a:solidFill>
            </a:rPr>
            <a:t>.</a:t>
          </a:r>
          <a:endParaRPr lang="en-US" sz="11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0" y="3034416"/>
        <a:ext cx="7860030" cy="724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F8E22-0D91-4C58-9BE7-D90ADC60DDB3}">
      <dsp:nvSpPr>
        <dsp:cNvPr id="0" name=""/>
        <dsp:cNvSpPr/>
      </dsp:nvSpPr>
      <dsp:spPr>
        <a:xfrm>
          <a:off x="2527866" y="2436"/>
          <a:ext cx="2815726" cy="906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Art. 375 - Assetti organizzativi dell’impresa</a:t>
          </a:r>
          <a:endParaRPr lang="en-US" sz="700" kern="1200"/>
        </a:p>
      </dsp:txBody>
      <dsp:txXfrm>
        <a:off x="2554416" y="28986"/>
        <a:ext cx="2762626" cy="853371"/>
      </dsp:txXfrm>
    </dsp:sp>
    <dsp:sp modelId="{8470A2E7-C79B-4755-9A0D-0B6971DD4248}">
      <dsp:nvSpPr>
        <dsp:cNvPr id="0" name=""/>
        <dsp:cNvSpPr/>
      </dsp:nvSpPr>
      <dsp:spPr>
        <a:xfrm rot="5400000">
          <a:off x="3765766" y="931569"/>
          <a:ext cx="339926" cy="4079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3813355" y="965562"/>
        <a:ext cx="244748" cy="237948"/>
      </dsp:txXfrm>
    </dsp:sp>
    <dsp:sp modelId="{9FAF5473-331F-4B55-9AF4-08277AFDE16A}">
      <dsp:nvSpPr>
        <dsp:cNvPr id="0" name=""/>
        <dsp:cNvSpPr/>
      </dsp:nvSpPr>
      <dsp:spPr>
        <a:xfrm>
          <a:off x="2527866" y="1362143"/>
          <a:ext cx="2815726" cy="906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2. All’articolo 2086 del codice civile, dopo il primo comma è aggiunto il seguente: “L’imprenditore, che operi in forma societaria o collettiva, ha il dovere di istituire un assetto organizzativo, amministrativo e contabile adeguato alla natura e alle dimensioni dell’impresa, anche in funzione della rilevazione tempestiva della crisi dell’impresa e della perdita della continuità aziendale, nonché di attivarsi senza indugio per l’adozione e l’attuazione di uno degli strumenti previsti dall’ordinamento per il superamento della crisi e il recupero della continuità aziendale”.</a:t>
          </a:r>
          <a:endParaRPr lang="en-US" sz="700" kern="1200"/>
        </a:p>
      </dsp:txBody>
      <dsp:txXfrm>
        <a:off x="2554416" y="1388693"/>
        <a:ext cx="2762626" cy="853371"/>
      </dsp:txXfrm>
    </dsp:sp>
    <dsp:sp modelId="{D4B3007E-AC94-4339-A682-11684A1C7413}">
      <dsp:nvSpPr>
        <dsp:cNvPr id="0" name=""/>
        <dsp:cNvSpPr/>
      </dsp:nvSpPr>
      <dsp:spPr>
        <a:xfrm rot="5400000">
          <a:off x="3765766" y="2291276"/>
          <a:ext cx="339926" cy="4079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3813355" y="2325269"/>
        <a:ext cx="244748" cy="237948"/>
      </dsp:txXfrm>
    </dsp:sp>
    <dsp:sp modelId="{6107CF65-CBD4-4016-AAAE-3E038DCDF628}">
      <dsp:nvSpPr>
        <dsp:cNvPr id="0" name=""/>
        <dsp:cNvSpPr/>
      </dsp:nvSpPr>
      <dsp:spPr>
        <a:xfrm>
          <a:off x="2527866" y="2721850"/>
          <a:ext cx="2815726" cy="906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u="sng" kern="1200">
              <a:uFillTx/>
            </a:rPr>
            <a:t>Commento:</a:t>
          </a:r>
          <a:endParaRPr lang="en-US" sz="700" kern="1200"/>
        </a:p>
      </dsp:txBody>
      <dsp:txXfrm>
        <a:off x="2554416" y="2748400"/>
        <a:ext cx="2762626" cy="853371"/>
      </dsp:txXfrm>
    </dsp:sp>
    <dsp:sp modelId="{19571B4A-214B-4CF4-8FB2-270F15E34F87}">
      <dsp:nvSpPr>
        <dsp:cNvPr id="0" name=""/>
        <dsp:cNvSpPr/>
      </dsp:nvSpPr>
      <dsp:spPr>
        <a:xfrm rot="5400000">
          <a:off x="3765766" y="3650983"/>
          <a:ext cx="339926" cy="4079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3813355" y="3684976"/>
        <a:ext cx="244748" cy="237948"/>
      </dsp:txXfrm>
    </dsp:sp>
    <dsp:sp modelId="{E7E39948-B4A1-47A9-A0F2-924EB86004F9}">
      <dsp:nvSpPr>
        <dsp:cNvPr id="0" name=""/>
        <dsp:cNvSpPr/>
      </dsp:nvSpPr>
      <dsp:spPr>
        <a:xfrm>
          <a:off x="2527866" y="4081557"/>
          <a:ext cx="2815726" cy="906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/>
            <a:t>Occorre prendere posizioni chiare e nette su quali elementi configurino l’adeguatezza dell’assetto organizzativo:</a:t>
          </a:r>
          <a:endParaRPr lang="en-US" sz="700" kern="120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00" b="1" kern="1200" dirty="0" err="1"/>
            <a:t>Consuntivi</a:t>
          </a:r>
          <a:r>
            <a:rPr lang="en-US" sz="500" b="1" kern="1200" dirty="0"/>
            <a:t>: </a:t>
          </a:r>
          <a:r>
            <a:rPr lang="en-US" sz="500" b="1" kern="1200" dirty="0" err="1"/>
            <a:t>bilanci</a:t>
          </a:r>
          <a:r>
            <a:rPr lang="en-US" sz="500" b="1" kern="1200" dirty="0"/>
            <a:t> </a:t>
          </a:r>
          <a:r>
            <a:rPr lang="en-US" sz="500" b="1" kern="1200" dirty="0" err="1"/>
            <a:t>infrannuali</a:t>
          </a:r>
          <a:r>
            <a:rPr lang="en-US" sz="500" b="1" kern="1200" dirty="0"/>
            <a:t> (</a:t>
          </a:r>
          <a:r>
            <a:rPr lang="en-US" sz="500" b="1" kern="1200" dirty="0" err="1"/>
            <a:t>trimestrali</a:t>
          </a:r>
          <a:r>
            <a:rPr lang="en-US" sz="500" b="1" kern="1200" dirty="0"/>
            <a:t>), </a:t>
          </a:r>
          <a:r>
            <a:rPr lang="en-US" sz="500" b="1" kern="1200" dirty="0" err="1"/>
            <a:t>scadenziari</a:t>
          </a:r>
          <a:r>
            <a:rPr lang="en-US" sz="500" b="1" kern="1200" dirty="0"/>
            <a:t> </a:t>
          </a:r>
          <a:r>
            <a:rPr lang="en-US" sz="500" b="1" kern="1200" dirty="0" err="1"/>
            <a:t>clienti</a:t>
          </a:r>
          <a:r>
            <a:rPr lang="en-US" sz="500" b="1" kern="1200" dirty="0"/>
            <a:t> e </a:t>
          </a:r>
          <a:r>
            <a:rPr lang="en-US" sz="500" b="1" kern="1200" dirty="0" err="1"/>
            <a:t>fornitori</a:t>
          </a:r>
          <a:r>
            <a:rPr lang="en-US" sz="500" b="1" kern="1200" dirty="0"/>
            <a:t>, </a:t>
          </a:r>
          <a:r>
            <a:rPr lang="en-US" sz="500" b="1" kern="1200" dirty="0" err="1"/>
            <a:t>reportistica</a:t>
          </a:r>
          <a:r>
            <a:rPr lang="en-US" sz="500" b="1" kern="1200" dirty="0"/>
            <a:t> continua sui </a:t>
          </a:r>
          <a:r>
            <a:rPr lang="en-US" sz="500" b="1" kern="1200" dirty="0" err="1"/>
            <a:t>debiti</a:t>
          </a:r>
          <a:r>
            <a:rPr lang="en-US" sz="500" b="1" kern="1200" dirty="0"/>
            <a:t> </a:t>
          </a:r>
          <a:r>
            <a:rPr lang="en-US" sz="500" b="1" kern="1200" dirty="0" err="1"/>
            <a:t>scaduti</a:t>
          </a:r>
          <a:r>
            <a:rPr lang="en-US" sz="500" b="1" kern="1200" dirty="0"/>
            <a:t>, </a:t>
          </a:r>
          <a:r>
            <a:rPr lang="en-US" sz="500" b="1" kern="1200" dirty="0" err="1"/>
            <a:t>contabilità</a:t>
          </a:r>
          <a:r>
            <a:rPr lang="en-US" sz="500" b="1" kern="1200" dirty="0"/>
            <a:t> </a:t>
          </a:r>
          <a:r>
            <a:rPr lang="en-US" sz="500" b="1" kern="1200" dirty="0" err="1"/>
            <a:t>dei</a:t>
          </a:r>
          <a:r>
            <a:rPr lang="en-US" sz="500" b="1" kern="1200" dirty="0"/>
            <a:t> </a:t>
          </a:r>
          <a:r>
            <a:rPr lang="en-US" sz="500" b="1" kern="1200" dirty="0" err="1"/>
            <a:t>costi</a:t>
          </a:r>
          <a:r>
            <a:rPr lang="en-US" sz="500" b="1" kern="1200" dirty="0"/>
            <a:t>, </a:t>
          </a:r>
          <a:r>
            <a:rPr lang="en-US" sz="500" b="1" kern="1200" dirty="0" err="1"/>
            <a:t>analisi</a:t>
          </a:r>
          <a:r>
            <a:rPr lang="en-US" sz="500" b="1" kern="1200" dirty="0"/>
            <a:t> </a:t>
          </a:r>
          <a:r>
            <a:rPr lang="en-US" sz="500" b="1" kern="1200" dirty="0" err="1"/>
            <a:t>dettagliata</a:t>
          </a:r>
          <a:r>
            <a:rPr lang="en-US" sz="500" b="1" kern="1200" dirty="0"/>
            <a:t> del </a:t>
          </a:r>
          <a:r>
            <a:rPr lang="en-US" sz="500" b="1" kern="1200" dirty="0" err="1"/>
            <a:t>magazzino</a:t>
          </a:r>
          <a:r>
            <a:rPr lang="en-US" sz="500" b="1" kern="1200" dirty="0"/>
            <a:t>, </a:t>
          </a:r>
          <a:r>
            <a:rPr lang="en-US" sz="500" b="1" kern="1200" dirty="0" err="1"/>
            <a:t>indicatori</a:t>
          </a:r>
          <a:r>
            <a:rPr lang="en-US" sz="500" b="1" kern="1200" dirty="0"/>
            <a:t> di performance (</a:t>
          </a:r>
          <a:r>
            <a:rPr lang="en-US" sz="500" b="1" kern="1200" dirty="0" err="1"/>
            <a:t>anche</a:t>
          </a:r>
          <a:r>
            <a:rPr lang="en-US" sz="500" b="1" kern="1200" dirty="0"/>
            <a:t> non </a:t>
          </a:r>
          <a:r>
            <a:rPr lang="en-US" sz="500" b="1" kern="1200" dirty="0" err="1"/>
            <a:t>monetaria</a:t>
          </a:r>
          <a:r>
            <a:rPr lang="en-US" sz="500" b="1" kern="1200" dirty="0"/>
            <a:t>) </a:t>
          </a:r>
          <a:r>
            <a:rPr lang="en-US" sz="500" b="1" kern="1200" dirty="0" err="1"/>
            <a:t>dei</a:t>
          </a:r>
          <a:r>
            <a:rPr lang="en-US" sz="500" b="1" kern="1200" dirty="0"/>
            <a:t> </a:t>
          </a:r>
          <a:r>
            <a:rPr lang="en-US" sz="500" b="1" kern="1200" dirty="0" err="1"/>
            <a:t>processi</a:t>
          </a:r>
          <a:r>
            <a:rPr lang="en-US" sz="500" b="1" kern="1200" dirty="0"/>
            <a:t> </a:t>
          </a:r>
          <a:r>
            <a:rPr lang="en-US" sz="500" b="1" kern="1200" dirty="0" err="1"/>
            <a:t>principali</a:t>
          </a:r>
          <a:r>
            <a:rPr lang="en-US" sz="500" b="1" kern="1200" dirty="0"/>
            <a:t>, early warning system (</a:t>
          </a:r>
          <a:r>
            <a:rPr lang="en-US" sz="500" b="1" kern="1200" dirty="0" err="1"/>
            <a:t>indicatori</a:t>
          </a:r>
          <a:r>
            <a:rPr lang="en-US" sz="500" b="1" kern="1200" dirty="0"/>
            <a:t> di </a:t>
          </a:r>
          <a:r>
            <a:rPr lang="en-US" sz="500" b="1" kern="1200" dirty="0" err="1"/>
            <a:t>rischio</a:t>
          </a:r>
          <a:r>
            <a:rPr lang="en-US" sz="500" b="1" kern="1200" dirty="0"/>
            <a:t>) </a:t>
          </a:r>
          <a:r>
            <a:rPr lang="en-US" sz="500" b="1" kern="1200" dirty="0" err="1"/>
            <a:t>ecc</a:t>
          </a:r>
          <a:r>
            <a:rPr lang="en-US" sz="500" b="1" kern="1200" dirty="0"/>
            <a:t>.</a:t>
          </a:r>
          <a:endParaRPr lang="en-US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00" b="1" kern="1200" dirty="0" err="1"/>
            <a:t>Previsionali</a:t>
          </a:r>
          <a:r>
            <a:rPr lang="en-US" sz="500" b="1" kern="1200" dirty="0"/>
            <a:t>: budget </a:t>
          </a:r>
          <a:r>
            <a:rPr lang="en-US" sz="500" b="1" kern="1200" dirty="0" err="1"/>
            <a:t>economico</a:t>
          </a:r>
          <a:r>
            <a:rPr lang="en-US" sz="500" b="1" kern="1200" dirty="0"/>
            <a:t>, </a:t>
          </a:r>
          <a:r>
            <a:rPr lang="en-US" sz="500" b="1" kern="1200" dirty="0" err="1"/>
            <a:t>piani</a:t>
          </a:r>
          <a:r>
            <a:rPr lang="en-US" sz="500" b="1" kern="1200" dirty="0"/>
            <a:t> </a:t>
          </a:r>
          <a:r>
            <a:rPr lang="en-US" sz="500" b="1" kern="1200" dirty="0" err="1"/>
            <a:t>finanziari</a:t>
          </a:r>
          <a:r>
            <a:rPr lang="en-US" sz="500" b="1" kern="1200" dirty="0"/>
            <a:t> a 3-5 anni, piano di </a:t>
          </a:r>
          <a:r>
            <a:rPr lang="en-US" sz="500" b="1" kern="1200" dirty="0" err="1"/>
            <a:t>tesoreria</a:t>
          </a:r>
          <a:r>
            <a:rPr lang="en-US" sz="500" b="1" kern="1200" dirty="0"/>
            <a:t> (</a:t>
          </a:r>
          <a:r>
            <a:rPr lang="en-US" sz="500" b="1" kern="1200" dirty="0" err="1"/>
            <a:t>mensile</a:t>
          </a:r>
          <a:r>
            <a:rPr lang="en-US" sz="500" b="1" kern="1200" dirty="0"/>
            <a:t>), action plan (</a:t>
          </a:r>
          <a:r>
            <a:rPr lang="en-US" sz="500" b="1" kern="1200" dirty="0" err="1"/>
            <a:t>descrizione</a:t>
          </a:r>
          <a:r>
            <a:rPr lang="en-US" sz="500" b="1" kern="1200" dirty="0"/>
            <a:t> </a:t>
          </a:r>
          <a:r>
            <a:rPr lang="en-US" sz="500" b="1" kern="1200" dirty="0" err="1"/>
            <a:t>chiara</a:t>
          </a:r>
          <a:r>
            <a:rPr lang="en-US" sz="500" b="1" kern="1200" dirty="0"/>
            <a:t> </a:t>
          </a:r>
          <a:r>
            <a:rPr lang="en-US" sz="500" b="1" kern="1200" dirty="0" err="1"/>
            <a:t>delle</a:t>
          </a:r>
          <a:r>
            <a:rPr lang="en-US" sz="500" b="1" kern="1200" dirty="0"/>
            <a:t> </a:t>
          </a:r>
          <a:r>
            <a:rPr lang="en-US" sz="500" b="1" kern="1200" dirty="0" err="1"/>
            <a:t>azioni</a:t>
          </a:r>
          <a:r>
            <a:rPr lang="en-US" sz="500" b="1" kern="1200" dirty="0"/>
            <a:t> di </a:t>
          </a:r>
          <a:r>
            <a:rPr lang="en-US" sz="500" b="1" kern="1200" dirty="0" err="1"/>
            <a:t>miglioramento</a:t>
          </a:r>
          <a:r>
            <a:rPr lang="en-US" sz="500" b="1" kern="1200" dirty="0"/>
            <a:t> da </a:t>
          </a:r>
          <a:r>
            <a:rPr lang="en-US" sz="500" b="1" kern="1200" dirty="0" err="1"/>
            <a:t>intraprendere</a:t>
          </a:r>
          <a:r>
            <a:rPr lang="en-US" sz="500" b="1" kern="1200" dirty="0"/>
            <a:t> in base ai </a:t>
          </a:r>
          <a:r>
            <a:rPr lang="en-US" sz="500" b="1" kern="1200" dirty="0" err="1"/>
            <a:t>previsionali</a:t>
          </a:r>
          <a:r>
            <a:rPr lang="en-US" sz="500" b="1" kern="1200" dirty="0"/>
            <a:t> economici e </a:t>
          </a:r>
          <a:r>
            <a:rPr lang="en-US" sz="500" b="1" kern="1200" dirty="0" err="1"/>
            <a:t>finanziari</a:t>
          </a:r>
          <a:r>
            <a:rPr lang="en-US" sz="500" b="1" kern="1200" dirty="0"/>
            <a:t>)</a:t>
          </a:r>
          <a:endParaRPr lang="en-US" sz="500" kern="1200" dirty="0"/>
        </a:p>
      </dsp:txBody>
      <dsp:txXfrm>
        <a:off x="2554416" y="4108107"/>
        <a:ext cx="2762626" cy="853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B105FA-68ED-AF49-12A6-EF8A1CB5F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A24B87E-366B-F825-62E8-06449CF3F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E63EEA-31F4-99F5-E09A-DBE0F0EE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C14845-2B8E-3D8B-AAA7-96B0DC4B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9DE863-E5A1-15B6-0987-B0803FD4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8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E9E42B-04B0-85D7-6C83-BFA99BA6A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BE4C81C-9D6D-03CF-9FF5-2DC439FB4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4E51FD-B4BA-81C5-22A6-EC023B78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5F439A-1C0A-CCA4-B5CC-1A393F497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4114D7-BE9E-414D-9843-9812C6A4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638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58E665E-00FE-3D1E-67BC-27DB66BC6B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531D4BD-B8A8-AAAB-22E6-69D4BD036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59AD07-79C5-85B7-9DCE-7AAFB687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43B75A-C832-BD47-3CA3-7953BEB52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BF8786-A8F5-6CB4-0728-D0868BFB5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9333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997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6C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1156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6C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505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CCC05F-18F7-A06B-0CC7-CF729537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B050BB-8F46-8C53-CD57-BAE8DB591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307486-001E-0FE0-E731-84AEC131D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77931E-010A-1C6F-72D7-A7342929B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3403AA-9123-AF34-E484-936651DA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510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C4EF3D-F31F-CF56-B71D-5CC0773B8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EE4CAB-AEE9-698B-9891-1DB890D3B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46963D-9D48-A4D6-136E-3D8B562B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AE1D5E-223A-4D8C-7E7C-975A6E46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49CC31-8790-21F3-8E98-770FFC74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247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003C56-C28E-BF87-F3AD-85A680440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E28F6A-E456-270A-1080-324AE5E8CF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0F2C71E-EEC9-6B13-690D-AE3521EEF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01414BB-B456-56A2-8045-7F552C5E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70BFDD-6379-9BBA-5895-B52AF00B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01C84C-8DA7-BF06-6E16-B49BCFEB4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824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4D54AC-F96D-5B19-8CEA-17E3EDF9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4ADCD6-A0CF-361D-934E-9B54D8D1F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575BFB-DCBE-7A96-F0F7-14A9FB3A5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C1575F9-EDE2-E13C-6978-9BC2901B57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BE91034-65C3-FE26-D3C2-961C209FD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0F20198-8247-BF3D-5CF7-9F7B442C1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4F92A0C-16F9-FEB9-9E6B-16FA4CC39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D7BA782-CE75-7D95-74B6-1B77F008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85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961B80-4BAD-ED04-241A-85A25891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774D8ED-FC2A-8656-CD00-DD089166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1F87440-B335-AB2C-B892-FEC769C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2FDDF4-A0DE-1AC0-2764-0DA47E67E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88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153079-FB54-5C10-7BD5-F03455E9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89670BC-9B02-45B5-50C8-FF5EE204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D4B52B6-1A19-AB98-857B-14AB7820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61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8402D6-A258-6671-7F2E-87FE1C61A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658A3C-BCB1-6772-F2B9-9DC3A263E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3EA739-DE6A-757C-3C4F-48A81B04B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763FBD-F18D-978C-17E1-A6C0118BE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89645C-1DA2-F776-0492-81ACE329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8DB8EA-D0DA-8471-9D56-3BBCC0BF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442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B0727-6123-78FC-9A40-877475580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2153A7D-1152-0D3C-47A8-ABE3514D0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49586BE-E275-886D-FD91-97DF736261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319B64F-1FC1-4270-FF7B-8340DF553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FDDC17-F475-B3ED-91CD-B3C488E45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8DD907-9160-5984-2E18-76930E9D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86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72F0C72-7B87-30BB-DA50-FA1BC84AF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42BC05-26E0-504F-DD1F-D6B9D1664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8B243E-9049-1858-55D2-5705A198BA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BE2A9-0269-4982-892F-FCB70D6D45FD}" type="datetimeFigureOut">
              <a:rPr lang="it-IT" smtClean="0"/>
              <a:t>02/05/2023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D54808-93F2-4709-1CA6-1ADD995FFC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CA9709-044C-C89F-C385-4A2F77ABE8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15EEA-C346-438F-B805-A4EA3D339E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10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2816158-5E8C-FC52-19F9-526CB44FB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it-IT" sz="4800">
                <a:solidFill>
                  <a:srgbClr val="FFFFFF"/>
                </a:solidFill>
              </a:rPr>
              <a:t>La Crisi d’Impresa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174A689-1B9E-F0A1-2298-CD93D1E65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Breve analisi e valutazioni circa gli elementi di </a:t>
            </a:r>
            <a:r>
              <a:rPr lang="it-IT" dirty="0" err="1">
                <a:solidFill>
                  <a:schemeClr val="accent1">
                    <a:lumMod val="75000"/>
                  </a:schemeClr>
                </a:solidFill>
              </a:rPr>
              <a:t>alert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 e delle analisi da effettuare</a:t>
            </a:r>
          </a:p>
        </p:txBody>
      </p:sp>
    </p:spTree>
    <p:extLst>
      <p:ext uri="{BB962C8B-B14F-4D97-AF65-F5344CB8AC3E}">
        <p14:creationId xmlns:p14="http://schemas.microsoft.com/office/powerpoint/2010/main" val="2878502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28AC11-BFDF-42EF-80FF-717BBF909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8628" y="1408629"/>
            <a:ext cx="6858000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C56AF6-38E4-490B-8E2B-1A1037B4E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832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39A6F5-AD6A-4D80-8AD9-6290D13AC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513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61000"/>
                </a:srgbClr>
              </a:gs>
              <a:gs pos="95000">
                <a:schemeClr val="accent5">
                  <a:alpha val="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042" y="2945176"/>
            <a:ext cx="2878688" cy="2757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2700"/>
            <a:r>
              <a:rPr lang="en-US" sz="4000" dirty="0" err="1">
                <a:solidFill>
                  <a:srgbClr val="FFFFFF"/>
                </a:solidFill>
              </a:rPr>
              <a:t>Codice</a:t>
            </a:r>
            <a:r>
              <a:rPr lang="en-US" sz="4000" dirty="0">
                <a:solidFill>
                  <a:srgbClr val="FFFFFF"/>
                </a:solidFill>
              </a:rPr>
              <a:t>:</a:t>
            </a:r>
            <a:r>
              <a:rPr lang="en-US" sz="4000" spc="-15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Organi</a:t>
            </a:r>
            <a:r>
              <a:rPr lang="en-US" sz="4000" spc="-30" dirty="0">
                <a:solidFill>
                  <a:srgbClr val="FFFFFF"/>
                </a:solidFill>
              </a:rPr>
              <a:t> </a:t>
            </a:r>
            <a:r>
              <a:rPr lang="en-US" sz="4000" dirty="0">
                <a:solidFill>
                  <a:srgbClr val="FFFFFF"/>
                </a:solidFill>
              </a:rPr>
              <a:t>di</a:t>
            </a:r>
            <a:r>
              <a:rPr lang="en-US" sz="4000" spc="-35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controllo</a:t>
            </a:r>
            <a:r>
              <a:rPr lang="en-US" sz="4000" spc="-50" dirty="0">
                <a:solidFill>
                  <a:srgbClr val="FFFFFF"/>
                </a:solidFill>
              </a:rPr>
              <a:t> </a:t>
            </a:r>
            <a:r>
              <a:rPr lang="en-US" sz="4000" spc="-10" dirty="0" err="1">
                <a:solidFill>
                  <a:srgbClr val="FFFFFF"/>
                </a:solidFill>
              </a:rPr>
              <a:t>societari</a:t>
            </a:r>
            <a:endParaRPr lang="en-US" sz="4000" spc="-10" dirty="0">
              <a:solidFill>
                <a:srgbClr val="FFFFFF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4671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10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58489" y="1965421"/>
            <a:ext cx="7769859" cy="2128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Art.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14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-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Obbligo</a:t>
            </a:r>
            <a:r>
              <a:rPr sz="16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segnalazione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degli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organi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controllo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societari</a:t>
            </a:r>
            <a:endParaRPr sz="1600" dirty="0">
              <a:solidFill>
                <a:schemeClr val="accent1">
                  <a:lumMod val="75000"/>
                </a:schemeClr>
              </a:solidFill>
              <a:latin typeface="Book Antiqua"/>
              <a:cs typeface="Book Antiqua"/>
            </a:endParaRPr>
          </a:p>
          <a:p>
            <a:pPr marL="12700" marR="5080">
              <a:spcBef>
                <a:spcPts val="1200"/>
              </a:spcBef>
            </a:pPr>
            <a:r>
              <a:rPr sz="1600" b="1" dirty="0" err="1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Gli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organi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controllo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societari,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revisore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contabile</a:t>
            </a:r>
            <a:r>
              <a:rPr sz="16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la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società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revisione,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ciascuno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nell’ambito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delle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proprie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funzioni,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hanno</a:t>
            </a:r>
            <a:r>
              <a:rPr sz="1600" b="1" spc="-7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l’obbligo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verificare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che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l’organo</a:t>
            </a:r>
            <a:r>
              <a:rPr sz="1600" b="1" spc="-8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amministrativo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valuti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costantemente,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assumendo</a:t>
            </a:r>
            <a:r>
              <a:rPr sz="1600" b="1" spc="-8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le</a:t>
            </a:r>
            <a:r>
              <a:rPr sz="1600" b="1" spc="-7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conseguenti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idonee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iniziative,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l’assetto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organizzativo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dell’impresa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6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adeguato,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sussiste</a:t>
            </a:r>
            <a:r>
              <a:rPr sz="16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l’equilibrio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economico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finanziario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quale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prevedibile</a:t>
            </a:r>
            <a:r>
              <a:rPr sz="16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andamento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della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gestione,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nonché</a:t>
            </a:r>
            <a:r>
              <a:rPr sz="16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segnalare</a:t>
            </a:r>
            <a:r>
              <a:rPr sz="1600" b="1" spc="-7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immediatamente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allo</a:t>
            </a:r>
            <a:r>
              <a:rPr sz="16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stesso</a:t>
            </a:r>
            <a:r>
              <a:rPr sz="1600" b="1" spc="-7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organo</a:t>
            </a:r>
            <a:r>
              <a:rPr sz="1600" b="1" spc="-7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amministrativo</a:t>
            </a:r>
            <a:r>
              <a:rPr sz="16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l’esistenza</a:t>
            </a:r>
            <a:r>
              <a:rPr sz="16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6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fondati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indizi</a:t>
            </a:r>
            <a:r>
              <a:rPr sz="16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della</a:t>
            </a:r>
            <a:r>
              <a:rPr sz="16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6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crisi.</a:t>
            </a:r>
            <a:endParaRPr sz="1600" dirty="0">
              <a:solidFill>
                <a:schemeClr val="accent1">
                  <a:lumMod val="75000"/>
                </a:schemeClr>
              </a:solidFill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2700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Il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processo</a:t>
            </a:r>
            <a:r>
              <a:rPr lang="en-US" sz="40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40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allerta: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una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visione</a:t>
            </a:r>
            <a:r>
              <a:rPr lang="en-US" sz="4000" kern="1200" spc="-3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d’insieme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19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11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896298"/>
              </p:ext>
            </p:extLst>
          </p:nvPr>
        </p:nvGraphicFramePr>
        <p:xfrm>
          <a:off x="4502428" y="910518"/>
          <a:ext cx="7225749" cy="5116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7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823">
                <a:tc>
                  <a:txBody>
                    <a:bodyPr/>
                    <a:lstStyle/>
                    <a:p>
                      <a:pPr marL="6985">
                        <a:lnSpc>
                          <a:spcPts val="1160"/>
                        </a:lnSpc>
                      </a:pP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Organo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marR="110489">
                        <a:lnSpc>
                          <a:spcPct val="107000"/>
                        </a:lnSpc>
                      </a:pP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Amministrativo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(Art.</a:t>
                      </a:r>
                      <a:r>
                        <a:rPr sz="9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CCI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Art.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2086</a:t>
                      </a:r>
                      <a:r>
                        <a:rPr sz="9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C.C.)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1160"/>
                        </a:lnSpc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Art.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3.</a:t>
                      </a:r>
                      <a:r>
                        <a:rPr sz="9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Doveri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</a:t>
                      </a:r>
                      <a:r>
                        <a:rPr sz="9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debitore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indent="151765">
                        <a:lnSpc>
                          <a:spcPct val="107000"/>
                        </a:lnSpc>
                        <a:buAutoNum type="arabicPeriod"/>
                        <a:tabLst>
                          <a:tab pos="158750" algn="l"/>
                        </a:tabLst>
                      </a:pP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L’imprenditore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individuale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deve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adottare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misure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idonee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rilevare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tempestivamente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</a:t>
                      </a:r>
                      <a:r>
                        <a:rPr sz="900" b="1" spc="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stato</a:t>
                      </a:r>
                      <a:r>
                        <a:rPr sz="900" b="1" spc="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crisi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assumere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senza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indugio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iniziative</a:t>
                      </a:r>
                      <a:r>
                        <a:rPr sz="9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necessarie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farvi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fronte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indent="151765">
                        <a:lnSpc>
                          <a:spcPct val="107000"/>
                        </a:lnSpc>
                        <a:buAutoNum type="arabicPeriod"/>
                        <a:tabLst>
                          <a:tab pos="158750" algn="l"/>
                        </a:tabLst>
                      </a:pP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L’imprenditore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collettivo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deve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adottare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assetto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organizzativo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adeguato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ai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sensi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dell’articolo</a:t>
                      </a:r>
                      <a:r>
                        <a:rPr sz="900" b="1" spc="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2086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</a:t>
                      </a:r>
                      <a:r>
                        <a:rPr sz="900" b="1" spc="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codice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civile,</a:t>
                      </a:r>
                      <a:r>
                        <a:rPr sz="9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ai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fini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della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tempestiva</a:t>
                      </a:r>
                      <a:r>
                        <a:rPr sz="9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rilevazione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dello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stato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crisi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dell’assunzione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idonee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iniziative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4916">
                <a:tc>
                  <a:txBody>
                    <a:bodyPr/>
                    <a:lstStyle/>
                    <a:p>
                      <a:pPr marL="6985">
                        <a:lnSpc>
                          <a:spcPts val="1160"/>
                        </a:lnSpc>
                      </a:pP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Organi</a:t>
                      </a:r>
                      <a:r>
                        <a:rPr sz="9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marR="93980">
                        <a:lnSpc>
                          <a:spcPct val="107000"/>
                        </a:lnSpc>
                      </a:pP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controllo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societari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(Art.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14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CCI)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ts val="116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Art.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14.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Obbligo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segnalazione</a:t>
                      </a:r>
                      <a:r>
                        <a:rPr sz="9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degli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organi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controllo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societari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indent="148590" algn="just">
                        <a:lnSpc>
                          <a:spcPct val="107000"/>
                        </a:lnSpc>
                        <a:buAutoNum type="arabicPeriod"/>
                        <a:tabLst>
                          <a:tab pos="155575" algn="l"/>
                        </a:tabLst>
                      </a:pPr>
                      <a:r>
                        <a:rPr sz="900" b="1" dirty="0" err="1">
                          <a:latin typeface="Arial"/>
                          <a:cs typeface="Arial"/>
                        </a:rPr>
                        <a:t>Gli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organi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controllo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societari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il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revisore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contabile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società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revisione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ciascuno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nell’ambito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proprie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funzioni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8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hanno</a:t>
                      </a:r>
                      <a:r>
                        <a:rPr sz="900" b="1" spc="4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l’obbligo</a:t>
                      </a:r>
                      <a:r>
                        <a:rPr sz="900" b="1" spc="4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48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verificare</a:t>
                      </a:r>
                      <a:r>
                        <a:rPr sz="900" b="1" spc="4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che</a:t>
                      </a:r>
                      <a:r>
                        <a:rPr sz="900" b="1" spc="48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l’organo</a:t>
                      </a:r>
                      <a:r>
                        <a:rPr sz="900" b="1" spc="4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amministrativo</a:t>
                      </a:r>
                      <a:r>
                        <a:rPr sz="900" b="1" spc="4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valuti</a:t>
                      </a:r>
                      <a:r>
                        <a:rPr sz="900" b="1" spc="4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costantemente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8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assumendo</a:t>
                      </a:r>
                      <a:r>
                        <a:rPr sz="900" b="1" spc="4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le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conseguenti</a:t>
                      </a:r>
                      <a:r>
                        <a:rPr sz="900" b="1" spc="4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idonee</a:t>
                      </a:r>
                      <a:r>
                        <a:rPr sz="900" b="1" spc="4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iniziative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900" b="1" spc="4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l’assetto</a:t>
                      </a:r>
                      <a:r>
                        <a:rPr sz="900" b="1" spc="43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organizzativo</a:t>
                      </a:r>
                      <a:r>
                        <a:rPr sz="900" b="1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dell’impresa</a:t>
                      </a:r>
                      <a:r>
                        <a:rPr sz="900" b="1" spc="4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è</a:t>
                      </a:r>
                      <a:r>
                        <a:rPr sz="900" b="1" spc="4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adeguato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900" b="1" spc="4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sussiste</a:t>
                      </a:r>
                      <a:r>
                        <a:rPr sz="900" b="1" spc="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l’equilibrio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economico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finanziario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quale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è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prevedibile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andamento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della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gestione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nonché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segnalare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immediatamente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 err="1">
                          <a:latin typeface="Arial"/>
                          <a:cs typeface="Arial"/>
                        </a:rPr>
                        <a:t>allo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stesso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organo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amministrativo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l’esistenza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fondati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indizi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della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crisi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.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indent="153035" algn="just">
                        <a:lnSpc>
                          <a:spcPct val="107000"/>
                        </a:lnSpc>
                        <a:buAutoNum type="arabicPeriod"/>
                        <a:tabLst>
                          <a:tab pos="160020" algn="l"/>
                        </a:tabLst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segnalazione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deve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essere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motivata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fatta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iscritto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mezzo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posta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elettronica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certificata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comunque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con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mezzi</a:t>
                      </a:r>
                      <a:r>
                        <a:rPr sz="9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che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assicurino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9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prova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dell’avvenuta</a:t>
                      </a:r>
                      <a:r>
                        <a:rPr sz="9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ricezione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deve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contenere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9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fissazione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un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congruo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termine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non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superiore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trenta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giorni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entro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quale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l’organo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amministrativo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deve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riferire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ordine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alle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soluzioni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individuate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e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alle</a:t>
                      </a:r>
                      <a:r>
                        <a:rPr sz="900" b="1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iniziative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intraprese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900" b="1" spc="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caso</a:t>
                      </a:r>
                      <a:r>
                        <a:rPr sz="900" b="1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omessa</a:t>
                      </a:r>
                      <a:r>
                        <a:rPr sz="900" b="1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inadeguata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risposta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ovvero</a:t>
                      </a:r>
                      <a:r>
                        <a:rPr sz="900" b="1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mancata</a:t>
                      </a:r>
                      <a:r>
                        <a:rPr sz="900" b="1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adozione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nei</a:t>
                      </a:r>
                      <a:r>
                        <a:rPr sz="900" b="1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successivi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sessanta</a:t>
                      </a:r>
                      <a:r>
                        <a:rPr sz="900" b="1" spc="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giorni</a:t>
                      </a:r>
                      <a:r>
                        <a:rPr sz="900" b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misure</a:t>
                      </a:r>
                      <a:r>
                        <a:rPr sz="900" b="1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ritenute</a:t>
                      </a:r>
                      <a:r>
                        <a:rPr sz="900" b="1" spc="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necessarie</a:t>
                      </a:r>
                      <a:r>
                        <a:rPr sz="900" b="1" spc="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superare</a:t>
                      </a:r>
                      <a:r>
                        <a:rPr sz="900" b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lo</a:t>
                      </a:r>
                      <a:r>
                        <a:rPr sz="900" b="1" spc="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stato</a:t>
                      </a:r>
                      <a:r>
                        <a:rPr sz="900" b="1" spc="2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crisi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</a:t>
                      </a:r>
                      <a:r>
                        <a:rPr sz="900" b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soggetti</a:t>
                      </a:r>
                      <a:r>
                        <a:rPr sz="900" b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22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cui</a:t>
                      </a:r>
                      <a:r>
                        <a:rPr sz="900" b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b="1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comma</a:t>
                      </a:r>
                      <a:r>
                        <a:rPr sz="900" b="1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1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informano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senza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indugio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l’OCRI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fornendo</a:t>
                      </a:r>
                      <a:r>
                        <a:rPr sz="9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ogni</a:t>
                      </a:r>
                      <a:r>
                        <a:rPr sz="900" b="1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elemento</a:t>
                      </a:r>
                      <a:r>
                        <a:rPr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utile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le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relative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determinazioni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anche</a:t>
                      </a:r>
                      <a:r>
                        <a:rPr sz="900" b="1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deroga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al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disposto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dell’articolo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2407,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primo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comma,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codice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civile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quanto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all’obbligo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segretezza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335">
                <a:tc>
                  <a:txBody>
                    <a:bodyPr/>
                    <a:lstStyle/>
                    <a:p>
                      <a:pPr marL="6985">
                        <a:lnSpc>
                          <a:spcPts val="1160"/>
                        </a:lnSpc>
                      </a:pP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Creditori</a:t>
                      </a:r>
                      <a:r>
                        <a:rPr sz="9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pubblici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marR="22225">
                        <a:lnSpc>
                          <a:spcPct val="107000"/>
                        </a:lnSpc>
                      </a:pP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qualificati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(Art.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15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CCI)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ts val="116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Art.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15.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Obbligo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segnalazione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creditori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pubblici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qualificati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indent="149860" algn="just">
                        <a:lnSpc>
                          <a:spcPct val="107000"/>
                        </a:lnSpc>
                        <a:buAutoNum type="arabicPeriod"/>
                        <a:tabLst>
                          <a:tab pos="156845" algn="l"/>
                        </a:tabLst>
                      </a:pPr>
                      <a:r>
                        <a:rPr sz="900" b="1" dirty="0" err="1">
                          <a:latin typeface="Arial"/>
                          <a:cs typeface="Arial"/>
                        </a:rPr>
                        <a:t>L’Agenzia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entrate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l’Istituto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nazionale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previdenza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sociale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l’agente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della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riscossione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hanno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l’obbligo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[…] di dare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avviso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debitore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[…]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che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esposizione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debitoria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ha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superato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l’importo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rilevante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di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cui al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comma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che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entro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novanta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giorni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dalla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ricezione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dell’avviso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egli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non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avrà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estinto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o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altrimenti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regolarizzato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intero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il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proprio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debito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con</a:t>
                      </a:r>
                      <a:r>
                        <a:rPr sz="9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le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modalità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previste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dalla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legge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se,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l’Agenzia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entrate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non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risulterà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regola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con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il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pagamento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rateale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debito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[…]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9893">
                <a:tc>
                  <a:txBody>
                    <a:bodyPr/>
                    <a:lstStyle/>
                    <a:p>
                      <a:pPr marL="6985">
                        <a:lnSpc>
                          <a:spcPts val="1160"/>
                        </a:lnSpc>
                      </a:pP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Tempestività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marR="80010" algn="just">
                        <a:lnSpc>
                          <a:spcPct val="107000"/>
                        </a:lnSpc>
                      </a:pPr>
                      <a:r>
                        <a:rPr sz="900" b="1" spc="-1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dell’iniziativa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del </a:t>
                      </a:r>
                      <a:r>
                        <a:rPr sz="900" b="1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debitore</a:t>
                      </a:r>
                      <a:r>
                        <a:rPr sz="9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(Art.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CCI)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ts val="116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Art.</a:t>
                      </a:r>
                      <a:r>
                        <a:rPr sz="9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24.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Tempestività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dell’iniziativa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indent="171450" algn="just">
                        <a:lnSpc>
                          <a:spcPct val="107000"/>
                        </a:lnSpc>
                        <a:buAutoNum type="arabicPeriod"/>
                        <a:tabLst>
                          <a:tab pos="178435" algn="l"/>
                        </a:tabLst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Ai</a:t>
                      </a:r>
                      <a:r>
                        <a:rPr sz="900" b="1" spc="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fini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dell’applicazione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misure</a:t>
                      </a:r>
                      <a:r>
                        <a:rPr sz="900" b="1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premiali</a:t>
                      </a:r>
                      <a:r>
                        <a:rPr sz="900" b="1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cui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all’articolo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25,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l’iniziativa</a:t>
                      </a:r>
                      <a:r>
                        <a:rPr sz="900" b="1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debitore</a:t>
                      </a:r>
                      <a:r>
                        <a:rPr sz="900" b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volta</a:t>
                      </a:r>
                      <a:r>
                        <a:rPr sz="900" b="1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prevenire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l’aggravarsi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crisi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non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è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tempestiva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se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egli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propone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una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domanda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di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accesso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ad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una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 procedure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regolate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dal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presente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codice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oltre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termine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sei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mesi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ovvero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l’istanza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cui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all’articolo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19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oltre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termine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tre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mesi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decorrere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quando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verifica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alternativamente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: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lvl="1" indent="160655" algn="just">
                        <a:lnSpc>
                          <a:spcPct val="107000"/>
                        </a:lnSpc>
                        <a:buAutoNum type="alphaLcParenR"/>
                        <a:tabLst>
                          <a:tab pos="167640" algn="l"/>
                        </a:tabLst>
                      </a:pPr>
                      <a:r>
                        <a:rPr sz="900" b="1" dirty="0" err="1">
                          <a:latin typeface="Arial"/>
                          <a:cs typeface="Arial"/>
                        </a:rPr>
                        <a:t>l’esistenza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debiti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retribuzioni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scaduti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almeno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sessanta</a:t>
                      </a:r>
                      <a:r>
                        <a:rPr sz="9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giorni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un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ammontare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pari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ad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oltre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la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 err="1">
                          <a:latin typeface="Arial"/>
                          <a:cs typeface="Arial"/>
                        </a:rPr>
                        <a:t>metà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dell’ammontare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complessivo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mensile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delle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retribuzioni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;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marR="635" lvl="1" indent="160655" algn="just">
                        <a:lnSpc>
                          <a:spcPct val="107000"/>
                        </a:lnSpc>
                        <a:buAutoNum type="alphaLcParenR"/>
                        <a:tabLst>
                          <a:tab pos="167640" algn="l"/>
                        </a:tabLst>
                      </a:pPr>
                      <a:r>
                        <a:rPr sz="900" b="1" dirty="0" err="1">
                          <a:latin typeface="Arial"/>
                          <a:cs typeface="Arial"/>
                        </a:rPr>
                        <a:t>l’esistenza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debiti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verso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fornitori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scaduti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almeno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centoventi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giorni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un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ammontare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superiore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quello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 err="1">
                          <a:latin typeface="Arial"/>
                          <a:cs typeface="Arial"/>
                        </a:rPr>
                        <a:t>dei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debiti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non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scaduti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;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985" lvl="1" indent="171450" algn="just">
                        <a:lnSpc>
                          <a:spcPct val="107000"/>
                        </a:lnSpc>
                        <a:buAutoNum type="alphaLcParenR"/>
                        <a:tabLst>
                          <a:tab pos="178435" algn="l"/>
                        </a:tabLst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il</a:t>
                      </a:r>
                      <a:r>
                        <a:rPr sz="900" b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superamento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nell’ultimo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bilancio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approvato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comunque</a:t>
                      </a:r>
                      <a:r>
                        <a:rPr sz="900" b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oltre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tre</a:t>
                      </a:r>
                      <a:r>
                        <a:rPr sz="900" b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mesi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degli</a:t>
                      </a:r>
                      <a:r>
                        <a:rPr sz="900" b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indici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elaborati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ai</a:t>
                      </a:r>
                      <a:r>
                        <a:rPr sz="900" b="1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sensi </a:t>
                      </a:r>
                      <a:r>
                        <a:rPr sz="900" b="1" spc="-10" dirty="0" err="1">
                          <a:latin typeface="Arial"/>
                          <a:cs typeface="Arial"/>
                        </a:rPr>
                        <a:t>dell’articolo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13,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 err="1">
                          <a:latin typeface="Arial"/>
                          <a:cs typeface="Arial"/>
                        </a:rPr>
                        <a:t>commi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3.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continuità</a:t>
            </a:r>
            <a:r>
              <a:rPr lang="en-US" sz="4000" kern="1200" spc="-4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aziendale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nei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principi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professionali: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una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battaglia</a:t>
            </a:r>
            <a:r>
              <a:rPr lang="en-US" sz="4000" kern="1200" spc="-4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persa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3158" y="649480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8450" marR="5080" indent="-228600">
              <a:lnSpc>
                <a:spcPct val="90000"/>
              </a:lnSpc>
              <a:spcBef>
                <a:spcPts val="95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Numerose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ricerche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accademiche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materia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efficacia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presupposti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cd.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Going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Concern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Modified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Opinion</a:t>
            </a:r>
            <a:r>
              <a:rPr lang="en-US" sz="1300" b="1" i="1" spc="3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relazioni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società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revisione</a:t>
            </a:r>
            <a:r>
              <a:rPr lang="en-US" sz="13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cui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viene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formulata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3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mancanza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evidenziano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l’inefficacia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 di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questa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responsabilità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3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estrema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sintesi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67310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Tesi</a:t>
            </a:r>
            <a:r>
              <a:rPr lang="en-US" sz="13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della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profezia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auto-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avverante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l’insolvenza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determinare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negativo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negativo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determinare</a:t>
            </a:r>
            <a:r>
              <a:rPr lang="en-US" sz="1300" b="1" spc="-9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l’insolvenza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31750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L’inerzia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degli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amministratori</a:t>
            </a:r>
            <a:r>
              <a:rPr lang="en-US" sz="1300" b="1" u="sng" spc="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lang="en-US" sz="1300" b="1" u="sng" spc="-6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il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loro</a:t>
            </a:r>
            <a:r>
              <a:rPr lang="en-US" sz="1300" b="1" u="sng" spc="-5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eccessivo</a:t>
            </a:r>
            <a:r>
              <a:rPr lang="en-US" sz="13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ottimismo</a:t>
            </a:r>
            <a:r>
              <a:rPr lang="en-US" sz="1300" b="1" u="sng" spc="-1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nella</a:t>
            </a:r>
            <a:r>
              <a:rPr lang="en-US" sz="1300" b="1" spc="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redazione</a:t>
            </a:r>
            <a:r>
              <a:rPr lang="en-US" sz="13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piani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confligge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lo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scetticismo</a:t>
            </a:r>
            <a:r>
              <a:rPr lang="en-US" sz="13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professionale</a:t>
            </a:r>
            <a:r>
              <a:rPr lang="en-US" sz="13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richiesto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ai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revisori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727075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management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deve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fondarsi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valutazioni</a:t>
            </a:r>
            <a:r>
              <a:rPr lang="en-US" sz="13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gestionali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corroborate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sistemi</a:t>
            </a:r>
            <a:r>
              <a:rPr lang="en-US" sz="13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6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controllo</a:t>
            </a:r>
            <a:r>
              <a:rPr lang="en-US" sz="13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interno</a:t>
            </a:r>
            <a:r>
              <a:rPr lang="en-US" sz="13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affidabili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altrimenti</a:t>
            </a:r>
            <a:r>
              <a:rPr lang="en-US" sz="13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le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previsioni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formulate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3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3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credibili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673100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rischio</a:t>
            </a:r>
            <a:r>
              <a:rPr lang="en-US" sz="13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ispezioni</a:t>
            </a:r>
            <a:r>
              <a:rPr lang="en-US" sz="13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e</a:t>
            </a:r>
            <a:r>
              <a:rPr lang="en-US" sz="13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sanzioni</a:t>
            </a:r>
            <a:r>
              <a:rPr lang="en-US" sz="13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determinante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nell’influenzare</a:t>
            </a:r>
            <a:r>
              <a:rPr lang="en-US" sz="13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il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comportamento</a:t>
            </a:r>
            <a:r>
              <a:rPr lang="en-US" sz="13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revisori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3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solito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dilemma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«chi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controlla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il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controllore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8255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Spesso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revisori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perdita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stato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omesso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base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support</a:t>
            </a:r>
            <a:r>
              <a:rPr lang="en-US" sz="1300" b="1" i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i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letter</a:t>
            </a:r>
            <a:r>
              <a:rPr lang="en-US" sz="1300" b="1" i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prive</a:t>
            </a:r>
            <a:r>
              <a:rPr lang="en-US" sz="1300" b="1" u="sng" spc="-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ogni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validità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di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tipo</a:t>
            </a:r>
            <a:r>
              <a:rPr lang="en-US" sz="13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legale</a:t>
            </a:r>
            <a:r>
              <a:rPr lang="en-US" sz="13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(e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spesso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sostanziale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12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continuità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aziendale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nella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riforma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40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3158" y="649480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9085" marR="379730" indent="-228600">
              <a:lnSpc>
                <a:spcPct val="90000"/>
              </a:lnSpc>
              <a:spcBef>
                <a:spcPts val="1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nozione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menzionata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nell’Art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16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13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del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Codice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(“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”)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salvaguardia</a:t>
            </a:r>
            <a:r>
              <a:rPr lang="en-US" sz="16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presupposto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è: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119380" lvl="1" indent="-2286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posta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come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obiettivo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riforma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Principi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Generali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(Art.</a:t>
            </a:r>
            <a:r>
              <a:rPr lang="en-US" sz="1600" b="1" spc="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2,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lettera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g)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Legge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155/2017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ove</a:t>
            </a:r>
            <a:r>
              <a:rPr lang="en-US" sz="16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stabilito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dare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priorità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di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trattazione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fatti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salvi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casi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abuso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alle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proposte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25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comportino</a:t>
            </a:r>
            <a:r>
              <a:rPr lang="en-US" sz="16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superamento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assicurando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tramite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diverso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imprenditore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purché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funzionali</a:t>
            </a:r>
            <a:r>
              <a:rPr lang="en-US" sz="16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al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miglior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soddisfacimento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creditori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purché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6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convenienza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sia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illustrata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piano,</a:t>
            </a:r>
            <a:r>
              <a:rPr lang="en-US" sz="16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riservando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liquidazione</a:t>
            </a:r>
            <a:r>
              <a:rPr lang="en-US" sz="16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giudiziale</a:t>
            </a:r>
            <a:r>
              <a:rPr lang="en-US" sz="16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ai</a:t>
            </a:r>
            <a:r>
              <a:rPr lang="en-US" sz="1600" b="1" i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casi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nei</a:t>
            </a:r>
            <a:r>
              <a:rPr lang="en-US" sz="1600" b="1" i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quali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sia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proposta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un'idonea</a:t>
            </a:r>
            <a:r>
              <a:rPr lang="en-US" sz="16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soluzione</a:t>
            </a:r>
            <a:r>
              <a:rPr lang="en-US" sz="16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alternativa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”;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5080" lvl="1" indent="-2286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posta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come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responsabilità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esplicita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degli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amministratori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dall’Art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2086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C.C.,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quanto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questi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devono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attivarsi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senza</a:t>
            </a:r>
            <a:r>
              <a:rPr lang="en-US" sz="16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indugio</a:t>
            </a:r>
            <a:r>
              <a:rPr lang="en-US" sz="16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per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l’adozione</a:t>
            </a:r>
            <a:r>
              <a:rPr lang="en-US" sz="16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l’attuazione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uno</a:t>
            </a:r>
            <a:r>
              <a:rPr lang="en-US" sz="16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degli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strumenti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previsti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dall’ordinamento</a:t>
            </a:r>
            <a:r>
              <a:rPr lang="en-US" sz="16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superamento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6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recupero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6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600" b="1" spc="-10" dirty="0"/>
              <a:t>”.</a:t>
            </a:r>
            <a:endParaRPr lang="en-US" sz="16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13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</a:t>
            </a:r>
            <a:r>
              <a:rPr lang="en-US" sz="4000" kern="1200" spc="-3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continuità</a:t>
            </a:r>
            <a:r>
              <a:rPr lang="en-US" sz="4000" kern="1200" spc="-4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aziendale</a:t>
            </a:r>
            <a:r>
              <a:rPr lang="en-US" sz="4000" kern="1200" spc="-3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nei</a:t>
            </a:r>
            <a:r>
              <a:rPr lang="en-US" sz="4000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principi</a:t>
            </a:r>
            <a:r>
              <a:rPr lang="en-US" sz="4000" kern="1200" spc="-4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professionali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4000" kern="1200" spc="-3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5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una</a:t>
            </a:r>
            <a:r>
              <a:rPr lang="en-US" sz="4000" kern="1200" spc="-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battaglia</a:t>
            </a:r>
            <a:r>
              <a:rPr lang="en-US" sz="4000" kern="1200" spc="-4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persa</a:t>
            </a:r>
            <a:endParaRPr lang="en-US" sz="4000" kern="1200" spc="-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3157" y="655976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9085" marR="33020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Posto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richiamo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dell’Art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13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2423-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bis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C.C.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tema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prospettiva</a:t>
            </a:r>
            <a:r>
              <a:rPr lang="en-US" sz="13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continuazione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Principio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Contabile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OIC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Finalità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postulati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d’esercizio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tratta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prospettiva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ai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paragrafi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21-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24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stabilisce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particolare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3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3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direzione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3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deve</a:t>
            </a:r>
            <a:r>
              <a:rPr lang="en-US" sz="1300" b="1" i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effettuare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3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prospettica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capacità</a:t>
            </a:r>
            <a:r>
              <a:rPr lang="en-US" sz="1300" i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spc="-10" dirty="0" err="1">
                <a:solidFill>
                  <a:schemeClr val="accent1">
                    <a:lumMod val="75000"/>
                  </a:schemeClr>
                </a:solidFill>
              </a:rPr>
              <a:t>dell’azienda</a:t>
            </a:r>
            <a:r>
              <a:rPr lang="en-US" sz="1300" i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continuare</a:t>
            </a:r>
            <a:r>
              <a:rPr lang="en-US" sz="1300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300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costituire</a:t>
            </a:r>
            <a:r>
              <a:rPr lang="en-US" sz="1300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300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complesso</a:t>
            </a:r>
            <a:r>
              <a:rPr lang="en-US" sz="1300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spc="-10" dirty="0" err="1">
                <a:solidFill>
                  <a:schemeClr val="accent1">
                    <a:lumMod val="75000"/>
                  </a:schemeClr>
                </a:solidFill>
              </a:rPr>
              <a:t>economico</a:t>
            </a:r>
            <a:r>
              <a:rPr lang="en-US" sz="1300" i="1" spc="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funzionante</a:t>
            </a:r>
            <a:r>
              <a:rPr lang="en-US" sz="1300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destinato</a:t>
            </a:r>
            <a:r>
              <a:rPr lang="en-US" sz="1300" i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300" i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produzione</a:t>
            </a:r>
            <a:r>
              <a:rPr lang="en-US" sz="1300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i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reddito</a:t>
            </a:r>
            <a:r>
              <a:rPr lang="en-US" sz="1300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300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300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spc="-10" dirty="0" err="1">
                <a:solidFill>
                  <a:schemeClr val="accent1">
                    <a:lumMod val="75000"/>
                  </a:schemeClr>
                </a:solidFill>
              </a:rPr>
              <a:t>prevedibile</a:t>
            </a:r>
            <a:r>
              <a:rPr lang="en-US" sz="1300" i="1" spc="-8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>
                <a:solidFill>
                  <a:schemeClr val="accent1">
                    <a:lumMod val="75000"/>
                  </a:schemeClr>
                </a:solidFill>
              </a:rPr>
              <a:t>arco</a:t>
            </a:r>
            <a:r>
              <a:rPr lang="en-US" sz="1300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dirty="0" err="1">
                <a:solidFill>
                  <a:schemeClr val="accent1">
                    <a:lumMod val="75000"/>
                  </a:schemeClr>
                </a:solidFill>
              </a:rPr>
              <a:t>temporale</a:t>
            </a:r>
            <a:r>
              <a:rPr lang="en-US" sz="1300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i="1" spc="-10" dirty="0" err="1">
                <a:solidFill>
                  <a:schemeClr val="accent1">
                    <a:lumMod val="75000"/>
                  </a:schemeClr>
                </a:solidFill>
              </a:rPr>
              <a:t>futuro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relativo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periodo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almeno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dodici</a:t>
            </a:r>
            <a:r>
              <a:rPr lang="en-US" sz="13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mesi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dalla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data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riferimento</a:t>
            </a:r>
            <a:r>
              <a:rPr lang="en-US" sz="13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(par.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22).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0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3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La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creazione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reddito</a:t>
            </a:r>
            <a:r>
              <a:rPr lang="en-US" sz="13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(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positivo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) è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dunque</a:t>
            </a:r>
            <a:r>
              <a:rPr lang="en-US" sz="13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il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criterio</a:t>
            </a:r>
            <a:r>
              <a:rPr lang="en-US" sz="13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riferimento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perdite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0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tollerabili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se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squisitamente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episodiche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agevolmente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reversibili</a:t>
            </a:r>
            <a:r>
              <a:rPr lang="en-US" sz="13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futuro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  <a:p>
            <a:pPr marL="298450" marR="1587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L’unico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principio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professionale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specifico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riferimento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l’ISA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570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quale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stato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recentemente</a:t>
            </a:r>
            <a:r>
              <a:rPr lang="en-US" sz="13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rivisto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3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recente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revisione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dell’ISA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570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scomparso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0" dirty="0" err="1">
                <a:solidFill>
                  <a:schemeClr val="accent1">
                    <a:lumMod val="75000"/>
                  </a:schemeClr>
                </a:solidFill>
              </a:rPr>
              <a:t>ogni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riferimento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intenzione</a:t>
            </a:r>
            <a:r>
              <a:rPr lang="en-US" sz="13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o</a:t>
            </a:r>
            <a:r>
              <a:rPr lang="en-US" sz="1300" b="1" u="sng" spc="-6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necessità</a:t>
            </a:r>
            <a:r>
              <a:rPr lang="en-US" sz="13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assoggettare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l’impresa</a:t>
            </a:r>
            <a:r>
              <a:rPr lang="en-US" sz="13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</a:t>
            </a:r>
            <a:r>
              <a:rPr lang="en-US" sz="13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u="sng" spc="-1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procedure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concorsuali</a:t>
            </a:r>
            <a:r>
              <a:rPr lang="en-US" sz="13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quanto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3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ha</a:t>
            </a:r>
            <a:r>
              <a:rPr lang="en-US" sz="13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qualora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300" b="1" i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direzione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intenda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liquidare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l’impresa</a:t>
            </a:r>
            <a:r>
              <a:rPr lang="en-US" sz="13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interromperne</a:t>
            </a:r>
            <a:r>
              <a:rPr lang="en-US" sz="13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l’attività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 o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abbia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alternative</a:t>
            </a:r>
            <a:r>
              <a:rPr lang="en-US" sz="13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realistiche</a:t>
            </a:r>
            <a:r>
              <a:rPr lang="en-US" sz="1300" b="1" i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tali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scelte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(par.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2).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Resta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invariato</a:t>
            </a:r>
            <a:r>
              <a:rPr lang="en-US" sz="13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riferimento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 (sempre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al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par.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2)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capacità</a:t>
            </a:r>
            <a:r>
              <a:rPr lang="en-US" sz="13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10" dirty="0" err="1">
                <a:solidFill>
                  <a:schemeClr val="accent1">
                    <a:lumMod val="75000"/>
                  </a:schemeClr>
                </a:solidFill>
              </a:rPr>
              <a:t>dell’impresa</a:t>
            </a:r>
            <a:r>
              <a:rPr lang="en-US" sz="13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mantenere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3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situazione</a:t>
            </a:r>
            <a:r>
              <a:rPr lang="en-US" sz="13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3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equilibrio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3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Quando</a:t>
            </a:r>
            <a:r>
              <a:rPr lang="en-US" sz="13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l’utilizzo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del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presupposto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appropriato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attività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passività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vengono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contabilizzate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base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al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presupposto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3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l’impresa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sarà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grado</a:t>
            </a:r>
            <a:r>
              <a:rPr lang="en-US" sz="13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realizzare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proprie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attività</a:t>
            </a:r>
            <a:r>
              <a:rPr lang="en-US" sz="1300" b="1" i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far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fronte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alle</a:t>
            </a:r>
            <a:r>
              <a:rPr lang="en-US" sz="13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proprie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passività</a:t>
            </a:r>
            <a:r>
              <a:rPr lang="en-US" sz="13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durante</a:t>
            </a:r>
            <a:r>
              <a:rPr lang="en-US" sz="13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3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normale</a:t>
            </a:r>
            <a:r>
              <a:rPr lang="en-US" sz="13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svolgimento</a:t>
            </a:r>
            <a:r>
              <a:rPr lang="en-US" sz="1300" b="1" i="1" spc="-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dirty="0" err="1">
                <a:solidFill>
                  <a:schemeClr val="accent1">
                    <a:lumMod val="75000"/>
                  </a:schemeClr>
                </a:solidFill>
              </a:rPr>
              <a:t>dell’attività</a:t>
            </a:r>
            <a:r>
              <a:rPr lang="en-US" sz="1300" b="1" i="1" spc="-8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300" b="1" i="1" spc="-10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300" b="1" spc="-10" dirty="0">
                <a:solidFill>
                  <a:schemeClr val="accent1">
                    <a:lumMod val="75000"/>
                  </a:schemeClr>
                </a:solidFill>
              </a:rPr>
              <a:t>.”</a:t>
            </a:r>
            <a:endParaRPr lang="en-US" sz="13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14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30196" y="783336"/>
            <a:ext cx="4041775" cy="5598160"/>
          </a:xfrm>
          <a:custGeom>
            <a:avLst/>
            <a:gdLst/>
            <a:ahLst/>
            <a:cxnLst/>
            <a:rect l="l" t="t" r="r" b="b"/>
            <a:pathLst>
              <a:path w="4041775" h="5598160">
                <a:moveTo>
                  <a:pt x="0" y="0"/>
                </a:moveTo>
                <a:lnTo>
                  <a:pt x="4041648" y="0"/>
                </a:lnTo>
                <a:lnTo>
                  <a:pt x="4041648" y="5597652"/>
                </a:lnTo>
                <a:lnTo>
                  <a:pt x="0" y="559765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E81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18195" y="1025676"/>
            <a:ext cx="4059554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marR="561975" indent="-181610">
              <a:spcBef>
                <a:spcPts val="100"/>
              </a:spcBef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situazione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deficit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patrimoniale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 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capitale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circolante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netto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negativo;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3048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prestiti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 scadenza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fissa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prossimi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alla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scadenza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senza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che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vi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siano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prospettive verosimili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rinnovo</a:t>
            </a:r>
            <a:r>
              <a:rPr sz="1200" b="1" spc="5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rimborso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oppure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eccessiva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dipendenza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da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prestiti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breve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termine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finanziare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attività a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lungo termine;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508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indizi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cessazione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sostegno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finanziario da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parte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creditori;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252729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bilanci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storici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 prospettici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mostrano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flussi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cassa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negativi;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principali</a:t>
            </a:r>
            <a:r>
              <a:rPr sz="1200" b="1" spc="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indici</a:t>
            </a:r>
            <a:r>
              <a:rPr sz="1200" b="1" spc="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economico-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finanziari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negativi;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128270" indent="-181610" algn="just">
              <a:buFont typeface="Arial"/>
              <a:buChar char="•"/>
              <a:tabLst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consistenti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perdite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operative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significative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perdite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valore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delle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attività utilizzate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generare</a:t>
            </a:r>
            <a:r>
              <a:rPr sz="1200" b="1" spc="-4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flussi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cassa;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455295" indent="-181610" algn="just">
              <a:buFont typeface="Arial"/>
              <a:buChar char="•"/>
              <a:tabLst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difficoltà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nel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pagamento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dividendi</a:t>
            </a:r>
            <a:r>
              <a:rPr sz="1200" b="1" spc="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arretrati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discontinuità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nella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distribuzione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dividendi;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indent="-181610" algn="just">
              <a:buFont typeface="Arial"/>
              <a:buChar char="•"/>
              <a:tabLst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incapacità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pagare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 debiti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alla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scadenza;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239395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incapacità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rispettare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clausole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contrattuali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dei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prestiti;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246379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cambiamento</a:t>
            </a:r>
            <a:r>
              <a:rPr sz="1200" b="1" spc="-4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delle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forme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pagamento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concesse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dai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fornitori,</a:t>
            </a:r>
            <a:r>
              <a:rPr sz="1200" b="1" spc="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dalla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condizione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“a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credito”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alla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condizione “pagamento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alla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consegna”;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14605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incapacità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ottenere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finanziamenti per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lo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sviluppo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nuovi</a:t>
            </a:r>
            <a:r>
              <a:rPr sz="1200" b="1" spc="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prodotti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ovvero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altri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investimenti necessari.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8148" y="783336"/>
            <a:ext cx="4041775" cy="5598160"/>
          </a:xfrm>
          <a:custGeom>
            <a:avLst/>
            <a:gdLst/>
            <a:ahLst/>
            <a:cxnLst/>
            <a:rect l="l" t="t" r="r" b="b"/>
            <a:pathLst>
              <a:path w="4041775" h="5598160">
                <a:moveTo>
                  <a:pt x="0" y="0"/>
                </a:moveTo>
                <a:lnTo>
                  <a:pt x="4041648" y="0"/>
                </a:lnTo>
                <a:lnTo>
                  <a:pt x="4041648" y="5597652"/>
                </a:lnTo>
                <a:lnTo>
                  <a:pt x="0" y="559765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E81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06020" y="1025676"/>
            <a:ext cx="3983354" cy="2037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marR="36830" indent="-181610">
              <a:spcBef>
                <a:spcPts val="100"/>
              </a:spcBef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intenzione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della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direzione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liquidare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l’impresa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cessare</a:t>
            </a:r>
            <a:r>
              <a:rPr sz="1200" b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le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attività;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508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perdita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membri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della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direzione con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responsabilità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strategiche</a:t>
            </a:r>
            <a:r>
              <a:rPr sz="1200" b="1" spc="-4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senza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una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loro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sostituzione;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7493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perdita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mercati</a:t>
            </a:r>
            <a:r>
              <a:rPr sz="1200" b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fondamentali,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clienti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chiave,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contratti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distribuzione,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concessioni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fornitori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importanti;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difficoltà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il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personale;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51054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scarsità</a:t>
            </a:r>
            <a:r>
              <a:rPr sz="1200" b="1" spc="-6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nell’approvvigionamento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forniture importanti;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comparsa</a:t>
            </a:r>
            <a:r>
              <a:rPr sz="1200" b="1" spc="-5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concorrenti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di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grande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successo.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6020" y="3220235"/>
            <a:ext cx="10604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dirty="0">
                <a:solidFill>
                  <a:srgbClr val="0000CC"/>
                </a:solidFill>
                <a:latin typeface="Arial"/>
                <a:cs typeface="Arial"/>
              </a:rPr>
              <a:t>Altri</a:t>
            </a:r>
            <a:r>
              <a:rPr sz="1200" b="1" spc="-1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00CC"/>
                </a:solidFill>
                <a:latin typeface="Arial"/>
                <a:cs typeface="Arial"/>
              </a:rPr>
              <a:t>indicatori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06020" y="3479316"/>
            <a:ext cx="362140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indent="-181610">
              <a:spcBef>
                <a:spcPts val="100"/>
              </a:spcBef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capitale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ridotto</a:t>
            </a:r>
            <a:r>
              <a:rPr sz="1200" b="1" spc="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sotto dei limiti legali o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non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87376" y="3662195"/>
            <a:ext cx="38836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conformità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capitale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ad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altre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norme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legge,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come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06021" y="3845076"/>
            <a:ext cx="4055745" cy="240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marR="477520">
              <a:spcBef>
                <a:spcPts val="100"/>
              </a:spcBef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requisiti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solvibilità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 liquidità per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gli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istituti finanziari;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508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procedimenti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legali o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regolamentari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corso</a:t>
            </a:r>
            <a:r>
              <a:rPr sz="12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che,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caso</a:t>
            </a:r>
            <a:r>
              <a:rPr sz="1200" b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 soccombenza,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possono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comportare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richieste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risarcimento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cui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l’impresa</a:t>
            </a:r>
            <a:r>
              <a:rPr sz="1200" b="1" spc="-4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probabilmente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non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è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grado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far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fronte;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313690" indent="-181610" algn="just">
              <a:buFont typeface="Arial"/>
              <a:buChar char="•"/>
              <a:tabLst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modifiche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200" b="1" spc="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leggi o regolamenti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delle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politiche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governative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che</a:t>
            </a:r>
            <a:r>
              <a:rPr sz="12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si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presume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possano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influenzare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negativamente</a:t>
            </a:r>
            <a:r>
              <a:rPr sz="1200" b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l’impresa;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93675" marR="38100" indent="-181610">
              <a:buFont typeface="Arial"/>
              <a:buChar char="•"/>
              <a:tabLst>
                <a:tab pos="193675" algn="l"/>
                <a:tab pos="194310" algn="l"/>
              </a:tabLst>
            </a:pP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eventi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catastrofici</a:t>
            </a:r>
            <a:r>
              <a:rPr sz="1200" b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contro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quali</a:t>
            </a:r>
            <a:r>
              <a:rPr sz="12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non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è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stata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stipulata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una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polizza assicurativa</a:t>
            </a:r>
            <a:r>
              <a:rPr sz="12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ovvero</a:t>
            </a:r>
            <a:r>
              <a:rPr sz="1200" b="1" spc="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contro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quali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è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stata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stipulata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una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polizza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assicurativa</a:t>
            </a:r>
            <a:r>
              <a:rPr sz="12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</a:t>
            </a:r>
            <a:r>
              <a:rPr sz="12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massimali insufficienti.</a:t>
            </a:r>
            <a:endParaRPr sz="12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86308" y="143556"/>
            <a:ext cx="7863840" cy="831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L’ISA</a:t>
            </a:r>
            <a:r>
              <a:rPr sz="1400" b="1" spc="-9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570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fornisce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un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elenco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indicatori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(finanziari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gestionali),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peraltro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molto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generici,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che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12700">
              <a:spcBef>
                <a:spcPts val="5"/>
              </a:spcBef>
            </a:pP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possono</a:t>
            </a:r>
            <a:r>
              <a:rPr sz="1400" b="1" i="1" spc="-5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far</a:t>
            </a:r>
            <a:r>
              <a:rPr sz="1400" b="1" i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sorgere</a:t>
            </a:r>
            <a:r>
              <a:rPr sz="1400" b="1" i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significativi</a:t>
            </a:r>
            <a:r>
              <a:rPr sz="1400" b="1" i="1" spc="-6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dubbi</a:t>
            </a:r>
            <a:r>
              <a:rPr sz="1400" b="1" i="1" spc="-3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riguardo</a:t>
            </a:r>
            <a:r>
              <a:rPr sz="1400" b="1" i="1" spc="-5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il</a:t>
            </a:r>
            <a:r>
              <a:rPr sz="1400" b="1" i="1" spc="-3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presupposto</a:t>
            </a:r>
            <a:r>
              <a:rPr sz="1400" b="1" i="1" spc="-6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della</a:t>
            </a:r>
            <a:r>
              <a:rPr sz="1400" b="1" i="1" spc="-4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continuità</a:t>
            </a:r>
            <a:r>
              <a:rPr sz="1400" b="1" i="1" spc="-6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aziendale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.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>
              <a:spcBef>
                <a:spcPts val="45"/>
              </a:spcBef>
            </a:pPr>
            <a:endParaRPr sz="1300" dirty="0">
              <a:latin typeface="Arial"/>
              <a:cs typeface="Arial"/>
            </a:endParaRPr>
          </a:p>
          <a:p>
            <a:pPr marL="44450">
              <a:tabLst>
                <a:tab pos="4232275" algn="l"/>
              </a:tabLst>
            </a:pPr>
            <a:r>
              <a:rPr sz="1200" b="1" dirty="0">
                <a:solidFill>
                  <a:srgbClr val="0000CC"/>
                </a:solidFill>
                <a:latin typeface="Arial"/>
                <a:cs typeface="Arial"/>
              </a:rPr>
              <a:t>Indicatori</a:t>
            </a:r>
            <a:r>
              <a:rPr sz="1200" b="1" spc="-1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00CC"/>
                </a:solidFill>
                <a:latin typeface="Arial"/>
                <a:cs typeface="Arial"/>
              </a:rPr>
              <a:t>finanziari</a:t>
            </a:r>
            <a:r>
              <a:rPr sz="1200" b="1" dirty="0">
                <a:solidFill>
                  <a:srgbClr val="0000CC"/>
                </a:solidFill>
                <a:latin typeface="Arial"/>
                <a:cs typeface="Arial"/>
              </a:rPr>
              <a:t>	Indicatori</a:t>
            </a:r>
            <a:r>
              <a:rPr sz="1200" b="1" spc="-2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00CC"/>
                </a:solidFill>
                <a:latin typeface="Arial"/>
                <a:cs typeface="Arial"/>
              </a:rPr>
              <a:t>gestionali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</a:t>
            </a:r>
            <a:r>
              <a:rPr lang="en-US" sz="25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nesso</a:t>
            </a:r>
            <a:r>
              <a:rPr lang="en-US" sz="25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inscindibile:</a:t>
            </a:r>
            <a:r>
              <a:rPr lang="en-US" sz="2500" kern="1200" spc="-5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valutazione</a:t>
            </a:r>
            <a:r>
              <a:rPr lang="en-US" sz="25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5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stato</a:t>
            </a:r>
            <a:r>
              <a:rPr lang="en-US" sz="25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crisi/insolvenza</a:t>
            </a:r>
            <a:r>
              <a:rPr lang="en-US" sz="2500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25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valutazione</a:t>
            </a:r>
            <a:r>
              <a:rPr lang="en-US" sz="25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5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credibilità</a:t>
            </a:r>
            <a:r>
              <a:rPr lang="en-US" sz="2500" kern="1200" spc="-4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piani</a:t>
            </a:r>
            <a:r>
              <a:rPr lang="en-US" sz="25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economico-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finanziari</a:t>
            </a:r>
            <a:r>
              <a:rPr lang="en-US" sz="25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volti</a:t>
            </a:r>
            <a:r>
              <a:rPr lang="en-US" sz="2500" kern="1200" spc="-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</a:t>
            </a:r>
            <a:r>
              <a:rPr lang="en-US" sz="2500" kern="1200" spc="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riequilibrio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9085" marR="5080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Trattandosi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consuntivi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”,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ed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essendo</a:t>
            </a:r>
            <a:r>
              <a:rPr lang="en-US" sz="17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invece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tipo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prospettico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avendo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riguardo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un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prevedibile</a:t>
            </a:r>
            <a:r>
              <a:rPr lang="en-US" sz="17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futuro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”,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presenza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uno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più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tali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deve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condurre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organi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societari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redazione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piani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0" dirty="0" err="1">
                <a:solidFill>
                  <a:schemeClr val="accent1">
                    <a:lumMod val="75000"/>
                  </a:schemeClr>
                </a:solidFill>
              </a:rPr>
              <a:t>economico-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7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prudenziali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 err="1">
                <a:solidFill>
                  <a:schemeClr val="accent1">
                    <a:lumMod val="75000"/>
                  </a:schemeClr>
                </a:solidFill>
              </a:rPr>
              <a:t>sul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fondamento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quali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giudicare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se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situazione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atto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abbia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0" dirty="0" err="1">
                <a:solidFill>
                  <a:schemeClr val="accent1">
                    <a:lumMod val="75000"/>
                  </a:schemeClr>
                </a:solidFill>
              </a:rPr>
              <a:t>meno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caratteri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irreversibilità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Essi</a:t>
            </a:r>
            <a:r>
              <a:rPr lang="en-US" sz="17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devono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interpretati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come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grave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situazione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allerta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quale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impone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adempimenti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conseguenti</a:t>
            </a:r>
            <a:r>
              <a:rPr lang="en-US" sz="1700" b="1" spc="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capo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amministratori</a:t>
            </a:r>
            <a:r>
              <a:rPr lang="en-US" sz="17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organi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controllo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dell’impresa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6921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tal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senso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espresso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Tribunale</a:t>
            </a:r>
            <a:r>
              <a:rPr lang="en-US" sz="17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7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Milano,</a:t>
            </a:r>
            <a:r>
              <a:rPr lang="en-US" sz="1700" b="1" u="sng" spc="-1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Sezione</a:t>
            </a:r>
            <a:r>
              <a:rPr lang="en-US" sz="17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Specializzate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Imprese</a:t>
            </a:r>
            <a:r>
              <a:rPr lang="en-US" sz="17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(</a:t>
            </a:r>
            <a:r>
              <a:rPr lang="en-US" sz="17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Decreto</a:t>
            </a:r>
            <a:r>
              <a:rPr lang="en-US" sz="17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no.</a:t>
            </a:r>
            <a:r>
              <a:rPr lang="en-US" sz="17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1096</a:t>
            </a:r>
            <a:r>
              <a:rPr lang="en-US" sz="17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del</a:t>
            </a:r>
            <a:r>
              <a:rPr lang="en-US" sz="17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19</a:t>
            </a:r>
            <a:r>
              <a:rPr lang="en-US" sz="17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aprile</a:t>
            </a:r>
            <a:r>
              <a:rPr lang="en-US" sz="1700" b="1" u="sng" spc="-3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2016)</a:t>
            </a:r>
            <a:r>
              <a:rPr lang="en-US" sz="1700" b="1" u="sng" spc="-3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quale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afferma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suppone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giudizio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prognostico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pertanto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fondato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necessaria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esistenza</a:t>
            </a:r>
            <a:r>
              <a:rPr lang="en-US" sz="17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credibilità</a:t>
            </a:r>
            <a:r>
              <a:rPr lang="en-US" sz="17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i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piano,</a:t>
            </a:r>
            <a:r>
              <a:rPr lang="en-US" sz="17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approntato</a:t>
            </a:r>
            <a:r>
              <a:rPr lang="en-US" sz="17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spc="-10" dirty="0" err="1">
                <a:solidFill>
                  <a:schemeClr val="accent1">
                    <a:lumMod val="75000"/>
                  </a:schemeClr>
                </a:solidFill>
              </a:rPr>
              <a:t>dagli</a:t>
            </a:r>
            <a:r>
              <a:rPr lang="en-US" sz="17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amministratori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7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700" b="1" i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fronteggiare</a:t>
            </a:r>
            <a:r>
              <a:rPr lang="en-US" sz="17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spc="-10" dirty="0" err="1">
                <a:solidFill>
                  <a:schemeClr val="accent1">
                    <a:lumMod val="75000"/>
                  </a:schemeClr>
                </a:solidFill>
              </a:rPr>
              <a:t>adeguatamente</a:t>
            </a:r>
            <a:r>
              <a:rPr lang="en-US" sz="17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7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eventi</a:t>
            </a:r>
            <a:r>
              <a:rPr lang="en-US" sz="17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suindicati</a:t>
            </a:r>
            <a:r>
              <a:rPr lang="en-US" sz="17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spc="-50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risolverli</a:t>
            </a:r>
            <a:r>
              <a:rPr lang="en-US" sz="17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7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neutralizzarli</a:t>
            </a:r>
            <a:r>
              <a:rPr lang="en-US" sz="1700" b="1" i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definitivamente</a:t>
            </a:r>
            <a:r>
              <a:rPr lang="en-US" sz="17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7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700" b="1" i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i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periodo</a:t>
            </a:r>
            <a:r>
              <a:rPr lang="en-US" sz="17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spc="-10" dirty="0">
                <a:solidFill>
                  <a:schemeClr val="accent1">
                    <a:lumMod val="75000"/>
                  </a:schemeClr>
                </a:solidFill>
              </a:rPr>
              <a:t>tempo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significativo</a:t>
            </a:r>
            <a:r>
              <a:rPr lang="en-US" sz="1700" b="1" i="1" spc="-10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sz="1700" b="1" i="1" spc="-10" dirty="0" err="1">
                <a:solidFill>
                  <a:schemeClr val="accent1">
                    <a:lumMod val="75000"/>
                  </a:schemeClr>
                </a:solidFill>
              </a:rPr>
              <a:t>tendenzialmente</a:t>
            </a:r>
            <a:r>
              <a:rPr lang="en-US" sz="1700" b="1" i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 err="1">
                <a:solidFill>
                  <a:schemeClr val="accent1">
                    <a:lumMod val="75000"/>
                  </a:schemeClr>
                </a:solidFill>
              </a:rPr>
              <a:t>almeno</a:t>
            </a:r>
            <a:r>
              <a:rPr lang="en-US" sz="1700" b="1" i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dirty="0">
                <a:solidFill>
                  <a:schemeClr val="accent1">
                    <a:lumMod val="75000"/>
                  </a:schemeClr>
                </a:solidFill>
              </a:rPr>
              <a:t>12</a:t>
            </a:r>
            <a:r>
              <a:rPr lang="en-US" sz="1700" b="1" i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i="1" spc="-10" dirty="0" err="1">
                <a:solidFill>
                  <a:schemeClr val="accent1">
                    <a:lumMod val="75000"/>
                  </a:schemeClr>
                </a:solidFill>
              </a:rPr>
              <a:t>mesi</a:t>
            </a:r>
            <a:r>
              <a:rPr lang="en-US" sz="1700" b="1" i="1" spc="-10" dirty="0">
                <a:solidFill>
                  <a:schemeClr val="accent1">
                    <a:lumMod val="75000"/>
                  </a:schemeClr>
                </a:solidFill>
              </a:rPr>
              <a:t>)»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14668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Se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deduce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sufficienti</a:t>
            </a:r>
            <a:r>
              <a:rPr lang="en-US" sz="17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dati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previsionali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ma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Action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Plan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analitico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credibile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fronteggiare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eventi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negativi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16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FA9ACE4-CEE1-5E6F-05E5-7813E9D17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it-IT" sz="4800">
                <a:solidFill>
                  <a:srgbClr val="FFFFFF"/>
                </a:solidFill>
              </a:rPr>
              <a:t>Verifica della presenza di una crisi reversibile rispetto ad una irreversibile</a:t>
            </a:r>
          </a:p>
        </p:txBody>
      </p:sp>
    </p:spTree>
    <p:extLst>
      <p:ext uri="{BB962C8B-B14F-4D97-AF65-F5344CB8AC3E}">
        <p14:creationId xmlns:p14="http://schemas.microsoft.com/office/powerpoint/2010/main" val="1256001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7432" y="880656"/>
            <a:ext cx="1189355" cy="36068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spcBef>
                <a:spcPts val="215"/>
              </a:spcBef>
            </a:pPr>
            <a:r>
              <a:rPr sz="1000" b="1" dirty="0">
                <a:latin typeface="Calibri"/>
                <a:cs typeface="Calibri"/>
              </a:rPr>
              <a:t>=</a:t>
            </a:r>
            <a:r>
              <a:rPr sz="1000" b="1" spc="204" dirty="0">
                <a:latin typeface="Calibri"/>
                <a:cs typeface="Calibri"/>
              </a:rPr>
              <a:t>  </a:t>
            </a:r>
            <a:r>
              <a:rPr sz="1000" b="1" dirty="0">
                <a:latin typeface="Calibri"/>
                <a:cs typeface="Calibri"/>
              </a:rPr>
              <a:t>Stato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Patrimoniale</a:t>
            </a:r>
            <a:endParaRPr sz="1000">
              <a:latin typeface="Calibri"/>
              <a:cs typeface="Calibri"/>
            </a:endParaRPr>
          </a:p>
          <a:p>
            <a:pPr marL="521970">
              <a:spcBef>
                <a:spcPts val="120"/>
              </a:spcBef>
            </a:pPr>
            <a:r>
              <a:rPr sz="1000" b="1" spc="-10" dirty="0">
                <a:latin typeface="Calibri"/>
                <a:cs typeface="Calibri"/>
              </a:rPr>
              <a:t>Finale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335392" y="1314717"/>
          <a:ext cx="1027430" cy="4999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Debito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IVA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Rimanenze e ratei</a:t>
                      </a:r>
                      <a:r>
                        <a:rPr sz="9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risconti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31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Immobilizzazioni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33909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Materiali</a:t>
                      </a:r>
                      <a:r>
                        <a:rPr sz="9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Immateriali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(e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relativi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crediti/debiti)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9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finanziarie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104139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(immobilizzaizoni</a:t>
                      </a:r>
                      <a:r>
                        <a:rPr sz="9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attività</a:t>
                      </a:r>
                      <a:r>
                        <a:rPr sz="9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circolanti)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9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passività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65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tributarie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7780" marR="18796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Capitale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sociale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versamenti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c/capitale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Riserve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risultati</a:t>
                      </a:r>
                      <a:r>
                        <a:rPr sz="9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di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65"/>
                        </a:lnSpc>
                        <a:spcBef>
                          <a:spcPts val="114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esercizi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precedenti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755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Riserve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specifiche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567938" y="1319785"/>
          <a:ext cx="1552575" cy="49980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2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130">
                <a:tc>
                  <a:txBody>
                    <a:bodyPr/>
                    <a:lstStyle/>
                    <a:p>
                      <a:pPr marL="100965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Vendite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00965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Acquisti</a:t>
                      </a:r>
                      <a:r>
                        <a:rPr sz="9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(gestione</a:t>
                      </a:r>
                      <a:r>
                        <a:rPr sz="900" b="1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operativa)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00965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Debito</a:t>
                      </a:r>
                      <a:r>
                        <a:rPr sz="9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5" dirty="0">
                          <a:latin typeface="Calibri"/>
                          <a:cs typeface="Calibri"/>
                        </a:rPr>
                        <a:t>IVA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Rimanenze</a:t>
                      </a:r>
                      <a:r>
                        <a:rPr sz="9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ratei</a:t>
                      </a:r>
                      <a:r>
                        <a:rPr sz="9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risconti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319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Immobilizzazioni</a:t>
                      </a:r>
                      <a:r>
                        <a:rPr sz="9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Materiali</a:t>
                      </a:r>
                      <a:r>
                        <a:rPr sz="9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50" dirty="0">
                          <a:latin typeface="Calibri"/>
                          <a:cs typeface="Calibri"/>
                        </a:rPr>
                        <a:t>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Immateriali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9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finanziarie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Gestione</a:t>
                      </a:r>
                      <a:r>
                        <a:rPr sz="900" b="1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tributaria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Finanziamenti</a:t>
                      </a:r>
                      <a:r>
                        <a:rPr sz="9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9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terzi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5790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9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Netto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847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9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9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apporti</a:t>
                      </a:r>
                      <a:r>
                        <a:rPr sz="9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9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20" dirty="0">
                          <a:latin typeface="Calibri"/>
                          <a:cs typeface="Calibri"/>
                        </a:rPr>
                        <a:t>soci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2)</a:t>
                      </a:r>
                      <a:r>
                        <a:rPr sz="9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9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risultati</a:t>
                      </a:r>
                      <a:r>
                        <a:rPr sz="9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reddituali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7555"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3)</a:t>
                      </a:r>
                      <a:r>
                        <a:rPr sz="9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9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dirty="0">
                          <a:latin typeface="Calibri"/>
                          <a:cs typeface="Calibri"/>
                        </a:rPr>
                        <a:t>altre</a:t>
                      </a:r>
                      <a:r>
                        <a:rPr sz="9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operazioni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84785" marR="45720">
                        <a:lnSpc>
                          <a:spcPct val="110500"/>
                        </a:lnSpc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(rivalutazioni,</a:t>
                      </a:r>
                      <a:r>
                        <a:rPr sz="9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conferimenti</a:t>
                      </a:r>
                      <a:r>
                        <a:rPr sz="9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ecc.)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224400" y="1314705"/>
          <a:ext cx="1026794" cy="4999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Debito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IVA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Rimanenze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ratei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risconti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31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Immobilizzazioni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33909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Materiali</a:t>
                      </a:r>
                      <a:r>
                        <a:rPr sz="9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Immateriali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(e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relativi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crediti/debiti)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9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finanziarie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10541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(immobilizzaizoni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attività</a:t>
                      </a:r>
                      <a:r>
                        <a:rPr sz="9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circolanti)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9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passività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65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tributarie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7780" marR="18796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Capitale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sociale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versamenti</a:t>
                      </a:r>
                      <a:r>
                        <a:rPr sz="9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c/capitale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Riserve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risultati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di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65"/>
                        </a:lnSpc>
                        <a:spcBef>
                          <a:spcPts val="114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esercizi</a:t>
                      </a:r>
                      <a:r>
                        <a:rPr sz="9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precedenti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755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Riserve</a:t>
                      </a:r>
                      <a:r>
                        <a:rPr sz="9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specifiche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502555" y="1319316"/>
          <a:ext cx="1031240" cy="49993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1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Ricavi</a:t>
                      </a:r>
                      <a:r>
                        <a:rPr sz="9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9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vendita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Costi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Variazione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99695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rimanenze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ratei</a:t>
                      </a:r>
                      <a:r>
                        <a:rPr sz="9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risconti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31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Ammortamenti,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135890">
                        <a:lnSpc>
                          <a:spcPct val="110500"/>
                        </a:lnSpc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svalutazioni,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plus/minusvalenze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da</a:t>
                      </a:r>
                      <a:r>
                        <a:rPr sz="9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cessione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capitalizzazione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costi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Rivalutazioni/svaluta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13589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zioni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plus/minusvalenze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da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cessione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Imposte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correnti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65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differite/anticipate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Oneri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b="1" dirty="0">
                          <a:latin typeface="Calibri"/>
                          <a:cs typeface="Calibri"/>
                        </a:rPr>
                        <a:t>Utile</a:t>
                      </a:r>
                      <a:r>
                        <a:rPr sz="9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 dirty="0">
                          <a:latin typeface="Calibri"/>
                          <a:cs typeface="Calibri"/>
                        </a:rPr>
                        <a:t>(perdita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70"/>
                        </a:lnSpc>
                        <a:spcBef>
                          <a:spcPts val="114"/>
                        </a:spcBef>
                      </a:pPr>
                      <a:r>
                        <a:rPr sz="900" b="1" spc="-10" dirty="0">
                          <a:latin typeface="Calibri"/>
                          <a:cs typeface="Calibri"/>
                        </a:rPr>
                        <a:t>dell'esercizio)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57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4231729" y="889872"/>
            <a:ext cx="2465705" cy="33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5080" indent="-306705">
              <a:lnSpc>
                <a:spcPct val="106900"/>
              </a:lnSpc>
              <a:spcBef>
                <a:spcPts val="100"/>
              </a:spcBef>
              <a:tabLst>
                <a:tab pos="1326515" algn="l"/>
                <a:tab pos="2413635" algn="l"/>
              </a:tabLst>
            </a:pPr>
            <a:r>
              <a:rPr sz="1500" b="1" baseline="2777" dirty="0">
                <a:latin typeface="Calibri"/>
                <a:cs typeface="Calibri"/>
              </a:rPr>
              <a:t>Stato</a:t>
            </a:r>
            <a:r>
              <a:rPr sz="1500" b="1" spc="-37" baseline="2777" dirty="0">
                <a:latin typeface="Calibri"/>
                <a:cs typeface="Calibri"/>
              </a:rPr>
              <a:t> </a:t>
            </a:r>
            <a:r>
              <a:rPr sz="1500" b="1" baseline="2777" dirty="0">
                <a:latin typeface="Calibri"/>
                <a:cs typeface="Calibri"/>
              </a:rPr>
              <a:t>Patrimoniale</a:t>
            </a:r>
            <a:r>
              <a:rPr sz="1500" b="1" spc="307" baseline="2777" dirty="0">
                <a:latin typeface="Calibri"/>
                <a:cs typeface="Calibri"/>
              </a:rPr>
              <a:t>  </a:t>
            </a:r>
            <a:r>
              <a:rPr sz="1000" b="1" spc="-50" dirty="0">
                <a:latin typeface="Calibri"/>
                <a:cs typeface="Calibri"/>
              </a:rPr>
              <a:t>+</a:t>
            </a:r>
            <a:r>
              <a:rPr sz="1000" b="1" dirty="0">
                <a:latin typeface="Calibri"/>
                <a:cs typeface="Calibri"/>
              </a:rPr>
              <a:t>	Conto</a:t>
            </a:r>
            <a:r>
              <a:rPr sz="1000" b="1" spc="-40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Economico</a:t>
            </a:r>
            <a:r>
              <a:rPr sz="1000" b="1" dirty="0">
                <a:latin typeface="Calibri"/>
                <a:cs typeface="Calibri"/>
              </a:rPr>
              <a:t>	</a:t>
            </a:r>
            <a:r>
              <a:rPr sz="1000" b="1" spc="-50" dirty="0">
                <a:latin typeface="Calibri"/>
                <a:cs typeface="Calibri"/>
              </a:rPr>
              <a:t>-</a:t>
            </a:r>
            <a:r>
              <a:rPr sz="1000" b="1" spc="-10" dirty="0">
                <a:latin typeface="Calibri"/>
                <a:cs typeface="Calibri"/>
              </a:rPr>
              <a:t> Iniziale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6737407" y="832104"/>
          <a:ext cx="1078865" cy="54959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4505">
                <a:tc gridSpan="2">
                  <a:txBody>
                    <a:bodyPr/>
                    <a:lstStyle/>
                    <a:p>
                      <a:pPr marL="280035" marR="208279" indent="-20320">
                        <a:lnSpc>
                          <a:spcPct val="110000"/>
                        </a:lnSpc>
                        <a:spcBef>
                          <a:spcPts val="48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Rendiconto finanziario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09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Incassi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Pagamenti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Versamenti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IVA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9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Pagamenti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4191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acquisti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Incassi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cessioni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Pagamenti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4191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acquisti</a:t>
                      </a:r>
                      <a:r>
                        <a:rPr sz="9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Incassi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cessioni/proventi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Pagamenti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65"/>
                        </a:lnSpc>
                        <a:spcBef>
                          <a:spcPts val="114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rimborsi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imposte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Incassi per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prestiti,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26289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pagamenti</a:t>
                      </a:r>
                      <a:r>
                        <a:rPr sz="9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rimborsi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oneri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7780" marR="107314">
                        <a:lnSpc>
                          <a:spcPct val="1105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incassi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versamenti dei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0" dirty="0">
                          <a:latin typeface="Calibri"/>
                          <a:cs typeface="Calibri"/>
                        </a:rPr>
                        <a:t>soci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Pagamento</a:t>
                      </a:r>
                      <a:r>
                        <a:rPr sz="9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ts val="1070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dividendi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68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pSp>
        <p:nvGrpSpPr>
          <p:cNvPr id="11" name="object 11"/>
          <p:cNvGrpSpPr/>
          <p:nvPr/>
        </p:nvGrpSpPr>
        <p:grpSpPr>
          <a:xfrm>
            <a:off x="5795772" y="4352544"/>
            <a:ext cx="376555" cy="530860"/>
            <a:chOff x="4271771" y="4352544"/>
            <a:chExt cx="376555" cy="530860"/>
          </a:xfrm>
        </p:grpSpPr>
        <p:sp>
          <p:nvSpPr>
            <p:cNvPr id="12" name="object 12"/>
            <p:cNvSpPr/>
            <p:nvPr/>
          </p:nvSpPr>
          <p:spPr>
            <a:xfrm>
              <a:off x="4284725" y="4365498"/>
              <a:ext cx="350520" cy="504825"/>
            </a:xfrm>
            <a:custGeom>
              <a:avLst/>
              <a:gdLst/>
              <a:ahLst/>
              <a:cxnLst/>
              <a:rect l="l" t="t" r="r" b="b"/>
              <a:pathLst>
                <a:path w="350520" h="504825">
                  <a:moveTo>
                    <a:pt x="262890" y="0"/>
                  </a:moveTo>
                  <a:lnTo>
                    <a:pt x="87630" y="0"/>
                  </a:lnTo>
                  <a:lnTo>
                    <a:pt x="87630" y="329183"/>
                  </a:lnTo>
                  <a:lnTo>
                    <a:pt x="0" y="329183"/>
                  </a:lnTo>
                  <a:lnTo>
                    <a:pt x="175260" y="504443"/>
                  </a:lnTo>
                  <a:lnTo>
                    <a:pt x="350520" y="329183"/>
                  </a:lnTo>
                  <a:lnTo>
                    <a:pt x="262890" y="329183"/>
                  </a:lnTo>
                  <a:lnTo>
                    <a:pt x="262890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84725" y="4365498"/>
              <a:ext cx="350520" cy="504825"/>
            </a:xfrm>
            <a:custGeom>
              <a:avLst/>
              <a:gdLst/>
              <a:ahLst/>
              <a:cxnLst/>
              <a:rect l="l" t="t" r="r" b="b"/>
              <a:pathLst>
                <a:path w="350520" h="504825">
                  <a:moveTo>
                    <a:pt x="0" y="329183"/>
                  </a:moveTo>
                  <a:lnTo>
                    <a:pt x="87630" y="329183"/>
                  </a:lnTo>
                  <a:lnTo>
                    <a:pt x="87630" y="0"/>
                  </a:lnTo>
                  <a:lnTo>
                    <a:pt x="262890" y="0"/>
                  </a:lnTo>
                  <a:lnTo>
                    <a:pt x="262890" y="329183"/>
                  </a:lnTo>
                  <a:lnTo>
                    <a:pt x="350520" y="329183"/>
                  </a:lnTo>
                  <a:lnTo>
                    <a:pt x="175260" y="504443"/>
                  </a:lnTo>
                  <a:lnTo>
                    <a:pt x="0" y="329183"/>
                  </a:lnTo>
                  <a:close/>
                </a:path>
              </a:pathLst>
            </a:custGeom>
            <a:ln w="25908">
              <a:solidFill>
                <a:srgbClr val="2323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859300" y="895023"/>
            <a:ext cx="1096645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  <a:tabLst>
                <a:tab pos="378460" algn="l"/>
              </a:tabLst>
            </a:pPr>
            <a:r>
              <a:rPr sz="1000" b="1" spc="-25" dirty="0">
                <a:latin typeface="Calibri"/>
                <a:cs typeface="Calibri"/>
              </a:rPr>
              <a:t>+/-</a:t>
            </a:r>
            <a:r>
              <a:rPr sz="1000" b="1" dirty="0">
                <a:latin typeface="Calibri"/>
                <a:cs typeface="Calibri"/>
              </a:rPr>
              <a:t>	</a:t>
            </a:r>
            <a:r>
              <a:rPr sz="1000" b="1" spc="-10" dirty="0">
                <a:latin typeface="Calibri"/>
                <a:cs typeface="Calibri"/>
              </a:rPr>
              <a:t>Permutazioni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8075058" y="1314717"/>
          <a:ext cx="1027430" cy="4999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IVA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sulle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vendite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IVA</a:t>
                      </a:r>
                      <a:r>
                        <a:rPr sz="9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sugli</a:t>
                      </a:r>
                      <a:r>
                        <a:rPr sz="9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acquisti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marL="17780">
                        <a:lnSpc>
                          <a:spcPts val="1065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Liquidazioni</a:t>
                      </a:r>
                      <a:r>
                        <a:rPr sz="9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IVA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319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Rivalutazioni</a:t>
                      </a:r>
                      <a:r>
                        <a:rPr sz="9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di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900" spc="-10" dirty="0">
                          <a:latin typeface="Calibri"/>
                          <a:cs typeface="Calibri"/>
                        </a:rPr>
                        <a:t>immobili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Copertura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perdite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Copertura</a:t>
                      </a:r>
                      <a:r>
                        <a:rPr sz="9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perdite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57555"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Rivalutazioni</a:t>
                      </a:r>
                      <a:r>
                        <a:rPr sz="9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di</a:t>
                      </a:r>
                      <a:endParaRPr sz="900">
                        <a:latin typeface="Calibri"/>
                        <a:cs typeface="Calibri"/>
                      </a:endParaRPr>
                    </a:p>
                    <a:p>
                      <a:pPr marL="17780" marR="313690">
                        <a:lnSpc>
                          <a:spcPct val="110500"/>
                        </a:lnSpc>
                      </a:pPr>
                      <a:r>
                        <a:rPr sz="900" dirty="0">
                          <a:latin typeface="Calibri"/>
                          <a:cs typeface="Calibri"/>
                        </a:rPr>
                        <a:t>immobili</a:t>
                      </a:r>
                      <a:r>
                        <a:rPr sz="9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900" dirty="0">
                          <a:latin typeface="Calibri"/>
                          <a:cs typeface="Calibri"/>
                        </a:rPr>
                        <a:t> incrementi</a:t>
                      </a:r>
                      <a:r>
                        <a:rPr sz="9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25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operazioni</a:t>
                      </a:r>
                      <a:r>
                        <a:rPr sz="9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-10" dirty="0">
                          <a:latin typeface="Calibri"/>
                          <a:cs typeface="Calibri"/>
                        </a:rPr>
                        <a:t>straordinarie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pSp>
        <p:nvGrpSpPr>
          <p:cNvPr id="16" name="object 16"/>
          <p:cNvGrpSpPr/>
          <p:nvPr/>
        </p:nvGrpSpPr>
        <p:grpSpPr>
          <a:xfrm>
            <a:off x="1511746" y="1307528"/>
            <a:ext cx="1069975" cy="911860"/>
            <a:chOff x="-12255" y="1307528"/>
            <a:chExt cx="1069975" cy="911860"/>
          </a:xfrm>
        </p:grpSpPr>
        <p:sp>
          <p:nvSpPr>
            <p:cNvPr id="17" name="object 17"/>
            <p:cNvSpPr/>
            <p:nvPr/>
          </p:nvSpPr>
          <p:spPr>
            <a:xfrm>
              <a:off x="765" y="1320542"/>
              <a:ext cx="1043940" cy="885825"/>
            </a:xfrm>
            <a:custGeom>
              <a:avLst/>
              <a:gdLst/>
              <a:ahLst/>
              <a:cxnLst/>
              <a:rect l="l" t="t" r="r" b="b"/>
              <a:pathLst>
                <a:path w="1043940" h="885825">
                  <a:moveTo>
                    <a:pt x="786091" y="0"/>
                  </a:moveTo>
                  <a:lnTo>
                    <a:pt x="0" y="0"/>
                  </a:lnTo>
                  <a:lnTo>
                    <a:pt x="0" y="885444"/>
                  </a:lnTo>
                  <a:lnTo>
                    <a:pt x="786091" y="885444"/>
                  </a:lnTo>
                  <a:lnTo>
                    <a:pt x="786091" y="553402"/>
                  </a:lnTo>
                  <a:lnTo>
                    <a:pt x="902563" y="553402"/>
                  </a:lnTo>
                  <a:lnTo>
                    <a:pt x="902563" y="664083"/>
                  </a:lnTo>
                  <a:lnTo>
                    <a:pt x="1043940" y="442734"/>
                  </a:lnTo>
                  <a:lnTo>
                    <a:pt x="902563" y="221361"/>
                  </a:lnTo>
                  <a:lnTo>
                    <a:pt x="902563" y="332041"/>
                  </a:lnTo>
                  <a:lnTo>
                    <a:pt x="786091" y="332041"/>
                  </a:lnTo>
                  <a:lnTo>
                    <a:pt x="786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2" y="1320546"/>
              <a:ext cx="1043940" cy="885825"/>
            </a:xfrm>
            <a:custGeom>
              <a:avLst/>
              <a:gdLst/>
              <a:ahLst/>
              <a:cxnLst/>
              <a:rect l="l" t="t" r="r" b="b"/>
              <a:pathLst>
                <a:path w="1043940" h="885825">
                  <a:moveTo>
                    <a:pt x="0" y="0"/>
                  </a:moveTo>
                  <a:lnTo>
                    <a:pt x="786091" y="0"/>
                  </a:lnTo>
                  <a:lnTo>
                    <a:pt x="786091" y="332041"/>
                  </a:lnTo>
                  <a:lnTo>
                    <a:pt x="902563" y="332041"/>
                  </a:lnTo>
                  <a:lnTo>
                    <a:pt x="902563" y="221361"/>
                  </a:lnTo>
                  <a:lnTo>
                    <a:pt x="1043940" y="442722"/>
                  </a:lnTo>
                  <a:lnTo>
                    <a:pt x="902563" y="664083"/>
                  </a:lnTo>
                  <a:lnTo>
                    <a:pt x="902563" y="553402"/>
                  </a:lnTo>
                  <a:lnTo>
                    <a:pt x="786091" y="553402"/>
                  </a:lnTo>
                  <a:lnTo>
                    <a:pt x="786091" y="885444"/>
                  </a:lnTo>
                  <a:lnTo>
                    <a:pt x="0" y="885444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2D2D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702866" y="1368393"/>
            <a:ext cx="410369" cy="788035"/>
          </a:xfrm>
          <a:prstGeom prst="rect">
            <a:avLst/>
          </a:prstGeom>
        </p:spPr>
        <p:txBody>
          <a:bodyPr vert="vert270" wrap="square" lIns="0" tIns="15240" rIns="0" bIns="0" rtlCol="0">
            <a:spAutoFit/>
          </a:bodyPr>
          <a:lstStyle/>
          <a:p>
            <a:pPr marL="36830" marR="5080" indent="-24765">
              <a:lnSpc>
                <a:spcPts val="1560"/>
              </a:lnSpc>
              <a:spcBef>
                <a:spcPts val="120"/>
              </a:spcBef>
            </a:pPr>
            <a:r>
              <a:rPr sz="1400" b="1" spc="-10" dirty="0">
                <a:latin typeface="Arial"/>
                <a:cs typeface="Arial"/>
              </a:rPr>
              <a:t>Gestione corrente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511810" y="2243328"/>
            <a:ext cx="1069975" cy="1487805"/>
            <a:chOff x="-12191" y="2243327"/>
            <a:chExt cx="1069975" cy="1487805"/>
          </a:xfrm>
        </p:grpSpPr>
        <p:sp>
          <p:nvSpPr>
            <p:cNvPr id="21" name="object 21"/>
            <p:cNvSpPr/>
            <p:nvPr/>
          </p:nvSpPr>
          <p:spPr>
            <a:xfrm>
              <a:off x="765" y="2256281"/>
              <a:ext cx="1043940" cy="1461770"/>
            </a:xfrm>
            <a:custGeom>
              <a:avLst/>
              <a:gdLst/>
              <a:ahLst/>
              <a:cxnLst/>
              <a:rect l="l" t="t" r="r" b="b"/>
              <a:pathLst>
                <a:path w="1043940" h="1461770">
                  <a:moveTo>
                    <a:pt x="786091" y="0"/>
                  </a:moveTo>
                  <a:lnTo>
                    <a:pt x="0" y="0"/>
                  </a:lnTo>
                  <a:lnTo>
                    <a:pt x="0" y="1461516"/>
                  </a:lnTo>
                  <a:lnTo>
                    <a:pt x="786091" y="1461516"/>
                  </a:lnTo>
                  <a:lnTo>
                    <a:pt x="786091" y="861250"/>
                  </a:lnTo>
                  <a:lnTo>
                    <a:pt x="877252" y="861250"/>
                  </a:lnTo>
                  <a:lnTo>
                    <a:pt x="877252" y="991743"/>
                  </a:lnTo>
                  <a:lnTo>
                    <a:pt x="1043940" y="730758"/>
                  </a:lnTo>
                  <a:lnTo>
                    <a:pt x="877252" y="469773"/>
                  </a:lnTo>
                  <a:lnTo>
                    <a:pt x="877252" y="600265"/>
                  </a:lnTo>
                  <a:lnTo>
                    <a:pt x="786091" y="600265"/>
                  </a:lnTo>
                  <a:lnTo>
                    <a:pt x="786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2" y="2256281"/>
              <a:ext cx="1043940" cy="1461770"/>
            </a:xfrm>
            <a:custGeom>
              <a:avLst/>
              <a:gdLst/>
              <a:ahLst/>
              <a:cxnLst/>
              <a:rect l="l" t="t" r="r" b="b"/>
              <a:pathLst>
                <a:path w="1043940" h="1461770">
                  <a:moveTo>
                    <a:pt x="0" y="0"/>
                  </a:moveTo>
                  <a:lnTo>
                    <a:pt x="786091" y="0"/>
                  </a:lnTo>
                  <a:lnTo>
                    <a:pt x="786091" y="600265"/>
                  </a:lnTo>
                  <a:lnTo>
                    <a:pt x="877252" y="600265"/>
                  </a:lnTo>
                  <a:lnTo>
                    <a:pt x="877252" y="469773"/>
                  </a:lnTo>
                  <a:lnTo>
                    <a:pt x="1043940" y="730758"/>
                  </a:lnTo>
                  <a:lnTo>
                    <a:pt x="877252" y="991743"/>
                  </a:lnTo>
                  <a:lnTo>
                    <a:pt x="877252" y="861250"/>
                  </a:lnTo>
                  <a:lnTo>
                    <a:pt x="786091" y="861250"/>
                  </a:lnTo>
                  <a:lnTo>
                    <a:pt x="786091" y="1461516"/>
                  </a:lnTo>
                  <a:lnTo>
                    <a:pt x="0" y="1461516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2D2D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702866" y="2454708"/>
            <a:ext cx="410369" cy="1064260"/>
          </a:xfrm>
          <a:prstGeom prst="rect">
            <a:avLst/>
          </a:prstGeom>
        </p:spPr>
        <p:txBody>
          <a:bodyPr vert="vert270" wrap="square" lIns="0" tIns="15240" rIns="0" bIns="0" rtlCol="0">
            <a:spAutoFit/>
          </a:bodyPr>
          <a:lstStyle/>
          <a:p>
            <a:pPr marL="12700" marR="5080" indent="138430">
              <a:lnSpc>
                <a:spcPts val="1560"/>
              </a:lnSpc>
              <a:spcBef>
                <a:spcPts val="120"/>
              </a:spcBef>
            </a:pPr>
            <a:r>
              <a:rPr sz="1400" b="1" spc="-10" dirty="0">
                <a:latin typeface="Arial"/>
                <a:cs typeface="Arial"/>
              </a:rPr>
              <a:t>Gestione investimenti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511810" y="4043171"/>
            <a:ext cx="1069975" cy="1559560"/>
            <a:chOff x="-12191" y="4043171"/>
            <a:chExt cx="1069975" cy="1559560"/>
          </a:xfrm>
        </p:grpSpPr>
        <p:sp>
          <p:nvSpPr>
            <p:cNvPr id="25" name="object 25"/>
            <p:cNvSpPr/>
            <p:nvPr/>
          </p:nvSpPr>
          <p:spPr>
            <a:xfrm>
              <a:off x="765" y="4056129"/>
              <a:ext cx="1043940" cy="1533525"/>
            </a:xfrm>
            <a:custGeom>
              <a:avLst/>
              <a:gdLst/>
              <a:ahLst/>
              <a:cxnLst/>
              <a:rect l="l" t="t" r="r" b="b"/>
              <a:pathLst>
                <a:path w="1043940" h="1533525">
                  <a:moveTo>
                    <a:pt x="786091" y="0"/>
                  </a:moveTo>
                  <a:lnTo>
                    <a:pt x="0" y="0"/>
                  </a:lnTo>
                  <a:lnTo>
                    <a:pt x="0" y="1533143"/>
                  </a:lnTo>
                  <a:lnTo>
                    <a:pt x="786091" y="1533143"/>
                  </a:lnTo>
                  <a:lnTo>
                    <a:pt x="786091" y="897064"/>
                  </a:lnTo>
                  <a:lnTo>
                    <a:pt x="877252" y="897064"/>
                  </a:lnTo>
                  <a:lnTo>
                    <a:pt x="877252" y="1027556"/>
                  </a:lnTo>
                  <a:lnTo>
                    <a:pt x="1043940" y="766559"/>
                  </a:lnTo>
                  <a:lnTo>
                    <a:pt x="877252" y="505586"/>
                  </a:lnTo>
                  <a:lnTo>
                    <a:pt x="877252" y="636079"/>
                  </a:lnTo>
                  <a:lnTo>
                    <a:pt x="786091" y="636079"/>
                  </a:lnTo>
                  <a:lnTo>
                    <a:pt x="786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62" y="4056125"/>
              <a:ext cx="1043940" cy="1533525"/>
            </a:xfrm>
            <a:custGeom>
              <a:avLst/>
              <a:gdLst/>
              <a:ahLst/>
              <a:cxnLst/>
              <a:rect l="l" t="t" r="r" b="b"/>
              <a:pathLst>
                <a:path w="1043940" h="1533525">
                  <a:moveTo>
                    <a:pt x="0" y="0"/>
                  </a:moveTo>
                  <a:lnTo>
                    <a:pt x="786091" y="0"/>
                  </a:lnTo>
                  <a:lnTo>
                    <a:pt x="786091" y="636079"/>
                  </a:lnTo>
                  <a:lnTo>
                    <a:pt x="877252" y="636079"/>
                  </a:lnTo>
                  <a:lnTo>
                    <a:pt x="877252" y="505587"/>
                  </a:lnTo>
                  <a:lnTo>
                    <a:pt x="1043940" y="766572"/>
                  </a:lnTo>
                  <a:lnTo>
                    <a:pt x="877252" y="1027557"/>
                  </a:lnTo>
                  <a:lnTo>
                    <a:pt x="877252" y="897064"/>
                  </a:lnTo>
                  <a:lnTo>
                    <a:pt x="786091" y="897064"/>
                  </a:lnTo>
                  <a:lnTo>
                    <a:pt x="786091" y="1533144"/>
                  </a:lnTo>
                  <a:lnTo>
                    <a:pt x="0" y="1533144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2D2D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702866" y="4241789"/>
            <a:ext cx="410369" cy="1162050"/>
          </a:xfrm>
          <a:prstGeom prst="rect">
            <a:avLst/>
          </a:prstGeom>
        </p:spPr>
        <p:txBody>
          <a:bodyPr vert="vert270" wrap="square" lIns="0" tIns="15240" rIns="0" bIns="0" rtlCol="0">
            <a:spAutoFit/>
          </a:bodyPr>
          <a:lstStyle/>
          <a:p>
            <a:pPr marL="12700" marR="5080" indent="187325">
              <a:lnSpc>
                <a:spcPts val="1560"/>
              </a:lnSpc>
              <a:spcBef>
                <a:spcPts val="120"/>
              </a:spcBef>
            </a:pPr>
            <a:r>
              <a:rPr sz="1400" b="1" spc="-10" dirty="0">
                <a:latin typeface="Arial"/>
                <a:cs typeface="Arial"/>
              </a:rPr>
              <a:t>Gestione finanziamenti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866325"/>
            <a:ext cx="10515600" cy="323165"/>
          </a:xfrm>
          <a:prstGeom prst="rect">
            <a:avLst/>
          </a:prstGeom>
        </p:spPr>
        <p:txBody>
          <a:bodyPr vert="horz" wrap="square" lIns="0" tIns="40640" rIns="0" bIns="0" rtlCol="0" anchor="ctr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320"/>
              </a:spcBef>
            </a:pPr>
            <a:r>
              <a:rPr sz="2000" dirty="0"/>
              <a:t>Esempio</a:t>
            </a:r>
            <a:r>
              <a:rPr sz="2000" spc="-25" dirty="0"/>
              <a:t> </a:t>
            </a:r>
            <a:r>
              <a:rPr sz="2000" dirty="0"/>
              <a:t>di</a:t>
            </a:r>
            <a:r>
              <a:rPr sz="2000" spc="-30" dirty="0"/>
              <a:t> </a:t>
            </a:r>
            <a:r>
              <a:rPr sz="2000" dirty="0"/>
              <a:t>costruzione</a:t>
            </a:r>
            <a:r>
              <a:rPr sz="2000" spc="-35" dirty="0"/>
              <a:t> </a:t>
            </a:r>
            <a:r>
              <a:rPr sz="2000" dirty="0"/>
              <a:t>e</a:t>
            </a:r>
            <a:r>
              <a:rPr sz="2000" spc="-20" dirty="0"/>
              <a:t> </a:t>
            </a:r>
            <a:r>
              <a:rPr sz="2000" dirty="0"/>
              <a:t>letture</a:t>
            </a:r>
            <a:r>
              <a:rPr sz="2000" spc="-45" dirty="0"/>
              <a:t> </a:t>
            </a:r>
            <a:r>
              <a:rPr sz="2000" dirty="0"/>
              <a:t>del</a:t>
            </a:r>
            <a:r>
              <a:rPr sz="2000" spc="-15" dirty="0"/>
              <a:t> </a:t>
            </a:r>
            <a:r>
              <a:rPr sz="2000" dirty="0"/>
              <a:t>rendiconto</a:t>
            </a:r>
            <a:r>
              <a:rPr sz="2000" spc="-35" dirty="0"/>
              <a:t> </a:t>
            </a:r>
            <a:r>
              <a:rPr sz="2000" spc="-10" dirty="0"/>
              <a:t>finanziario: </a:t>
            </a:r>
            <a:r>
              <a:rPr sz="2000" dirty="0"/>
              <a:t>Lo</a:t>
            </a:r>
            <a:r>
              <a:rPr sz="2000" spc="-10" dirty="0"/>
              <a:t> </a:t>
            </a:r>
            <a:r>
              <a:rPr sz="2000" dirty="0"/>
              <a:t>Stato</a:t>
            </a:r>
            <a:r>
              <a:rPr sz="2000" spc="-30" dirty="0"/>
              <a:t> </a:t>
            </a:r>
            <a:r>
              <a:rPr sz="2000" spc="-10" dirty="0"/>
              <a:t>Patrimoniale</a:t>
            </a:r>
            <a:endParaRPr sz="20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19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77676" y="1220841"/>
          <a:ext cx="4017645" cy="2712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20" dirty="0">
                          <a:latin typeface="Calibri"/>
                          <a:cs typeface="Calibri"/>
                        </a:rPr>
                        <a:t>2017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/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20" dirty="0">
                          <a:latin typeface="Calibri"/>
                          <a:cs typeface="Calibri"/>
                        </a:rPr>
                        <a:t>2018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Variaz.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Disponibilità</a:t>
                      </a:r>
                      <a:r>
                        <a:rPr sz="10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Liquide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03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1.650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3030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Magazzino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1.750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1.050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Attivo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Circolante</a:t>
                      </a:r>
                      <a:r>
                        <a:rPr sz="10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(a</a:t>
                      </a:r>
                      <a:r>
                        <a:rPr sz="10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breve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termine)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3.400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4.500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1.100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Immob.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Materiali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(terreni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fabbricati)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6.200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6.100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03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Immob.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Materiali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(impianti,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macchinari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ecc.)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1.450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150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03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Immob. Immateriali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(costi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sviluppo)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1.150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03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Immob. Finanziarie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(partecipazione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A)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5.800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4.800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1.000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03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Immob. Finanziarie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(partecipazione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B)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4.700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4.700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 marL="113664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Immob. Finanziarie (crediti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finanziari)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1.735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1.235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Attivo</a:t>
                      </a:r>
                      <a:r>
                        <a:rPr sz="1000" b="1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Immobilizzato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19.400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15.235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4.165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TOTALE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ATTIVO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22.800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19.735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3.065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27292" y="1225295"/>
          <a:ext cx="4025265" cy="2033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0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5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9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285">
                <a:tc gridSpan="2">
                  <a:txBody>
                    <a:bodyPr/>
                    <a:lstStyle/>
                    <a:p>
                      <a:pPr marR="16129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20" dirty="0">
                          <a:latin typeface="Calibri"/>
                          <a:cs typeface="Calibri"/>
                        </a:rPr>
                        <a:t>2017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20" dirty="0">
                          <a:latin typeface="Calibri"/>
                          <a:cs typeface="Calibri"/>
                        </a:rPr>
                        <a:t>2018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Variaz.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marL="115570">
                        <a:lnSpc>
                          <a:spcPts val="96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vs.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fornitori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96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2.680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96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4.050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96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1.370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11557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vs.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banche (fidi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cassa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crediti)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7.700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2.100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5.600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115570">
                        <a:lnSpc>
                          <a:spcPts val="114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tributari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4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1.250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115570">
                        <a:lnSpc>
                          <a:spcPts val="114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vs.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personale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557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previdenziali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745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Passivo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Circolante</a:t>
                      </a:r>
                      <a:r>
                        <a:rPr sz="10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(a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breve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termine)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10.950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7.635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3.315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marL="115570">
                        <a:lnSpc>
                          <a:spcPts val="96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TFR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96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1.650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96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1.690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96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5570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bancari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mutui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1.350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1.280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marL="22225">
                        <a:lnSpc>
                          <a:spcPts val="1155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Passivo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0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m-l</a:t>
                      </a:r>
                      <a:r>
                        <a:rPr sz="10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termine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2865" algn="r">
                        <a:lnSpc>
                          <a:spcPts val="1155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3.000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55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2.970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55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527289" y="3261142"/>
          <a:ext cx="4023360" cy="153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4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9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366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Capitale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sociale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6032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143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52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664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Riserve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utili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2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113664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Alte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riserve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(rivalutazioni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immobili)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120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5.500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113664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Perdita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esercizio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precedente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1594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450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112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450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marL="113664">
                        <a:lnSpc>
                          <a:spcPts val="114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Utile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(Perdita)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dell'esercizio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ts val="114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450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ts val="114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TOTALE</a:t>
                      </a:r>
                      <a:r>
                        <a:rPr sz="10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NETTO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8.850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9.130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TOTALE</a:t>
                      </a:r>
                      <a:r>
                        <a:rPr sz="10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PASSIVO</a:t>
                      </a:r>
                      <a:r>
                        <a:rPr sz="10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PATRIMONIO</a:t>
                      </a:r>
                      <a:r>
                        <a:rPr sz="10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NETTO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22.800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19.735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3.065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metodologia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analisi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20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riferimento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società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bonis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indent="-228600">
              <a:lnSpc>
                <a:spcPct val="9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50165" marR="3937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d’impresa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ed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riflesso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sui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valori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25" dirty="0" err="1">
                <a:solidFill>
                  <a:schemeClr val="accent1">
                    <a:lumMod val="75000"/>
                  </a:schemeClr>
                </a:solidFill>
              </a:rPr>
              <a:t>sul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sistema</a:t>
            </a:r>
            <a:r>
              <a:rPr lang="en-US" sz="20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degli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situazione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allerta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situazione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insolvenza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866325"/>
            <a:ext cx="10515600" cy="323165"/>
          </a:xfrm>
          <a:prstGeom prst="rect">
            <a:avLst/>
          </a:prstGeom>
        </p:spPr>
        <p:txBody>
          <a:bodyPr vert="horz" wrap="square" lIns="0" tIns="40640" rIns="0" bIns="0" rtlCol="0" anchor="ctr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320"/>
              </a:spcBef>
            </a:pPr>
            <a:r>
              <a:rPr sz="2000" dirty="0"/>
              <a:t>Esempio</a:t>
            </a:r>
            <a:r>
              <a:rPr sz="2000" spc="-25" dirty="0"/>
              <a:t> </a:t>
            </a:r>
            <a:r>
              <a:rPr sz="2000" dirty="0"/>
              <a:t>di</a:t>
            </a:r>
            <a:r>
              <a:rPr sz="2000" spc="-30" dirty="0"/>
              <a:t> </a:t>
            </a:r>
            <a:r>
              <a:rPr sz="2000" dirty="0"/>
              <a:t>costruzione</a:t>
            </a:r>
            <a:r>
              <a:rPr sz="2000" spc="-35" dirty="0"/>
              <a:t> </a:t>
            </a:r>
            <a:r>
              <a:rPr sz="2000" dirty="0"/>
              <a:t>e</a:t>
            </a:r>
            <a:r>
              <a:rPr sz="2000" spc="-20" dirty="0"/>
              <a:t> </a:t>
            </a:r>
            <a:r>
              <a:rPr sz="2000" dirty="0"/>
              <a:t>letture</a:t>
            </a:r>
            <a:r>
              <a:rPr sz="2000" spc="-45" dirty="0"/>
              <a:t> </a:t>
            </a:r>
            <a:r>
              <a:rPr sz="2000" dirty="0"/>
              <a:t>del</a:t>
            </a:r>
            <a:r>
              <a:rPr sz="2000" spc="-15" dirty="0"/>
              <a:t> </a:t>
            </a:r>
            <a:r>
              <a:rPr sz="2000" dirty="0"/>
              <a:t>rendiconto</a:t>
            </a:r>
            <a:r>
              <a:rPr sz="2000" spc="-35" dirty="0"/>
              <a:t> </a:t>
            </a:r>
            <a:r>
              <a:rPr sz="2000" spc="-10" dirty="0"/>
              <a:t>finanziario: </a:t>
            </a:r>
            <a:r>
              <a:rPr sz="2000" dirty="0"/>
              <a:t>Il</a:t>
            </a:r>
            <a:r>
              <a:rPr sz="2000" spc="-30" dirty="0"/>
              <a:t> </a:t>
            </a:r>
            <a:r>
              <a:rPr sz="2000" dirty="0"/>
              <a:t>Conto</a:t>
            </a:r>
            <a:r>
              <a:rPr sz="2000" spc="-5" dirty="0"/>
              <a:t> </a:t>
            </a:r>
            <a:r>
              <a:rPr sz="2000" spc="-10" dirty="0"/>
              <a:t>Economico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20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212510" y="1379218"/>
          <a:ext cx="5647688" cy="4787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0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62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Ricavi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vendita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4.500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100%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Rimanenze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Iniziali</a:t>
                      </a:r>
                      <a:r>
                        <a:rPr sz="14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Magazzino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1.750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39%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Acquisti</a:t>
                      </a:r>
                      <a:r>
                        <a:rPr sz="14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materie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prime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ecc.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3.700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82%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Rimanenze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Finali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Magazzino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2.800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62%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Costo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personale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750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17%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Costi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servizi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700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16%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Margine</a:t>
                      </a:r>
                      <a:r>
                        <a:rPr sz="1400" b="1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Operativo</a:t>
                      </a:r>
                      <a:r>
                        <a:rPr sz="1400" b="1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Lordo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400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9%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Ammortam.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Imm.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Mat.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(terreni</a:t>
                      </a:r>
                      <a:r>
                        <a:rPr sz="14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fabbricati)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Ammortam.</a:t>
                      </a:r>
                      <a:r>
                        <a:rPr sz="14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Imm.</a:t>
                      </a:r>
                      <a:r>
                        <a:rPr sz="14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Mat.</a:t>
                      </a:r>
                      <a:r>
                        <a:rPr sz="14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(impianti</a:t>
                      </a:r>
                      <a:r>
                        <a:rPr sz="14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ecc.)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150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3%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Ammortam.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Imm.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Mat.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(costi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sviluppo)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260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6%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Reddito</a:t>
                      </a:r>
                      <a:r>
                        <a:rPr sz="1400" b="1" spc="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Operativo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110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Proventi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Oneri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385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9%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162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Reddito</a:t>
                      </a:r>
                      <a:r>
                        <a:rPr sz="1400" b="1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prima</a:t>
                      </a:r>
                      <a:r>
                        <a:rPr sz="14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prov./oneri</a:t>
                      </a:r>
                      <a:r>
                        <a:rPr sz="1400" b="1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non</a:t>
                      </a:r>
                      <a:r>
                        <a:rPr sz="1400" b="1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ricorrenti</a:t>
                      </a:r>
                      <a:r>
                        <a:rPr sz="1400" b="1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imposte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495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11%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59385">
                        <a:lnSpc>
                          <a:spcPts val="1605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Svalutazione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perdite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su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605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350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ts val="1605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8%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Svalutazione</a:t>
                      </a:r>
                      <a:r>
                        <a:rPr sz="14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partecipazione</a:t>
                      </a:r>
                      <a:r>
                        <a:rPr sz="14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1.000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22%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Plusvalenza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cessione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partecipazione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B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580"/>
                        </a:lnSpc>
                      </a:pPr>
                      <a:r>
                        <a:rPr sz="1400" spc="-20" dirty="0">
                          <a:latin typeface="Calibri"/>
                          <a:cs typeface="Calibri"/>
                        </a:rPr>
                        <a:t>2.200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145" algn="r">
                        <a:lnSpc>
                          <a:spcPts val="1580"/>
                        </a:lnSpc>
                      </a:pPr>
                      <a:r>
                        <a:rPr sz="1400" spc="-25" dirty="0">
                          <a:latin typeface="Calibri"/>
                          <a:cs typeface="Calibri"/>
                        </a:rPr>
                        <a:t>49%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Reddito</a:t>
                      </a:r>
                      <a:r>
                        <a:rPr sz="1400" b="1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prima</a:t>
                      </a:r>
                      <a:r>
                        <a:rPr sz="14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delle</a:t>
                      </a:r>
                      <a:r>
                        <a:rPr sz="1400" b="1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imposte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355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8%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Imposte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sul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reddito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75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Utile</a:t>
                      </a:r>
                      <a:r>
                        <a:rPr sz="1400" b="1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(Perdita)</a:t>
                      </a:r>
                      <a:r>
                        <a:rPr sz="14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dell'esercizio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280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6%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234273" y="901882"/>
            <a:ext cx="5126355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  <a:tabLst>
                <a:tab pos="4737100" algn="l"/>
              </a:tabLst>
            </a:pPr>
            <a:r>
              <a:rPr sz="1400" b="1" dirty="0">
                <a:latin typeface="Calibri"/>
                <a:cs typeface="Calibri"/>
              </a:rPr>
              <a:t>CONTO</a:t>
            </a:r>
            <a:r>
              <a:rPr sz="1400" b="1" spc="8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ECONOMICO</a:t>
            </a:r>
            <a:r>
              <a:rPr sz="1400" b="1" dirty="0">
                <a:latin typeface="Calibri"/>
                <a:cs typeface="Calibri"/>
              </a:rPr>
              <a:t>	</a:t>
            </a:r>
            <a:r>
              <a:rPr sz="1400" b="1" spc="-20" dirty="0">
                <a:latin typeface="Calibri"/>
                <a:cs typeface="Calibri"/>
              </a:rPr>
              <a:t>2018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2900" y="115549"/>
            <a:ext cx="7178675" cy="33083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Esempio</a:t>
            </a:r>
            <a:r>
              <a:rPr sz="2000" spc="-25" dirty="0"/>
              <a:t> </a:t>
            </a:r>
            <a:r>
              <a:rPr sz="2000" dirty="0"/>
              <a:t>di</a:t>
            </a:r>
            <a:r>
              <a:rPr sz="2000" spc="-30" dirty="0"/>
              <a:t> </a:t>
            </a:r>
            <a:r>
              <a:rPr sz="2000" dirty="0"/>
              <a:t>costruzione</a:t>
            </a:r>
            <a:r>
              <a:rPr sz="2000" spc="-35" dirty="0"/>
              <a:t> </a:t>
            </a:r>
            <a:r>
              <a:rPr sz="2000" dirty="0"/>
              <a:t>e</a:t>
            </a:r>
            <a:r>
              <a:rPr sz="2000" spc="-20" dirty="0"/>
              <a:t> </a:t>
            </a:r>
            <a:r>
              <a:rPr sz="2000" dirty="0"/>
              <a:t>letture</a:t>
            </a:r>
            <a:r>
              <a:rPr sz="2000" spc="-45" dirty="0"/>
              <a:t> </a:t>
            </a:r>
            <a:r>
              <a:rPr sz="2000" dirty="0"/>
              <a:t>del</a:t>
            </a:r>
            <a:r>
              <a:rPr sz="2000" spc="-15" dirty="0"/>
              <a:t> </a:t>
            </a:r>
            <a:r>
              <a:rPr sz="2000" dirty="0"/>
              <a:t>rendiconto</a:t>
            </a:r>
            <a:r>
              <a:rPr sz="2000" spc="-35" dirty="0"/>
              <a:t> </a:t>
            </a:r>
            <a:r>
              <a:rPr sz="2000" spc="-10" dirty="0"/>
              <a:t>finanziario: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194867" y="237158"/>
            <a:ext cx="3335020" cy="609409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300355">
              <a:spcBef>
                <a:spcPts val="1375"/>
              </a:spcBef>
            </a:pPr>
            <a:r>
              <a:rPr sz="2000" b="1" dirty="0">
                <a:solidFill>
                  <a:srgbClr val="0066CC"/>
                </a:solidFill>
                <a:latin typeface="Arial"/>
                <a:cs typeface="Arial"/>
              </a:rPr>
              <a:t>Il</a:t>
            </a:r>
            <a:r>
              <a:rPr sz="2000" b="1" spc="-30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66CC"/>
                </a:solidFill>
                <a:latin typeface="Arial"/>
                <a:cs typeface="Arial"/>
              </a:rPr>
              <a:t>Rendiconto</a:t>
            </a:r>
            <a:r>
              <a:rPr sz="2000" b="1" spc="-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66CC"/>
                </a:solidFill>
                <a:latin typeface="Arial"/>
                <a:cs typeface="Arial"/>
              </a:rPr>
              <a:t>Finanziario</a:t>
            </a:r>
            <a:endParaRPr sz="2000">
              <a:latin typeface="Arial"/>
              <a:cs typeface="Arial"/>
            </a:endParaRPr>
          </a:p>
          <a:p>
            <a:pPr marL="299085" marR="459105" indent="-287020">
              <a:spcBef>
                <a:spcPts val="90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rendiconti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finanziari </a:t>
            </a:r>
            <a:r>
              <a:rPr sz="1400" b="1" dirty="0">
                <a:latin typeface="Arial"/>
                <a:cs typeface="Arial"/>
              </a:rPr>
              <a:t>predisposti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ai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sensi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C.C.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e </a:t>
            </a:r>
            <a:r>
              <a:rPr sz="1400" b="1" dirty="0">
                <a:latin typeface="Arial"/>
                <a:cs typeface="Arial"/>
              </a:rPr>
              <a:t>degli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O.I.C.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sono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suddivisi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3 </a:t>
            </a:r>
            <a:r>
              <a:rPr sz="1400" b="1" dirty="0">
                <a:latin typeface="Arial"/>
                <a:cs typeface="Arial"/>
              </a:rPr>
              <a:t>sezioni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(attività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operative,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di </a:t>
            </a:r>
            <a:r>
              <a:rPr sz="1400" b="1" dirty="0">
                <a:latin typeface="Arial"/>
                <a:cs typeface="Arial"/>
              </a:rPr>
              <a:t>investimento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di </a:t>
            </a:r>
            <a:r>
              <a:rPr sz="1400" b="1" spc="-10" dirty="0">
                <a:latin typeface="Arial"/>
                <a:cs typeface="Arial"/>
              </a:rPr>
              <a:t>finanziamento)</a:t>
            </a:r>
            <a:endParaRPr sz="1400">
              <a:latin typeface="Arial"/>
              <a:cs typeface="Arial"/>
            </a:endParaRPr>
          </a:p>
          <a:p>
            <a:pPr marL="299085" marR="379730" indent="-287020">
              <a:spcBef>
                <a:spcPts val="60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flusso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di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cassa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delle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attività </a:t>
            </a:r>
            <a:r>
              <a:rPr sz="1400" b="1" dirty="0">
                <a:latin typeface="Arial"/>
                <a:cs typeface="Arial"/>
              </a:rPr>
              <a:t>operative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della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cd.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della </a:t>
            </a:r>
            <a:r>
              <a:rPr sz="1400" b="1" dirty="0">
                <a:latin typeface="Arial"/>
                <a:cs typeface="Arial"/>
              </a:rPr>
              <a:t>gestione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reddituale) </a:t>
            </a:r>
            <a:r>
              <a:rPr sz="1400" b="1" dirty="0">
                <a:latin typeface="Arial"/>
                <a:cs typeface="Arial"/>
              </a:rPr>
              <a:t>rappresenta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la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variazione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di </a:t>
            </a:r>
            <a:r>
              <a:rPr sz="1400" b="1" dirty="0">
                <a:latin typeface="Arial"/>
                <a:cs typeface="Arial"/>
              </a:rPr>
              <a:t>liquidità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generate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assorbita </a:t>
            </a:r>
            <a:r>
              <a:rPr sz="1400" b="1" dirty="0">
                <a:latin typeface="Arial"/>
                <a:cs typeface="Arial"/>
              </a:rPr>
              <a:t>da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quelle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stese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operazioni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che </a:t>
            </a:r>
            <a:r>
              <a:rPr sz="1400" b="1" dirty="0">
                <a:latin typeface="Arial"/>
                <a:cs typeface="Arial"/>
              </a:rPr>
              <a:t>hanno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generato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ricavi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costi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a </a:t>
            </a:r>
            <a:r>
              <a:rPr sz="1400" b="1" dirty="0">
                <a:latin typeface="Arial"/>
                <a:cs typeface="Arial"/>
              </a:rPr>
              <a:t>conto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economico,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ovvero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la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cd. </a:t>
            </a:r>
            <a:r>
              <a:rPr sz="1400" b="1" i="1" dirty="0">
                <a:latin typeface="Arial"/>
                <a:cs typeface="Arial"/>
              </a:rPr>
              <a:t>gestione</a:t>
            </a:r>
            <a:r>
              <a:rPr sz="1400" b="1" i="1" spc="-80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reddituale</a:t>
            </a:r>
            <a:r>
              <a:rPr sz="1400" b="1" spc="-10" dirty="0">
                <a:latin typeface="Arial"/>
                <a:cs typeface="Arial"/>
              </a:rPr>
              <a:t>)</a:t>
            </a:r>
            <a:endParaRPr sz="1400">
              <a:latin typeface="Arial"/>
              <a:cs typeface="Arial"/>
            </a:endParaRPr>
          </a:p>
          <a:p>
            <a:pPr marL="299085" marR="615950" indent="-287020">
              <a:spcBef>
                <a:spcPts val="60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Arial"/>
                <a:cs typeface="Arial"/>
              </a:rPr>
              <a:t>Questo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flusso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è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sempre </a:t>
            </a:r>
            <a:r>
              <a:rPr sz="1400" b="1" dirty="0">
                <a:latin typeface="Arial"/>
                <a:cs typeface="Arial"/>
              </a:rPr>
              <a:t>presentato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cd.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metodo </a:t>
            </a:r>
            <a:r>
              <a:rPr sz="1400" b="1" i="1" dirty="0">
                <a:latin typeface="Arial"/>
                <a:cs typeface="Arial"/>
              </a:rPr>
              <a:t>indiretto</a:t>
            </a:r>
            <a:r>
              <a:rPr sz="1400" b="1" i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per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mostrare,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con </a:t>
            </a:r>
            <a:r>
              <a:rPr sz="1400" b="1" dirty="0">
                <a:latin typeface="Arial"/>
                <a:cs typeface="Arial"/>
              </a:rPr>
              <a:t>riferimento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alle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stesse </a:t>
            </a:r>
            <a:r>
              <a:rPr sz="1400" b="1" dirty="0">
                <a:latin typeface="Arial"/>
                <a:cs typeface="Arial"/>
              </a:rPr>
              <a:t>operazioni,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confronto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tra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il </a:t>
            </a:r>
            <a:r>
              <a:rPr sz="1400" b="1" dirty="0">
                <a:latin typeface="Arial"/>
                <a:cs typeface="Arial"/>
              </a:rPr>
              <a:t>loro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risultato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termini</a:t>
            </a:r>
            <a:r>
              <a:rPr sz="1400" b="1" spc="-25" dirty="0">
                <a:latin typeface="Arial"/>
                <a:cs typeface="Arial"/>
              </a:rPr>
              <a:t> di </a:t>
            </a:r>
            <a:r>
              <a:rPr sz="1400" b="1" dirty="0">
                <a:latin typeface="Arial"/>
                <a:cs typeface="Arial"/>
              </a:rPr>
              <a:t>competeza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economica (utile/perdita)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quelle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in </a:t>
            </a:r>
            <a:r>
              <a:rPr sz="1400" b="1" dirty="0">
                <a:latin typeface="Arial"/>
                <a:cs typeface="Arial"/>
              </a:rPr>
              <a:t>termini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di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liquidità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(flusso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di </a:t>
            </a:r>
            <a:r>
              <a:rPr sz="1400" b="1" spc="-10" dirty="0">
                <a:latin typeface="Arial"/>
                <a:cs typeface="Arial"/>
              </a:rPr>
              <a:t>cassa)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08781" y="612002"/>
            <a:ext cx="511809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  <a:tabLst>
                <a:tab pos="299720" algn="l"/>
              </a:tabLst>
            </a:pPr>
            <a:r>
              <a:rPr sz="1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1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280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74117" y="597865"/>
            <a:ext cx="1971675" cy="5308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spcBef>
                <a:spcPts val="220"/>
              </a:spcBef>
            </a:pPr>
            <a:r>
              <a:rPr sz="1000" b="1" dirty="0">
                <a:latin typeface="Calibri"/>
                <a:cs typeface="Calibri"/>
              </a:rPr>
              <a:t>Utile (Perdita)</a:t>
            </a:r>
            <a:r>
              <a:rPr sz="1000" b="1" spc="-10" dirty="0">
                <a:latin typeface="Calibri"/>
                <a:cs typeface="Calibri"/>
              </a:rPr>
              <a:t> dell'esercizio</a:t>
            </a:r>
            <a:endParaRPr sz="1000">
              <a:latin typeface="Calibri"/>
              <a:cs typeface="Calibri"/>
            </a:endParaRPr>
          </a:p>
          <a:p>
            <a:pPr marL="105410">
              <a:spcBef>
                <a:spcPts val="125"/>
              </a:spcBef>
            </a:pPr>
            <a:r>
              <a:rPr sz="1000" i="1" dirty="0">
                <a:latin typeface="Calibri"/>
                <a:cs typeface="Calibri"/>
              </a:rPr>
              <a:t>Rettifiche</a:t>
            </a:r>
            <a:r>
              <a:rPr sz="1000" i="1" spc="40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e</a:t>
            </a:r>
            <a:r>
              <a:rPr sz="1000" i="1" spc="45" dirty="0">
                <a:latin typeface="Calibri"/>
                <a:cs typeface="Calibri"/>
              </a:rPr>
              <a:t> </a:t>
            </a:r>
            <a:r>
              <a:rPr sz="1000" i="1" spc="-10" dirty="0">
                <a:latin typeface="Calibri"/>
                <a:cs typeface="Calibri"/>
              </a:rPr>
              <a:t>riclassificazioni:</a:t>
            </a:r>
            <a:endParaRPr sz="1000">
              <a:latin typeface="Calibri"/>
              <a:cs typeface="Calibri"/>
            </a:endParaRPr>
          </a:p>
          <a:p>
            <a:pPr marL="198120">
              <a:spcBef>
                <a:spcPts val="130"/>
              </a:spcBef>
            </a:pPr>
            <a:r>
              <a:rPr sz="1000" b="1" dirty="0">
                <a:latin typeface="Calibri"/>
                <a:cs typeface="Calibri"/>
              </a:rPr>
              <a:t>[1]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+/- Costi/Ricavi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non</a:t>
            </a:r>
            <a:r>
              <a:rPr sz="1000" b="1" spc="1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monetari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08781" y="948698"/>
            <a:ext cx="511809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  <a:tabLst>
                <a:tab pos="198120" algn="l"/>
              </a:tabLst>
            </a:pPr>
            <a:r>
              <a:rPr sz="1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1.860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106705" y="1161874"/>
          <a:ext cx="3241039" cy="800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7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955">
                <a:tc>
                  <a:txBody>
                    <a:bodyPr/>
                    <a:lstStyle/>
                    <a:p>
                      <a:pPr marL="44450">
                        <a:lnSpc>
                          <a:spcPts val="96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Ammortam.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Imm.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Mat.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(terreni 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fabbricati)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96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44450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Ammortam.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Imm.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(impianti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ecc.)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111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44450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Ammortam.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Imm.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Mat.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(costi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sviluppo)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111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44450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Svalutazione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partecipazione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111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44450">
                        <a:lnSpc>
                          <a:spcPts val="107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Svalutazione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perdite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su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1070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9308781" y="1958787"/>
            <a:ext cx="511809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sz="1000" b="1" u="sng" spc="3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-</a:t>
            </a:r>
            <a:r>
              <a:rPr sz="1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2.200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55168" y="2295612"/>
            <a:ext cx="361950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sz="1000" dirty="0">
                <a:latin typeface="Calibri"/>
                <a:cs typeface="Calibri"/>
              </a:rPr>
              <a:t>-</a:t>
            </a:r>
            <a:r>
              <a:rPr sz="1000" spc="-10" dirty="0">
                <a:latin typeface="Calibri"/>
                <a:cs typeface="Calibri"/>
              </a:rPr>
              <a:t>2.200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08781" y="2463960"/>
            <a:ext cx="51244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  <a:tabLst>
                <a:tab pos="299720" algn="l"/>
              </a:tabLst>
            </a:pPr>
            <a:r>
              <a:rPr sz="1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10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775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5659374" y="2849982"/>
          <a:ext cx="4170679" cy="2233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495">
                <a:tc>
                  <a:txBody>
                    <a:bodyPr/>
                    <a:lstStyle/>
                    <a:p>
                      <a:pPr marR="196850" algn="r">
                        <a:lnSpc>
                          <a:spcPts val="96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-/+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commerciali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96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">
                <a:tc>
                  <a:txBody>
                    <a:bodyPr/>
                    <a:lstStyle/>
                    <a:p>
                      <a:pPr marL="478790">
                        <a:lnSpc>
                          <a:spcPts val="113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-/+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magazzino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3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1.050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478790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vs.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fornitori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1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1.370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R="186055" algn="r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vs.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personale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1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478790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TFR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1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0180">
                <a:tc>
                  <a:txBody>
                    <a:bodyPr/>
                    <a:lstStyle/>
                    <a:p>
                      <a:pPr marL="478790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tributari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1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R="207645" algn="r">
                        <a:lnSpc>
                          <a:spcPts val="113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Aumento(Diminuz.)</a:t>
                      </a:r>
                      <a:r>
                        <a:rPr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dei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previdenziali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28575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35"/>
                        </a:lnSpc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28575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900">
                <a:tc gridSpan="2"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3943350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Flusso</a:t>
                      </a:r>
                      <a:r>
                        <a:rPr sz="10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cassa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gestione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reddituale</a:t>
                      </a:r>
                      <a:r>
                        <a:rPr sz="10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(cd.</a:t>
                      </a:r>
                      <a:r>
                        <a:rPr sz="10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attività</a:t>
                      </a:r>
                      <a:r>
                        <a:rPr sz="1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operative)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715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28575">
                      <a:solidFill>
                        <a:srgbClr val="FF0000"/>
                      </a:solidFill>
                      <a:prstDash val="solid"/>
                    </a:lnL>
                    <a:lnR w="28575">
                      <a:solidFill>
                        <a:srgbClr val="FF0000"/>
                      </a:solidFill>
                      <a:prstDash val="solid"/>
                    </a:lnR>
                    <a:lnT w="28575">
                      <a:solidFill>
                        <a:srgbClr val="FF0000"/>
                      </a:solidFill>
                      <a:prstDash val="solid"/>
                    </a:lnT>
                    <a:lnB w="28575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Investimenti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costi di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sviluppo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T w="28575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531495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810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T w="28575">
                      <a:solidFill>
                        <a:srgbClr val="FF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marL="107314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Vendita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partecipazione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0" dirty="0">
                          <a:latin typeface="Calibri"/>
                          <a:cs typeface="Calibri"/>
                        </a:rPr>
                        <a:t>B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15"/>
                        </a:lnSpc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6.900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545">
                <a:tc>
                  <a:txBody>
                    <a:bodyPr/>
                    <a:lstStyle/>
                    <a:p>
                      <a:pPr marL="107314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-/+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Aumento(Riduz.)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Crediti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finanziari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28575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1495" algn="r">
                        <a:lnSpc>
                          <a:spcPts val="1115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1.235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28575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979">
                <a:tc gridSpan="2">
                  <a:txBody>
                    <a:bodyPr/>
                    <a:lstStyle/>
                    <a:p>
                      <a:pPr marL="12065">
                        <a:lnSpc>
                          <a:spcPts val="1105"/>
                        </a:lnSpc>
                        <a:tabLst>
                          <a:tab pos="3832225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Flusso</a:t>
                      </a:r>
                      <a:r>
                        <a:rPr sz="10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cassa</a:t>
                      </a:r>
                      <a:r>
                        <a:rPr sz="10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gestione</a:t>
                      </a:r>
                      <a:r>
                        <a:rPr sz="10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investimenti</a:t>
                      </a:r>
                      <a:r>
                        <a:rPr sz="10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(e</a:t>
                      </a:r>
                      <a:r>
                        <a:rPr sz="1000" b="1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disinvestimenti)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4.855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FF0000"/>
                      </a:solidFill>
                      <a:prstDash val="solid"/>
                    </a:lnL>
                    <a:lnR w="28575">
                      <a:solidFill>
                        <a:srgbClr val="FF0000"/>
                      </a:solidFill>
                      <a:prstDash val="solid"/>
                    </a:lnR>
                    <a:lnT w="28575">
                      <a:solidFill>
                        <a:srgbClr val="FF0000"/>
                      </a:solidFill>
                      <a:prstDash val="solid"/>
                    </a:lnT>
                    <a:lnB w="28575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5766970" y="5161642"/>
            <a:ext cx="2599690" cy="69913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spcBef>
                <a:spcPts val="220"/>
              </a:spcBef>
            </a:pPr>
            <a:r>
              <a:rPr sz="1000" dirty="0">
                <a:latin typeface="Calibri"/>
                <a:cs typeface="Calibri"/>
              </a:rPr>
              <a:t>+/-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Aumento/Riduzione </a:t>
            </a:r>
            <a:r>
              <a:rPr sz="1000" dirty="0">
                <a:latin typeface="Calibri"/>
                <a:cs typeface="Calibri"/>
              </a:rPr>
              <a:t>dei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debiti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bancari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a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breve</a:t>
            </a:r>
            <a:endParaRPr sz="1000">
              <a:latin typeface="Calibri"/>
              <a:cs typeface="Calibri"/>
            </a:endParaRPr>
          </a:p>
          <a:p>
            <a:pPr marL="12700">
              <a:spcBef>
                <a:spcPts val="125"/>
              </a:spcBef>
            </a:pPr>
            <a:r>
              <a:rPr sz="1000" dirty="0">
                <a:latin typeface="Calibri"/>
                <a:cs typeface="Calibri"/>
              </a:rPr>
              <a:t>+/-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Aumento/Riduzione </a:t>
            </a:r>
            <a:r>
              <a:rPr sz="1000" dirty="0">
                <a:latin typeface="Calibri"/>
                <a:cs typeface="Calibri"/>
              </a:rPr>
              <a:t>dei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debiti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per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mutui</a:t>
            </a:r>
            <a:endParaRPr sz="1000">
              <a:latin typeface="Calibri"/>
              <a:cs typeface="Calibri"/>
            </a:endParaRPr>
          </a:p>
          <a:p>
            <a:pPr marL="12700">
              <a:spcBef>
                <a:spcPts val="130"/>
              </a:spcBef>
            </a:pPr>
            <a:r>
              <a:rPr sz="1000" dirty="0">
                <a:latin typeface="Calibri"/>
                <a:cs typeface="Calibri"/>
              </a:rPr>
              <a:t>+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Aumento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di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capitale</a:t>
            </a:r>
            <a:endParaRPr sz="1000">
              <a:latin typeface="Calibri"/>
              <a:cs typeface="Calibri"/>
            </a:endParaRPr>
          </a:p>
          <a:p>
            <a:pPr marL="12700">
              <a:spcBef>
                <a:spcPts val="125"/>
              </a:spcBef>
            </a:pPr>
            <a:r>
              <a:rPr sz="1000" dirty="0">
                <a:latin typeface="Calibri"/>
                <a:cs typeface="Calibri"/>
              </a:rPr>
              <a:t>- Distribuzione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di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dividendi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55040" y="5161642"/>
            <a:ext cx="361950" cy="69913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R="5080" algn="r">
              <a:spcBef>
                <a:spcPts val="220"/>
              </a:spcBef>
            </a:pPr>
            <a:r>
              <a:rPr sz="1000" dirty="0">
                <a:latin typeface="Calibri"/>
                <a:cs typeface="Calibri"/>
              </a:rPr>
              <a:t>-</a:t>
            </a:r>
            <a:r>
              <a:rPr sz="1000" spc="-10" dirty="0">
                <a:latin typeface="Calibri"/>
                <a:cs typeface="Calibri"/>
              </a:rPr>
              <a:t>5.600</a:t>
            </a:r>
            <a:endParaRPr sz="1000">
              <a:latin typeface="Calibri"/>
              <a:cs typeface="Calibri"/>
            </a:endParaRPr>
          </a:p>
          <a:p>
            <a:pPr marR="6350" algn="r">
              <a:spcBef>
                <a:spcPts val="125"/>
              </a:spcBef>
            </a:pPr>
            <a:r>
              <a:rPr sz="1000" dirty="0">
                <a:latin typeface="Calibri"/>
                <a:cs typeface="Calibri"/>
              </a:rPr>
              <a:t>-</a:t>
            </a:r>
            <a:r>
              <a:rPr sz="1000" spc="-25" dirty="0">
                <a:latin typeface="Calibri"/>
                <a:cs typeface="Calibri"/>
              </a:rPr>
              <a:t>70</a:t>
            </a:r>
            <a:endParaRPr sz="1000">
              <a:latin typeface="Calibri"/>
              <a:cs typeface="Calibri"/>
            </a:endParaRPr>
          </a:p>
          <a:p>
            <a:pPr marR="5715" algn="r">
              <a:spcBef>
                <a:spcPts val="130"/>
              </a:spcBef>
            </a:pP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  <a:p>
            <a:pPr marR="5715" algn="r">
              <a:spcBef>
                <a:spcPts val="125"/>
              </a:spcBef>
            </a:pPr>
            <a:r>
              <a:rPr sz="1000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86831" y="5849171"/>
            <a:ext cx="4146550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spcBef>
                <a:spcPts val="110"/>
              </a:spcBef>
              <a:tabLst>
                <a:tab pos="3780154" algn="l"/>
              </a:tabLst>
            </a:pPr>
            <a:r>
              <a:rPr sz="1000" b="1" dirty="0">
                <a:latin typeface="Calibri"/>
                <a:cs typeface="Calibri"/>
              </a:rPr>
              <a:t>Flusso</a:t>
            </a:r>
            <a:r>
              <a:rPr sz="1000" b="1" spc="5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cassa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gestione</a:t>
            </a:r>
            <a:r>
              <a:rPr sz="1000" b="1" spc="5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dei</a:t>
            </a:r>
            <a:r>
              <a:rPr sz="1000" b="1" spc="40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finanziamenti</a:t>
            </a:r>
            <a:r>
              <a:rPr sz="1000" b="1" dirty="0">
                <a:latin typeface="Calibri"/>
                <a:cs typeface="Calibri"/>
              </a:rPr>
              <a:t>	-</a:t>
            </a:r>
            <a:r>
              <a:rPr sz="1000" b="1" spc="-10" dirty="0">
                <a:latin typeface="Calibri"/>
                <a:cs typeface="Calibri"/>
              </a:rPr>
              <a:t>5.670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69128" y="6190365"/>
            <a:ext cx="415226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7145">
              <a:spcBef>
                <a:spcPts val="110"/>
              </a:spcBef>
              <a:tabLst>
                <a:tab pos="3899535" algn="l"/>
              </a:tabLst>
            </a:pPr>
            <a:r>
              <a:rPr sz="1000" b="1" dirty="0">
                <a:latin typeface="Calibri"/>
                <a:cs typeface="Calibri"/>
              </a:rPr>
              <a:t>Flusso</a:t>
            </a:r>
            <a:r>
              <a:rPr sz="1000" b="1" spc="4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di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cassa</a:t>
            </a:r>
            <a:r>
              <a:rPr sz="1000" b="1" spc="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complessivo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(variaz.</a:t>
            </a:r>
            <a:r>
              <a:rPr sz="1000" b="1" spc="4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Disponibilità</a:t>
            </a:r>
            <a:r>
              <a:rPr sz="1000" b="1" spc="2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Liquide)</a:t>
            </a:r>
            <a:r>
              <a:rPr sz="1000" b="1" dirty="0">
                <a:latin typeface="Calibri"/>
                <a:cs typeface="Calibri"/>
              </a:rPr>
              <a:t>	-</a:t>
            </a:r>
            <a:r>
              <a:rPr sz="1000" b="1" spc="-25" dirty="0">
                <a:latin typeface="Calibri"/>
                <a:cs typeface="Calibri"/>
              </a:rPr>
              <a:t>100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59828" y="1944964"/>
            <a:ext cx="2715260" cy="8718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44170">
              <a:lnSpc>
                <a:spcPct val="110500"/>
              </a:lnSpc>
              <a:spcBef>
                <a:spcPts val="95"/>
              </a:spcBef>
            </a:pPr>
            <a:r>
              <a:rPr sz="1000" b="1" dirty="0">
                <a:latin typeface="Calibri"/>
                <a:cs typeface="Calibri"/>
              </a:rPr>
              <a:t>[2]</a:t>
            </a:r>
            <a:r>
              <a:rPr sz="1000" b="1" spc="-4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+/-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Costi/Ricavi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riclassificati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alla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gestione </a:t>
            </a:r>
            <a:r>
              <a:rPr sz="1000" b="1" dirty="0">
                <a:latin typeface="Calibri"/>
                <a:cs typeface="Calibri"/>
              </a:rPr>
              <a:t>investimenti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o</a:t>
            </a:r>
            <a:r>
              <a:rPr sz="1000" b="1" spc="60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finanziamenti</a:t>
            </a:r>
            <a:endParaRPr sz="1000">
              <a:latin typeface="Calibri"/>
              <a:cs typeface="Calibri"/>
            </a:endParaRPr>
          </a:p>
          <a:p>
            <a:pPr marL="290830">
              <a:spcBef>
                <a:spcPts val="125"/>
              </a:spcBef>
            </a:pPr>
            <a:r>
              <a:rPr sz="1000" dirty="0">
                <a:latin typeface="Calibri"/>
                <a:cs typeface="Calibri"/>
              </a:rPr>
              <a:t>Plusvalenza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da</a:t>
            </a:r>
            <a:r>
              <a:rPr sz="1000" spc="2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cessione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partecipazione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0" dirty="0">
                <a:latin typeface="Calibri"/>
                <a:cs typeface="Calibri"/>
              </a:rPr>
              <a:t>B</a:t>
            </a:r>
            <a:endParaRPr sz="1000">
              <a:latin typeface="Calibri"/>
              <a:cs typeface="Calibri"/>
            </a:endParaRPr>
          </a:p>
          <a:p>
            <a:pPr marL="12700" marR="5080">
              <a:lnSpc>
                <a:spcPct val="110500"/>
              </a:lnSpc>
              <a:spcBef>
                <a:spcPts val="35"/>
              </a:spcBef>
            </a:pPr>
            <a:r>
              <a:rPr sz="1000" b="1" dirty="0">
                <a:latin typeface="Calibri"/>
                <a:cs typeface="Calibri"/>
              </a:rPr>
              <a:t>[3]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-/+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Aum.(Dim.)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Attività(Passività)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correlate</a:t>
            </a:r>
            <a:r>
              <a:rPr sz="1000" b="1" spc="15" dirty="0">
                <a:latin typeface="Calibri"/>
                <a:cs typeface="Calibri"/>
              </a:rPr>
              <a:t> </a:t>
            </a:r>
            <a:r>
              <a:rPr sz="1000" b="1" spc="-20" dirty="0">
                <a:latin typeface="Calibri"/>
                <a:cs typeface="Calibri"/>
              </a:rPr>
              <a:t>alla </a:t>
            </a:r>
            <a:r>
              <a:rPr sz="1000" b="1" dirty="0">
                <a:latin typeface="Calibri"/>
                <a:cs typeface="Calibri"/>
              </a:rPr>
              <a:t>gestione</a:t>
            </a:r>
            <a:r>
              <a:rPr sz="1000" b="1" spc="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reddituale</a:t>
            </a:r>
            <a:r>
              <a:rPr sz="1000" b="1" spc="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(variaz.</a:t>
            </a:r>
            <a:r>
              <a:rPr sz="1000" b="1" spc="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Capitale</a:t>
            </a:r>
            <a:r>
              <a:rPr sz="1000" b="1" spc="2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Circolante)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64708" y="6194972"/>
            <a:ext cx="4165600" cy="182245"/>
          </a:xfrm>
          <a:custGeom>
            <a:avLst/>
            <a:gdLst/>
            <a:ahLst/>
            <a:cxnLst/>
            <a:rect l="l" t="t" r="r" b="b"/>
            <a:pathLst>
              <a:path w="4165600" h="182245">
                <a:moveTo>
                  <a:pt x="4165269" y="12"/>
                </a:moveTo>
                <a:lnTo>
                  <a:pt x="4156418" y="12"/>
                </a:lnTo>
                <a:lnTo>
                  <a:pt x="4156418" y="8877"/>
                </a:lnTo>
                <a:lnTo>
                  <a:pt x="4156418" y="172834"/>
                </a:lnTo>
                <a:lnTo>
                  <a:pt x="4419" y="172834"/>
                </a:lnTo>
                <a:lnTo>
                  <a:pt x="4419" y="8877"/>
                </a:lnTo>
                <a:lnTo>
                  <a:pt x="4156418" y="8877"/>
                </a:lnTo>
                <a:lnTo>
                  <a:pt x="4156418" y="12"/>
                </a:lnTo>
                <a:lnTo>
                  <a:pt x="4419" y="12"/>
                </a:lnTo>
                <a:lnTo>
                  <a:pt x="0" y="0"/>
                </a:lnTo>
                <a:lnTo>
                  <a:pt x="0" y="181698"/>
                </a:lnTo>
                <a:lnTo>
                  <a:pt x="4419" y="181698"/>
                </a:lnTo>
                <a:lnTo>
                  <a:pt x="4156418" y="181698"/>
                </a:lnTo>
                <a:lnTo>
                  <a:pt x="4165257" y="181698"/>
                </a:lnTo>
                <a:lnTo>
                  <a:pt x="4165269" y="172834"/>
                </a:lnTo>
                <a:lnTo>
                  <a:pt x="4165257" y="8877"/>
                </a:lnTo>
                <a:lnTo>
                  <a:pt x="4165269" y="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5661659" y="5858189"/>
            <a:ext cx="4197350" cy="248920"/>
            <a:chOff x="4137659" y="5858189"/>
            <a:chExt cx="4197350" cy="248920"/>
          </a:xfrm>
        </p:grpSpPr>
        <p:sp>
          <p:nvSpPr>
            <p:cNvPr id="19" name="object 19"/>
            <p:cNvSpPr/>
            <p:nvPr/>
          </p:nvSpPr>
          <p:spPr>
            <a:xfrm>
              <a:off x="4140707" y="5858189"/>
              <a:ext cx="4165600" cy="0"/>
            </a:xfrm>
            <a:custGeom>
              <a:avLst/>
              <a:gdLst/>
              <a:ahLst/>
              <a:cxnLst/>
              <a:rect l="l" t="t" r="r" b="b"/>
              <a:pathLst>
                <a:path w="4165600">
                  <a:moveTo>
                    <a:pt x="0" y="0"/>
                  </a:moveTo>
                  <a:lnTo>
                    <a:pt x="416527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40709" y="5858189"/>
              <a:ext cx="4165600" cy="4445"/>
            </a:xfrm>
            <a:custGeom>
              <a:avLst/>
              <a:gdLst/>
              <a:ahLst/>
              <a:cxnLst/>
              <a:rect l="l" t="t" r="r" b="b"/>
              <a:pathLst>
                <a:path w="4165600" h="4445">
                  <a:moveTo>
                    <a:pt x="4165264" y="4431"/>
                  </a:moveTo>
                  <a:lnTo>
                    <a:pt x="0" y="4431"/>
                  </a:lnTo>
                  <a:lnTo>
                    <a:pt x="0" y="0"/>
                  </a:lnTo>
                  <a:lnTo>
                    <a:pt x="4165264" y="0"/>
                  </a:lnTo>
                  <a:lnTo>
                    <a:pt x="4165264" y="44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150613" y="5877305"/>
              <a:ext cx="4171315" cy="216535"/>
            </a:xfrm>
            <a:custGeom>
              <a:avLst/>
              <a:gdLst/>
              <a:ahLst/>
              <a:cxnLst/>
              <a:rect l="l" t="t" r="r" b="b"/>
              <a:pathLst>
                <a:path w="4171315" h="216535">
                  <a:moveTo>
                    <a:pt x="0" y="0"/>
                  </a:moveTo>
                  <a:lnTo>
                    <a:pt x="4171188" y="0"/>
                  </a:lnTo>
                  <a:lnTo>
                    <a:pt x="4171188" y="216408"/>
                  </a:lnTo>
                  <a:lnTo>
                    <a:pt x="0" y="216408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9910571" y="681228"/>
            <a:ext cx="662940" cy="3502025"/>
            <a:chOff x="8386571" y="681227"/>
            <a:chExt cx="662940" cy="3502025"/>
          </a:xfrm>
        </p:grpSpPr>
        <p:sp>
          <p:nvSpPr>
            <p:cNvPr id="23" name="object 23"/>
            <p:cNvSpPr/>
            <p:nvPr/>
          </p:nvSpPr>
          <p:spPr>
            <a:xfrm>
              <a:off x="8399525" y="2418398"/>
              <a:ext cx="637540" cy="1751964"/>
            </a:xfrm>
            <a:custGeom>
              <a:avLst/>
              <a:gdLst/>
              <a:ahLst/>
              <a:cxnLst/>
              <a:rect l="l" t="t" r="r" b="b"/>
              <a:pathLst>
                <a:path w="637540" h="1751964">
                  <a:moveTo>
                    <a:pt x="636282" y="0"/>
                  </a:moveTo>
                  <a:lnTo>
                    <a:pt x="634561" y="65110"/>
                  </a:lnTo>
                  <a:lnTo>
                    <a:pt x="631867" y="129580"/>
                  </a:lnTo>
                  <a:lnTo>
                    <a:pt x="628216" y="193354"/>
                  </a:lnTo>
                  <a:lnTo>
                    <a:pt x="623626" y="256378"/>
                  </a:lnTo>
                  <a:lnTo>
                    <a:pt x="618114" y="318598"/>
                  </a:lnTo>
                  <a:lnTo>
                    <a:pt x="611697" y="379958"/>
                  </a:lnTo>
                  <a:lnTo>
                    <a:pt x="604393" y="440405"/>
                  </a:lnTo>
                  <a:lnTo>
                    <a:pt x="596218" y="499884"/>
                  </a:lnTo>
                  <a:lnTo>
                    <a:pt x="587190" y="558340"/>
                  </a:lnTo>
                  <a:lnTo>
                    <a:pt x="577326" y="615718"/>
                  </a:lnTo>
                  <a:lnTo>
                    <a:pt x="566643" y="671965"/>
                  </a:lnTo>
                  <a:lnTo>
                    <a:pt x="555159" y="727026"/>
                  </a:lnTo>
                  <a:lnTo>
                    <a:pt x="542890" y="780846"/>
                  </a:lnTo>
                  <a:lnTo>
                    <a:pt x="529854" y="833371"/>
                  </a:lnTo>
                  <a:lnTo>
                    <a:pt x="516068" y="884546"/>
                  </a:lnTo>
                  <a:lnTo>
                    <a:pt x="501549" y="934317"/>
                  </a:lnTo>
                  <a:lnTo>
                    <a:pt x="486314" y="982629"/>
                  </a:lnTo>
                  <a:lnTo>
                    <a:pt x="470381" y="1029428"/>
                  </a:lnTo>
                  <a:lnTo>
                    <a:pt x="453767" y="1074659"/>
                  </a:lnTo>
                  <a:lnTo>
                    <a:pt x="436488" y="1118267"/>
                  </a:lnTo>
                  <a:lnTo>
                    <a:pt x="418563" y="1160199"/>
                  </a:lnTo>
                  <a:lnTo>
                    <a:pt x="400008" y="1200399"/>
                  </a:lnTo>
                  <a:lnTo>
                    <a:pt x="380840" y="1238813"/>
                  </a:lnTo>
                  <a:lnTo>
                    <a:pt x="361077" y="1275387"/>
                  </a:lnTo>
                  <a:lnTo>
                    <a:pt x="340736" y="1310066"/>
                  </a:lnTo>
                  <a:lnTo>
                    <a:pt x="319834" y="1342795"/>
                  </a:lnTo>
                  <a:lnTo>
                    <a:pt x="276416" y="1402187"/>
                  </a:lnTo>
                  <a:lnTo>
                    <a:pt x="230960" y="1453127"/>
                  </a:lnTo>
                  <a:lnTo>
                    <a:pt x="183605" y="1495178"/>
                  </a:lnTo>
                  <a:lnTo>
                    <a:pt x="159258" y="1512735"/>
                  </a:lnTo>
                  <a:lnTo>
                    <a:pt x="159258" y="1433106"/>
                  </a:lnTo>
                  <a:lnTo>
                    <a:pt x="0" y="1644586"/>
                  </a:lnTo>
                  <a:lnTo>
                    <a:pt x="159258" y="1751622"/>
                  </a:lnTo>
                  <a:lnTo>
                    <a:pt x="159258" y="1671993"/>
                  </a:lnTo>
                  <a:lnTo>
                    <a:pt x="182761" y="1655093"/>
                  </a:lnTo>
                  <a:lnTo>
                    <a:pt x="228487" y="1614875"/>
                  </a:lnTo>
                  <a:lnTo>
                    <a:pt x="272406" y="1566435"/>
                  </a:lnTo>
                  <a:lnTo>
                    <a:pt x="314406" y="1510172"/>
                  </a:lnTo>
                  <a:lnTo>
                    <a:pt x="354372" y="1446488"/>
                  </a:lnTo>
                  <a:lnTo>
                    <a:pt x="373556" y="1411988"/>
                  </a:lnTo>
                  <a:lnTo>
                    <a:pt x="392189" y="1375783"/>
                  </a:lnTo>
                  <a:lnTo>
                    <a:pt x="410257" y="1337923"/>
                  </a:lnTo>
                  <a:lnTo>
                    <a:pt x="427744" y="1298457"/>
                  </a:lnTo>
                  <a:lnTo>
                    <a:pt x="444637" y="1257437"/>
                  </a:lnTo>
                  <a:lnTo>
                    <a:pt x="460921" y="1214912"/>
                  </a:lnTo>
                  <a:lnTo>
                    <a:pt x="476583" y="1170933"/>
                  </a:lnTo>
                  <a:lnTo>
                    <a:pt x="491607" y="1125548"/>
                  </a:lnTo>
                  <a:lnTo>
                    <a:pt x="505980" y="1078809"/>
                  </a:lnTo>
                  <a:lnTo>
                    <a:pt x="519687" y="1030766"/>
                  </a:lnTo>
                  <a:lnTo>
                    <a:pt x="532714" y="981468"/>
                  </a:lnTo>
                  <a:lnTo>
                    <a:pt x="545047" y="930965"/>
                  </a:lnTo>
                  <a:lnTo>
                    <a:pt x="556671" y="879309"/>
                  </a:lnTo>
                  <a:lnTo>
                    <a:pt x="567572" y="826548"/>
                  </a:lnTo>
                  <a:lnTo>
                    <a:pt x="577737" y="772733"/>
                  </a:lnTo>
                  <a:lnTo>
                    <a:pt x="587149" y="717914"/>
                  </a:lnTo>
                  <a:lnTo>
                    <a:pt x="595796" y="662141"/>
                  </a:lnTo>
                  <a:lnTo>
                    <a:pt x="603663" y="605464"/>
                  </a:lnTo>
                  <a:lnTo>
                    <a:pt x="610735" y="547933"/>
                  </a:lnTo>
                  <a:lnTo>
                    <a:pt x="616999" y="489599"/>
                  </a:lnTo>
                  <a:lnTo>
                    <a:pt x="622440" y="430511"/>
                  </a:lnTo>
                  <a:lnTo>
                    <a:pt x="627043" y="370719"/>
                  </a:lnTo>
                  <a:lnTo>
                    <a:pt x="630795" y="310274"/>
                  </a:lnTo>
                  <a:lnTo>
                    <a:pt x="633681" y="249226"/>
                  </a:lnTo>
                  <a:lnTo>
                    <a:pt x="635688" y="187624"/>
                  </a:lnTo>
                  <a:lnTo>
                    <a:pt x="636799" y="125519"/>
                  </a:lnTo>
                  <a:lnTo>
                    <a:pt x="637002" y="62961"/>
                  </a:lnTo>
                  <a:lnTo>
                    <a:pt x="636282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399525" y="694181"/>
              <a:ext cx="637540" cy="1804035"/>
            </a:xfrm>
            <a:custGeom>
              <a:avLst/>
              <a:gdLst/>
              <a:ahLst/>
              <a:cxnLst/>
              <a:rect l="l" t="t" r="r" b="b"/>
              <a:pathLst>
                <a:path w="637540" h="1804035">
                  <a:moveTo>
                    <a:pt x="0" y="0"/>
                  </a:moveTo>
                  <a:lnTo>
                    <a:pt x="0" y="159258"/>
                  </a:lnTo>
                  <a:lnTo>
                    <a:pt x="26258" y="160629"/>
                  </a:lnTo>
                  <a:lnTo>
                    <a:pt x="52247" y="164709"/>
                  </a:lnTo>
                  <a:lnTo>
                    <a:pt x="103331" y="180782"/>
                  </a:lnTo>
                  <a:lnTo>
                    <a:pt x="153087" y="207054"/>
                  </a:lnTo>
                  <a:lnTo>
                    <a:pt x="201353" y="243100"/>
                  </a:lnTo>
                  <a:lnTo>
                    <a:pt x="247963" y="288497"/>
                  </a:lnTo>
                  <a:lnTo>
                    <a:pt x="292755" y="342824"/>
                  </a:lnTo>
                  <a:lnTo>
                    <a:pt x="335563" y="405655"/>
                  </a:lnTo>
                  <a:lnTo>
                    <a:pt x="356172" y="440127"/>
                  </a:lnTo>
                  <a:lnTo>
                    <a:pt x="376225" y="476568"/>
                  </a:lnTo>
                  <a:lnTo>
                    <a:pt x="395699" y="514923"/>
                  </a:lnTo>
                  <a:lnTo>
                    <a:pt x="414575" y="555139"/>
                  </a:lnTo>
                  <a:lnTo>
                    <a:pt x="432833" y="597165"/>
                  </a:lnTo>
                  <a:lnTo>
                    <a:pt x="450451" y="640946"/>
                  </a:lnTo>
                  <a:lnTo>
                    <a:pt x="467410" y="686431"/>
                  </a:lnTo>
                  <a:lnTo>
                    <a:pt x="483688" y="733565"/>
                  </a:lnTo>
                  <a:lnTo>
                    <a:pt x="499266" y="782297"/>
                  </a:lnTo>
                  <a:lnTo>
                    <a:pt x="514123" y="832573"/>
                  </a:lnTo>
                  <a:lnTo>
                    <a:pt x="528238" y="884341"/>
                  </a:lnTo>
                  <a:lnTo>
                    <a:pt x="541591" y="937547"/>
                  </a:lnTo>
                  <a:lnTo>
                    <a:pt x="554161" y="992138"/>
                  </a:lnTo>
                  <a:lnTo>
                    <a:pt x="565928" y="1048062"/>
                  </a:lnTo>
                  <a:lnTo>
                    <a:pt x="576872" y="1105266"/>
                  </a:lnTo>
                  <a:lnTo>
                    <a:pt x="586971" y="1163697"/>
                  </a:lnTo>
                  <a:lnTo>
                    <a:pt x="596206" y="1223302"/>
                  </a:lnTo>
                  <a:lnTo>
                    <a:pt x="604556" y="1284028"/>
                  </a:lnTo>
                  <a:lnTo>
                    <a:pt x="612000" y="1345822"/>
                  </a:lnTo>
                  <a:lnTo>
                    <a:pt x="618518" y="1408631"/>
                  </a:lnTo>
                  <a:lnTo>
                    <a:pt x="624089" y="1472403"/>
                  </a:lnTo>
                  <a:lnTo>
                    <a:pt x="628694" y="1537084"/>
                  </a:lnTo>
                  <a:lnTo>
                    <a:pt x="632311" y="1602621"/>
                  </a:lnTo>
                  <a:lnTo>
                    <a:pt x="634920" y="1668963"/>
                  </a:lnTo>
                  <a:lnTo>
                    <a:pt x="636500" y="1736054"/>
                  </a:lnTo>
                  <a:lnTo>
                    <a:pt x="637031" y="1803844"/>
                  </a:lnTo>
                  <a:lnTo>
                    <a:pt x="637031" y="1644586"/>
                  </a:lnTo>
                  <a:lnTo>
                    <a:pt x="636500" y="1576796"/>
                  </a:lnTo>
                  <a:lnTo>
                    <a:pt x="634920" y="1509705"/>
                  </a:lnTo>
                  <a:lnTo>
                    <a:pt x="632311" y="1443363"/>
                  </a:lnTo>
                  <a:lnTo>
                    <a:pt x="628694" y="1377826"/>
                  </a:lnTo>
                  <a:lnTo>
                    <a:pt x="624089" y="1313145"/>
                  </a:lnTo>
                  <a:lnTo>
                    <a:pt x="618518" y="1249373"/>
                  </a:lnTo>
                  <a:lnTo>
                    <a:pt x="612000" y="1186564"/>
                  </a:lnTo>
                  <a:lnTo>
                    <a:pt x="604556" y="1124770"/>
                  </a:lnTo>
                  <a:lnTo>
                    <a:pt x="596206" y="1064044"/>
                  </a:lnTo>
                  <a:lnTo>
                    <a:pt x="586971" y="1004439"/>
                  </a:lnTo>
                  <a:lnTo>
                    <a:pt x="576872" y="946008"/>
                  </a:lnTo>
                  <a:lnTo>
                    <a:pt x="565928" y="888804"/>
                  </a:lnTo>
                  <a:lnTo>
                    <a:pt x="554161" y="832880"/>
                  </a:lnTo>
                  <a:lnTo>
                    <a:pt x="541591" y="778289"/>
                  </a:lnTo>
                  <a:lnTo>
                    <a:pt x="528238" y="725083"/>
                  </a:lnTo>
                  <a:lnTo>
                    <a:pt x="514123" y="673315"/>
                  </a:lnTo>
                  <a:lnTo>
                    <a:pt x="499266" y="623039"/>
                  </a:lnTo>
                  <a:lnTo>
                    <a:pt x="483688" y="574307"/>
                  </a:lnTo>
                  <a:lnTo>
                    <a:pt x="467410" y="527173"/>
                  </a:lnTo>
                  <a:lnTo>
                    <a:pt x="450451" y="481688"/>
                  </a:lnTo>
                  <a:lnTo>
                    <a:pt x="432833" y="437907"/>
                  </a:lnTo>
                  <a:lnTo>
                    <a:pt x="414575" y="395881"/>
                  </a:lnTo>
                  <a:lnTo>
                    <a:pt x="395699" y="355665"/>
                  </a:lnTo>
                  <a:lnTo>
                    <a:pt x="376225" y="317310"/>
                  </a:lnTo>
                  <a:lnTo>
                    <a:pt x="356172" y="280869"/>
                  </a:lnTo>
                  <a:lnTo>
                    <a:pt x="335563" y="246397"/>
                  </a:lnTo>
                  <a:lnTo>
                    <a:pt x="314417" y="213944"/>
                  </a:lnTo>
                  <a:lnTo>
                    <a:pt x="270597" y="155313"/>
                  </a:lnTo>
                  <a:lnTo>
                    <a:pt x="224875" y="105398"/>
                  </a:lnTo>
                  <a:lnTo>
                    <a:pt x="177417" y="64623"/>
                  </a:lnTo>
                  <a:lnTo>
                    <a:pt x="128385" y="33412"/>
                  </a:lnTo>
                  <a:lnTo>
                    <a:pt x="77944" y="12187"/>
                  </a:lnTo>
                  <a:lnTo>
                    <a:pt x="26258" y="1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929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399525" y="694181"/>
              <a:ext cx="637540" cy="3475990"/>
            </a:xfrm>
            <a:custGeom>
              <a:avLst/>
              <a:gdLst/>
              <a:ahLst/>
              <a:cxnLst/>
              <a:rect l="l" t="t" r="r" b="b"/>
              <a:pathLst>
                <a:path w="637540" h="3475990">
                  <a:moveTo>
                    <a:pt x="637031" y="1803844"/>
                  </a:moveTo>
                  <a:lnTo>
                    <a:pt x="636500" y="1736054"/>
                  </a:lnTo>
                  <a:lnTo>
                    <a:pt x="634920" y="1668963"/>
                  </a:lnTo>
                  <a:lnTo>
                    <a:pt x="632311" y="1602621"/>
                  </a:lnTo>
                  <a:lnTo>
                    <a:pt x="628694" y="1537084"/>
                  </a:lnTo>
                  <a:lnTo>
                    <a:pt x="624089" y="1472403"/>
                  </a:lnTo>
                  <a:lnTo>
                    <a:pt x="618518" y="1408631"/>
                  </a:lnTo>
                  <a:lnTo>
                    <a:pt x="612000" y="1345822"/>
                  </a:lnTo>
                  <a:lnTo>
                    <a:pt x="604556" y="1284028"/>
                  </a:lnTo>
                  <a:lnTo>
                    <a:pt x="596206" y="1223302"/>
                  </a:lnTo>
                  <a:lnTo>
                    <a:pt x="586971" y="1163697"/>
                  </a:lnTo>
                  <a:lnTo>
                    <a:pt x="576872" y="1105266"/>
                  </a:lnTo>
                  <a:lnTo>
                    <a:pt x="565928" y="1048062"/>
                  </a:lnTo>
                  <a:lnTo>
                    <a:pt x="554161" y="992138"/>
                  </a:lnTo>
                  <a:lnTo>
                    <a:pt x="541591" y="937547"/>
                  </a:lnTo>
                  <a:lnTo>
                    <a:pt x="528238" y="884341"/>
                  </a:lnTo>
                  <a:lnTo>
                    <a:pt x="514123" y="832573"/>
                  </a:lnTo>
                  <a:lnTo>
                    <a:pt x="499266" y="782297"/>
                  </a:lnTo>
                  <a:lnTo>
                    <a:pt x="483688" y="733565"/>
                  </a:lnTo>
                  <a:lnTo>
                    <a:pt x="467410" y="686431"/>
                  </a:lnTo>
                  <a:lnTo>
                    <a:pt x="450451" y="640946"/>
                  </a:lnTo>
                  <a:lnTo>
                    <a:pt x="432833" y="597165"/>
                  </a:lnTo>
                  <a:lnTo>
                    <a:pt x="414575" y="555139"/>
                  </a:lnTo>
                  <a:lnTo>
                    <a:pt x="395699" y="514923"/>
                  </a:lnTo>
                  <a:lnTo>
                    <a:pt x="376225" y="476568"/>
                  </a:lnTo>
                  <a:lnTo>
                    <a:pt x="356172" y="440127"/>
                  </a:lnTo>
                  <a:lnTo>
                    <a:pt x="335563" y="405655"/>
                  </a:lnTo>
                  <a:lnTo>
                    <a:pt x="314417" y="373202"/>
                  </a:lnTo>
                  <a:lnTo>
                    <a:pt x="270597" y="314571"/>
                  </a:lnTo>
                  <a:lnTo>
                    <a:pt x="224875" y="264656"/>
                  </a:lnTo>
                  <a:lnTo>
                    <a:pt x="177417" y="223881"/>
                  </a:lnTo>
                  <a:lnTo>
                    <a:pt x="128385" y="192670"/>
                  </a:lnTo>
                  <a:lnTo>
                    <a:pt x="77944" y="171445"/>
                  </a:lnTo>
                  <a:lnTo>
                    <a:pt x="26258" y="160629"/>
                  </a:lnTo>
                  <a:lnTo>
                    <a:pt x="0" y="159258"/>
                  </a:lnTo>
                  <a:lnTo>
                    <a:pt x="0" y="0"/>
                  </a:lnTo>
                  <a:lnTo>
                    <a:pt x="52247" y="5451"/>
                  </a:lnTo>
                  <a:lnTo>
                    <a:pt x="103331" y="21524"/>
                  </a:lnTo>
                  <a:lnTo>
                    <a:pt x="153087" y="47796"/>
                  </a:lnTo>
                  <a:lnTo>
                    <a:pt x="201353" y="83842"/>
                  </a:lnTo>
                  <a:lnTo>
                    <a:pt x="247963" y="129239"/>
                  </a:lnTo>
                  <a:lnTo>
                    <a:pt x="292755" y="183566"/>
                  </a:lnTo>
                  <a:lnTo>
                    <a:pt x="335563" y="246397"/>
                  </a:lnTo>
                  <a:lnTo>
                    <a:pt x="356172" y="280869"/>
                  </a:lnTo>
                  <a:lnTo>
                    <a:pt x="376225" y="317310"/>
                  </a:lnTo>
                  <a:lnTo>
                    <a:pt x="395699" y="355665"/>
                  </a:lnTo>
                  <a:lnTo>
                    <a:pt x="414575" y="395881"/>
                  </a:lnTo>
                  <a:lnTo>
                    <a:pt x="432833" y="437907"/>
                  </a:lnTo>
                  <a:lnTo>
                    <a:pt x="450451" y="481688"/>
                  </a:lnTo>
                  <a:lnTo>
                    <a:pt x="467410" y="527173"/>
                  </a:lnTo>
                  <a:lnTo>
                    <a:pt x="483688" y="574307"/>
                  </a:lnTo>
                  <a:lnTo>
                    <a:pt x="499266" y="623039"/>
                  </a:lnTo>
                  <a:lnTo>
                    <a:pt x="514123" y="673315"/>
                  </a:lnTo>
                  <a:lnTo>
                    <a:pt x="528238" y="725083"/>
                  </a:lnTo>
                  <a:lnTo>
                    <a:pt x="541591" y="778289"/>
                  </a:lnTo>
                  <a:lnTo>
                    <a:pt x="554161" y="832880"/>
                  </a:lnTo>
                  <a:lnTo>
                    <a:pt x="565928" y="888804"/>
                  </a:lnTo>
                  <a:lnTo>
                    <a:pt x="576872" y="946008"/>
                  </a:lnTo>
                  <a:lnTo>
                    <a:pt x="586971" y="1004439"/>
                  </a:lnTo>
                  <a:lnTo>
                    <a:pt x="596206" y="1064044"/>
                  </a:lnTo>
                  <a:lnTo>
                    <a:pt x="604556" y="1124770"/>
                  </a:lnTo>
                  <a:lnTo>
                    <a:pt x="612000" y="1186564"/>
                  </a:lnTo>
                  <a:lnTo>
                    <a:pt x="618518" y="1249373"/>
                  </a:lnTo>
                  <a:lnTo>
                    <a:pt x="624089" y="1313145"/>
                  </a:lnTo>
                  <a:lnTo>
                    <a:pt x="628694" y="1377826"/>
                  </a:lnTo>
                  <a:lnTo>
                    <a:pt x="632311" y="1443363"/>
                  </a:lnTo>
                  <a:lnTo>
                    <a:pt x="634920" y="1509705"/>
                  </a:lnTo>
                  <a:lnTo>
                    <a:pt x="636500" y="1576796"/>
                  </a:lnTo>
                  <a:lnTo>
                    <a:pt x="637031" y="1644586"/>
                  </a:lnTo>
                  <a:lnTo>
                    <a:pt x="637031" y="1803844"/>
                  </a:lnTo>
                  <a:lnTo>
                    <a:pt x="636553" y="1867883"/>
                  </a:lnTo>
                  <a:lnTo>
                    <a:pt x="635127" y="1931404"/>
                  </a:lnTo>
                  <a:lnTo>
                    <a:pt x="632771" y="1994356"/>
                  </a:lnTo>
                  <a:lnTo>
                    <a:pt x="629498" y="2056687"/>
                  </a:lnTo>
                  <a:lnTo>
                    <a:pt x="625326" y="2118343"/>
                  </a:lnTo>
                  <a:lnTo>
                    <a:pt x="620270" y="2179274"/>
                  </a:lnTo>
                  <a:lnTo>
                    <a:pt x="614345" y="2239427"/>
                  </a:lnTo>
                  <a:lnTo>
                    <a:pt x="607566" y="2298750"/>
                  </a:lnTo>
                  <a:lnTo>
                    <a:pt x="599951" y="2357190"/>
                  </a:lnTo>
                  <a:lnTo>
                    <a:pt x="591514" y="2414696"/>
                  </a:lnTo>
                  <a:lnTo>
                    <a:pt x="582270" y="2471216"/>
                  </a:lnTo>
                  <a:lnTo>
                    <a:pt x="572236" y="2526697"/>
                  </a:lnTo>
                  <a:lnTo>
                    <a:pt x="561428" y="2581087"/>
                  </a:lnTo>
                  <a:lnTo>
                    <a:pt x="549860" y="2634335"/>
                  </a:lnTo>
                  <a:lnTo>
                    <a:pt x="537549" y="2686387"/>
                  </a:lnTo>
                  <a:lnTo>
                    <a:pt x="524509" y="2737192"/>
                  </a:lnTo>
                  <a:lnTo>
                    <a:pt x="510758" y="2786698"/>
                  </a:lnTo>
                  <a:lnTo>
                    <a:pt x="496309" y="2834853"/>
                  </a:lnTo>
                  <a:lnTo>
                    <a:pt x="481180" y="2881604"/>
                  </a:lnTo>
                  <a:lnTo>
                    <a:pt x="465386" y="2926899"/>
                  </a:lnTo>
                  <a:lnTo>
                    <a:pt x="448941" y="2970687"/>
                  </a:lnTo>
                  <a:lnTo>
                    <a:pt x="431863" y="3012915"/>
                  </a:lnTo>
                  <a:lnTo>
                    <a:pt x="414166" y="3053531"/>
                  </a:lnTo>
                  <a:lnTo>
                    <a:pt x="395866" y="3092482"/>
                  </a:lnTo>
                  <a:lnTo>
                    <a:pt x="376980" y="3129718"/>
                  </a:lnTo>
                  <a:lnTo>
                    <a:pt x="357521" y="3165184"/>
                  </a:lnTo>
                  <a:lnTo>
                    <a:pt x="337507" y="3198831"/>
                  </a:lnTo>
                  <a:lnTo>
                    <a:pt x="295873" y="3260454"/>
                  </a:lnTo>
                  <a:lnTo>
                    <a:pt x="252204" y="3314169"/>
                  </a:lnTo>
                  <a:lnTo>
                    <a:pt x="206624" y="3359559"/>
                  </a:lnTo>
                  <a:lnTo>
                    <a:pt x="159257" y="3396208"/>
                  </a:lnTo>
                  <a:lnTo>
                    <a:pt x="159257" y="3475837"/>
                  </a:lnTo>
                  <a:lnTo>
                    <a:pt x="0" y="3368802"/>
                  </a:lnTo>
                  <a:lnTo>
                    <a:pt x="159257" y="3157321"/>
                  </a:lnTo>
                  <a:lnTo>
                    <a:pt x="159257" y="3236950"/>
                  </a:lnTo>
                  <a:lnTo>
                    <a:pt x="183605" y="3219394"/>
                  </a:lnTo>
                  <a:lnTo>
                    <a:pt x="230960" y="3177342"/>
                  </a:lnTo>
                  <a:lnTo>
                    <a:pt x="276416" y="3126402"/>
                  </a:lnTo>
                  <a:lnTo>
                    <a:pt x="319834" y="3067010"/>
                  </a:lnTo>
                  <a:lnTo>
                    <a:pt x="340736" y="3034281"/>
                  </a:lnTo>
                  <a:lnTo>
                    <a:pt x="361077" y="2999602"/>
                  </a:lnTo>
                  <a:lnTo>
                    <a:pt x="380840" y="2963028"/>
                  </a:lnTo>
                  <a:lnTo>
                    <a:pt x="400008" y="2924614"/>
                  </a:lnTo>
                  <a:lnTo>
                    <a:pt x="418563" y="2884414"/>
                  </a:lnTo>
                  <a:lnTo>
                    <a:pt x="436488" y="2842483"/>
                  </a:lnTo>
                  <a:lnTo>
                    <a:pt x="453767" y="2798874"/>
                  </a:lnTo>
                  <a:lnTo>
                    <a:pt x="470381" y="2753643"/>
                  </a:lnTo>
                  <a:lnTo>
                    <a:pt x="486314" y="2706845"/>
                  </a:lnTo>
                  <a:lnTo>
                    <a:pt x="501549" y="2658533"/>
                  </a:lnTo>
                  <a:lnTo>
                    <a:pt x="516068" y="2608762"/>
                  </a:lnTo>
                  <a:lnTo>
                    <a:pt x="529854" y="2557587"/>
                  </a:lnTo>
                  <a:lnTo>
                    <a:pt x="542890" y="2505062"/>
                  </a:lnTo>
                  <a:lnTo>
                    <a:pt x="555159" y="2451242"/>
                  </a:lnTo>
                  <a:lnTo>
                    <a:pt x="566643" y="2396181"/>
                  </a:lnTo>
                  <a:lnTo>
                    <a:pt x="577326" y="2339934"/>
                  </a:lnTo>
                  <a:lnTo>
                    <a:pt x="587190" y="2282555"/>
                  </a:lnTo>
                  <a:lnTo>
                    <a:pt x="596218" y="2224099"/>
                  </a:lnTo>
                  <a:lnTo>
                    <a:pt x="604393" y="2164620"/>
                  </a:lnTo>
                  <a:lnTo>
                    <a:pt x="611697" y="2104174"/>
                  </a:lnTo>
                  <a:lnTo>
                    <a:pt x="618114" y="2042813"/>
                  </a:lnTo>
                  <a:lnTo>
                    <a:pt x="623626" y="1980594"/>
                  </a:lnTo>
                  <a:lnTo>
                    <a:pt x="628216" y="1917570"/>
                  </a:lnTo>
                  <a:lnTo>
                    <a:pt x="631867" y="1853795"/>
                  </a:lnTo>
                  <a:lnTo>
                    <a:pt x="634561" y="1789326"/>
                  </a:lnTo>
                  <a:lnTo>
                    <a:pt x="636282" y="1724215"/>
                  </a:lnTo>
                </a:path>
              </a:pathLst>
            </a:custGeom>
            <a:ln w="25908">
              <a:solidFill>
                <a:srgbClr val="2323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21</a:t>
            </a:fld>
            <a:endParaRPr spc="-2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866325"/>
            <a:ext cx="10515600" cy="323165"/>
          </a:xfrm>
          <a:prstGeom prst="rect">
            <a:avLst/>
          </a:prstGeom>
        </p:spPr>
        <p:txBody>
          <a:bodyPr vert="horz" wrap="square" lIns="0" tIns="40640" rIns="0" bIns="0" rtlCol="0" anchor="ctr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320"/>
              </a:spcBef>
            </a:pPr>
            <a:r>
              <a:rPr sz="2000" dirty="0"/>
              <a:t>Esempio</a:t>
            </a:r>
            <a:r>
              <a:rPr sz="2000" spc="-25" dirty="0"/>
              <a:t> </a:t>
            </a:r>
            <a:r>
              <a:rPr sz="2000" dirty="0"/>
              <a:t>di</a:t>
            </a:r>
            <a:r>
              <a:rPr sz="2000" spc="-30" dirty="0"/>
              <a:t> </a:t>
            </a:r>
            <a:r>
              <a:rPr sz="2000" dirty="0"/>
              <a:t>costruzione</a:t>
            </a:r>
            <a:r>
              <a:rPr sz="2000" spc="-35" dirty="0"/>
              <a:t> </a:t>
            </a:r>
            <a:r>
              <a:rPr sz="2000" dirty="0"/>
              <a:t>e</a:t>
            </a:r>
            <a:r>
              <a:rPr sz="2000" spc="-20" dirty="0"/>
              <a:t> </a:t>
            </a:r>
            <a:r>
              <a:rPr sz="2000" dirty="0"/>
              <a:t>letture</a:t>
            </a:r>
            <a:r>
              <a:rPr sz="2000" spc="-45" dirty="0"/>
              <a:t> </a:t>
            </a:r>
            <a:r>
              <a:rPr sz="2000" dirty="0"/>
              <a:t>del</a:t>
            </a:r>
            <a:r>
              <a:rPr sz="2000" spc="-15" dirty="0"/>
              <a:t> </a:t>
            </a:r>
            <a:r>
              <a:rPr sz="2000" dirty="0"/>
              <a:t>rendiconto</a:t>
            </a:r>
            <a:r>
              <a:rPr sz="2000" spc="-35" dirty="0"/>
              <a:t> </a:t>
            </a:r>
            <a:r>
              <a:rPr sz="2000" spc="-10" dirty="0"/>
              <a:t>finanziario: </a:t>
            </a:r>
            <a:r>
              <a:rPr sz="2000" dirty="0"/>
              <a:t>visione</a:t>
            </a:r>
            <a:r>
              <a:rPr sz="2000" spc="-35" dirty="0"/>
              <a:t> </a:t>
            </a:r>
            <a:r>
              <a:rPr sz="2000" spc="-10" dirty="0"/>
              <a:t>d’insieme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482899" y="889924"/>
            <a:ext cx="747458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spcBef>
                <a:spcPts val="10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Arial"/>
                <a:cs typeface="Arial"/>
              </a:rPr>
              <a:t>Quale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sarebbe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stato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flusso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cassa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della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gestione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reddituale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non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fossero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variati </a:t>
            </a:r>
            <a:r>
              <a:rPr sz="1400" b="1" dirty="0">
                <a:latin typeface="Arial"/>
                <a:cs typeface="Arial"/>
              </a:rPr>
              <a:t>crediti,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magazzino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debiti?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82544" y="1404204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281940" algn="l"/>
              </a:tabLst>
            </a:pPr>
            <a:r>
              <a:rPr sz="95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95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280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06085" y="1404204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281940" algn="l"/>
              </a:tabLst>
            </a:pPr>
            <a:r>
              <a:rPr sz="95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95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280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82544" y="1719761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86690" algn="l"/>
              </a:tabLst>
            </a:pPr>
            <a:r>
              <a:rPr sz="95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95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1.860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06085" y="1719761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86690" algn="l"/>
              </a:tabLst>
            </a:pPr>
            <a:r>
              <a:rPr sz="95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95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1.860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88018" y="1864291"/>
            <a:ext cx="303530" cy="8147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R="5080" algn="r">
              <a:spcBef>
                <a:spcPts val="200"/>
              </a:spcBef>
            </a:pPr>
            <a:r>
              <a:rPr sz="950" spc="-25" dirty="0">
                <a:latin typeface="Calibri"/>
                <a:cs typeface="Calibri"/>
              </a:rPr>
              <a:t>100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5"/>
              </a:spcBef>
            </a:pPr>
            <a:r>
              <a:rPr sz="950" spc="-25" dirty="0">
                <a:latin typeface="Calibri"/>
                <a:cs typeface="Calibri"/>
              </a:rPr>
              <a:t>150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0"/>
              </a:spcBef>
            </a:pPr>
            <a:r>
              <a:rPr sz="950" spc="-25" dirty="0">
                <a:latin typeface="Calibri"/>
                <a:cs typeface="Calibri"/>
              </a:rPr>
              <a:t>260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5"/>
              </a:spcBef>
            </a:pPr>
            <a:r>
              <a:rPr sz="950" spc="-10" dirty="0">
                <a:latin typeface="Calibri"/>
                <a:cs typeface="Calibri"/>
              </a:rPr>
              <a:t>1.000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0"/>
              </a:spcBef>
            </a:pPr>
            <a:r>
              <a:rPr sz="950" spc="-25" dirty="0">
                <a:latin typeface="Calibri"/>
                <a:cs typeface="Calibri"/>
              </a:rPr>
              <a:t>350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11529" y="1864291"/>
            <a:ext cx="303530" cy="8147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R="5080" algn="r">
              <a:spcBef>
                <a:spcPts val="200"/>
              </a:spcBef>
            </a:pPr>
            <a:r>
              <a:rPr sz="950" spc="-25" dirty="0">
                <a:latin typeface="Calibri"/>
                <a:cs typeface="Calibri"/>
              </a:rPr>
              <a:t>100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5"/>
              </a:spcBef>
            </a:pPr>
            <a:r>
              <a:rPr sz="950" spc="-25" dirty="0">
                <a:latin typeface="Calibri"/>
                <a:cs typeface="Calibri"/>
              </a:rPr>
              <a:t>150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0"/>
              </a:spcBef>
            </a:pPr>
            <a:r>
              <a:rPr sz="950" spc="-25" dirty="0">
                <a:latin typeface="Calibri"/>
                <a:cs typeface="Calibri"/>
              </a:rPr>
              <a:t>260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5"/>
              </a:spcBef>
            </a:pPr>
            <a:r>
              <a:rPr sz="950" spc="-10" dirty="0">
                <a:latin typeface="Calibri"/>
                <a:cs typeface="Calibri"/>
              </a:rPr>
              <a:t>1.000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0"/>
              </a:spcBef>
            </a:pPr>
            <a:r>
              <a:rPr sz="950" spc="-25" dirty="0">
                <a:latin typeface="Calibri"/>
                <a:cs typeface="Calibri"/>
              </a:rPr>
              <a:t>350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82544" y="2666433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950" b="1" u="sng" spc="3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95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-</a:t>
            </a:r>
            <a:r>
              <a:rPr sz="95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2.200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106085" y="2666433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950" b="1" u="sng" spc="3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95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-</a:t>
            </a:r>
            <a:r>
              <a:rPr sz="95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2.200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50641" y="2982111"/>
            <a:ext cx="34036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spc="-20" dirty="0">
                <a:latin typeface="Calibri"/>
                <a:cs typeface="Calibri"/>
              </a:rPr>
              <a:t>2.200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774271" y="2982111"/>
            <a:ext cx="34036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spc="-20" dirty="0">
                <a:latin typeface="Calibri"/>
                <a:cs typeface="Calibri"/>
              </a:rPr>
              <a:t>2.200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82544" y="3139890"/>
            <a:ext cx="4813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281305" algn="l"/>
              </a:tabLst>
            </a:pPr>
            <a:r>
              <a:rPr sz="95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95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775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106087" y="3139890"/>
            <a:ext cx="480059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405765" algn="l"/>
              </a:tabLst>
            </a:pPr>
            <a:r>
              <a:rPr sz="95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sz="95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50882" y="3442197"/>
            <a:ext cx="340995" cy="114300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R="5080" algn="r">
              <a:spcBef>
                <a:spcPts val="235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spc="-25" dirty="0">
                <a:latin typeface="Calibri"/>
                <a:cs typeface="Calibri"/>
              </a:rPr>
              <a:t>500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35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spc="-20" dirty="0">
                <a:latin typeface="Calibri"/>
                <a:cs typeface="Calibri"/>
              </a:rPr>
              <a:t>1.050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0"/>
              </a:spcBef>
            </a:pPr>
            <a:r>
              <a:rPr sz="950" spc="-10" dirty="0">
                <a:latin typeface="Calibri"/>
                <a:cs typeface="Calibri"/>
              </a:rPr>
              <a:t>1.370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5"/>
              </a:spcBef>
            </a:pPr>
            <a:r>
              <a:rPr sz="950" spc="-25" dirty="0">
                <a:latin typeface="Calibri"/>
                <a:cs typeface="Calibri"/>
              </a:rPr>
              <a:t>15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0"/>
              </a:spcBef>
            </a:pPr>
            <a:r>
              <a:rPr sz="950" spc="-25" dirty="0">
                <a:latin typeface="Calibri"/>
                <a:cs typeface="Calibri"/>
              </a:rPr>
              <a:t>40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05"/>
              </a:spcBef>
            </a:pPr>
            <a:r>
              <a:rPr sz="950" spc="-25" dirty="0">
                <a:latin typeface="Calibri"/>
                <a:cs typeface="Calibri"/>
              </a:rPr>
              <a:t>800</a:t>
            </a:r>
            <a:endParaRPr sz="950">
              <a:latin typeface="Calibri"/>
              <a:cs typeface="Calibri"/>
            </a:endParaRPr>
          </a:p>
          <a:p>
            <a:pPr marR="5080" algn="r">
              <a:spcBef>
                <a:spcPts val="135"/>
              </a:spcBef>
            </a:pPr>
            <a:r>
              <a:rPr sz="950" spc="-25" dirty="0">
                <a:latin typeface="Calibri"/>
                <a:cs typeface="Calibri"/>
              </a:rPr>
              <a:t>100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027139" y="3442197"/>
            <a:ext cx="86995" cy="114300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spcBef>
                <a:spcPts val="235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  <a:p>
            <a:pPr marL="12700">
              <a:spcBef>
                <a:spcPts val="135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  <a:p>
            <a:pPr marL="12700">
              <a:spcBef>
                <a:spcPts val="105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  <a:p>
            <a:pPr marL="12700">
              <a:spcBef>
                <a:spcPts val="105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  <a:p>
            <a:pPr marL="12700">
              <a:spcBef>
                <a:spcPts val="135"/>
              </a:spcBef>
            </a:pPr>
            <a:r>
              <a:rPr sz="950" spc="-5" dirty="0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82900" y="4576758"/>
            <a:ext cx="7742555" cy="1887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5410">
              <a:spcBef>
                <a:spcPts val="95"/>
              </a:spcBef>
              <a:tabLst>
                <a:tab pos="3781425" algn="l"/>
                <a:tab pos="4229100" algn="l"/>
              </a:tabLst>
            </a:pPr>
            <a:r>
              <a:rPr sz="950" b="1" dirty="0">
                <a:latin typeface="Calibri"/>
                <a:cs typeface="Calibri"/>
              </a:rPr>
              <a:t>Flusso</a:t>
            </a:r>
            <a:r>
              <a:rPr sz="950" b="1" spc="1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cassa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gestione</a:t>
            </a:r>
            <a:r>
              <a:rPr sz="950" b="1" spc="1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reddituale</a:t>
            </a:r>
            <a:r>
              <a:rPr sz="950" b="1" spc="1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(cd.</a:t>
            </a:r>
            <a:r>
              <a:rPr sz="950" b="1" spc="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attività operative)</a:t>
            </a:r>
            <a:r>
              <a:rPr sz="950" b="1" dirty="0">
                <a:latin typeface="Calibri"/>
                <a:cs typeface="Calibri"/>
              </a:rPr>
              <a:t>	</a:t>
            </a:r>
            <a:r>
              <a:rPr sz="950" b="1" spc="-25" dirty="0">
                <a:latin typeface="Calibri"/>
                <a:cs typeface="Calibri"/>
              </a:rPr>
              <a:t>715</a:t>
            </a:r>
            <a:r>
              <a:rPr sz="950" b="1" dirty="0">
                <a:latin typeface="Calibri"/>
                <a:cs typeface="Calibri"/>
              </a:rPr>
              <a:t>	Flusso</a:t>
            </a:r>
            <a:r>
              <a:rPr sz="950" b="1" spc="1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cassa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gestione</a:t>
            </a:r>
            <a:r>
              <a:rPr sz="950" b="1" spc="1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reddituale</a:t>
            </a:r>
            <a:r>
              <a:rPr sz="950" b="1" spc="1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(cd.</a:t>
            </a:r>
            <a:r>
              <a:rPr sz="950" b="1" spc="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attività operative)</a:t>
            </a:r>
            <a:endParaRPr sz="950">
              <a:latin typeface="Calibri"/>
              <a:cs typeface="Calibri"/>
            </a:endParaRPr>
          </a:p>
          <a:p>
            <a:pPr>
              <a:spcBef>
                <a:spcPts val="60"/>
              </a:spcBef>
            </a:pPr>
            <a:endParaRPr sz="900">
              <a:latin typeface="Calibri"/>
              <a:cs typeface="Calibri"/>
            </a:endParaRPr>
          </a:p>
          <a:p>
            <a:pPr marL="299085" marR="5080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sostanza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risultato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sarebbe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stato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pari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all’utile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+/-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rettifiche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ai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numeri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[1]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[2].</a:t>
            </a:r>
            <a:r>
              <a:rPr sz="1400" b="1" spc="-20" dirty="0">
                <a:latin typeface="Arial"/>
                <a:cs typeface="Arial"/>
              </a:rPr>
              <a:t> Tale </a:t>
            </a:r>
            <a:r>
              <a:rPr sz="1400" b="1" dirty="0">
                <a:latin typeface="Arial"/>
                <a:cs typeface="Arial"/>
              </a:rPr>
              <a:t>risultato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è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cd.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reddito</a:t>
            </a:r>
            <a:r>
              <a:rPr sz="1400" b="1" i="1" spc="-5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spendibile</a:t>
            </a:r>
            <a:r>
              <a:rPr sz="1400" b="1" dirty="0">
                <a:latin typeface="Arial"/>
                <a:cs typeface="Arial"/>
              </a:rPr>
              <a:t>,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ovvero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il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reddito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che,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composto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dai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soli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ricavi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costi </a:t>
            </a:r>
            <a:r>
              <a:rPr sz="1400" b="1" dirty="0">
                <a:latin typeface="Arial"/>
                <a:cs typeface="Arial"/>
              </a:rPr>
              <a:t>monetari,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prima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poi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si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trasformerà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un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flusso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di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cassa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(nel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nostro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esempio: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MOL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– </a:t>
            </a:r>
            <a:r>
              <a:rPr sz="1400" b="1" dirty="0">
                <a:latin typeface="Arial"/>
                <a:cs typeface="Arial"/>
              </a:rPr>
              <a:t>Oneri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finanziari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–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Imposte).</a:t>
            </a:r>
            <a:endParaRPr sz="1400">
              <a:latin typeface="Arial"/>
              <a:cs typeface="Arial"/>
            </a:endParaRPr>
          </a:p>
          <a:p>
            <a:pPr marL="299085" marR="594360" indent="-287020" algn="just">
              <a:spcBef>
                <a:spcPts val="600"/>
              </a:spcBef>
              <a:buFont typeface="Arial"/>
              <a:buChar char="•"/>
              <a:tabLst>
                <a:tab pos="299720" algn="l"/>
              </a:tabLst>
            </a:pPr>
            <a:r>
              <a:rPr sz="1400" b="1" dirty="0">
                <a:latin typeface="Arial"/>
                <a:cs typeface="Arial"/>
              </a:rPr>
              <a:t>La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società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si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è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realtà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finanziata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grazie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alla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variazione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del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Capitale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Circolante.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In </a:t>
            </a:r>
            <a:r>
              <a:rPr sz="1400" b="1" dirty="0">
                <a:latin typeface="Arial"/>
                <a:cs typeface="Arial"/>
              </a:rPr>
              <a:t>particolare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per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l’aumento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dei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debiti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verso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fornitori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dei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debiti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tributari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(per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valori </a:t>
            </a:r>
            <a:r>
              <a:rPr sz="1400" b="1" dirty="0">
                <a:latin typeface="Arial"/>
                <a:cs typeface="Arial"/>
              </a:rPr>
              <a:t>superiori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all’investimento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crediti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magazzino)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400431" y="4576759"/>
            <a:ext cx="186055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950" b="1" spc="-10" dirty="0">
                <a:latin typeface="Calibri"/>
                <a:cs typeface="Calibri"/>
              </a:rPr>
              <a:t>-</a:t>
            </a:r>
            <a:r>
              <a:rPr sz="950" b="1" spc="-25" dirty="0">
                <a:latin typeface="Calibri"/>
                <a:cs typeface="Calibri"/>
              </a:rPr>
              <a:t>60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99486" y="1390955"/>
            <a:ext cx="2736850" cy="31940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R="1329690" algn="r">
              <a:spcBef>
                <a:spcPts val="200"/>
              </a:spcBef>
            </a:pPr>
            <a:r>
              <a:rPr sz="950" b="1" dirty="0">
                <a:latin typeface="Calibri"/>
                <a:cs typeface="Calibri"/>
              </a:rPr>
              <a:t>Utile</a:t>
            </a:r>
            <a:r>
              <a:rPr sz="950" b="1" spc="1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(Perdita)</a:t>
            </a:r>
            <a:r>
              <a:rPr sz="950" b="1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dell'esercizio</a:t>
            </a:r>
            <a:endParaRPr sz="950">
              <a:latin typeface="Calibri"/>
              <a:cs typeface="Calibri"/>
            </a:endParaRPr>
          </a:p>
          <a:p>
            <a:pPr marR="1270000" algn="r">
              <a:spcBef>
                <a:spcPts val="105"/>
              </a:spcBef>
            </a:pPr>
            <a:r>
              <a:rPr sz="950" i="1" dirty="0">
                <a:latin typeface="Calibri"/>
                <a:cs typeface="Calibri"/>
              </a:rPr>
              <a:t>Rettifiche</a:t>
            </a:r>
            <a:r>
              <a:rPr sz="950" i="1" spc="10" dirty="0">
                <a:latin typeface="Calibri"/>
                <a:cs typeface="Calibri"/>
              </a:rPr>
              <a:t> </a:t>
            </a:r>
            <a:r>
              <a:rPr sz="950" i="1" dirty="0">
                <a:latin typeface="Calibri"/>
                <a:cs typeface="Calibri"/>
              </a:rPr>
              <a:t>e</a:t>
            </a:r>
            <a:r>
              <a:rPr sz="950" i="1" spc="10" dirty="0">
                <a:latin typeface="Calibri"/>
                <a:cs typeface="Calibri"/>
              </a:rPr>
              <a:t> </a:t>
            </a:r>
            <a:r>
              <a:rPr sz="950" i="1" spc="-10" dirty="0">
                <a:latin typeface="Calibri"/>
                <a:cs typeface="Calibri"/>
              </a:rPr>
              <a:t>riclassificazioni:</a:t>
            </a:r>
            <a:endParaRPr sz="950">
              <a:latin typeface="Calibri"/>
              <a:cs typeface="Calibri"/>
            </a:endParaRPr>
          </a:p>
          <a:p>
            <a:pPr marL="186690">
              <a:spcBef>
                <a:spcPts val="100"/>
              </a:spcBef>
            </a:pPr>
            <a:r>
              <a:rPr sz="950" b="1" dirty="0">
                <a:latin typeface="Calibri"/>
                <a:cs typeface="Calibri"/>
              </a:rPr>
              <a:t>[1]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+/-</a:t>
            </a:r>
            <a:r>
              <a:rPr sz="950" b="1" spc="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Costi/Ricavi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non</a:t>
            </a:r>
            <a:r>
              <a:rPr sz="950" b="1" spc="1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monetari</a:t>
            </a:r>
            <a:endParaRPr sz="950">
              <a:latin typeface="Calibri"/>
              <a:cs typeface="Calibri"/>
            </a:endParaRPr>
          </a:p>
          <a:p>
            <a:pPr marL="447040" marR="135255">
              <a:lnSpc>
                <a:spcPct val="109000"/>
              </a:lnSpc>
            </a:pPr>
            <a:r>
              <a:rPr sz="950" spc="-10" dirty="0">
                <a:latin typeface="Calibri"/>
                <a:cs typeface="Calibri"/>
              </a:rPr>
              <a:t>Ammortam.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Imm.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(terreni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fabbricati) Ammortam.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Imm.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Mat.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(impianti </a:t>
            </a:r>
            <a:r>
              <a:rPr sz="950" spc="-20" dirty="0">
                <a:latin typeface="Calibri"/>
                <a:cs typeface="Calibri"/>
              </a:rPr>
              <a:t>ecc.)</a:t>
            </a:r>
            <a:r>
              <a:rPr sz="950" spc="-10" dirty="0">
                <a:latin typeface="Calibri"/>
                <a:cs typeface="Calibri"/>
              </a:rPr>
              <a:t> Ammortam.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Imm.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(costi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sviluppo) Svalutazione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partecipazione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-50" dirty="0">
                <a:latin typeface="Calibri"/>
                <a:cs typeface="Calibri"/>
              </a:rPr>
              <a:t>A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05"/>
              </a:spcBef>
            </a:pPr>
            <a:r>
              <a:rPr sz="950" spc="-10" dirty="0">
                <a:latin typeface="Calibri"/>
                <a:cs typeface="Calibri"/>
              </a:rPr>
              <a:t>Svalutazione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</a:t>
            </a:r>
            <a:r>
              <a:rPr sz="950" spc="-10" dirty="0">
                <a:latin typeface="Calibri"/>
                <a:cs typeface="Calibri"/>
              </a:rPr>
              <a:t> perdite </a:t>
            </a:r>
            <a:r>
              <a:rPr sz="950" dirty="0">
                <a:latin typeface="Calibri"/>
                <a:cs typeface="Calibri"/>
              </a:rPr>
              <a:t>su crediti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commerciali</a:t>
            </a:r>
            <a:endParaRPr sz="950">
              <a:latin typeface="Calibri"/>
              <a:cs typeface="Calibri"/>
            </a:endParaRPr>
          </a:p>
          <a:p>
            <a:pPr marL="186690" marR="339090">
              <a:lnSpc>
                <a:spcPct val="109000"/>
              </a:lnSpc>
            </a:pPr>
            <a:r>
              <a:rPr sz="950" b="1" dirty="0">
                <a:latin typeface="Calibri"/>
                <a:cs typeface="Calibri"/>
              </a:rPr>
              <a:t>[2]</a:t>
            </a:r>
            <a:r>
              <a:rPr sz="950" b="1" spc="-2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+/-</a:t>
            </a:r>
            <a:r>
              <a:rPr sz="950" b="1" spc="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Costi/Ricavi riclassificati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alla</a:t>
            </a:r>
            <a:r>
              <a:rPr sz="950" b="1" spc="-10" dirty="0">
                <a:latin typeface="Calibri"/>
                <a:cs typeface="Calibri"/>
              </a:rPr>
              <a:t> gestione </a:t>
            </a:r>
            <a:r>
              <a:rPr sz="950" b="1" dirty="0">
                <a:latin typeface="Calibri"/>
                <a:cs typeface="Calibri"/>
              </a:rPr>
              <a:t>investimenti o</a:t>
            </a:r>
            <a:r>
              <a:rPr sz="950" b="1" spc="20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finanziamenti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00"/>
              </a:spcBef>
            </a:pPr>
            <a:r>
              <a:rPr sz="950" spc="-10" dirty="0">
                <a:latin typeface="Calibri"/>
                <a:cs typeface="Calibri"/>
              </a:rPr>
              <a:t>Plusvalenza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da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cessione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partecipazione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50" dirty="0">
                <a:latin typeface="Calibri"/>
                <a:cs typeface="Calibri"/>
              </a:rPr>
              <a:t>B</a:t>
            </a:r>
            <a:endParaRPr sz="950">
              <a:latin typeface="Calibri"/>
              <a:cs typeface="Calibri"/>
            </a:endParaRPr>
          </a:p>
          <a:p>
            <a:pPr marL="186690" marR="20955">
              <a:lnSpc>
                <a:spcPct val="109000"/>
              </a:lnSpc>
              <a:spcBef>
                <a:spcPts val="35"/>
              </a:spcBef>
            </a:pPr>
            <a:r>
              <a:rPr sz="950" b="1" dirty="0">
                <a:latin typeface="Calibri"/>
                <a:cs typeface="Calibri"/>
              </a:rPr>
              <a:t>[3]</a:t>
            </a:r>
            <a:r>
              <a:rPr sz="950" b="1" spc="-20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-</a:t>
            </a:r>
            <a:r>
              <a:rPr sz="950" b="1" dirty="0">
                <a:latin typeface="Calibri"/>
                <a:cs typeface="Calibri"/>
              </a:rPr>
              <a:t>/+</a:t>
            </a:r>
            <a:r>
              <a:rPr sz="950" b="1" spc="-2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Aum.(Dim.)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Attività(Passività)</a:t>
            </a:r>
            <a:r>
              <a:rPr sz="950" b="1" dirty="0">
                <a:latin typeface="Calibri"/>
                <a:cs typeface="Calibri"/>
              </a:rPr>
              <a:t> correlate</a:t>
            </a:r>
            <a:r>
              <a:rPr sz="950" b="1" spc="10" dirty="0">
                <a:latin typeface="Calibri"/>
                <a:cs typeface="Calibri"/>
              </a:rPr>
              <a:t> </a:t>
            </a:r>
            <a:r>
              <a:rPr sz="950" b="1" spc="-20" dirty="0">
                <a:latin typeface="Calibri"/>
                <a:cs typeface="Calibri"/>
              </a:rPr>
              <a:t>alla</a:t>
            </a:r>
            <a:r>
              <a:rPr sz="950" b="1" dirty="0">
                <a:latin typeface="Calibri"/>
                <a:cs typeface="Calibri"/>
              </a:rPr>
              <a:t> gestione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reddituale (variaz.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Capitale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Circolante)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00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dirty="0">
                <a:latin typeface="Calibri"/>
                <a:cs typeface="Calibri"/>
              </a:rPr>
              <a:t>/+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dirty="0">
                <a:latin typeface="Calibri"/>
                <a:cs typeface="Calibri"/>
              </a:rPr>
              <a:t> dei crediti </a:t>
            </a:r>
            <a:r>
              <a:rPr sz="950" spc="-10" dirty="0">
                <a:latin typeface="Calibri"/>
                <a:cs typeface="Calibri"/>
              </a:rPr>
              <a:t>commerciali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35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dirty="0">
                <a:latin typeface="Calibri"/>
                <a:cs typeface="Calibri"/>
              </a:rPr>
              <a:t>/+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del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magazzino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5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vs.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fornitori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0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vs.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personale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5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per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spc="-25" dirty="0">
                <a:latin typeface="Calibri"/>
                <a:cs typeface="Calibri"/>
              </a:rPr>
              <a:t>TFR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0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0" dirty="0">
                <a:latin typeface="Calibri"/>
                <a:cs typeface="Calibri"/>
              </a:rPr>
              <a:t> Aumento(Diminuz.)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tributari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35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0" dirty="0">
                <a:latin typeface="Calibri"/>
                <a:cs typeface="Calibri"/>
              </a:rPr>
              <a:t> Aumento(Diminuz.)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previdenziali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75961" y="1390952"/>
            <a:ext cx="2736850" cy="31940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R="1329690" algn="r">
              <a:spcBef>
                <a:spcPts val="200"/>
              </a:spcBef>
            </a:pPr>
            <a:r>
              <a:rPr sz="950" b="1" dirty="0">
                <a:latin typeface="Calibri"/>
                <a:cs typeface="Calibri"/>
              </a:rPr>
              <a:t>Utile</a:t>
            </a:r>
            <a:r>
              <a:rPr sz="950" b="1" spc="1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(Perdita)</a:t>
            </a:r>
            <a:r>
              <a:rPr sz="950" b="1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dell'esercizio</a:t>
            </a:r>
            <a:endParaRPr sz="950">
              <a:latin typeface="Calibri"/>
              <a:cs typeface="Calibri"/>
            </a:endParaRPr>
          </a:p>
          <a:p>
            <a:pPr marR="1270000" algn="r">
              <a:spcBef>
                <a:spcPts val="105"/>
              </a:spcBef>
            </a:pPr>
            <a:r>
              <a:rPr sz="950" i="1" dirty="0">
                <a:latin typeface="Calibri"/>
                <a:cs typeface="Calibri"/>
              </a:rPr>
              <a:t>Rettifiche</a:t>
            </a:r>
            <a:r>
              <a:rPr sz="950" i="1" spc="10" dirty="0">
                <a:latin typeface="Calibri"/>
                <a:cs typeface="Calibri"/>
              </a:rPr>
              <a:t> </a:t>
            </a:r>
            <a:r>
              <a:rPr sz="950" i="1" dirty="0">
                <a:latin typeface="Calibri"/>
                <a:cs typeface="Calibri"/>
              </a:rPr>
              <a:t>e</a:t>
            </a:r>
            <a:r>
              <a:rPr sz="950" i="1" spc="10" dirty="0">
                <a:latin typeface="Calibri"/>
                <a:cs typeface="Calibri"/>
              </a:rPr>
              <a:t> </a:t>
            </a:r>
            <a:r>
              <a:rPr sz="950" i="1" spc="-10" dirty="0">
                <a:latin typeface="Calibri"/>
                <a:cs typeface="Calibri"/>
              </a:rPr>
              <a:t>riclassificazioni:</a:t>
            </a:r>
            <a:endParaRPr sz="950">
              <a:latin typeface="Calibri"/>
              <a:cs typeface="Calibri"/>
            </a:endParaRPr>
          </a:p>
          <a:p>
            <a:pPr marL="186690">
              <a:spcBef>
                <a:spcPts val="100"/>
              </a:spcBef>
            </a:pPr>
            <a:r>
              <a:rPr sz="950" b="1" dirty="0">
                <a:latin typeface="Calibri"/>
                <a:cs typeface="Calibri"/>
              </a:rPr>
              <a:t>[1]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+/-</a:t>
            </a:r>
            <a:r>
              <a:rPr sz="950" b="1" spc="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Costi/Ricavi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non</a:t>
            </a:r>
            <a:r>
              <a:rPr sz="950" b="1" spc="1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monetari</a:t>
            </a:r>
            <a:endParaRPr sz="950">
              <a:latin typeface="Calibri"/>
              <a:cs typeface="Calibri"/>
            </a:endParaRPr>
          </a:p>
          <a:p>
            <a:pPr marL="447040" marR="134620">
              <a:lnSpc>
                <a:spcPct val="109000"/>
              </a:lnSpc>
            </a:pPr>
            <a:r>
              <a:rPr sz="950" spc="-10" dirty="0">
                <a:latin typeface="Calibri"/>
                <a:cs typeface="Calibri"/>
              </a:rPr>
              <a:t>Ammortam.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Imm.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(terreni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fabbricati) Ammortam.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Imm.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Mat.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(impianti </a:t>
            </a:r>
            <a:r>
              <a:rPr sz="950" spc="-20" dirty="0">
                <a:latin typeface="Calibri"/>
                <a:cs typeface="Calibri"/>
              </a:rPr>
              <a:t>ecc.)</a:t>
            </a:r>
            <a:r>
              <a:rPr sz="950" spc="-10" dirty="0">
                <a:latin typeface="Calibri"/>
                <a:cs typeface="Calibri"/>
              </a:rPr>
              <a:t> Ammortam.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Imm.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(costi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sviluppo) Svalutazione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partecipazione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-50" dirty="0">
                <a:latin typeface="Calibri"/>
                <a:cs typeface="Calibri"/>
              </a:rPr>
              <a:t>A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05"/>
              </a:spcBef>
            </a:pPr>
            <a:r>
              <a:rPr sz="950" spc="-10" dirty="0">
                <a:latin typeface="Calibri"/>
                <a:cs typeface="Calibri"/>
              </a:rPr>
              <a:t>Svalutazione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</a:t>
            </a:r>
            <a:r>
              <a:rPr sz="950" spc="-10" dirty="0">
                <a:latin typeface="Calibri"/>
                <a:cs typeface="Calibri"/>
              </a:rPr>
              <a:t> perdite </a:t>
            </a:r>
            <a:r>
              <a:rPr sz="950" dirty="0">
                <a:latin typeface="Calibri"/>
                <a:cs typeface="Calibri"/>
              </a:rPr>
              <a:t>su crediti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commerciali</a:t>
            </a:r>
            <a:endParaRPr sz="950">
              <a:latin typeface="Calibri"/>
              <a:cs typeface="Calibri"/>
            </a:endParaRPr>
          </a:p>
          <a:p>
            <a:pPr marL="186690" marR="339090">
              <a:lnSpc>
                <a:spcPct val="109000"/>
              </a:lnSpc>
            </a:pPr>
            <a:r>
              <a:rPr sz="950" b="1" dirty="0">
                <a:latin typeface="Calibri"/>
                <a:cs typeface="Calibri"/>
              </a:rPr>
              <a:t>[2]</a:t>
            </a:r>
            <a:r>
              <a:rPr sz="950" b="1" spc="-2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+/-</a:t>
            </a:r>
            <a:r>
              <a:rPr sz="950" b="1" spc="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Costi/Ricavi riclassificati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alla</a:t>
            </a:r>
            <a:r>
              <a:rPr sz="950" b="1" spc="-10" dirty="0">
                <a:latin typeface="Calibri"/>
                <a:cs typeface="Calibri"/>
              </a:rPr>
              <a:t> gestione </a:t>
            </a:r>
            <a:r>
              <a:rPr sz="950" b="1" dirty="0">
                <a:latin typeface="Calibri"/>
                <a:cs typeface="Calibri"/>
              </a:rPr>
              <a:t>investimenti o</a:t>
            </a:r>
            <a:r>
              <a:rPr sz="950" b="1" spc="20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finanziamenti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00"/>
              </a:spcBef>
            </a:pPr>
            <a:r>
              <a:rPr sz="950" spc="-10" dirty="0">
                <a:latin typeface="Calibri"/>
                <a:cs typeface="Calibri"/>
              </a:rPr>
              <a:t>Plusvalenza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da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cessione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partecipazione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50" dirty="0">
                <a:latin typeface="Calibri"/>
                <a:cs typeface="Calibri"/>
              </a:rPr>
              <a:t>B</a:t>
            </a:r>
            <a:endParaRPr sz="950">
              <a:latin typeface="Calibri"/>
              <a:cs typeface="Calibri"/>
            </a:endParaRPr>
          </a:p>
          <a:p>
            <a:pPr marL="186690" marR="20955">
              <a:lnSpc>
                <a:spcPct val="109000"/>
              </a:lnSpc>
              <a:spcBef>
                <a:spcPts val="35"/>
              </a:spcBef>
            </a:pPr>
            <a:r>
              <a:rPr sz="950" b="1" dirty="0">
                <a:latin typeface="Calibri"/>
                <a:cs typeface="Calibri"/>
              </a:rPr>
              <a:t>[3]</a:t>
            </a:r>
            <a:r>
              <a:rPr sz="950" b="1" spc="-20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-</a:t>
            </a:r>
            <a:r>
              <a:rPr sz="950" b="1" dirty="0">
                <a:latin typeface="Calibri"/>
                <a:cs typeface="Calibri"/>
              </a:rPr>
              <a:t>/+</a:t>
            </a:r>
            <a:r>
              <a:rPr sz="950" b="1" spc="-20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Aum.(Dim.)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Attività(Passività)</a:t>
            </a:r>
            <a:r>
              <a:rPr sz="950" b="1" dirty="0">
                <a:latin typeface="Calibri"/>
                <a:cs typeface="Calibri"/>
              </a:rPr>
              <a:t> correlate</a:t>
            </a:r>
            <a:r>
              <a:rPr sz="950" b="1" spc="10" dirty="0">
                <a:latin typeface="Calibri"/>
                <a:cs typeface="Calibri"/>
              </a:rPr>
              <a:t> </a:t>
            </a:r>
            <a:r>
              <a:rPr sz="950" b="1" spc="-20" dirty="0">
                <a:latin typeface="Calibri"/>
                <a:cs typeface="Calibri"/>
              </a:rPr>
              <a:t>alla</a:t>
            </a:r>
            <a:r>
              <a:rPr sz="950" b="1" dirty="0">
                <a:latin typeface="Calibri"/>
                <a:cs typeface="Calibri"/>
              </a:rPr>
              <a:t> gestione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dirty="0">
                <a:latin typeface="Calibri"/>
                <a:cs typeface="Calibri"/>
              </a:rPr>
              <a:t>reddituale (variaz.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Capitale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-10" dirty="0">
                <a:latin typeface="Calibri"/>
                <a:cs typeface="Calibri"/>
              </a:rPr>
              <a:t>Circolante)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00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dirty="0">
                <a:latin typeface="Calibri"/>
                <a:cs typeface="Calibri"/>
              </a:rPr>
              <a:t>/+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dirty="0">
                <a:latin typeface="Calibri"/>
                <a:cs typeface="Calibri"/>
              </a:rPr>
              <a:t> dei crediti </a:t>
            </a:r>
            <a:r>
              <a:rPr sz="950" spc="-10" dirty="0">
                <a:latin typeface="Calibri"/>
                <a:cs typeface="Calibri"/>
              </a:rPr>
              <a:t>commerciali</a:t>
            </a:r>
            <a:endParaRPr sz="950">
              <a:latin typeface="Calibri"/>
              <a:cs typeface="Calibri"/>
            </a:endParaRPr>
          </a:p>
          <a:p>
            <a:pPr marL="447040">
              <a:spcBef>
                <a:spcPts val="135"/>
              </a:spcBef>
            </a:pPr>
            <a:r>
              <a:rPr sz="950" spc="-10" dirty="0">
                <a:latin typeface="Calibri"/>
                <a:cs typeface="Calibri"/>
              </a:rPr>
              <a:t>-</a:t>
            </a:r>
            <a:r>
              <a:rPr sz="950" dirty="0">
                <a:latin typeface="Calibri"/>
                <a:cs typeface="Calibri"/>
              </a:rPr>
              <a:t>/+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del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magazzino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5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vs.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fornitori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0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vs.</a:t>
            </a:r>
            <a:r>
              <a:rPr sz="950" spc="-2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personale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5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Aumento(Diminuz.)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per</a:t>
            </a:r>
            <a:r>
              <a:rPr sz="950" spc="-20" dirty="0">
                <a:latin typeface="Calibri"/>
                <a:cs typeface="Calibri"/>
              </a:rPr>
              <a:t> </a:t>
            </a:r>
            <a:r>
              <a:rPr sz="950" spc="-25" dirty="0">
                <a:latin typeface="Calibri"/>
                <a:cs typeface="Calibri"/>
              </a:rPr>
              <a:t>TFR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00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0" dirty="0">
                <a:latin typeface="Calibri"/>
                <a:cs typeface="Calibri"/>
              </a:rPr>
              <a:t> Aumento(Diminuz.)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tributari</a:t>
            </a:r>
            <a:endParaRPr sz="950">
              <a:latin typeface="Calibri"/>
              <a:cs typeface="Calibri"/>
            </a:endParaRPr>
          </a:p>
          <a:p>
            <a:pPr marL="447675">
              <a:spcBef>
                <a:spcPts val="135"/>
              </a:spcBef>
            </a:pPr>
            <a:r>
              <a:rPr sz="950" dirty="0">
                <a:latin typeface="Calibri"/>
                <a:cs typeface="Calibri"/>
              </a:rPr>
              <a:t>+/-</a:t>
            </a:r>
            <a:r>
              <a:rPr sz="950" spc="-10" dirty="0">
                <a:latin typeface="Calibri"/>
                <a:cs typeface="Calibri"/>
              </a:rPr>
              <a:t> Aumento(Diminuz.) </a:t>
            </a:r>
            <a:r>
              <a:rPr sz="950" dirty="0">
                <a:latin typeface="Calibri"/>
                <a:cs typeface="Calibri"/>
              </a:rPr>
              <a:t>dei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debiti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spc="-10" dirty="0">
                <a:latin typeface="Calibri"/>
                <a:cs typeface="Calibri"/>
              </a:rPr>
              <a:t>previdenziali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567941" y="4585759"/>
            <a:ext cx="3903979" cy="4445"/>
            <a:chOff x="1043940" y="4585758"/>
            <a:chExt cx="3903979" cy="4445"/>
          </a:xfrm>
        </p:grpSpPr>
        <p:sp>
          <p:nvSpPr>
            <p:cNvPr id="23" name="object 23"/>
            <p:cNvSpPr/>
            <p:nvPr/>
          </p:nvSpPr>
          <p:spPr>
            <a:xfrm>
              <a:off x="1043940" y="4585758"/>
              <a:ext cx="3903979" cy="0"/>
            </a:xfrm>
            <a:custGeom>
              <a:avLst/>
              <a:gdLst/>
              <a:ahLst/>
              <a:cxnLst/>
              <a:rect l="l" t="t" r="r" b="b"/>
              <a:pathLst>
                <a:path w="3903979">
                  <a:moveTo>
                    <a:pt x="0" y="0"/>
                  </a:moveTo>
                  <a:lnTo>
                    <a:pt x="39038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43940" y="4585761"/>
              <a:ext cx="3903979" cy="4445"/>
            </a:xfrm>
            <a:custGeom>
              <a:avLst/>
              <a:gdLst/>
              <a:ahLst/>
              <a:cxnLst/>
              <a:rect l="l" t="t" r="r" b="b"/>
              <a:pathLst>
                <a:path w="3903979" h="4445">
                  <a:moveTo>
                    <a:pt x="3903894" y="4153"/>
                  </a:moveTo>
                  <a:lnTo>
                    <a:pt x="0" y="4153"/>
                  </a:lnTo>
                  <a:lnTo>
                    <a:pt x="0" y="0"/>
                  </a:lnTo>
                  <a:lnTo>
                    <a:pt x="3903894" y="0"/>
                  </a:lnTo>
                  <a:lnTo>
                    <a:pt x="3903894" y="41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6545580" y="1319784"/>
            <a:ext cx="4050029" cy="3508375"/>
            <a:chOff x="5021579" y="1319783"/>
            <a:chExt cx="4050029" cy="3508375"/>
          </a:xfrm>
        </p:grpSpPr>
        <p:sp>
          <p:nvSpPr>
            <p:cNvPr id="26" name="object 26"/>
            <p:cNvSpPr/>
            <p:nvPr/>
          </p:nvSpPr>
          <p:spPr>
            <a:xfrm>
              <a:off x="5167481" y="4585766"/>
              <a:ext cx="3903979" cy="0"/>
            </a:xfrm>
            <a:custGeom>
              <a:avLst/>
              <a:gdLst/>
              <a:ahLst/>
              <a:cxnLst/>
              <a:rect l="l" t="t" r="r" b="b"/>
              <a:pathLst>
                <a:path w="3903979">
                  <a:moveTo>
                    <a:pt x="0" y="0"/>
                  </a:moveTo>
                  <a:lnTo>
                    <a:pt x="3903894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167485" y="4585768"/>
              <a:ext cx="3903979" cy="4445"/>
            </a:xfrm>
            <a:custGeom>
              <a:avLst/>
              <a:gdLst/>
              <a:ahLst/>
              <a:cxnLst/>
              <a:rect l="l" t="t" r="r" b="b"/>
              <a:pathLst>
                <a:path w="3903979" h="4445">
                  <a:moveTo>
                    <a:pt x="3903886" y="4153"/>
                  </a:moveTo>
                  <a:lnTo>
                    <a:pt x="0" y="4153"/>
                  </a:lnTo>
                  <a:lnTo>
                    <a:pt x="0" y="0"/>
                  </a:lnTo>
                  <a:lnTo>
                    <a:pt x="3903886" y="0"/>
                  </a:lnTo>
                  <a:lnTo>
                    <a:pt x="3903886" y="41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1579" y="1319783"/>
              <a:ext cx="111251" cy="3508247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5077205" y="1341881"/>
              <a:ext cx="0" cy="3410585"/>
            </a:xfrm>
            <a:custGeom>
              <a:avLst/>
              <a:gdLst/>
              <a:ahLst/>
              <a:cxnLst/>
              <a:rect l="l" t="t" r="r" b="b"/>
              <a:pathLst>
                <a:path h="3410585">
                  <a:moveTo>
                    <a:pt x="0" y="0"/>
                  </a:moveTo>
                  <a:lnTo>
                    <a:pt x="0" y="3410521"/>
                  </a:lnTo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500" kern="1200" spc="-3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limiti</a:t>
            </a:r>
            <a:r>
              <a:rPr lang="en-US" sz="2500" kern="1200" spc="-4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500" kern="1200" spc="-1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misurazione</a:t>
            </a:r>
            <a:r>
              <a:rPr lang="en-US" sz="2500" kern="1200" spc="-1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2500" kern="1200" spc="-1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tipo</a:t>
            </a:r>
            <a:r>
              <a:rPr lang="en-US" sz="2500" kern="1200" spc="-3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patrimoniale</a:t>
            </a:r>
            <a:r>
              <a:rPr lang="en-US" sz="2500" kern="1200" spc="-3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spc="-1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centrata</a:t>
            </a:r>
            <a:r>
              <a:rPr lang="en-US" sz="2500" kern="1200" spc="-1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</a:t>
            </a:r>
            <a:r>
              <a:rPr lang="en-US" sz="2500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«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patrimonio</a:t>
            </a:r>
            <a:r>
              <a:rPr lang="en-US" sz="2500" kern="1200" spc="-3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netto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»</a:t>
            </a:r>
            <a:r>
              <a:rPr lang="en-US" sz="2500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(ai</a:t>
            </a:r>
            <a:r>
              <a:rPr lang="en-US" sz="2500" kern="1200" spc="-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fini</a:t>
            </a:r>
            <a:r>
              <a:rPr lang="en-US" sz="2500" kern="1200" spc="-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500" kern="1200" spc="-3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spc="-1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individuazione</a:t>
            </a:r>
            <a:r>
              <a:rPr lang="en-US" sz="2500" kern="1200" spc="-1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500" kern="1200" spc="-3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crisi</a:t>
            </a:r>
            <a:r>
              <a:rPr lang="en-US" sz="2500" kern="1200" spc="-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 </a:t>
            </a:r>
            <a:r>
              <a:rPr lang="en-US" sz="2500" kern="1200" spc="-1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dell’insolvenza</a:t>
            </a:r>
            <a:r>
              <a:rPr lang="en-US" sz="2500" kern="1200" spc="-1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743585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La</a:t>
            </a:r>
            <a:r>
              <a:rPr lang="en-US" sz="1600" b="1" u="sng" spc="-6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valutazione</a:t>
            </a:r>
            <a:r>
              <a:rPr lang="en-US" sz="16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della</a:t>
            </a:r>
            <a:r>
              <a:rPr lang="en-US" sz="16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«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mera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»</a:t>
            </a:r>
            <a:r>
              <a:rPr lang="en-US" sz="1600" b="1" u="sng" spc="-6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dimensione</a:t>
            </a:r>
            <a:r>
              <a:rPr lang="en-US" sz="16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del</a:t>
            </a:r>
            <a:r>
              <a:rPr lang="en-US" sz="1600" b="1" u="sng" spc="-6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patrimonio</a:t>
            </a:r>
            <a:r>
              <a:rPr lang="en-US" sz="1600" b="1" u="sng" spc="-2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netto</a:t>
            </a:r>
            <a:r>
              <a:rPr lang="en-US" sz="1600" b="1" u="sng" spc="-5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è</a:t>
            </a:r>
            <a:r>
              <a:rPr lang="en-US" sz="1600" b="1" u="sng" spc="-6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fuorviante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(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ancora</a:t>
            </a:r>
            <a:r>
              <a:rPr lang="en-US" sz="1600" b="1" u="sng" spc="-6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prima</a:t>
            </a:r>
            <a:r>
              <a:rPr lang="en-US" sz="1600" b="1" u="sng" spc="-6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di</a:t>
            </a:r>
            <a:r>
              <a:rPr lang="en-US" sz="1600" b="1" u="sng" spc="-7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eventuali</a:t>
            </a:r>
            <a:r>
              <a:rPr lang="en-US" sz="16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manipolazioni</a:t>
            </a:r>
            <a:r>
              <a:rPr lang="en-US" sz="1600" b="1" u="sng" spc="-4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contabili</a:t>
            </a:r>
            <a:r>
              <a:rPr lang="en-US" sz="1600" b="1" u="sng" spc="-1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67310" indent="-2286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valore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residuale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attivo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passivo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):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0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esigibili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rappresentano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future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uscite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denaro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6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rappresenta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valori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storici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privi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significato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monetario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soffre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pertanto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dipendenza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dalle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modalità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dell’attivo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consegue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intrinseca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debolezza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degli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indici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indebitamento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mezzi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terzi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mezzi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propri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5080" indent="-2286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notevoli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incertezze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nella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dell’attivo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dell’attivo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valori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quali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immobilizzazioni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rimanenze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6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esempio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fonda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metodologie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stima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complesse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richiedono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adeguati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sistemi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informativi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consideri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tenuta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valore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attività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operative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dipende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dai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cassa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operativi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attesi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nuove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logiche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i="1" spc="-10" dirty="0">
                <a:solidFill>
                  <a:schemeClr val="accent1">
                    <a:lumMod val="75000"/>
                  </a:schemeClr>
                </a:solidFill>
              </a:rPr>
              <a:t>impairment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14097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Assume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spesso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ruolo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significativo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distorsione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legata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6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variazioni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dipendono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scambi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terze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economie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rivalutazioni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operazioni</a:t>
            </a:r>
            <a:r>
              <a:rPr lang="en-US" sz="1600" b="1" spc="-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straordinarie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operazioni</a:t>
            </a:r>
            <a:r>
              <a:rPr lang="en-US" sz="1600" b="1" spc="-9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infragruppo</a:t>
            </a:r>
            <a:r>
              <a:rPr lang="en-US" sz="1600" b="1" spc="-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.);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11620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generale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focalizzarsi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variazione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grandezze</a:t>
            </a:r>
            <a:r>
              <a:rPr lang="en-US" sz="1600" b="1" spc="-8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patrimoniali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più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loro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dimensione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loro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contenuto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è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l’obiettivo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analisi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rendiconto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23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problemi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nella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misura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dell’equilibrio</a:t>
            </a:r>
            <a:r>
              <a:rPr lang="en-US" sz="4000" kern="1200" spc="-5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reddituale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quello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finanziario: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652780" indent="-228600">
              <a:lnSpc>
                <a:spcPct val="90000"/>
              </a:lnSpc>
              <a:spcBef>
                <a:spcPts val="355"/>
              </a:spcBef>
              <a:buFont typeface="Arial" panose="020B0604020202020204" pitchFamily="34" charset="0"/>
              <a:buChar char="•"/>
              <a:tabLst>
                <a:tab pos="368300" algn="l"/>
              </a:tabLst>
            </a:pPr>
            <a:r>
              <a:rPr lang="en-US" sz="1600" b="1"/>
              <a:t>la</a:t>
            </a:r>
            <a:r>
              <a:rPr lang="en-US" sz="1600" b="1" spc="-65"/>
              <a:t> </a:t>
            </a:r>
            <a:r>
              <a:rPr lang="en-US" sz="1600" b="1" spc="-10"/>
              <a:t>discrezionalità</a:t>
            </a:r>
            <a:r>
              <a:rPr lang="en-US" sz="1600" b="1" spc="-75"/>
              <a:t> </a:t>
            </a:r>
            <a:r>
              <a:rPr lang="en-US" sz="1600" b="1"/>
              <a:t>insita</a:t>
            </a:r>
            <a:r>
              <a:rPr lang="en-US" sz="1600" b="1" spc="-75"/>
              <a:t> </a:t>
            </a:r>
            <a:r>
              <a:rPr lang="en-US" sz="1600" b="1"/>
              <a:t>nella</a:t>
            </a:r>
            <a:r>
              <a:rPr lang="en-US" sz="1600" b="1" spc="-75"/>
              <a:t> </a:t>
            </a:r>
            <a:r>
              <a:rPr lang="en-US" sz="1600" b="1" spc="-10"/>
              <a:t>individuazione</a:t>
            </a:r>
            <a:r>
              <a:rPr lang="en-US" sz="1600" b="1" spc="-85"/>
              <a:t> </a:t>
            </a:r>
            <a:r>
              <a:rPr lang="en-US" sz="1600" b="1" spc="-25"/>
              <a:t>dei </a:t>
            </a:r>
            <a:r>
              <a:rPr lang="en-US" sz="1600" b="1"/>
              <a:t>costi</a:t>
            </a:r>
            <a:r>
              <a:rPr lang="en-US" sz="1600" b="1" spc="-65"/>
              <a:t> </a:t>
            </a:r>
            <a:r>
              <a:rPr lang="en-US" sz="1600" b="1"/>
              <a:t>e</a:t>
            </a:r>
            <a:r>
              <a:rPr lang="en-US" sz="1600" b="1" spc="-60"/>
              <a:t> </a:t>
            </a:r>
            <a:r>
              <a:rPr lang="en-US" sz="1600" b="1"/>
              <a:t>ricavi</a:t>
            </a:r>
            <a:r>
              <a:rPr lang="en-US" sz="1600" b="1" spc="-65"/>
              <a:t> </a:t>
            </a:r>
            <a:r>
              <a:rPr lang="en-US" sz="1600" b="1"/>
              <a:t>non</a:t>
            </a:r>
            <a:r>
              <a:rPr lang="en-US" sz="1600" b="1" spc="-70"/>
              <a:t> </a:t>
            </a:r>
            <a:r>
              <a:rPr lang="en-US" sz="1600" b="1" spc="-10"/>
              <a:t>ricorrenti</a:t>
            </a:r>
            <a:endParaRPr lang="en-US" sz="1600"/>
          </a:p>
          <a:p>
            <a:pPr marL="12700" indent="-228600">
              <a:lnSpc>
                <a:spcPct val="90000"/>
              </a:lnSpc>
              <a:spcBef>
                <a:spcPts val="1885"/>
              </a:spcBef>
              <a:buFont typeface="Arial" panose="020B0604020202020204" pitchFamily="34" charset="0"/>
              <a:buChar char="•"/>
            </a:pPr>
            <a:r>
              <a:rPr lang="en-US" sz="1600" b="1"/>
              <a:t>La</a:t>
            </a:r>
            <a:r>
              <a:rPr lang="en-US" sz="1600" b="1" spc="-60"/>
              <a:t> </a:t>
            </a:r>
            <a:r>
              <a:rPr lang="en-US" sz="1600" b="1"/>
              <a:t>redditività</a:t>
            </a:r>
            <a:r>
              <a:rPr lang="en-US" sz="1600" b="1" spc="-5"/>
              <a:t> </a:t>
            </a:r>
            <a:r>
              <a:rPr lang="en-US" sz="1600" b="1"/>
              <a:t>va</a:t>
            </a:r>
            <a:r>
              <a:rPr lang="en-US" sz="1600" b="1" spc="-35"/>
              <a:t> </a:t>
            </a:r>
            <a:r>
              <a:rPr lang="en-US" sz="1600" b="1"/>
              <a:t>sempre</a:t>
            </a:r>
            <a:r>
              <a:rPr lang="en-US" sz="1600" b="1" spc="-50"/>
              <a:t> </a:t>
            </a:r>
            <a:r>
              <a:rPr lang="en-US" sz="1600" b="1"/>
              <a:t>analizzata</a:t>
            </a:r>
            <a:r>
              <a:rPr lang="en-US" sz="1600" b="1" spc="-55"/>
              <a:t> </a:t>
            </a:r>
            <a:r>
              <a:rPr lang="en-US" sz="1600" b="1"/>
              <a:t>con</a:t>
            </a:r>
            <a:r>
              <a:rPr lang="en-US" sz="1600" b="1" spc="-60"/>
              <a:t> </a:t>
            </a:r>
            <a:r>
              <a:rPr lang="en-US" sz="1600" b="1"/>
              <a:t>riferimento</a:t>
            </a:r>
            <a:r>
              <a:rPr lang="en-US" sz="1600" b="1" spc="-15"/>
              <a:t> </a:t>
            </a:r>
            <a:r>
              <a:rPr lang="en-US" sz="1600" b="1"/>
              <a:t>alla</a:t>
            </a:r>
            <a:r>
              <a:rPr lang="en-US" sz="1600" b="1" spc="-60"/>
              <a:t> </a:t>
            </a:r>
            <a:r>
              <a:rPr lang="en-US" sz="1600" b="1"/>
              <a:t>nozione</a:t>
            </a:r>
            <a:r>
              <a:rPr lang="en-US" sz="1600" b="1" spc="-45"/>
              <a:t> </a:t>
            </a:r>
            <a:r>
              <a:rPr lang="en-US" sz="1600" b="1"/>
              <a:t>di</a:t>
            </a:r>
            <a:r>
              <a:rPr lang="en-US" sz="1600" b="1" spc="-55"/>
              <a:t> </a:t>
            </a:r>
            <a:r>
              <a:rPr lang="en-US" sz="1600" b="1" spc="-10"/>
              <a:t>reddito:</a:t>
            </a:r>
            <a:endParaRPr lang="en-US" sz="1600"/>
          </a:p>
          <a:p>
            <a:pPr marL="354965" marR="66040" lvl="1" indent="-228600">
              <a:lnSpc>
                <a:spcPct val="9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354965" algn="l"/>
                <a:tab pos="356235" algn="l"/>
              </a:tabLst>
            </a:pPr>
            <a:r>
              <a:rPr lang="en-US" sz="1600" b="1"/>
              <a:t>ricorrente</a:t>
            </a:r>
            <a:r>
              <a:rPr lang="en-US" sz="1600" b="1" spc="-35"/>
              <a:t> </a:t>
            </a:r>
            <a:r>
              <a:rPr lang="en-US" sz="1600" b="1"/>
              <a:t>o</a:t>
            </a:r>
            <a:r>
              <a:rPr lang="en-US" sz="1600" b="1" spc="-50"/>
              <a:t> </a:t>
            </a:r>
            <a:r>
              <a:rPr lang="en-US" sz="1600" b="1" spc="-20"/>
              <a:t>medio-</a:t>
            </a:r>
            <a:r>
              <a:rPr lang="en-US" sz="1600" b="1"/>
              <a:t>normale</a:t>
            </a:r>
            <a:r>
              <a:rPr lang="en-US" sz="1600" b="1" spc="-5"/>
              <a:t> </a:t>
            </a:r>
            <a:r>
              <a:rPr lang="en-US" sz="1600" b="1"/>
              <a:t>(ottenibile in</a:t>
            </a:r>
            <a:r>
              <a:rPr lang="en-US" sz="1600" b="1" spc="-50"/>
              <a:t> </a:t>
            </a:r>
            <a:r>
              <a:rPr lang="en-US" sz="1600" b="1"/>
              <a:t>condizioni</a:t>
            </a:r>
            <a:r>
              <a:rPr lang="en-US" sz="1600" b="1" spc="-20"/>
              <a:t> </a:t>
            </a:r>
            <a:r>
              <a:rPr lang="en-US" sz="1600" b="1"/>
              <a:t>normali</a:t>
            </a:r>
            <a:r>
              <a:rPr lang="en-US" sz="1600" b="1" spc="-20"/>
              <a:t> </a:t>
            </a:r>
            <a:r>
              <a:rPr lang="en-US" sz="1600" b="1"/>
              <a:t>di</a:t>
            </a:r>
            <a:r>
              <a:rPr lang="en-US" sz="1600" b="1" spc="-45"/>
              <a:t> </a:t>
            </a:r>
            <a:r>
              <a:rPr lang="en-US" sz="1600" b="1"/>
              <a:t>gestione);</a:t>
            </a:r>
            <a:r>
              <a:rPr lang="en-US" sz="1600" b="1" spc="-15"/>
              <a:t> </a:t>
            </a:r>
            <a:r>
              <a:rPr lang="en-US" sz="1600" b="1"/>
              <a:t>è</a:t>
            </a:r>
            <a:r>
              <a:rPr lang="en-US" sz="1600" b="1" spc="-45"/>
              <a:t> </a:t>
            </a:r>
            <a:r>
              <a:rPr lang="en-US" sz="1600" b="1" spc="-25"/>
              <a:t>la </a:t>
            </a:r>
            <a:r>
              <a:rPr lang="en-US" sz="1600" b="1"/>
              <a:t>nozione</a:t>
            </a:r>
            <a:r>
              <a:rPr lang="en-US" sz="1600" b="1" spc="-50"/>
              <a:t> </a:t>
            </a:r>
            <a:r>
              <a:rPr lang="en-US" sz="1600" b="1"/>
              <a:t>di</a:t>
            </a:r>
            <a:r>
              <a:rPr lang="en-US" sz="1600" b="1" spc="-55"/>
              <a:t> </a:t>
            </a:r>
            <a:r>
              <a:rPr lang="en-US" sz="1600" b="1" i="1"/>
              <a:t>persistent</a:t>
            </a:r>
            <a:r>
              <a:rPr lang="en-US" sz="1600" b="1" i="1" spc="-35"/>
              <a:t> </a:t>
            </a:r>
            <a:r>
              <a:rPr lang="en-US" sz="1600" b="1"/>
              <a:t>o</a:t>
            </a:r>
            <a:r>
              <a:rPr lang="en-US" sz="1600" b="1" spc="-60"/>
              <a:t> </a:t>
            </a:r>
            <a:r>
              <a:rPr lang="en-US" sz="1600" b="1" i="1"/>
              <a:t>sustainable</a:t>
            </a:r>
            <a:r>
              <a:rPr lang="en-US" sz="1600" b="1" i="1" spc="-40"/>
              <a:t> </a:t>
            </a:r>
            <a:r>
              <a:rPr lang="en-US" sz="1600" b="1" i="1"/>
              <a:t>income</a:t>
            </a:r>
            <a:r>
              <a:rPr lang="en-US" sz="1600" b="1" i="1" spc="-35"/>
              <a:t> </a:t>
            </a:r>
            <a:r>
              <a:rPr lang="en-US" sz="1600" b="1"/>
              <a:t>tipica</a:t>
            </a:r>
            <a:r>
              <a:rPr lang="en-US" sz="1600" b="1" spc="-45"/>
              <a:t> </a:t>
            </a:r>
            <a:r>
              <a:rPr lang="en-US" sz="1600" b="1"/>
              <a:t>della</a:t>
            </a:r>
            <a:r>
              <a:rPr lang="en-US" sz="1600" b="1" spc="-50"/>
              <a:t> </a:t>
            </a:r>
            <a:r>
              <a:rPr lang="en-US" sz="1600" b="1"/>
              <a:t>prassi</a:t>
            </a:r>
            <a:r>
              <a:rPr lang="en-US" sz="1600" b="1" spc="-55"/>
              <a:t> </a:t>
            </a:r>
            <a:r>
              <a:rPr lang="en-US" sz="1600" b="1" spc="-10"/>
              <a:t>internazionale </a:t>
            </a:r>
            <a:r>
              <a:rPr lang="en-US" sz="1600" b="1"/>
              <a:t>degli</a:t>
            </a:r>
            <a:r>
              <a:rPr lang="en-US" sz="1600" b="1" spc="-50"/>
              <a:t> </a:t>
            </a:r>
            <a:r>
              <a:rPr lang="en-US" sz="1600" b="1"/>
              <a:t>analisti</a:t>
            </a:r>
            <a:r>
              <a:rPr lang="en-US" sz="1600" b="1" spc="-30"/>
              <a:t> </a:t>
            </a:r>
            <a:r>
              <a:rPr lang="en-US" sz="1600" b="1"/>
              <a:t>(depurato</a:t>
            </a:r>
            <a:r>
              <a:rPr lang="en-US" sz="1600" b="1" spc="-40"/>
              <a:t> </a:t>
            </a:r>
            <a:r>
              <a:rPr lang="en-US" sz="1600" b="1"/>
              <a:t>dai</a:t>
            </a:r>
            <a:r>
              <a:rPr lang="en-US" sz="1600" b="1" spc="-55"/>
              <a:t> </a:t>
            </a:r>
            <a:r>
              <a:rPr lang="en-US" sz="1600" b="1"/>
              <a:t>cd.</a:t>
            </a:r>
            <a:r>
              <a:rPr lang="en-US" sz="1600" b="1" spc="-45"/>
              <a:t> </a:t>
            </a:r>
            <a:r>
              <a:rPr lang="en-US" sz="1600" b="1" i="1"/>
              <a:t>unusual</a:t>
            </a:r>
            <a:r>
              <a:rPr lang="en-US" sz="1600" b="1" i="1" spc="-45"/>
              <a:t> </a:t>
            </a:r>
            <a:r>
              <a:rPr lang="en-US" sz="1600" b="1" i="1" spc="-10"/>
              <a:t>items</a:t>
            </a:r>
            <a:r>
              <a:rPr lang="en-US" sz="1600" b="1" spc="-10"/>
              <a:t>)</a:t>
            </a:r>
            <a:endParaRPr lang="en-US" sz="1600"/>
          </a:p>
          <a:p>
            <a:pPr marL="354965" marR="389890" lvl="1" indent="-228600">
              <a:lnSpc>
                <a:spcPct val="9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354965" algn="l"/>
                <a:tab pos="356235" algn="l"/>
              </a:tabLst>
            </a:pPr>
            <a:r>
              <a:rPr lang="en-US" sz="1600" b="1"/>
              <a:t>finanziariamente</a:t>
            </a:r>
            <a:r>
              <a:rPr lang="en-US" sz="1600" b="1" spc="-40"/>
              <a:t> </a:t>
            </a:r>
            <a:r>
              <a:rPr lang="en-US" sz="1600" b="1"/>
              <a:t>rilevante,</a:t>
            </a:r>
            <a:r>
              <a:rPr lang="en-US" sz="1600" b="1" spc="-30"/>
              <a:t> </a:t>
            </a:r>
            <a:r>
              <a:rPr lang="en-US" sz="1600" b="1"/>
              <a:t>ovvero</a:t>
            </a:r>
            <a:r>
              <a:rPr lang="en-US" sz="1600" b="1" spc="-30"/>
              <a:t> </a:t>
            </a:r>
            <a:r>
              <a:rPr lang="en-US" sz="1600" b="1"/>
              <a:t>determinato</a:t>
            </a:r>
            <a:r>
              <a:rPr lang="en-US" sz="1600" b="1" spc="-50"/>
              <a:t> </a:t>
            </a:r>
            <a:r>
              <a:rPr lang="en-US" sz="1600" b="1"/>
              <a:t>dai</a:t>
            </a:r>
            <a:r>
              <a:rPr lang="en-US" sz="1600" b="1" spc="-80"/>
              <a:t> </a:t>
            </a:r>
            <a:r>
              <a:rPr lang="en-US" sz="1600" b="1"/>
              <a:t>ricavi</a:t>
            </a:r>
            <a:r>
              <a:rPr lang="en-US" sz="1600" b="1" spc="-45"/>
              <a:t> </a:t>
            </a:r>
            <a:r>
              <a:rPr lang="en-US" sz="1600" b="1"/>
              <a:t>e</a:t>
            </a:r>
            <a:r>
              <a:rPr lang="en-US" sz="1600" b="1" spc="-75"/>
              <a:t> </a:t>
            </a:r>
            <a:r>
              <a:rPr lang="en-US" sz="1600" b="1"/>
              <a:t>costi</a:t>
            </a:r>
            <a:r>
              <a:rPr lang="en-US" sz="1600" b="1" spc="-70"/>
              <a:t> </a:t>
            </a:r>
            <a:r>
              <a:rPr lang="en-US" sz="1600" b="1" spc="-10"/>
              <a:t>monetari, </a:t>
            </a:r>
            <a:r>
              <a:rPr lang="en-US" sz="1600" b="1"/>
              <a:t>che</a:t>
            </a:r>
            <a:r>
              <a:rPr lang="en-US" sz="1600" b="1" spc="-60"/>
              <a:t> </a:t>
            </a:r>
            <a:r>
              <a:rPr lang="en-US" sz="1600" b="1"/>
              <a:t>produrranno</a:t>
            </a:r>
            <a:r>
              <a:rPr lang="en-US" sz="1600" b="1" spc="-45"/>
              <a:t> </a:t>
            </a:r>
            <a:r>
              <a:rPr lang="en-US" sz="1600" b="1"/>
              <a:t>un</a:t>
            </a:r>
            <a:r>
              <a:rPr lang="en-US" sz="1600" b="1" spc="-60"/>
              <a:t> </a:t>
            </a:r>
            <a:r>
              <a:rPr lang="en-US" sz="1600" b="1"/>
              <a:t>effetto</a:t>
            </a:r>
            <a:r>
              <a:rPr lang="en-US" sz="1600" b="1" spc="-30"/>
              <a:t> </a:t>
            </a:r>
            <a:r>
              <a:rPr lang="en-US" sz="1600" b="1"/>
              <a:t>sulla</a:t>
            </a:r>
            <a:r>
              <a:rPr lang="en-US" sz="1600" b="1" spc="-45"/>
              <a:t> </a:t>
            </a:r>
            <a:r>
              <a:rPr lang="en-US" sz="1600" b="1"/>
              <a:t>liquidità</a:t>
            </a:r>
            <a:r>
              <a:rPr lang="en-US" sz="1600" b="1" spc="-25"/>
              <a:t> </a:t>
            </a:r>
            <a:r>
              <a:rPr lang="en-US" sz="1600" b="1"/>
              <a:t>e</a:t>
            </a:r>
            <a:r>
              <a:rPr lang="en-US" sz="1600" b="1" spc="-70"/>
              <a:t> </a:t>
            </a:r>
            <a:r>
              <a:rPr lang="en-US" sz="1600" b="1"/>
              <a:t>sull’equilibrio</a:t>
            </a:r>
            <a:r>
              <a:rPr lang="en-US" sz="1600" b="1" spc="-15"/>
              <a:t> </a:t>
            </a:r>
            <a:r>
              <a:rPr lang="en-US" sz="1600" b="1" spc="-10"/>
              <a:t>finanziario</a:t>
            </a:r>
            <a:endParaRPr lang="en-US" sz="1600"/>
          </a:p>
          <a:p>
            <a:pPr marL="1270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b="1"/>
              <a:t>Devono</a:t>
            </a:r>
            <a:r>
              <a:rPr lang="en-US" sz="1600" b="1" spc="-30"/>
              <a:t> </a:t>
            </a:r>
            <a:r>
              <a:rPr lang="en-US" sz="1600" b="1"/>
              <a:t>essere</a:t>
            </a:r>
            <a:r>
              <a:rPr lang="en-US" sz="1600" b="1" spc="-65"/>
              <a:t> </a:t>
            </a:r>
            <a:r>
              <a:rPr lang="en-US" sz="1600" b="1"/>
              <a:t>eliminati</a:t>
            </a:r>
            <a:r>
              <a:rPr lang="en-US" sz="1600" b="1" spc="-5"/>
              <a:t> </a:t>
            </a:r>
            <a:r>
              <a:rPr lang="en-US" sz="1600" b="1"/>
              <a:t>gli</a:t>
            </a:r>
            <a:r>
              <a:rPr lang="en-US" sz="1600" b="1" spc="-55"/>
              <a:t> </a:t>
            </a:r>
            <a:r>
              <a:rPr lang="en-US" sz="1600" b="1"/>
              <a:t>effetti</a:t>
            </a:r>
            <a:r>
              <a:rPr lang="en-US" sz="1600" b="1" spc="-20"/>
              <a:t> </a:t>
            </a:r>
            <a:r>
              <a:rPr lang="en-US" sz="1600" b="1"/>
              <a:t>di</a:t>
            </a:r>
            <a:r>
              <a:rPr lang="en-US" sz="1600" b="1" spc="-45"/>
              <a:t> </a:t>
            </a:r>
            <a:r>
              <a:rPr lang="en-US" sz="1600" b="1"/>
              <a:t>valori</a:t>
            </a:r>
            <a:r>
              <a:rPr lang="en-US" sz="1600" b="1" spc="-20"/>
              <a:t> </a:t>
            </a:r>
            <a:r>
              <a:rPr lang="en-US" sz="1600" b="1"/>
              <a:t>non</a:t>
            </a:r>
            <a:r>
              <a:rPr lang="en-US" sz="1600" b="1" spc="-45"/>
              <a:t> </a:t>
            </a:r>
            <a:r>
              <a:rPr lang="en-US" sz="1600" b="1"/>
              <a:t>ricorrenti</a:t>
            </a:r>
            <a:r>
              <a:rPr lang="en-US" sz="1600" b="1" spc="-30"/>
              <a:t> </a:t>
            </a:r>
            <a:r>
              <a:rPr lang="en-US" sz="1600" b="1"/>
              <a:t>quali</a:t>
            </a:r>
            <a:r>
              <a:rPr lang="en-US" sz="1600" b="1" spc="-40"/>
              <a:t> </a:t>
            </a:r>
            <a:r>
              <a:rPr lang="en-US" sz="1600" b="1"/>
              <a:t>ad</a:t>
            </a:r>
            <a:r>
              <a:rPr lang="en-US" sz="1600" b="1" spc="-65"/>
              <a:t> </a:t>
            </a:r>
            <a:r>
              <a:rPr lang="en-US" sz="1600" b="1" spc="-10"/>
              <a:t>esempio:</a:t>
            </a:r>
            <a:endParaRPr lang="en-US" sz="1600"/>
          </a:p>
          <a:p>
            <a:pPr marL="299085" lvl="2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/>
              <a:t>Plus</a:t>
            </a:r>
            <a:r>
              <a:rPr lang="en-US" sz="1600" b="1" spc="-15"/>
              <a:t> </a:t>
            </a:r>
            <a:r>
              <a:rPr lang="en-US" sz="1600" b="1"/>
              <a:t>e</a:t>
            </a:r>
            <a:r>
              <a:rPr lang="en-US" sz="1600" b="1" spc="-30"/>
              <a:t> </a:t>
            </a:r>
            <a:r>
              <a:rPr lang="en-US" sz="1600" b="1" spc="-10"/>
              <a:t>minusvalenze</a:t>
            </a:r>
            <a:endParaRPr lang="en-US" sz="1600"/>
          </a:p>
          <a:p>
            <a:pPr marL="299085" lvl="2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/>
              <a:t>Rivalutazioni</a:t>
            </a:r>
            <a:r>
              <a:rPr lang="en-US" sz="1600" b="1" spc="-30"/>
              <a:t> </a:t>
            </a:r>
            <a:r>
              <a:rPr lang="en-US" sz="1600" b="1"/>
              <a:t>e</a:t>
            </a:r>
            <a:r>
              <a:rPr lang="en-US" sz="1600" b="1" spc="-70"/>
              <a:t> </a:t>
            </a:r>
            <a:r>
              <a:rPr lang="en-US" sz="1600" b="1" spc="-10"/>
              <a:t>svalutazioni</a:t>
            </a:r>
            <a:endParaRPr lang="en-US" sz="1600"/>
          </a:p>
          <a:p>
            <a:pPr marL="299085" lvl="2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/>
              <a:t>Ogni</a:t>
            </a:r>
            <a:r>
              <a:rPr lang="en-US" sz="1600" b="1" spc="-35"/>
              <a:t> </a:t>
            </a:r>
            <a:r>
              <a:rPr lang="en-US" sz="1600" b="1"/>
              <a:t>effetto</a:t>
            </a:r>
            <a:r>
              <a:rPr lang="en-US" sz="1600" b="1" spc="-35"/>
              <a:t> </a:t>
            </a:r>
            <a:r>
              <a:rPr lang="en-US" sz="1600" b="1"/>
              <a:t>di</a:t>
            </a:r>
            <a:r>
              <a:rPr lang="en-US" sz="1600" b="1" spc="-50"/>
              <a:t> </a:t>
            </a:r>
            <a:r>
              <a:rPr lang="en-US" sz="1600" b="1"/>
              <a:t>operazioni</a:t>
            </a:r>
            <a:r>
              <a:rPr lang="en-US" sz="1600" b="1" spc="-45"/>
              <a:t> </a:t>
            </a:r>
            <a:r>
              <a:rPr lang="en-US" sz="1600" b="1"/>
              <a:t>infragruppo</a:t>
            </a:r>
            <a:r>
              <a:rPr lang="en-US" sz="1600" b="1" spc="-35"/>
              <a:t> </a:t>
            </a:r>
            <a:r>
              <a:rPr lang="en-US" sz="1600" b="1"/>
              <a:t>non</a:t>
            </a:r>
            <a:r>
              <a:rPr lang="en-US" sz="1600" b="1" spc="-45"/>
              <a:t> </a:t>
            </a:r>
            <a:r>
              <a:rPr lang="en-US" sz="1600" b="1" spc="-10"/>
              <a:t>ricorrenti</a:t>
            </a:r>
            <a:endParaRPr lang="en-US" sz="1600"/>
          </a:p>
          <a:p>
            <a:pPr marL="299085" marR="5080" lvl="2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/>
              <a:t>Ogni</a:t>
            </a:r>
            <a:r>
              <a:rPr lang="en-US" sz="1600" b="1" spc="-30"/>
              <a:t> </a:t>
            </a:r>
            <a:r>
              <a:rPr lang="en-US" sz="1600" b="1"/>
              <a:t>effetto</a:t>
            </a:r>
            <a:r>
              <a:rPr lang="en-US" sz="1600" b="1" spc="-30"/>
              <a:t> </a:t>
            </a:r>
            <a:r>
              <a:rPr lang="en-US" sz="1600" b="1"/>
              <a:t>(positivo</a:t>
            </a:r>
            <a:r>
              <a:rPr lang="en-US" sz="1600" b="1" spc="-5"/>
              <a:t> </a:t>
            </a:r>
            <a:r>
              <a:rPr lang="en-US" sz="1600" b="1"/>
              <a:t>o</a:t>
            </a:r>
            <a:r>
              <a:rPr lang="en-US" sz="1600" b="1" spc="-55"/>
              <a:t> </a:t>
            </a:r>
            <a:r>
              <a:rPr lang="en-US" sz="1600" b="1"/>
              <a:t>negativo)</a:t>
            </a:r>
            <a:r>
              <a:rPr lang="en-US" sz="1600" b="1" spc="-5"/>
              <a:t> </a:t>
            </a:r>
            <a:r>
              <a:rPr lang="en-US" sz="1600" b="1"/>
              <a:t>di</a:t>
            </a:r>
            <a:r>
              <a:rPr lang="en-US" sz="1600" b="1" spc="-50"/>
              <a:t> </a:t>
            </a:r>
            <a:r>
              <a:rPr lang="en-US" sz="1600" b="1"/>
              <a:t>operazioni</a:t>
            </a:r>
            <a:r>
              <a:rPr lang="en-US" sz="1600" b="1" spc="-25"/>
              <a:t> </a:t>
            </a:r>
            <a:r>
              <a:rPr lang="en-US" sz="1600" b="1"/>
              <a:t>con</a:t>
            </a:r>
            <a:r>
              <a:rPr lang="en-US" sz="1600" b="1" spc="-50"/>
              <a:t> </a:t>
            </a:r>
            <a:r>
              <a:rPr lang="en-US" sz="1600" b="1"/>
              <a:t>terzi</a:t>
            </a:r>
            <a:r>
              <a:rPr lang="en-US" sz="1600" b="1" spc="-45"/>
              <a:t> </a:t>
            </a:r>
            <a:r>
              <a:rPr lang="en-US" sz="1600" b="1"/>
              <a:t>episodiche</a:t>
            </a:r>
            <a:r>
              <a:rPr lang="en-US" sz="1600" b="1" spc="-40"/>
              <a:t> </a:t>
            </a:r>
            <a:r>
              <a:rPr lang="en-US" sz="1600" b="1"/>
              <a:t>e</a:t>
            </a:r>
            <a:r>
              <a:rPr lang="en-US" sz="1600" b="1" spc="-50"/>
              <a:t> </a:t>
            </a:r>
            <a:r>
              <a:rPr lang="en-US" sz="1600" b="1" spc="-10"/>
              <a:t>pertanto </a:t>
            </a:r>
            <a:r>
              <a:rPr lang="en-US" sz="1600" b="1"/>
              <a:t>non</a:t>
            </a:r>
            <a:r>
              <a:rPr lang="en-US" sz="1600" b="1" spc="-35"/>
              <a:t> </a:t>
            </a:r>
            <a:r>
              <a:rPr lang="en-US" sz="1600" b="1" spc="-10"/>
              <a:t>ripetibili</a:t>
            </a:r>
            <a:endParaRPr lang="en-US" sz="16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24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problemi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nella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misura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dell’equilibrio</a:t>
            </a:r>
            <a:r>
              <a:rPr lang="en-US" sz="4000" kern="1200" spc="-5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reddituale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quello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finanziario: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394970" indent="-228600">
              <a:lnSpc>
                <a:spcPct val="90000"/>
              </a:lnSpc>
              <a:spcBef>
                <a:spcPts val="295"/>
              </a:spcBef>
              <a:buFont typeface="Arial" panose="020B0604020202020204" pitchFamily="34" charset="0"/>
              <a:buChar char="•"/>
              <a:tabLst>
                <a:tab pos="384810" algn="l"/>
              </a:tabLst>
            </a:pPr>
            <a:r>
              <a:rPr lang="en-US" sz="1700" b="1"/>
              <a:t>la</a:t>
            </a:r>
            <a:r>
              <a:rPr lang="en-US" sz="1700" b="1" spc="-80"/>
              <a:t> </a:t>
            </a:r>
            <a:r>
              <a:rPr lang="en-US" sz="1700" b="1" spc="-10"/>
              <a:t>riclassificazione</a:t>
            </a:r>
            <a:r>
              <a:rPr lang="en-US" sz="1700" b="1" spc="-90"/>
              <a:t> </a:t>
            </a:r>
            <a:r>
              <a:rPr lang="en-US" sz="1700" b="1"/>
              <a:t>dei</a:t>
            </a:r>
            <a:r>
              <a:rPr lang="en-US" sz="1700" b="1" spc="-80"/>
              <a:t> </a:t>
            </a:r>
            <a:r>
              <a:rPr lang="en-US" sz="1700" b="1"/>
              <a:t>flussi</a:t>
            </a:r>
            <a:r>
              <a:rPr lang="en-US" sz="1700" b="1" spc="-80"/>
              <a:t> </a:t>
            </a:r>
            <a:r>
              <a:rPr lang="en-US" sz="1700" b="1"/>
              <a:t>finanziari</a:t>
            </a:r>
            <a:r>
              <a:rPr lang="en-US" sz="1700" b="1" spc="-80"/>
              <a:t> </a:t>
            </a:r>
            <a:r>
              <a:rPr lang="en-US" sz="1700" b="1" spc="-10"/>
              <a:t>nell’ottica </a:t>
            </a:r>
            <a:r>
              <a:rPr lang="en-US" sz="1700" b="1"/>
              <a:t>della</a:t>
            </a:r>
            <a:r>
              <a:rPr lang="en-US" sz="1700" b="1" spc="-45"/>
              <a:t> </a:t>
            </a:r>
            <a:r>
              <a:rPr lang="en-US" sz="1700" b="1"/>
              <a:t>crisi</a:t>
            </a:r>
            <a:r>
              <a:rPr lang="en-US" sz="1700" b="1" spc="-10"/>
              <a:t> </a:t>
            </a:r>
            <a:r>
              <a:rPr lang="en-US" sz="1700" b="1"/>
              <a:t>(flussi</a:t>
            </a:r>
            <a:r>
              <a:rPr lang="en-US" sz="1700" b="1" spc="-25"/>
              <a:t> </a:t>
            </a:r>
            <a:r>
              <a:rPr lang="en-US" sz="1700" b="1"/>
              <a:t>non</a:t>
            </a:r>
            <a:r>
              <a:rPr lang="en-US" sz="1700" b="1" spc="-15"/>
              <a:t> </a:t>
            </a:r>
            <a:r>
              <a:rPr lang="en-US" sz="1700" b="1"/>
              <a:t>ricorrenti</a:t>
            </a:r>
            <a:r>
              <a:rPr lang="en-US" sz="1700" b="1" spc="-25"/>
              <a:t> </a:t>
            </a:r>
            <a:r>
              <a:rPr lang="en-US" sz="1700" b="1"/>
              <a:t>e</a:t>
            </a:r>
            <a:r>
              <a:rPr lang="en-US" sz="1700" b="1" spc="-5"/>
              <a:t> </a:t>
            </a:r>
            <a:r>
              <a:rPr lang="en-US" sz="1700" b="1"/>
              <a:t>flussi</a:t>
            </a:r>
            <a:r>
              <a:rPr lang="en-US" sz="1700" b="1" spc="-25"/>
              <a:t> </a:t>
            </a:r>
            <a:r>
              <a:rPr lang="en-US" sz="1700" b="1"/>
              <a:t>per</a:t>
            </a:r>
            <a:r>
              <a:rPr lang="en-US" sz="1700" b="1" spc="-10"/>
              <a:t> debiti scaduti)</a:t>
            </a:r>
            <a:endParaRPr lang="en-US" sz="1700"/>
          </a:p>
          <a:p>
            <a:pPr marL="12700" marR="39052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700" b="1"/>
              <a:t>Lo</a:t>
            </a:r>
            <a:r>
              <a:rPr lang="en-US" sz="1700" b="1" spc="-55"/>
              <a:t> </a:t>
            </a:r>
            <a:r>
              <a:rPr lang="en-US" sz="1700" b="1"/>
              <a:t>schema</a:t>
            </a:r>
            <a:r>
              <a:rPr lang="en-US" sz="1700" b="1" spc="-50"/>
              <a:t> </a:t>
            </a:r>
            <a:r>
              <a:rPr lang="en-US" sz="1700" b="1"/>
              <a:t>di</a:t>
            </a:r>
            <a:r>
              <a:rPr lang="en-US" sz="1700" b="1" spc="-40"/>
              <a:t> </a:t>
            </a:r>
            <a:r>
              <a:rPr lang="en-US" sz="1700" b="1"/>
              <a:t>rendiconto</a:t>
            </a:r>
            <a:r>
              <a:rPr lang="en-US" sz="1700" b="1" spc="-30"/>
              <a:t> </a:t>
            </a:r>
            <a:r>
              <a:rPr lang="en-US" sz="1700" b="1"/>
              <a:t>finanziario</a:t>
            </a:r>
            <a:r>
              <a:rPr lang="en-US" sz="1700" b="1" spc="-35"/>
              <a:t> </a:t>
            </a:r>
            <a:r>
              <a:rPr lang="en-US" sz="1700" b="1"/>
              <a:t>previsto</a:t>
            </a:r>
            <a:r>
              <a:rPr lang="en-US" sz="1700" b="1" spc="-5"/>
              <a:t> </a:t>
            </a:r>
            <a:r>
              <a:rPr lang="en-US" sz="1700" b="1"/>
              <a:t>dall’OIC</a:t>
            </a:r>
            <a:r>
              <a:rPr lang="en-US" sz="1700" b="1" spc="-20"/>
              <a:t> </a:t>
            </a:r>
            <a:r>
              <a:rPr lang="en-US" sz="1700" b="1"/>
              <a:t>non</a:t>
            </a:r>
            <a:r>
              <a:rPr lang="en-US" sz="1700" b="1" spc="-55"/>
              <a:t> </a:t>
            </a:r>
            <a:r>
              <a:rPr lang="en-US" sz="1700" b="1"/>
              <a:t>va</a:t>
            </a:r>
            <a:r>
              <a:rPr lang="en-US" sz="1700" b="1" spc="-25"/>
              <a:t> </a:t>
            </a:r>
            <a:r>
              <a:rPr lang="en-US" sz="1700" b="1"/>
              <a:t>bene</a:t>
            </a:r>
            <a:r>
              <a:rPr lang="en-US" sz="1700" b="1" spc="-50"/>
              <a:t> </a:t>
            </a:r>
            <a:r>
              <a:rPr lang="en-US" sz="1700" b="1"/>
              <a:t>(è</a:t>
            </a:r>
            <a:r>
              <a:rPr lang="en-US" sz="1700" b="1" spc="-40"/>
              <a:t> </a:t>
            </a:r>
            <a:r>
              <a:rPr lang="en-US" sz="1700" b="1"/>
              <a:t>il</a:t>
            </a:r>
            <a:r>
              <a:rPr lang="en-US" sz="1700" b="1" spc="-50"/>
              <a:t> </a:t>
            </a:r>
            <a:r>
              <a:rPr lang="en-US" sz="1700" b="1" spc="-10"/>
              <a:t>tipico </a:t>
            </a:r>
            <a:r>
              <a:rPr lang="en-US" sz="1700" b="1"/>
              <a:t>schema</a:t>
            </a:r>
            <a:r>
              <a:rPr lang="en-US" sz="1700" b="1" spc="-50"/>
              <a:t> </a:t>
            </a:r>
            <a:r>
              <a:rPr lang="en-US" sz="1700" b="1"/>
              <a:t>previsto per</a:t>
            </a:r>
            <a:r>
              <a:rPr lang="en-US" sz="1700" b="1" spc="-60"/>
              <a:t> </a:t>
            </a:r>
            <a:r>
              <a:rPr lang="en-US" sz="1700" b="1"/>
              <a:t>i</a:t>
            </a:r>
            <a:r>
              <a:rPr lang="en-US" sz="1700" b="1" spc="-50"/>
              <a:t> </a:t>
            </a:r>
            <a:r>
              <a:rPr lang="en-US" sz="1700" b="1" spc="-10"/>
              <a:t>bilanci).</a:t>
            </a:r>
            <a:endParaRPr lang="en-US" sz="1700"/>
          </a:p>
          <a:p>
            <a:pPr marL="12700" marR="126364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700" b="1"/>
              <a:t>Il</a:t>
            </a:r>
            <a:r>
              <a:rPr lang="en-US" sz="1700" b="1" spc="-60"/>
              <a:t> </a:t>
            </a:r>
            <a:r>
              <a:rPr lang="en-US" sz="1700" b="1"/>
              <a:t>rendiconto</a:t>
            </a:r>
            <a:r>
              <a:rPr lang="en-US" sz="1700" b="1" spc="-30"/>
              <a:t> </a:t>
            </a:r>
            <a:r>
              <a:rPr lang="en-US" sz="1700" b="1"/>
              <a:t>finanziario</a:t>
            </a:r>
            <a:r>
              <a:rPr lang="en-US" sz="1700" b="1" spc="-45"/>
              <a:t> </a:t>
            </a:r>
            <a:r>
              <a:rPr lang="en-US" sz="1700" b="1"/>
              <a:t>va</a:t>
            </a:r>
            <a:r>
              <a:rPr lang="en-US" sz="1700" b="1" spc="-35"/>
              <a:t> </a:t>
            </a:r>
            <a:r>
              <a:rPr lang="en-US" sz="1700" b="1"/>
              <a:t>sempre</a:t>
            </a:r>
            <a:r>
              <a:rPr lang="en-US" sz="1700" b="1" spc="-50"/>
              <a:t> </a:t>
            </a:r>
            <a:r>
              <a:rPr lang="en-US" sz="1700" b="1"/>
              <a:t>riclassificato,</a:t>
            </a:r>
            <a:r>
              <a:rPr lang="en-US" sz="1700" b="1" spc="-25"/>
              <a:t> </a:t>
            </a:r>
            <a:r>
              <a:rPr lang="en-US" sz="1700" b="1"/>
              <a:t>secondo</a:t>
            </a:r>
            <a:r>
              <a:rPr lang="en-US" sz="1700" b="1" spc="-50"/>
              <a:t> </a:t>
            </a:r>
            <a:r>
              <a:rPr lang="en-US" sz="1700" b="1"/>
              <a:t>gli</a:t>
            </a:r>
            <a:r>
              <a:rPr lang="en-US" sz="1700" b="1" spc="-60"/>
              <a:t> </a:t>
            </a:r>
            <a:r>
              <a:rPr lang="en-US" sz="1700" b="1"/>
              <a:t>obiettivi</a:t>
            </a:r>
            <a:r>
              <a:rPr lang="en-US" sz="1700" b="1" spc="-15"/>
              <a:t> </a:t>
            </a:r>
            <a:r>
              <a:rPr lang="en-US" sz="1700" b="1"/>
              <a:t>di</a:t>
            </a:r>
            <a:r>
              <a:rPr lang="en-US" sz="1700" b="1" spc="-50"/>
              <a:t> </a:t>
            </a:r>
            <a:r>
              <a:rPr lang="en-US" sz="1700" b="1" spc="-10"/>
              <a:t>analisi specifici.</a:t>
            </a:r>
            <a:endParaRPr lang="en-US" sz="1700"/>
          </a:p>
          <a:p>
            <a:pPr marL="1270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700" b="1"/>
              <a:t>Nel</a:t>
            </a:r>
            <a:r>
              <a:rPr lang="en-US" sz="1700" b="1" spc="-50"/>
              <a:t> </a:t>
            </a:r>
            <a:r>
              <a:rPr lang="en-US" sz="1700" b="1"/>
              <a:t>caso</a:t>
            </a:r>
            <a:r>
              <a:rPr lang="en-US" sz="1700" b="1" spc="-60"/>
              <a:t> </a:t>
            </a:r>
            <a:r>
              <a:rPr lang="en-US" sz="1700" b="1"/>
              <a:t>della</a:t>
            </a:r>
            <a:r>
              <a:rPr lang="en-US" sz="1700" b="1" spc="-40"/>
              <a:t> </a:t>
            </a:r>
            <a:r>
              <a:rPr lang="en-US" sz="1700" b="1"/>
              <a:t>crisi</a:t>
            </a:r>
            <a:r>
              <a:rPr lang="en-US" sz="1700" b="1" spc="-40"/>
              <a:t> </a:t>
            </a:r>
            <a:r>
              <a:rPr lang="en-US" sz="1700" b="1"/>
              <a:t>e</a:t>
            </a:r>
            <a:r>
              <a:rPr lang="en-US" sz="1700" b="1" spc="-60"/>
              <a:t> </a:t>
            </a:r>
            <a:r>
              <a:rPr lang="en-US" sz="1700" b="1"/>
              <a:t>del</a:t>
            </a:r>
            <a:r>
              <a:rPr lang="en-US" sz="1700" b="1" spc="-50"/>
              <a:t> </a:t>
            </a:r>
            <a:r>
              <a:rPr lang="en-US" sz="1700" b="1"/>
              <a:t>risanamento</a:t>
            </a:r>
            <a:r>
              <a:rPr lang="en-US" sz="1700" b="1" spc="-30"/>
              <a:t> </a:t>
            </a:r>
            <a:r>
              <a:rPr lang="en-US" sz="1700" b="1"/>
              <a:t>assume</a:t>
            </a:r>
            <a:r>
              <a:rPr lang="en-US" sz="1700" b="1" spc="-40"/>
              <a:t> </a:t>
            </a:r>
            <a:r>
              <a:rPr lang="en-US" sz="1700" b="1"/>
              <a:t>rilevanza</a:t>
            </a:r>
            <a:r>
              <a:rPr lang="en-US" sz="1700" b="1" spc="-20"/>
              <a:t> </a:t>
            </a:r>
            <a:r>
              <a:rPr lang="en-US" sz="1700" b="1" spc="-10"/>
              <a:t>«isolare»:</a:t>
            </a:r>
            <a:endParaRPr lang="en-US" sz="1700"/>
          </a:p>
          <a:p>
            <a:pPr marL="299085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/>
              <a:t>Crediti</a:t>
            </a:r>
            <a:r>
              <a:rPr lang="en-US" sz="1700" b="1" spc="-40"/>
              <a:t> </a:t>
            </a:r>
            <a:r>
              <a:rPr lang="en-US" sz="1700" b="1"/>
              <a:t>inesigibili /</a:t>
            </a:r>
            <a:r>
              <a:rPr lang="en-US" sz="1700" b="1" spc="-45"/>
              <a:t> </a:t>
            </a:r>
            <a:r>
              <a:rPr lang="en-US" sz="1700" b="1"/>
              <a:t>Debiti</a:t>
            </a:r>
            <a:r>
              <a:rPr lang="en-US" sz="1700" b="1" spc="-35"/>
              <a:t> </a:t>
            </a:r>
            <a:r>
              <a:rPr lang="en-US" sz="1700" b="1" spc="-10"/>
              <a:t>scaduti</a:t>
            </a:r>
            <a:endParaRPr lang="en-US" sz="1700"/>
          </a:p>
          <a:p>
            <a:pPr marL="299085" marR="951865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/>
              <a:t>Variazione</a:t>
            </a:r>
            <a:r>
              <a:rPr lang="en-US" sz="1700" b="1" spc="-45"/>
              <a:t> </a:t>
            </a:r>
            <a:r>
              <a:rPr lang="en-US" sz="1700" b="1"/>
              <a:t>delle</a:t>
            </a:r>
            <a:r>
              <a:rPr lang="en-US" sz="1700" b="1" spc="-35"/>
              <a:t> </a:t>
            </a:r>
            <a:r>
              <a:rPr lang="en-US" sz="1700" b="1"/>
              <a:t>rimanenze</a:t>
            </a:r>
            <a:r>
              <a:rPr lang="en-US" sz="1700" b="1" spc="-40"/>
              <a:t> </a:t>
            </a:r>
            <a:r>
              <a:rPr lang="en-US" sz="1700" b="1"/>
              <a:t>«di</a:t>
            </a:r>
            <a:r>
              <a:rPr lang="en-US" sz="1700" b="1" spc="-40"/>
              <a:t> </a:t>
            </a:r>
            <a:r>
              <a:rPr lang="en-US" sz="1700" b="1"/>
              <a:t>utilizzo</a:t>
            </a:r>
            <a:r>
              <a:rPr lang="en-US" sz="1700" b="1" spc="-30"/>
              <a:t> </a:t>
            </a:r>
            <a:r>
              <a:rPr lang="en-US" sz="1700" b="1"/>
              <a:t>corrente»</a:t>
            </a:r>
            <a:r>
              <a:rPr lang="en-US" sz="1700" b="1" spc="-45"/>
              <a:t> </a:t>
            </a:r>
            <a:r>
              <a:rPr lang="en-US" sz="1700" b="1"/>
              <a:t>e</a:t>
            </a:r>
            <a:r>
              <a:rPr lang="en-US" sz="1700" b="1" spc="-45"/>
              <a:t> </a:t>
            </a:r>
            <a:r>
              <a:rPr lang="en-US" sz="1700" b="1"/>
              <a:t>di</a:t>
            </a:r>
            <a:r>
              <a:rPr lang="en-US" sz="1700" b="1" spc="-40"/>
              <a:t> </a:t>
            </a:r>
            <a:r>
              <a:rPr lang="en-US" sz="1700" b="1"/>
              <a:t>quelle</a:t>
            </a:r>
            <a:r>
              <a:rPr lang="en-US" sz="1700" b="1" spc="-40"/>
              <a:t> </a:t>
            </a:r>
            <a:r>
              <a:rPr lang="en-US" sz="1700" b="1"/>
              <a:t>«a</a:t>
            </a:r>
            <a:r>
              <a:rPr lang="en-US" sz="1700" b="1" spc="-55"/>
              <a:t> </a:t>
            </a:r>
            <a:r>
              <a:rPr lang="en-US" sz="1700" b="1" spc="-10"/>
              <a:t>lento movimento»</a:t>
            </a:r>
            <a:endParaRPr lang="en-US" sz="1700"/>
          </a:p>
          <a:p>
            <a:pPr marL="299085" marR="5080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/>
              <a:t>Oneri</a:t>
            </a:r>
            <a:r>
              <a:rPr lang="en-US" sz="1700" b="1" spc="-60"/>
              <a:t> </a:t>
            </a:r>
            <a:r>
              <a:rPr lang="en-US" sz="1700" b="1"/>
              <a:t>previdenziali</a:t>
            </a:r>
            <a:r>
              <a:rPr lang="en-US" sz="1700" b="1" spc="-25"/>
              <a:t> </a:t>
            </a:r>
            <a:r>
              <a:rPr lang="en-US" sz="1700" b="1"/>
              <a:t>e</a:t>
            </a:r>
            <a:r>
              <a:rPr lang="en-US" sz="1700" b="1" spc="-65"/>
              <a:t> </a:t>
            </a:r>
            <a:r>
              <a:rPr lang="en-US" sz="1700" b="1"/>
              <a:t>tributari</a:t>
            </a:r>
            <a:r>
              <a:rPr lang="en-US" sz="1700" b="1" spc="-45"/>
              <a:t> </a:t>
            </a:r>
            <a:r>
              <a:rPr lang="en-US" sz="1700" b="1"/>
              <a:t>di</a:t>
            </a:r>
            <a:r>
              <a:rPr lang="en-US" sz="1700" b="1" spc="-60"/>
              <a:t> </a:t>
            </a:r>
            <a:r>
              <a:rPr lang="en-US" sz="1700" b="1"/>
              <a:t>esercizi</a:t>
            </a:r>
            <a:r>
              <a:rPr lang="en-US" sz="1700" b="1" spc="-65"/>
              <a:t> </a:t>
            </a:r>
            <a:r>
              <a:rPr lang="en-US" sz="1700" b="1"/>
              <a:t>precedenti;</a:t>
            </a:r>
            <a:r>
              <a:rPr lang="en-US" sz="1700" b="1" spc="-50"/>
              <a:t> </a:t>
            </a:r>
            <a:r>
              <a:rPr lang="en-US" sz="1700" b="1"/>
              <a:t>variazione</a:t>
            </a:r>
            <a:r>
              <a:rPr lang="en-US" sz="1700" b="1" spc="-30"/>
              <a:t> </a:t>
            </a:r>
            <a:r>
              <a:rPr lang="en-US" sz="1700" b="1"/>
              <a:t>delle</a:t>
            </a:r>
            <a:r>
              <a:rPr lang="en-US" sz="1700" b="1" spc="-65"/>
              <a:t> </a:t>
            </a:r>
            <a:r>
              <a:rPr lang="en-US" sz="1700" b="1" spc="-10"/>
              <a:t>passività </a:t>
            </a:r>
            <a:r>
              <a:rPr lang="en-US" sz="1700" b="1"/>
              <a:t>scadute</a:t>
            </a:r>
            <a:r>
              <a:rPr lang="en-US" sz="1700" b="1" spc="-25"/>
              <a:t> </a:t>
            </a:r>
            <a:r>
              <a:rPr lang="en-US" sz="1700" b="1"/>
              <a:t>e</a:t>
            </a:r>
            <a:r>
              <a:rPr lang="en-US" sz="1700" b="1" spc="-40"/>
              <a:t> </a:t>
            </a:r>
            <a:r>
              <a:rPr lang="en-US" sz="1700" b="1"/>
              <a:t>per</a:t>
            </a:r>
            <a:r>
              <a:rPr lang="en-US" sz="1700" b="1" spc="-30"/>
              <a:t> </a:t>
            </a:r>
            <a:r>
              <a:rPr lang="en-US" sz="1700" b="1"/>
              <a:t>piani</a:t>
            </a:r>
            <a:r>
              <a:rPr lang="en-US" sz="1700" b="1" spc="-25"/>
              <a:t> </a:t>
            </a:r>
            <a:r>
              <a:rPr lang="en-US" sz="1700" b="1"/>
              <a:t>di</a:t>
            </a:r>
            <a:r>
              <a:rPr lang="en-US" sz="1700" b="1" spc="-30"/>
              <a:t> </a:t>
            </a:r>
            <a:r>
              <a:rPr lang="en-US" sz="1700" b="1" spc="-10"/>
              <a:t>rientro</a:t>
            </a:r>
            <a:endParaRPr lang="en-US" sz="1700"/>
          </a:p>
          <a:p>
            <a:pPr marL="299085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/>
              <a:t>Ogni</a:t>
            </a:r>
            <a:r>
              <a:rPr lang="en-US" sz="1700" b="1" spc="-40"/>
              <a:t> </a:t>
            </a:r>
            <a:r>
              <a:rPr lang="en-US" sz="1700" b="1"/>
              <a:t>effetto</a:t>
            </a:r>
            <a:r>
              <a:rPr lang="en-US" sz="1700" b="1" spc="-40"/>
              <a:t> </a:t>
            </a:r>
            <a:r>
              <a:rPr lang="en-US" sz="1700" b="1"/>
              <a:t>di</a:t>
            </a:r>
            <a:r>
              <a:rPr lang="en-US" sz="1700" b="1" spc="-45"/>
              <a:t> </a:t>
            </a:r>
            <a:r>
              <a:rPr lang="en-US" sz="1700" b="1"/>
              <a:t>operazioni</a:t>
            </a:r>
            <a:r>
              <a:rPr lang="en-US" sz="1700" b="1" spc="-50"/>
              <a:t> </a:t>
            </a:r>
            <a:r>
              <a:rPr lang="en-US" sz="1700" b="1"/>
              <a:t>infragruppo</a:t>
            </a:r>
            <a:r>
              <a:rPr lang="en-US" sz="1700" b="1" spc="-40"/>
              <a:t> </a:t>
            </a:r>
            <a:r>
              <a:rPr lang="en-US" sz="1700" b="1"/>
              <a:t>(commerciali</a:t>
            </a:r>
            <a:r>
              <a:rPr lang="en-US" sz="1700" b="1" spc="-15"/>
              <a:t> </a:t>
            </a:r>
            <a:r>
              <a:rPr lang="en-US" sz="1700" b="1"/>
              <a:t>e</a:t>
            </a:r>
            <a:r>
              <a:rPr lang="en-US" sz="1700" b="1" spc="-70"/>
              <a:t> </a:t>
            </a:r>
            <a:r>
              <a:rPr lang="en-US" sz="1700" b="1" spc="-10"/>
              <a:t>finanziarie)</a:t>
            </a:r>
            <a:endParaRPr lang="en-US" sz="1700"/>
          </a:p>
          <a:p>
            <a:pPr marL="299085" marR="119380" lvl="1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/>
              <a:t>Incassi</a:t>
            </a:r>
            <a:r>
              <a:rPr lang="en-US" sz="1700" b="1" spc="-55"/>
              <a:t> </a:t>
            </a:r>
            <a:r>
              <a:rPr lang="en-US" sz="1700" b="1"/>
              <a:t>(e</a:t>
            </a:r>
            <a:r>
              <a:rPr lang="en-US" sz="1700" b="1" spc="-60"/>
              <a:t> </a:t>
            </a:r>
            <a:r>
              <a:rPr lang="en-US" sz="1700" b="1"/>
              <a:t>pagamenti)</a:t>
            </a:r>
            <a:r>
              <a:rPr lang="en-US" sz="1700" b="1" spc="-35"/>
              <a:t> </a:t>
            </a:r>
            <a:r>
              <a:rPr lang="en-US" sz="1700" b="1"/>
              <a:t>per</a:t>
            </a:r>
            <a:r>
              <a:rPr lang="en-US" sz="1700" b="1" spc="-55"/>
              <a:t> </a:t>
            </a:r>
            <a:r>
              <a:rPr lang="en-US" sz="1700" b="1"/>
              <a:t>operazioni</a:t>
            </a:r>
            <a:r>
              <a:rPr lang="en-US" sz="1700" b="1" spc="-55"/>
              <a:t> </a:t>
            </a:r>
            <a:r>
              <a:rPr lang="en-US" sz="1700" b="1"/>
              <a:t>«straordinarie»</a:t>
            </a:r>
            <a:r>
              <a:rPr lang="en-US" sz="1700" b="1" spc="-35"/>
              <a:t> </a:t>
            </a:r>
            <a:r>
              <a:rPr lang="en-US" sz="1700" b="1"/>
              <a:t>in</a:t>
            </a:r>
            <a:r>
              <a:rPr lang="en-US" sz="1700" b="1" spc="-65"/>
              <a:t> </a:t>
            </a:r>
            <a:r>
              <a:rPr lang="en-US" sz="1700" b="1"/>
              <a:t>quanto</a:t>
            </a:r>
            <a:r>
              <a:rPr lang="en-US" sz="1700" b="1" spc="-50"/>
              <a:t> </a:t>
            </a:r>
            <a:r>
              <a:rPr lang="en-US" sz="1700" b="1"/>
              <a:t>non</a:t>
            </a:r>
            <a:r>
              <a:rPr lang="en-US" sz="1700" b="1" spc="-55"/>
              <a:t> </a:t>
            </a:r>
            <a:r>
              <a:rPr lang="en-US" sz="1700" b="1" spc="-10"/>
              <a:t>ricorrenti </a:t>
            </a:r>
            <a:r>
              <a:rPr lang="en-US" sz="1700" b="1"/>
              <a:t>(dalla</a:t>
            </a:r>
            <a:r>
              <a:rPr lang="en-US" sz="1700" b="1" spc="-35"/>
              <a:t> </a:t>
            </a:r>
            <a:r>
              <a:rPr lang="en-US" sz="1700" b="1"/>
              <a:t>vendita</a:t>
            </a:r>
            <a:r>
              <a:rPr lang="en-US" sz="1700" b="1" spc="10"/>
              <a:t> </a:t>
            </a:r>
            <a:r>
              <a:rPr lang="en-US" sz="1700" b="1"/>
              <a:t>di</a:t>
            </a:r>
            <a:r>
              <a:rPr lang="en-US" sz="1700" b="1" spc="-40"/>
              <a:t> </a:t>
            </a:r>
            <a:r>
              <a:rPr lang="en-US" sz="1700" b="1"/>
              <a:t>un</a:t>
            </a:r>
            <a:r>
              <a:rPr lang="en-US" sz="1700" b="1" spc="-50"/>
              <a:t> </a:t>
            </a:r>
            <a:r>
              <a:rPr lang="en-US" sz="1700" b="1"/>
              <a:t>cespite</a:t>
            </a:r>
            <a:r>
              <a:rPr lang="en-US" sz="1700" b="1" spc="-30"/>
              <a:t> </a:t>
            </a:r>
            <a:r>
              <a:rPr lang="en-US" sz="1700" b="1"/>
              <a:t>al</a:t>
            </a:r>
            <a:r>
              <a:rPr lang="en-US" sz="1700" b="1" spc="-45"/>
              <a:t> </a:t>
            </a:r>
            <a:r>
              <a:rPr lang="en-US" sz="1700" b="1"/>
              <a:t>rientro</a:t>
            </a:r>
            <a:r>
              <a:rPr lang="en-US" sz="1700" b="1" spc="-30"/>
              <a:t> </a:t>
            </a:r>
            <a:r>
              <a:rPr lang="en-US" sz="1700" b="1"/>
              <a:t>improvviso</a:t>
            </a:r>
            <a:r>
              <a:rPr lang="en-US" sz="1700" b="1" spc="-5"/>
              <a:t> </a:t>
            </a:r>
            <a:r>
              <a:rPr lang="en-US" sz="1700" b="1"/>
              <a:t>con</a:t>
            </a:r>
            <a:r>
              <a:rPr lang="en-US" sz="1700" b="1" spc="-45"/>
              <a:t> </a:t>
            </a:r>
            <a:r>
              <a:rPr lang="en-US" sz="1700" b="1"/>
              <a:t>un</a:t>
            </a:r>
            <a:r>
              <a:rPr lang="en-US" sz="1700" b="1" spc="-45"/>
              <a:t> </a:t>
            </a:r>
            <a:r>
              <a:rPr lang="en-US" sz="1700" b="1" spc="-10"/>
              <a:t>banca)</a:t>
            </a:r>
            <a:endParaRPr lang="en-US" sz="1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25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2899" y="30532"/>
            <a:ext cx="7372984" cy="731520"/>
          </a:xfrm>
          <a:prstGeom prst="rect">
            <a:avLst/>
          </a:prstGeom>
        </p:spPr>
        <p:txBody>
          <a:bodyPr vert="horz" wrap="square" lIns="0" tIns="45085" rIns="0" bIns="0" rtlCol="0" anchor="ctr">
            <a:spAutoFit/>
          </a:bodyPr>
          <a:lstStyle/>
          <a:p>
            <a:pPr marL="12700" marR="5080">
              <a:lnSpc>
                <a:spcPts val="2680"/>
              </a:lnSpc>
              <a:spcBef>
                <a:spcPts val="355"/>
              </a:spcBef>
            </a:pPr>
            <a:r>
              <a:rPr dirty="0"/>
              <a:t>Un</a:t>
            </a:r>
            <a:r>
              <a:rPr spc="-20" dirty="0"/>
              <a:t> </a:t>
            </a:r>
            <a:r>
              <a:rPr dirty="0"/>
              <a:t>esempio</a:t>
            </a:r>
            <a:r>
              <a:rPr spc="-15" dirty="0"/>
              <a:t> </a:t>
            </a:r>
            <a:r>
              <a:rPr dirty="0"/>
              <a:t>di</a:t>
            </a:r>
            <a:r>
              <a:rPr spc="-30" dirty="0"/>
              <a:t> </a:t>
            </a:r>
            <a:r>
              <a:rPr dirty="0"/>
              <a:t>riclassificazione</a:t>
            </a:r>
            <a:r>
              <a:rPr spc="-40" dirty="0"/>
              <a:t> </a:t>
            </a:r>
            <a:r>
              <a:rPr dirty="0"/>
              <a:t>dei</a:t>
            </a:r>
            <a:r>
              <a:rPr spc="-20" dirty="0"/>
              <a:t> </a:t>
            </a:r>
            <a:r>
              <a:rPr dirty="0"/>
              <a:t>flussi</a:t>
            </a:r>
            <a:r>
              <a:rPr spc="-30" dirty="0"/>
              <a:t> </a:t>
            </a:r>
            <a:r>
              <a:rPr spc="-10" dirty="0"/>
              <a:t>finanziari </a:t>
            </a:r>
            <a:r>
              <a:rPr dirty="0"/>
              <a:t>nell’ottica</a:t>
            </a:r>
            <a:r>
              <a:rPr spc="-40" dirty="0"/>
              <a:t> </a:t>
            </a:r>
            <a:r>
              <a:rPr dirty="0"/>
              <a:t>della</a:t>
            </a:r>
            <a:r>
              <a:rPr spc="-15" dirty="0"/>
              <a:t> </a:t>
            </a:r>
            <a:r>
              <a:rPr spc="-20" dirty="0"/>
              <a:t>crisi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xfrm>
            <a:off x="10134600" y="6436738"/>
            <a:ext cx="2743200" cy="20435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pPr marL="38100">
                <a:lnSpc>
                  <a:spcPts val="1650"/>
                </a:lnSpc>
              </a:pPr>
              <a:t>26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201785" y="888164"/>
            <a:ext cx="1638300" cy="92519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spcBef>
                <a:spcPts val="204"/>
              </a:spcBef>
            </a:pPr>
            <a:r>
              <a:rPr sz="750" dirty="0">
                <a:latin typeface="Calibri"/>
                <a:cs typeface="Calibri"/>
              </a:rPr>
              <a:t>Ricavi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vendita</a:t>
            </a:r>
            <a:endParaRPr sz="750">
              <a:latin typeface="Calibri"/>
              <a:cs typeface="Calibri"/>
            </a:endParaRPr>
          </a:p>
          <a:p>
            <a:pPr marL="12700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-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Costi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Operativi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(esclusi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ammortamenti)</a:t>
            </a:r>
            <a:endParaRPr sz="750">
              <a:latin typeface="Calibri"/>
              <a:cs typeface="Calibri"/>
            </a:endParaRPr>
          </a:p>
          <a:p>
            <a:pPr marL="12700">
              <a:spcBef>
                <a:spcPts val="110"/>
              </a:spcBef>
            </a:pPr>
            <a:r>
              <a:rPr sz="750" b="1" dirty="0">
                <a:latin typeface="Calibri"/>
                <a:cs typeface="Calibri"/>
              </a:rPr>
              <a:t>MARGINE</a:t>
            </a:r>
            <a:r>
              <a:rPr sz="750" b="1" spc="4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OPERATIVO</a:t>
            </a:r>
            <a:r>
              <a:rPr sz="750" b="1" spc="6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LORDO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(EBITDA)</a:t>
            </a:r>
            <a:endParaRPr sz="75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900">
              <a:latin typeface="Calibri"/>
              <a:cs typeface="Calibri"/>
            </a:endParaRPr>
          </a:p>
          <a:p>
            <a:pPr marR="64769" algn="ctr"/>
            <a:r>
              <a:rPr sz="750" b="1" i="1" dirty="0">
                <a:latin typeface="Calibri"/>
                <a:cs typeface="Calibri"/>
              </a:rPr>
              <a:t>Variazione</a:t>
            </a:r>
            <a:r>
              <a:rPr sz="750" b="1" i="1" spc="10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del</a:t>
            </a:r>
            <a:r>
              <a:rPr sz="750" b="1" i="1" spc="20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CCN</a:t>
            </a:r>
            <a:r>
              <a:rPr sz="750" b="1" i="1" spc="2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Operativo</a:t>
            </a:r>
            <a:r>
              <a:rPr sz="750" b="1" i="1" spc="1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vs.</a:t>
            </a:r>
            <a:r>
              <a:rPr sz="750" b="1" i="1" spc="30" dirty="0">
                <a:latin typeface="Calibri"/>
                <a:cs typeface="Calibri"/>
              </a:rPr>
              <a:t> </a:t>
            </a:r>
            <a:r>
              <a:rPr sz="750" b="1" i="1" spc="-20" dirty="0">
                <a:latin typeface="Calibri"/>
                <a:cs typeface="Calibri"/>
              </a:rPr>
              <a:t>Terzi</a:t>
            </a:r>
            <a:endParaRPr sz="750">
              <a:latin typeface="Calibri"/>
              <a:cs typeface="Calibri"/>
            </a:endParaRPr>
          </a:p>
          <a:p>
            <a:pPr marR="95885" algn="ctr">
              <a:spcBef>
                <a:spcPts val="110"/>
              </a:spcBef>
            </a:pPr>
            <a:r>
              <a:rPr sz="750" dirty="0">
                <a:latin typeface="Calibri"/>
                <a:cs typeface="Calibri"/>
              </a:rPr>
              <a:t>-/+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Crediti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commerciali</a:t>
            </a:r>
            <a:endParaRPr sz="750">
              <a:latin typeface="Calibri"/>
              <a:cs typeface="Calibri"/>
            </a:endParaRPr>
          </a:p>
          <a:p>
            <a:pPr marL="212090" algn="ctr">
              <a:spcBef>
                <a:spcPts val="114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crediti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correnti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(non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scaduti)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00987" y="1807952"/>
            <a:ext cx="4108450" cy="249427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226060">
              <a:spcBef>
                <a:spcPts val="45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crediti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scaduti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fino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a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120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giorni</a:t>
            </a:r>
            <a:endParaRPr sz="750">
              <a:latin typeface="Calibri"/>
              <a:cs typeface="Calibri"/>
            </a:endParaRPr>
          </a:p>
          <a:p>
            <a:pPr marL="226060">
              <a:spcBef>
                <a:spcPts val="115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scaduti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oltre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120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giorni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72659" y="2044719"/>
            <a:ext cx="2519045" cy="26994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spcBef>
                <a:spcPts val="204"/>
              </a:spcBef>
            </a:pPr>
            <a:r>
              <a:rPr sz="750" dirty="0">
                <a:latin typeface="Calibri"/>
                <a:cs typeface="Calibri"/>
              </a:rPr>
              <a:t>-/+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Magazzino</a:t>
            </a:r>
            <a:endParaRPr sz="750">
              <a:latin typeface="Calibri"/>
              <a:cs typeface="Calibri"/>
            </a:endParaRPr>
          </a:p>
          <a:p>
            <a:pPr marL="154305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6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rimanenze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per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materiali/prodotti</a:t>
            </a:r>
            <a:r>
              <a:rPr sz="750" i="1" spc="7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6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utilizzo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corrente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00987" y="2322036"/>
            <a:ext cx="4108450" cy="121187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226060">
              <a:spcBef>
                <a:spcPts val="45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6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6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rimanenze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per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materiali/prodotti</a:t>
            </a:r>
            <a:r>
              <a:rPr sz="750" i="1" spc="7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obsoleti</a:t>
            </a:r>
            <a:r>
              <a:rPr sz="750" i="1" spc="6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(a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lento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movimento)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72659" y="2430180"/>
            <a:ext cx="1900555" cy="41148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spcBef>
                <a:spcPts val="204"/>
              </a:spcBef>
            </a:pPr>
            <a:r>
              <a:rPr sz="750" dirty="0">
                <a:latin typeface="Calibri"/>
                <a:cs typeface="Calibri"/>
              </a:rPr>
              <a:t>-/+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Altre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Attività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Correnti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Operative</a:t>
            </a:r>
            <a:endParaRPr sz="750">
              <a:latin typeface="Calibri"/>
              <a:cs typeface="Calibri"/>
            </a:endParaRPr>
          </a:p>
          <a:p>
            <a:pPr marL="12700">
              <a:spcBef>
                <a:spcPts val="110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commerciali</a:t>
            </a:r>
            <a:endParaRPr sz="750">
              <a:latin typeface="Calibri"/>
              <a:cs typeface="Calibri"/>
            </a:endParaRPr>
          </a:p>
          <a:p>
            <a:pPr marL="154305">
              <a:spcBef>
                <a:spcPts val="114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correnti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(non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scaduti)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00987" y="2836120"/>
            <a:ext cx="4108450" cy="249427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226060">
              <a:spcBef>
                <a:spcPts val="45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scaduti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fino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a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120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giorni</a:t>
            </a:r>
            <a:endParaRPr sz="750">
              <a:latin typeface="Calibri"/>
              <a:cs typeface="Calibri"/>
            </a:endParaRPr>
          </a:p>
          <a:p>
            <a:pPr marL="226060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scaduti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oltre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120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giorni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72659" y="3072619"/>
            <a:ext cx="1958975" cy="26994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spcBef>
                <a:spcPts val="204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Previdenziali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Assistenziali</a:t>
            </a:r>
            <a:endParaRPr sz="750">
              <a:latin typeface="Calibri"/>
              <a:cs typeface="Calibri"/>
            </a:endParaRPr>
          </a:p>
          <a:p>
            <a:pPr marL="154305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correnti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(non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scaduti)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00987" y="3350203"/>
            <a:ext cx="4108450" cy="389255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226060">
              <a:spcBef>
                <a:spcPts val="45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scaduti</a:t>
            </a:r>
            <a:endParaRPr sz="750">
              <a:latin typeface="Calibri"/>
              <a:cs typeface="Calibri"/>
            </a:endParaRPr>
          </a:p>
          <a:p>
            <a:pPr marL="226060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3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sanzioni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e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interessi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accertati</a:t>
            </a:r>
            <a:endParaRPr sz="750">
              <a:latin typeface="Calibri"/>
              <a:cs typeface="Calibri"/>
            </a:endParaRPr>
          </a:p>
          <a:p>
            <a:pPr marL="226060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per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piani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rientro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(rateizzazione)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01787" y="3725846"/>
            <a:ext cx="1716405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50800" algn="r">
              <a:spcBef>
                <a:spcPts val="120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Altre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Passività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Operative</a:t>
            </a:r>
            <a:endParaRPr sz="75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900">
              <a:latin typeface="Calibri"/>
              <a:cs typeface="Calibri"/>
            </a:endParaRPr>
          </a:p>
          <a:p>
            <a:pPr marR="5080" algn="r"/>
            <a:r>
              <a:rPr sz="750" b="1" i="1" dirty="0">
                <a:latin typeface="Calibri"/>
                <a:cs typeface="Calibri"/>
              </a:rPr>
              <a:t>Variazione</a:t>
            </a:r>
            <a:r>
              <a:rPr sz="750" b="1" i="1" spc="10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del</a:t>
            </a:r>
            <a:r>
              <a:rPr sz="750" b="1" i="1" spc="20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CCN</a:t>
            </a:r>
            <a:r>
              <a:rPr sz="750" b="1" i="1" spc="2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Operativo</a:t>
            </a:r>
            <a:r>
              <a:rPr sz="750" b="1" i="1" spc="10" dirty="0">
                <a:latin typeface="Calibri"/>
                <a:cs typeface="Calibri"/>
              </a:rPr>
              <a:t> </a:t>
            </a:r>
            <a:r>
              <a:rPr sz="750" b="1" i="1" spc="-10" dirty="0">
                <a:latin typeface="Calibri"/>
                <a:cs typeface="Calibri"/>
              </a:rPr>
              <a:t>Infragruppo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00987" y="4121329"/>
            <a:ext cx="4108450" cy="249427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83820">
              <a:spcBef>
                <a:spcPts val="45"/>
              </a:spcBef>
            </a:pPr>
            <a:r>
              <a:rPr sz="750" dirty="0">
                <a:latin typeface="Calibri"/>
                <a:cs typeface="Calibri"/>
              </a:rPr>
              <a:t>-/+</a:t>
            </a:r>
            <a:r>
              <a:rPr sz="750" spc="1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21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Crediti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commerciali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infragruppo</a:t>
            </a:r>
            <a:endParaRPr sz="750">
              <a:latin typeface="Calibri"/>
              <a:cs typeface="Calibri"/>
            </a:endParaRPr>
          </a:p>
          <a:p>
            <a:pPr marL="83820">
              <a:spcBef>
                <a:spcPts val="110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commerciali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infragruppo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01787" y="4486178"/>
            <a:ext cx="2200275" cy="26994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>
              <a:spcBef>
                <a:spcPts val="204"/>
              </a:spcBef>
            </a:pPr>
            <a:r>
              <a:rPr sz="750" b="1" i="1" dirty="0">
                <a:latin typeface="Calibri"/>
                <a:cs typeface="Calibri"/>
              </a:rPr>
              <a:t>Variazione</a:t>
            </a:r>
            <a:r>
              <a:rPr sz="750" b="1" i="1" spc="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del</a:t>
            </a:r>
            <a:r>
              <a:rPr sz="750" b="1" i="1" spc="10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debito</a:t>
            </a:r>
            <a:r>
              <a:rPr sz="750" b="1" i="1" spc="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per</a:t>
            </a:r>
            <a:r>
              <a:rPr sz="750" b="1" i="1" spc="1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Imposte</a:t>
            </a:r>
            <a:r>
              <a:rPr sz="750" b="1" i="1" spc="5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sul</a:t>
            </a:r>
            <a:r>
              <a:rPr sz="750" b="1" i="1" spc="10" dirty="0">
                <a:latin typeface="Calibri"/>
                <a:cs typeface="Calibri"/>
              </a:rPr>
              <a:t> </a:t>
            </a:r>
            <a:r>
              <a:rPr sz="750" b="1" i="1" dirty="0">
                <a:latin typeface="Calibri"/>
                <a:cs typeface="Calibri"/>
              </a:rPr>
              <a:t>Valore</a:t>
            </a:r>
            <a:r>
              <a:rPr sz="750" b="1" i="1" spc="5" dirty="0">
                <a:latin typeface="Calibri"/>
                <a:cs typeface="Calibri"/>
              </a:rPr>
              <a:t> </a:t>
            </a:r>
            <a:r>
              <a:rPr sz="750" b="1" i="1" spc="-10" dirty="0">
                <a:latin typeface="Calibri"/>
                <a:cs typeface="Calibri"/>
              </a:rPr>
              <a:t>Aggiunto</a:t>
            </a:r>
            <a:endParaRPr sz="750">
              <a:latin typeface="Calibri"/>
              <a:cs typeface="Calibri"/>
            </a:endParaRPr>
          </a:p>
          <a:p>
            <a:pPr marL="224790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6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correnti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(non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scaduti)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00987" y="4763934"/>
            <a:ext cx="4108450" cy="389255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080" rIns="0" bIns="0" rtlCol="0">
            <a:spAutoFit/>
          </a:bodyPr>
          <a:lstStyle/>
          <a:p>
            <a:pPr marL="226060">
              <a:spcBef>
                <a:spcPts val="4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scaduti</a:t>
            </a:r>
            <a:endParaRPr sz="750">
              <a:latin typeface="Calibri"/>
              <a:cs typeface="Calibri"/>
            </a:endParaRPr>
          </a:p>
          <a:p>
            <a:pPr marL="226060">
              <a:spcBef>
                <a:spcPts val="114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3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sanzioni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e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interessi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accertati</a:t>
            </a:r>
            <a:endParaRPr sz="750">
              <a:latin typeface="Calibri"/>
              <a:cs typeface="Calibri"/>
            </a:endParaRPr>
          </a:p>
          <a:p>
            <a:pPr marL="226060">
              <a:spcBef>
                <a:spcPts val="110"/>
              </a:spcBef>
            </a:pP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cui: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debiti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per</a:t>
            </a:r>
            <a:r>
              <a:rPr sz="750" i="1" spc="4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piani</a:t>
            </a:r>
            <a:r>
              <a:rPr sz="750" i="1" spc="50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di</a:t>
            </a:r>
            <a:r>
              <a:rPr sz="750" i="1" spc="55" dirty="0">
                <a:latin typeface="Calibri"/>
                <a:cs typeface="Calibri"/>
              </a:rPr>
              <a:t> </a:t>
            </a:r>
            <a:r>
              <a:rPr sz="750" i="1" dirty="0">
                <a:latin typeface="Calibri"/>
                <a:cs typeface="Calibri"/>
              </a:rPr>
              <a:t>rientro</a:t>
            </a:r>
            <a:r>
              <a:rPr sz="750" i="1" spc="40" dirty="0">
                <a:latin typeface="Calibri"/>
                <a:cs typeface="Calibri"/>
              </a:rPr>
              <a:t> </a:t>
            </a:r>
            <a:r>
              <a:rPr sz="750" i="1" spc="-10" dirty="0">
                <a:latin typeface="Calibri"/>
                <a:cs typeface="Calibri"/>
              </a:rPr>
              <a:t>(rateizzazione)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01786" y="5267991"/>
            <a:ext cx="3994785" cy="915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sz="750" b="1" dirty="0">
                <a:latin typeface="Calibri"/>
                <a:cs typeface="Calibri"/>
              </a:rPr>
              <a:t>FLUSSO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DI</a:t>
            </a:r>
            <a:r>
              <a:rPr sz="750" b="1" spc="5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CASSA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OPERATIVO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CORRENTE</a:t>
            </a:r>
            <a:endParaRPr sz="75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900">
              <a:latin typeface="Calibri"/>
              <a:cs typeface="Calibri"/>
            </a:endParaRPr>
          </a:p>
          <a:p>
            <a:pPr marL="12700"/>
            <a:r>
              <a:rPr sz="750" b="1" dirty="0">
                <a:latin typeface="Calibri"/>
                <a:cs typeface="Calibri"/>
              </a:rPr>
              <a:t>Investimenti</a:t>
            </a:r>
            <a:r>
              <a:rPr sz="750" b="1" spc="8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netti</a:t>
            </a:r>
            <a:r>
              <a:rPr sz="750" b="1" spc="9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in</a:t>
            </a:r>
            <a:r>
              <a:rPr sz="750" b="1" spc="10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immobilizzazioni</a:t>
            </a:r>
            <a:r>
              <a:rPr sz="750" b="1" spc="9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tecniche</a:t>
            </a:r>
            <a:r>
              <a:rPr sz="750" b="1" spc="110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(CAPEX)</a:t>
            </a:r>
            <a:endParaRPr sz="750">
              <a:latin typeface="Calibri"/>
              <a:cs typeface="Calibri"/>
            </a:endParaRPr>
          </a:p>
          <a:p>
            <a:pPr marL="66675" indent="-53975">
              <a:spcBef>
                <a:spcPts val="120"/>
              </a:spcBef>
              <a:buChar char="-"/>
              <a:tabLst>
                <a:tab pos="66675" algn="l"/>
              </a:tabLst>
            </a:pPr>
            <a:r>
              <a:rPr sz="750" dirty="0">
                <a:latin typeface="Calibri"/>
                <a:cs typeface="Calibri"/>
              </a:rPr>
              <a:t>Investimenti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netti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in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immobilizzazioni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materiali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(al</a:t>
            </a:r>
            <a:r>
              <a:rPr sz="75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netto</a:t>
            </a:r>
            <a:r>
              <a:rPr sz="75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dei</a:t>
            </a:r>
            <a:r>
              <a:rPr sz="75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soli</a:t>
            </a:r>
            <a:r>
              <a:rPr sz="75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disinvestimenti</a:t>
            </a:r>
            <a:r>
              <a:rPr sz="75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75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sostituzione</a:t>
            </a:r>
            <a:r>
              <a:rPr sz="750" spc="-1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  <a:p>
            <a:pPr marL="66675" indent="-53975">
              <a:spcBef>
                <a:spcPts val="110"/>
              </a:spcBef>
              <a:buChar char="-"/>
              <a:tabLst>
                <a:tab pos="66675" algn="l"/>
              </a:tabLst>
            </a:pPr>
            <a:r>
              <a:rPr sz="750" dirty="0">
                <a:latin typeface="Calibri"/>
                <a:cs typeface="Calibri"/>
              </a:rPr>
              <a:t>Investimenti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netti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in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immobilizzazioni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immateriali</a:t>
            </a:r>
            <a:r>
              <a:rPr sz="750" spc="2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(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</a:t>
            </a:r>
            <a:r>
              <a:rPr sz="75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netto</a:t>
            </a:r>
            <a:r>
              <a:rPr sz="75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dei</a:t>
            </a:r>
            <a:r>
              <a:rPr sz="75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soli</a:t>
            </a:r>
            <a:r>
              <a:rPr sz="75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disinvestimenti</a:t>
            </a:r>
            <a:r>
              <a:rPr sz="750" u="sng" spc="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</a:t>
            </a:r>
            <a:r>
              <a:rPr sz="75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75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sostituzione</a:t>
            </a:r>
            <a:r>
              <a:rPr sz="750" spc="-1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  <a:p>
            <a:pPr>
              <a:spcBef>
                <a:spcPts val="25"/>
              </a:spcBef>
            </a:pPr>
            <a:endParaRPr sz="900">
              <a:latin typeface="Calibri"/>
              <a:cs typeface="Calibri"/>
            </a:endParaRPr>
          </a:p>
          <a:p>
            <a:pPr marL="12700"/>
            <a:r>
              <a:rPr sz="750" b="1" dirty="0">
                <a:latin typeface="Calibri"/>
                <a:cs typeface="Calibri"/>
              </a:rPr>
              <a:t>FLUSSO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DI</a:t>
            </a:r>
            <a:r>
              <a:rPr sz="750" b="1" spc="5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CASSA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OPERATIVO</a:t>
            </a:r>
            <a:r>
              <a:rPr sz="750" b="1" spc="60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DISPONIBILE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09600" y="888140"/>
            <a:ext cx="2915285" cy="412115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>
              <a:spcBef>
                <a:spcPts val="209"/>
              </a:spcBef>
            </a:pPr>
            <a:r>
              <a:rPr sz="750" b="1" dirty="0">
                <a:latin typeface="Calibri"/>
                <a:cs typeface="Calibri"/>
              </a:rPr>
              <a:t>Operazioni</a:t>
            </a:r>
            <a:r>
              <a:rPr sz="750" b="1" spc="7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su</a:t>
            </a:r>
            <a:r>
              <a:rPr sz="750" b="1" spc="10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attività</a:t>
            </a:r>
            <a:r>
              <a:rPr sz="750" b="1" spc="7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finanziarie</a:t>
            </a:r>
            <a:r>
              <a:rPr sz="750" b="1" spc="9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e</a:t>
            </a:r>
            <a:r>
              <a:rPr sz="750" b="1" spc="10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crediti/debiti</a:t>
            </a:r>
            <a:r>
              <a:rPr sz="750" b="1" spc="7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finanziari</a:t>
            </a:r>
            <a:r>
              <a:rPr sz="750" b="1" spc="80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infragruppo</a:t>
            </a:r>
            <a:endParaRPr sz="750">
              <a:latin typeface="Calibri"/>
              <a:cs typeface="Calibri"/>
            </a:endParaRPr>
          </a:p>
          <a:p>
            <a:pPr marL="8318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-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Acquisto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partecipazioni</a:t>
            </a:r>
            <a:endParaRPr sz="750">
              <a:latin typeface="Calibri"/>
              <a:cs typeface="Calibri"/>
            </a:endParaRPr>
          </a:p>
          <a:p>
            <a:pPr marL="8318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+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Cessione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partecipazioni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08758" y="1294931"/>
            <a:ext cx="4120515" cy="250068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6350" rIns="0" bIns="0" rtlCol="0">
            <a:spAutoFit/>
          </a:bodyPr>
          <a:lstStyle/>
          <a:p>
            <a:pPr marL="84455">
              <a:spcBef>
                <a:spcPts val="50"/>
              </a:spcBef>
            </a:pPr>
            <a:r>
              <a:rPr sz="750" dirty="0">
                <a:latin typeface="Calibri"/>
                <a:cs typeface="Calibri"/>
              </a:rPr>
              <a:t>-/+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Crediti</a:t>
            </a:r>
            <a:r>
              <a:rPr sz="750" spc="7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finanziari</a:t>
            </a:r>
            <a:r>
              <a:rPr sz="750" spc="7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infragruppo</a:t>
            </a:r>
            <a:endParaRPr sz="750">
              <a:latin typeface="Calibri"/>
              <a:cs typeface="Calibri"/>
            </a:endParaRPr>
          </a:p>
          <a:p>
            <a:pPr marL="84455">
              <a:spcBef>
                <a:spcPts val="114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6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finanziari</a:t>
            </a:r>
            <a:r>
              <a:rPr sz="750" spc="7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infragruppo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480698" y="1532450"/>
            <a:ext cx="1704339" cy="270586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>
              <a:spcBef>
                <a:spcPts val="209"/>
              </a:spcBef>
            </a:pPr>
            <a:r>
              <a:rPr sz="750" dirty="0">
                <a:latin typeface="Calibri"/>
                <a:cs typeface="Calibri"/>
              </a:rPr>
              <a:t>-/+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Titoli</a:t>
            </a:r>
            <a:endParaRPr sz="750">
              <a:latin typeface="Calibri"/>
              <a:cs typeface="Calibri"/>
            </a:endParaRPr>
          </a:p>
          <a:p>
            <a:pPr marL="12700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+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Proventi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finanziari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(dividendi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interessi)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09614" y="1929893"/>
            <a:ext cx="1029969" cy="13144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750" b="1" dirty="0">
                <a:latin typeface="Calibri"/>
                <a:cs typeface="Calibri"/>
              </a:rPr>
              <a:t>Operazioni</a:t>
            </a:r>
            <a:r>
              <a:rPr sz="750" b="1" spc="145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straordinarie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08758" y="2068190"/>
            <a:ext cx="4120515" cy="1292225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6350" rIns="0" bIns="0" rtlCol="0">
            <a:spAutoFit/>
          </a:bodyPr>
          <a:lstStyle/>
          <a:p>
            <a:pPr marL="84455">
              <a:spcBef>
                <a:spcPts val="50"/>
              </a:spcBef>
            </a:pPr>
            <a:r>
              <a:rPr sz="750" dirty="0">
                <a:latin typeface="Calibri"/>
                <a:cs typeface="Calibri"/>
              </a:rPr>
              <a:t>Acquisto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marchi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altre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immobilizz.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immateriali</a:t>
            </a:r>
            <a:endParaRPr sz="750">
              <a:latin typeface="Calibri"/>
              <a:cs typeface="Calibri"/>
            </a:endParaRPr>
          </a:p>
          <a:p>
            <a:pPr marL="8445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Acquisti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straordinari</a:t>
            </a:r>
            <a:r>
              <a:rPr sz="750" spc="6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6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immobili</a:t>
            </a:r>
            <a:endParaRPr sz="750">
              <a:latin typeface="Calibri"/>
              <a:cs typeface="Calibri"/>
            </a:endParaRPr>
          </a:p>
          <a:p>
            <a:pPr marL="84455" marR="1973580">
              <a:lnSpc>
                <a:spcPct val="112700"/>
              </a:lnSpc>
            </a:pPr>
            <a:r>
              <a:rPr sz="750" dirty="0">
                <a:latin typeface="Calibri"/>
                <a:cs typeface="Calibri"/>
              </a:rPr>
              <a:t>Acquisti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straordinari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impianti,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macchinari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spc="-20" dirty="0">
                <a:latin typeface="Calibri"/>
                <a:cs typeface="Calibri"/>
              </a:rPr>
              <a:t>ecc.</a:t>
            </a:r>
            <a:r>
              <a:rPr sz="750" spc="50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Cessioni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marchi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altre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immobilizz.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immateriali</a:t>
            </a:r>
            <a:r>
              <a:rPr sz="750" spc="50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Cessioni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straordinarie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immobili</a:t>
            </a:r>
            <a:endParaRPr sz="750">
              <a:latin typeface="Calibri"/>
              <a:cs typeface="Calibri"/>
            </a:endParaRPr>
          </a:p>
          <a:p>
            <a:pPr marL="84455" marR="2053589">
              <a:lnSpc>
                <a:spcPct val="112700"/>
              </a:lnSpc>
            </a:pPr>
            <a:r>
              <a:rPr sz="750" dirty="0">
                <a:latin typeface="Calibri"/>
                <a:cs typeface="Calibri"/>
              </a:rPr>
              <a:t>Cessioni</a:t>
            </a:r>
            <a:r>
              <a:rPr sz="750" spc="7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straordinarie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impianti,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macchinari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spc="-20" dirty="0">
                <a:latin typeface="Calibri"/>
                <a:cs typeface="Calibri"/>
              </a:rPr>
              <a:t>ecc.</a:t>
            </a:r>
            <a:r>
              <a:rPr sz="750" spc="50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Acquisto/cessione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rami</a:t>
            </a:r>
            <a:r>
              <a:rPr sz="750" spc="7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d'azienda</a:t>
            </a:r>
            <a:endParaRPr sz="750">
              <a:latin typeface="Calibri"/>
              <a:cs typeface="Calibri"/>
            </a:endParaRPr>
          </a:p>
          <a:p>
            <a:pPr marL="84455" marR="3507104">
              <a:lnSpc>
                <a:spcPct val="112700"/>
              </a:lnSpc>
            </a:pPr>
            <a:r>
              <a:rPr sz="750" spc="-10" dirty="0">
                <a:latin typeface="Calibri"/>
                <a:cs typeface="Calibri"/>
              </a:rPr>
              <a:t>Fusione</a:t>
            </a:r>
            <a:r>
              <a:rPr sz="750" spc="50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Conferimenti</a:t>
            </a:r>
            <a:endParaRPr sz="750">
              <a:latin typeface="Calibri"/>
              <a:cs typeface="Calibri"/>
            </a:endParaRPr>
          </a:p>
          <a:p>
            <a:pPr marL="8445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Cessione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ramo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d'azienda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09613" y="3465276"/>
            <a:ext cx="1332230" cy="270586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>
              <a:spcBef>
                <a:spcPts val="209"/>
              </a:spcBef>
            </a:pPr>
            <a:r>
              <a:rPr sz="750" b="1" dirty="0">
                <a:latin typeface="Calibri"/>
                <a:cs typeface="Calibri"/>
              </a:rPr>
              <a:t>Operazioni</a:t>
            </a:r>
            <a:r>
              <a:rPr sz="750" b="1" spc="7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finanziarie</a:t>
            </a:r>
            <a:r>
              <a:rPr sz="750" b="1" spc="9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con</a:t>
            </a:r>
            <a:r>
              <a:rPr sz="750" b="1" spc="9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i</a:t>
            </a:r>
            <a:r>
              <a:rPr sz="750" b="1" spc="70" dirty="0">
                <a:latin typeface="Calibri"/>
                <a:cs typeface="Calibri"/>
              </a:rPr>
              <a:t> </a:t>
            </a:r>
            <a:r>
              <a:rPr sz="750" b="1" spc="-20" dirty="0">
                <a:latin typeface="Calibri"/>
                <a:cs typeface="Calibri"/>
              </a:rPr>
              <a:t>soci</a:t>
            </a:r>
            <a:endParaRPr sz="750">
              <a:latin typeface="Calibri"/>
              <a:cs typeface="Calibri"/>
            </a:endParaRPr>
          </a:p>
          <a:p>
            <a:pPr marL="8318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+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Aumento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capitale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08758" y="3743581"/>
            <a:ext cx="4120515" cy="249427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84455">
              <a:spcBef>
                <a:spcPts val="45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Aum./Dim.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7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per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finanziamento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spc="-20" dirty="0">
                <a:latin typeface="Calibri"/>
                <a:cs typeface="Calibri"/>
              </a:rPr>
              <a:t>soci</a:t>
            </a:r>
            <a:endParaRPr sz="750">
              <a:latin typeface="Calibri"/>
              <a:cs typeface="Calibri"/>
            </a:endParaRPr>
          </a:p>
          <a:p>
            <a:pPr marL="84455">
              <a:spcBef>
                <a:spcPts val="114"/>
              </a:spcBef>
            </a:pPr>
            <a:r>
              <a:rPr sz="750" dirty="0">
                <a:latin typeface="Calibri"/>
                <a:cs typeface="Calibri"/>
              </a:rPr>
              <a:t>-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Dividendi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ed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altre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distribuzioni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spc="-20" dirty="0">
                <a:latin typeface="Calibri"/>
                <a:cs typeface="Calibri"/>
              </a:rPr>
              <a:t>soci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09614" y="4109585"/>
            <a:ext cx="2113915" cy="412115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>
              <a:spcBef>
                <a:spcPts val="209"/>
              </a:spcBef>
            </a:pPr>
            <a:r>
              <a:rPr sz="750" b="1" dirty="0">
                <a:latin typeface="Calibri"/>
                <a:cs typeface="Calibri"/>
              </a:rPr>
              <a:t>Operazioni</a:t>
            </a:r>
            <a:r>
              <a:rPr sz="750" b="1" spc="9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finanziarie</a:t>
            </a:r>
            <a:r>
              <a:rPr sz="750" b="1" spc="11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con</a:t>
            </a:r>
            <a:r>
              <a:rPr sz="750" b="1" spc="110" dirty="0">
                <a:latin typeface="Calibri"/>
                <a:cs typeface="Calibri"/>
              </a:rPr>
              <a:t> </a:t>
            </a:r>
            <a:r>
              <a:rPr sz="750" b="1" spc="-20" dirty="0">
                <a:latin typeface="Calibri"/>
                <a:cs typeface="Calibri"/>
              </a:rPr>
              <a:t>Terzi</a:t>
            </a:r>
            <a:endParaRPr sz="750">
              <a:latin typeface="Calibri"/>
              <a:cs typeface="Calibri"/>
            </a:endParaRPr>
          </a:p>
          <a:p>
            <a:pPr marL="8318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+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Accensione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prestiti</a:t>
            </a:r>
            <a:endParaRPr sz="750">
              <a:latin typeface="Calibri"/>
              <a:cs typeface="Calibri"/>
            </a:endParaRPr>
          </a:p>
          <a:p>
            <a:pPr marL="83185">
              <a:spcBef>
                <a:spcPts val="110"/>
              </a:spcBef>
            </a:pPr>
            <a:r>
              <a:rPr sz="750" dirty="0">
                <a:latin typeface="Calibri"/>
                <a:cs typeface="Calibri"/>
              </a:rPr>
              <a:t>-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Rimborso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prestiti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secondo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le</a:t>
            </a:r>
            <a:r>
              <a:rPr sz="750" spc="2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scadenze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originali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08758" y="4516838"/>
            <a:ext cx="4120515" cy="121187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84455">
              <a:spcBef>
                <a:spcPts val="45"/>
              </a:spcBef>
            </a:pPr>
            <a:r>
              <a:rPr sz="750" dirty="0">
                <a:latin typeface="Calibri"/>
                <a:cs typeface="Calibri"/>
              </a:rPr>
              <a:t>-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Rimborso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prestiti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secondo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piani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rientro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concordati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80698" y="4624952"/>
            <a:ext cx="3321685" cy="798830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>
              <a:spcBef>
                <a:spcPts val="209"/>
              </a:spcBef>
            </a:pPr>
            <a:r>
              <a:rPr sz="750" dirty="0">
                <a:latin typeface="Calibri"/>
                <a:cs typeface="Calibri"/>
              </a:rPr>
              <a:t>+/-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Variazione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anticipi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per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smobilizzo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crediti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commerciali</a:t>
            </a:r>
            <a:endParaRPr sz="750">
              <a:latin typeface="Calibri"/>
              <a:cs typeface="Calibri"/>
            </a:endParaRPr>
          </a:p>
          <a:p>
            <a:pPr marL="12700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-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Oneri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Finanziari</a:t>
            </a:r>
            <a:endParaRPr sz="750">
              <a:latin typeface="Calibri"/>
              <a:cs typeface="Calibri"/>
            </a:endParaRPr>
          </a:p>
          <a:p>
            <a:pPr>
              <a:spcBef>
                <a:spcPts val="30"/>
              </a:spcBef>
            </a:pPr>
            <a:endParaRPr sz="900">
              <a:latin typeface="Calibri"/>
              <a:cs typeface="Calibri"/>
            </a:endParaRPr>
          </a:p>
          <a:p>
            <a:pPr marL="12700"/>
            <a:r>
              <a:rPr sz="750" b="1" dirty="0">
                <a:latin typeface="Calibri"/>
                <a:cs typeface="Calibri"/>
              </a:rPr>
              <a:t>Adempimenti</a:t>
            </a:r>
            <a:r>
              <a:rPr sz="750" b="1" spc="7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tributari</a:t>
            </a:r>
            <a:r>
              <a:rPr sz="750" b="1" spc="8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per</a:t>
            </a:r>
            <a:r>
              <a:rPr sz="750" b="1" spc="7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imposte</a:t>
            </a:r>
            <a:r>
              <a:rPr sz="750" b="1" spc="11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sul</a:t>
            </a:r>
            <a:r>
              <a:rPr sz="750" b="1" spc="8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reddito</a:t>
            </a:r>
            <a:r>
              <a:rPr sz="750" b="1" spc="10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ed</a:t>
            </a:r>
            <a:r>
              <a:rPr sz="750" b="1" spc="10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altre</a:t>
            </a:r>
            <a:r>
              <a:rPr sz="750" b="1" spc="10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imposte</a:t>
            </a:r>
            <a:r>
              <a:rPr sz="750" b="1" spc="10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diverse</a:t>
            </a:r>
            <a:r>
              <a:rPr sz="750" b="1" spc="110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dall'IVA</a:t>
            </a:r>
            <a:endParaRPr sz="750">
              <a:latin typeface="Calibri"/>
              <a:cs typeface="Calibri"/>
            </a:endParaRPr>
          </a:p>
          <a:p>
            <a:pPr marL="12700" marR="1792605">
              <a:lnSpc>
                <a:spcPct val="112700"/>
              </a:lnSpc>
            </a:pPr>
            <a:r>
              <a:rPr sz="750" dirty="0">
                <a:latin typeface="Calibri"/>
                <a:cs typeface="Calibri"/>
              </a:rPr>
              <a:t>Imposte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maturate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per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competenza</a:t>
            </a:r>
            <a:r>
              <a:rPr sz="750" spc="50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Variazione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6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tributari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correnti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08758" y="5418972"/>
            <a:ext cx="4120515" cy="390525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5715" rIns="0" bIns="0" rtlCol="0">
            <a:spAutoFit/>
          </a:bodyPr>
          <a:lstStyle/>
          <a:p>
            <a:pPr marL="84455">
              <a:spcBef>
                <a:spcPts val="45"/>
              </a:spcBef>
            </a:pPr>
            <a:r>
              <a:rPr sz="750" dirty="0">
                <a:latin typeface="Calibri"/>
                <a:cs typeface="Calibri"/>
              </a:rPr>
              <a:t>Imposte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accertate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relative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a</a:t>
            </a:r>
            <a:r>
              <a:rPr sz="750" spc="4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periodi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precedenti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sanzioni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applicate</a:t>
            </a:r>
            <a:endParaRPr sz="750">
              <a:latin typeface="Calibri"/>
              <a:cs typeface="Calibri"/>
            </a:endParaRPr>
          </a:p>
          <a:p>
            <a:pPr marL="8445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Variazione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6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tributari</a:t>
            </a:r>
            <a:r>
              <a:rPr sz="750" spc="6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scaduti/accertati</a:t>
            </a:r>
            <a:endParaRPr sz="750">
              <a:latin typeface="Calibri"/>
              <a:cs typeface="Calibri"/>
            </a:endParaRPr>
          </a:p>
          <a:p>
            <a:pPr marL="84455">
              <a:spcBef>
                <a:spcPts val="115"/>
              </a:spcBef>
            </a:pPr>
            <a:r>
              <a:rPr sz="750" dirty="0">
                <a:latin typeface="Calibri"/>
                <a:cs typeface="Calibri"/>
              </a:rPr>
              <a:t>Variazione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dei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debiti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tributari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per</a:t>
            </a:r>
            <a:r>
              <a:rPr sz="750" spc="3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piani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di</a:t>
            </a:r>
            <a:r>
              <a:rPr sz="750" spc="55" dirty="0">
                <a:latin typeface="Calibri"/>
                <a:cs typeface="Calibri"/>
              </a:rPr>
              <a:t> </a:t>
            </a:r>
            <a:r>
              <a:rPr sz="750" dirty="0">
                <a:latin typeface="Calibri"/>
                <a:cs typeface="Calibri"/>
              </a:rPr>
              <a:t>rientro</a:t>
            </a:r>
            <a:r>
              <a:rPr sz="750" spc="30" dirty="0">
                <a:latin typeface="Calibri"/>
                <a:cs typeface="Calibri"/>
              </a:rPr>
              <a:t> </a:t>
            </a:r>
            <a:r>
              <a:rPr sz="750" spc="-10" dirty="0">
                <a:latin typeface="Calibri"/>
                <a:cs typeface="Calibri"/>
              </a:rPr>
              <a:t>(rateizzazioni)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80698" y="5924386"/>
            <a:ext cx="1351915" cy="13144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750" b="1" dirty="0">
                <a:latin typeface="Calibri"/>
                <a:cs typeface="Calibri"/>
              </a:rPr>
              <a:t>FLUSSO</a:t>
            </a:r>
            <a:r>
              <a:rPr sz="750" b="1" spc="70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DI</a:t>
            </a:r>
            <a:r>
              <a:rPr sz="750" b="1" spc="65" dirty="0">
                <a:latin typeface="Calibri"/>
                <a:cs typeface="Calibri"/>
              </a:rPr>
              <a:t> </a:t>
            </a:r>
            <a:r>
              <a:rPr sz="750" b="1" dirty="0">
                <a:latin typeface="Calibri"/>
                <a:cs typeface="Calibri"/>
              </a:rPr>
              <a:t>CASSA</a:t>
            </a:r>
            <a:r>
              <a:rPr sz="750" b="1" spc="75" dirty="0">
                <a:latin typeface="Calibri"/>
                <a:cs typeface="Calibri"/>
              </a:rPr>
              <a:t> </a:t>
            </a:r>
            <a:r>
              <a:rPr sz="750" b="1" spc="-10" dirty="0">
                <a:latin typeface="Calibri"/>
                <a:cs typeface="Calibri"/>
              </a:rPr>
              <a:t>COMPLESSIVO</a:t>
            </a:r>
            <a:endParaRPr sz="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6876" y="223453"/>
            <a:ext cx="3506470" cy="1062599"/>
          </a:xfrm>
          <a:prstGeom prst="rect">
            <a:avLst/>
          </a:prstGeom>
        </p:spPr>
        <p:txBody>
          <a:bodyPr vert="horz" wrap="square" lIns="0" tIns="31750" rIns="0" bIns="0" rtlCol="0" anchor="ctr">
            <a:spAutoFit/>
          </a:bodyPr>
          <a:lstStyle/>
          <a:p>
            <a:pPr marL="12700" marR="5080">
              <a:lnSpc>
                <a:spcPct val="93000"/>
              </a:lnSpc>
              <a:spcBef>
                <a:spcPts val="250"/>
              </a:spcBef>
            </a:pPr>
            <a:r>
              <a:rPr sz="1800" dirty="0"/>
              <a:t>Conseguenze</a:t>
            </a:r>
            <a:r>
              <a:rPr sz="1800" spc="-25" dirty="0"/>
              <a:t> </a:t>
            </a:r>
            <a:r>
              <a:rPr sz="1800" dirty="0"/>
              <a:t>in</a:t>
            </a:r>
            <a:r>
              <a:rPr sz="1800" spc="-25" dirty="0"/>
              <a:t> </a:t>
            </a:r>
            <a:r>
              <a:rPr sz="1800" dirty="0"/>
              <a:t>tema</a:t>
            </a:r>
            <a:r>
              <a:rPr sz="1800" spc="-25" dirty="0"/>
              <a:t> di </a:t>
            </a:r>
            <a:r>
              <a:rPr sz="1800" dirty="0"/>
              <a:t>equilibrio</a:t>
            </a:r>
            <a:r>
              <a:rPr sz="1800" spc="-35" dirty="0"/>
              <a:t> </a:t>
            </a:r>
            <a:r>
              <a:rPr sz="1800" dirty="0"/>
              <a:t>congiunto</a:t>
            </a:r>
            <a:r>
              <a:rPr sz="1800" spc="-40" dirty="0"/>
              <a:t> </a:t>
            </a:r>
            <a:r>
              <a:rPr sz="1800" spc="-10" dirty="0"/>
              <a:t>finanziario- </a:t>
            </a:r>
            <a:r>
              <a:rPr sz="1800" dirty="0"/>
              <a:t>patrimoniale:</a:t>
            </a:r>
            <a:r>
              <a:rPr sz="1800" spc="-30" dirty="0"/>
              <a:t> </a:t>
            </a:r>
            <a:r>
              <a:rPr sz="1800" dirty="0"/>
              <a:t>il</a:t>
            </a:r>
            <a:r>
              <a:rPr sz="1800" spc="-20" dirty="0"/>
              <a:t> </a:t>
            </a:r>
            <a:r>
              <a:rPr sz="1800" dirty="0"/>
              <a:t>saldo</a:t>
            </a:r>
            <a:r>
              <a:rPr sz="1800" spc="-10" dirty="0"/>
              <a:t> </a:t>
            </a:r>
            <a:r>
              <a:rPr sz="1800" dirty="0"/>
              <a:t>tra</a:t>
            </a:r>
            <a:r>
              <a:rPr sz="1800" spc="-20" dirty="0"/>
              <a:t> </a:t>
            </a:r>
            <a:r>
              <a:rPr sz="1800" spc="-10" dirty="0"/>
              <a:t>crediti </a:t>
            </a:r>
            <a:r>
              <a:rPr sz="1800" dirty="0"/>
              <a:t>e</a:t>
            </a:r>
            <a:r>
              <a:rPr sz="1800" spc="-10" dirty="0"/>
              <a:t> </a:t>
            </a:r>
            <a:r>
              <a:rPr sz="1800" dirty="0"/>
              <a:t>debiti</a:t>
            </a:r>
            <a:r>
              <a:rPr sz="1800" spc="-10" dirty="0"/>
              <a:t> </a:t>
            </a:r>
            <a:r>
              <a:rPr sz="1800" dirty="0"/>
              <a:t>in</a:t>
            </a:r>
            <a:r>
              <a:rPr sz="1800" spc="-15" dirty="0"/>
              <a:t> </a:t>
            </a:r>
            <a:r>
              <a:rPr sz="1800" dirty="0"/>
              <a:t>relazione</a:t>
            </a:r>
            <a:r>
              <a:rPr sz="1800" spc="-15" dirty="0"/>
              <a:t> </a:t>
            </a:r>
            <a:r>
              <a:rPr sz="1800" dirty="0"/>
              <a:t>alla</a:t>
            </a:r>
            <a:r>
              <a:rPr sz="1800" spc="-10" dirty="0"/>
              <a:t> </a:t>
            </a:r>
            <a:r>
              <a:rPr sz="1800" spc="-20" dirty="0"/>
              <a:t>loro </a:t>
            </a:r>
            <a:r>
              <a:rPr sz="1800" spc="-10" dirty="0"/>
              <a:t>composizione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482900" y="1467511"/>
            <a:ext cx="3277235" cy="467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500" b="1" dirty="0">
                <a:latin typeface="Arial"/>
                <a:cs typeface="Arial"/>
              </a:rPr>
              <a:t>Se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l’impresa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genera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ricchezza </a:t>
            </a:r>
            <a:r>
              <a:rPr sz="1500" b="1" dirty="0">
                <a:latin typeface="Arial"/>
                <a:cs typeface="Arial"/>
              </a:rPr>
              <a:t>finanziariamente</a:t>
            </a:r>
            <a:r>
              <a:rPr sz="1500" b="1" spc="-5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disponibile</a:t>
            </a:r>
            <a:r>
              <a:rPr sz="1500" b="1" spc="-3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questa </a:t>
            </a:r>
            <a:r>
              <a:rPr sz="1500" b="1" dirty="0">
                <a:latin typeface="Arial"/>
                <a:cs typeface="Arial"/>
              </a:rPr>
              <a:t>trova</a:t>
            </a:r>
            <a:r>
              <a:rPr sz="1500" b="1" spc="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rappresentazione</a:t>
            </a:r>
            <a:r>
              <a:rPr sz="1500" b="1" spc="-55" dirty="0">
                <a:latin typeface="Arial"/>
                <a:cs typeface="Arial"/>
              </a:rPr>
              <a:t> </a:t>
            </a:r>
            <a:r>
              <a:rPr sz="1500" b="1" spc="-20" dirty="0">
                <a:latin typeface="Arial"/>
                <a:cs typeface="Arial"/>
              </a:rPr>
              <a:t>nelle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disponibilità</a:t>
            </a:r>
            <a:r>
              <a:rPr sz="1500" b="1" spc="-50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liquide</a:t>
            </a:r>
            <a:r>
              <a:rPr sz="1500" b="1" dirty="0">
                <a:latin typeface="Arial"/>
                <a:cs typeface="Arial"/>
              </a:rPr>
              <a:t>,</a:t>
            </a:r>
            <a:r>
              <a:rPr sz="1500" b="1" spc="-4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nei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00CC"/>
                </a:solidFill>
                <a:latin typeface="Arial"/>
                <a:cs typeface="Arial"/>
              </a:rPr>
              <a:t>crediti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(esigibili)</a:t>
            </a:r>
            <a:r>
              <a:rPr sz="1500" b="1" spc="-5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e,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ove</a:t>
            </a:r>
            <a:r>
              <a:rPr sz="1500" b="1" spc="2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esistenti,</a:t>
            </a:r>
            <a:r>
              <a:rPr sz="1500" b="1" spc="-5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00CC"/>
                </a:solidFill>
                <a:latin typeface="Arial"/>
                <a:cs typeface="Arial"/>
              </a:rPr>
              <a:t>attività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finanziarie</a:t>
            </a:r>
            <a:r>
              <a:rPr sz="1500" b="1" spc="-50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(facilmente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monetizzabili </a:t>
            </a:r>
            <a:r>
              <a:rPr sz="1500" b="1" dirty="0">
                <a:latin typeface="Arial"/>
                <a:cs typeface="Arial"/>
              </a:rPr>
              <a:t>in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caso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bisogno).</a:t>
            </a:r>
            <a:endParaRPr sz="1500">
              <a:latin typeface="Arial"/>
              <a:cs typeface="Arial"/>
            </a:endParaRPr>
          </a:p>
          <a:p>
            <a:pPr marL="12700" marR="231775">
              <a:spcBef>
                <a:spcPts val="1200"/>
              </a:spcBef>
            </a:pPr>
            <a:r>
              <a:rPr sz="1500" b="1" dirty="0">
                <a:latin typeface="Arial"/>
                <a:cs typeface="Arial"/>
              </a:rPr>
              <a:t>Analogamente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l’utilizzo</a:t>
            </a:r>
            <a:r>
              <a:rPr sz="1500" b="1" spc="-7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di</a:t>
            </a:r>
            <a:r>
              <a:rPr sz="1500" b="1" spc="-4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risorse </a:t>
            </a:r>
            <a:r>
              <a:rPr sz="1500" b="1" dirty="0">
                <a:latin typeface="Arial"/>
                <a:cs typeface="Arial"/>
              </a:rPr>
              <a:t>non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ancora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pagate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spc="-20" dirty="0">
                <a:latin typeface="Arial"/>
                <a:cs typeface="Arial"/>
              </a:rPr>
              <a:t>trova </a:t>
            </a:r>
            <a:r>
              <a:rPr sz="1500" b="1" dirty="0">
                <a:latin typeface="Arial"/>
                <a:cs typeface="Arial"/>
              </a:rPr>
              <a:t>rappresentazione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nei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00CC"/>
                </a:solidFill>
                <a:latin typeface="Arial"/>
                <a:cs typeface="Arial"/>
              </a:rPr>
              <a:t>debiti</a:t>
            </a:r>
            <a:r>
              <a:rPr sz="1500" b="1" spc="-10" dirty="0">
                <a:latin typeface="Arial"/>
                <a:cs typeface="Arial"/>
              </a:rPr>
              <a:t>.</a:t>
            </a:r>
            <a:endParaRPr sz="1500">
              <a:latin typeface="Arial"/>
              <a:cs typeface="Arial"/>
            </a:endParaRPr>
          </a:p>
          <a:p>
            <a:pPr marL="12700" marR="41275">
              <a:spcBef>
                <a:spcPts val="1200"/>
              </a:spcBef>
            </a:pPr>
            <a:r>
              <a:rPr sz="1500" b="1" dirty="0">
                <a:latin typeface="Arial"/>
                <a:cs typeface="Arial"/>
              </a:rPr>
              <a:t>Escludendo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pertanto</a:t>
            </a:r>
            <a:r>
              <a:rPr sz="1500" b="1" spc="-3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valori come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25" dirty="0">
                <a:latin typeface="Arial"/>
                <a:cs typeface="Arial"/>
              </a:rPr>
              <a:t>le </a:t>
            </a:r>
            <a:r>
              <a:rPr sz="1500" b="1" dirty="0">
                <a:latin typeface="Arial"/>
                <a:cs typeface="Arial"/>
              </a:rPr>
              <a:t>immobilizzazioni,</a:t>
            </a:r>
            <a:r>
              <a:rPr sz="1500" b="1" spc="-6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crediti</a:t>
            </a:r>
            <a:r>
              <a:rPr sz="1500" b="1" spc="-2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di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dubbio </a:t>
            </a:r>
            <a:r>
              <a:rPr sz="1500" b="1" dirty="0">
                <a:latin typeface="Arial"/>
                <a:cs typeface="Arial"/>
              </a:rPr>
              <a:t>contenuto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monetario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(es.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imposte </a:t>
            </a:r>
            <a:r>
              <a:rPr sz="1500" b="1" dirty="0">
                <a:latin typeface="Arial"/>
                <a:cs typeface="Arial"/>
              </a:rPr>
              <a:t>anticipate)</a:t>
            </a:r>
            <a:r>
              <a:rPr sz="1500" b="1" spc="-5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e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passività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stimate</a:t>
            </a:r>
            <a:r>
              <a:rPr sz="1500" b="1" spc="-20" dirty="0">
                <a:latin typeface="Arial"/>
                <a:cs typeface="Arial"/>
              </a:rPr>
              <a:t> (es. </a:t>
            </a:r>
            <a:r>
              <a:rPr sz="1500" b="1" dirty="0">
                <a:latin typeface="Arial"/>
                <a:cs typeface="Arial"/>
              </a:rPr>
              <a:t>fondi</a:t>
            </a:r>
            <a:r>
              <a:rPr sz="1500" b="1" spc="-2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del</a:t>
            </a:r>
            <a:r>
              <a:rPr sz="1500" b="1" spc="-3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passivo)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una</a:t>
            </a:r>
            <a:r>
              <a:rPr sz="1500" b="1" spc="-1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00CC"/>
                </a:solidFill>
                <a:latin typeface="Arial"/>
                <a:cs typeface="Arial"/>
              </a:rPr>
              <a:t>essenziale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analisi</a:t>
            </a:r>
            <a:r>
              <a:rPr sz="1500" b="1" spc="-30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Arial"/>
                <a:cs typeface="Arial"/>
              </a:rPr>
              <a:t>combinata</a:t>
            </a:r>
            <a:r>
              <a:rPr sz="1500" b="1" spc="-20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00CC"/>
                </a:solidFill>
                <a:latin typeface="Arial"/>
                <a:cs typeface="Arial"/>
              </a:rPr>
              <a:t>dell’equilibrio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finanziario</a:t>
            </a:r>
            <a:r>
              <a:rPr sz="1500" b="1" spc="-5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e</a:t>
            </a:r>
            <a:r>
              <a:rPr sz="1500" b="1" spc="-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patrimoniale</a:t>
            </a:r>
            <a:r>
              <a:rPr sz="1500" b="1" spc="-20" dirty="0">
                <a:solidFill>
                  <a:srgbClr val="0000CC"/>
                </a:solidFill>
                <a:latin typeface="Arial"/>
                <a:cs typeface="Arial"/>
              </a:rPr>
              <a:t> trova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rappresentazione</a:t>
            </a:r>
            <a:r>
              <a:rPr sz="1500" b="1" spc="-30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00CC"/>
                </a:solidFill>
                <a:latin typeface="Arial"/>
                <a:cs typeface="Arial"/>
              </a:rPr>
              <a:t>nel</a:t>
            </a:r>
            <a:r>
              <a:rPr sz="1500" b="1" spc="-1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00CC"/>
                </a:solidFill>
                <a:latin typeface="Arial"/>
                <a:cs typeface="Arial"/>
              </a:rPr>
              <a:t>seguente schema</a:t>
            </a:r>
            <a:r>
              <a:rPr sz="1500" b="1" spc="-10" dirty="0">
                <a:latin typeface="Arial"/>
                <a:cs typeface="Arial"/>
              </a:rPr>
              <a:t>: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63470" y="121534"/>
            <a:ext cx="29273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Voce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00604" y="121534"/>
            <a:ext cx="144526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Denominazione</a:t>
            </a:r>
            <a:r>
              <a:rPr sz="10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della </a:t>
            </a:r>
            <a:r>
              <a:rPr sz="10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voce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37639" y="121534"/>
            <a:ext cx="28829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2016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944413" y="476553"/>
          <a:ext cx="4626609" cy="5228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5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4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1765">
                <a:tc gridSpan="2">
                  <a:txBody>
                    <a:bodyPr/>
                    <a:lstStyle/>
                    <a:p>
                      <a:pPr marL="31750">
                        <a:lnSpc>
                          <a:spcPts val="1090"/>
                        </a:lnSpc>
                        <a:tabLst>
                          <a:tab pos="781050" algn="l"/>
                        </a:tabLst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B.III.2.c.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	Crediti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controllante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(immobilizzazioni)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09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830">
                <a:tc gridSpan="2"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  <a:tabLst>
                          <a:tab pos="781050" algn="l"/>
                        </a:tabLst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C.II.4.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	Crediti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controllante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(circolante)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30">
                <a:tc gridSpan="2"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  <a:tabLst>
                          <a:tab pos="781050" algn="l"/>
                        </a:tabLst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D.11.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	Debiti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controllante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soci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830">
                <a:tc gridSpan="2"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  <a:tabLst>
                          <a:tab pos="781050" algn="l"/>
                        </a:tabLst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D.3.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	Debiti</a:t>
                      </a:r>
                      <a:r>
                        <a:rPr sz="1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soci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60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020">
                <a:tc gridSpan="2">
                  <a:txBody>
                    <a:bodyPr/>
                    <a:lstStyle/>
                    <a:p>
                      <a:pPr marL="31750">
                        <a:lnSpc>
                          <a:spcPts val="1160"/>
                        </a:lnSpc>
                        <a:tabLst>
                          <a:tab pos="781050" algn="l"/>
                        </a:tabLst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A.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	Crediti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verso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soci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versamenti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ancora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dovuti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6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830">
                <a:tc gridSpan="2">
                  <a:txBody>
                    <a:bodyPr/>
                    <a:lstStyle/>
                    <a:p>
                      <a:pPr marR="245745" algn="ct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Esposizione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finanziaria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Controllante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20" dirty="0">
                          <a:latin typeface="Times New Roman"/>
                          <a:cs typeface="Times New Roman"/>
                        </a:rPr>
                        <a:t>Soci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000" b="1" spc="-35" dirty="0">
                          <a:latin typeface="Times New Roman"/>
                          <a:cs typeface="Times New Roman"/>
                        </a:rPr>
                        <a:t>60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B.III.2.a.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C.II.2.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controllate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(immobilizzazioni)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52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controllate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(circolante)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8.781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778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B.III.2.b.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collegate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(immobilizzazioni)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214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C.II.3.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collegate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(circolante)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B.III.2.d.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vs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imprese</a:t>
                      </a:r>
                      <a:r>
                        <a:rPr sz="1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sottoposte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10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controllo</a:t>
                      </a:r>
                      <a:r>
                        <a:rPr sz="10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delle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controllanti </a:t>
                      </a: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(im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C.II.5.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vs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imprese</a:t>
                      </a:r>
                      <a:r>
                        <a:rPr sz="1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sottoposte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10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controllo</a:t>
                      </a:r>
                      <a:r>
                        <a:rPr sz="10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delle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controllanti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(circ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43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D.9.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controllate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D.10.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collegate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D.11.bis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6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vs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 imprese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sottoposte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10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controllo</a:t>
                      </a:r>
                      <a:r>
                        <a:rPr sz="10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delle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controllanti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6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Esposizione finanziaria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altre società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Gruppo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0"/>
                        </a:lnSpc>
                        <a:spcBef>
                          <a:spcPts val="1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9.038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ts val="119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C.II.5.bis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9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tributari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95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493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D.12.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tributari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-9.137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D.13.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116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Istituti</a:t>
                      </a: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Previdenza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-1.678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115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Esposizione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finanziaria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"creditori</a:t>
                      </a:r>
                      <a:r>
                        <a:rPr sz="10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pubblici"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15"/>
                        </a:lnSpc>
                        <a:spcBef>
                          <a:spcPts val="1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-10.323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C.II.1.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clienti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53.986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D.6.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per acconti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da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clienti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-84.863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D.7.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fornitori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-73.734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D.8.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sz="1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titoli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1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credito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C.II.5.quate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Altri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5.175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D.14.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6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Altri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240" algn="r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-3.269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11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D.1.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latin typeface="Times New Roman"/>
                          <a:cs typeface="Times New Roman"/>
                        </a:rPr>
                        <a:t>Esposizione</a:t>
                      </a:r>
                      <a:r>
                        <a:rPr sz="10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finanziaria</a:t>
                      </a:r>
                      <a:r>
                        <a:rPr sz="10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"commerciale"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vs. </a:t>
                      </a: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terzi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5890">
                        <a:lnSpc>
                          <a:spcPts val="1115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finanziari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terzi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(obbligazioni)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-102.705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7780" algn="r">
                        <a:lnSpc>
                          <a:spcPts val="1115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D.2.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finanziari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terzi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(obbligazioni</a:t>
                      </a: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convertibili)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D.4.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finanziari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terzi</a:t>
                      </a:r>
                      <a:r>
                        <a:rPr sz="1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(banche)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-11.597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ts val="1185"/>
                        </a:lnSpc>
                      </a:pPr>
                      <a:r>
                        <a:rPr sz="1000" spc="-20" dirty="0">
                          <a:latin typeface="Times New Roman"/>
                          <a:cs typeface="Times New Roman"/>
                        </a:rPr>
                        <a:t>D.5.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Debiti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finanziari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terzi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(altri</a:t>
                      </a:r>
                      <a:r>
                        <a:rPr sz="1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finanziatori)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85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B.III.2.d.bis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160"/>
                        </a:lnSpc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Crediti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finanziari</a:t>
                      </a:r>
                      <a:r>
                        <a:rPr sz="1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vs. altri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ts val="1160"/>
                        </a:lnSpc>
                      </a:pP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1.586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600590" y="5706392"/>
            <a:ext cx="243141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dirty="0">
                <a:latin typeface="Times New Roman"/>
                <a:cs typeface="Times New Roman"/>
              </a:rPr>
              <a:t>Esposizione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finanziaria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vs.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terzi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Times New Roman"/>
                <a:cs typeface="Times New Roman"/>
              </a:rPr>
              <a:t>finanziatori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32934" y="5706392"/>
            <a:ext cx="426084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spc="-10" dirty="0">
                <a:latin typeface="Times New Roman"/>
                <a:cs typeface="Times New Roman"/>
              </a:rPr>
              <a:t>-10.010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00589" y="5870615"/>
            <a:ext cx="167005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dirty="0">
                <a:latin typeface="Times New Roman"/>
                <a:cs typeface="Times New Roman"/>
              </a:rPr>
              <a:t>Crediti</a:t>
            </a:r>
            <a:r>
              <a:rPr sz="1000" b="1" spc="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per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imposte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Times New Roman"/>
                <a:cs typeface="Times New Roman"/>
              </a:rPr>
              <a:t>anticipate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339113" y="5870615"/>
            <a:ext cx="22034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spc="-25" dirty="0">
                <a:latin typeface="Times New Roman"/>
                <a:cs typeface="Times New Roman"/>
              </a:rPr>
              <a:t>268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63463" y="5858450"/>
            <a:ext cx="484505" cy="3337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100"/>
              </a:spcBef>
            </a:pPr>
            <a:r>
              <a:rPr sz="1000" spc="-10" dirty="0">
                <a:latin typeface="Times New Roman"/>
                <a:cs typeface="Times New Roman"/>
              </a:rPr>
              <a:t>C.II.5.ter C.IV.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00589" y="6034839"/>
            <a:ext cx="12014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dirty="0">
                <a:latin typeface="Times New Roman"/>
                <a:cs typeface="Times New Roman"/>
              </a:rPr>
              <a:t>Disponibilità</a:t>
            </a:r>
            <a:r>
              <a:rPr sz="1000" b="1" spc="6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Times New Roman"/>
                <a:cs typeface="Times New Roman"/>
              </a:rPr>
              <a:t>Liquide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40703" y="6034839"/>
            <a:ext cx="31877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spc="-10" dirty="0">
                <a:latin typeface="Times New Roman"/>
                <a:cs typeface="Times New Roman"/>
              </a:rPr>
              <a:t>4.358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00589" y="6199062"/>
            <a:ext cx="29235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dirty="0">
                <a:latin typeface="Times New Roman"/>
                <a:cs typeface="Times New Roman"/>
              </a:rPr>
              <a:t>SALDO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NETTO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CREDITI</a:t>
            </a:r>
            <a:r>
              <a:rPr sz="1000" b="1" spc="-3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+</a:t>
            </a:r>
            <a:r>
              <a:rPr sz="1000" b="1" spc="-2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Times New Roman"/>
                <a:cs typeface="Times New Roman"/>
              </a:rPr>
              <a:t>LIQUIDITA'</a:t>
            </a:r>
            <a:r>
              <a:rPr sz="1000" b="1" spc="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-</a:t>
            </a:r>
            <a:r>
              <a:rPr sz="1000" b="1" spc="-10" dirty="0">
                <a:latin typeface="Times New Roman"/>
                <a:cs typeface="Times New Roman"/>
              </a:rPr>
              <a:t> DEBITI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067287" y="6199062"/>
            <a:ext cx="4921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000" b="1" spc="-10" dirty="0">
                <a:latin typeface="Times New Roman"/>
                <a:cs typeface="Times New Roman"/>
              </a:rPr>
              <a:t>-109.435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589878" y="4893125"/>
            <a:ext cx="3982085" cy="5080"/>
            <a:chOff x="5065877" y="4893125"/>
            <a:chExt cx="3982085" cy="5080"/>
          </a:xfrm>
        </p:grpSpPr>
        <p:sp>
          <p:nvSpPr>
            <p:cNvPr id="18" name="object 18"/>
            <p:cNvSpPr/>
            <p:nvPr/>
          </p:nvSpPr>
          <p:spPr>
            <a:xfrm>
              <a:off x="5065878" y="4893127"/>
              <a:ext cx="3982085" cy="0"/>
            </a:xfrm>
            <a:custGeom>
              <a:avLst/>
              <a:gdLst/>
              <a:ahLst/>
              <a:cxnLst/>
              <a:rect l="l" t="t" r="r" b="b"/>
              <a:pathLst>
                <a:path w="3982084">
                  <a:moveTo>
                    <a:pt x="0" y="0"/>
                  </a:moveTo>
                  <a:lnTo>
                    <a:pt x="398208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065877" y="4893125"/>
              <a:ext cx="3982085" cy="5080"/>
            </a:xfrm>
            <a:custGeom>
              <a:avLst/>
              <a:gdLst/>
              <a:ahLst/>
              <a:cxnLst/>
              <a:rect l="l" t="t" r="r" b="b"/>
              <a:pathLst>
                <a:path w="3982084" h="5079">
                  <a:moveTo>
                    <a:pt x="3982087" y="4693"/>
                  </a:moveTo>
                  <a:lnTo>
                    <a:pt x="0" y="4693"/>
                  </a:lnTo>
                  <a:lnTo>
                    <a:pt x="0" y="0"/>
                  </a:lnTo>
                  <a:lnTo>
                    <a:pt x="3982087" y="0"/>
                  </a:lnTo>
                  <a:lnTo>
                    <a:pt x="3982087" y="46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589878" y="5878697"/>
            <a:ext cx="3982085" cy="5080"/>
            <a:chOff x="5065877" y="5878697"/>
            <a:chExt cx="3982085" cy="5080"/>
          </a:xfrm>
        </p:grpSpPr>
        <p:sp>
          <p:nvSpPr>
            <p:cNvPr id="21" name="object 21"/>
            <p:cNvSpPr/>
            <p:nvPr/>
          </p:nvSpPr>
          <p:spPr>
            <a:xfrm>
              <a:off x="5065878" y="5878697"/>
              <a:ext cx="3982085" cy="0"/>
            </a:xfrm>
            <a:custGeom>
              <a:avLst/>
              <a:gdLst/>
              <a:ahLst/>
              <a:cxnLst/>
              <a:rect l="l" t="t" r="r" b="b"/>
              <a:pathLst>
                <a:path w="3982084">
                  <a:moveTo>
                    <a:pt x="0" y="0"/>
                  </a:moveTo>
                  <a:lnTo>
                    <a:pt x="398208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065877" y="5878700"/>
              <a:ext cx="3982085" cy="5080"/>
            </a:xfrm>
            <a:custGeom>
              <a:avLst/>
              <a:gdLst/>
              <a:ahLst/>
              <a:cxnLst/>
              <a:rect l="l" t="t" r="r" b="b"/>
              <a:pathLst>
                <a:path w="3982084" h="5079">
                  <a:moveTo>
                    <a:pt x="3982087" y="4693"/>
                  </a:moveTo>
                  <a:lnTo>
                    <a:pt x="0" y="4693"/>
                  </a:lnTo>
                  <a:lnTo>
                    <a:pt x="0" y="0"/>
                  </a:lnTo>
                  <a:lnTo>
                    <a:pt x="3982087" y="0"/>
                  </a:lnTo>
                  <a:lnTo>
                    <a:pt x="3982087" y="46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6589878" y="6042957"/>
            <a:ext cx="3982085" cy="5080"/>
            <a:chOff x="5065877" y="6042957"/>
            <a:chExt cx="3982085" cy="5080"/>
          </a:xfrm>
        </p:grpSpPr>
        <p:sp>
          <p:nvSpPr>
            <p:cNvPr id="24" name="object 24"/>
            <p:cNvSpPr/>
            <p:nvPr/>
          </p:nvSpPr>
          <p:spPr>
            <a:xfrm>
              <a:off x="5065878" y="6042959"/>
              <a:ext cx="3982085" cy="0"/>
            </a:xfrm>
            <a:custGeom>
              <a:avLst/>
              <a:gdLst/>
              <a:ahLst/>
              <a:cxnLst/>
              <a:rect l="l" t="t" r="r" b="b"/>
              <a:pathLst>
                <a:path w="3982084">
                  <a:moveTo>
                    <a:pt x="0" y="0"/>
                  </a:moveTo>
                  <a:lnTo>
                    <a:pt x="398208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65877" y="6042957"/>
              <a:ext cx="3982085" cy="5080"/>
            </a:xfrm>
            <a:custGeom>
              <a:avLst/>
              <a:gdLst/>
              <a:ahLst/>
              <a:cxnLst/>
              <a:rect l="l" t="t" r="r" b="b"/>
              <a:pathLst>
                <a:path w="3982084" h="5079">
                  <a:moveTo>
                    <a:pt x="3982087" y="4697"/>
                  </a:moveTo>
                  <a:lnTo>
                    <a:pt x="0" y="4697"/>
                  </a:lnTo>
                  <a:lnTo>
                    <a:pt x="0" y="0"/>
                  </a:lnTo>
                  <a:lnTo>
                    <a:pt x="3982087" y="0"/>
                  </a:lnTo>
                  <a:lnTo>
                    <a:pt x="3982087" y="469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589878" y="6207218"/>
            <a:ext cx="3982085" cy="5080"/>
            <a:chOff x="5065877" y="6207218"/>
            <a:chExt cx="3982085" cy="5080"/>
          </a:xfrm>
        </p:grpSpPr>
        <p:sp>
          <p:nvSpPr>
            <p:cNvPr id="27" name="object 27"/>
            <p:cNvSpPr/>
            <p:nvPr/>
          </p:nvSpPr>
          <p:spPr>
            <a:xfrm>
              <a:off x="5065878" y="6207220"/>
              <a:ext cx="3982085" cy="0"/>
            </a:xfrm>
            <a:custGeom>
              <a:avLst/>
              <a:gdLst/>
              <a:ahLst/>
              <a:cxnLst/>
              <a:rect l="l" t="t" r="r" b="b"/>
              <a:pathLst>
                <a:path w="3982084">
                  <a:moveTo>
                    <a:pt x="0" y="0"/>
                  </a:moveTo>
                  <a:lnTo>
                    <a:pt x="398208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065877" y="6207218"/>
              <a:ext cx="3982085" cy="5080"/>
            </a:xfrm>
            <a:custGeom>
              <a:avLst/>
              <a:gdLst/>
              <a:ahLst/>
              <a:cxnLst/>
              <a:rect l="l" t="t" r="r" b="b"/>
              <a:pathLst>
                <a:path w="3982084" h="5079">
                  <a:moveTo>
                    <a:pt x="3982087" y="4693"/>
                  </a:moveTo>
                  <a:lnTo>
                    <a:pt x="0" y="4693"/>
                  </a:lnTo>
                  <a:lnTo>
                    <a:pt x="0" y="0"/>
                  </a:lnTo>
                  <a:lnTo>
                    <a:pt x="3982087" y="0"/>
                  </a:lnTo>
                  <a:lnTo>
                    <a:pt x="3982087" y="46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6589878" y="6371480"/>
            <a:ext cx="3982085" cy="5080"/>
            <a:chOff x="5065877" y="6371480"/>
            <a:chExt cx="3982085" cy="5080"/>
          </a:xfrm>
        </p:grpSpPr>
        <p:sp>
          <p:nvSpPr>
            <p:cNvPr id="30" name="object 30"/>
            <p:cNvSpPr/>
            <p:nvPr/>
          </p:nvSpPr>
          <p:spPr>
            <a:xfrm>
              <a:off x="5065878" y="6371482"/>
              <a:ext cx="3982085" cy="0"/>
            </a:xfrm>
            <a:custGeom>
              <a:avLst/>
              <a:gdLst/>
              <a:ahLst/>
              <a:cxnLst/>
              <a:rect l="l" t="t" r="r" b="b"/>
              <a:pathLst>
                <a:path w="3982084">
                  <a:moveTo>
                    <a:pt x="0" y="0"/>
                  </a:moveTo>
                  <a:lnTo>
                    <a:pt x="398208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065877" y="6371480"/>
              <a:ext cx="3982085" cy="5080"/>
            </a:xfrm>
            <a:custGeom>
              <a:avLst/>
              <a:gdLst/>
              <a:ahLst/>
              <a:cxnLst/>
              <a:rect l="l" t="t" r="r" b="b"/>
              <a:pathLst>
                <a:path w="3982084" h="5079">
                  <a:moveTo>
                    <a:pt x="3982087" y="4693"/>
                  </a:moveTo>
                  <a:lnTo>
                    <a:pt x="0" y="4693"/>
                  </a:lnTo>
                  <a:lnTo>
                    <a:pt x="0" y="0"/>
                  </a:lnTo>
                  <a:lnTo>
                    <a:pt x="3982087" y="0"/>
                  </a:lnTo>
                  <a:lnTo>
                    <a:pt x="3982087" y="46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27</a:t>
            </a:fld>
            <a:endParaRPr spc="-2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2899" y="235826"/>
            <a:ext cx="7143750" cy="614680"/>
          </a:xfrm>
          <a:prstGeom prst="rect">
            <a:avLst/>
          </a:prstGeom>
        </p:spPr>
        <p:txBody>
          <a:bodyPr vert="horz" wrap="square" lIns="0" tIns="40640" rIns="0" bIns="0" rtlCol="0" anchor="ctr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320"/>
              </a:spcBef>
            </a:pPr>
            <a:r>
              <a:rPr sz="2000" dirty="0"/>
              <a:t>Un</a:t>
            </a:r>
            <a:r>
              <a:rPr sz="2000" spc="-35" dirty="0"/>
              <a:t> </a:t>
            </a:r>
            <a:r>
              <a:rPr sz="2000" dirty="0"/>
              <a:t>esempio</a:t>
            </a:r>
            <a:r>
              <a:rPr sz="2000" spc="-35" dirty="0"/>
              <a:t> </a:t>
            </a:r>
            <a:r>
              <a:rPr sz="2000" dirty="0"/>
              <a:t>di</a:t>
            </a:r>
            <a:r>
              <a:rPr sz="2000" spc="-40" dirty="0"/>
              <a:t> </a:t>
            </a:r>
            <a:r>
              <a:rPr sz="2000" dirty="0"/>
              <a:t>dinamica</a:t>
            </a:r>
            <a:r>
              <a:rPr sz="2000" spc="-30" dirty="0"/>
              <a:t> </a:t>
            </a:r>
            <a:r>
              <a:rPr sz="2000" dirty="0"/>
              <a:t>del</a:t>
            </a:r>
            <a:r>
              <a:rPr sz="2000" spc="-25" dirty="0"/>
              <a:t> </a:t>
            </a:r>
            <a:r>
              <a:rPr sz="2000" dirty="0"/>
              <a:t>saldo</a:t>
            </a:r>
            <a:r>
              <a:rPr sz="2000" spc="-35" dirty="0"/>
              <a:t> </a:t>
            </a:r>
            <a:r>
              <a:rPr sz="2000" dirty="0"/>
              <a:t>complessivo</a:t>
            </a:r>
            <a:r>
              <a:rPr sz="2000" spc="-20" dirty="0"/>
              <a:t> </a:t>
            </a:r>
            <a:r>
              <a:rPr sz="2000" dirty="0"/>
              <a:t>tra</a:t>
            </a:r>
            <a:r>
              <a:rPr sz="2000" spc="-45" dirty="0"/>
              <a:t> </a:t>
            </a:r>
            <a:r>
              <a:rPr sz="2000" dirty="0"/>
              <a:t>crediti</a:t>
            </a:r>
            <a:r>
              <a:rPr sz="2000" spc="-50" dirty="0"/>
              <a:t> e </a:t>
            </a:r>
            <a:r>
              <a:rPr sz="2000" dirty="0"/>
              <a:t>debiti</a:t>
            </a:r>
            <a:r>
              <a:rPr sz="2000" spc="-60" dirty="0"/>
              <a:t> </a:t>
            </a:r>
            <a:r>
              <a:rPr sz="2000" dirty="0"/>
              <a:t>(impresa</a:t>
            </a:r>
            <a:r>
              <a:rPr sz="2000" spc="-60" dirty="0"/>
              <a:t> </a:t>
            </a:r>
            <a:r>
              <a:rPr sz="2000" dirty="0"/>
              <a:t>dichiarata</a:t>
            </a:r>
            <a:r>
              <a:rPr sz="2000" spc="-60" dirty="0"/>
              <a:t> </a:t>
            </a:r>
            <a:r>
              <a:rPr sz="2000" dirty="0"/>
              <a:t>insolvente</a:t>
            </a:r>
            <a:r>
              <a:rPr sz="2000" spc="-30" dirty="0"/>
              <a:t> </a:t>
            </a:r>
            <a:r>
              <a:rPr sz="2000" dirty="0"/>
              <a:t>nel</a:t>
            </a:r>
            <a:r>
              <a:rPr sz="2000" spc="-30" dirty="0"/>
              <a:t> </a:t>
            </a:r>
            <a:r>
              <a:rPr sz="2000" spc="-10" dirty="0"/>
              <a:t>2017)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2496311" y="1021080"/>
            <a:ext cx="6623684" cy="5369560"/>
            <a:chOff x="972311" y="1021080"/>
            <a:chExt cx="6623684" cy="53695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2311" y="1021080"/>
              <a:ext cx="6623303" cy="536905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772917" y="3861054"/>
              <a:ext cx="1165860" cy="1333500"/>
            </a:xfrm>
            <a:custGeom>
              <a:avLst/>
              <a:gdLst/>
              <a:ahLst/>
              <a:cxnLst/>
              <a:rect l="l" t="t" r="r" b="b"/>
              <a:pathLst>
                <a:path w="1165860" h="1333500">
                  <a:moveTo>
                    <a:pt x="0" y="666750"/>
                  </a:moveTo>
                  <a:lnTo>
                    <a:pt x="1753" y="614643"/>
                  </a:lnTo>
                  <a:lnTo>
                    <a:pt x="6928" y="563634"/>
                  </a:lnTo>
                  <a:lnTo>
                    <a:pt x="15395" y="513870"/>
                  </a:lnTo>
                  <a:lnTo>
                    <a:pt x="27024" y="465499"/>
                  </a:lnTo>
                  <a:lnTo>
                    <a:pt x="41685" y="418669"/>
                  </a:lnTo>
                  <a:lnTo>
                    <a:pt x="59249" y="373529"/>
                  </a:lnTo>
                  <a:lnTo>
                    <a:pt x="79586" y="330228"/>
                  </a:lnTo>
                  <a:lnTo>
                    <a:pt x="102567" y="288912"/>
                  </a:lnTo>
                  <a:lnTo>
                    <a:pt x="128062" y="249731"/>
                  </a:lnTo>
                  <a:lnTo>
                    <a:pt x="155942" y="212833"/>
                  </a:lnTo>
                  <a:lnTo>
                    <a:pt x="186076" y="178365"/>
                  </a:lnTo>
                  <a:lnTo>
                    <a:pt x="218336" y="146477"/>
                  </a:lnTo>
                  <a:lnTo>
                    <a:pt x="252591" y="117316"/>
                  </a:lnTo>
                  <a:lnTo>
                    <a:pt x="288713" y="91030"/>
                  </a:lnTo>
                  <a:lnTo>
                    <a:pt x="326571" y="67769"/>
                  </a:lnTo>
                  <a:lnTo>
                    <a:pt x="366036" y="47679"/>
                  </a:lnTo>
                  <a:lnTo>
                    <a:pt x="406978" y="30910"/>
                  </a:lnTo>
                  <a:lnTo>
                    <a:pt x="449268" y="17609"/>
                  </a:lnTo>
                  <a:lnTo>
                    <a:pt x="492777" y="7925"/>
                  </a:lnTo>
                  <a:lnTo>
                    <a:pt x="537374" y="2005"/>
                  </a:lnTo>
                  <a:lnTo>
                    <a:pt x="582930" y="0"/>
                  </a:lnTo>
                  <a:lnTo>
                    <a:pt x="628485" y="2005"/>
                  </a:lnTo>
                  <a:lnTo>
                    <a:pt x="673082" y="7925"/>
                  </a:lnTo>
                  <a:lnTo>
                    <a:pt x="716591" y="17609"/>
                  </a:lnTo>
                  <a:lnTo>
                    <a:pt x="758881" y="30910"/>
                  </a:lnTo>
                  <a:lnTo>
                    <a:pt x="799823" y="47679"/>
                  </a:lnTo>
                  <a:lnTo>
                    <a:pt x="839288" y="67769"/>
                  </a:lnTo>
                  <a:lnTo>
                    <a:pt x="877146" y="91030"/>
                  </a:lnTo>
                  <a:lnTo>
                    <a:pt x="913268" y="117316"/>
                  </a:lnTo>
                  <a:lnTo>
                    <a:pt x="947523" y="146477"/>
                  </a:lnTo>
                  <a:lnTo>
                    <a:pt x="979783" y="178365"/>
                  </a:lnTo>
                  <a:lnTo>
                    <a:pt x="1009917" y="212833"/>
                  </a:lnTo>
                  <a:lnTo>
                    <a:pt x="1037797" y="249731"/>
                  </a:lnTo>
                  <a:lnTo>
                    <a:pt x="1063292" y="288912"/>
                  </a:lnTo>
                  <a:lnTo>
                    <a:pt x="1086273" y="330228"/>
                  </a:lnTo>
                  <a:lnTo>
                    <a:pt x="1106610" y="373529"/>
                  </a:lnTo>
                  <a:lnTo>
                    <a:pt x="1124174" y="418669"/>
                  </a:lnTo>
                  <a:lnTo>
                    <a:pt x="1138835" y="465499"/>
                  </a:lnTo>
                  <a:lnTo>
                    <a:pt x="1150464" y="513870"/>
                  </a:lnTo>
                  <a:lnTo>
                    <a:pt x="1158931" y="563634"/>
                  </a:lnTo>
                  <a:lnTo>
                    <a:pt x="1164106" y="614643"/>
                  </a:lnTo>
                  <a:lnTo>
                    <a:pt x="1165860" y="666750"/>
                  </a:lnTo>
                  <a:lnTo>
                    <a:pt x="1164106" y="718856"/>
                  </a:lnTo>
                  <a:lnTo>
                    <a:pt x="1158931" y="769865"/>
                  </a:lnTo>
                  <a:lnTo>
                    <a:pt x="1150464" y="819629"/>
                  </a:lnTo>
                  <a:lnTo>
                    <a:pt x="1138835" y="868000"/>
                  </a:lnTo>
                  <a:lnTo>
                    <a:pt x="1124174" y="914830"/>
                  </a:lnTo>
                  <a:lnTo>
                    <a:pt x="1106610" y="959970"/>
                  </a:lnTo>
                  <a:lnTo>
                    <a:pt x="1086273" y="1003271"/>
                  </a:lnTo>
                  <a:lnTo>
                    <a:pt x="1063292" y="1044587"/>
                  </a:lnTo>
                  <a:lnTo>
                    <a:pt x="1037797" y="1083768"/>
                  </a:lnTo>
                  <a:lnTo>
                    <a:pt x="1009917" y="1120666"/>
                  </a:lnTo>
                  <a:lnTo>
                    <a:pt x="979783" y="1155134"/>
                  </a:lnTo>
                  <a:lnTo>
                    <a:pt x="947523" y="1187022"/>
                  </a:lnTo>
                  <a:lnTo>
                    <a:pt x="913268" y="1216183"/>
                  </a:lnTo>
                  <a:lnTo>
                    <a:pt x="877146" y="1242469"/>
                  </a:lnTo>
                  <a:lnTo>
                    <a:pt x="839288" y="1265730"/>
                  </a:lnTo>
                  <a:lnTo>
                    <a:pt x="799823" y="1285820"/>
                  </a:lnTo>
                  <a:lnTo>
                    <a:pt x="758881" y="1302589"/>
                  </a:lnTo>
                  <a:lnTo>
                    <a:pt x="716591" y="1315890"/>
                  </a:lnTo>
                  <a:lnTo>
                    <a:pt x="673082" y="1325574"/>
                  </a:lnTo>
                  <a:lnTo>
                    <a:pt x="628485" y="1331494"/>
                  </a:lnTo>
                  <a:lnTo>
                    <a:pt x="582930" y="1333500"/>
                  </a:lnTo>
                  <a:lnTo>
                    <a:pt x="537374" y="1331494"/>
                  </a:lnTo>
                  <a:lnTo>
                    <a:pt x="492777" y="1325574"/>
                  </a:lnTo>
                  <a:lnTo>
                    <a:pt x="449268" y="1315890"/>
                  </a:lnTo>
                  <a:lnTo>
                    <a:pt x="406978" y="1302589"/>
                  </a:lnTo>
                  <a:lnTo>
                    <a:pt x="366036" y="1285820"/>
                  </a:lnTo>
                  <a:lnTo>
                    <a:pt x="326571" y="1265730"/>
                  </a:lnTo>
                  <a:lnTo>
                    <a:pt x="288713" y="1242469"/>
                  </a:lnTo>
                  <a:lnTo>
                    <a:pt x="252591" y="1216183"/>
                  </a:lnTo>
                  <a:lnTo>
                    <a:pt x="218336" y="1187022"/>
                  </a:lnTo>
                  <a:lnTo>
                    <a:pt x="186076" y="1155134"/>
                  </a:lnTo>
                  <a:lnTo>
                    <a:pt x="155942" y="1120666"/>
                  </a:lnTo>
                  <a:lnTo>
                    <a:pt x="128062" y="1083768"/>
                  </a:lnTo>
                  <a:lnTo>
                    <a:pt x="102567" y="1044587"/>
                  </a:lnTo>
                  <a:lnTo>
                    <a:pt x="79586" y="1003271"/>
                  </a:lnTo>
                  <a:lnTo>
                    <a:pt x="59249" y="959970"/>
                  </a:lnTo>
                  <a:lnTo>
                    <a:pt x="41685" y="914830"/>
                  </a:lnTo>
                  <a:lnTo>
                    <a:pt x="27024" y="868000"/>
                  </a:lnTo>
                  <a:lnTo>
                    <a:pt x="15395" y="819629"/>
                  </a:lnTo>
                  <a:lnTo>
                    <a:pt x="6928" y="769865"/>
                  </a:lnTo>
                  <a:lnTo>
                    <a:pt x="1753" y="718856"/>
                  </a:lnTo>
                  <a:lnTo>
                    <a:pt x="0" y="66675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10134600" y="6436738"/>
            <a:ext cx="2743200" cy="20435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pPr marL="38100">
                <a:lnSpc>
                  <a:spcPts val="1650"/>
                </a:lnSpc>
              </a:pPr>
              <a:t>28</a:t>
            </a:fld>
            <a:endParaRPr spc="-2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9567" y="2653837"/>
            <a:ext cx="7748270" cy="830997"/>
          </a:xfrm>
          <a:prstGeom prst="rect">
            <a:avLst/>
          </a:prstGeom>
          <a:ln w="57911">
            <a:solidFill>
              <a:srgbClr val="0000CC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it-IT" sz="2700" dirty="0">
                <a:latin typeface="Times New Roman"/>
                <a:cs typeface="Times New Roman"/>
              </a:rPr>
              <a:t> </a:t>
            </a:r>
            <a:r>
              <a:rPr lang="it-IT" sz="2700" dirty="0">
                <a:latin typeface="Arial" panose="020B0604020202020204" pitchFamily="34" charset="0"/>
                <a:cs typeface="Arial" panose="020B0604020202020204" pitchFamily="34" charset="0"/>
              </a:rPr>
              <a:t>Analisi documentali quali </a:t>
            </a:r>
            <a:r>
              <a:rPr lang="it-IT" sz="2700" dirty="0" err="1">
                <a:latin typeface="Arial" panose="020B0604020202020204" pitchFamily="34" charset="0"/>
                <a:cs typeface="Arial" panose="020B0604020202020204" pitchFamily="34" charset="0"/>
              </a:rPr>
              <a:t>alert</a:t>
            </a:r>
            <a:r>
              <a:rPr lang="it-IT" sz="2700" dirty="0">
                <a:latin typeface="Arial" panose="020B0604020202020204" pitchFamily="34" charset="0"/>
                <a:cs typeface="Arial" panose="020B0604020202020204" pitchFamily="34" charset="0"/>
              </a:rPr>
              <a:t> per situazioni di dissesto</a:t>
            </a:r>
            <a:endParaRPr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29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r"/>
            <a:r>
              <a:rPr lang="en-US" sz="4000" kern="1200" spc="-1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Argomenti</a:t>
            </a:r>
            <a:endParaRPr lang="en-US" sz="4000" kern="1200" spc="-1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4965" marR="789940" indent="-228600">
              <a:lnSpc>
                <a:spcPct val="90000"/>
              </a:lnSpc>
              <a:spcBef>
                <a:spcPts val="105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messaggi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riforma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rilevanti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fini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valutazioni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economiche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definizioni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ambiti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incertezza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4064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Lo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stato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grandezze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economico-finanziarie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elementi</a:t>
            </a:r>
            <a:r>
              <a:rPr lang="en-US" sz="20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distinzione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reversibile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irreversibile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508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probabilità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insolvenza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sul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fondamento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25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piani</a:t>
            </a:r>
            <a:r>
              <a:rPr lang="en-US" sz="2000" b="1" spc="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economico-finanziari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Conclusioni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riguardo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prospettiva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penalistica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Classificazione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flussi</a:t>
            </a:r>
            <a:r>
              <a:rPr lang="en-US" sz="4000" kern="1200" spc="-3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previsionali</a:t>
            </a:r>
            <a:r>
              <a:rPr lang="en-US" sz="4000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nell’ottica</a:t>
            </a:r>
            <a:r>
              <a:rPr lang="en-US" sz="4000" kern="1200" spc="-5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risanamento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1265555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Cos’è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l’equilibrio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posto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rendiconto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 err="1">
                <a:solidFill>
                  <a:schemeClr val="accent1">
                    <a:lumMod val="75000"/>
                  </a:schemeClr>
                </a:solidFill>
              </a:rPr>
              <a:t>può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tranquillamente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chiudere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risultato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pari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zero?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12700" marR="17272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E’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coerenza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confronto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insiemi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specifici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entrate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ed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uscite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).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esempio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0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L’impresa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può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investimenti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operativi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ricorrenti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6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flusso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cassa</a:t>
            </a:r>
            <a:r>
              <a:rPr lang="en-US" sz="1600" b="1" spc="-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gestione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operativa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corrente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?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flusso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operativo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disponibile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600" b="1" spc="-8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FCFO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positivo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419734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cassa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operativo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corrente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positivo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grazie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all’EBITDA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oppure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causa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finanziamento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anomalo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parte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circolante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aumento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fornitori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riduzione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magazzino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)?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12700" marR="135763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Nell’ottica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risanamento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quindi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piani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classificazione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specifica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esempio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109093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Isolare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ricorrenti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straordinari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risanamento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(es.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dismissioni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Isolare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rientro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dall’esposizione</a:t>
            </a:r>
            <a:r>
              <a:rPr lang="en-US" sz="16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debitoria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63817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Isolare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positivi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attesi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connessi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ristrutturazione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risultato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reddituale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azioni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sui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ricavi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marginalità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vendite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sui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costi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struttura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spc="-2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30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15913" y="1843645"/>
            <a:ext cx="4756150" cy="353060"/>
          </a:xfrm>
          <a:custGeom>
            <a:avLst/>
            <a:gdLst/>
            <a:ahLst/>
            <a:cxnLst/>
            <a:rect l="l" t="t" r="r" b="b"/>
            <a:pathLst>
              <a:path w="4756150" h="353060">
                <a:moveTo>
                  <a:pt x="4756152" y="352712"/>
                </a:moveTo>
                <a:lnTo>
                  <a:pt x="0" y="352712"/>
                </a:lnTo>
                <a:lnTo>
                  <a:pt x="0" y="0"/>
                </a:lnTo>
                <a:lnTo>
                  <a:pt x="4756152" y="0"/>
                </a:lnTo>
                <a:lnTo>
                  <a:pt x="4756152" y="352712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15913" y="2888717"/>
            <a:ext cx="4756150" cy="353060"/>
          </a:xfrm>
          <a:custGeom>
            <a:avLst/>
            <a:gdLst/>
            <a:ahLst/>
            <a:cxnLst/>
            <a:rect l="l" t="t" r="r" b="b"/>
            <a:pathLst>
              <a:path w="4756150" h="353060">
                <a:moveTo>
                  <a:pt x="4756152" y="352712"/>
                </a:moveTo>
                <a:lnTo>
                  <a:pt x="0" y="352712"/>
                </a:lnTo>
                <a:lnTo>
                  <a:pt x="0" y="0"/>
                </a:lnTo>
                <a:lnTo>
                  <a:pt x="4756152" y="0"/>
                </a:lnTo>
                <a:lnTo>
                  <a:pt x="4756152" y="352712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15913" y="3585434"/>
            <a:ext cx="4756150" cy="353060"/>
          </a:xfrm>
          <a:custGeom>
            <a:avLst/>
            <a:gdLst/>
            <a:ahLst/>
            <a:cxnLst/>
            <a:rect l="l" t="t" r="r" b="b"/>
            <a:pathLst>
              <a:path w="4756150" h="353060">
                <a:moveTo>
                  <a:pt x="4756152" y="352712"/>
                </a:moveTo>
                <a:lnTo>
                  <a:pt x="0" y="352712"/>
                </a:lnTo>
                <a:lnTo>
                  <a:pt x="0" y="0"/>
                </a:lnTo>
                <a:lnTo>
                  <a:pt x="4756152" y="0"/>
                </a:lnTo>
                <a:lnTo>
                  <a:pt x="4756152" y="352712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15913" y="4282156"/>
            <a:ext cx="4756150" cy="353060"/>
          </a:xfrm>
          <a:custGeom>
            <a:avLst/>
            <a:gdLst/>
            <a:ahLst/>
            <a:cxnLst/>
            <a:rect l="l" t="t" r="r" b="b"/>
            <a:pathLst>
              <a:path w="4756150" h="353060">
                <a:moveTo>
                  <a:pt x="4756152" y="352712"/>
                </a:moveTo>
                <a:lnTo>
                  <a:pt x="0" y="352712"/>
                </a:lnTo>
                <a:lnTo>
                  <a:pt x="0" y="0"/>
                </a:lnTo>
                <a:lnTo>
                  <a:pt x="4756152" y="0"/>
                </a:lnTo>
                <a:lnTo>
                  <a:pt x="4756152" y="352712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15913" y="4978873"/>
            <a:ext cx="4756150" cy="353060"/>
          </a:xfrm>
          <a:custGeom>
            <a:avLst/>
            <a:gdLst/>
            <a:ahLst/>
            <a:cxnLst/>
            <a:rect l="l" t="t" r="r" b="b"/>
            <a:pathLst>
              <a:path w="4756150" h="353060">
                <a:moveTo>
                  <a:pt x="4756152" y="352712"/>
                </a:moveTo>
                <a:lnTo>
                  <a:pt x="0" y="352712"/>
                </a:lnTo>
                <a:lnTo>
                  <a:pt x="0" y="0"/>
                </a:lnTo>
                <a:lnTo>
                  <a:pt x="4756152" y="0"/>
                </a:lnTo>
                <a:lnTo>
                  <a:pt x="4756152" y="352712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15913" y="6023944"/>
            <a:ext cx="4756150" cy="353060"/>
          </a:xfrm>
          <a:custGeom>
            <a:avLst/>
            <a:gdLst/>
            <a:ahLst/>
            <a:cxnLst/>
            <a:rect l="l" t="t" r="r" b="b"/>
            <a:pathLst>
              <a:path w="4756150" h="353060">
                <a:moveTo>
                  <a:pt x="4756152" y="352712"/>
                </a:moveTo>
                <a:lnTo>
                  <a:pt x="0" y="352712"/>
                </a:lnTo>
                <a:lnTo>
                  <a:pt x="0" y="0"/>
                </a:lnTo>
                <a:lnTo>
                  <a:pt x="4756152" y="0"/>
                </a:lnTo>
                <a:lnTo>
                  <a:pt x="4756152" y="352712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403986" y="4536535"/>
            <a:ext cx="2197100" cy="0"/>
          </a:xfrm>
          <a:custGeom>
            <a:avLst/>
            <a:gdLst/>
            <a:ahLst/>
            <a:cxnLst/>
            <a:rect l="l" t="t" r="r" b="b"/>
            <a:pathLst>
              <a:path w="2197100">
                <a:moveTo>
                  <a:pt x="0" y="0"/>
                </a:moveTo>
                <a:lnTo>
                  <a:pt x="21967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492250" y="0"/>
          <a:ext cx="9205594" cy="68516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8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90040">
                <a:tc>
                  <a:txBody>
                    <a:bodyPr/>
                    <a:lstStyle/>
                    <a:p>
                      <a:pPr marL="1003300" marR="42545">
                        <a:lnSpc>
                          <a:spcPts val="2680"/>
                        </a:lnSpc>
                        <a:spcBef>
                          <a:spcPts val="1730"/>
                        </a:spcBef>
                      </a:pP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Uno</a:t>
                      </a:r>
                      <a:r>
                        <a:rPr sz="2400" b="1" spc="-15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schema</a:t>
                      </a:r>
                      <a:r>
                        <a:rPr sz="2400" b="1" spc="-5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di</a:t>
                      </a:r>
                      <a:r>
                        <a:rPr sz="2400" b="1" spc="-30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riferimento</a:t>
                      </a:r>
                      <a:r>
                        <a:rPr sz="2400" b="1" spc="-40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ed</a:t>
                      </a:r>
                      <a:r>
                        <a:rPr sz="2400" b="1" spc="-10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alcuni</a:t>
                      </a:r>
                      <a:r>
                        <a:rPr sz="2400" b="1" spc="-30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indicatori</a:t>
                      </a:r>
                      <a:r>
                        <a:rPr sz="2400" b="1" spc="-45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di </a:t>
                      </a:r>
                      <a:r>
                        <a:rPr sz="2400" b="1" spc="-10" dirty="0">
                          <a:solidFill>
                            <a:srgbClr val="0066CC"/>
                          </a:solidFill>
                          <a:latin typeface="Arial"/>
                          <a:cs typeface="Arial"/>
                        </a:rPr>
                        <a:t>sintesi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524446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Caso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50" dirty="0">
                          <a:latin typeface="Calibri"/>
                          <a:cs typeface="Calibri"/>
                        </a:rPr>
                        <a:t>1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R="74295" algn="r">
                        <a:lnSpc>
                          <a:spcPts val="960"/>
                        </a:lnSpc>
                        <a:spcBef>
                          <a:spcPts val="70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Copertura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dei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piani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rientro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mediante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il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62635">
                        <a:lnSpc>
                          <a:spcPts val="1080"/>
                        </a:lnSpc>
                        <a:tabLst>
                          <a:tab pos="5462270" algn="l"/>
                          <a:tab pos="5828030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[1]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Margine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Operativo</a:t>
                      </a:r>
                      <a:r>
                        <a:rPr sz="10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Lordo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(EBITDA)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- Base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partenza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Piano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r>
                        <a:rPr sz="1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="1" baseline="-9259" dirty="0">
                          <a:latin typeface="Arial"/>
                          <a:cs typeface="Arial"/>
                        </a:rPr>
                        <a:t>flusso</a:t>
                      </a:r>
                      <a:r>
                        <a:rPr sz="1350" b="1" spc="-30" baseline="-925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9259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350" b="1" spc="-15" baseline="-925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9259" dirty="0">
                          <a:latin typeface="Arial"/>
                          <a:cs typeface="Arial"/>
                        </a:rPr>
                        <a:t>cassa</a:t>
                      </a:r>
                      <a:r>
                        <a:rPr sz="1350" b="1" spc="-30" baseline="-9259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spc="-15" baseline="-9259" dirty="0">
                          <a:latin typeface="Arial"/>
                          <a:cs typeface="Arial"/>
                        </a:rPr>
                        <a:t>"ricorrente":</a:t>
                      </a:r>
                      <a:endParaRPr sz="1350" baseline="-9259">
                        <a:latin typeface="Arial"/>
                        <a:cs typeface="Arial"/>
                      </a:endParaRPr>
                    </a:p>
                  </a:txBody>
                  <a:tcPr marL="0" marR="0" marT="2197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715"/>
                        </a:spcBef>
                        <a:tabLst>
                          <a:tab pos="4829810" algn="l"/>
                          <a:tab pos="5226050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[2]</a:t>
                      </a:r>
                      <a:r>
                        <a:rPr sz="10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Effetti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positivi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interventi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miglioramento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redditività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aseline="12345" dirty="0">
                          <a:latin typeface="Arial"/>
                          <a:cs typeface="Arial"/>
                        </a:rPr>
                        <a:t>Flusso</a:t>
                      </a:r>
                      <a:r>
                        <a:rPr sz="1350" spc="-37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1234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350" spc="-7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12345" dirty="0">
                          <a:latin typeface="Arial"/>
                          <a:cs typeface="Arial"/>
                        </a:rPr>
                        <a:t>cassa</a:t>
                      </a:r>
                      <a:r>
                        <a:rPr sz="1350" spc="-52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12345" dirty="0">
                          <a:latin typeface="Arial"/>
                          <a:cs typeface="Arial"/>
                        </a:rPr>
                        <a:t>"ricorrente"</a:t>
                      </a:r>
                      <a:r>
                        <a:rPr sz="1350" spc="-22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12345" dirty="0">
                          <a:latin typeface="Arial"/>
                          <a:cs typeface="Arial"/>
                        </a:rPr>
                        <a:t>ante piani</a:t>
                      </a:r>
                      <a:r>
                        <a:rPr sz="1350" spc="-22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37" baseline="12345" dirty="0">
                          <a:latin typeface="Arial"/>
                          <a:cs typeface="Arial"/>
                        </a:rPr>
                        <a:t>di</a:t>
                      </a:r>
                      <a:endParaRPr sz="1350" baseline="12345">
                        <a:latin typeface="Arial"/>
                        <a:cs typeface="Arial"/>
                      </a:endParaRPr>
                    </a:p>
                  </a:txBody>
                  <a:tcPr marL="0" marR="0" marT="908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69215" algn="r">
                        <a:lnSpc>
                          <a:spcPts val="1015"/>
                        </a:lnSpc>
                        <a:spcBef>
                          <a:spcPts val="690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20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870">
                <a:tc rowSpan="2">
                  <a:txBody>
                    <a:bodyPr/>
                    <a:lstStyle/>
                    <a:p>
                      <a:pPr marL="76263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5462270" algn="l"/>
                          <a:tab pos="5918835" algn="l"/>
                        </a:tabLst>
                      </a:pPr>
                      <a:r>
                        <a:rPr sz="1500" b="1" baseline="-25000" dirty="0">
                          <a:latin typeface="Calibri"/>
                          <a:cs typeface="Calibri"/>
                        </a:rPr>
                        <a:t>[3]</a:t>
                      </a:r>
                      <a:r>
                        <a:rPr sz="1500" b="1" spc="44" baseline="-25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baseline="-25000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500" b="1" spc="-44" baseline="-25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baseline="-25000" dirty="0">
                          <a:latin typeface="Calibri"/>
                          <a:cs typeface="Calibri"/>
                        </a:rPr>
                        <a:t>Margine</a:t>
                      </a:r>
                      <a:r>
                        <a:rPr sz="1500" b="1" spc="-7" baseline="-25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baseline="-25000" dirty="0">
                          <a:latin typeface="Calibri"/>
                          <a:cs typeface="Calibri"/>
                        </a:rPr>
                        <a:t>Operativo</a:t>
                      </a:r>
                      <a:r>
                        <a:rPr sz="1500" b="1" spc="-7" baseline="-25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baseline="-25000" dirty="0">
                          <a:latin typeface="Calibri"/>
                          <a:cs typeface="Calibri"/>
                        </a:rPr>
                        <a:t>Lordo</a:t>
                      </a:r>
                      <a:r>
                        <a:rPr sz="1500" b="1" spc="-7" baseline="-25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5" baseline="-25000" dirty="0">
                          <a:latin typeface="Calibri"/>
                          <a:cs typeface="Calibri"/>
                        </a:rPr>
                        <a:t>Previsionale</a:t>
                      </a:r>
                      <a:r>
                        <a:rPr sz="1500" b="1" baseline="-25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500" b="1" spc="-37" baseline="-25000" dirty="0">
                          <a:latin typeface="Calibri"/>
                          <a:cs typeface="Calibri"/>
                        </a:rPr>
                        <a:t>105</a:t>
                      </a:r>
                      <a:r>
                        <a:rPr sz="1500" b="1" baseline="-25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Flussi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piani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rientro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9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debiti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operativi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44880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5984240" algn="l"/>
                        </a:tabLst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/+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Aum./Dim.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CCN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Operativo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condizioni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medio-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normali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(tipiche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una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aseline="-15432" dirty="0">
                          <a:latin typeface="Arial"/>
                          <a:cs typeface="Arial"/>
                        </a:rPr>
                        <a:t>risanamento</a:t>
                      </a:r>
                      <a:r>
                        <a:rPr sz="1350" spc="-75" baseline="-15432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15432" dirty="0">
                          <a:latin typeface="Arial"/>
                          <a:cs typeface="Arial"/>
                        </a:rPr>
                        <a:t>[11]</a:t>
                      </a:r>
                      <a:r>
                        <a:rPr sz="1350" spc="-30" baseline="-15432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15432" dirty="0">
                          <a:latin typeface="Arial"/>
                          <a:cs typeface="Arial"/>
                        </a:rPr>
                        <a:t>(VALORE</a:t>
                      </a:r>
                      <a:r>
                        <a:rPr sz="1350" spc="-7" baseline="-15432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15" baseline="-15432" dirty="0">
                          <a:latin typeface="Arial"/>
                          <a:cs typeface="Arial"/>
                        </a:rPr>
                        <a:t>NEGATIVO)</a:t>
                      </a:r>
                      <a:endParaRPr sz="1350" baseline="-15432">
                        <a:latin typeface="Arial"/>
                        <a:cs typeface="Arial"/>
                      </a:endParaRPr>
                    </a:p>
                    <a:p>
                      <a:pPr marL="762635">
                        <a:lnSpc>
                          <a:spcPts val="1035"/>
                        </a:lnSpc>
                        <a:spcBef>
                          <a:spcPts val="105"/>
                        </a:spcBef>
                        <a:tabLst>
                          <a:tab pos="5448935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[4]</a:t>
                      </a:r>
                      <a:r>
                        <a:rPr sz="10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situazione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continuità)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(20)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0,20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100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2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 gridSpan="4">
                  <a:txBody>
                    <a:bodyPr/>
                    <a:lstStyle/>
                    <a:p>
                      <a:pPr marL="94488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5828030" algn="l"/>
                        </a:tabLs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Variazione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CCN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Operativo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Infragruppo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condizioni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medio-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normali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Copertura</a:t>
                      </a:r>
                      <a:r>
                        <a:rPr sz="1350" b="1" spc="-2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dei</a:t>
                      </a:r>
                      <a:r>
                        <a:rPr sz="1350" b="1" spc="-2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piani</a:t>
                      </a:r>
                      <a:r>
                        <a:rPr sz="1350" b="1" spc="-2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350" b="1" spc="-7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rientro</a:t>
                      </a:r>
                      <a:r>
                        <a:rPr sz="1350" b="1" spc="-2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mediante</a:t>
                      </a:r>
                      <a:r>
                        <a:rPr sz="1350" b="1" spc="-37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-18518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350" b="1" spc="-7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spc="-15" baseline="-18518" dirty="0">
                          <a:latin typeface="Arial"/>
                          <a:cs typeface="Arial"/>
                        </a:rPr>
                        <a:t>flussi</a:t>
                      </a:r>
                      <a:endParaRPr sz="1350" baseline="-18518">
                        <a:latin typeface="Arial"/>
                        <a:cs typeface="Arial"/>
                      </a:endParaRPr>
                    </a:p>
                    <a:p>
                      <a:pPr marL="762635">
                        <a:lnSpc>
                          <a:spcPts val="1120"/>
                        </a:lnSpc>
                        <a:spcBef>
                          <a:spcPts val="155"/>
                        </a:spcBef>
                        <a:tabLst>
                          <a:tab pos="5514340" algn="l"/>
                          <a:tab pos="5828030" algn="l"/>
                        </a:tabLst>
                      </a:pPr>
                      <a:r>
                        <a:rPr sz="1500" b="1" baseline="2777" dirty="0">
                          <a:latin typeface="Calibri"/>
                          <a:cs typeface="Calibri"/>
                        </a:rPr>
                        <a:t>[5]</a:t>
                      </a:r>
                      <a:r>
                        <a:rPr sz="1500" b="1" spc="60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(tipiche</a:t>
                      </a:r>
                      <a:r>
                        <a:rPr sz="1500" spc="-30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500" spc="15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una</a:t>
                      </a:r>
                      <a:r>
                        <a:rPr sz="1500" spc="-7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baseline="2777" dirty="0">
                          <a:latin typeface="Calibri"/>
                          <a:cs typeface="Calibri"/>
                        </a:rPr>
                        <a:t>situazione</a:t>
                      </a:r>
                      <a:r>
                        <a:rPr sz="1500" spc="-30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500" spc="15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baseline="2777" dirty="0">
                          <a:latin typeface="Calibri"/>
                          <a:cs typeface="Calibri"/>
                        </a:rPr>
                        <a:t>continuità)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500" spc="-37" baseline="2777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(5)</a:t>
                      </a:r>
                      <a:r>
                        <a:rPr sz="1500" baseline="2777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discrezionali/ipotetici</a:t>
                      </a:r>
                      <a:r>
                        <a:rPr sz="9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operativi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finanziari: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873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944880">
                        <a:lnSpc>
                          <a:spcPts val="1190"/>
                        </a:lnSpc>
                        <a:spcBef>
                          <a:spcPts val="16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FLUSSO DI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CASSA OPERATIVO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"RICORRENTE"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AZIONI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DI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762635">
                        <a:lnSpc>
                          <a:spcPts val="1190"/>
                        </a:lnSpc>
                        <a:tabLst>
                          <a:tab pos="5527040" algn="l"/>
                          <a:tab pos="6011545" algn="l"/>
                        </a:tabLst>
                      </a:pPr>
                      <a:r>
                        <a:rPr sz="1500" b="1" baseline="-5555" dirty="0">
                          <a:latin typeface="Calibri"/>
                          <a:cs typeface="Calibri"/>
                        </a:rPr>
                        <a:t>[6]</a:t>
                      </a:r>
                      <a:r>
                        <a:rPr sz="1500" b="1" spc="44" baseline="-55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5" baseline="-5555" dirty="0">
                          <a:latin typeface="Calibri"/>
                          <a:cs typeface="Calibri"/>
                        </a:rPr>
                        <a:t>MIGLIORAMENTO </a:t>
                      </a:r>
                      <a:r>
                        <a:rPr sz="1500" b="1" baseline="-5555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500" b="1" spc="-37" baseline="-55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baseline="-5555" dirty="0">
                          <a:latin typeface="Calibri"/>
                          <a:cs typeface="Calibri"/>
                        </a:rPr>
                        <a:t>CONTO</a:t>
                      </a:r>
                      <a:r>
                        <a:rPr sz="1500" b="1" spc="-7" baseline="-55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5" baseline="-5555" dirty="0">
                          <a:latin typeface="Calibri"/>
                          <a:cs typeface="Calibri"/>
                        </a:rPr>
                        <a:t>ECONOMICO</a:t>
                      </a:r>
                      <a:r>
                        <a:rPr sz="1500" b="1" baseline="-5555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500" b="1" spc="-37" baseline="-5555" dirty="0">
                          <a:latin typeface="Calibri"/>
                          <a:cs typeface="Calibri"/>
                        </a:rPr>
                        <a:t>80</a:t>
                      </a:r>
                      <a:r>
                        <a:rPr sz="1500" b="1" baseline="-5555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Altri</a:t>
                      </a:r>
                      <a:r>
                        <a:rPr sz="9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flussi</a:t>
                      </a:r>
                      <a:r>
                        <a:rPr sz="9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discrezionali/ipotetici</a:t>
                      </a:r>
                      <a:r>
                        <a:rPr sz="9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[13+14]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015"/>
                        </a:lnSpc>
                        <a:spcBef>
                          <a:spcPts val="58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200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565">
                <a:tc rowSpan="2">
                  <a:txBody>
                    <a:bodyPr/>
                    <a:lstStyle/>
                    <a:p>
                      <a:pPr marL="944880">
                        <a:lnSpc>
                          <a:spcPts val="1135"/>
                        </a:lnSpc>
                        <a:spcBef>
                          <a:spcPts val="55"/>
                        </a:spcBef>
                        <a:tabLst>
                          <a:tab pos="5918835" algn="l"/>
                        </a:tabLs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Pagamento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 oneri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finanziari (al netto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proventi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finanziari) 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imposte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sul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Flussi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piani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rientro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9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debiti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operativi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62635">
                        <a:lnSpc>
                          <a:spcPts val="1135"/>
                        </a:lnSpc>
                        <a:tabLst>
                          <a:tab pos="5448935" algn="l"/>
                          <a:tab pos="6059170" algn="l"/>
                        </a:tabLst>
                      </a:pPr>
                      <a:r>
                        <a:rPr sz="1500" b="1" baseline="-13888" dirty="0">
                          <a:latin typeface="Calibri"/>
                          <a:cs typeface="Calibri"/>
                        </a:rPr>
                        <a:t>[7]</a:t>
                      </a:r>
                      <a:r>
                        <a:rPr sz="1500" b="1" spc="67" baseline="-13888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baseline="-13888" dirty="0">
                          <a:latin typeface="Calibri"/>
                          <a:cs typeface="Calibri"/>
                        </a:rPr>
                        <a:t>reddito</a:t>
                      </a:r>
                      <a:r>
                        <a:rPr sz="1500" baseline="-13888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500" spc="-30" baseline="-13888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(40)</a:t>
                      </a:r>
                      <a:r>
                        <a:rPr sz="1500" baseline="-13888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finanziari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connessi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programma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di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2,00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143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6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994"/>
                        </a:lnSpc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100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709">
                <a:tc gridSpan="4">
                  <a:txBody>
                    <a:bodyPr/>
                    <a:lstStyle/>
                    <a:p>
                      <a:pPr marL="944880" indent="-182880">
                        <a:lnSpc>
                          <a:spcPts val="915"/>
                        </a:lnSpc>
                        <a:buAutoNum type="arabicPlain" startAt="8"/>
                        <a:tabLst>
                          <a:tab pos="945515" algn="l"/>
                          <a:tab pos="5527040" algn="l"/>
                        </a:tabLst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MIGLIORAMENTO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CONTO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ECONOMICO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40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944880">
                        <a:lnSpc>
                          <a:spcPts val="905"/>
                        </a:lnSpc>
                        <a:spcBef>
                          <a:spcPts val="240"/>
                        </a:spcBef>
                        <a:tabLst>
                          <a:tab pos="5828030" algn="l"/>
                        </a:tabLs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Altri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flussi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ricorrenti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finanziamenti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investimenti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immobilizzazioni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Copertura</a:t>
                      </a:r>
                      <a:r>
                        <a:rPr sz="1350" b="1" spc="-22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del</a:t>
                      </a:r>
                      <a:r>
                        <a:rPr sz="1350" b="1" spc="-22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fabbisogno</a:t>
                      </a:r>
                      <a:r>
                        <a:rPr sz="1350" b="1" spc="-37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post</a:t>
                      </a:r>
                      <a:r>
                        <a:rPr sz="1350" b="1" spc="-7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piani</a:t>
                      </a:r>
                      <a:r>
                        <a:rPr sz="1350" b="1" spc="-37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350" b="1" spc="-7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rientro</a:t>
                      </a:r>
                      <a:r>
                        <a:rPr sz="1350" b="1" spc="-22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33950" dirty="0">
                          <a:latin typeface="Arial"/>
                          <a:cs typeface="Arial"/>
                        </a:rPr>
                        <a:t>mediante</a:t>
                      </a:r>
                      <a:r>
                        <a:rPr sz="1350" b="1" spc="-37" baseline="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spc="-75" baseline="33950" dirty="0">
                          <a:latin typeface="Arial"/>
                          <a:cs typeface="Arial"/>
                        </a:rPr>
                        <a:t>i</a:t>
                      </a:r>
                      <a:endParaRPr sz="1350" baseline="33950">
                        <a:latin typeface="Arial"/>
                        <a:cs typeface="Arial"/>
                      </a:endParaRPr>
                    </a:p>
                    <a:p>
                      <a:pPr marL="5828030">
                        <a:lnSpc>
                          <a:spcPts val="59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flussi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discrezionali/ipotetici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operativi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finanziari: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44880" indent="-182880">
                        <a:lnSpc>
                          <a:spcPts val="985"/>
                        </a:lnSpc>
                        <a:buFont typeface="Calibri"/>
                        <a:buAutoNum type="arabicPlain" startAt="9"/>
                        <a:tabLst>
                          <a:tab pos="945515" algn="l"/>
                          <a:tab pos="5448935" algn="l"/>
                        </a:tabLst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tecniche: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(20)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R="100965" algn="r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5066665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FLUSSO</a:t>
                      </a:r>
                      <a:r>
                        <a:rPr sz="10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DI CASSA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"RICORRENTE"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 ANTE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PIANI</a:t>
                      </a:r>
                      <a:r>
                        <a:rPr sz="10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DI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RIENTRO</a:t>
                      </a:r>
                      <a:r>
                        <a:rPr sz="10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FLUSSI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aseline="-21604" dirty="0">
                          <a:latin typeface="Arial"/>
                          <a:cs typeface="Arial"/>
                        </a:rPr>
                        <a:t>Altri</a:t>
                      </a:r>
                      <a:r>
                        <a:rPr sz="1350" spc="67" baseline="-216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21604" dirty="0">
                          <a:latin typeface="Arial"/>
                          <a:cs typeface="Arial"/>
                        </a:rPr>
                        <a:t>flussi</a:t>
                      </a:r>
                      <a:r>
                        <a:rPr sz="1350" spc="67" baseline="-216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15" baseline="-21604" dirty="0">
                          <a:latin typeface="Arial"/>
                          <a:cs typeface="Arial"/>
                        </a:rPr>
                        <a:t>discrezionali/ipotetici</a:t>
                      </a:r>
                      <a:r>
                        <a:rPr sz="1350" spc="52" baseline="-216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15" baseline="-21604" dirty="0">
                          <a:latin typeface="Arial"/>
                          <a:cs typeface="Arial"/>
                        </a:rPr>
                        <a:t>[13+14]</a:t>
                      </a:r>
                      <a:endParaRPr sz="1350" baseline="-21604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1015"/>
                        </a:lnSpc>
                        <a:spcBef>
                          <a:spcPts val="88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200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239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1959">
                <a:tc rowSpan="2">
                  <a:txBody>
                    <a:bodyPr/>
                    <a:lstStyle/>
                    <a:p>
                      <a:pPr marL="697230">
                        <a:lnSpc>
                          <a:spcPts val="994"/>
                        </a:lnSpc>
                        <a:spcBef>
                          <a:spcPts val="110"/>
                        </a:spcBef>
                        <a:tabLst>
                          <a:tab pos="5527040" algn="l"/>
                          <a:tab pos="5960110" algn="l"/>
                        </a:tabLst>
                      </a:pPr>
                      <a:r>
                        <a:rPr sz="1500" b="1" baseline="36111" dirty="0">
                          <a:latin typeface="Calibri"/>
                          <a:cs typeface="Calibri"/>
                        </a:rPr>
                        <a:t>[10]</a:t>
                      </a:r>
                      <a:r>
                        <a:rPr sz="1500" b="1" spc="75" baseline="3611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5" baseline="36111" dirty="0">
                          <a:latin typeface="Calibri"/>
                          <a:cs typeface="Calibri"/>
                        </a:rPr>
                        <a:t>DISCREZIONALI/IPOTETICI</a:t>
                      </a:r>
                      <a:r>
                        <a:rPr sz="1500" b="1" baseline="3611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500" b="1" spc="-37" baseline="36111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500" b="1" baseline="3611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Flusso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cassa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complessivo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post</a:t>
                      </a:r>
                      <a:r>
                        <a:rPr sz="9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piani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di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44880">
                        <a:lnSpc>
                          <a:spcPts val="994"/>
                        </a:lnSpc>
                        <a:tabLst>
                          <a:tab pos="6135370" algn="l"/>
                        </a:tabLs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Flussi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piani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rientro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debiti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operativi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finanziari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connessi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programma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aseline="-18518" dirty="0">
                          <a:latin typeface="Arial"/>
                          <a:cs typeface="Arial"/>
                        </a:rPr>
                        <a:t>rientro</a:t>
                      </a:r>
                      <a:r>
                        <a:rPr sz="1350" spc="-5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18518" dirty="0">
                          <a:latin typeface="Arial"/>
                          <a:cs typeface="Arial"/>
                        </a:rPr>
                        <a:t>dall'insolvenza</a:t>
                      </a:r>
                      <a:r>
                        <a:rPr sz="1350" spc="-37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18518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350" spc="-2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18518" dirty="0">
                          <a:latin typeface="Arial"/>
                          <a:cs typeface="Arial"/>
                        </a:rPr>
                        <a:t>ante</a:t>
                      </a:r>
                      <a:r>
                        <a:rPr sz="1350" spc="-22" baseline="-1851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15" baseline="-18518" dirty="0">
                          <a:latin typeface="Arial"/>
                          <a:cs typeface="Arial"/>
                        </a:rPr>
                        <a:t>flussi</a:t>
                      </a:r>
                      <a:endParaRPr sz="1350" baseline="-18518">
                        <a:latin typeface="Arial"/>
                        <a:cs typeface="Arial"/>
                      </a:endParaRPr>
                    </a:p>
                    <a:p>
                      <a:pPr marL="69723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5383530" algn="l"/>
                          <a:tab pos="6104890" algn="l"/>
                        </a:tabLst>
                      </a:pPr>
                      <a:r>
                        <a:rPr sz="1500" b="1" baseline="2777" dirty="0">
                          <a:latin typeface="Calibri"/>
                          <a:cs typeface="Calibri"/>
                        </a:rPr>
                        <a:t>[11]</a:t>
                      </a:r>
                      <a:r>
                        <a:rPr sz="1500" b="1" spc="67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500" spc="22" baseline="277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baseline="2777" dirty="0">
                          <a:latin typeface="Calibri"/>
                          <a:cs typeface="Calibri"/>
                        </a:rPr>
                        <a:t>risanamento</a:t>
                      </a:r>
                      <a:r>
                        <a:rPr sz="1500" baseline="277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500" spc="-15" baseline="2777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(100)</a:t>
                      </a:r>
                      <a:r>
                        <a:rPr sz="1500" baseline="2777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discrezionali/ipotetici</a:t>
                      </a:r>
                      <a:r>
                        <a:rPr sz="9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[12]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(VALORE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4488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6692900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FLUSSO</a:t>
                      </a:r>
                      <a:r>
                        <a:rPr sz="1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CASSA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COMPLESSIVO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POST</a:t>
                      </a:r>
                      <a:r>
                        <a:rPr sz="10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RIENTRO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DALL'INSOLVENZA</a:t>
                      </a:r>
                      <a:r>
                        <a:rPr sz="1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ANTE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spc="-15" baseline="18518" dirty="0">
                          <a:latin typeface="Arial"/>
                          <a:cs typeface="Arial"/>
                        </a:rPr>
                        <a:t>NEGATIVO)</a:t>
                      </a:r>
                      <a:endParaRPr sz="1350" baseline="18518">
                        <a:latin typeface="Arial"/>
                        <a:cs typeface="Arial"/>
                      </a:endParaRPr>
                    </a:p>
                  </a:txBody>
                  <a:tcPr marL="0" marR="0" marT="139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9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2,50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8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7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0" algn="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80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697230">
                        <a:lnSpc>
                          <a:spcPts val="1100"/>
                        </a:lnSpc>
                        <a:tabLst>
                          <a:tab pos="5448935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[12]</a:t>
                      </a:r>
                      <a:r>
                        <a:rPr sz="10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FLUSSI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DISCREZIONALI/IPOTETICI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(80)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6395">
                <a:tc>
                  <a:txBody>
                    <a:bodyPr/>
                    <a:lstStyle/>
                    <a:p>
                      <a:pPr marL="94488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5828030" algn="l"/>
                        </a:tabLs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Altri flussi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discrezionali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eventuali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(ove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positivi) di natura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operativa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="1" baseline="12345" dirty="0">
                          <a:latin typeface="Arial"/>
                          <a:cs typeface="Arial"/>
                        </a:rPr>
                        <a:t>Grado</a:t>
                      </a:r>
                      <a:r>
                        <a:rPr sz="1350" b="1" spc="-22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1234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350" b="1" spc="-15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12345" dirty="0">
                          <a:latin typeface="Arial"/>
                          <a:cs typeface="Arial"/>
                        </a:rPr>
                        <a:t>incidenza</a:t>
                      </a:r>
                      <a:r>
                        <a:rPr sz="1350" b="1" spc="-30" baseline="123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="1" baseline="12345" dirty="0">
                          <a:latin typeface="Arial"/>
                          <a:cs typeface="Arial"/>
                        </a:rPr>
                        <a:t>dei</a:t>
                      </a:r>
                      <a:r>
                        <a:rPr sz="1350" b="1" spc="-15" baseline="12345" dirty="0">
                          <a:latin typeface="Arial"/>
                          <a:cs typeface="Arial"/>
                        </a:rPr>
                        <a:t> miglioramenti</a:t>
                      </a:r>
                      <a:endParaRPr sz="1350" baseline="12345">
                        <a:latin typeface="Arial"/>
                        <a:cs typeface="Arial"/>
                      </a:endParaRPr>
                    </a:p>
                  </a:txBody>
                  <a:tcPr marL="0" marR="0" marT="165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944880">
                        <a:lnSpc>
                          <a:spcPts val="1185"/>
                        </a:lnSpc>
                        <a:tabLst>
                          <a:tab pos="6281420" algn="l"/>
                        </a:tabLs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+/-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Altri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flussi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discrezionali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eventuali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(ove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positivi)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di natura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finanziaria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350" baseline="-33950" dirty="0">
                          <a:latin typeface="Arial"/>
                          <a:cs typeface="Arial"/>
                        </a:rPr>
                        <a:t>Effetti</a:t>
                      </a:r>
                      <a:r>
                        <a:rPr sz="1350" spc="-37" baseline="-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33950" dirty="0">
                          <a:latin typeface="Arial"/>
                          <a:cs typeface="Arial"/>
                        </a:rPr>
                        <a:t>positivi</a:t>
                      </a:r>
                      <a:r>
                        <a:rPr sz="1350" spc="-37" baseline="-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33950" dirty="0">
                          <a:latin typeface="Arial"/>
                          <a:cs typeface="Arial"/>
                        </a:rPr>
                        <a:t>da</a:t>
                      </a:r>
                      <a:r>
                        <a:rPr sz="1350" spc="-7" baseline="-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baseline="-33950" dirty="0">
                          <a:latin typeface="Arial"/>
                          <a:cs typeface="Arial"/>
                        </a:rPr>
                        <a:t>interventi</a:t>
                      </a:r>
                      <a:r>
                        <a:rPr sz="1350" spc="-30" baseline="-339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37" baseline="-33950" dirty="0">
                          <a:latin typeface="Arial"/>
                          <a:cs typeface="Arial"/>
                        </a:rPr>
                        <a:t>di</a:t>
                      </a:r>
                      <a:endParaRPr sz="1350" baseline="-339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015"/>
                        </a:lnSpc>
                        <a:spcBef>
                          <a:spcPts val="69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9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4,8%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0014">
                <a:tc rowSpan="2">
                  <a:txBody>
                    <a:bodyPr/>
                    <a:lstStyle/>
                    <a:p>
                      <a:pPr marR="133350" algn="r">
                        <a:lnSpc>
                          <a:spcPts val="1035"/>
                        </a:lnSpc>
                        <a:spcBef>
                          <a:spcPts val="8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Margine</a:t>
                      </a:r>
                      <a:r>
                        <a:rPr sz="9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Operativo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Lordo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Previsionale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97230">
                        <a:lnSpc>
                          <a:spcPts val="1155"/>
                        </a:lnSpc>
                        <a:tabLst>
                          <a:tab pos="5462270" algn="l"/>
                          <a:tab pos="6450965" algn="l"/>
                        </a:tabLst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[15]</a:t>
                      </a:r>
                      <a:r>
                        <a:rPr sz="10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1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FLUSSO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0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CASSA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COMPLESSIVO</a:t>
                      </a:r>
                      <a:r>
                        <a:rPr sz="10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20" dirty="0">
                          <a:latin typeface="Calibri"/>
                          <a:cs typeface="Calibri"/>
                        </a:rPr>
                        <a:t>PIANO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000" b="1" spc="-25" dirty="0">
                          <a:latin typeface="Calibri"/>
                          <a:cs typeface="Calibri"/>
                        </a:rPr>
                        <a:t>120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(VALORE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POSITIVO)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02260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2D2DB9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635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900" spc="-25" dirty="0">
                          <a:latin typeface="Arial"/>
                          <a:cs typeface="Arial"/>
                        </a:rPr>
                        <a:t>105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7403986" y="1965859"/>
            <a:ext cx="2197100" cy="0"/>
          </a:xfrm>
          <a:custGeom>
            <a:avLst/>
            <a:gdLst/>
            <a:ahLst/>
            <a:cxnLst/>
            <a:rect l="l" t="t" r="r" b="b"/>
            <a:pathLst>
              <a:path w="2197100">
                <a:moveTo>
                  <a:pt x="0" y="0"/>
                </a:moveTo>
                <a:lnTo>
                  <a:pt x="21967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03986" y="3251197"/>
            <a:ext cx="2197100" cy="0"/>
          </a:xfrm>
          <a:custGeom>
            <a:avLst/>
            <a:gdLst/>
            <a:ahLst/>
            <a:cxnLst/>
            <a:rect l="l" t="t" r="r" b="b"/>
            <a:pathLst>
              <a:path w="2197100">
                <a:moveTo>
                  <a:pt x="0" y="0"/>
                </a:moveTo>
                <a:lnTo>
                  <a:pt x="21967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403986" y="6073862"/>
            <a:ext cx="2197100" cy="0"/>
          </a:xfrm>
          <a:custGeom>
            <a:avLst/>
            <a:gdLst/>
            <a:ahLst/>
            <a:cxnLst/>
            <a:rect l="l" t="t" r="r" b="b"/>
            <a:pathLst>
              <a:path w="2197100">
                <a:moveTo>
                  <a:pt x="0" y="0"/>
                </a:moveTo>
                <a:lnTo>
                  <a:pt x="21967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94867" y="298627"/>
            <a:ext cx="969010" cy="495934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789"/>
              </a:lnSpc>
              <a:spcBef>
                <a:spcPts val="260"/>
              </a:spcBef>
            </a:pPr>
            <a:r>
              <a:rPr sz="1600" b="1" dirty="0">
                <a:solidFill>
                  <a:srgbClr val="0066CC"/>
                </a:solidFill>
                <a:latin typeface="Arial"/>
                <a:cs typeface="Arial"/>
              </a:rPr>
              <a:t>2</a:t>
            </a:r>
            <a:r>
              <a:rPr sz="1600" b="1" spc="-4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66CC"/>
                </a:solidFill>
                <a:latin typeface="Arial"/>
                <a:cs typeface="Arial"/>
              </a:rPr>
              <a:t>casi</a:t>
            </a:r>
            <a:r>
              <a:rPr sz="1600" b="1" spc="-15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1600" b="1" spc="-50" dirty="0">
                <a:solidFill>
                  <a:srgbClr val="0066CC"/>
                </a:solidFill>
                <a:latin typeface="Arial"/>
                <a:cs typeface="Arial"/>
              </a:rPr>
              <a:t>a </a:t>
            </a:r>
            <a:r>
              <a:rPr sz="1600" b="1" spc="-10" dirty="0">
                <a:solidFill>
                  <a:srgbClr val="0066CC"/>
                </a:solidFill>
                <a:latin typeface="Arial"/>
                <a:cs typeface="Arial"/>
              </a:rPr>
              <a:t>confronto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0420" y="22860"/>
            <a:ext cx="7242047" cy="314553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60420" y="3285745"/>
            <a:ext cx="7242047" cy="315010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0134600" y="6436738"/>
            <a:ext cx="2743200" cy="20435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25" dirty="0"/>
              <a:pPr marL="38100">
                <a:lnSpc>
                  <a:spcPts val="1650"/>
                </a:lnSpc>
              </a:pPr>
              <a:t>32</a:t>
            </a:fld>
            <a:endParaRPr spc="-2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Valutazione</a:t>
            </a:r>
            <a:r>
              <a:rPr lang="en-US" sz="2800" kern="1200" spc="-3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qualitativa</a:t>
            </a:r>
            <a:r>
              <a:rPr lang="en-US" sz="28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8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probabilità</a:t>
            </a:r>
            <a:r>
              <a:rPr lang="en-US" sz="28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28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insolvenza: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grado</a:t>
            </a:r>
            <a:r>
              <a:rPr lang="en-US" sz="28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28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fattibilità</a:t>
            </a:r>
            <a:r>
              <a:rPr lang="en-US" sz="2800" kern="1200" spc="-6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28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piani</a:t>
            </a:r>
            <a:r>
              <a:rPr lang="en-US" sz="28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28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adeguatezza dei</a:t>
            </a:r>
            <a:r>
              <a:rPr lang="en-US" sz="28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sistemi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28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controllo</a:t>
            </a:r>
            <a:r>
              <a:rPr lang="en-US" sz="28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28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monitoraggio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70865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probabilità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insolvenza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7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pertanto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conseguenza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ipotesi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sottostanti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7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diverse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categorie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attesi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assunzioni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probabili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ipotetiche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!):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3429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Molto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delicata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attese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miglioramento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redditività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connesse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variazioni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medio-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normali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circolante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assunzioni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devono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necessariamente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8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prudenziali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678180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supportate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adeguato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analitico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action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plan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sui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driver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rilevanti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verificabili</a:t>
            </a:r>
            <a:r>
              <a:rPr lang="en-US" sz="17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base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reportistica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prodotta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dai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sistemi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controllo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134937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ipotesi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termini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positivi</a:t>
            </a:r>
            <a:r>
              <a:rPr lang="en-US" sz="17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operazioni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straordinarie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disinvestimenti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operativi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nuovi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finanziamenti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devono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8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verosimili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5080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richiedere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tempi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eccessivamente</a:t>
            </a:r>
            <a:r>
              <a:rPr lang="en-US" sz="17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lunghi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(data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prospettiva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0" dirty="0" err="1">
                <a:solidFill>
                  <a:schemeClr val="accent1">
                    <a:lumMod val="75000"/>
                  </a:schemeClr>
                </a:solidFill>
              </a:rPr>
              <a:t>mesi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esercizio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affinché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possa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considerata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reversibile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33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Considerazioni</a:t>
            </a:r>
            <a:r>
              <a:rPr lang="en-US" sz="37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37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margine</a:t>
            </a:r>
            <a:r>
              <a:rPr lang="en-US" sz="37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sulla</a:t>
            </a:r>
            <a:r>
              <a:rPr lang="en-US" sz="37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inaffidabilità</a:t>
            </a:r>
            <a:r>
              <a:rPr lang="en-US" sz="3700" kern="1200" spc="-6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modelli</a:t>
            </a:r>
            <a:r>
              <a:rPr lang="en-US" sz="3700" kern="1200" spc="-6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quantitativi</a:t>
            </a:r>
            <a:r>
              <a:rPr lang="en-US" sz="3700" kern="1200" spc="-6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(Z-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Score</a:t>
            </a:r>
            <a:r>
              <a:rPr lang="en-US" sz="37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ed</a:t>
            </a:r>
            <a:r>
              <a:rPr lang="en-US" sz="3700" kern="1200" spc="-5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altri)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276225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4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Sono</a:t>
            </a:r>
            <a:r>
              <a:rPr lang="en-US" sz="1400" b="1" u="sng" spc="-5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 </a:t>
            </a:r>
            <a:r>
              <a:rPr lang="en-US" sz="14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assolutamente</a:t>
            </a:r>
            <a:r>
              <a:rPr lang="en-US" sz="1400" b="1" u="sng" spc="-1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 </a:t>
            </a:r>
            <a:r>
              <a:rPr lang="en-US" sz="14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inaffidabili</a:t>
            </a:r>
            <a:r>
              <a:rPr lang="en-US" sz="1400" b="1" u="sng" spc="-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 </a:t>
            </a:r>
            <a:r>
              <a:rPr lang="en-US" sz="14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per</a:t>
            </a:r>
            <a:r>
              <a:rPr lang="en-US" sz="14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 </a:t>
            </a:r>
            <a:r>
              <a:rPr lang="en-US" sz="14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molte</a:t>
            </a:r>
            <a:r>
              <a:rPr lang="en-US" sz="14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 </a:t>
            </a:r>
            <a:r>
              <a:rPr lang="en-US" sz="14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CC"/>
                  </a:solidFill>
                </a:uFill>
              </a:rPr>
              <a:t>ragioni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seguito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se</a:t>
            </a:r>
            <a:r>
              <a:rPr lang="en-US" sz="14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ne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espongono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alcune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indent="-228600">
              <a:lnSpc>
                <a:spcPct val="90000"/>
              </a:lnSpc>
              <a:spcBef>
                <a:spcPts val="605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fondano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sul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confronto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fallite</a:t>
            </a:r>
            <a:r>
              <a:rPr lang="en-US" sz="1400" b="1" i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400" b="1" i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bonis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insolventi</a:t>
            </a:r>
            <a:r>
              <a:rPr lang="en-US" sz="14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4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400" b="1" i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(dove</a:t>
            </a:r>
            <a:r>
              <a:rPr lang="en-US" sz="14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avrebbe</a:t>
            </a:r>
            <a:r>
              <a:rPr lang="en-US" sz="1400" b="1" spc="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più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senso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stimare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probabilità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irreversibile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944244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Questi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modelli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sembrano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funzionare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solo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nell’ultimo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prima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del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fallimento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quando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basta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leggerlo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…)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1066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fondano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analisi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discriminante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(e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correlati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coefficienti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dipende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dalle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specificità</a:t>
            </a:r>
            <a:r>
              <a:rPr lang="en-US" sz="14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campione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utilizzato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…(non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possono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usare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coefficienti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americane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!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Oppure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italiane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anni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fa…e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cui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ogni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caso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25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conoscono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caratteristiche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campione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0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Alcuni</a:t>
            </a:r>
            <a:r>
              <a:rPr lang="en-US" sz="1400" b="1" spc="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degli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indici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utilizzati</a:t>
            </a:r>
            <a:r>
              <a:rPr lang="en-US" sz="14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nei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modelli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concettualmente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sbagliati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aggregano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comunque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voci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aventi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significato</a:t>
            </a:r>
            <a:r>
              <a:rPr lang="en-US" sz="14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profondamente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diverso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crediti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infragruppo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imposte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anticipate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finiscono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circolante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riserve</a:t>
            </a:r>
            <a:r>
              <a:rPr lang="en-US" sz="14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rivalutazione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da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conferimento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migliorano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l’indice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leva</a:t>
            </a:r>
            <a:r>
              <a:rPr lang="en-US" sz="14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finanziaria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.)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58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basano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dati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consuntivi</a:t>
            </a:r>
            <a:r>
              <a:rPr lang="en-US" sz="14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spesso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alterati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4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manipolazioni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contabili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(o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quantomeno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dall’assenza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svalutazioni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necessarie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):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ecco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ragione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per 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cui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spesso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dissesto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emerge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14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anni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prima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fallimento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12700" indent="-228600">
              <a:lnSpc>
                <a:spcPct val="90000"/>
              </a:lnSpc>
              <a:spcBef>
                <a:spcPts val="595"/>
              </a:spcBef>
              <a:buFont typeface="Arial" panose="020B0604020202020204" pitchFamily="34" charset="0"/>
              <a:buChar char="•"/>
            </a:pPr>
            <a:r>
              <a:rPr lang="en-US" sz="14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Un</a:t>
            </a:r>
            <a:r>
              <a:rPr lang="en-US" sz="1400" b="1" u="sng" spc="-6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4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contributo</a:t>
            </a:r>
            <a:r>
              <a:rPr lang="en-US" sz="1400" b="1" u="sng" spc="-4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4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empirico</a:t>
            </a:r>
            <a:r>
              <a:rPr lang="en-US" sz="1400" b="1" u="sng" spc="-1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: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12700" marR="16891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Abbiamo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ricalcolato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coefficienti</a:t>
            </a:r>
            <a:r>
              <a:rPr lang="en-US" sz="14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dello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Z-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Score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4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4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campione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oltre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5.000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italiane</a:t>
            </a:r>
            <a:r>
              <a:rPr lang="en-US" sz="14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fallite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4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ottengono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stessi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risultati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(sempre</a:t>
            </a:r>
            <a:r>
              <a:rPr lang="en-US" sz="14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deboli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 err="1">
                <a:solidFill>
                  <a:schemeClr val="accent1">
                    <a:lumMod val="75000"/>
                  </a:schemeClr>
                </a:solidFill>
              </a:rPr>
              <a:t>peraltro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dello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Z-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Score</a:t>
            </a:r>
            <a:r>
              <a:rPr lang="en-US" sz="14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4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Altman</a:t>
            </a:r>
            <a:r>
              <a:rPr lang="en-US" sz="14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solo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indice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4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Ricavi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 /</a:t>
            </a:r>
            <a:r>
              <a:rPr lang="en-US" sz="14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4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b="1" spc="-10" dirty="0">
                <a:solidFill>
                  <a:schemeClr val="accent1">
                    <a:lumMod val="75000"/>
                  </a:schemeClr>
                </a:solidFill>
              </a:rPr>
              <a:t>breve…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34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9567" y="2368727"/>
            <a:ext cx="7748270" cy="1401217"/>
          </a:xfrm>
          <a:prstGeom prst="rect">
            <a:avLst/>
          </a:prstGeom>
          <a:ln w="57911">
            <a:solidFill>
              <a:srgbClr val="0000CC"/>
            </a:solidFill>
          </a:ln>
        </p:spPr>
        <p:txBody>
          <a:bodyPr vert="horz" wrap="square" lIns="0" tIns="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endParaRPr sz="27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</a:pPr>
            <a:endParaRPr sz="3750" dirty="0">
              <a:latin typeface="Times New Roman"/>
              <a:cs typeface="Times New Roman"/>
            </a:endParaRPr>
          </a:p>
          <a:p>
            <a:pPr marL="3049905" marR="206375" indent="-2909570" algn="just">
              <a:lnSpc>
                <a:spcPts val="2680"/>
              </a:lnSpc>
            </a:pPr>
            <a:r>
              <a:rPr dirty="0"/>
              <a:t>4.</a:t>
            </a:r>
            <a:r>
              <a:rPr spc="-25" dirty="0"/>
              <a:t> </a:t>
            </a:r>
            <a:r>
              <a:rPr lang="it-IT" spc="-25" dirty="0"/>
              <a:t>Situazioni penalmente rilevanti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xfrm>
            <a:off x="232851" y="6497150"/>
            <a:ext cx="2876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lang="it-IT" smtClean="0"/>
              <a:pPr marL="38100">
                <a:lnSpc>
                  <a:spcPts val="1650"/>
                </a:lnSpc>
              </a:pPr>
              <a:t>35</a:t>
            </a:fld>
            <a:endParaRPr spc="-25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Utilizzo</a:t>
            </a:r>
            <a:r>
              <a:rPr lang="en-US" sz="4000" kern="1200" spc="-4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degli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indici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bilancio</a:t>
            </a:r>
            <a:r>
              <a:rPr lang="en-US" sz="4000" kern="1200" spc="-3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quale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strumento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lavoro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000" kern="1200" spc="-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non</a:t>
            </a:r>
            <a:r>
              <a:rPr lang="en-US" sz="40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«prova»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8450" marR="8255" indent="-228600">
              <a:lnSpc>
                <a:spcPct val="90000"/>
              </a:lnSpc>
              <a:spcBef>
                <a:spcPts val="95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indici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basati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economico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stato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patrimoniale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uno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strumento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lavoro</a:t>
            </a:r>
            <a:r>
              <a:rPr lang="en-US" sz="16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aiuta</a:t>
            </a:r>
            <a:r>
              <a:rPr lang="en-US" sz="1600" b="1" spc="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l’analista</a:t>
            </a:r>
            <a:r>
              <a:rPr lang="en-US" sz="1600" b="1" spc="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comprendere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principali</a:t>
            </a:r>
            <a:r>
              <a:rPr lang="en-US" sz="1600" b="1" spc="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variazioni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negli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aggregati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080" indent="-228600">
              <a:lnSpc>
                <a:spcPct val="9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Risentono</a:t>
            </a:r>
            <a:r>
              <a:rPr lang="en-US" sz="1600" b="1" spc="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tutti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limiti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tipici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modalità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costruzione</a:t>
            </a:r>
            <a:r>
              <a:rPr lang="en-US" sz="1600" b="1" spc="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(e</a:t>
            </a:r>
            <a:r>
              <a:rPr lang="en-US" sz="1600" b="1" spc="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principi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contabili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adottati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rammenta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una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convenzione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»)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8450" marR="8255" indent="-228600">
              <a:lnSpc>
                <a:spcPct val="9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Aggregano</a:t>
            </a:r>
            <a:r>
              <a:rPr lang="en-US" sz="1600" b="1" spc="22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valori</a:t>
            </a:r>
            <a:r>
              <a:rPr lang="en-US" sz="1600" b="1" spc="21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profondamente</a:t>
            </a:r>
            <a:r>
              <a:rPr lang="en-US" sz="1600" b="1" spc="21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diversi</a:t>
            </a:r>
            <a:r>
              <a:rPr lang="en-US" sz="1600" b="1" spc="21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21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termini</a:t>
            </a:r>
            <a:r>
              <a:rPr lang="en-US" sz="1600" b="1" spc="21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22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significato</a:t>
            </a:r>
            <a:r>
              <a:rPr lang="en-US" sz="1600" b="1" spc="21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(es.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magazzino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obsoleto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magazzino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«utile»;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correnti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scaduti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080" indent="-228600">
              <a:lnSpc>
                <a:spcPct val="9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Danno</a:t>
            </a:r>
            <a:r>
              <a:rPr lang="en-US" sz="1600" b="1" spc="24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24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rappresentazione</a:t>
            </a:r>
            <a:r>
              <a:rPr lang="en-US" sz="1600" b="1" spc="25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statica</a:t>
            </a:r>
            <a:r>
              <a:rPr lang="en-US" sz="1600" b="1" spc="24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25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245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dinamica</a:t>
            </a:r>
            <a:r>
              <a:rPr lang="en-US" sz="1600" b="1" spc="25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dell’economicità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d’impresa</a:t>
            </a:r>
            <a:r>
              <a:rPr lang="en-US" sz="1600" b="1" spc="1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(es.</a:t>
            </a:r>
            <a:r>
              <a:rPr lang="en-US" sz="1600" b="1" spc="1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1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600" b="1" spc="1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sz="1600" b="1" spc="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EBITDA:</a:t>
            </a:r>
            <a:r>
              <a:rPr lang="en-US" sz="1600" b="1" spc="1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600" b="1" spc="1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rilevanti</a:t>
            </a:r>
            <a:r>
              <a:rPr lang="en-US" sz="1600" b="1" spc="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1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scadono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prossimo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esercizio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tutti…)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6985" indent="-228600">
              <a:lnSpc>
                <a:spcPct val="90000"/>
              </a:lnSpc>
              <a:spcBef>
                <a:spcPts val="12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114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confronto</a:t>
            </a:r>
            <a:r>
              <a:rPr lang="en-US" sz="1600" b="1" spc="12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600" b="1" spc="114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114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settore</a:t>
            </a:r>
            <a:r>
              <a:rPr lang="en-US" sz="1600" b="1" spc="13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114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può</a:t>
            </a:r>
            <a:r>
              <a:rPr lang="en-US" sz="1600" b="1" spc="12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portare</a:t>
            </a:r>
            <a:r>
              <a:rPr lang="en-US" sz="1600" b="1" spc="114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600" b="1" spc="114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conclusioni</a:t>
            </a:r>
            <a:r>
              <a:rPr lang="en-US" sz="1600" b="1" spc="12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significative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problema</a:t>
            </a:r>
            <a:r>
              <a:rPr lang="en-US" sz="1600" b="1" spc="3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39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reale</a:t>
            </a:r>
            <a:r>
              <a:rPr lang="en-US" sz="1600" b="1" spc="3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confrontabilità</a:t>
            </a:r>
            <a:r>
              <a:rPr lang="en-US" sz="1600" b="1" spc="39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1600" b="1" spc="38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3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quasi</a:t>
            </a:r>
            <a:r>
              <a:rPr lang="en-US" sz="1600" b="1" spc="39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mai</a:t>
            </a:r>
            <a:r>
              <a:rPr lang="en-US" sz="1600" b="1" spc="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perfettamente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omogenee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tipo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attività</a:t>
            </a:r>
            <a:r>
              <a:rPr lang="en-US" sz="16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svolta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1270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b="1" u="sng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Riflessione</a:t>
            </a:r>
            <a:r>
              <a:rPr lang="en-US" sz="1600" b="1" u="sng" spc="-25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a</a:t>
            </a:r>
            <a:r>
              <a:rPr lang="en-US" sz="1600" b="1" u="sng" spc="-5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sz="1600" b="1" u="sng" spc="-10" dirty="0" err="1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margine</a:t>
            </a:r>
            <a:r>
              <a:rPr lang="en-US" sz="1600" b="1" u="sng" spc="-1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</a:rPr>
              <a:t>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8450" marR="5715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1600" b="1" spc="3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3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riforma</a:t>
            </a:r>
            <a:r>
              <a:rPr lang="en-US" sz="1600" b="1" spc="3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3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3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persa</a:t>
            </a:r>
            <a:r>
              <a:rPr lang="en-US" sz="1600" b="1" spc="3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l’occasione</a:t>
            </a:r>
            <a:r>
              <a:rPr lang="en-US" sz="1600" b="1" spc="3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3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imporre</a:t>
            </a:r>
            <a:r>
              <a:rPr lang="en-US" sz="1600" b="1" spc="3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spc="3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600" b="1" spc="3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civilistico</a:t>
            </a:r>
            <a:r>
              <a:rPr lang="en-US" sz="1600" b="1" spc="3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separata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rappresentazione</a:t>
            </a:r>
            <a:r>
              <a:rPr lang="en-US" sz="16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crediti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scaduti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l’attuale</a:t>
            </a:r>
            <a:r>
              <a:rPr lang="en-US" sz="1600" b="1" spc="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distinzione</a:t>
            </a:r>
            <a:r>
              <a:rPr lang="en-US" sz="1600" b="1" spc="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esigibili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entro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oltre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l’esercizio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fatto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inutile)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36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Evidenza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4000" kern="1200" spc="-3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perdita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continuità: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quali</a:t>
            </a:r>
            <a:r>
              <a:rPr lang="en-US" sz="40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criteri?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9085" marR="672465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termini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generali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ha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perdita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presenza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piani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cui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risulta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45656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deficit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nella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differenza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tra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flusso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cassa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reddituale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ricorrente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e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fabbisogno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rientro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dai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scaduti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breve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termine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854075" lvl="1" indent="-228600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assenza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credibili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tempestive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prospettive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straordinarie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dismissioni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rifinanziamenti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50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molte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circostanze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problema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risolve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nella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esistenza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perdite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operative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(EBITDA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negativo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quali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appare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irrealistica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possibilità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ripristinare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breve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risultato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positivo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(salvo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perseguibili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azioni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tempestive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riduzione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costi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quali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es.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quelli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personale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99085" marR="17653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299085" algn="l"/>
                <a:tab pos="2997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monitoraggio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di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fondati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indizi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può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pertanto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poggiare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pilastri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essenziali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756285" marR="27114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756285" algn="l"/>
                <a:tab pos="7569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monitoraggio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progressività</a:t>
            </a:r>
            <a:r>
              <a:rPr lang="en-US" sz="1600" b="1" spc="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scaduti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(la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soglia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legge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sui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fornitori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esempio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troppo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alta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risulterà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tardiva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ad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evidenza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situazione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conclamata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insolvenza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catastrofica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756285" marR="4889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monitoraggio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gestionali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allarme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Key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Risk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Indicators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come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tipico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sistemi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Early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Warning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System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(focus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gestione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prima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sui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valori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contabili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756285" marR="71437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L’analisi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rendiconto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quale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momento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sintesi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economicità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d’impresa</a:t>
            </a:r>
            <a:r>
              <a:rPr lang="en-US" sz="1600" b="1" spc="-8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visione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integrata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37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algn="r"/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Problemi</a:t>
            </a:r>
            <a:r>
              <a:rPr lang="en-US" sz="28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nell’accertamento</a:t>
            </a:r>
            <a:r>
              <a:rPr lang="en-US" sz="28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28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posteriori</a:t>
            </a:r>
            <a:r>
              <a:rPr lang="en-US" sz="28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8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perdita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28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continuità</a:t>
            </a:r>
            <a:r>
              <a:rPr lang="en-US" sz="2800" kern="1200" spc="-4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aziendale</a:t>
            </a:r>
            <a:r>
              <a:rPr lang="en-US" sz="28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(avvenuta</a:t>
            </a:r>
            <a:r>
              <a:rPr lang="en-US" sz="28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</a:t>
            </a:r>
            <a:r>
              <a:rPr lang="en-US" sz="28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esercizi precedenti)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 indent="-228600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Fermo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restando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reddito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devono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rettificati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presenza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manipolazioni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contabili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allo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scopo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accertare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quando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il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patrimonio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assume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valori</a:t>
            </a:r>
            <a:r>
              <a:rPr lang="en-US" sz="17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negativo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quando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reddito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netto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l’EBITDA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risultavano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già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negativi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),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700" b="1" spc="-8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verosimile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l’insolvenza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emerga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successivamente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dopo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diversi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anni)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7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effettiva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perdita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causa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abusi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teoricamente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legittimi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rivalutazioni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ex</a:t>
            </a:r>
            <a:r>
              <a:rPr lang="en-US" sz="1700" b="1" spc="-9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0" dirty="0" err="1">
                <a:solidFill>
                  <a:schemeClr val="accent1">
                    <a:lumMod val="75000"/>
                  </a:schemeClr>
                </a:solidFill>
              </a:rPr>
              <a:t>lege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operazioni</a:t>
            </a:r>
            <a:r>
              <a:rPr lang="en-US" sz="1700" b="1" spc="-8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straordinarie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plusvalenti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senza</a:t>
            </a:r>
            <a:r>
              <a:rPr lang="en-US" sz="1700" b="1" spc="-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benefici</a:t>
            </a:r>
            <a:r>
              <a:rPr lang="en-US" sz="1700" b="1" spc="-7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operazioni</a:t>
            </a:r>
            <a:r>
              <a:rPr lang="en-US" sz="1700" b="1" spc="-8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infragruppo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18161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gestione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pagamenti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strumentale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occultare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superamento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soglie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del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Codice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considerazione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dell’effetto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vasi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comunicanti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”,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come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ad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esempio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lvl="1" indent="-228600">
              <a:lnSpc>
                <a:spcPct val="90000"/>
              </a:lnSpc>
              <a:spcBef>
                <a:spcPts val="595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Pago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scaduti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120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giorni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ma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quelli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correnti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…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Verso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l’IVA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ma</a:t>
            </a:r>
            <a:r>
              <a:rPr lang="en-US" sz="17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l’INPS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…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marR="8064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Ritardo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sistematicamente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rimborso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rate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finanziamenti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(per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cui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25" dirty="0">
                <a:solidFill>
                  <a:schemeClr val="accent1">
                    <a:lumMod val="75000"/>
                  </a:schemeClr>
                </a:solidFill>
              </a:rPr>
              <a:t>ci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soglie</a:t>
            </a:r>
            <a:r>
              <a:rPr lang="en-US" sz="17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7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Codice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evitando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tuttavia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ritardi</a:t>
            </a:r>
            <a:r>
              <a:rPr lang="en-US" sz="17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tali</a:t>
            </a:r>
            <a:r>
              <a:rPr lang="en-US" sz="17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7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err="1">
                <a:solidFill>
                  <a:schemeClr val="accent1">
                    <a:lumMod val="75000"/>
                  </a:schemeClr>
                </a:solidFill>
              </a:rPr>
              <a:t>segnalati</a:t>
            </a:r>
            <a:r>
              <a:rPr lang="en-US" sz="17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7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spc="-10" dirty="0">
                <a:solidFill>
                  <a:schemeClr val="accent1">
                    <a:lumMod val="75000"/>
                  </a:schemeClr>
                </a:solidFill>
              </a:rPr>
              <a:t>Centrale </a:t>
            </a:r>
            <a:r>
              <a:rPr lang="en-US" sz="1700" b="1" spc="-10" dirty="0" err="1">
                <a:solidFill>
                  <a:schemeClr val="accent1">
                    <a:lumMod val="75000"/>
                  </a:schemeClr>
                </a:solidFill>
              </a:rPr>
              <a:t>Rischi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  <a:p>
            <a:pPr marL="697865" lvl="1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97865" algn="l"/>
                <a:tab pos="698500" algn="l"/>
              </a:tabLst>
            </a:pPr>
            <a:r>
              <a:rPr lang="en-US" sz="1700" b="1" spc="-2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700" b="1" spc="-2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38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Riflessioni</a:t>
            </a:r>
            <a:r>
              <a:rPr lang="en-US" sz="4000" kern="1200" spc="-5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conclusive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4965" marR="5080" indent="-228600" algn="just">
              <a:lnSpc>
                <a:spcPct val="9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Riforma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deve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stimolo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crescita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cultura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manageriale</a:t>
            </a:r>
            <a:r>
              <a:rPr lang="en-US" sz="1600" b="1" spc="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sistemi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controllo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gestione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piani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0" dirty="0" err="1">
                <a:solidFill>
                  <a:schemeClr val="accent1">
                    <a:lumMod val="75000"/>
                  </a:schemeClr>
                </a:solidFill>
              </a:rPr>
              <a:t>economico-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finanziari</a:t>
            </a:r>
            <a:r>
              <a:rPr lang="en-US" sz="1600" b="1" spc="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primis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).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Serve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pertanto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contributo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tutte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professioni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assistono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le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imprese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commercialisti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legali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consulenti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ecc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.).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34290" indent="-228600" algn="just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caso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falsificazioni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contabili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più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norme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penali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assume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rilievo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deterrente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responsabilità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patrimoniale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caso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danno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secondo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il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nuovo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Art.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378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metodo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netti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patrimoniali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).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commercialisti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informino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bene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loro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clienti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merito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questo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rischio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177800" indent="-228600" algn="just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Collegio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Sindacale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deve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entrare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nel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merito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gestione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assolvere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al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ruolo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affidatogli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dalla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Riforma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pone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un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problema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competenza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soprattutto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compensi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158750" indent="-228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monitorare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quale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sarà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l’esito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segnalazioni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modo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ritarare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le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soglie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eventuale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modifica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normativa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del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Codice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73025" indent="-228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riflettere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ipotesi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riforma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norme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civilistiche</a:t>
            </a:r>
            <a:r>
              <a:rPr lang="en-US" sz="1600" b="1" spc="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materia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bilancio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arricchire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l’informativa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utile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monitoraggio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(es.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scaduti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).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Al</a:t>
            </a:r>
            <a:r>
              <a:rPr lang="en-US" sz="16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momento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non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noto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quale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possa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essere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l’esito</a:t>
            </a:r>
            <a:r>
              <a:rPr lang="en-US" sz="16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attestazioni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professionali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specifici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en-US" sz="16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fornire</a:t>
            </a:r>
            <a:r>
              <a:rPr lang="en-US" sz="16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0" dirty="0">
                <a:solidFill>
                  <a:schemeClr val="accent1">
                    <a:lumMod val="75000"/>
                  </a:schemeClr>
                </a:solidFill>
              </a:rPr>
              <a:t>Nota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Integrativa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354965" marR="427355" indent="-228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Occorre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prendere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una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posizione</a:t>
            </a:r>
            <a:r>
              <a:rPr lang="en-US" sz="16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tempestiva</a:t>
            </a:r>
            <a:r>
              <a:rPr lang="en-US" sz="16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qualora</a:t>
            </a:r>
            <a:r>
              <a:rPr lang="en-US" sz="16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16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indici</a:t>
            </a:r>
            <a:r>
              <a:rPr lang="en-US" sz="16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stabiliti</a:t>
            </a:r>
            <a:r>
              <a:rPr lang="en-US" sz="16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25" dirty="0">
                <a:solidFill>
                  <a:schemeClr val="accent1">
                    <a:lumMod val="75000"/>
                  </a:schemeClr>
                </a:solidFill>
              </a:rPr>
              <a:t>dal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CNDCEC</a:t>
            </a:r>
            <a:r>
              <a:rPr lang="en-US" sz="1600" b="1" spc="-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appaiono</a:t>
            </a:r>
            <a:r>
              <a:rPr lang="en-US" sz="1600" b="1" spc="-7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spc="-10" dirty="0" err="1">
                <a:solidFill>
                  <a:schemeClr val="accent1">
                    <a:lumMod val="75000"/>
                  </a:schemeClr>
                </a:solidFill>
              </a:rPr>
              <a:t>discutibili</a:t>
            </a:r>
            <a:r>
              <a:rPr lang="en-US" sz="1600" b="1" spc="-1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39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/>
          <p:nvPr/>
        </p:nvSpPr>
        <p:spPr>
          <a:xfrm>
            <a:off x="4162567" y="818984"/>
            <a:ext cx="6714699" cy="31786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480059" marR="534035" indent="-10795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1.</a:t>
            </a:r>
            <a:r>
              <a:rPr lang="en-US" sz="3000" b="1" kern="1200" spc="-1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000" b="1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messaggi</a:t>
            </a:r>
            <a:r>
              <a:rPr lang="en-US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3000" b="1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riforma</a:t>
            </a:r>
            <a:r>
              <a:rPr lang="en-US" sz="3000" b="1" kern="1200" spc="-1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rilevanti</a:t>
            </a:r>
            <a:r>
              <a:rPr lang="en-US" sz="3000" b="1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ai</a:t>
            </a:r>
            <a:r>
              <a:rPr lang="en-US" sz="3000" b="1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fini</a:t>
            </a:r>
            <a:r>
              <a:rPr lang="en-US" sz="3000" b="1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spc="-1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delle</a:t>
            </a:r>
            <a:r>
              <a:rPr lang="en-US" sz="3000" b="1" kern="1200" spc="-1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valutazioni</a:t>
            </a:r>
            <a:r>
              <a:rPr lang="en-US" sz="3000" b="1" kern="1200" spc="-4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economiche</a:t>
            </a:r>
            <a:r>
              <a:rPr lang="en-US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3000" b="1" kern="1200" spc="-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definizioni</a:t>
            </a:r>
            <a:r>
              <a:rPr lang="en-US" sz="3000" b="1" kern="1200" spc="-5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3000" b="1" kern="1200" spc="-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ambiti</a:t>
            </a:r>
            <a:r>
              <a:rPr lang="en-US" sz="3000" b="1" kern="1200" spc="-25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</a:t>
            </a:r>
            <a:r>
              <a:rPr lang="en-US" sz="3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kern="1200" spc="-1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incertezza</a:t>
            </a:r>
            <a:endParaRPr lang="en-US" sz="3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rgbClr val="FFFFFF"/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4</a:t>
            </a:fld>
            <a:endParaRPr lang="en-US" sz="1100">
              <a:solidFill>
                <a:srgbClr val="FFFFFF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Codice:</a:t>
            </a:r>
            <a:r>
              <a:rPr lang="en-US" sz="4000" kern="1200" spc="-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Crisi</a:t>
            </a:r>
            <a:r>
              <a:rPr lang="en-US" sz="4000" kern="1200" spc="-3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vs.</a:t>
            </a:r>
            <a:r>
              <a:rPr lang="en-US" sz="4000" kern="1200" spc="-2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Insolvenza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5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E00CCA6D-34C3-C66F-0B40-F2F8751FAE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594168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Codice:</a:t>
            </a:r>
            <a:r>
              <a:rPr lang="en-US" sz="4000" kern="1200" spc="-1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Indicatori</a:t>
            </a:r>
            <a:r>
              <a:rPr lang="en-US" sz="4000" kern="12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4000" kern="1200" spc="-4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spc="-1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crisi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Art.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13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64769" marR="5080" indent="-2286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1.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Costituiscono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gli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squilibri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carattere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reddituale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patrimoniale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finanziario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rapportati</a:t>
            </a:r>
            <a:r>
              <a:rPr lang="en-US" sz="2000" b="1" spc="-6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alle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specifiche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caratteristiche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dell’impresa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dell’attività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imprenditoriale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svolta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dal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debitore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tenuto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conto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data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costituzione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inizio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dell’attività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rilevabili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attraverso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appositi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indici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diano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evidenza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sostenibilità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debiti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almeno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sei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mesi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successivi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delle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prospettive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continuità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aziendale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l’esercizio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corso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o,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quando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durata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residua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dell’esercizio</a:t>
            </a:r>
            <a:r>
              <a:rPr lang="en-US" sz="20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al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momento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della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valutazione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inferiore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sei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mesi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sei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mesi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successivi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questi</a:t>
            </a:r>
            <a:r>
              <a:rPr lang="en-US" sz="2000" b="1" spc="-6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fini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sono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indici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significativi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quelli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misurano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la</a:t>
            </a:r>
            <a:r>
              <a:rPr lang="en-US" sz="2000" b="1" spc="-2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sostenibilità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degli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oneri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10" dirty="0" err="1">
                <a:solidFill>
                  <a:schemeClr val="accent1">
                    <a:lumMod val="75000"/>
                  </a:schemeClr>
                </a:solidFill>
              </a:rPr>
              <a:t>dell’indebitamento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con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flussi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cassa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che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l’impresa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è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grado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generare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l’adeguatezza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25" dirty="0" err="1">
                <a:solidFill>
                  <a:schemeClr val="accent1">
                    <a:lumMod val="75000"/>
                  </a:schemeClr>
                </a:solidFill>
              </a:rPr>
              <a:t>dei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mezzi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propri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rispetto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2000" b="1" spc="-1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quelli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terzi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20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Costituiscono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altresì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indicatori</a:t>
            </a:r>
            <a:r>
              <a:rPr lang="en-US" sz="2000" b="1" spc="-4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crisi</a:t>
            </a:r>
            <a:r>
              <a:rPr lang="en-US" sz="2000" b="1" spc="-1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ritardi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25" dirty="0" err="1">
                <a:solidFill>
                  <a:schemeClr val="accent1">
                    <a:lumMod val="75000"/>
                  </a:schemeClr>
                </a:solidFill>
              </a:rPr>
              <a:t>nei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pagamenti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reiterati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significativi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anche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sulla</a:t>
            </a:r>
            <a:r>
              <a:rPr lang="en-US" sz="2000" b="1" spc="-4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base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di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quanto</a:t>
            </a:r>
            <a:r>
              <a:rPr lang="en-US" sz="2000" b="1" spc="-3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previsto</a:t>
            </a:r>
            <a:r>
              <a:rPr lang="en-US" sz="2000" b="1" spc="-5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nell’articolo</a:t>
            </a:r>
            <a:r>
              <a:rPr lang="en-US" sz="2000" b="1" spc="-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spc="-25" dirty="0">
                <a:solidFill>
                  <a:schemeClr val="accent1">
                    <a:lumMod val="75000"/>
                  </a:schemeClr>
                </a:solidFill>
              </a:rPr>
              <a:t>24.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55431"/>
            <a:ext cx="4459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6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2252" y="6480260"/>
            <a:ext cx="1250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400" b="1" dirty="0">
                <a:solidFill>
                  <a:srgbClr val="2D2DB9"/>
                </a:solidFill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76400" y="0"/>
            <a:ext cx="10515600" cy="921253"/>
          </a:xfrm>
          <a:prstGeom prst="rect">
            <a:avLst/>
          </a:prstGeom>
        </p:spPr>
        <p:txBody>
          <a:bodyPr vert="horz" wrap="square" lIns="0" tIns="241783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Codice:</a:t>
            </a:r>
            <a:r>
              <a:rPr spc="-20" dirty="0"/>
              <a:t> </a:t>
            </a:r>
            <a:r>
              <a:rPr dirty="0"/>
              <a:t>Continuità</a:t>
            </a:r>
            <a:r>
              <a:rPr spc="-55" dirty="0"/>
              <a:t> </a:t>
            </a:r>
            <a:r>
              <a:rPr dirty="0"/>
              <a:t>e</a:t>
            </a:r>
            <a:r>
              <a:rPr spc="-20" dirty="0"/>
              <a:t> </a:t>
            </a:r>
            <a:r>
              <a:rPr spc="-10" dirty="0"/>
              <a:t>Dissesto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9FBBB707-4391-7C02-581A-3512F2A17A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9396714"/>
              </p:ext>
            </p:extLst>
          </p:nvPr>
        </p:nvGraphicFramePr>
        <p:xfrm>
          <a:off x="2482899" y="880234"/>
          <a:ext cx="7860030" cy="3836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473" y="2950387"/>
            <a:ext cx="3052293" cy="35314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2700" algn="r"/>
            <a:r>
              <a:rPr lang="en-US" sz="4000">
                <a:solidFill>
                  <a:srgbClr val="FFFFFF"/>
                </a:solidFill>
              </a:rPr>
              <a:t>Codice:</a:t>
            </a:r>
            <a:r>
              <a:rPr lang="en-US" sz="4000" spc="-35">
                <a:solidFill>
                  <a:srgbClr val="FFFFFF"/>
                </a:solidFill>
              </a:rPr>
              <a:t> </a:t>
            </a:r>
            <a:r>
              <a:rPr lang="en-US" sz="4000">
                <a:solidFill>
                  <a:srgbClr val="FFFFFF"/>
                </a:solidFill>
              </a:rPr>
              <a:t>Assetti</a:t>
            </a:r>
            <a:r>
              <a:rPr lang="en-US" sz="4000" spc="-40">
                <a:solidFill>
                  <a:srgbClr val="FFFFFF"/>
                </a:solidFill>
              </a:rPr>
              <a:t> </a:t>
            </a:r>
            <a:r>
              <a:rPr lang="en-US" sz="4000" spc="-10">
                <a:solidFill>
                  <a:srgbClr val="FFFFFF"/>
                </a:solidFill>
              </a:rPr>
              <a:t>organizzativi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1704319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  <a:defRPr/>
            </a:pPr>
            <a:fld id="{81D60167-4931-47E6-BA6A-407CBD079E47}" type="slidenum">
              <a:rPr lang="en-US" sz="1100" b="0">
                <a:solidFill>
                  <a:srgbClr val="FFFFFF"/>
                </a:solidFill>
                <a:latin typeface="Calibri" panose="020F0502020204030204"/>
                <a:cs typeface="+mn-cs"/>
              </a:rPr>
              <a:pPr algn="r">
                <a:spcAft>
                  <a:spcPts val="600"/>
                </a:spcAft>
                <a:defRPr/>
              </a:pPr>
              <a:t>8</a:t>
            </a:fld>
            <a:endParaRPr lang="en-US" sz="1100" b="0">
              <a:solidFill>
                <a:srgbClr val="FFFFFF"/>
              </a:solidFill>
              <a:latin typeface="Calibri" panose="020F0502020204030204"/>
              <a:cs typeface="+mn-cs"/>
            </a:endParaRP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C729C7E3-F531-5B49-87DF-0FAFD06778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1600762"/>
              </p:ext>
            </p:extLst>
          </p:nvPr>
        </p:nvGraphicFramePr>
        <p:xfrm>
          <a:off x="2160270" y="1182544"/>
          <a:ext cx="7871459" cy="4990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3100">
                <a:solidFill>
                  <a:srgbClr val="FFFFFF"/>
                </a:solidFill>
              </a:rPr>
              <a:t>Codice:</a:t>
            </a:r>
            <a:r>
              <a:rPr lang="en-US" sz="3100" spc="-30">
                <a:solidFill>
                  <a:srgbClr val="FFFFFF"/>
                </a:solidFill>
              </a:rPr>
              <a:t> </a:t>
            </a:r>
            <a:r>
              <a:rPr lang="en-US" sz="3100">
                <a:solidFill>
                  <a:srgbClr val="FFFFFF"/>
                </a:solidFill>
              </a:rPr>
              <a:t>Responsabilità</a:t>
            </a:r>
            <a:r>
              <a:rPr lang="en-US" sz="3100" spc="-45">
                <a:solidFill>
                  <a:srgbClr val="FFFFFF"/>
                </a:solidFill>
              </a:rPr>
              <a:t> </a:t>
            </a:r>
            <a:r>
              <a:rPr lang="en-US" sz="3100">
                <a:solidFill>
                  <a:srgbClr val="FFFFFF"/>
                </a:solidFill>
              </a:rPr>
              <a:t>degli</a:t>
            </a:r>
            <a:r>
              <a:rPr lang="en-US" sz="3100" spc="-60">
                <a:solidFill>
                  <a:srgbClr val="FFFFFF"/>
                </a:solidFill>
              </a:rPr>
              <a:t> </a:t>
            </a:r>
            <a:r>
              <a:rPr lang="en-US" sz="3100" spc="-10">
                <a:solidFill>
                  <a:srgbClr val="FFFFFF"/>
                </a:solidFill>
              </a:rPr>
              <a:t>amministratori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1704320" y="6431079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kern="0"/>
            </a:defPPr>
            <a:lvl1pPr>
              <a:defRPr sz="1400" b="1" i="0">
                <a:solidFill>
                  <a:srgbClr val="2D2DB9"/>
                </a:solidFill>
                <a:latin typeface="Arial"/>
                <a:cs typeface="Arial"/>
              </a:defRPr>
            </a:lvl1pPr>
          </a:lstStyle>
          <a:p>
            <a:pPr algn="r">
              <a:spcAft>
                <a:spcPts val="600"/>
              </a:spcAft>
            </a:pPr>
            <a:fld id="{81D60167-4931-47E6-BA6A-407CBD079E4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>
                <a:spcAft>
                  <a:spcPts val="600"/>
                </a:spcAft>
              </a:pPr>
              <a:t>9</a:t>
            </a:fld>
            <a:endParaRPr lang="en-US" sz="1100" spc="-25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7716" y="1928621"/>
            <a:ext cx="7851140" cy="35325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Art.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378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-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Responsabilità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degli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amministratori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Book Antiqua"/>
              <a:cs typeface="Book Antiqua"/>
            </a:endParaRPr>
          </a:p>
          <a:p>
            <a:pPr marL="12700" marR="5080" indent="135255">
              <a:spcBef>
                <a:spcPts val="1195"/>
              </a:spcBef>
              <a:buSzPct val="92857"/>
              <a:buAutoNum type="arabicPeriod"/>
              <a:tabLst>
                <a:tab pos="14795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All’articolo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2476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codice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civile,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dopo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quinto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comma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inserito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seguente: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“Gli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amministratori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rispondono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verso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creditori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sociali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per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l’inosservanza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degli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obblighi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inerenti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alla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conservazione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dell’integrità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patrimonio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sociale.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[…]”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Book Antiqua"/>
              <a:cs typeface="Book Antiqua"/>
            </a:endParaRPr>
          </a:p>
          <a:p>
            <a:pPr marL="12700" marR="22225" indent="178435">
              <a:spcBef>
                <a:spcPts val="1205"/>
              </a:spcBef>
              <a:buSzPct val="92857"/>
              <a:buAutoNum type="arabicPeriod"/>
              <a:tabLst>
                <a:tab pos="191135" algn="l"/>
              </a:tabLst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All’articolo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2486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codice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civile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dopo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secondo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comma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aggiunto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seguente: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“Quando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accertata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la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responsabilità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degli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amministratori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norma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presente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articolo,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</a:t>
            </a:r>
            <a:r>
              <a:rPr sz="1400" b="1" spc="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salva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la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prova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un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diverso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ammontare,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danno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risarcibile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presume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pari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differenza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tra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patrimonio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netto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alla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data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cui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l’amministratore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cessato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dalla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carica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o,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caso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apertura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una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procedura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concorsuale,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data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apertura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tale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procedura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patrimonio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netto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determinato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data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cui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verificata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una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causa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scioglimento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cui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all’articolo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2484,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detratti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costi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sostenuti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sostenere,</a:t>
            </a:r>
            <a:r>
              <a:rPr sz="1400" b="1" spc="-6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secondo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un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criterio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normalità,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dopo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verificarsi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della</a:t>
            </a:r>
            <a:r>
              <a:rPr sz="1400" b="1" spc="-5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causa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scioglimento</a:t>
            </a:r>
            <a:r>
              <a:rPr sz="1400" b="1" spc="-6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fino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compimento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della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liquidazione.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 stata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aperta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una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procedura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concorsuale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 mancano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le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scritture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contabili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se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causa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dell’irregolarità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delle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stesse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o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per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altre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ragioni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netti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patrimoniali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non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possono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essere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determinati,</a:t>
            </a:r>
            <a:r>
              <a:rPr sz="1400" b="1" spc="-3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il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danno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è</a:t>
            </a:r>
            <a:r>
              <a:rPr sz="1400" b="1" spc="-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liquidato</a:t>
            </a:r>
            <a:r>
              <a:rPr sz="1400" b="1" spc="-2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in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misura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pari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alla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differenza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tra</a:t>
            </a:r>
            <a:r>
              <a:rPr sz="1400" b="1" spc="-1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attivo</a:t>
            </a:r>
            <a:r>
              <a:rPr sz="1400" b="1" spc="-45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5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e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passivo</a:t>
            </a:r>
            <a:r>
              <a:rPr sz="1400" b="1" spc="-3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accertati</a:t>
            </a:r>
            <a:r>
              <a:rPr sz="1400" b="1" spc="-4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nella</a:t>
            </a:r>
            <a:r>
              <a:rPr sz="1400" b="1" spc="-2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 </a:t>
            </a:r>
            <a:r>
              <a:rPr sz="1400" b="1" spc="-10" dirty="0">
                <a:solidFill>
                  <a:schemeClr val="accent1">
                    <a:lumMod val="75000"/>
                  </a:schemeClr>
                </a:solidFill>
                <a:latin typeface="Book Antiqua"/>
                <a:cs typeface="Book Antiqua"/>
              </a:rPr>
              <a:t>procedura”.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D351C66EA7FAB4EA1440625E503ECAB" ma:contentTypeVersion="4" ma:contentTypeDescription="Vytvoří nový dokument" ma:contentTypeScope="" ma:versionID="0948cd543e0e1aba5203805e71bc2f9c">
  <xsd:schema xmlns:xsd="http://www.w3.org/2001/XMLSchema" xmlns:xs="http://www.w3.org/2001/XMLSchema" xmlns:p="http://schemas.microsoft.com/office/2006/metadata/properties" xmlns:ns3="fc5ec47d-a13c-4904-be75-20f353443af3" targetNamespace="http://schemas.microsoft.com/office/2006/metadata/properties" ma:root="true" ma:fieldsID="40b00c29522dd8f7449890c1a147a0b3" ns3:_="">
    <xsd:import namespace="fc5ec47d-a13c-4904-be75-20f353443a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ec47d-a13c-4904-be75-20f353443a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27B195-DF9F-49E9-A991-B4591C01FC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243DAB-2AEC-4B72-BE21-39F71A0E2F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5ec47d-a13c-4904-be75-20f353443a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A04B76-ED33-41CF-A4AB-C9519FEFBA5F}">
  <ds:schemaRefs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fc5ec47d-a13c-4904-be75-20f353443af3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7995</Words>
  <Application>Microsoft Office PowerPoint</Application>
  <PresentationFormat>Widescreen</PresentationFormat>
  <Paragraphs>876</Paragraphs>
  <Slides>39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45" baseType="lpstr">
      <vt:lpstr>Arial</vt:lpstr>
      <vt:lpstr>Book Antiqua</vt:lpstr>
      <vt:lpstr>Calibri</vt:lpstr>
      <vt:lpstr>Calibri Light</vt:lpstr>
      <vt:lpstr>Times New Roman</vt:lpstr>
      <vt:lpstr>Tema di Office</vt:lpstr>
      <vt:lpstr>La Crisi d’Impresa</vt:lpstr>
      <vt:lpstr>Presentazione standard di PowerPoint</vt:lpstr>
      <vt:lpstr>Argomenti</vt:lpstr>
      <vt:lpstr>Presentazione standard di PowerPoint</vt:lpstr>
      <vt:lpstr>Codice: Crisi vs. Insolvenza</vt:lpstr>
      <vt:lpstr>Codice: Indicatori della crisi</vt:lpstr>
      <vt:lpstr>Codice: Continuità e Dissesto</vt:lpstr>
      <vt:lpstr>Codice: Assetti organizzativi</vt:lpstr>
      <vt:lpstr>Codice: Responsabilità degli amministratori</vt:lpstr>
      <vt:lpstr>Codice: Organi di controllo societari</vt:lpstr>
      <vt:lpstr>Il processo di allerta: una visione d’insieme</vt:lpstr>
      <vt:lpstr>La continuità aziendale nei principi professionali: una battaglia persa</vt:lpstr>
      <vt:lpstr>La continuità aziendale nella riforma della crisi</vt:lpstr>
      <vt:lpstr>La continuità aziendale nei principi professionali: una battaglia persa</vt:lpstr>
      <vt:lpstr>Presentazione standard di PowerPoint</vt:lpstr>
      <vt:lpstr>Un nesso inscindibile: valutazione dello stato di crisi/insolvenza e valutazione della credibilità dei piani economico-finanziari volti al riequilibrio</vt:lpstr>
      <vt:lpstr>Verifica della presenza di una crisi reversibile rispetto ad una irreversibile</vt:lpstr>
      <vt:lpstr>Presentazione standard di PowerPoint</vt:lpstr>
      <vt:lpstr>Esempio di costruzione e letture del rendiconto finanziario: Lo Stato Patrimoniale</vt:lpstr>
      <vt:lpstr>Esempio di costruzione e letture del rendiconto finanziario: Il Conto Economico</vt:lpstr>
      <vt:lpstr>Esempio di costruzione e letture del rendiconto finanziario:</vt:lpstr>
      <vt:lpstr>Esempio di costruzione e letture del rendiconto finanziario: visione d’insieme</vt:lpstr>
      <vt:lpstr>I limiti della misurazione di tipo patrimoniale centrata sul «patrimonio netto» (ai fini della individuazione della crisi e dell’insolvenza)</vt:lpstr>
      <vt:lpstr>I problemi nella misura dell’equilibrio reddituale e di quello finanziario:</vt:lpstr>
      <vt:lpstr>I problemi nella misura dell’equilibrio reddituale e di quello finanziario:</vt:lpstr>
      <vt:lpstr>Un esempio di riclassificazione dei flussi finanziari nell’ottica della crisi</vt:lpstr>
      <vt:lpstr>Conseguenze in tema di equilibrio congiunto finanziario- patrimoniale: il saldo tra crediti e debiti in relazione alla loro composizione</vt:lpstr>
      <vt:lpstr>Un esempio di dinamica del saldo complessivo tra crediti e debiti (impresa dichiarata insolvente nel 2017)</vt:lpstr>
      <vt:lpstr> Analisi documentali quali alert per situazioni di dissesto</vt:lpstr>
      <vt:lpstr>Classificazione dei flussi previsionali nell’ottica del risanamento</vt:lpstr>
      <vt:lpstr>Presentazione standard di PowerPoint</vt:lpstr>
      <vt:lpstr>Presentazione standard di PowerPoint</vt:lpstr>
      <vt:lpstr>Valutazione qualitativa della probabilità di insolvenza: grado di fattibilità dei piani e adeguatezza dei sistemi di controllo e monitoraggio</vt:lpstr>
      <vt:lpstr>Considerazioni a margine sulla inaffidabilità dei modelli quantitativi (Z-Score ed altri)</vt:lpstr>
      <vt:lpstr>  4. Situazioni penalmente rilevanti</vt:lpstr>
      <vt:lpstr>Utilizzo degli indici di bilancio quale strumento di lavoro e non di «prova»</vt:lpstr>
      <vt:lpstr>Evidenza della perdita di continuità: quali criteri?</vt:lpstr>
      <vt:lpstr>Problemi nell’accertamento a posteriori della perdita di continuità aziendale (avvenuta in esercizi precedenti)</vt:lpstr>
      <vt:lpstr>Riflessioni conclusive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Crisi d’Impresa</dc:title>
  <dc:creator>Luca Savino - Savino &amp; Partners a.s.</dc:creator>
  <cp:lastModifiedBy>Luca Savino - Savino &amp; Partners a.s.</cp:lastModifiedBy>
  <cp:revision>1</cp:revision>
  <dcterms:created xsi:type="dcterms:W3CDTF">2023-05-02T07:25:39Z</dcterms:created>
  <dcterms:modified xsi:type="dcterms:W3CDTF">2023-05-02T07:48:07Z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0x0101003D351C66EA7FAB4EA1440625E503ECAB</vt:lpwstr>
  </property>
</Properties>
</file>