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36"/>
  </p:notesMasterIdLst>
  <p:sldIdLst>
    <p:sldId id="256" r:id="rId2"/>
    <p:sldId id="317" r:id="rId3"/>
    <p:sldId id="336" r:id="rId4"/>
    <p:sldId id="275" r:id="rId5"/>
    <p:sldId id="318" r:id="rId6"/>
    <p:sldId id="289" r:id="rId7"/>
    <p:sldId id="290" r:id="rId8"/>
    <p:sldId id="311" r:id="rId9"/>
    <p:sldId id="331" r:id="rId10"/>
    <p:sldId id="332" r:id="rId11"/>
    <p:sldId id="333" r:id="rId12"/>
    <p:sldId id="334" r:id="rId13"/>
    <p:sldId id="319" r:id="rId14"/>
    <p:sldId id="304" r:id="rId15"/>
    <p:sldId id="320" r:id="rId16"/>
    <p:sldId id="330" r:id="rId17"/>
    <p:sldId id="321" r:id="rId18"/>
    <p:sldId id="322" r:id="rId19"/>
    <p:sldId id="323" r:id="rId20"/>
    <p:sldId id="324" r:id="rId21"/>
    <p:sldId id="325" r:id="rId22"/>
    <p:sldId id="326" r:id="rId23"/>
    <p:sldId id="327" r:id="rId24"/>
    <p:sldId id="271" r:id="rId25"/>
    <p:sldId id="273" r:id="rId26"/>
    <p:sldId id="274" r:id="rId27"/>
    <p:sldId id="338" r:id="rId28"/>
    <p:sldId id="276" r:id="rId29"/>
    <p:sldId id="277" r:id="rId30"/>
    <p:sldId id="262" r:id="rId31"/>
    <p:sldId id="279" r:id="rId32"/>
    <p:sldId id="288" r:id="rId33"/>
    <p:sldId id="287" r:id="rId34"/>
    <p:sldId id="339" r:id="rId3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5"/>
  </p:normalViewPr>
  <p:slideViewPr>
    <p:cSldViewPr snapToGrid="0" snapToObjects="1">
      <p:cViewPr varScale="1">
        <p:scale>
          <a:sx n="104" d="100"/>
          <a:sy n="104" d="100"/>
        </p:scale>
        <p:origin x="8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02876-4B35-5542-887D-D524159F491A}" type="datetimeFigureOut">
              <a:rPr lang="it-IT" smtClean="0"/>
              <a:t>02/05/23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1B286B-E391-F14E-B58F-295232AADC80}" type="slidenum">
              <a:rPr lang="it-IT" smtClean="0"/>
              <a:t>‹N›</a:t>
            </a:fld>
            <a:endParaRPr lang="it-IT"/>
          </a:p>
        </p:txBody>
      </p:sp>
    </p:spTree>
    <p:extLst>
      <p:ext uri="{BB962C8B-B14F-4D97-AF65-F5344CB8AC3E}">
        <p14:creationId xmlns:p14="http://schemas.microsoft.com/office/powerpoint/2010/main" val="2622433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37D0E34-1ECB-5444-BD3E-69484C495800}" type="datetimeFigureOut">
              <a:rPr lang="it-IT" smtClean="0"/>
              <a:t>02/05/23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F22D769A-F634-AA42-8679-B54091E1F20F}" type="slidenum">
              <a:rPr lang="it-IT" smtClean="0"/>
              <a:t>‹N›</a:t>
            </a:fld>
            <a:endParaRPr lang="it-IT"/>
          </a:p>
        </p:txBody>
      </p:sp>
    </p:spTree>
    <p:extLst>
      <p:ext uri="{BB962C8B-B14F-4D97-AF65-F5344CB8AC3E}">
        <p14:creationId xmlns:p14="http://schemas.microsoft.com/office/powerpoint/2010/main" val="2769348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endParaRPr lang="en-US"/>
          </a:p>
        </p:txBody>
      </p:sp>
      <p:sp>
        <p:nvSpPr>
          <p:cNvPr id="4" name="Date Placeholder 3"/>
          <p:cNvSpPr>
            <a:spLocks noGrp="1"/>
          </p:cNvSpPr>
          <p:nvPr>
            <p:ph type="dt" sz="half" idx="10"/>
          </p:nvPr>
        </p:nvSpPr>
        <p:spPr/>
        <p:txBody>
          <a:bodyPr/>
          <a:lstStyle/>
          <a:p>
            <a:fld id="{837D0E34-1ECB-5444-BD3E-69484C495800}" type="datetimeFigureOut">
              <a:rPr lang="it-IT" smtClean="0"/>
              <a:t>02/05/23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738719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37D0E34-1ECB-5444-BD3E-69484C495800}" type="datetimeFigureOut">
              <a:rPr lang="it-IT" smtClean="0"/>
              <a:t>02/05/23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99364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37D0E34-1ECB-5444-BD3E-69484C495800}" type="datetimeFigureOut">
              <a:rPr lang="it-IT" smtClean="0"/>
              <a:t>02/05/23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754759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a:p>
        </p:txBody>
      </p:sp>
      <p:sp>
        <p:nvSpPr>
          <p:cNvPr id="4" name="Date Placeholder 3"/>
          <p:cNvSpPr>
            <a:spLocks noGrp="1"/>
          </p:cNvSpPr>
          <p:nvPr>
            <p:ph type="dt" sz="half" idx="10"/>
          </p:nvPr>
        </p:nvSpPr>
        <p:spPr>
          <a:xfrm>
            <a:off x="8593667" y="6272784"/>
            <a:ext cx="2644309" cy="365125"/>
          </a:xfrm>
        </p:spPr>
        <p:txBody>
          <a:bodyPr/>
          <a:lstStyle/>
          <a:p>
            <a:fld id="{837D0E34-1ECB-5444-BD3E-69484C495800}" type="datetimeFigureOut">
              <a:rPr lang="it-IT" smtClean="0"/>
              <a:t>02/05/23</a:t>
            </a:fld>
            <a:endParaRPr lang="it-IT"/>
          </a:p>
        </p:txBody>
      </p:sp>
      <p:sp>
        <p:nvSpPr>
          <p:cNvPr id="5" name="Footer Placeholder 4"/>
          <p:cNvSpPr>
            <a:spLocks noGrp="1"/>
          </p:cNvSpPr>
          <p:nvPr>
            <p:ph type="ftr" sz="quarter" idx="11"/>
          </p:nvPr>
        </p:nvSpPr>
        <p:spPr>
          <a:xfrm>
            <a:off x="2182708" y="6272784"/>
            <a:ext cx="6327648" cy="365125"/>
          </a:xfrm>
        </p:spPr>
        <p:txBody>
          <a:bodyPr/>
          <a:lstStyle/>
          <a:p>
            <a:endParaRPr lang="it-IT"/>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F22D769A-F634-AA42-8679-B54091E1F20F}" type="slidenum">
              <a:rPr lang="it-IT" smtClean="0"/>
              <a:t>‹N›</a:t>
            </a:fld>
            <a:endParaRPr lang="it-IT"/>
          </a:p>
        </p:txBody>
      </p:sp>
    </p:spTree>
    <p:extLst>
      <p:ext uri="{BB962C8B-B14F-4D97-AF65-F5344CB8AC3E}">
        <p14:creationId xmlns:p14="http://schemas.microsoft.com/office/powerpoint/2010/main" val="103283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837D0E34-1ECB-5444-BD3E-69484C495800}" type="datetimeFigureOut">
              <a:rPr lang="it-IT" smtClean="0"/>
              <a:t>02/05/23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342521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837D0E34-1ECB-5444-BD3E-69484C495800}" type="datetimeFigureOut">
              <a:rPr lang="it-IT" smtClean="0"/>
              <a:t>02/05/23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22D769A-F634-AA42-8679-B54091E1F20F}" type="slidenum">
              <a:rPr lang="it-IT" smtClean="0"/>
              <a:t>‹N›</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4223698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tito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37D0E34-1ECB-5444-BD3E-69484C495800}" type="datetimeFigureOut">
              <a:rPr lang="it-IT" smtClean="0"/>
              <a:t>02/05/23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22D769A-F634-AA42-8679-B54091E1F20F}" type="slidenum">
              <a:rPr lang="it-IT" smtClean="0"/>
              <a:t>‹N›</a:t>
            </a:fld>
            <a:endParaRPr lang="it-IT"/>
          </a:p>
        </p:txBody>
      </p:sp>
      <p:sp>
        <p:nvSpPr>
          <p:cNvPr id="6" name="Title 5"/>
          <p:cNvSpPr>
            <a:spLocks noGrp="1"/>
          </p:cNvSpPr>
          <p:nvPr>
            <p:ph type="title"/>
          </p:nvPr>
        </p:nvSpPr>
        <p:spPr/>
        <p:txBody>
          <a:bodyPr/>
          <a:lstStyle/>
          <a:p>
            <a:r>
              <a:rPr lang="it-IT"/>
              <a:t>Fare clic per modificare lo stile del titolo dello schema</a:t>
            </a:r>
            <a:endParaRPr lang="en-US"/>
          </a:p>
        </p:txBody>
      </p:sp>
    </p:spTree>
    <p:extLst>
      <p:ext uri="{BB962C8B-B14F-4D97-AF65-F5344CB8AC3E}">
        <p14:creationId xmlns:p14="http://schemas.microsoft.com/office/powerpoint/2010/main" val="1775646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7D0E34-1ECB-5444-BD3E-69484C495800}" type="datetimeFigureOut">
              <a:rPr lang="it-IT" smtClean="0"/>
              <a:t>02/05/23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1861331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a:p>
        </p:txBody>
      </p:sp>
      <p:sp>
        <p:nvSpPr>
          <p:cNvPr id="5" name="Date Placeholder 4"/>
          <p:cNvSpPr>
            <a:spLocks noGrp="1"/>
          </p:cNvSpPr>
          <p:nvPr>
            <p:ph type="dt" sz="half" idx="10"/>
          </p:nvPr>
        </p:nvSpPr>
        <p:spPr/>
        <p:txBody>
          <a:bodyPr/>
          <a:lstStyle/>
          <a:p>
            <a:fld id="{837D0E34-1ECB-5444-BD3E-69484C495800}" type="datetimeFigureOut">
              <a:rPr lang="it-IT" smtClean="0"/>
              <a:t>02/05/23</a:t>
            </a:fld>
            <a:endParaRPr lang="it-IT"/>
          </a:p>
        </p:txBody>
      </p:sp>
      <p:sp>
        <p:nvSpPr>
          <p:cNvPr id="6" name="Footer Placeholder 5"/>
          <p:cNvSpPr>
            <a:spLocks noGrp="1"/>
          </p:cNvSpPr>
          <p:nvPr>
            <p:ph type="ftr" sz="quarter" idx="11"/>
          </p:nvPr>
        </p:nvSpPr>
        <p:spPr/>
        <p:txBody>
          <a:bodyPr/>
          <a:lstStyle/>
          <a:p>
            <a:endParaRPr lang="it-IT"/>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2853325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a:p>
        </p:txBody>
      </p:sp>
      <p:sp>
        <p:nvSpPr>
          <p:cNvPr id="5" name="Date Placeholder 4"/>
          <p:cNvSpPr>
            <a:spLocks noGrp="1"/>
          </p:cNvSpPr>
          <p:nvPr>
            <p:ph type="dt" sz="half" idx="10"/>
          </p:nvPr>
        </p:nvSpPr>
        <p:spPr/>
        <p:txBody>
          <a:bodyPr/>
          <a:lstStyle/>
          <a:p>
            <a:fld id="{837D0E34-1ECB-5444-BD3E-69484C495800}" type="datetimeFigureOut">
              <a:rPr lang="it-IT" smtClean="0"/>
              <a:t>02/05/23</a:t>
            </a:fld>
            <a:endParaRPr lang="it-IT"/>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1160077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37D0E34-1ECB-5444-BD3E-69484C495800}" type="datetimeFigureOut">
              <a:rPr lang="it-IT" smtClean="0"/>
              <a:t>02/05/23</a:t>
            </a:fld>
            <a:endParaRPr lang="it-IT"/>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it-IT"/>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F22D769A-F634-AA42-8679-B54091E1F20F}" type="slidenum">
              <a:rPr lang="it-IT" smtClean="0"/>
              <a:t>‹N›</a:t>
            </a:fld>
            <a:endParaRPr lang="it-IT"/>
          </a:p>
        </p:txBody>
      </p:sp>
    </p:spTree>
    <p:extLst>
      <p:ext uri="{BB962C8B-B14F-4D97-AF65-F5344CB8AC3E}">
        <p14:creationId xmlns:p14="http://schemas.microsoft.com/office/powerpoint/2010/main" val="28968652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lavoce.info/archives/92777/immigrati-regolari-nel-labirinto-del-decreto-flussi/"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ommission.europa.eu/strategy-and-policy/priorities-2019-2024/promoting-our-european-way-life/statistics-migration-europe_it" TargetMode="External"/><Relationship Id="rId2" Type="http://schemas.openxmlformats.org/officeDocument/2006/relationships/hyperlink" Target="https://noi-italia.istat.it/pagina.php?L=0&amp;categoria=4&amp;dove=ITALIA"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la7.it/propagandalive/video/il-racconto-dal-bangladesh-di-francesca-mannocchi-a-propaganda-live-15-04-2023-480666"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camera.it/_bicamerali/schengen/fonti/convdubl.ht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F72A09-70BD-4F44-B969-2EBBF678DD4F}"/>
              </a:ext>
            </a:extLst>
          </p:cNvPr>
          <p:cNvSpPr>
            <a:spLocks noGrp="1"/>
          </p:cNvSpPr>
          <p:nvPr>
            <p:ph type="ctrTitle"/>
          </p:nvPr>
        </p:nvSpPr>
        <p:spPr>
          <a:xfrm>
            <a:off x="1524000" y="1122363"/>
            <a:ext cx="9144000" cy="3552668"/>
          </a:xfrm>
        </p:spPr>
        <p:txBody>
          <a:bodyPr>
            <a:normAutofit fontScale="90000"/>
          </a:bodyPr>
          <a:lstStyle/>
          <a:p>
            <a:r>
              <a:rPr lang="it-IT" b="1" cap="small" dirty="0"/>
              <a:t>Geografia</a:t>
            </a:r>
            <a:r>
              <a:rPr lang="it-IT" dirty="0"/>
              <a:t> (LE006) </a:t>
            </a:r>
            <a:br>
              <a:rPr lang="it-IT" dirty="0"/>
            </a:br>
            <a:br>
              <a:rPr lang="it-IT" dirty="0"/>
            </a:br>
            <a:r>
              <a:rPr lang="it-IT" sz="4000" dirty="0"/>
              <a:t>Corso di Studio </a:t>
            </a:r>
            <a:br>
              <a:rPr lang="it-IT" sz="4000" dirty="0"/>
            </a:br>
            <a:r>
              <a:rPr lang="it-IT" sz="4000" b="1" dirty="0"/>
              <a:t>LE01 - DISCIPLINE STORICHE E FILOSOFICHE</a:t>
            </a:r>
            <a:br>
              <a:rPr lang="it-IT" sz="4000" b="1" dirty="0"/>
            </a:br>
            <a:r>
              <a:rPr lang="it-IT" sz="4000" b="1" dirty="0"/>
              <a:t>LE04 – Lingue e </a:t>
            </a:r>
            <a:r>
              <a:rPr lang="it-IT" sz="4000" b="1"/>
              <a:t>letterature straniere </a:t>
            </a:r>
            <a:endParaRPr lang="it-IT" sz="4000" dirty="0"/>
          </a:p>
        </p:txBody>
      </p:sp>
      <p:sp>
        <p:nvSpPr>
          <p:cNvPr id="3" name="Sottotitolo 2">
            <a:extLst>
              <a:ext uri="{FF2B5EF4-FFF2-40B4-BE49-F238E27FC236}">
                <a16:creationId xmlns:a16="http://schemas.microsoft.com/office/drawing/2014/main" id="{C78CD909-0C5A-6A42-A155-018BFBEE2164}"/>
              </a:ext>
            </a:extLst>
          </p:cNvPr>
          <p:cNvSpPr>
            <a:spLocks noGrp="1"/>
          </p:cNvSpPr>
          <p:nvPr>
            <p:ph type="subTitle" idx="1"/>
          </p:nvPr>
        </p:nvSpPr>
        <p:spPr>
          <a:xfrm>
            <a:off x="1433848" y="5118995"/>
            <a:ext cx="9144000" cy="1655762"/>
          </a:xfrm>
        </p:spPr>
        <p:txBody>
          <a:bodyPr/>
          <a:lstStyle/>
          <a:p>
            <a:r>
              <a:rPr lang="it-IT" dirty="0" err="1"/>
              <a:t>a.a</a:t>
            </a:r>
            <a:r>
              <a:rPr lang="it-IT" dirty="0"/>
              <a:t>. 2022-2023</a:t>
            </a:r>
          </a:p>
        </p:txBody>
      </p:sp>
      <p:sp>
        <p:nvSpPr>
          <p:cNvPr id="4" name="CasellaDiTesto 3">
            <a:extLst>
              <a:ext uri="{FF2B5EF4-FFF2-40B4-BE49-F238E27FC236}">
                <a16:creationId xmlns:a16="http://schemas.microsoft.com/office/drawing/2014/main" id="{09AB6D40-5966-5446-85EB-0E1430A47B86}"/>
              </a:ext>
            </a:extLst>
          </p:cNvPr>
          <p:cNvSpPr txBox="1"/>
          <p:nvPr/>
        </p:nvSpPr>
        <p:spPr>
          <a:xfrm>
            <a:off x="10873946" y="4490365"/>
            <a:ext cx="1157416" cy="369332"/>
          </a:xfrm>
          <a:prstGeom prst="rect">
            <a:avLst/>
          </a:prstGeom>
          <a:noFill/>
        </p:spPr>
        <p:txBody>
          <a:bodyPr wrap="square" rtlCol="0">
            <a:spAutoFit/>
          </a:bodyPr>
          <a:lstStyle/>
          <a:p>
            <a:r>
              <a:rPr lang="it-IT"/>
              <a:t>Ppt23 </a:t>
            </a:r>
            <a:endParaRPr lang="it-IT" dirty="0"/>
          </a:p>
        </p:txBody>
      </p:sp>
    </p:spTree>
    <p:extLst>
      <p:ext uri="{BB962C8B-B14F-4D97-AF65-F5344CB8AC3E}">
        <p14:creationId xmlns:p14="http://schemas.microsoft.com/office/powerpoint/2010/main" val="917403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1F5CB9D-2985-2C4B-B329-E4F66E562DA5}"/>
              </a:ext>
            </a:extLst>
          </p:cNvPr>
          <p:cNvSpPr>
            <a:spLocks noGrp="1"/>
          </p:cNvSpPr>
          <p:nvPr>
            <p:ph idx="1"/>
          </p:nvPr>
        </p:nvSpPr>
        <p:spPr>
          <a:xfrm>
            <a:off x="668359" y="354392"/>
            <a:ext cx="10582573" cy="1523835"/>
          </a:xfrm>
        </p:spPr>
        <p:txBody>
          <a:bodyPr/>
          <a:lstStyle/>
          <a:p>
            <a:pPr marL="0" indent="0">
              <a:buNone/>
            </a:pPr>
            <a:r>
              <a:rPr lang="it-IT" dirty="0"/>
              <a:t>Il numero di sbarchi non è un buon indicatore del numero di persone che richiederanno asilo nel nostro paese. Infatti, nel triennio 2017-2019, il numero di domande di asilo è stato superiore al numero di persone sbarcate. Il calo negli ultimi due anni dimostra l'importanza relativa degli altri canali di ingresso in Italia, che hanno subito una flessione a causa delle restrizioni dovute alla pandemia, soprattutto nei flussi dall'America Latina.</a:t>
            </a:r>
          </a:p>
        </p:txBody>
      </p:sp>
      <p:pic>
        <p:nvPicPr>
          <p:cNvPr id="5" name="Immagine 4">
            <a:extLst>
              <a:ext uri="{FF2B5EF4-FFF2-40B4-BE49-F238E27FC236}">
                <a16:creationId xmlns:a16="http://schemas.microsoft.com/office/drawing/2014/main" id="{45D7AE69-68AB-8448-B057-55910EF88A32}"/>
              </a:ext>
            </a:extLst>
          </p:cNvPr>
          <p:cNvPicPr>
            <a:picLocks noChangeAspect="1"/>
          </p:cNvPicPr>
          <p:nvPr/>
        </p:nvPicPr>
        <p:blipFill>
          <a:blip r:embed="rId2"/>
          <a:stretch>
            <a:fillRect/>
          </a:stretch>
        </p:blipFill>
        <p:spPr>
          <a:xfrm>
            <a:off x="2496064" y="2005692"/>
            <a:ext cx="6927164" cy="4852308"/>
          </a:xfrm>
          <a:prstGeom prst="rect">
            <a:avLst/>
          </a:prstGeom>
        </p:spPr>
      </p:pic>
    </p:spTree>
    <p:extLst>
      <p:ext uri="{BB962C8B-B14F-4D97-AF65-F5344CB8AC3E}">
        <p14:creationId xmlns:p14="http://schemas.microsoft.com/office/powerpoint/2010/main" val="998574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580A4E4-931E-F84D-9CF5-3530923AA6AA}"/>
              </a:ext>
            </a:extLst>
          </p:cNvPr>
          <p:cNvSpPr>
            <a:spLocks noGrp="1"/>
          </p:cNvSpPr>
          <p:nvPr>
            <p:ph idx="1"/>
          </p:nvPr>
        </p:nvSpPr>
        <p:spPr>
          <a:xfrm>
            <a:off x="457200" y="366749"/>
            <a:ext cx="11096368" cy="1906895"/>
          </a:xfrm>
        </p:spPr>
        <p:txBody>
          <a:bodyPr/>
          <a:lstStyle/>
          <a:p>
            <a:pPr marL="0" indent="0">
              <a:buNone/>
            </a:pPr>
            <a:r>
              <a:rPr lang="it-IT" dirty="0"/>
              <a:t>Dopo il valore massimo registrato nel 2019, continua il calo del tasso di rifiuto standardizzato delle domande di asilo, calcolato depurando il dato dalle variazioni annuali nella composizione della popolazione che presenta tali richieste.</a:t>
            </a:r>
          </a:p>
          <a:p>
            <a:pPr marL="0" indent="0">
              <a:buNone/>
            </a:pPr>
            <a:r>
              <a:rPr lang="it-IT" dirty="0"/>
              <a:t>Il dato consolidato del 2021 potrà risultare inferiore rispetto a quello del primo trimestre qui riportato per effetto delle numerose domande di protezione da parte di cittadini afghani, caratterizzate da un alto tasso di riconoscimento (98 per cento).</a:t>
            </a:r>
          </a:p>
          <a:p>
            <a:endParaRPr lang="it-IT" dirty="0"/>
          </a:p>
        </p:txBody>
      </p:sp>
      <p:pic>
        <p:nvPicPr>
          <p:cNvPr id="5" name="Immagine 4">
            <a:extLst>
              <a:ext uri="{FF2B5EF4-FFF2-40B4-BE49-F238E27FC236}">
                <a16:creationId xmlns:a16="http://schemas.microsoft.com/office/drawing/2014/main" id="{5A3EA222-4B53-0C4B-8779-33B92E466C2A}"/>
              </a:ext>
            </a:extLst>
          </p:cNvPr>
          <p:cNvPicPr>
            <a:picLocks noChangeAspect="1"/>
          </p:cNvPicPr>
          <p:nvPr/>
        </p:nvPicPr>
        <p:blipFill>
          <a:blip r:embed="rId2"/>
          <a:stretch>
            <a:fillRect/>
          </a:stretch>
        </p:blipFill>
        <p:spPr>
          <a:xfrm>
            <a:off x="2139607" y="2441702"/>
            <a:ext cx="7239172" cy="4317444"/>
          </a:xfrm>
          <a:prstGeom prst="rect">
            <a:avLst/>
          </a:prstGeom>
        </p:spPr>
      </p:pic>
    </p:spTree>
    <p:extLst>
      <p:ext uri="{BB962C8B-B14F-4D97-AF65-F5344CB8AC3E}">
        <p14:creationId xmlns:p14="http://schemas.microsoft.com/office/powerpoint/2010/main" val="267901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2A28B4E-9D65-324F-B258-CF8C3676EAC6}"/>
              </a:ext>
            </a:extLst>
          </p:cNvPr>
          <p:cNvSpPr>
            <a:spLocks noGrp="1"/>
          </p:cNvSpPr>
          <p:nvPr>
            <p:ph idx="1"/>
          </p:nvPr>
        </p:nvSpPr>
        <p:spPr>
          <a:xfrm>
            <a:off x="333632" y="131971"/>
            <a:ext cx="11294076" cy="1795683"/>
          </a:xfrm>
        </p:spPr>
        <p:txBody>
          <a:bodyPr/>
          <a:lstStyle/>
          <a:p>
            <a:pPr marL="0" indent="0">
              <a:buNone/>
            </a:pPr>
            <a:r>
              <a:rPr lang="it-IT" dirty="0"/>
              <a:t>Se non si considerano i permessi di soggiorno per i soggiornanti di lungo periodo (circa due milioni), il 52 per cento degli stranieri con permesso di soggiorno lo ha ottenuto per motivi familiari, mentre poco più di un quarto ha un permesso di lavoro (27,8 per cento). Il largo utilizzo del canale dei ricongiungimenti familiari dimostra le poche opportunità di accesso nel nostro paese per coloro che vogliono migrare per lavorare. Un problema solo in parte affievolito dall'allargamento dei posti disponibili previsto </a:t>
            </a:r>
            <a:r>
              <a:rPr lang="it-IT" u="sng" dirty="0">
                <a:hlinkClick r:id="rId2">
                  <a:extLst>
                    <a:ext uri="{A12FA001-AC4F-418D-AE19-62706E023703}">
                      <ahyp:hlinkClr xmlns:ahyp="http://schemas.microsoft.com/office/drawing/2018/hyperlinkcolor" val="tx"/>
                    </a:ext>
                  </a:extLst>
                </a:hlinkClick>
              </a:rPr>
              <a:t>dal nuovo decreto flussi</a:t>
            </a:r>
            <a:r>
              <a:rPr lang="it-IT" u="sng" dirty="0"/>
              <a:t>.</a:t>
            </a:r>
          </a:p>
        </p:txBody>
      </p:sp>
      <p:pic>
        <p:nvPicPr>
          <p:cNvPr id="5" name="Immagine 4">
            <a:extLst>
              <a:ext uri="{FF2B5EF4-FFF2-40B4-BE49-F238E27FC236}">
                <a16:creationId xmlns:a16="http://schemas.microsoft.com/office/drawing/2014/main" id="{B9BD5EB7-8376-F14B-82FE-9869F72DBD04}"/>
              </a:ext>
            </a:extLst>
          </p:cNvPr>
          <p:cNvPicPr>
            <a:picLocks noChangeAspect="1"/>
          </p:cNvPicPr>
          <p:nvPr/>
        </p:nvPicPr>
        <p:blipFill>
          <a:blip r:embed="rId3"/>
          <a:stretch>
            <a:fillRect/>
          </a:stretch>
        </p:blipFill>
        <p:spPr>
          <a:xfrm>
            <a:off x="2870931" y="2335429"/>
            <a:ext cx="6233812" cy="4332649"/>
          </a:xfrm>
          <a:prstGeom prst="rect">
            <a:avLst/>
          </a:prstGeom>
        </p:spPr>
      </p:pic>
    </p:spTree>
    <p:extLst>
      <p:ext uri="{BB962C8B-B14F-4D97-AF65-F5344CB8AC3E}">
        <p14:creationId xmlns:p14="http://schemas.microsoft.com/office/powerpoint/2010/main" val="1974602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AB85EF-5BA2-6E48-B79B-F3E3C8A67541}"/>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D9A3AE21-5D46-A448-AB62-28B379AE0833}"/>
              </a:ext>
            </a:extLst>
          </p:cNvPr>
          <p:cNvSpPr>
            <a:spLocks noGrp="1"/>
          </p:cNvSpPr>
          <p:nvPr>
            <p:ph idx="1"/>
          </p:nvPr>
        </p:nvSpPr>
        <p:spPr/>
        <p:txBody>
          <a:bodyPr/>
          <a:lstStyle/>
          <a:p>
            <a:r>
              <a:rPr lang="it-IT" dirty="0">
                <a:hlinkClick r:id="rId2"/>
              </a:rPr>
              <a:t>https://noi-italia.istat.it/pagina.php?L=0&amp;categoria=4&amp;dove=ITALIA</a:t>
            </a:r>
            <a:endParaRPr lang="it-IT" dirty="0"/>
          </a:p>
          <a:p>
            <a:endParaRPr lang="it-IT" dirty="0"/>
          </a:p>
          <a:p>
            <a:r>
              <a:rPr lang="it-IT" dirty="0">
                <a:hlinkClick r:id="rId3"/>
              </a:rPr>
              <a:t>https://commission.europa.eu/strategy-and-policy/priorities-2019-2024/promoting-our-european-way-life/statistics-migration-europe_it</a:t>
            </a:r>
            <a:endParaRPr lang="it-IT" dirty="0"/>
          </a:p>
          <a:p>
            <a:endParaRPr lang="it-IT" dirty="0"/>
          </a:p>
          <a:p>
            <a:endParaRPr lang="it-IT" dirty="0"/>
          </a:p>
        </p:txBody>
      </p:sp>
    </p:spTree>
    <p:extLst>
      <p:ext uri="{BB962C8B-B14F-4D97-AF65-F5344CB8AC3E}">
        <p14:creationId xmlns:p14="http://schemas.microsoft.com/office/powerpoint/2010/main" val="1522267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F1B22C-D01D-E848-AAB5-F058D5DE0940}"/>
              </a:ext>
            </a:extLst>
          </p:cNvPr>
          <p:cNvSpPr>
            <a:spLocks noGrp="1"/>
          </p:cNvSpPr>
          <p:nvPr>
            <p:ph type="title"/>
          </p:nvPr>
        </p:nvSpPr>
        <p:spPr>
          <a:xfrm>
            <a:off x="266302" y="132653"/>
            <a:ext cx="11925697" cy="970450"/>
          </a:xfrm>
        </p:spPr>
        <p:txBody>
          <a:bodyPr>
            <a:normAutofit fontScale="90000"/>
          </a:bodyPr>
          <a:lstStyle/>
          <a:p>
            <a:r>
              <a:rPr lang="it-IT" sz="2400" dirty="0"/>
              <a:t>peso percentuale della presenza di stranieri regolari rispetto al totale della popolazione residente (UE + UK), distinguendo tra stranieri extracomunitari, comunitari e apolidi o con nazionalità sconosciuta.</a:t>
            </a:r>
          </a:p>
        </p:txBody>
      </p:sp>
      <p:sp>
        <p:nvSpPr>
          <p:cNvPr id="3" name="Segnaposto contenuto 2">
            <a:extLst>
              <a:ext uri="{FF2B5EF4-FFF2-40B4-BE49-F238E27FC236}">
                <a16:creationId xmlns:a16="http://schemas.microsoft.com/office/drawing/2014/main" id="{12D04F29-045B-C845-9A9A-E52EC639028B}"/>
              </a:ext>
            </a:extLst>
          </p:cNvPr>
          <p:cNvSpPr>
            <a:spLocks noGrp="1"/>
          </p:cNvSpPr>
          <p:nvPr>
            <p:ph idx="1"/>
          </p:nvPr>
        </p:nvSpPr>
        <p:spPr/>
        <p:txBody>
          <a:bodyPr/>
          <a:lstStyle/>
          <a:p>
            <a:endParaRPr lang="it-IT" dirty="0"/>
          </a:p>
        </p:txBody>
      </p:sp>
      <p:pic>
        <p:nvPicPr>
          <p:cNvPr id="4" name="Immagine 3">
            <a:extLst>
              <a:ext uri="{FF2B5EF4-FFF2-40B4-BE49-F238E27FC236}">
                <a16:creationId xmlns:a16="http://schemas.microsoft.com/office/drawing/2014/main" id="{0E0CBF4C-9FEE-534A-83B2-201786715C40}"/>
              </a:ext>
            </a:extLst>
          </p:cNvPr>
          <p:cNvPicPr>
            <a:picLocks noChangeAspect="1"/>
          </p:cNvPicPr>
          <p:nvPr/>
        </p:nvPicPr>
        <p:blipFill>
          <a:blip r:embed="rId2"/>
          <a:stretch>
            <a:fillRect/>
          </a:stretch>
        </p:blipFill>
        <p:spPr>
          <a:xfrm>
            <a:off x="469557" y="1103103"/>
            <a:ext cx="11392929" cy="5754897"/>
          </a:xfrm>
          <a:prstGeom prst="rect">
            <a:avLst/>
          </a:prstGeom>
        </p:spPr>
      </p:pic>
    </p:spTree>
    <p:extLst>
      <p:ext uri="{BB962C8B-B14F-4D97-AF65-F5344CB8AC3E}">
        <p14:creationId xmlns:p14="http://schemas.microsoft.com/office/powerpoint/2010/main" val="2147479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B2F218-BFFD-1B42-BB08-403C06EC68A2}"/>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4B72CE76-48D9-3F48-9650-9EE97E73332C}"/>
              </a:ext>
            </a:extLst>
          </p:cNvPr>
          <p:cNvSpPr>
            <a:spLocks noGrp="1"/>
          </p:cNvSpPr>
          <p:nvPr>
            <p:ph idx="1"/>
          </p:nvPr>
        </p:nvSpPr>
        <p:spPr/>
        <p:txBody>
          <a:bodyPr/>
          <a:lstStyle/>
          <a:p>
            <a:r>
              <a:rPr lang="it-IT" dirty="0" err="1"/>
              <a:t>https</a:t>
            </a:r>
            <a:r>
              <a:rPr lang="it-IT" dirty="0"/>
              <a:t>://</a:t>
            </a:r>
            <a:r>
              <a:rPr lang="it-IT" dirty="0" err="1"/>
              <a:t>ec.europa.eu</a:t>
            </a:r>
            <a:r>
              <a:rPr lang="it-IT" dirty="0"/>
              <a:t>/</a:t>
            </a:r>
            <a:r>
              <a:rPr lang="it-IT" dirty="0" err="1"/>
              <a:t>eurostat</a:t>
            </a:r>
            <a:r>
              <a:rPr lang="it-IT" dirty="0"/>
              <a:t>/web/</a:t>
            </a:r>
            <a:r>
              <a:rPr lang="it-IT" dirty="0" err="1"/>
              <a:t>products</a:t>
            </a:r>
            <a:r>
              <a:rPr lang="it-IT" dirty="0"/>
              <a:t>-</a:t>
            </a:r>
            <a:r>
              <a:rPr lang="it-IT" dirty="0" err="1"/>
              <a:t>eurostat</a:t>
            </a:r>
            <a:r>
              <a:rPr lang="it-IT" dirty="0"/>
              <a:t>-news/</a:t>
            </a:r>
            <a:r>
              <a:rPr lang="it-IT" dirty="0" err="1"/>
              <a:t>w</a:t>
            </a:r>
            <a:r>
              <a:rPr lang="it-IT" dirty="0"/>
              <a:t>/ddn-20230329-2</a:t>
            </a:r>
          </a:p>
        </p:txBody>
      </p:sp>
    </p:spTree>
    <p:extLst>
      <p:ext uri="{BB962C8B-B14F-4D97-AF65-F5344CB8AC3E}">
        <p14:creationId xmlns:p14="http://schemas.microsoft.com/office/powerpoint/2010/main" val="35167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363056E-DCAD-2945-9390-75C2CFBB4677}"/>
              </a:ext>
            </a:extLst>
          </p:cNvPr>
          <p:cNvPicPr>
            <a:picLocks noChangeAspect="1"/>
          </p:cNvPicPr>
          <p:nvPr/>
        </p:nvPicPr>
        <p:blipFill>
          <a:blip r:embed="rId2"/>
          <a:stretch>
            <a:fillRect/>
          </a:stretch>
        </p:blipFill>
        <p:spPr>
          <a:xfrm>
            <a:off x="1569308" y="197708"/>
            <a:ext cx="8526161" cy="6339016"/>
          </a:xfrm>
          <a:prstGeom prst="rect">
            <a:avLst/>
          </a:prstGeom>
        </p:spPr>
      </p:pic>
    </p:spTree>
    <p:extLst>
      <p:ext uri="{BB962C8B-B14F-4D97-AF65-F5344CB8AC3E}">
        <p14:creationId xmlns:p14="http://schemas.microsoft.com/office/powerpoint/2010/main" val="1685483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0C5CF5D1-3FEF-A94D-A27A-1EA7C1236926}"/>
              </a:ext>
            </a:extLst>
          </p:cNvPr>
          <p:cNvPicPr>
            <a:picLocks noGrp="1" noChangeAspect="1"/>
          </p:cNvPicPr>
          <p:nvPr>
            <p:ph idx="1"/>
          </p:nvPr>
        </p:nvPicPr>
        <p:blipFill>
          <a:blip r:embed="rId2"/>
          <a:stretch>
            <a:fillRect/>
          </a:stretch>
        </p:blipFill>
        <p:spPr>
          <a:xfrm>
            <a:off x="2496144" y="2355679"/>
            <a:ext cx="7206062" cy="4051300"/>
          </a:xfrm>
          <a:prstGeom prst="rect">
            <a:avLst/>
          </a:prstGeom>
        </p:spPr>
      </p:pic>
      <p:sp>
        <p:nvSpPr>
          <p:cNvPr id="5" name="CasellaDiTesto 4">
            <a:extLst>
              <a:ext uri="{FF2B5EF4-FFF2-40B4-BE49-F238E27FC236}">
                <a16:creationId xmlns:a16="http://schemas.microsoft.com/office/drawing/2014/main" id="{D94A74A2-2079-9546-A079-BE5209F6187D}"/>
              </a:ext>
            </a:extLst>
          </p:cNvPr>
          <p:cNvSpPr txBox="1"/>
          <p:nvPr/>
        </p:nvSpPr>
        <p:spPr>
          <a:xfrm>
            <a:off x="766119" y="222421"/>
            <a:ext cx="10836876" cy="1477328"/>
          </a:xfrm>
          <a:prstGeom prst="rect">
            <a:avLst/>
          </a:prstGeom>
          <a:noFill/>
        </p:spPr>
        <p:txBody>
          <a:bodyPr wrap="square" rtlCol="0">
            <a:spAutoFit/>
          </a:bodyPr>
          <a:lstStyle/>
          <a:p>
            <a:r>
              <a:rPr lang="it-IT" dirty="0"/>
              <a:t>Nel 2021, si stima che nell'UE ci saranno 5 immigrati ogni 1.000 persone. In relazione alle dimensioni della popolazione residente, il Lussemburgo ha registrato il più alto tasso di immigrazione nel 2021 (quasi 40 immigrati per 1.000 persone), seguito da Malta (35) e Cipro (27). Al contrario, la Slovacchia ha registrato il tasso di immigrazione più basso, con 1 immigrato ogni 1.000 persone. Questo Paese è seguito da Portogallo e Francia, ciascuno con 5 immigrati ogni 1.000 persone.</a:t>
            </a:r>
          </a:p>
        </p:txBody>
      </p:sp>
    </p:spTree>
    <p:extLst>
      <p:ext uri="{BB962C8B-B14F-4D97-AF65-F5344CB8AC3E}">
        <p14:creationId xmlns:p14="http://schemas.microsoft.com/office/powerpoint/2010/main" val="1510013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D60F503-B621-5D4D-AEF9-8665C758337B}"/>
              </a:ext>
            </a:extLst>
          </p:cNvPr>
          <p:cNvSpPr>
            <a:spLocks noGrp="1"/>
          </p:cNvSpPr>
          <p:nvPr>
            <p:ph idx="1"/>
          </p:nvPr>
        </p:nvSpPr>
        <p:spPr>
          <a:xfrm>
            <a:off x="185351" y="156683"/>
            <a:ext cx="11813060" cy="2215814"/>
          </a:xfrm>
        </p:spPr>
        <p:txBody>
          <a:bodyPr>
            <a:normAutofit/>
          </a:bodyPr>
          <a:lstStyle/>
          <a:p>
            <a:pPr marL="0" indent="0">
              <a:buNone/>
            </a:pPr>
            <a:r>
              <a:rPr lang="it-IT" sz="1800" dirty="0"/>
              <a:t>Popolazione nata all'estero nel 2022</a:t>
            </a:r>
          </a:p>
          <a:p>
            <a:pPr marL="0" indent="0">
              <a:buNone/>
            </a:pPr>
            <a:r>
              <a:rPr lang="it-IT" sz="1800" dirty="0"/>
              <a:t>Il 1° gennaio 2022, quasi la metà (49,4%) della popolazione del Lussemburgo sarà di origine straniera. Questo Paese dell'UE è seguito da Malta (23,6%) e Cipro (22,7%) come membri dell'UE con le quote più alte di popolazione nata all'estero. Al contrario, le quote più basse sono state registrate in Romania (1,7%), Polonia (2,5%) e Bulgaria (3,2%). </a:t>
            </a:r>
          </a:p>
          <a:p>
            <a:pPr marL="0" indent="0">
              <a:buNone/>
            </a:pPr>
            <a:r>
              <a:rPr lang="it-IT" sz="1800" dirty="0"/>
              <a:t>In termini assoluti, le popolazioni più numerose di cittadini nati all'estero (da altri membri dell'UE e da Paesi terzi) sono state registrate in Germania (15,3 milioni di persone), Francia (8,7 milioni) e Spagna </a:t>
            </a:r>
            <a:r>
              <a:rPr lang="it-IT" dirty="0"/>
              <a:t>(7,4 milioni).</a:t>
            </a:r>
          </a:p>
        </p:txBody>
      </p:sp>
      <p:pic>
        <p:nvPicPr>
          <p:cNvPr id="4" name="Immagine 3">
            <a:extLst>
              <a:ext uri="{FF2B5EF4-FFF2-40B4-BE49-F238E27FC236}">
                <a16:creationId xmlns:a16="http://schemas.microsoft.com/office/drawing/2014/main" id="{F0A7B88C-56DB-6540-B829-A61DA56359D3}"/>
              </a:ext>
            </a:extLst>
          </p:cNvPr>
          <p:cNvPicPr>
            <a:picLocks noChangeAspect="1"/>
          </p:cNvPicPr>
          <p:nvPr/>
        </p:nvPicPr>
        <p:blipFill>
          <a:blip r:embed="rId2"/>
          <a:stretch>
            <a:fillRect/>
          </a:stretch>
        </p:blipFill>
        <p:spPr>
          <a:xfrm>
            <a:off x="1112108" y="2372496"/>
            <a:ext cx="9168714" cy="4420631"/>
          </a:xfrm>
          <a:prstGeom prst="rect">
            <a:avLst/>
          </a:prstGeom>
        </p:spPr>
      </p:pic>
    </p:spTree>
    <p:extLst>
      <p:ext uri="{BB962C8B-B14F-4D97-AF65-F5344CB8AC3E}">
        <p14:creationId xmlns:p14="http://schemas.microsoft.com/office/powerpoint/2010/main" val="101994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246CEE3-3316-D346-8F1D-29738A897D42}"/>
              </a:ext>
            </a:extLst>
          </p:cNvPr>
          <p:cNvSpPr>
            <a:spLocks noGrp="1"/>
          </p:cNvSpPr>
          <p:nvPr>
            <p:ph idx="1"/>
          </p:nvPr>
        </p:nvSpPr>
        <p:spPr>
          <a:xfrm>
            <a:off x="358346" y="469558"/>
            <a:ext cx="11343503" cy="5918886"/>
          </a:xfrm>
        </p:spPr>
        <p:txBody>
          <a:bodyPr>
            <a:normAutofit fontScale="92500" lnSpcReduction="10000"/>
          </a:bodyPr>
          <a:lstStyle/>
          <a:p>
            <a:pPr marL="0" indent="0">
              <a:buNone/>
            </a:pPr>
            <a:r>
              <a:rPr lang="it-IT" dirty="0"/>
              <a:t>In termini relativi, il Lussemburgo è di gran lunga la comunità più numerosa di cittadini nati in un altro Paese dell'UE, con il 33,8%, seguito da Cipro con il 10,6% e dall'Austria con il 9,3%. Anche il Belgio e Malta hanno registrato quote elevate di cittadini nati in altri Paesi dell'UE, con il 7,9% ciascuno. </a:t>
            </a:r>
          </a:p>
          <a:p>
            <a:pPr marL="0" indent="0">
              <a:buNone/>
            </a:pPr>
            <a:r>
              <a:rPr lang="it-IT" dirty="0"/>
              <a:t>La Polonia e la Lituania, invece, hanno registrato le quote più basse di cittadini nati in altri Paesi dell'UE, con solo lo 0,6% ciascuna. Anche la Bulgaria e la Romania hanno registrato valori bassi, con l'1,0% ciascuna. </a:t>
            </a:r>
          </a:p>
          <a:p>
            <a:pPr marL="0" indent="0">
              <a:buNone/>
            </a:pPr>
            <a:r>
              <a:rPr lang="it-IT" dirty="0"/>
              <a:t>Per quanto riguarda i cittadini nati in Paesi non UE, le quote più alte sono state registrate a Malta (15,7%), seguita da vicino dal Lussemburgo (15,6%). Questi due membri dell'UE sono seguiti da Svezia (14,9%), Estonia (13,1%) e Cipro (12,2%). Le quote più basse di cittadini non nati nell'UE sono state registrate da Romania (0,7%), Slovacchia (1,0%), Polonia (1,9%), Bulgaria (2,2%) e Ungheria (2,9%).</a:t>
            </a:r>
          </a:p>
          <a:p>
            <a:pPr marL="0" indent="0">
              <a:buNone/>
            </a:pPr>
            <a:r>
              <a:rPr lang="it-IT" dirty="0"/>
              <a:t>Rispetto al 2021 (in termini assoluti), 13 membri dell'UE hanno visto aumentare il numero di cittadini nati in Paesi non UE e in Paesi UE nel 2022 (Belgio, Bulgaria, Danimarca, Estonia, Irlanda, Lussemburgo, Ungheria, Malta, Paesi Bassi, Austria, Slovacchia, Finlandia e Svezia), mentre cinque membri hanno registrato una tendenza opposta, con il numero di entrambi i gruppi di cittadini in diminuzione (</a:t>
            </a:r>
            <a:r>
              <a:rPr lang="it-IT" dirty="0" err="1"/>
              <a:t>Rep.Ceca</a:t>
            </a:r>
            <a:r>
              <a:rPr lang="it-IT" dirty="0"/>
              <a:t>, Grecia, Italia, Lettonia e Romania). </a:t>
            </a:r>
          </a:p>
          <a:p>
            <a:pPr marL="0" indent="0">
              <a:buNone/>
            </a:pPr>
            <a:r>
              <a:rPr lang="it-IT" dirty="0"/>
              <a:t>Sono state osservate altre tendenze interessanti: in Germania, Francia, Spagna, Cipro, Lituania, Polonia e Slovenia, il numero di cittadini non nati nell'UE è aumentato, mentre il numero di cittadini nati in altri Paesi dell'UE è diminuito. L'opposto è stato registrato in Croazia (in misura molto ridotta) e in Portogallo, dove il numero di cittadini nati in altri Paesi dell'UE è aumentato, ma la popolazione straniera non comunitaria è diminuita.</a:t>
            </a:r>
          </a:p>
        </p:txBody>
      </p:sp>
    </p:spTree>
    <p:extLst>
      <p:ext uri="{BB962C8B-B14F-4D97-AF65-F5344CB8AC3E}">
        <p14:creationId xmlns:p14="http://schemas.microsoft.com/office/powerpoint/2010/main" val="2482657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4E7B15-5588-AB49-892C-03BCFB921048}"/>
              </a:ext>
            </a:extLst>
          </p:cNvPr>
          <p:cNvSpPr>
            <a:spLocks noGrp="1"/>
          </p:cNvSpPr>
          <p:nvPr>
            <p:ph type="title"/>
          </p:nvPr>
        </p:nvSpPr>
        <p:spPr/>
        <p:txBody>
          <a:bodyPr/>
          <a:lstStyle/>
          <a:p>
            <a:r>
              <a:rPr lang="it-IT" dirty="0"/>
              <a:t>Nella puntata precedente…</a:t>
            </a:r>
          </a:p>
        </p:txBody>
      </p:sp>
      <p:sp>
        <p:nvSpPr>
          <p:cNvPr id="3" name="Segnaposto contenuto 2">
            <a:extLst>
              <a:ext uri="{FF2B5EF4-FFF2-40B4-BE49-F238E27FC236}">
                <a16:creationId xmlns:a16="http://schemas.microsoft.com/office/drawing/2014/main" id="{A0C3888E-5655-6E4F-8EA1-C395E636E6D5}"/>
              </a:ext>
            </a:extLst>
          </p:cNvPr>
          <p:cNvSpPr>
            <a:spLocks noGrp="1"/>
          </p:cNvSpPr>
          <p:nvPr>
            <p:ph idx="1"/>
          </p:nvPr>
        </p:nvSpPr>
        <p:spPr>
          <a:xfrm>
            <a:off x="1309816" y="2669058"/>
            <a:ext cx="9818432" cy="3503141"/>
          </a:xfrm>
        </p:spPr>
        <p:txBody>
          <a:bodyPr>
            <a:normAutofit/>
          </a:bodyPr>
          <a:lstStyle/>
          <a:p>
            <a:r>
              <a:rPr lang="it-IT" dirty="0"/>
              <a:t>Migrazioni</a:t>
            </a:r>
          </a:p>
          <a:p>
            <a:pPr lvl="1"/>
            <a:r>
              <a:rPr lang="it-IT" dirty="0"/>
              <a:t>Forzate vs. Volontarie</a:t>
            </a:r>
          </a:p>
          <a:p>
            <a:pPr lvl="1"/>
            <a:r>
              <a:rPr lang="it-IT" dirty="0"/>
              <a:t>Ma difficile distinguere talvolta</a:t>
            </a:r>
          </a:p>
          <a:p>
            <a:pPr lvl="1"/>
            <a:r>
              <a:rPr lang="it-IT" dirty="0"/>
              <a:t>Differenze fra continenti</a:t>
            </a:r>
          </a:p>
          <a:p>
            <a:pPr lvl="1"/>
            <a:r>
              <a:rPr lang="it-IT" dirty="0"/>
              <a:t>Interne (3/4)  Vs. internazionali (1/4)</a:t>
            </a:r>
          </a:p>
          <a:p>
            <a:pPr lvl="1"/>
            <a:r>
              <a:rPr lang="it-IT" dirty="0"/>
              <a:t>Migrazioni internazionali per un terzo in paesi sviluppati /nord del mondo</a:t>
            </a:r>
          </a:p>
          <a:p>
            <a:pPr lvl="1"/>
            <a:r>
              <a:rPr lang="it-IT" dirty="0"/>
              <a:t>Corridoi migratori </a:t>
            </a:r>
          </a:p>
          <a:p>
            <a:pPr lvl="1"/>
            <a:endParaRPr lang="it-IT" dirty="0"/>
          </a:p>
          <a:p>
            <a:endParaRPr lang="it-IT" dirty="0"/>
          </a:p>
          <a:p>
            <a:pPr marL="268288" lvl="1" indent="-268288"/>
            <a:endParaRPr lang="it-IT" dirty="0"/>
          </a:p>
          <a:p>
            <a:pPr marL="268288" lvl="1" indent="-268288"/>
            <a:endParaRPr lang="it-IT" dirty="0"/>
          </a:p>
          <a:p>
            <a:pPr lvl="1"/>
            <a:endParaRPr lang="it-IT" dirty="0"/>
          </a:p>
          <a:p>
            <a:endParaRPr lang="it-IT" dirty="0"/>
          </a:p>
        </p:txBody>
      </p:sp>
    </p:spTree>
    <p:extLst>
      <p:ext uri="{BB962C8B-B14F-4D97-AF65-F5344CB8AC3E}">
        <p14:creationId xmlns:p14="http://schemas.microsoft.com/office/powerpoint/2010/main" val="2973269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9FA31589-1608-6741-951F-D6ACF6C70D59}"/>
              </a:ext>
            </a:extLst>
          </p:cNvPr>
          <p:cNvPicPr>
            <a:picLocks noGrp="1" noChangeAspect="1"/>
          </p:cNvPicPr>
          <p:nvPr>
            <p:ph idx="1"/>
          </p:nvPr>
        </p:nvPicPr>
        <p:blipFill>
          <a:blip r:embed="rId2"/>
          <a:stretch>
            <a:fillRect/>
          </a:stretch>
        </p:blipFill>
        <p:spPr>
          <a:xfrm>
            <a:off x="1649835" y="840258"/>
            <a:ext cx="7704230" cy="5789179"/>
          </a:xfrm>
          <a:prstGeom prst="rect">
            <a:avLst/>
          </a:prstGeom>
        </p:spPr>
      </p:pic>
    </p:spTree>
    <p:extLst>
      <p:ext uri="{BB962C8B-B14F-4D97-AF65-F5344CB8AC3E}">
        <p14:creationId xmlns:p14="http://schemas.microsoft.com/office/powerpoint/2010/main" val="1769789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C9A2484-4E1F-DA46-882F-A64675AC0679}"/>
              </a:ext>
            </a:extLst>
          </p:cNvPr>
          <p:cNvPicPr>
            <a:picLocks noChangeAspect="1"/>
          </p:cNvPicPr>
          <p:nvPr/>
        </p:nvPicPr>
        <p:blipFill>
          <a:blip r:embed="rId2"/>
          <a:stretch>
            <a:fillRect/>
          </a:stretch>
        </p:blipFill>
        <p:spPr>
          <a:xfrm>
            <a:off x="2181616" y="0"/>
            <a:ext cx="7828767" cy="6858000"/>
          </a:xfrm>
          <a:prstGeom prst="rect">
            <a:avLst/>
          </a:prstGeom>
        </p:spPr>
      </p:pic>
    </p:spTree>
    <p:extLst>
      <p:ext uri="{BB962C8B-B14F-4D97-AF65-F5344CB8AC3E}">
        <p14:creationId xmlns:p14="http://schemas.microsoft.com/office/powerpoint/2010/main" val="3459565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8605FF-0461-5A4D-BC6C-10C747F23775}"/>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8286AEEF-A622-FB47-AA46-31D78D838A35}"/>
              </a:ext>
            </a:extLst>
          </p:cNvPr>
          <p:cNvPicPr>
            <a:picLocks noGrp="1" noChangeAspect="1"/>
          </p:cNvPicPr>
          <p:nvPr>
            <p:ph idx="1"/>
          </p:nvPr>
        </p:nvPicPr>
        <p:blipFill>
          <a:blip r:embed="rId2"/>
          <a:stretch>
            <a:fillRect/>
          </a:stretch>
        </p:blipFill>
        <p:spPr>
          <a:xfrm>
            <a:off x="1989161" y="2120900"/>
            <a:ext cx="8220028" cy="4051300"/>
          </a:xfrm>
          <a:prstGeom prst="rect">
            <a:avLst/>
          </a:prstGeom>
        </p:spPr>
      </p:pic>
    </p:spTree>
    <p:extLst>
      <p:ext uri="{BB962C8B-B14F-4D97-AF65-F5344CB8AC3E}">
        <p14:creationId xmlns:p14="http://schemas.microsoft.com/office/powerpoint/2010/main" val="2652993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F050B72A-5F23-1747-B81F-9245619D6983}"/>
              </a:ext>
            </a:extLst>
          </p:cNvPr>
          <p:cNvPicPr>
            <a:picLocks noGrp="1" noChangeAspect="1"/>
          </p:cNvPicPr>
          <p:nvPr>
            <p:ph idx="1"/>
          </p:nvPr>
        </p:nvPicPr>
        <p:blipFill>
          <a:blip r:embed="rId2"/>
          <a:stretch>
            <a:fillRect/>
          </a:stretch>
        </p:blipFill>
        <p:spPr>
          <a:xfrm>
            <a:off x="191445" y="1000897"/>
            <a:ext cx="5208458" cy="5078627"/>
          </a:xfrm>
          <a:prstGeom prst="rect">
            <a:avLst/>
          </a:prstGeom>
        </p:spPr>
      </p:pic>
      <p:pic>
        <p:nvPicPr>
          <p:cNvPr id="5" name="Immagine 4">
            <a:extLst>
              <a:ext uri="{FF2B5EF4-FFF2-40B4-BE49-F238E27FC236}">
                <a16:creationId xmlns:a16="http://schemas.microsoft.com/office/drawing/2014/main" id="{ED30EB5F-E265-A746-A010-CF282A04F495}"/>
              </a:ext>
            </a:extLst>
          </p:cNvPr>
          <p:cNvPicPr>
            <a:picLocks noChangeAspect="1"/>
          </p:cNvPicPr>
          <p:nvPr/>
        </p:nvPicPr>
        <p:blipFill>
          <a:blip r:embed="rId3"/>
          <a:stretch>
            <a:fillRect/>
          </a:stretch>
        </p:blipFill>
        <p:spPr>
          <a:xfrm>
            <a:off x="5647038" y="527908"/>
            <a:ext cx="6089630" cy="5803900"/>
          </a:xfrm>
          <a:prstGeom prst="rect">
            <a:avLst/>
          </a:prstGeom>
        </p:spPr>
      </p:pic>
    </p:spTree>
    <p:extLst>
      <p:ext uri="{BB962C8B-B14F-4D97-AF65-F5344CB8AC3E}">
        <p14:creationId xmlns:p14="http://schemas.microsoft.com/office/powerpoint/2010/main" val="3649605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242207-5789-3E4A-906A-F47EB56C4155}"/>
              </a:ext>
            </a:extLst>
          </p:cNvPr>
          <p:cNvSpPr>
            <a:spLocks noGrp="1"/>
          </p:cNvSpPr>
          <p:nvPr>
            <p:ph type="title"/>
          </p:nvPr>
        </p:nvSpPr>
        <p:spPr>
          <a:xfrm>
            <a:off x="1149927" y="2684135"/>
            <a:ext cx="10058400" cy="1609344"/>
          </a:xfrm>
        </p:spPr>
        <p:txBody>
          <a:bodyPr/>
          <a:lstStyle/>
          <a:p>
            <a:r>
              <a:rPr lang="it-IT" dirty="0">
                <a:solidFill>
                  <a:schemeClr val="tx1"/>
                </a:solidFill>
              </a:rPr>
              <a:t>Lingue, gruppi umani, etnie, religioni</a:t>
            </a:r>
            <a:br>
              <a:rPr lang="it-IT" dirty="0">
                <a:solidFill>
                  <a:srgbClr val="FF0000"/>
                </a:solidFill>
              </a:rPr>
            </a:br>
            <a:endParaRPr lang="it-IT" b="1" dirty="0"/>
          </a:p>
        </p:txBody>
      </p:sp>
      <p:sp>
        <p:nvSpPr>
          <p:cNvPr id="3" name="Segnaposto contenuto 2">
            <a:extLst>
              <a:ext uri="{FF2B5EF4-FFF2-40B4-BE49-F238E27FC236}">
                <a16:creationId xmlns:a16="http://schemas.microsoft.com/office/drawing/2014/main" id="{A3DD783C-2832-5843-950B-6155EC74777D}"/>
              </a:ext>
            </a:extLst>
          </p:cNvPr>
          <p:cNvSpPr>
            <a:spLocks noGrp="1"/>
          </p:cNvSpPr>
          <p:nvPr>
            <p:ph idx="1"/>
          </p:nvPr>
        </p:nvSpPr>
        <p:spPr>
          <a:xfrm>
            <a:off x="1149927" y="2286000"/>
            <a:ext cx="9601200" cy="3581400"/>
          </a:xfrm>
        </p:spPr>
        <p:txBody>
          <a:bodyPr>
            <a:normAutofit/>
          </a:bodyPr>
          <a:lstStyle/>
          <a:p>
            <a:pPr marL="0" indent="0">
              <a:buNone/>
            </a:pPr>
            <a:endParaRPr lang="it-IT" sz="3600" dirty="0"/>
          </a:p>
          <a:p>
            <a:endParaRPr lang="it-IT" sz="2100" dirty="0"/>
          </a:p>
        </p:txBody>
      </p:sp>
    </p:spTree>
    <p:extLst>
      <p:ext uri="{BB962C8B-B14F-4D97-AF65-F5344CB8AC3E}">
        <p14:creationId xmlns:p14="http://schemas.microsoft.com/office/powerpoint/2010/main" val="3304681800"/>
      </p:ext>
    </p:extLst>
  </p:cSld>
  <p:clrMapOvr>
    <a:masterClrMapping/>
  </p:clrMapOvr>
  <mc:AlternateContent xmlns:mc="http://schemas.openxmlformats.org/markup-compatibility/2006" xmlns:p14="http://schemas.microsoft.com/office/powerpoint/2010/main">
    <mc:Choice Requires="p14">
      <p:transition spd="slow" p14:dur="2000" advTm="443408"/>
    </mc:Choice>
    <mc:Fallback xmlns="">
      <p:transition spd="slow" advTm="44340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862BF0-403A-9B41-9623-11B217DDEEFF}"/>
              </a:ext>
            </a:extLst>
          </p:cNvPr>
          <p:cNvSpPr>
            <a:spLocks noGrp="1"/>
          </p:cNvSpPr>
          <p:nvPr>
            <p:ph type="title"/>
          </p:nvPr>
        </p:nvSpPr>
        <p:spPr/>
        <p:txBody>
          <a:bodyPr/>
          <a:lstStyle/>
          <a:p>
            <a:r>
              <a:rPr lang="it-IT" dirty="0"/>
              <a:t>Identità  e  lingue, etnie  e religioni</a:t>
            </a:r>
          </a:p>
        </p:txBody>
      </p:sp>
      <p:sp>
        <p:nvSpPr>
          <p:cNvPr id="3" name="Segnaposto contenuto 2">
            <a:extLst>
              <a:ext uri="{FF2B5EF4-FFF2-40B4-BE49-F238E27FC236}">
                <a16:creationId xmlns:a16="http://schemas.microsoft.com/office/drawing/2014/main" id="{5C7D804E-9A4D-4F45-9289-BFA921EC0F42}"/>
              </a:ext>
            </a:extLst>
          </p:cNvPr>
          <p:cNvSpPr>
            <a:spLocks noGrp="1"/>
          </p:cNvSpPr>
          <p:nvPr>
            <p:ph idx="1"/>
          </p:nvPr>
        </p:nvSpPr>
        <p:spPr/>
        <p:txBody>
          <a:bodyPr>
            <a:normAutofit/>
          </a:bodyPr>
          <a:lstStyle/>
          <a:p>
            <a:r>
              <a:rPr lang="it-IT" sz="2400" dirty="0"/>
              <a:t>Lingue, etnie e religioni sono fattori che svolgono un ruolo importante nella costruzione dell’</a:t>
            </a:r>
            <a:r>
              <a:rPr lang="it-IT" sz="2400" b="1" dirty="0"/>
              <a:t>identità </a:t>
            </a:r>
            <a:r>
              <a:rPr lang="it-IT" sz="2400" dirty="0"/>
              <a:t>(personale, collettiva, locale, globale)</a:t>
            </a:r>
          </a:p>
          <a:p>
            <a:r>
              <a:rPr lang="it-IT" sz="2400" dirty="0"/>
              <a:t>L’identità non è fissa, ma dipende dal contesto storico, geografico e sociale in cui il soggetto cui si riferisce si trova  </a:t>
            </a:r>
          </a:p>
          <a:p>
            <a:r>
              <a:rPr lang="it-IT" sz="2400" dirty="0"/>
              <a:t>L’identità è elemento geografico in quanto influenza le rappresentazioni del vissuto spaziale, che a loro volta condizionano le relazione sociali, che modificano e strutturano infine lo spazio</a:t>
            </a:r>
          </a:p>
        </p:txBody>
      </p:sp>
    </p:spTree>
    <p:extLst>
      <p:ext uri="{BB962C8B-B14F-4D97-AF65-F5344CB8AC3E}">
        <p14:creationId xmlns:p14="http://schemas.microsoft.com/office/powerpoint/2010/main" val="1768792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B0BB31-E5AA-1A4F-8C48-11EB1CC7A508}"/>
              </a:ext>
            </a:extLst>
          </p:cNvPr>
          <p:cNvSpPr>
            <a:spLocks noGrp="1"/>
          </p:cNvSpPr>
          <p:nvPr>
            <p:ph type="title"/>
          </p:nvPr>
        </p:nvSpPr>
        <p:spPr>
          <a:xfrm>
            <a:off x="1069848" y="484632"/>
            <a:ext cx="10058400" cy="849898"/>
          </a:xfrm>
        </p:spPr>
        <p:txBody>
          <a:bodyPr/>
          <a:lstStyle/>
          <a:p>
            <a:r>
              <a:rPr lang="it-IT" dirty="0"/>
              <a:t>Linguaggio  e  varianti</a:t>
            </a:r>
          </a:p>
        </p:txBody>
      </p:sp>
      <p:sp>
        <p:nvSpPr>
          <p:cNvPr id="3" name="Segnaposto contenuto 2">
            <a:extLst>
              <a:ext uri="{FF2B5EF4-FFF2-40B4-BE49-F238E27FC236}">
                <a16:creationId xmlns:a16="http://schemas.microsoft.com/office/drawing/2014/main" id="{C1B1C49B-CA8F-334A-AAFE-A348CFD53340}"/>
              </a:ext>
            </a:extLst>
          </p:cNvPr>
          <p:cNvSpPr>
            <a:spLocks noGrp="1"/>
          </p:cNvSpPr>
          <p:nvPr>
            <p:ph idx="1"/>
          </p:nvPr>
        </p:nvSpPr>
        <p:spPr>
          <a:xfrm>
            <a:off x="1069848" y="1555022"/>
            <a:ext cx="10298286" cy="4994059"/>
          </a:xfrm>
        </p:spPr>
        <p:txBody>
          <a:bodyPr>
            <a:normAutofit fontScale="92500" lnSpcReduction="10000"/>
          </a:bodyPr>
          <a:lstStyle/>
          <a:p>
            <a:pPr marL="0" indent="0">
              <a:buNone/>
            </a:pPr>
            <a:r>
              <a:rPr lang="it-IT" sz="2400" dirty="0"/>
              <a:t>Linguaggio</a:t>
            </a:r>
            <a:r>
              <a:rPr lang="it-IT" sz="2400" dirty="0">
                <a:sym typeface="Wingdings" pitchFamily="2" charset="2"/>
              </a:rPr>
              <a:t> capacità di comunicare</a:t>
            </a:r>
          </a:p>
          <a:p>
            <a:r>
              <a:rPr lang="it-IT" sz="2400" dirty="0">
                <a:sym typeface="Wingdings" pitchFamily="2" charset="2"/>
              </a:rPr>
              <a:t>Geografia delle lingue geografia delle culture</a:t>
            </a:r>
          </a:p>
          <a:p>
            <a:r>
              <a:rPr lang="it-IT" sz="2400" dirty="0"/>
              <a:t>Conoscenza della distribuzione delle lingue (per geografi) = conoscenza delle relazioni storiche dei territori e delle popolazioni</a:t>
            </a:r>
          </a:p>
          <a:p>
            <a:pPr lvl="1"/>
            <a:r>
              <a:rPr lang="it-IT" dirty="0">
                <a:sym typeface="Wingdings" pitchFamily="2" charset="2"/>
              </a:rPr>
              <a:t> </a:t>
            </a:r>
            <a:r>
              <a:rPr lang="it-IT" sz="2000" dirty="0">
                <a:sym typeface="Wingdings" pitchFamily="2" charset="2"/>
              </a:rPr>
              <a:t>evoluzione delle società del passato, delle loro relazioni reciproche e dei percorsi delle migrazioni umane</a:t>
            </a:r>
          </a:p>
          <a:p>
            <a:r>
              <a:rPr lang="it-IT" sz="2400" dirty="0">
                <a:sym typeface="Wingdings" pitchFamily="2" charset="2"/>
              </a:rPr>
              <a:t>Linguaggi  processo di interazione comunicativa</a:t>
            </a:r>
          </a:p>
          <a:p>
            <a:endParaRPr lang="it-IT" sz="900" dirty="0">
              <a:sym typeface="Wingdings" pitchFamily="2" charset="2"/>
            </a:endParaRPr>
          </a:p>
          <a:p>
            <a:pPr lvl="2"/>
            <a:r>
              <a:rPr lang="it-IT" sz="2400" dirty="0">
                <a:sym typeface="Wingdings" pitchFamily="2" charset="2"/>
              </a:rPr>
              <a:t>Varianti:</a:t>
            </a:r>
          </a:p>
          <a:p>
            <a:pPr marL="1073150" lvl="2" indent="-195263"/>
            <a:r>
              <a:rPr lang="it-IT" sz="2400" dirty="0">
                <a:sym typeface="Wingdings" pitchFamily="2" charset="2"/>
              </a:rPr>
              <a:t>Lingue</a:t>
            </a:r>
          </a:p>
          <a:p>
            <a:pPr lvl="3"/>
            <a:r>
              <a:rPr lang="it-IT" sz="2400" dirty="0">
                <a:sym typeface="Wingdings" pitchFamily="2" charset="2"/>
              </a:rPr>
              <a:t>Dialetti</a:t>
            </a:r>
          </a:p>
          <a:p>
            <a:pPr lvl="3"/>
            <a:r>
              <a:rPr lang="it-IT" sz="2400" dirty="0">
                <a:sym typeface="Wingdings" pitchFamily="2" charset="2"/>
              </a:rPr>
              <a:t>Lingue minoritarie</a:t>
            </a:r>
          </a:p>
          <a:p>
            <a:pPr lvl="3"/>
            <a:r>
              <a:rPr lang="it-IT" sz="2400" dirty="0">
                <a:sym typeface="Wingdings" pitchFamily="2" charset="2"/>
              </a:rPr>
              <a:t>Lingue naturali </a:t>
            </a:r>
          </a:p>
          <a:p>
            <a:pPr lvl="3"/>
            <a:r>
              <a:rPr lang="it-IT" sz="2400" dirty="0">
                <a:sym typeface="Wingdings" pitchFamily="2" charset="2"/>
              </a:rPr>
              <a:t>Lingue artificiali</a:t>
            </a:r>
            <a:endParaRPr lang="it-IT" sz="2400" dirty="0"/>
          </a:p>
        </p:txBody>
      </p:sp>
    </p:spTree>
    <p:extLst>
      <p:ext uri="{BB962C8B-B14F-4D97-AF65-F5344CB8AC3E}">
        <p14:creationId xmlns:p14="http://schemas.microsoft.com/office/powerpoint/2010/main" val="2557784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5CE9EC-92A7-754C-BA38-EE7298F027B6}"/>
              </a:ext>
            </a:extLst>
          </p:cNvPr>
          <p:cNvSpPr>
            <a:spLocks noGrp="1"/>
          </p:cNvSpPr>
          <p:nvPr>
            <p:ph type="title"/>
          </p:nvPr>
        </p:nvSpPr>
        <p:spPr/>
        <p:txBody>
          <a:bodyPr/>
          <a:lstStyle/>
          <a:p>
            <a:r>
              <a:rPr lang="it-IT" dirty="0"/>
              <a:t>Linguaggio  e  varianti 2</a:t>
            </a:r>
          </a:p>
        </p:txBody>
      </p:sp>
      <p:sp>
        <p:nvSpPr>
          <p:cNvPr id="3" name="Segnaposto contenuto 2">
            <a:extLst>
              <a:ext uri="{FF2B5EF4-FFF2-40B4-BE49-F238E27FC236}">
                <a16:creationId xmlns:a16="http://schemas.microsoft.com/office/drawing/2014/main" id="{BE968BAA-D7B6-9044-B9E4-13D2B64D71C5}"/>
              </a:ext>
            </a:extLst>
          </p:cNvPr>
          <p:cNvSpPr>
            <a:spLocks noGrp="1"/>
          </p:cNvSpPr>
          <p:nvPr>
            <p:ph idx="1"/>
          </p:nvPr>
        </p:nvSpPr>
        <p:spPr>
          <a:xfrm>
            <a:off x="810000" y="2222287"/>
            <a:ext cx="10563286" cy="4376221"/>
          </a:xfrm>
        </p:spPr>
        <p:txBody>
          <a:bodyPr>
            <a:normAutofit/>
          </a:bodyPr>
          <a:lstStyle/>
          <a:p>
            <a:pPr marL="136525" indent="-125413"/>
            <a:r>
              <a:rPr lang="it-IT" sz="2400" b="1" dirty="0">
                <a:sym typeface="Wingdings" pitchFamily="2" charset="2"/>
              </a:rPr>
              <a:t>Linguaggio</a:t>
            </a:r>
            <a:r>
              <a:rPr lang="it-IT" sz="2400" dirty="0">
                <a:sym typeface="Wingdings" pitchFamily="2" charset="2"/>
              </a:rPr>
              <a:t>: Sistema di comunicazione basato su simboli ai quali vengono attribuiti significati condivisi</a:t>
            </a:r>
          </a:p>
          <a:p>
            <a:pPr marL="136525" indent="-125413"/>
            <a:r>
              <a:rPr lang="it-IT" sz="2400" b="1" dirty="0">
                <a:sym typeface="Wingdings" pitchFamily="2" charset="2"/>
              </a:rPr>
              <a:t>Dialetto</a:t>
            </a:r>
            <a:r>
              <a:rPr lang="it-IT" sz="2400" dirty="0">
                <a:sym typeface="Wingdings" pitchFamily="2" charset="2"/>
              </a:rPr>
              <a:t>: </a:t>
            </a:r>
            <a:r>
              <a:rPr lang="it-IT" sz="2400" dirty="0"/>
              <a:t>Varietà linguistica (o idioma) usata tra di loro da abitanti originari di una ristretta area geografica, in aggiunta alla lingua ufficiale</a:t>
            </a:r>
          </a:p>
          <a:p>
            <a:pPr marL="136525" indent="-125413"/>
            <a:r>
              <a:rPr lang="it-IT" sz="2400" b="1" dirty="0"/>
              <a:t>Lingua</a:t>
            </a:r>
            <a:r>
              <a:rPr lang="it-IT" sz="2400" dirty="0"/>
              <a:t>: Idioma che si è imposto su altri in un’area più o meno vasta per motivi</a:t>
            </a:r>
          </a:p>
          <a:p>
            <a:pPr marL="2779713" lvl="1" indent="-217488"/>
            <a:r>
              <a:rPr lang="it-IT" sz="2400" dirty="0"/>
              <a:t>Letterari</a:t>
            </a:r>
          </a:p>
          <a:p>
            <a:pPr marL="2779713" lvl="1" indent="-217488"/>
            <a:r>
              <a:rPr lang="it-IT" sz="2400" dirty="0"/>
              <a:t>Sociali</a:t>
            </a:r>
          </a:p>
          <a:p>
            <a:pPr marL="2779713" lvl="1" indent="-217488"/>
            <a:r>
              <a:rPr lang="it-IT" sz="2400" dirty="0"/>
              <a:t>Politici</a:t>
            </a:r>
          </a:p>
        </p:txBody>
      </p:sp>
    </p:spTree>
    <p:extLst>
      <p:ext uri="{BB962C8B-B14F-4D97-AF65-F5344CB8AC3E}">
        <p14:creationId xmlns:p14="http://schemas.microsoft.com/office/powerpoint/2010/main" val="1458473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4F60FC-E4CF-9B4B-9D54-CA3E901FC203}"/>
              </a:ext>
            </a:extLst>
          </p:cNvPr>
          <p:cNvSpPr>
            <a:spLocks noGrp="1"/>
          </p:cNvSpPr>
          <p:nvPr>
            <p:ph type="title"/>
          </p:nvPr>
        </p:nvSpPr>
        <p:spPr/>
        <p:txBody>
          <a:bodyPr/>
          <a:lstStyle/>
          <a:p>
            <a:r>
              <a:rPr lang="it-IT" dirty="0"/>
              <a:t>Linguaggio  e  varianti 3</a:t>
            </a:r>
          </a:p>
        </p:txBody>
      </p:sp>
      <p:sp>
        <p:nvSpPr>
          <p:cNvPr id="3" name="Segnaposto contenuto 2">
            <a:extLst>
              <a:ext uri="{FF2B5EF4-FFF2-40B4-BE49-F238E27FC236}">
                <a16:creationId xmlns:a16="http://schemas.microsoft.com/office/drawing/2014/main" id="{22960781-EE8A-4B4B-A445-D65F6FA077D9}"/>
              </a:ext>
            </a:extLst>
          </p:cNvPr>
          <p:cNvSpPr>
            <a:spLocks noGrp="1"/>
          </p:cNvSpPr>
          <p:nvPr>
            <p:ph idx="1"/>
          </p:nvPr>
        </p:nvSpPr>
        <p:spPr>
          <a:xfrm>
            <a:off x="667265" y="2222287"/>
            <a:ext cx="10706021" cy="4302081"/>
          </a:xfrm>
        </p:spPr>
        <p:txBody>
          <a:bodyPr>
            <a:normAutofit/>
          </a:bodyPr>
          <a:lstStyle/>
          <a:p>
            <a:r>
              <a:rPr lang="it-IT" sz="2400" dirty="0"/>
              <a:t>Lingua </a:t>
            </a:r>
            <a:r>
              <a:rPr lang="it-IT" sz="2400" b="1" dirty="0"/>
              <a:t>minoritaria</a:t>
            </a:r>
            <a:r>
              <a:rPr lang="it-IT" sz="2400" dirty="0"/>
              <a:t>: lingua tradizionalmente usata nel territorio di una lingua ufficiale da un gruppo di persone meno numeroso del resto della popolazione</a:t>
            </a:r>
          </a:p>
          <a:p>
            <a:r>
              <a:rPr lang="it-IT" sz="2400" dirty="0"/>
              <a:t>Lingua </a:t>
            </a:r>
            <a:r>
              <a:rPr lang="it-IT" sz="2400" b="1" dirty="0"/>
              <a:t>naturale</a:t>
            </a:r>
            <a:r>
              <a:rPr lang="it-IT" sz="2400" dirty="0"/>
              <a:t>: lingua nata e che si è evoluta nel corso della storia delle comunità umane</a:t>
            </a:r>
          </a:p>
          <a:p>
            <a:r>
              <a:rPr lang="it-IT" sz="2400" dirty="0"/>
              <a:t>Lingua </a:t>
            </a:r>
            <a:r>
              <a:rPr lang="it-IT" sz="2400" b="1" dirty="0"/>
              <a:t>artificiale</a:t>
            </a:r>
            <a:r>
              <a:rPr lang="it-IT" sz="2400" dirty="0"/>
              <a:t>: lingua inventata intenzionalmente dall’uomo per facilitare la comunicazione tra parlanti lingue diverse (</a:t>
            </a:r>
            <a:r>
              <a:rPr lang="it-IT" sz="2400" i="1" dirty="0"/>
              <a:t>ma scollegata dalla formazione culturale</a:t>
            </a:r>
            <a:r>
              <a:rPr lang="it-IT" sz="2400" dirty="0"/>
              <a:t>)</a:t>
            </a:r>
          </a:p>
        </p:txBody>
      </p:sp>
    </p:spTree>
    <p:extLst>
      <p:ext uri="{BB962C8B-B14F-4D97-AF65-F5344CB8AC3E}">
        <p14:creationId xmlns:p14="http://schemas.microsoft.com/office/powerpoint/2010/main" val="986483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593EFE-578A-0D40-B2E2-4B5532CF75BF}"/>
              </a:ext>
            </a:extLst>
          </p:cNvPr>
          <p:cNvSpPr>
            <a:spLocks noGrp="1"/>
          </p:cNvSpPr>
          <p:nvPr>
            <p:ph type="title"/>
          </p:nvPr>
        </p:nvSpPr>
        <p:spPr>
          <a:xfrm>
            <a:off x="204875" y="323994"/>
            <a:ext cx="7270963" cy="1609344"/>
          </a:xfrm>
        </p:spPr>
        <p:txBody>
          <a:bodyPr/>
          <a:lstStyle/>
          <a:p>
            <a:r>
              <a:rPr lang="it-IT" dirty="0"/>
              <a:t>Famiglie linguistiche</a:t>
            </a:r>
          </a:p>
        </p:txBody>
      </p:sp>
      <p:sp>
        <p:nvSpPr>
          <p:cNvPr id="3" name="Segnaposto contenuto 2">
            <a:extLst>
              <a:ext uri="{FF2B5EF4-FFF2-40B4-BE49-F238E27FC236}">
                <a16:creationId xmlns:a16="http://schemas.microsoft.com/office/drawing/2014/main" id="{7DB78AED-A090-B148-A1F7-EF143809B078}"/>
              </a:ext>
            </a:extLst>
          </p:cNvPr>
          <p:cNvSpPr>
            <a:spLocks noGrp="1"/>
          </p:cNvSpPr>
          <p:nvPr>
            <p:ph idx="1"/>
          </p:nvPr>
        </p:nvSpPr>
        <p:spPr>
          <a:xfrm>
            <a:off x="204875" y="1933338"/>
            <a:ext cx="6158855" cy="3660813"/>
          </a:xfrm>
        </p:spPr>
        <p:txBody>
          <a:bodyPr>
            <a:normAutofit fontScale="92500" lnSpcReduction="10000"/>
          </a:bodyPr>
          <a:lstStyle/>
          <a:p>
            <a:pPr marL="11112" lvl="1" indent="0">
              <a:buNone/>
            </a:pPr>
            <a:r>
              <a:rPr lang="it-IT" sz="2400" i="1" dirty="0">
                <a:sym typeface="Wingdings" pitchFamily="2" charset="2"/>
              </a:rPr>
              <a:t>Famiglie linguistiche</a:t>
            </a:r>
            <a:r>
              <a:rPr lang="it-IT" sz="2400" dirty="0">
                <a:sym typeface="Wingdings" pitchFamily="2" charset="2"/>
              </a:rPr>
              <a:t>: insieme di lingue che </a:t>
            </a:r>
          </a:p>
          <a:p>
            <a:pPr marL="11112" lvl="1" indent="0">
              <a:buNone/>
            </a:pPr>
            <a:r>
              <a:rPr lang="it-IT" sz="2400" dirty="0">
                <a:sym typeface="Wingdings" pitchFamily="2" charset="2"/>
              </a:rPr>
              <a:t>condividono un’origine comune</a:t>
            </a:r>
          </a:p>
          <a:p>
            <a:pPr marL="228600" lvl="1" indent="-217488"/>
            <a:endParaRPr lang="it-IT" sz="800" dirty="0">
              <a:sym typeface="Wingdings" pitchFamily="2" charset="2"/>
            </a:endParaRPr>
          </a:p>
          <a:p>
            <a:pPr marL="228600" lvl="1" indent="-217488"/>
            <a:r>
              <a:rPr lang="it-IT" sz="2400" dirty="0">
                <a:sym typeface="Wingdings" pitchFamily="2" charset="2"/>
              </a:rPr>
              <a:t> 45% popolazione mondiale parla lingue appartenenti alla famiglia indo-europea (cui appartengono sei delle nove lingue più diffuse al mondo)</a:t>
            </a:r>
          </a:p>
          <a:p>
            <a:pPr marL="228600" lvl="1" indent="-217488"/>
            <a:r>
              <a:rPr lang="it-IT" sz="2400" dirty="0">
                <a:sym typeface="Wingdings" pitchFamily="2" charset="2"/>
              </a:rPr>
              <a:t> ¼ circa delle lingue del mondo appartiene alla famiglia Niger </a:t>
            </a:r>
            <a:r>
              <a:rPr lang="it-IT" sz="2400" dirty="0" err="1">
                <a:sym typeface="Wingdings" pitchFamily="2" charset="2"/>
              </a:rPr>
              <a:t>Kordofaniana</a:t>
            </a:r>
            <a:endParaRPr lang="it-IT" sz="2400" dirty="0">
              <a:sym typeface="Wingdings" pitchFamily="2" charset="2"/>
            </a:endParaRPr>
          </a:p>
          <a:p>
            <a:pPr marL="228600" lvl="1" indent="-217488"/>
            <a:endParaRPr lang="it-IT" sz="2400" dirty="0">
              <a:sym typeface="Wingdings" pitchFamily="2" charset="2"/>
            </a:endParaRPr>
          </a:p>
          <a:p>
            <a:pPr marL="273050" lvl="2" indent="-215900"/>
            <a:r>
              <a:rPr lang="it-IT" sz="2400" dirty="0">
                <a:sym typeface="Wingdings" pitchFamily="2" charset="2"/>
              </a:rPr>
              <a:t> Sviluppo agricoltura</a:t>
            </a:r>
          </a:p>
          <a:p>
            <a:pPr marL="273050" lvl="2" indent="-215900"/>
            <a:r>
              <a:rPr lang="it-IT" sz="2400" dirty="0">
                <a:sym typeface="Wingdings" pitchFamily="2" charset="2"/>
              </a:rPr>
              <a:t> Migrazione popolazioni</a:t>
            </a:r>
          </a:p>
        </p:txBody>
      </p:sp>
      <p:pic>
        <p:nvPicPr>
          <p:cNvPr id="5" name="Immagine 4">
            <a:extLst>
              <a:ext uri="{FF2B5EF4-FFF2-40B4-BE49-F238E27FC236}">
                <a16:creationId xmlns:a16="http://schemas.microsoft.com/office/drawing/2014/main" id="{E60AD10C-91A1-E34F-AE7D-E55399775106}"/>
              </a:ext>
            </a:extLst>
          </p:cNvPr>
          <p:cNvPicPr>
            <a:picLocks noChangeAspect="1"/>
          </p:cNvPicPr>
          <p:nvPr/>
        </p:nvPicPr>
        <p:blipFill>
          <a:blip r:embed="rId2"/>
          <a:stretch>
            <a:fillRect/>
          </a:stretch>
        </p:blipFill>
        <p:spPr>
          <a:xfrm>
            <a:off x="6495429" y="1086653"/>
            <a:ext cx="5696571" cy="4507498"/>
          </a:xfrm>
          <a:prstGeom prst="rect">
            <a:avLst/>
          </a:prstGeom>
        </p:spPr>
      </p:pic>
    </p:spTree>
    <p:extLst>
      <p:ext uri="{BB962C8B-B14F-4D97-AF65-F5344CB8AC3E}">
        <p14:creationId xmlns:p14="http://schemas.microsoft.com/office/powerpoint/2010/main" val="1971726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044251-AA2D-CA47-B306-50BE0B3A5C1B}"/>
              </a:ext>
            </a:extLst>
          </p:cNvPr>
          <p:cNvSpPr>
            <a:spLocks noGrp="1"/>
          </p:cNvSpPr>
          <p:nvPr>
            <p:ph idx="1"/>
          </p:nvPr>
        </p:nvSpPr>
        <p:spPr>
          <a:xfrm>
            <a:off x="1020421" y="403819"/>
            <a:ext cx="10058400" cy="1177846"/>
          </a:xfrm>
        </p:spPr>
        <p:txBody>
          <a:bodyPr>
            <a:normAutofit lnSpcReduction="10000"/>
          </a:bodyPr>
          <a:lstStyle/>
          <a:p>
            <a:pPr marL="0" indent="0">
              <a:buNone/>
            </a:pPr>
            <a:r>
              <a:rPr lang="it-IT" dirty="0"/>
              <a:t>Nei paesi del Nord Africa e Medio Oriente (MENA) più di un cittadino su tre (35%) sta pensando di emigrare in un altro paese. Si tratta di un valore in crescita dal 2016. Il desiderio di emigrare è più alto tra i giovani, i maschi e le persone con titolo di studio più elevato.</a:t>
            </a:r>
          </a:p>
        </p:txBody>
      </p:sp>
      <p:pic>
        <p:nvPicPr>
          <p:cNvPr id="5" name="Immagine 4">
            <a:extLst>
              <a:ext uri="{FF2B5EF4-FFF2-40B4-BE49-F238E27FC236}">
                <a16:creationId xmlns:a16="http://schemas.microsoft.com/office/drawing/2014/main" id="{8F20CD6F-BE19-0643-A3F0-B337703A6E72}"/>
              </a:ext>
            </a:extLst>
          </p:cNvPr>
          <p:cNvPicPr>
            <a:picLocks noChangeAspect="1"/>
          </p:cNvPicPr>
          <p:nvPr/>
        </p:nvPicPr>
        <p:blipFill>
          <a:blip r:embed="rId2"/>
          <a:stretch>
            <a:fillRect/>
          </a:stretch>
        </p:blipFill>
        <p:spPr>
          <a:xfrm>
            <a:off x="3756477" y="1365765"/>
            <a:ext cx="5375165" cy="5010322"/>
          </a:xfrm>
          <a:prstGeom prst="rect">
            <a:avLst/>
          </a:prstGeom>
        </p:spPr>
      </p:pic>
    </p:spTree>
    <p:extLst>
      <p:ext uri="{BB962C8B-B14F-4D97-AF65-F5344CB8AC3E}">
        <p14:creationId xmlns:p14="http://schemas.microsoft.com/office/powerpoint/2010/main" val="3271475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6B324B-0DFA-784A-830E-96078B867499}"/>
              </a:ext>
            </a:extLst>
          </p:cNvPr>
          <p:cNvSpPr>
            <a:spLocks noGrp="1"/>
          </p:cNvSpPr>
          <p:nvPr>
            <p:ph type="title"/>
          </p:nvPr>
        </p:nvSpPr>
        <p:spPr>
          <a:xfrm>
            <a:off x="244540" y="446947"/>
            <a:ext cx="6356563" cy="1609344"/>
          </a:xfrm>
        </p:spPr>
        <p:txBody>
          <a:bodyPr/>
          <a:lstStyle/>
          <a:p>
            <a:r>
              <a:rPr lang="it-IT" dirty="0"/>
              <a:t>Minoranze linguistiche</a:t>
            </a:r>
          </a:p>
        </p:txBody>
      </p:sp>
      <p:sp>
        <p:nvSpPr>
          <p:cNvPr id="3" name="Segnaposto contenuto 2">
            <a:extLst>
              <a:ext uri="{FF2B5EF4-FFF2-40B4-BE49-F238E27FC236}">
                <a16:creationId xmlns:a16="http://schemas.microsoft.com/office/drawing/2014/main" id="{CDD52F89-216C-6C47-842C-290B76C63EEC}"/>
              </a:ext>
            </a:extLst>
          </p:cNvPr>
          <p:cNvSpPr>
            <a:spLocks noGrp="1"/>
          </p:cNvSpPr>
          <p:nvPr>
            <p:ph idx="1"/>
          </p:nvPr>
        </p:nvSpPr>
        <p:spPr>
          <a:xfrm>
            <a:off x="0" y="2056290"/>
            <a:ext cx="6601103" cy="4505147"/>
          </a:xfrm>
        </p:spPr>
        <p:txBody>
          <a:bodyPr>
            <a:normAutofit/>
          </a:bodyPr>
          <a:lstStyle/>
          <a:p>
            <a:r>
              <a:rPr lang="it-IT" sz="2200" dirty="0"/>
              <a:t>Comunità storicamente insediate in un</a:t>
            </a:r>
          </a:p>
          <a:p>
            <a:pPr marL="0" indent="0">
              <a:buNone/>
            </a:pPr>
            <a:r>
              <a:rPr lang="it-IT" sz="2200" dirty="0"/>
              <a:t>    territorio che, oltre la lingua ufficiale del paese, </a:t>
            </a:r>
          </a:p>
          <a:p>
            <a:pPr marL="0" indent="0">
              <a:buNone/>
            </a:pPr>
            <a:r>
              <a:rPr lang="it-IT" sz="2200" dirty="0"/>
              <a:t>	parlano una lingua minoritaria (diversa dalla lingua più diffusa nel resto del paese) </a:t>
            </a:r>
          </a:p>
          <a:p>
            <a:r>
              <a:rPr lang="it-IT" sz="2200" dirty="0"/>
              <a:t>In Unione Europea ci sono 27 Stati, 24 lingue ufficiali e 60 lingue minoritarie (10% popolazione, in Italia il 5%)</a:t>
            </a:r>
          </a:p>
          <a:p>
            <a:r>
              <a:rPr lang="it-IT" sz="2200" dirty="0"/>
              <a:t>Riconosciute come patrimonio storico e socioculturale (Carta dei diritti fondamentali dell’Unione Europea)</a:t>
            </a:r>
          </a:p>
        </p:txBody>
      </p:sp>
      <p:pic>
        <p:nvPicPr>
          <p:cNvPr id="5" name="Immagine 4">
            <a:extLst>
              <a:ext uri="{FF2B5EF4-FFF2-40B4-BE49-F238E27FC236}">
                <a16:creationId xmlns:a16="http://schemas.microsoft.com/office/drawing/2014/main" id="{42AEDF4D-6B34-4342-B1D0-DFBCA5E2231C}"/>
              </a:ext>
            </a:extLst>
          </p:cNvPr>
          <p:cNvPicPr>
            <a:picLocks noChangeAspect="1"/>
          </p:cNvPicPr>
          <p:nvPr/>
        </p:nvPicPr>
        <p:blipFill>
          <a:blip r:embed="rId2"/>
          <a:stretch>
            <a:fillRect/>
          </a:stretch>
        </p:blipFill>
        <p:spPr>
          <a:xfrm>
            <a:off x="6845643" y="766120"/>
            <a:ext cx="5346357" cy="5239264"/>
          </a:xfrm>
          <a:prstGeom prst="rect">
            <a:avLst/>
          </a:prstGeom>
        </p:spPr>
      </p:pic>
    </p:spTree>
    <p:extLst>
      <p:ext uri="{BB962C8B-B14F-4D97-AF65-F5344CB8AC3E}">
        <p14:creationId xmlns:p14="http://schemas.microsoft.com/office/powerpoint/2010/main" val="3105153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F46F0C-83C5-7F4B-B639-EEBD3F9B9D6D}"/>
              </a:ext>
            </a:extLst>
          </p:cNvPr>
          <p:cNvSpPr>
            <a:spLocks noGrp="1"/>
          </p:cNvSpPr>
          <p:nvPr>
            <p:ph type="title"/>
          </p:nvPr>
        </p:nvSpPr>
        <p:spPr>
          <a:xfrm>
            <a:off x="0" y="249851"/>
            <a:ext cx="4750061" cy="1474218"/>
          </a:xfrm>
        </p:spPr>
        <p:txBody>
          <a:bodyPr>
            <a:normAutofit fontScale="90000"/>
          </a:bodyPr>
          <a:lstStyle/>
          <a:p>
            <a:r>
              <a:rPr lang="it-IT" dirty="0"/>
              <a:t>Lingue minoritarie </a:t>
            </a:r>
            <a:br>
              <a:rPr lang="it-IT" dirty="0"/>
            </a:br>
            <a:r>
              <a:rPr lang="it-IT" dirty="0"/>
              <a:t>in Italia</a:t>
            </a:r>
          </a:p>
        </p:txBody>
      </p:sp>
      <p:pic>
        <p:nvPicPr>
          <p:cNvPr id="5" name="Segnaposto contenuto 4">
            <a:extLst>
              <a:ext uri="{FF2B5EF4-FFF2-40B4-BE49-F238E27FC236}">
                <a16:creationId xmlns:a16="http://schemas.microsoft.com/office/drawing/2014/main" id="{0A8E00CD-9A23-8B43-A4C0-2C5DB43AE63E}"/>
              </a:ext>
            </a:extLst>
          </p:cNvPr>
          <p:cNvPicPr>
            <a:picLocks noGrp="1" noChangeAspect="1"/>
          </p:cNvPicPr>
          <p:nvPr>
            <p:ph idx="1"/>
          </p:nvPr>
        </p:nvPicPr>
        <p:blipFill>
          <a:blip r:embed="rId2"/>
          <a:stretch>
            <a:fillRect/>
          </a:stretch>
        </p:blipFill>
        <p:spPr>
          <a:xfrm>
            <a:off x="4750061" y="249851"/>
            <a:ext cx="7336424" cy="5780246"/>
          </a:xfrm>
        </p:spPr>
      </p:pic>
      <p:sp>
        <p:nvSpPr>
          <p:cNvPr id="6" name="CasellaDiTesto 5">
            <a:extLst>
              <a:ext uri="{FF2B5EF4-FFF2-40B4-BE49-F238E27FC236}">
                <a16:creationId xmlns:a16="http://schemas.microsoft.com/office/drawing/2014/main" id="{58C21CFF-A05F-2748-BB53-4E5E103523DC}"/>
              </a:ext>
            </a:extLst>
          </p:cNvPr>
          <p:cNvSpPr txBox="1"/>
          <p:nvPr/>
        </p:nvSpPr>
        <p:spPr>
          <a:xfrm>
            <a:off x="104871" y="1724068"/>
            <a:ext cx="4645190" cy="2985433"/>
          </a:xfrm>
          <a:prstGeom prst="rect">
            <a:avLst/>
          </a:prstGeom>
          <a:noFill/>
        </p:spPr>
        <p:txBody>
          <a:bodyPr wrap="square" rtlCol="0">
            <a:spAutoFit/>
          </a:bodyPr>
          <a:lstStyle/>
          <a:p>
            <a:r>
              <a:rPr lang="it-IT" sz="2000" dirty="0"/>
              <a:t>Con la Legge 482 del 15 dicembre 1999 lo Stato Italiano riconosce e tutela le minoranze linguistiche.</a:t>
            </a:r>
          </a:p>
          <a:p>
            <a:endParaRPr lang="it-IT" sz="800" dirty="0"/>
          </a:p>
          <a:p>
            <a:r>
              <a:rPr lang="it-IT" sz="2000" dirty="0"/>
              <a:t>Ovvero la lingua e la cultura delle popolazioni albanesi, catalane, germaniche, greche, slovene e croate e di quelle parlanti il francese, il franco-provenzale, il friulano, il ladino, l’occitano e il sardo</a:t>
            </a:r>
          </a:p>
        </p:txBody>
      </p:sp>
      <p:sp>
        <p:nvSpPr>
          <p:cNvPr id="7" name="CasellaDiTesto 6">
            <a:extLst>
              <a:ext uri="{FF2B5EF4-FFF2-40B4-BE49-F238E27FC236}">
                <a16:creationId xmlns:a16="http://schemas.microsoft.com/office/drawing/2014/main" id="{651E2393-58BC-734E-8463-B5D87E45663E}"/>
              </a:ext>
            </a:extLst>
          </p:cNvPr>
          <p:cNvSpPr txBox="1"/>
          <p:nvPr/>
        </p:nvSpPr>
        <p:spPr>
          <a:xfrm>
            <a:off x="104871" y="5049893"/>
            <a:ext cx="4645190" cy="1631216"/>
          </a:xfrm>
          <a:prstGeom prst="rect">
            <a:avLst/>
          </a:prstGeom>
          <a:noFill/>
        </p:spPr>
        <p:txBody>
          <a:bodyPr wrap="square" rtlCol="0">
            <a:spAutoFit/>
          </a:bodyPr>
          <a:lstStyle/>
          <a:p>
            <a:r>
              <a:rPr lang="it-IT" sz="2000" dirty="0"/>
              <a:t>Quindi italiano + 12 lingue:</a:t>
            </a:r>
          </a:p>
          <a:p>
            <a:r>
              <a:rPr lang="it-IT" sz="2000" dirty="0"/>
              <a:t>Albanese, Catalano, Croato, Francese, Francoprovenzale, Friulano, Greco, Ladino,  Occitano, Sardo, Sloveno, Tedesco </a:t>
            </a:r>
          </a:p>
        </p:txBody>
      </p:sp>
    </p:spTree>
    <p:extLst>
      <p:ext uri="{BB962C8B-B14F-4D97-AF65-F5344CB8AC3E}">
        <p14:creationId xmlns:p14="http://schemas.microsoft.com/office/powerpoint/2010/main" val="3037312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B300DD-6ECB-4742-8214-0C2FA30A4D8E}"/>
              </a:ext>
            </a:extLst>
          </p:cNvPr>
          <p:cNvSpPr>
            <a:spLocks noGrp="1"/>
          </p:cNvSpPr>
          <p:nvPr>
            <p:ph type="title"/>
          </p:nvPr>
        </p:nvSpPr>
        <p:spPr/>
        <p:txBody>
          <a:bodyPr/>
          <a:lstStyle/>
          <a:p>
            <a:r>
              <a:rPr lang="it-IT" dirty="0" err="1"/>
              <a:t>arlef</a:t>
            </a:r>
            <a:endParaRPr lang="it-IT" dirty="0"/>
          </a:p>
        </p:txBody>
      </p:sp>
      <p:sp>
        <p:nvSpPr>
          <p:cNvPr id="3" name="Segnaposto contenuto 2">
            <a:extLst>
              <a:ext uri="{FF2B5EF4-FFF2-40B4-BE49-F238E27FC236}">
                <a16:creationId xmlns:a16="http://schemas.microsoft.com/office/drawing/2014/main" id="{46A29AAB-0E17-164B-A47A-2FE0BC817E78}"/>
              </a:ext>
            </a:extLst>
          </p:cNvPr>
          <p:cNvSpPr>
            <a:spLocks noGrp="1"/>
          </p:cNvSpPr>
          <p:nvPr>
            <p:ph idx="1"/>
          </p:nvPr>
        </p:nvSpPr>
        <p:spPr/>
        <p:txBody>
          <a:bodyPr/>
          <a:lstStyle/>
          <a:p>
            <a:r>
              <a:rPr lang="it-IT" dirty="0"/>
              <a:t>L’ </a:t>
            </a:r>
            <a:r>
              <a:rPr lang="it-IT" dirty="0" err="1"/>
              <a:t>ARLeF</a:t>
            </a:r>
            <a:r>
              <a:rPr lang="it-IT" dirty="0"/>
              <a:t> – </a:t>
            </a:r>
            <a:r>
              <a:rPr lang="it-IT" b="1" dirty="0" err="1"/>
              <a:t>Agjenzie</a:t>
            </a:r>
            <a:r>
              <a:rPr lang="it-IT" b="1" dirty="0"/>
              <a:t> </a:t>
            </a:r>
            <a:r>
              <a:rPr lang="it-IT" b="1" dirty="0" err="1"/>
              <a:t>regjonâl</a:t>
            </a:r>
            <a:r>
              <a:rPr lang="it-IT" b="1" dirty="0"/>
              <a:t> pe </a:t>
            </a:r>
            <a:r>
              <a:rPr lang="it-IT" b="1" dirty="0" err="1"/>
              <a:t>lenghe</a:t>
            </a:r>
            <a:r>
              <a:rPr lang="it-IT" b="1" dirty="0"/>
              <a:t> furlane</a:t>
            </a:r>
            <a:r>
              <a:rPr lang="it-IT" dirty="0"/>
              <a:t> (Agenzia regionale per la lingua friulana) è l’ente strumentale della Regione Autonoma Friuli-Venezia Giulia che coordina le attività relative alla </a:t>
            </a:r>
            <a:r>
              <a:rPr lang="it-IT" b="1" dirty="0"/>
              <a:t>tutela</a:t>
            </a:r>
            <a:r>
              <a:rPr lang="it-IT" dirty="0"/>
              <a:t> e alla </a:t>
            </a:r>
            <a:r>
              <a:rPr lang="it-IT" b="1" dirty="0"/>
              <a:t>promozione</a:t>
            </a:r>
            <a:r>
              <a:rPr lang="it-IT" dirty="0"/>
              <a:t> della lingua friulana secondo quanto definito dalla normativa regionale.</a:t>
            </a:r>
          </a:p>
          <a:p>
            <a:r>
              <a:rPr lang="it-IT" dirty="0"/>
              <a:t>L’Agenzia fornisce consulenza linguistica a soggetti pubblici e privati e realizza molteplici azioni per promuovere la presenza e l’uso della lingua friulana nei </a:t>
            </a:r>
            <a:r>
              <a:rPr lang="it-IT" b="1" dirty="0"/>
              <a:t>principali</a:t>
            </a:r>
            <a:r>
              <a:rPr lang="it-IT" dirty="0"/>
              <a:t> </a:t>
            </a:r>
            <a:r>
              <a:rPr lang="it-IT" b="1" dirty="0"/>
              <a:t>ambiti della vita sociale, </a:t>
            </a:r>
            <a:r>
              <a:rPr lang="it-IT" dirty="0"/>
              <a:t>fra cui la famiglia, la scuola, i mass media, le nuove tecnologie, la pubblica amministrazione, la ricerca scientifica, gli spettacoli e le arti, la cultura, il mondo del lavoro.</a:t>
            </a:r>
          </a:p>
          <a:p>
            <a:endParaRPr lang="it-IT" dirty="0"/>
          </a:p>
          <a:p>
            <a:r>
              <a:rPr lang="it-IT" dirty="0" err="1"/>
              <a:t>https</a:t>
            </a:r>
            <a:r>
              <a:rPr lang="it-IT" dirty="0"/>
              <a:t>://</a:t>
            </a:r>
            <a:r>
              <a:rPr lang="it-IT" dirty="0" err="1"/>
              <a:t>arlef.it</a:t>
            </a:r>
            <a:endParaRPr lang="it-IT" dirty="0"/>
          </a:p>
          <a:p>
            <a:endParaRPr lang="it-IT" dirty="0"/>
          </a:p>
        </p:txBody>
      </p:sp>
    </p:spTree>
    <p:extLst>
      <p:ext uri="{BB962C8B-B14F-4D97-AF65-F5344CB8AC3E}">
        <p14:creationId xmlns:p14="http://schemas.microsoft.com/office/powerpoint/2010/main" val="3170866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3AED15D9-7AD2-9744-9CC9-93B51492499A}"/>
              </a:ext>
            </a:extLst>
          </p:cNvPr>
          <p:cNvPicPr>
            <a:picLocks noGrp="1" noChangeAspect="1"/>
          </p:cNvPicPr>
          <p:nvPr>
            <p:ph idx="1"/>
          </p:nvPr>
        </p:nvPicPr>
        <p:blipFill>
          <a:blip r:embed="rId2"/>
          <a:stretch>
            <a:fillRect/>
          </a:stretch>
        </p:blipFill>
        <p:spPr>
          <a:xfrm>
            <a:off x="540238" y="5728179"/>
            <a:ext cx="4369229" cy="1129821"/>
          </a:xfrm>
        </p:spPr>
      </p:pic>
      <p:pic>
        <p:nvPicPr>
          <p:cNvPr id="9" name="Immagine 8">
            <a:extLst>
              <a:ext uri="{FF2B5EF4-FFF2-40B4-BE49-F238E27FC236}">
                <a16:creationId xmlns:a16="http://schemas.microsoft.com/office/drawing/2014/main" id="{600FBB6A-C0E1-7240-AD64-A4F9A8E38715}"/>
              </a:ext>
            </a:extLst>
          </p:cNvPr>
          <p:cNvPicPr>
            <a:picLocks noChangeAspect="1"/>
          </p:cNvPicPr>
          <p:nvPr/>
        </p:nvPicPr>
        <p:blipFill>
          <a:blip r:embed="rId3"/>
          <a:stretch>
            <a:fillRect/>
          </a:stretch>
        </p:blipFill>
        <p:spPr>
          <a:xfrm>
            <a:off x="7129848" y="4102443"/>
            <a:ext cx="3995067" cy="2508346"/>
          </a:xfrm>
          <a:prstGeom prst="rect">
            <a:avLst/>
          </a:prstGeom>
        </p:spPr>
      </p:pic>
      <p:pic>
        <p:nvPicPr>
          <p:cNvPr id="11" name="Immagine 10">
            <a:extLst>
              <a:ext uri="{FF2B5EF4-FFF2-40B4-BE49-F238E27FC236}">
                <a16:creationId xmlns:a16="http://schemas.microsoft.com/office/drawing/2014/main" id="{1A830525-DA83-A546-8585-6639FAF53EFE}"/>
              </a:ext>
            </a:extLst>
          </p:cNvPr>
          <p:cNvPicPr>
            <a:picLocks noChangeAspect="1"/>
          </p:cNvPicPr>
          <p:nvPr/>
        </p:nvPicPr>
        <p:blipFill>
          <a:blip r:embed="rId4"/>
          <a:stretch>
            <a:fillRect/>
          </a:stretch>
        </p:blipFill>
        <p:spPr>
          <a:xfrm>
            <a:off x="7129848" y="2507528"/>
            <a:ext cx="4296719" cy="1367138"/>
          </a:xfrm>
          <a:prstGeom prst="rect">
            <a:avLst/>
          </a:prstGeom>
        </p:spPr>
      </p:pic>
      <p:pic>
        <p:nvPicPr>
          <p:cNvPr id="13" name="Immagine 12">
            <a:extLst>
              <a:ext uri="{FF2B5EF4-FFF2-40B4-BE49-F238E27FC236}">
                <a16:creationId xmlns:a16="http://schemas.microsoft.com/office/drawing/2014/main" id="{5C669B3B-FDEA-4046-B2D9-A37B6CFC184B}"/>
              </a:ext>
            </a:extLst>
          </p:cNvPr>
          <p:cNvPicPr>
            <a:picLocks noChangeAspect="1"/>
          </p:cNvPicPr>
          <p:nvPr/>
        </p:nvPicPr>
        <p:blipFill>
          <a:blip r:embed="rId5"/>
          <a:stretch>
            <a:fillRect/>
          </a:stretch>
        </p:blipFill>
        <p:spPr>
          <a:xfrm>
            <a:off x="7129848" y="616466"/>
            <a:ext cx="3785002" cy="1663285"/>
          </a:xfrm>
          <a:prstGeom prst="rect">
            <a:avLst/>
          </a:prstGeom>
        </p:spPr>
      </p:pic>
      <p:pic>
        <p:nvPicPr>
          <p:cNvPr id="15" name="Immagine 14">
            <a:extLst>
              <a:ext uri="{FF2B5EF4-FFF2-40B4-BE49-F238E27FC236}">
                <a16:creationId xmlns:a16="http://schemas.microsoft.com/office/drawing/2014/main" id="{9890D845-F46C-0845-B8D1-F9B87AF20BC2}"/>
              </a:ext>
            </a:extLst>
          </p:cNvPr>
          <p:cNvPicPr>
            <a:picLocks noChangeAspect="1"/>
          </p:cNvPicPr>
          <p:nvPr/>
        </p:nvPicPr>
        <p:blipFill>
          <a:blip r:embed="rId6"/>
          <a:stretch>
            <a:fillRect/>
          </a:stretch>
        </p:blipFill>
        <p:spPr>
          <a:xfrm>
            <a:off x="162450" y="3305812"/>
            <a:ext cx="3486643" cy="2422368"/>
          </a:xfrm>
          <a:prstGeom prst="rect">
            <a:avLst/>
          </a:prstGeom>
        </p:spPr>
      </p:pic>
      <p:pic>
        <p:nvPicPr>
          <p:cNvPr id="19" name="Immagine 18">
            <a:extLst>
              <a:ext uri="{FF2B5EF4-FFF2-40B4-BE49-F238E27FC236}">
                <a16:creationId xmlns:a16="http://schemas.microsoft.com/office/drawing/2014/main" id="{37F18FED-ABFD-A340-80A4-1965CEFDA0B3}"/>
              </a:ext>
            </a:extLst>
          </p:cNvPr>
          <p:cNvPicPr>
            <a:picLocks noChangeAspect="1"/>
          </p:cNvPicPr>
          <p:nvPr/>
        </p:nvPicPr>
        <p:blipFill>
          <a:blip r:embed="rId7"/>
          <a:stretch>
            <a:fillRect/>
          </a:stretch>
        </p:blipFill>
        <p:spPr>
          <a:xfrm>
            <a:off x="3791216" y="3305811"/>
            <a:ext cx="3103854" cy="2422368"/>
          </a:xfrm>
          <a:prstGeom prst="rect">
            <a:avLst/>
          </a:prstGeom>
        </p:spPr>
      </p:pic>
      <p:pic>
        <p:nvPicPr>
          <p:cNvPr id="21" name="Immagine 20">
            <a:extLst>
              <a:ext uri="{FF2B5EF4-FFF2-40B4-BE49-F238E27FC236}">
                <a16:creationId xmlns:a16="http://schemas.microsoft.com/office/drawing/2014/main" id="{A81EAE8C-75C2-D040-B152-7A857F1567CE}"/>
              </a:ext>
            </a:extLst>
          </p:cNvPr>
          <p:cNvPicPr>
            <a:picLocks noChangeAspect="1"/>
          </p:cNvPicPr>
          <p:nvPr/>
        </p:nvPicPr>
        <p:blipFill>
          <a:blip r:embed="rId8"/>
          <a:stretch>
            <a:fillRect/>
          </a:stretch>
        </p:blipFill>
        <p:spPr>
          <a:xfrm>
            <a:off x="162450" y="127578"/>
            <a:ext cx="6732620" cy="3178233"/>
          </a:xfrm>
          <a:prstGeom prst="rect">
            <a:avLst/>
          </a:prstGeom>
        </p:spPr>
      </p:pic>
    </p:spTree>
    <p:extLst>
      <p:ext uri="{BB962C8B-B14F-4D97-AF65-F5344CB8AC3E}">
        <p14:creationId xmlns:p14="http://schemas.microsoft.com/office/powerpoint/2010/main" val="70611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06F7C0-18F5-5940-9423-2D16027E1960}"/>
              </a:ext>
            </a:extLst>
          </p:cNvPr>
          <p:cNvSpPr>
            <a:spLocks noGrp="1"/>
          </p:cNvSpPr>
          <p:nvPr>
            <p:ph type="title"/>
          </p:nvPr>
        </p:nvSpPr>
        <p:spPr/>
        <p:txBody>
          <a:bodyPr/>
          <a:lstStyle/>
          <a:p>
            <a:r>
              <a:rPr lang="it-IT" dirty="0"/>
              <a:t>ACLIF</a:t>
            </a:r>
          </a:p>
        </p:txBody>
      </p:sp>
      <p:sp>
        <p:nvSpPr>
          <p:cNvPr id="3" name="Segnaposto contenuto 2">
            <a:extLst>
              <a:ext uri="{FF2B5EF4-FFF2-40B4-BE49-F238E27FC236}">
                <a16:creationId xmlns:a16="http://schemas.microsoft.com/office/drawing/2014/main" id="{E72D0984-9AF5-0543-80C9-8220FCCF5B35}"/>
              </a:ext>
            </a:extLst>
          </p:cNvPr>
          <p:cNvSpPr>
            <a:spLocks noGrp="1"/>
          </p:cNvSpPr>
          <p:nvPr>
            <p:ph idx="1"/>
          </p:nvPr>
        </p:nvSpPr>
        <p:spPr>
          <a:xfrm>
            <a:off x="464367" y="2207905"/>
            <a:ext cx="4231201" cy="4050792"/>
          </a:xfrm>
        </p:spPr>
        <p:txBody>
          <a:bodyPr/>
          <a:lstStyle/>
          <a:p>
            <a:pPr marL="0" indent="0">
              <a:buNone/>
            </a:pPr>
            <a:r>
              <a:rPr lang="it-IT" dirty="0"/>
              <a:t>L’assemblea delle comunità linguistiche friulane comprende 138 Comuni della Regione Friuli Venezia Giulia dove è presente una comunità </a:t>
            </a:r>
            <a:r>
              <a:rPr lang="it-IT" dirty="0" err="1"/>
              <a:t>friulanofona</a:t>
            </a:r>
            <a:r>
              <a:rPr lang="it-IT" dirty="0"/>
              <a:t>; l’</a:t>
            </a:r>
            <a:r>
              <a:rPr lang="it-IT" dirty="0" err="1"/>
              <a:t>ACLiF</a:t>
            </a:r>
            <a:r>
              <a:rPr lang="it-IT" dirty="0"/>
              <a:t> ha, come obiettivo, quello di contribuire alla valorizzazione, e alla difesa della coesione territoriale, sociale ed economica della comunità Friulana.</a:t>
            </a:r>
          </a:p>
          <a:p>
            <a:pPr marL="0" indent="0">
              <a:buNone/>
            </a:pPr>
            <a:endParaRPr lang="it-IT" i="1" dirty="0"/>
          </a:p>
          <a:p>
            <a:pPr marL="0" indent="0">
              <a:buNone/>
            </a:pPr>
            <a:r>
              <a:rPr lang="it-IT" i="1" dirty="0" err="1"/>
              <a:t>https</a:t>
            </a:r>
            <a:r>
              <a:rPr lang="it-IT" i="1" dirty="0"/>
              <a:t>://</a:t>
            </a:r>
            <a:r>
              <a:rPr lang="it-IT" i="1" dirty="0" err="1"/>
              <a:t>www.aclif.it</a:t>
            </a:r>
            <a:endParaRPr lang="it-IT" i="1" dirty="0"/>
          </a:p>
        </p:txBody>
      </p:sp>
      <p:pic>
        <p:nvPicPr>
          <p:cNvPr id="5" name="Immagine 4">
            <a:extLst>
              <a:ext uri="{FF2B5EF4-FFF2-40B4-BE49-F238E27FC236}">
                <a16:creationId xmlns:a16="http://schemas.microsoft.com/office/drawing/2014/main" id="{CAC78430-555E-894A-9CC4-3E6677985BC4}"/>
              </a:ext>
            </a:extLst>
          </p:cNvPr>
          <p:cNvPicPr>
            <a:picLocks noChangeAspect="1"/>
          </p:cNvPicPr>
          <p:nvPr/>
        </p:nvPicPr>
        <p:blipFill>
          <a:blip r:embed="rId2"/>
          <a:stretch>
            <a:fillRect/>
          </a:stretch>
        </p:blipFill>
        <p:spPr>
          <a:xfrm>
            <a:off x="4827716" y="0"/>
            <a:ext cx="6985000" cy="6629400"/>
          </a:xfrm>
          <a:prstGeom prst="rect">
            <a:avLst/>
          </a:prstGeom>
        </p:spPr>
      </p:pic>
    </p:spTree>
    <p:extLst>
      <p:ext uri="{BB962C8B-B14F-4D97-AF65-F5344CB8AC3E}">
        <p14:creationId xmlns:p14="http://schemas.microsoft.com/office/powerpoint/2010/main" val="3265366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66053" y="674007"/>
            <a:ext cx="2824027" cy="880599"/>
          </a:xfrm>
        </p:spPr>
        <p:txBody>
          <a:bodyPr>
            <a:normAutofit fontScale="90000"/>
          </a:bodyPr>
          <a:lstStyle/>
          <a:p>
            <a:r>
              <a:rPr lang="it-IT" dirty="0"/>
              <a:t>Migrazioni</a:t>
            </a:r>
          </a:p>
        </p:txBody>
      </p:sp>
      <p:sp>
        <p:nvSpPr>
          <p:cNvPr id="3" name="Segnaposto contenuto 2"/>
          <p:cNvSpPr>
            <a:spLocks noGrp="1"/>
          </p:cNvSpPr>
          <p:nvPr>
            <p:ph idx="1"/>
          </p:nvPr>
        </p:nvSpPr>
        <p:spPr>
          <a:xfrm>
            <a:off x="450318" y="2069940"/>
            <a:ext cx="10954968" cy="4689206"/>
          </a:xfrm>
        </p:spPr>
        <p:txBody>
          <a:bodyPr>
            <a:normAutofit/>
          </a:bodyPr>
          <a:lstStyle/>
          <a:p>
            <a:r>
              <a:rPr lang="it-IT" sz="2400" b="1" dirty="0">
                <a:solidFill>
                  <a:schemeClr val="tx1"/>
                </a:solidFill>
              </a:rPr>
              <a:t>Profughi ambientali</a:t>
            </a:r>
            <a:r>
              <a:rPr lang="it-IT" sz="2400" dirty="0">
                <a:solidFill>
                  <a:schemeClr val="tx1"/>
                </a:solidFill>
              </a:rPr>
              <a:t>: quanti lasciano i propri paesi perché eventi legati ai cambiamenti climatici del pianeta, quali siccità e desertificazione, innalzamento del livello marino, inondazioni, cicloni hanno reso invivibili le loro terre</a:t>
            </a:r>
          </a:p>
          <a:p>
            <a:r>
              <a:rPr lang="it-IT" sz="2400" dirty="0">
                <a:solidFill>
                  <a:schemeClr val="tx1"/>
                </a:solidFill>
              </a:rPr>
              <a:t>Oltre 32 milioni anno (secondo ONU saranno 143 nel 2050 in seguito al cambiamento climatico)</a:t>
            </a:r>
          </a:p>
          <a:p>
            <a:r>
              <a:rPr lang="it-IT" sz="2400" dirty="0">
                <a:solidFill>
                  <a:schemeClr val="tx1"/>
                </a:solidFill>
              </a:rPr>
              <a:t>Problemi: riguarda tutta la popolazione dell’area (non soltanto lavoratori), sradicamento dal luogo d’origine, pressione sui paesi «sicuri» confinanti</a:t>
            </a:r>
          </a:p>
        </p:txBody>
      </p:sp>
    </p:spTree>
    <p:extLst>
      <p:ext uri="{BB962C8B-B14F-4D97-AF65-F5344CB8AC3E}">
        <p14:creationId xmlns:p14="http://schemas.microsoft.com/office/powerpoint/2010/main" val="2686740168"/>
      </p:ext>
    </p:extLst>
  </p:cSld>
  <p:clrMapOvr>
    <a:masterClrMapping/>
  </p:clrMapOvr>
  <mc:AlternateContent xmlns:mc="http://schemas.openxmlformats.org/markup-compatibility/2006" xmlns:p14="http://schemas.microsoft.com/office/powerpoint/2010/main">
    <mc:Choice Requires="p14">
      <p:transition spd="slow" p14:dur="2000" advTm="188014"/>
    </mc:Choice>
    <mc:Fallback xmlns="">
      <p:transition spd="slow" advTm="18801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F220EA-1B08-0542-96E7-8547E6AD71E2}"/>
              </a:ext>
            </a:extLst>
          </p:cNvPr>
          <p:cNvSpPr>
            <a:spLocks noGrp="1"/>
          </p:cNvSpPr>
          <p:nvPr>
            <p:ph type="title"/>
          </p:nvPr>
        </p:nvSpPr>
        <p:spPr/>
        <p:txBody>
          <a:bodyPr>
            <a:normAutofit/>
          </a:bodyPr>
          <a:lstStyle/>
          <a:p>
            <a:r>
              <a:rPr lang="it-IT" sz="2400" dirty="0">
                <a:hlinkClick r:id="rId2"/>
              </a:rPr>
              <a:t>https://www.la7.it/propagandalive/video/il-racconto-dal-bangladesh-di-francesca-mannocchi-a-propaganda-live-15-04-2023-480666</a:t>
            </a:r>
            <a:r>
              <a:rPr lang="it-IT" sz="2400" dirty="0"/>
              <a:t>. 10:18</a:t>
            </a:r>
          </a:p>
        </p:txBody>
      </p:sp>
      <p:pic>
        <p:nvPicPr>
          <p:cNvPr id="5" name="Segnaposto contenuto 4">
            <a:extLst>
              <a:ext uri="{FF2B5EF4-FFF2-40B4-BE49-F238E27FC236}">
                <a16:creationId xmlns:a16="http://schemas.microsoft.com/office/drawing/2014/main" id="{96A19DA4-E9BE-B445-A939-E6F00F0FFE12}"/>
              </a:ext>
            </a:extLst>
          </p:cNvPr>
          <p:cNvPicPr>
            <a:picLocks noGrp="1" noChangeAspect="1"/>
          </p:cNvPicPr>
          <p:nvPr>
            <p:ph idx="1"/>
          </p:nvPr>
        </p:nvPicPr>
        <p:blipFill>
          <a:blip r:embed="rId3"/>
          <a:stretch>
            <a:fillRect/>
          </a:stretch>
        </p:blipFill>
        <p:spPr>
          <a:xfrm>
            <a:off x="2458364" y="2093976"/>
            <a:ext cx="6713211" cy="4051300"/>
          </a:xfrm>
        </p:spPr>
      </p:pic>
    </p:spTree>
    <p:extLst>
      <p:ext uri="{BB962C8B-B14F-4D97-AF65-F5344CB8AC3E}">
        <p14:creationId xmlns:p14="http://schemas.microsoft.com/office/powerpoint/2010/main" val="667755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95516" y="490917"/>
            <a:ext cx="3043946" cy="788001"/>
          </a:xfrm>
        </p:spPr>
        <p:txBody>
          <a:bodyPr>
            <a:normAutofit fontScale="90000"/>
          </a:bodyPr>
          <a:lstStyle/>
          <a:p>
            <a:r>
              <a:rPr lang="it-IT" dirty="0"/>
              <a:t>Migrazioni</a:t>
            </a:r>
          </a:p>
        </p:txBody>
      </p:sp>
      <p:sp>
        <p:nvSpPr>
          <p:cNvPr id="3" name="Segnaposto contenuto 2"/>
          <p:cNvSpPr>
            <a:spLocks noGrp="1"/>
          </p:cNvSpPr>
          <p:nvPr>
            <p:ph idx="1"/>
          </p:nvPr>
        </p:nvSpPr>
        <p:spPr>
          <a:xfrm>
            <a:off x="483008" y="1937733"/>
            <a:ext cx="11169413" cy="4920267"/>
          </a:xfrm>
        </p:spPr>
        <p:txBody>
          <a:bodyPr>
            <a:normAutofit/>
          </a:bodyPr>
          <a:lstStyle/>
          <a:p>
            <a:r>
              <a:rPr lang="it-IT" sz="2200" dirty="0">
                <a:solidFill>
                  <a:schemeClr val="tx1"/>
                </a:solidFill>
              </a:rPr>
              <a:t>Dichiarazione universale dei diritti dell’uomo (1948): «ogni individuo ha diritto di godere e cercare asilo in altri paesi a causa di persecuzioni» recepito dalla Costituzione italiana</a:t>
            </a:r>
          </a:p>
          <a:p>
            <a:r>
              <a:rPr lang="it-IT" sz="2200" dirty="0">
                <a:solidFill>
                  <a:schemeClr val="tx1"/>
                </a:solidFill>
              </a:rPr>
              <a:t>Convenzione di Ginevra (1951)</a:t>
            </a:r>
          </a:p>
          <a:p>
            <a:r>
              <a:rPr lang="it-IT" sz="2200" dirty="0">
                <a:solidFill>
                  <a:schemeClr val="tx1"/>
                </a:solidFill>
              </a:rPr>
              <a:t>Carta dei diritti fondamentali dell’Unione Europea (2000)</a:t>
            </a:r>
          </a:p>
          <a:p>
            <a:r>
              <a:rPr lang="it-IT" sz="2200" b="1" dirty="0">
                <a:solidFill>
                  <a:schemeClr val="tx1"/>
                </a:solidFill>
              </a:rPr>
              <a:t>Profugo</a:t>
            </a:r>
            <a:r>
              <a:rPr lang="it-IT" sz="2200" dirty="0">
                <a:solidFill>
                  <a:schemeClr val="tx1"/>
                </a:solidFill>
              </a:rPr>
              <a:t>: chi lascia il proprio paese a causa di guerre, catastrofi naturali o altro</a:t>
            </a:r>
          </a:p>
          <a:p>
            <a:r>
              <a:rPr lang="it-IT" sz="2200" b="1" dirty="0">
                <a:solidFill>
                  <a:schemeClr val="tx1"/>
                </a:solidFill>
              </a:rPr>
              <a:t>Rifugiato</a:t>
            </a:r>
            <a:r>
              <a:rPr lang="it-IT" sz="2200" dirty="0">
                <a:solidFill>
                  <a:schemeClr val="tx1"/>
                </a:solidFill>
              </a:rPr>
              <a:t>: la condizione giuridica di chi, temendo di essere perseguitato per motivi di etnia, religione, nazionalità , appartenenza a un determinato gruppo sociale  o per opinioni politiche, si trova al di fuori del paese di cui ha la cittadinanza per cercare rifugio in un paese straniero (</a:t>
            </a:r>
            <a:r>
              <a:rPr lang="it-IT" sz="2200" b="1" dirty="0">
                <a:solidFill>
                  <a:schemeClr val="tx1"/>
                </a:solidFill>
              </a:rPr>
              <a:t>richiedente asilo</a:t>
            </a:r>
            <a:r>
              <a:rPr lang="it-IT" sz="2200" dirty="0">
                <a:solidFill>
                  <a:schemeClr val="tx1"/>
                </a:solidFill>
              </a:rPr>
              <a:t>)</a:t>
            </a:r>
          </a:p>
          <a:p>
            <a:r>
              <a:rPr lang="it-IT" sz="2200" dirty="0">
                <a:solidFill>
                  <a:schemeClr val="tx1"/>
                </a:solidFill>
              </a:rPr>
              <a:t>Regolamento di Dublino 2003 </a:t>
            </a:r>
            <a:r>
              <a:rPr lang="it-IT" dirty="0"/>
              <a:t>(</a:t>
            </a:r>
            <a:r>
              <a:rPr lang="it-IT" sz="1500" dirty="0">
                <a:hlinkClick r:id="rId2"/>
              </a:rPr>
              <a:t>https://www.camera.it/_bicamerali/schengen/fonti/convdubl.htm</a:t>
            </a:r>
            <a:r>
              <a:rPr lang="it-IT" dirty="0"/>
              <a:t>)</a:t>
            </a:r>
          </a:p>
        </p:txBody>
      </p:sp>
    </p:spTree>
    <p:extLst>
      <p:ext uri="{BB962C8B-B14F-4D97-AF65-F5344CB8AC3E}">
        <p14:creationId xmlns:p14="http://schemas.microsoft.com/office/powerpoint/2010/main" val="2806346063"/>
      </p:ext>
    </p:extLst>
  </p:cSld>
  <p:clrMapOvr>
    <a:masterClrMapping/>
  </p:clrMapOvr>
  <mc:AlternateContent xmlns:mc="http://schemas.openxmlformats.org/markup-compatibility/2006" xmlns:p14="http://schemas.microsoft.com/office/powerpoint/2010/main">
    <mc:Choice Requires="p14">
      <p:transition spd="slow" p14:dur="2000" advTm="408904"/>
    </mc:Choice>
    <mc:Fallback xmlns="">
      <p:transition spd="slow" advTm="40890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0746" y="770722"/>
            <a:ext cx="2835602" cy="799576"/>
          </a:xfrm>
        </p:spPr>
        <p:txBody>
          <a:bodyPr>
            <a:normAutofit fontScale="90000"/>
          </a:bodyPr>
          <a:lstStyle/>
          <a:p>
            <a:r>
              <a:rPr lang="it-IT" dirty="0"/>
              <a:t>Migrazioni</a:t>
            </a:r>
          </a:p>
        </p:txBody>
      </p:sp>
      <p:sp>
        <p:nvSpPr>
          <p:cNvPr id="3" name="Segnaposto contenuto 2"/>
          <p:cNvSpPr>
            <a:spLocks noGrp="1"/>
          </p:cNvSpPr>
          <p:nvPr>
            <p:ph idx="1"/>
          </p:nvPr>
        </p:nvSpPr>
        <p:spPr>
          <a:xfrm>
            <a:off x="280746" y="2026508"/>
            <a:ext cx="11754735" cy="4559642"/>
          </a:xfrm>
        </p:spPr>
        <p:txBody>
          <a:bodyPr>
            <a:normAutofit fontScale="92500" lnSpcReduction="10000"/>
          </a:bodyPr>
          <a:lstStyle/>
          <a:p>
            <a:r>
              <a:rPr lang="it-IT" sz="2200" dirty="0">
                <a:solidFill>
                  <a:schemeClr val="tx1"/>
                </a:solidFill>
              </a:rPr>
              <a:t>America settentrionale: Usa e Canada, principali destinazioni migratorie fino a fine 900 </a:t>
            </a:r>
            <a:r>
              <a:rPr lang="it-IT" sz="2200" dirty="0">
                <a:solidFill>
                  <a:schemeClr val="tx1"/>
                </a:solidFill>
                <a:sym typeface="Wingdings" panose="05000000000000000000" pitchFamily="2" charset="2"/>
              </a:rPr>
              <a:t> quasi metà dei migranti mondiali. Prima Europa, poi America Latina e Asia</a:t>
            </a:r>
          </a:p>
          <a:p>
            <a:endParaRPr lang="it-IT" sz="800" dirty="0">
              <a:solidFill>
                <a:schemeClr val="tx1"/>
              </a:solidFill>
              <a:sym typeface="Wingdings" panose="05000000000000000000" pitchFamily="2" charset="2"/>
            </a:endParaRPr>
          </a:p>
          <a:p>
            <a:r>
              <a:rPr lang="it-IT" sz="2200" dirty="0">
                <a:solidFill>
                  <a:schemeClr val="tx1"/>
                </a:solidFill>
                <a:sym typeface="Wingdings" panose="05000000000000000000" pitchFamily="2" charset="2"/>
              </a:rPr>
              <a:t>America latina: fino a ½ 900 destinazione privilegiata da Spagna, Portogallo e Italia, ma anche Giappone, Germania, Russia. Poi instabilità politica e economica e malavitosa (Colombia). Ora emigranti</a:t>
            </a:r>
          </a:p>
          <a:p>
            <a:endParaRPr lang="it-IT" sz="900" dirty="0">
              <a:solidFill>
                <a:schemeClr val="tx1"/>
              </a:solidFill>
              <a:sym typeface="Wingdings" panose="05000000000000000000" pitchFamily="2" charset="2"/>
            </a:endParaRPr>
          </a:p>
          <a:p>
            <a:r>
              <a:rPr lang="it-IT" sz="2200" dirty="0">
                <a:solidFill>
                  <a:schemeClr val="tx1"/>
                </a:solidFill>
                <a:sym typeface="Wingdings" panose="05000000000000000000" pitchFamily="2" charset="2"/>
              </a:rPr>
              <a:t>Europa: terra di emigrazione fino a ½ del XX secolo. Prima migrazioni interne, poi nord Africa, poi Balcani (caduta socialismo, guerre)</a:t>
            </a:r>
          </a:p>
          <a:p>
            <a:endParaRPr lang="it-IT" sz="900" dirty="0">
              <a:solidFill>
                <a:schemeClr val="tx1"/>
              </a:solidFill>
              <a:sym typeface="Wingdings" panose="05000000000000000000" pitchFamily="2" charset="2"/>
            </a:endParaRPr>
          </a:p>
          <a:p>
            <a:r>
              <a:rPr lang="it-IT" sz="2200" dirty="0">
                <a:solidFill>
                  <a:schemeClr val="tx1"/>
                </a:solidFill>
                <a:sym typeface="Wingdings" panose="05000000000000000000" pitchFamily="2" charset="2"/>
              </a:rPr>
              <a:t>Asia: il continente che registra da solo un quarto di tutti i migranti mondiali, ma fra paese e paese a seconda del momento</a:t>
            </a:r>
          </a:p>
          <a:p>
            <a:endParaRPr lang="it-IT" sz="900" dirty="0">
              <a:solidFill>
                <a:schemeClr val="tx1"/>
              </a:solidFill>
              <a:sym typeface="Wingdings" panose="05000000000000000000" pitchFamily="2" charset="2"/>
            </a:endParaRPr>
          </a:p>
          <a:p>
            <a:r>
              <a:rPr lang="it-IT" sz="2200" dirty="0">
                <a:solidFill>
                  <a:schemeClr val="tx1"/>
                </a:solidFill>
                <a:sym typeface="Wingdings" panose="05000000000000000000" pitchFamily="2" charset="2"/>
              </a:rPr>
              <a:t>Africa: un decimo dei migranti, sia interne sia ex colonie verso Europa (fuga cervelli), profughi interni (guerre e conflitti)</a:t>
            </a:r>
            <a:endParaRPr lang="it-IT" sz="2200" dirty="0">
              <a:solidFill>
                <a:schemeClr val="tx1"/>
              </a:solidFill>
            </a:endParaRPr>
          </a:p>
        </p:txBody>
      </p:sp>
    </p:spTree>
    <p:extLst>
      <p:ext uri="{BB962C8B-B14F-4D97-AF65-F5344CB8AC3E}">
        <p14:creationId xmlns:p14="http://schemas.microsoft.com/office/powerpoint/2010/main" val="1276082444"/>
      </p:ext>
    </p:extLst>
  </p:cSld>
  <p:clrMapOvr>
    <a:masterClrMapping/>
  </p:clrMapOvr>
  <mc:AlternateContent xmlns:mc="http://schemas.openxmlformats.org/markup-compatibility/2006" xmlns:p14="http://schemas.microsoft.com/office/powerpoint/2010/main">
    <mc:Choice Requires="p14">
      <p:transition spd="slow" p14:dur="2000" advTm="392588"/>
    </mc:Choice>
    <mc:Fallback xmlns="">
      <p:transition spd="slow" advTm="39258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3A9486-4607-274B-AD1E-C567BF4A5179}"/>
              </a:ext>
            </a:extLst>
          </p:cNvPr>
          <p:cNvSpPr>
            <a:spLocks noGrp="1"/>
          </p:cNvSpPr>
          <p:nvPr>
            <p:ph type="title"/>
          </p:nvPr>
        </p:nvSpPr>
        <p:spPr/>
        <p:txBody>
          <a:bodyPr/>
          <a:lstStyle/>
          <a:p>
            <a:r>
              <a:rPr lang="it-IT" dirty="0"/>
              <a:t>Migrazioni italiane (2002 - 2020)</a:t>
            </a:r>
          </a:p>
        </p:txBody>
      </p:sp>
      <p:pic>
        <p:nvPicPr>
          <p:cNvPr id="5" name="Segnaposto contenuto 4">
            <a:extLst>
              <a:ext uri="{FF2B5EF4-FFF2-40B4-BE49-F238E27FC236}">
                <a16:creationId xmlns:a16="http://schemas.microsoft.com/office/drawing/2014/main" id="{9DC4F36D-6869-3E4B-9204-80153F295506}"/>
              </a:ext>
            </a:extLst>
          </p:cNvPr>
          <p:cNvPicPr>
            <a:picLocks noGrp="1" noChangeAspect="1"/>
          </p:cNvPicPr>
          <p:nvPr>
            <p:ph idx="1"/>
          </p:nvPr>
        </p:nvPicPr>
        <p:blipFill>
          <a:blip r:embed="rId2"/>
          <a:stretch>
            <a:fillRect/>
          </a:stretch>
        </p:blipFill>
        <p:spPr>
          <a:xfrm>
            <a:off x="512995" y="2384855"/>
            <a:ext cx="10869003" cy="3755403"/>
          </a:xfrm>
        </p:spPr>
      </p:pic>
    </p:spTree>
    <p:extLst>
      <p:ext uri="{BB962C8B-B14F-4D97-AF65-F5344CB8AC3E}">
        <p14:creationId xmlns:p14="http://schemas.microsoft.com/office/powerpoint/2010/main" val="150671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5C726B07-C840-F546-B343-53027D7F47FA}"/>
              </a:ext>
            </a:extLst>
          </p:cNvPr>
          <p:cNvPicPr>
            <a:picLocks noGrp="1" noChangeAspect="1"/>
          </p:cNvPicPr>
          <p:nvPr>
            <p:ph idx="1"/>
          </p:nvPr>
        </p:nvPicPr>
        <p:blipFill>
          <a:blip r:embed="rId2"/>
          <a:stretch>
            <a:fillRect/>
          </a:stretch>
        </p:blipFill>
        <p:spPr>
          <a:xfrm>
            <a:off x="2914947" y="2541030"/>
            <a:ext cx="6343742" cy="4051300"/>
          </a:xfrm>
        </p:spPr>
      </p:pic>
      <p:sp>
        <p:nvSpPr>
          <p:cNvPr id="6" name="CasellaDiTesto 5">
            <a:extLst>
              <a:ext uri="{FF2B5EF4-FFF2-40B4-BE49-F238E27FC236}">
                <a16:creationId xmlns:a16="http://schemas.microsoft.com/office/drawing/2014/main" id="{A437F15B-B70E-C443-85E1-2164FA773F72}"/>
              </a:ext>
            </a:extLst>
          </p:cNvPr>
          <p:cNvSpPr txBox="1"/>
          <p:nvPr/>
        </p:nvSpPr>
        <p:spPr>
          <a:xfrm>
            <a:off x="481914" y="321276"/>
            <a:ext cx="11084010" cy="1754326"/>
          </a:xfrm>
          <a:prstGeom prst="rect">
            <a:avLst/>
          </a:prstGeom>
          <a:noFill/>
        </p:spPr>
        <p:txBody>
          <a:bodyPr wrap="square" rtlCol="0">
            <a:spAutoFit/>
          </a:bodyPr>
          <a:lstStyle/>
          <a:p>
            <a:r>
              <a:rPr lang="it-IT" dirty="0"/>
              <a:t>Rispetto al 2018, il numero di stranieri in Italia si è ridotto, soprattutto a causa delle forme di contenimento della pandemia. Entrando nel dettaglio, il calo degli stranieri nel 2021 sembra principalmente dovuto agli stranieri regolari ma non residenti, ossia quelli con permesso di soggiorno ma non iscritti all'anagrafe. Probabilmente si tratta, nella maggior parte dei casi, di persone arrivate per motivi di lavoro che hanno deciso di tornare al proprio paese per la crisi. Il numero di irregolari è invece rimasto stabile, anche a causa dei ritardi nell'attuazione della sanatoria del 2020</a:t>
            </a:r>
          </a:p>
        </p:txBody>
      </p:sp>
      <p:sp>
        <p:nvSpPr>
          <p:cNvPr id="7" name="CasellaDiTesto 6">
            <a:extLst>
              <a:ext uri="{FF2B5EF4-FFF2-40B4-BE49-F238E27FC236}">
                <a16:creationId xmlns:a16="http://schemas.microsoft.com/office/drawing/2014/main" id="{4D13C306-1283-2D41-B0AF-8B13991D8805}"/>
              </a:ext>
            </a:extLst>
          </p:cNvPr>
          <p:cNvSpPr txBox="1"/>
          <p:nvPr/>
        </p:nvSpPr>
        <p:spPr>
          <a:xfrm>
            <a:off x="3101546" y="6488668"/>
            <a:ext cx="6598508" cy="369332"/>
          </a:xfrm>
          <a:prstGeom prst="rect">
            <a:avLst/>
          </a:prstGeom>
          <a:noFill/>
        </p:spPr>
        <p:txBody>
          <a:bodyPr wrap="square" rtlCol="0">
            <a:spAutoFit/>
          </a:bodyPr>
          <a:lstStyle/>
          <a:p>
            <a:r>
              <a:rPr lang="it-IT" sz="1050" dirty="0" err="1"/>
              <a:t>https</a:t>
            </a:r>
            <a:r>
              <a:rPr lang="it-IT" sz="1050" dirty="0"/>
              <a:t>://</a:t>
            </a:r>
            <a:r>
              <a:rPr lang="it-IT" sz="1050" dirty="0" err="1"/>
              <a:t>lavoce.info</a:t>
            </a:r>
            <a:r>
              <a:rPr lang="it-IT" sz="1050" dirty="0"/>
              <a:t>/</a:t>
            </a:r>
            <a:r>
              <a:rPr lang="it-IT" sz="1050" dirty="0" err="1"/>
              <a:t>archives</a:t>
            </a:r>
            <a:r>
              <a:rPr lang="it-IT" sz="1050" dirty="0"/>
              <a:t>/93219/stranieri-e-migranti-in-</a:t>
            </a:r>
            <a:r>
              <a:rPr lang="it-IT" sz="1050" dirty="0" err="1"/>
              <a:t>italia</a:t>
            </a:r>
            <a:r>
              <a:rPr lang="it-IT" sz="1050" dirty="0"/>
              <a:t>-in-quattro-grafici</a:t>
            </a:r>
            <a:r>
              <a:rPr lang="it-IT" dirty="0"/>
              <a:t>/</a:t>
            </a:r>
          </a:p>
        </p:txBody>
      </p:sp>
    </p:spTree>
    <p:extLst>
      <p:ext uri="{BB962C8B-B14F-4D97-AF65-F5344CB8AC3E}">
        <p14:creationId xmlns:p14="http://schemas.microsoft.com/office/powerpoint/2010/main" val="29544123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gno">
  <a:themeElements>
    <a:clrScheme name="Legn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Legno">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egno">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{56A1631E-CC2D-6241-96A1-7AF495E609A3}tf10001070</Template>
  <TotalTime>4097</TotalTime>
  <Words>2235</Words>
  <Application>Microsoft Macintosh PowerPoint</Application>
  <PresentationFormat>Widescreen</PresentationFormat>
  <Paragraphs>118</Paragraphs>
  <Slides>34</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34</vt:i4>
      </vt:variant>
    </vt:vector>
  </HeadingPairs>
  <TitlesOfParts>
    <vt:vector size="40" baseType="lpstr">
      <vt:lpstr>Calibri</vt:lpstr>
      <vt:lpstr>Rockwell</vt:lpstr>
      <vt:lpstr>Rockwell Condensed</vt:lpstr>
      <vt:lpstr>Rockwell Extra Bold</vt:lpstr>
      <vt:lpstr>Wingdings</vt:lpstr>
      <vt:lpstr>Legno</vt:lpstr>
      <vt:lpstr>Geografia (LE006)   Corso di Studio  LE01 - DISCIPLINE STORICHE E FILOSOFICHE LE04 – Lingue e letterature straniere </vt:lpstr>
      <vt:lpstr>Nella puntata precedente…</vt:lpstr>
      <vt:lpstr>Presentazione standard di PowerPoint</vt:lpstr>
      <vt:lpstr>Migrazioni</vt:lpstr>
      <vt:lpstr>https://www.la7.it/propagandalive/video/il-racconto-dal-bangladesh-di-francesca-mannocchi-a-propaganda-live-15-04-2023-480666. 10:18</vt:lpstr>
      <vt:lpstr>Migrazioni</vt:lpstr>
      <vt:lpstr>Migrazioni</vt:lpstr>
      <vt:lpstr>Migrazioni italiane (2002 - 2020)</vt:lpstr>
      <vt:lpstr>Presentazione standard di PowerPoint</vt:lpstr>
      <vt:lpstr>Presentazione standard di PowerPoint</vt:lpstr>
      <vt:lpstr>Presentazione standard di PowerPoint</vt:lpstr>
      <vt:lpstr>Presentazione standard di PowerPoint</vt:lpstr>
      <vt:lpstr>Presentazione standard di PowerPoint</vt:lpstr>
      <vt:lpstr>peso percentuale della presenza di stranieri regolari rispetto al totale della popolazione residente (UE + UK), distinguendo tra stranieri extracomunitari, comunitari e apolidi o con nazionalità sconosciuta.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Lingue, gruppi umani, etnie, religioni </vt:lpstr>
      <vt:lpstr>Identità  e  lingue, etnie  e religioni</vt:lpstr>
      <vt:lpstr>Linguaggio  e  varianti</vt:lpstr>
      <vt:lpstr>Linguaggio  e  varianti 2</vt:lpstr>
      <vt:lpstr>Linguaggio  e  varianti 3</vt:lpstr>
      <vt:lpstr>Famiglie linguistiche</vt:lpstr>
      <vt:lpstr>Minoranze linguistiche</vt:lpstr>
      <vt:lpstr>Lingue minoritarie  in Italia</vt:lpstr>
      <vt:lpstr>arlef</vt:lpstr>
      <vt:lpstr>Presentazione standard di PowerPoint</vt:lpstr>
      <vt:lpstr>ACLIF</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Geografia (LE006)   Corso di Studio  LE01 - DISCIPLINE STORICHE E FILOSOFICHE </dc:title>
  <dc:creator>sergio zilli</dc:creator>
  <cp:lastModifiedBy>sergio zilli</cp:lastModifiedBy>
  <cp:revision>55</cp:revision>
  <dcterms:created xsi:type="dcterms:W3CDTF">2022-03-01T08:25:09Z</dcterms:created>
  <dcterms:modified xsi:type="dcterms:W3CDTF">2023-05-02T15:55:35Z</dcterms:modified>
</cp:coreProperties>
</file>