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4" r:id="rId1"/>
  </p:sldMasterIdLst>
  <p:sldIdLst>
    <p:sldId id="256" r:id="rId2"/>
    <p:sldId id="257" r:id="rId3"/>
    <p:sldId id="306" r:id="rId4"/>
    <p:sldId id="298" r:id="rId5"/>
    <p:sldId id="288" r:id="rId6"/>
    <p:sldId id="301" r:id="rId7"/>
    <p:sldId id="302" r:id="rId8"/>
    <p:sldId id="303" r:id="rId9"/>
    <p:sldId id="304" r:id="rId10"/>
    <p:sldId id="305" r:id="rId11"/>
    <p:sldId id="294" r:id="rId12"/>
    <p:sldId id="307" r:id="rId13"/>
    <p:sldId id="28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8"/>
    <p:restoredTop sz="95921"/>
  </p:normalViewPr>
  <p:slideViewPr>
    <p:cSldViewPr snapToGrid="0">
      <p:cViewPr varScale="1">
        <p:scale>
          <a:sx n="115" d="100"/>
          <a:sy n="115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AFFB9B-9FB8-469E-96F9-4D32314110B6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4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658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001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6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579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06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6195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6385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9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848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4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5BB1C6-BF8F-4481-8AB2-603A1C8A906A}" type="datetimeFigureOut">
              <a:rPr lang="en-US" smtClean="0"/>
              <a:t>5/3/23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7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Users/francescomiele/Desktop/Didattica/Sociologia%20dell'Innovazione/DCE_Draft_Parkinson%20(1)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AF209-4E98-3D20-F018-817B5E25C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2181722"/>
            <a:ext cx="8791575" cy="2387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Sociologia dell’innovazione</a:t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sz="3300" dirty="0" err="1">
                <a:solidFill>
                  <a:schemeClr val="tx1"/>
                </a:solidFill>
              </a:rPr>
              <a:t>lEZIONE</a:t>
            </a:r>
            <a:r>
              <a:rPr lang="it-IT" sz="3300">
                <a:solidFill>
                  <a:schemeClr val="tx1"/>
                </a:solidFill>
              </a:rPr>
              <a:t> 8. </a:t>
            </a:r>
            <a:r>
              <a:rPr lang="it-IT" sz="3300" dirty="0">
                <a:solidFill>
                  <a:schemeClr val="tx1"/>
                </a:solidFill>
              </a:rPr>
              <a:t>UTILIZZATORI E TECNOLOGIA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3A997F-DB65-A81B-C905-740A842B3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6783" y="4482985"/>
            <a:ext cx="8791575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LAUREA DI SCIENZE POLITICHE E DELL’AMMINISTRAZIONE </a:t>
            </a:r>
          </a:p>
          <a:p>
            <a:r>
              <a:rPr lang="it-IT" dirty="0"/>
              <a:t>Francesco Miele </a:t>
            </a:r>
          </a:p>
          <a:p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CF45F16-6152-33EC-5B51-C98CA9A62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910" y="5107258"/>
            <a:ext cx="2976755" cy="119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57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A6A1DC-5FFF-9961-06AC-6CE75250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UTENTI RESISTENTI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8ABC23-E782-4FCF-14AA-843A25F3A2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Resistenza come «rifiuto», visione negativa sviluppata da economisti ed esperti di marketing.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Resistenza come parte del processo innovativo, essa mette in rilievo gli aspetti problematici dell’innovazione e stimola il riadattamento delle nuove tecnologie (Bauer, 1995).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Anche i «non-utilizzatori» non sono tutti uguali: resistenti, rigettatori, esclusi, espulsi (Wyatt et al., 2002)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F4F3CA29-5C86-9BA3-E7C5-EF62E74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it-IT" b="1" dirty="0"/>
              <a:t>Il caso dell’algoattivismo dei lavoratori delle piattaforme (</a:t>
            </a:r>
            <a:r>
              <a:rPr lang="it-IT" dirty="0"/>
              <a:t>Kellogg, Valentine, 2020).</a:t>
            </a:r>
          </a:p>
          <a:p>
            <a:r>
              <a:rPr lang="it-IT" dirty="0"/>
              <a:t>Autisti Uber: disattivare la modalità «driver» quando passano vicino a determinati quartieri per salvaguardare la propria sicurezza; </a:t>
            </a:r>
          </a:p>
          <a:p>
            <a:r>
              <a:rPr lang="it-IT" dirty="0"/>
              <a:t>Riders: uso di forum online per condividere informazioni sui datori di lavoro e il loro utilizzo delle piattaforme, organizzare mobilitazioni sindacali contro questi ultimi. </a:t>
            </a:r>
          </a:p>
        </p:txBody>
      </p:sp>
    </p:spTree>
    <p:extLst>
      <p:ext uri="{BB962C8B-B14F-4D97-AF65-F5344CB8AC3E}">
        <p14:creationId xmlns:p14="http://schemas.microsoft.com/office/powerpoint/2010/main" val="171074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1E3567-76A3-82C1-4B35-B6D85798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participatory</a:t>
            </a:r>
            <a:r>
              <a:rPr lang="it-IT" dirty="0"/>
              <a:t> design/1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313A423E-C64D-C7DA-A854-C13962A0C0A3}"/>
              </a:ext>
            </a:extLst>
          </p:cNvPr>
          <p:cNvSpPr txBox="1">
            <a:spLocks/>
          </p:cNvSpPr>
          <p:nvPr/>
        </p:nvSpPr>
        <p:spPr>
          <a:xfrm>
            <a:off x="1057656" y="1583056"/>
            <a:ext cx="10253472" cy="13114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2400" i="1" dirty="0" err="1"/>
              <a:t>Participatory</a:t>
            </a:r>
            <a:r>
              <a:rPr lang="it-IT" sz="2400" i="1" dirty="0"/>
              <a:t> design</a:t>
            </a:r>
            <a:r>
              <a:rPr lang="it-IT" sz="2400" dirty="0"/>
              <a:t>: filone metodologico atto a coinvolgere gli utenti nei processi di design di oggetti tecnologici e servizi utilizzati da quest’ultimi. </a:t>
            </a:r>
            <a:endParaRPr lang="it-IT" dirty="0"/>
          </a:p>
          <a:p>
            <a:endParaRPr lang="it-IT" dirty="0"/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25ABDB24-02E8-992E-6E69-35B77FC0B8C2}"/>
              </a:ext>
            </a:extLst>
          </p:cNvPr>
          <p:cNvSpPr txBox="1">
            <a:spLocks/>
          </p:cNvSpPr>
          <p:nvPr/>
        </p:nvSpPr>
        <p:spPr>
          <a:xfrm>
            <a:off x="867193" y="2520176"/>
            <a:ext cx="9598152" cy="411817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C1F3F1B8-A98D-84F5-4285-4F875641D824}"/>
              </a:ext>
            </a:extLst>
          </p:cNvPr>
          <p:cNvSpPr txBox="1">
            <a:spLocks/>
          </p:cNvSpPr>
          <p:nvPr/>
        </p:nvSpPr>
        <p:spPr>
          <a:xfrm>
            <a:off x="1024128" y="2273288"/>
            <a:ext cx="4876800" cy="4066552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Caso</a:t>
            </a:r>
            <a:r>
              <a:rPr lang="it-IT" sz="2100" dirty="0"/>
              <a:t>: UTOPIA project 1981-1986. Ideazione di un nuovo sistema informativo per lavoratori dell’industria grafica.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Obiettivo: </a:t>
            </a:r>
            <a:r>
              <a:rPr lang="it-IT" sz="2100" dirty="0"/>
              <a:t>coinvolgere utenti (designers, esperti di HR, computer scientists, sindacati) nella progettazione per garantire il successo di una tecnologia volta a «salvare» il lavoro del grafico (</a:t>
            </a:r>
            <a:r>
              <a:rPr lang="it-IT" sz="2100" i="1" dirty="0"/>
              <a:t>image processing </a:t>
            </a:r>
            <a:r>
              <a:rPr lang="it-IT" sz="2100" dirty="0"/>
              <a:t>e </a:t>
            </a:r>
            <a:r>
              <a:rPr lang="it-IT" sz="2100" i="1" dirty="0"/>
              <a:t>page make-up</a:t>
            </a:r>
            <a:r>
              <a:rPr lang="it-IT" sz="2100" dirty="0"/>
              <a:t>). Il progetto viene visto come una </a:t>
            </a:r>
            <a:r>
              <a:rPr lang="it-IT" sz="2100" i="1" dirty="0"/>
              <a:t>azione difensiva</a:t>
            </a:r>
            <a:r>
              <a:rPr lang="it-IT" sz="2100" dirty="0"/>
              <a:t> per proteggere i lavoratori dai risvolti negativi dell’innovazione tecnologica.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Contesto: </a:t>
            </a:r>
            <a:r>
              <a:rPr lang="it-IT" sz="2100" dirty="0"/>
              <a:t>rivoluzione microelettronica degli anni ’70, perdita di lavoro di molti grafici e cambio equilibrio di potere sindacati-aziende. </a:t>
            </a:r>
          </a:p>
          <a:p>
            <a:pPr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8" name="Segnaposto contenuto 3">
            <a:extLst>
              <a:ext uri="{FF2B5EF4-FFF2-40B4-BE49-F238E27FC236}">
                <a16:creationId xmlns:a16="http://schemas.microsoft.com/office/drawing/2014/main" id="{C30B45AC-7A17-D6F5-7757-260EE9342C9F}"/>
              </a:ext>
            </a:extLst>
          </p:cNvPr>
          <p:cNvSpPr txBox="1">
            <a:spLocks/>
          </p:cNvSpPr>
          <p:nvPr/>
        </p:nvSpPr>
        <p:spPr>
          <a:xfrm>
            <a:off x="5989320" y="2520176"/>
            <a:ext cx="4476025" cy="4066552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r>
              <a:rPr lang="it-IT" sz="2100" i="1" dirty="0"/>
              <a:t>The </a:t>
            </a:r>
            <a:r>
              <a:rPr lang="it-IT" sz="2100" i="1" dirty="0" err="1"/>
              <a:t>experience</a:t>
            </a:r>
            <a:r>
              <a:rPr lang="it-IT" sz="2100" i="1" dirty="0"/>
              <a:t> </a:t>
            </a:r>
            <a:r>
              <a:rPr lang="it-IT" sz="2100" i="1" dirty="0" err="1"/>
              <a:t>gained</a:t>
            </a:r>
            <a:r>
              <a:rPr lang="it-IT" sz="2100" i="1" dirty="0"/>
              <a:t> by </a:t>
            </a:r>
            <a:r>
              <a:rPr lang="it-IT" sz="2100" i="1" dirty="0" err="1"/>
              <a:t>organized</a:t>
            </a:r>
            <a:r>
              <a:rPr lang="it-IT" sz="2100" i="1" dirty="0"/>
              <a:t> labour and the </a:t>
            </a:r>
            <a:r>
              <a:rPr lang="it-IT" sz="2100" i="1" dirty="0" err="1"/>
              <a:t>research</a:t>
            </a:r>
            <a:r>
              <a:rPr lang="it-IT" sz="2100" i="1" dirty="0"/>
              <a:t> </a:t>
            </a:r>
            <a:r>
              <a:rPr lang="it-IT" sz="2100" i="1" dirty="0" err="1"/>
              <a:t>conducted</a:t>
            </a:r>
            <a:r>
              <a:rPr lang="it-IT" sz="2100" i="1" dirty="0"/>
              <a:t> by trade </a:t>
            </a:r>
            <a:r>
              <a:rPr lang="it-IT" sz="2100" i="1" dirty="0" err="1"/>
              <a:t>unions</a:t>
            </a:r>
            <a:r>
              <a:rPr lang="it-IT" sz="2100" i="1" dirty="0"/>
              <a:t> </a:t>
            </a:r>
            <a:r>
              <a:rPr lang="it-IT" sz="2100" i="1" dirty="0" err="1"/>
              <a:t>during</a:t>
            </a:r>
            <a:r>
              <a:rPr lang="it-IT" sz="2100" i="1" dirty="0"/>
              <a:t> the 1970s </a:t>
            </a:r>
            <a:r>
              <a:rPr lang="it-IT" sz="2100" i="1" dirty="0" err="1"/>
              <a:t>into</a:t>
            </a:r>
            <a:r>
              <a:rPr lang="it-IT" sz="2100" i="1" dirty="0"/>
              <a:t> the </a:t>
            </a:r>
            <a:r>
              <a:rPr lang="it-IT" sz="2100" i="1" dirty="0" err="1"/>
              <a:t>ability</a:t>
            </a:r>
            <a:r>
              <a:rPr lang="it-IT" sz="2100" i="1" dirty="0"/>
              <a:t> to </a:t>
            </a:r>
            <a:r>
              <a:rPr lang="it-IT" sz="2100" i="1" dirty="0" err="1"/>
              <a:t>influence</a:t>
            </a:r>
            <a:r>
              <a:rPr lang="it-IT" sz="2100" i="1" dirty="0"/>
              <a:t> new </a:t>
            </a:r>
            <a:r>
              <a:rPr lang="it-IT" sz="2100" i="1" dirty="0" err="1"/>
              <a:t>technology</a:t>
            </a:r>
            <a:r>
              <a:rPr lang="it-IT" sz="2100" i="1" dirty="0"/>
              <a:t> and the </a:t>
            </a:r>
            <a:r>
              <a:rPr lang="it-IT" sz="2100" i="1" dirty="0" err="1"/>
              <a:t>organization</a:t>
            </a:r>
            <a:r>
              <a:rPr lang="it-IT" sz="2100" i="1" dirty="0"/>
              <a:t> of work </a:t>
            </a:r>
            <a:r>
              <a:rPr lang="it-IT" sz="2100" i="1" dirty="0" err="1"/>
              <a:t>at</a:t>
            </a:r>
            <a:r>
              <a:rPr lang="it-IT" sz="2100" i="1" dirty="0"/>
              <a:t> </a:t>
            </a:r>
            <a:r>
              <a:rPr lang="it-IT" sz="2100" i="1" dirty="0" err="1"/>
              <a:t>local</a:t>
            </a:r>
            <a:r>
              <a:rPr lang="it-IT" sz="2100" i="1" dirty="0"/>
              <a:t> </a:t>
            </a:r>
            <a:r>
              <a:rPr lang="it-IT" sz="2100" i="1" dirty="0" err="1"/>
              <a:t>level</a:t>
            </a:r>
            <a:r>
              <a:rPr lang="it-IT" sz="2100" i="1" dirty="0"/>
              <a:t> </a:t>
            </a:r>
            <a:r>
              <a:rPr lang="it-IT" sz="2100" i="1" dirty="0" err="1"/>
              <a:t>highlighted</a:t>
            </a:r>
            <a:r>
              <a:rPr lang="it-IT" sz="2100" i="1" dirty="0"/>
              <a:t> a </a:t>
            </a:r>
            <a:r>
              <a:rPr lang="it-IT" sz="2100" i="1" dirty="0" err="1"/>
              <a:t>number</a:t>
            </a:r>
            <a:r>
              <a:rPr lang="it-IT" sz="2100" i="1" dirty="0"/>
              <a:t> of </a:t>
            </a:r>
            <a:r>
              <a:rPr lang="it-IT" sz="2100" i="1" dirty="0" err="1"/>
              <a:t>problems</a:t>
            </a:r>
            <a:r>
              <a:rPr lang="it-IT" sz="2100" i="1" dirty="0"/>
              <a:t>. One </a:t>
            </a:r>
            <a:r>
              <a:rPr lang="it-IT" sz="2100" i="1" dirty="0" err="1"/>
              <a:t>fundamental</a:t>
            </a:r>
            <a:r>
              <a:rPr lang="it-IT" sz="2100" i="1" dirty="0"/>
              <a:t> </a:t>
            </a:r>
            <a:r>
              <a:rPr lang="it-IT" sz="2100" i="1" dirty="0" err="1"/>
              <a:t>experience</a:t>
            </a:r>
            <a:r>
              <a:rPr lang="it-IT" sz="2100" i="1" dirty="0"/>
              <a:t> </a:t>
            </a:r>
            <a:r>
              <a:rPr lang="it-IT" sz="2100" i="1" dirty="0" err="1"/>
              <a:t>gained</a:t>
            </a:r>
            <a:r>
              <a:rPr lang="it-IT" sz="2100" i="1" dirty="0"/>
              <a:t> </a:t>
            </a:r>
            <a:r>
              <a:rPr lang="it-IT" sz="2100" i="1" dirty="0" err="1"/>
              <a:t>is</a:t>
            </a:r>
            <a:r>
              <a:rPr lang="it-IT" sz="2100" i="1" dirty="0"/>
              <a:t> </a:t>
            </a:r>
            <a:r>
              <a:rPr lang="it-IT" sz="2100" i="1" dirty="0" err="1"/>
              <a:t>that</a:t>
            </a:r>
            <a:r>
              <a:rPr lang="it-IT" sz="2100" i="1" dirty="0"/>
              <a:t> the ’degrees of </a:t>
            </a:r>
            <a:r>
              <a:rPr lang="it-IT" sz="2100" i="1" dirty="0" err="1"/>
              <a:t>freedom</a:t>
            </a:r>
            <a:r>
              <a:rPr lang="it-IT" sz="2100" i="1" dirty="0"/>
              <a:t>’ </a:t>
            </a:r>
            <a:r>
              <a:rPr lang="it-IT" sz="2100" i="1" dirty="0" err="1"/>
              <a:t>available</a:t>
            </a:r>
            <a:r>
              <a:rPr lang="it-IT" sz="2100" i="1" dirty="0"/>
              <a:t> to design the </a:t>
            </a:r>
            <a:r>
              <a:rPr lang="it-IT" sz="2100" i="1" dirty="0" err="1"/>
              <a:t>content</a:t>
            </a:r>
            <a:r>
              <a:rPr lang="it-IT" sz="2100" i="1" dirty="0"/>
              <a:t> and </a:t>
            </a:r>
            <a:r>
              <a:rPr lang="it-IT" sz="2100" i="1" dirty="0" err="1"/>
              <a:t>organization</a:t>
            </a:r>
            <a:r>
              <a:rPr lang="it-IT" sz="2100" i="1" dirty="0"/>
              <a:t> of work </a:t>
            </a:r>
            <a:r>
              <a:rPr lang="it-IT" sz="2100" i="1" dirty="0" err="1"/>
              <a:t>utilizes</a:t>
            </a:r>
            <a:r>
              <a:rPr lang="it-IT" sz="2100" i="1" dirty="0"/>
              <a:t> </a:t>
            </a:r>
            <a:r>
              <a:rPr lang="it-IT" sz="2100" i="1" dirty="0" err="1"/>
              <a:t>existing</a:t>
            </a:r>
            <a:r>
              <a:rPr lang="it-IT" sz="2100" i="1" dirty="0"/>
              <a:t> </a:t>
            </a:r>
            <a:r>
              <a:rPr lang="it-IT" sz="2100" i="1" dirty="0" err="1"/>
              <a:t>technology</a:t>
            </a:r>
            <a:r>
              <a:rPr lang="it-IT" sz="2100" i="1" dirty="0"/>
              <a:t> </a:t>
            </a:r>
            <a:r>
              <a:rPr lang="it-IT" sz="2100" i="1" dirty="0" err="1"/>
              <a:t>is</a:t>
            </a:r>
            <a:r>
              <a:rPr lang="it-IT" sz="2100" i="1" dirty="0"/>
              <a:t> </a:t>
            </a:r>
            <a:r>
              <a:rPr lang="it-IT" sz="2100" i="1" dirty="0" err="1"/>
              <a:t>often</a:t>
            </a:r>
            <a:r>
              <a:rPr lang="it-IT" sz="2100" i="1" dirty="0"/>
              <a:t> </a:t>
            </a:r>
            <a:r>
              <a:rPr lang="it-IT" sz="2100" i="1" dirty="0" err="1"/>
              <a:t>considerably</a:t>
            </a:r>
            <a:r>
              <a:rPr lang="it-IT" sz="2100" i="1" dirty="0"/>
              <a:t> </a:t>
            </a:r>
            <a:r>
              <a:rPr lang="it-IT" sz="2100" i="1" dirty="0" err="1"/>
              <a:t>less</a:t>
            </a:r>
            <a:r>
              <a:rPr lang="it-IT" sz="2100" i="1" dirty="0"/>
              <a:t> </a:t>
            </a:r>
            <a:r>
              <a:rPr lang="it-IT" sz="2100" i="1" dirty="0" err="1"/>
              <a:t>than</a:t>
            </a:r>
            <a:r>
              <a:rPr lang="it-IT" sz="2100" i="1" dirty="0"/>
              <a:t> </a:t>
            </a:r>
            <a:r>
              <a:rPr lang="it-IT" sz="2100" i="1" dirty="0" err="1"/>
              <a:t>that</a:t>
            </a:r>
            <a:r>
              <a:rPr lang="it-IT" sz="2100" i="1" dirty="0"/>
              <a:t> </a:t>
            </a:r>
            <a:r>
              <a:rPr lang="it-IT" sz="2100" i="1" dirty="0" err="1"/>
              <a:t>required</a:t>
            </a:r>
            <a:r>
              <a:rPr lang="it-IT" sz="2100" i="1" dirty="0"/>
              <a:t> to </a:t>
            </a:r>
            <a:r>
              <a:rPr lang="it-IT" sz="2100" i="1" dirty="0" err="1"/>
              <a:t>meet</a:t>
            </a:r>
            <a:r>
              <a:rPr lang="it-IT" sz="2100" i="1" dirty="0"/>
              <a:t> trade </a:t>
            </a:r>
            <a:r>
              <a:rPr lang="it-IT" sz="2100" i="1" dirty="0" err="1"/>
              <a:t>unions</a:t>
            </a:r>
            <a:r>
              <a:rPr lang="it-IT" sz="2100" i="1" dirty="0"/>
              <a:t> demands. Or </a:t>
            </a:r>
            <a:r>
              <a:rPr lang="it-IT" sz="2100" i="1" dirty="0" err="1"/>
              <a:t>expressed</a:t>
            </a:r>
            <a:r>
              <a:rPr lang="it-IT" sz="2100" i="1" dirty="0"/>
              <a:t> </a:t>
            </a:r>
            <a:r>
              <a:rPr lang="it-IT" sz="2100" i="1" dirty="0" err="1"/>
              <a:t>another</a:t>
            </a:r>
            <a:r>
              <a:rPr lang="it-IT" sz="2100" i="1" dirty="0"/>
              <a:t> way: </a:t>
            </a:r>
            <a:r>
              <a:rPr lang="it-IT" sz="2100" b="1" i="1" dirty="0" err="1"/>
              <a:t>existing</a:t>
            </a:r>
            <a:r>
              <a:rPr lang="it-IT" sz="2100" b="1" i="1" dirty="0"/>
              <a:t> production </a:t>
            </a:r>
            <a:r>
              <a:rPr lang="it-IT" sz="2100" b="1" i="1" dirty="0" err="1"/>
              <a:t>technology</a:t>
            </a:r>
            <a:r>
              <a:rPr lang="it-IT" sz="2100" b="1" i="1" dirty="0"/>
              <a:t> more and more </a:t>
            </a:r>
            <a:r>
              <a:rPr lang="it-IT" sz="2100" b="1" i="1" dirty="0" err="1"/>
              <a:t>often</a:t>
            </a:r>
            <a:r>
              <a:rPr lang="it-IT" sz="2100" b="1" i="1" dirty="0"/>
              <a:t> </a:t>
            </a:r>
            <a:r>
              <a:rPr lang="it-IT" sz="2100" b="1" i="1" dirty="0" err="1"/>
              <a:t>constitutes</a:t>
            </a:r>
            <a:r>
              <a:rPr lang="it-IT" sz="2100" b="1" i="1" dirty="0"/>
              <a:t> an </a:t>
            </a:r>
            <a:r>
              <a:rPr lang="it-IT" sz="2100" b="1" i="1" dirty="0" err="1"/>
              <a:t>insurmountable</a:t>
            </a:r>
            <a:r>
              <a:rPr lang="it-IT" sz="2100" b="1" i="1" dirty="0"/>
              <a:t> </a:t>
            </a:r>
            <a:r>
              <a:rPr lang="it-IT" sz="2100" b="1" i="1" dirty="0" err="1"/>
              <a:t>barrier</a:t>
            </a:r>
            <a:r>
              <a:rPr lang="it-IT" sz="2100" b="1" i="1" dirty="0"/>
              <a:t> </a:t>
            </a:r>
            <a:r>
              <a:rPr lang="it-IT" sz="2100" b="1" i="1" dirty="0" err="1"/>
              <a:t>preventing</a:t>
            </a:r>
            <a:r>
              <a:rPr lang="it-IT" sz="2100" b="1" i="1" dirty="0"/>
              <a:t> the </a:t>
            </a:r>
            <a:r>
              <a:rPr lang="it-IT" sz="2100" b="1" i="1" dirty="0" err="1"/>
              <a:t>realization</a:t>
            </a:r>
            <a:r>
              <a:rPr lang="it-IT" sz="2100" b="1" i="1" dirty="0"/>
              <a:t> of trade union demands for the </a:t>
            </a:r>
            <a:r>
              <a:rPr lang="it-IT" sz="2100" b="1" i="1" dirty="0" err="1"/>
              <a:t>quality</a:t>
            </a:r>
            <a:r>
              <a:rPr lang="it-IT" sz="2100" b="1" i="1" dirty="0"/>
              <a:t> of work and a </a:t>
            </a:r>
            <a:r>
              <a:rPr lang="it-IT" sz="2100" b="1" i="1" dirty="0" err="1"/>
              <a:t>meaningful</a:t>
            </a:r>
            <a:r>
              <a:rPr lang="it-IT" sz="2100" b="1" i="1" dirty="0"/>
              <a:t> job.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11873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1E3567-76A3-82C1-4B35-B6D85798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participatory</a:t>
            </a:r>
            <a:r>
              <a:rPr lang="it-IT" dirty="0"/>
              <a:t> design/2</a:t>
            </a:r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25ABDB24-02E8-992E-6E69-35B77FC0B8C2}"/>
              </a:ext>
            </a:extLst>
          </p:cNvPr>
          <p:cNvSpPr txBox="1">
            <a:spLocks/>
          </p:cNvSpPr>
          <p:nvPr/>
        </p:nvSpPr>
        <p:spPr>
          <a:xfrm>
            <a:off x="867192" y="1789043"/>
            <a:ext cx="10118859" cy="47575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C1F3F1B8-A98D-84F5-4285-4F875641D824}"/>
              </a:ext>
            </a:extLst>
          </p:cNvPr>
          <p:cNvSpPr txBox="1">
            <a:spLocks/>
          </p:cNvSpPr>
          <p:nvPr/>
        </p:nvSpPr>
        <p:spPr>
          <a:xfrm>
            <a:off x="1024128" y="1908313"/>
            <a:ext cx="4876800" cy="4431527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Presupposti teorici</a:t>
            </a:r>
            <a:r>
              <a:rPr lang="it-IT" sz="2100" dirty="0"/>
              <a:t>: la tecnologia è l’espressione della società in cui viviamo/vogliamo vivere, sia quella vecchia sia quella nuova.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Metodologia: </a:t>
            </a:r>
            <a:r>
              <a:rPr lang="it-IT" sz="2100" dirty="0"/>
              <a:t>creazione di un laboratorio tecnologico dove ricercatori e lavoratori possono lavorare fianco a fianco.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100" b="1" dirty="0"/>
              <a:t>Risultati</a:t>
            </a:r>
            <a:r>
              <a:rPr lang="it-IT" sz="2100" dirty="0"/>
              <a:t>: «requisiti tecnologici» per le organizzazioni intenzionate a innovare il lavoro dei grafici; studio pilota in un quotidiano svedese. </a:t>
            </a:r>
            <a:endParaRPr lang="it-IT" sz="2100" b="1" dirty="0"/>
          </a:p>
          <a:p>
            <a:pPr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EB64D41-BB20-3609-7144-CE1000BE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916" y="1908313"/>
            <a:ext cx="5213220" cy="457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0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DB28C-7BF1-3E7F-84BC-F9CE5F9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2460" y="1783959"/>
            <a:ext cx="306548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 dirty="0" err="1"/>
              <a:t>Capitolo</a:t>
            </a:r>
            <a:r>
              <a:rPr lang="en-US" sz="4700" dirty="0"/>
              <a:t> 6</a:t>
            </a:r>
            <a:br>
              <a:rPr lang="en-US" sz="4700" dirty="0"/>
            </a:br>
            <a:r>
              <a:rPr lang="en-US" sz="4700" err="1"/>
              <a:t>pAG</a:t>
            </a:r>
            <a:r>
              <a:rPr lang="en-US" sz="4700"/>
              <a:t>.109-127</a:t>
            </a:r>
            <a:endParaRPr lang="en-US" sz="4700" dirty="0"/>
          </a:p>
        </p:txBody>
      </p:sp>
      <p:pic>
        <p:nvPicPr>
          <p:cNvPr id="5" name="Picture 2" descr="Copertina Gli studi sociali sulla scienza e la tecnologia">
            <a:extLst>
              <a:ext uri="{FF2B5EF4-FFF2-40B4-BE49-F238E27FC236}">
                <a16:creationId xmlns:a16="http://schemas.microsoft.com/office/drawing/2014/main" id="{D7ABECB7-96A3-EB1D-1F0C-FF945355E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05" y="408204"/>
            <a:ext cx="3923112" cy="604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6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4CDBB-865C-AE72-C0C6-134BC81F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CDCEEF-89A1-61A8-C478-5E3FA5D7B0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La scoperta dell’utente;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La configurazione dell’utente;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L’utente innovatore e l’utente «resistente»;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Il design partecipativo.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95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2722E-9468-D4EC-E9AB-C8C2DC8D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Utenti e nuove tecnologie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961ACB-37A3-66C0-3C13-DE782B59A0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b="1" dirty="0"/>
              <a:t> Perché è un ambito rilevante da studiare? </a:t>
            </a:r>
            <a:r>
              <a:rPr lang="it-IT" dirty="0"/>
              <a:t>Nei bandi di finanziamento a progetti di ricerca, così come nei documenti istituzionali volti a pianificare le politiche pubbliche, vi è una crescente enfasi sul coinvolgimento degli utenti nella pianificazione e nella valutazione delle nuove tecnologie.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b="1" dirty="0"/>
              <a:t>Perché è un ambito rilevante da studiare dal punto di vista sociologico? </a:t>
            </a:r>
            <a:r>
              <a:rPr lang="it-IT" dirty="0"/>
              <a:t>Le tecnologie sono progettate con l’idea di «abilitare» gli utenti ad agire diversamente rispetto al passato (ponendo loro vincoli e opportunità), d’altra parte queste sono progettate incorporando aspettative per il futuro provenienti dagli utenti così come da altri attori (designers e </a:t>
            </a:r>
            <a:r>
              <a:rPr lang="it-IT" dirty="0" err="1"/>
              <a:t>adopters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4684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00E6C-E492-CF8A-3A5F-76FE6554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SCOPERTA DELL’UTENTE: «WEAVER’S PROBLEM»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9249AA2-D4EA-CF0D-77C4-2078D323F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1951463"/>
            <a:ext cx="4754880" cy="435789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Problema: recuperare il legame con il consumatore tipico dell’era preindustriale, conciliandolo con la produzione industriale standardizzata;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Soluzione: </a:t>
            </a:r>
            <a:r>
              <a:rPr lang="it-IT" i="1" dirty="0"/>
              <a:t>customer </a:t>
            </a:r>
            <a:r>
              <a:rPr lang="it-IT" i="1" dirty="0" err="1"/>
              <a:t>research</a:t>
            </a:r>
            <a:r>
              <a:rPr lang="it-IT" i="1" dirty="0"/>
              <a:t> </a:t>
            </a:r>
            <a:r>
              <a:rPr lang="it-IT" dirty="0"/>
              <a:t>preliminare alla produzione, finalizzato sia a comprendere i bisogni degli utenti, sia a definire i modi di manipolarli;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Dati considerati: socio-demografici, economici, preferenze e ragioni sottostanti, ma anche sensibilità ai messaggi pubblicitari ed elementi non razionali che guidano i consumi.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Discipline di riferimento successive: marketing </a:t>
            </a:r>
            <a:r>
              <a:rPr lang="it-IT" dirty="0" err="1"/>
              <a:t>research</a:t>
            </a:r>
            <a:r>
              <a:rPr lang="it-IT" dirty="0"/>
              <a:t>, consumer </a:t>
            </a:r>
            <a:r>
              <a:rPr lang="it-IT" dirty="0" err="1"/>
              <a:t>research</a:t>
            </a:r>
            <a:r>
              <a:rPr lang="it-IT" dirty="0"/>
              <a:t>, design industriale, ergonomia. </a:t>
            </a:r>
          </a:p>
          <a:p>
            <a:r>
              <a:rPr lang="it-IT" dirty="0"/>
              <a:t> 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550F1909-97E9-A2C2-885A-21377B627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806497"/>
            <a:ext cx="3949316" cy="489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2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58587-FEFB-31F6-DA00-85FAE34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A605C-7F07-5F8B-B57C-A8F25AF46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808" y="2048256"/>
            <a:ext cx="4754880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400" b="1" dirty="0"/>
              <a:t>Discrete Choice Experiment (DCE): </a:t>
            </a:r>
            <a:r>
              <a:rPr lang="it-IT" sz="2400" dirty="0"/>
              <a:t>tecnica quantitativa per definire le preferenze degli utenti di nuove tecnologie senza domande esplicite.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Nell’esempio riportato la DCE viene utilizzata per orientare lo sviluppo di una tecnologia di intelligenza artificiale da utilizzare nelle strutture ospedaliere dedicate ai malati di Parkinson. </a:t>
            </a:r>
            <a:endParaRPr lang="it-IT" dirty="0"/>
          </a:p>
          <a:p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F869B62E-2A19-CFD5-1750-135B46D0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5443" y="2107134"/>
            <a:ext cx="4754880" cy="4023360"/>
          </a:xfrm>
        </p:spPr>
        <p:txBody>
          <a:bodyPr/>
          <a:lstStyle/>
          <a:p>
            <a:r>
              <a:rPr lang="it-IT" dirty="0">
                <a:hlinkClick r:id="rId2"/>
              </a:rPr>
              <a:t>Questionario DCE Parkinson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662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7010B-2FED-0369-F30F-05C9ED20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Alla scoperta dell’utente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5D449E-4AF1-BC69-BA13-A1B90C4AB3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Dalla seconda metà degli anni ‘80 in poi diversi studi hanno mostrato come gli utenti non si sono mai limitati a utilizzare in maniera passiva le tecnologie (Fisher 1987; Fisher, 1987; Kline, </a:t>
            </a:r>
            <a:r>
              <a:rPr lang="it-IT" dirty="0" err="1"/>
              <a:t>Pinch</a:t>
            </a:r>
            <a:r>
              <a:rPr lang="it-IT" dirty="0"/>
              <a:t>, 1996). 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Nel fare questo, tali studi hanno sottolineato anche l’inappropriatezza del dato per scontato per cui l’innovazione è mero appannaggio del personale imprenditoriale o tecnico-scientifico. 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5FAE3B73-58EB-FEB1-53D3-14E63B6A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85639"/>
            <a:ext cx="4754880" cy="4391350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Il caso dell’automobile negli USA rurali (</a:t>
            </a:r>
            <a:r>
              <a:rPr lang="it-IT" dirty="0"/>
              <a:t>Kline, </a:t>
            </a:r>
            <a:r>
              <a:rPr lang="it-IT" dirty="0" err="1"/>
              <a:t>Pinch</a:t>
            </a:r>
            <a:r>
              <a:rPr lang="it-IT" dirty="0"/>
              <a:t>, 1996). </a:t>
            </a:r>
          </a:p>
          <a:p>
            <a:r>
              <a:rPr lang="it-IT" b="1" dirty="0"/>
              <a:t>Iniziali oppositori</a:t>
            </a:r>
            <a:r>
              <a:rPr lang="it-IT" dirty="0"/>
              <a:t>: macchina pericolosa per i passanti, socialmente disgregante, dispendiosa e poco sicura. </a:t>
            </a:r>
          </a:p>
          <a:p>
            <a:r>
              <a:rPr lang="it-IT" b="1" dirty="0"/>
              <a:t>Usi emergenti: </a:t>
            </a:r>
            <a:r>
              <a:rPr lang="it-IT" dirty="0"/>
              <a:t>non solo come mezzo di trasporto rurale, ma anche come camion, motoslitta, fonte di energia per elettrodomestici. </a:t>
            </a:r>
          </a:p>
          <a:p>
            <a:r>
              <a:rPr lang="it-IT" b="1" dirty="0"/>
              <a:t>Flessibilità d’uso e relazioni di genere: </a:t>
            </a:r>
            <a:r>
              <a:rPr lang="it-IT" dirty="0"/>
              <a:t>uomini divengono esperti di riparazioni e aprono la black box dell’auto; donne si muovono tra tradizione (compiti di supporto e di cura della casa) e innovazione (libertà imprenditoriale e di movimento). </a:t>
            </a:r>
          </a:p>
        </p:txBody>
      </p:sp>
    </p:spTree>
    <p:extLst>
      <p:ext uri="{BB962C8B-B14F-4D97-AF65-F5344CB8AC3E}">
        <p14:creationId xmlns:p14="http://schemas.microsoft.com/office/powerpoint/2010/main" val="3124667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43B99-E249-BB28-CEB4-99CFA0B19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Limitare la libertà dell’utente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A7FEAE-B37C-8892-35D1-855CF564C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Proprio partendo dalla consapevolezza della capacità degli utenti di adoperare la tecnologia in modi imprevisti, designers, ingegneri e ideatori di servizi informatizzati provano a limitare la capacità di azione degli utenti.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A questo proposito Steve </a:t>
            </a:r>
            <a:r>
              <a:rPr lang="it-IT" dirty="0" err="1"/>
              <a:t>Woolgar</a:t>
            </a:r>
            <a:r>
              <a:rPr lang="it-IT" dirty="0"/>
              <a:t> (1991) coniò l’espressione «configurare l’utente», in cui ironicamente si notava come attraverso manuali, etichette e messaggi automatici si cerca di incentivare alcuni usi e disincentivarne altri. Critiche al concetto: la configurazione è unidirezionale e la «lettura» che l’utente fa della tecnologia è trascurata.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dirty="0" err="1"/>
              <a:t>Alkrich</a:t>
            </a:r>
            <a:r>
              <a:rPr lang="it-IT" dirty="0"/>
              <a:t> (1992), ovviando a parte di queste critiche, osserva che nelle tecnologie (fatte di funzionalità, manuali di istruzione, avvisi di errore, </a:t>
            </a:r>
            <a:r>
              <a:rPr lang="it-IT" dirty="0" err="1"/>
              <a:t>etc</a:t>
            </a:r>
            <a:r>
              <a:rPr lang="it-IT" dirty="0"/>
              <a:t>) sono inclusi dei veri e propri </a:t>
            </a:r>
            <a:r>
              <a:rPr lang="it-IT" i="1" dirty="0"/>
              <a:t>script, </a:t>
            </a:r>
            <a:r>
              <a:rPr lang="it-IT" dirty="0"/>
              <a:t>ossia sceneggiature in cui agli utenti sono attribuiti ruoli </a:t>
            </a:r>
            <a:r>
              <a:rPr lang="it-IT" dirty="0" err="1"/>
              <a:t>pre</a:t>
            </a:r>
            <a:r>
              <a:rPr lang="it-IT" dirty="0"/>
              <a:t>-definiti.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2134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58587-FEFB-31F6-DA00-85FAE34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A605C-7F07-5F8B-B57C-A8F25AF46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808" y="2048256"/>
            <a:ext cx="4754880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 sz="2400" b="1" dirty="0"/>
              <a:t>App Io, «la app dei servizi pubblici».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Tecnologia che si inserisce nel quadro dell’informatizzazione del rapporto cittadino-servizi pubblici, digitalizzando alcuni servizi già esistenti e, d’altra parte, sfruttando il supporto tecnologico per raggiungere direttamente il cittadino (</a:t>
            </a:r>
            <a:r>
              <a:rPr lang="it-IT" sz="2400" dirty="0" err="1"/>
              <a:t>reminder</a:t>
            </a:r>
            <a:r>
              <a:rPr lang="it-IT" sz="2400" dirty="0"/>
              <a:t> sui pagamenti, informative su nuovi servizi, </a:t>
            </a:r>
            <a:r>
              <a:rPr lang="it-IT" sz="2400" dirty="0" err="1"/>
              <a:t>etc</a:t>
            </a:r>
            <a:r>
              <a:rPr lang="it-IT" sz="2400" dirty="0"/>
              <a:t>).</a:t>
            </a:r>
            <a:endParaRPr lang="it-IT" dirty="0"/>
          </a:p>
          <a:p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F869B62E-2A19-CFD5-1750-135B46D0A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5443" y="2107134"/>
            <a:ext cx="4754880" cy="402336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Esaminare attentamente le schermate della App Io e rispondere alle seguenti domande: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Cosa deve fare un utente con la App Io per diventare un «bravo cittadino»?;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Cosa, invece, deve fare l’utente per allontanarsi da questa immagine?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34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5C7F8-31DC-17AC-D354-49199C33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UTENTI INNOVATORI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6CE4B1-3AAA-A927-1FC3-B7399CDB07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b="1" dirty="0"/>
              <a:t>Addomesticamento: </a:t>
            </a:r>
            <a:r>
              <a:rPr lang="it-IT" dirty="0"/>
              <a:t>concetto volto ad esplorare i modi con cui le tecnologie vengono rese coerenti con la vita sociale degli esseri umani, ossia addomesticate. L’influenza tra tecnologie e utilizzatori è concepita come reciproca (Silverstone, Hirsch, 1992). </a:t>
            </a:r>
          </a:p>
          <a:p>
            <a:r>
              <a:rPr lang="it-IT" dirty="0"/>
              <a:t>Esso avviene con un lavoro pratico e un lavoro simbolico</a:t>
            </a:r>
            <a:r>
              <a:rPr lang="it-IT" i="1" dirty="0"/>
              <a:t>, </a:t>
            </a:r>
            <a:r>
              <a:rPr lang="it-IT" dirty="0"/>
              <a:t>che si articolano lungo quattro fasi: </a:t>
            </a:r>
            <a:r>
              <a:rPr lang="it-IT" i="1" dirty="0"/>
              <a:t>appropriazione</a:t>
            </a:r>
            <a:r>
              <a:rPr lang="it-IT" dirty="0"/>
              <a:t>, </a:t>
            </a:r>
            <a:r>
              <a:rPr lang="it-IT" i="1" dirty="0"/>
              <a:t>oggettivazione</a:t>
            </a:r>
            <a:r>
              <a:rPr lang="it-IT" dirty="0"/>
              <a:t>, </a:t>
            </a:r>
            <a:r>
              <a:rPr lang="it-IT" i="1" dirty="0"/>
              <a:t>incorporazione</a:t>
            </a:r>
            <a:r>
              <a:rPr lang="it-IT" dirty="0"/>
              <a:t> e </a:t>
            </a:r>
            <a:r>
              <a:rPr lang="it-IT" i="1" dirty="0"/>
              <a:t>conversione</a:t>
            </a:r>
            <a:r>
              <a:rPr lang="it-IT" dirty="0"/>
              <a:t>. </a:t>
            </a:r>
            <a:endParaRPr lang="it-IT" i="1" dirty="0"/>
          </a:p>
          <a:p>
            <a:endParaRPr lang="it-IT" b="1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0DA9C9-1D47-FE0C-96FC-3CD7C90FED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b="1" dirty="0"/>
              <a:t>Appropriazione</a:t>
            </a:r>
            <a:r>
              <a:rPr lang="it-IT" dirty="0"/>
              <a:t>: intesa come un insieme di processi di co-costruzione sociotecnica che emergono dall’uso delle tecnologie. Questo concetto invita a concentrarsi sul ruolo giocato da gruppi sociali apparentemente con meno potere (gli utilizzatori) nel definire gli usi di una nuova tecnologia e le sue conseguenze sulla società, vanificando o supportando gli sforzi degli ideatori. Tre forme di appropriazione: </a:t>
            </a:r>
            <a:r>
              <a:rPr lang="it-IT" i="1" dirty="0"/>
              <a:t>reinterpretazione</a:t>
            </a:r>
            <a:r>
              <a:rPr lang="it-IT" dirty="0"/>
              <a:t> (es vecchi Nokia), </a:t>
            </a:r>
            <a:r>
              <a:rPr lang="it-IT" i="1" dirty="0"/>
              <a:t>adattamento</a:t>
            </a:r>
            <a:r>
              <a:rPr lang="it-IT" dirty="0"/>
              <a:t> (es. telefono zone rurali), </a:t>
            </a:r>
            <a:r>
              <a:rPr lang="it-IT" i="1" dirty="0"/>
              <a:t>reinvenzione</a:t>
            </a:r>
            <a:r>
              <a:rPr lang="it-IT" dirty="0"/>
              <a:t> (es. hacking). </a:t>
            </a:r>
          </a:p>
        </p:txBody>
      </p:sp>
    </p:spTree>
    <p:extLst>
      <p:ext uri="{BB962C8B-B14F-4D97-AF65-F5344CB8AC3E}">
        <p14:creationId xmlns:p14="http://schemas.microsoft.com/office/powerpoint/2010/main" val="3357312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{FE6A9ED0-C332-164F-8762-191291CC227A}tf10001061</Template>
  <TotalTime>11231</TotalTime>
  <Words>1317</Words>
  <Application>Microsoft Macintosh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Integrale</vt:lpstr>
      <vt:lpstr>Sociologia dell’innovazione lEZIONE 8. UTILIZZATORI E TECNOLOGIA</vt:lpstr>
      <vt:lpstr>Struttura lezione</vt:lpstr>
      <vt:lpstr>Utenti e nuove tecnologie</vt:lpstr>
      <vt:lpstr>LA SCOPERTA DELL’UTENTE: «WEAVER’S PROBLEM»</vt:lpstr>
      <vt:lpstr>ESEMPIO</vt:lpstr>
      <vt:lpstr>Alla scoperta dell’utente</vt:lpstr>
      <vt:lpstr>Limitare la libertà dell’utente </vt:lpstr>
      <vt:lpstr>ESERCIZIO</vt:lpstr>
      <vt:lpstr>UTENTI INNOVATORI</vt:lpstr>
      <vt:lpstr>UTENTI RESISTENTI</vt:lpstr>
      <vt:lpstr>Il participatory design/1</vt:lpstr>
      <vt:lpstr>Il participatory design/2</vt:lpstr>
      <vt:lpstr>Capitolo 6 pAG.109-127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dell’innovazione lEZIONE 1. iNNOVAZIONE TECNOLOGICA COME PROCESSO COEVOLUTIVO </dc:title>
  <dc:creator>Microsoft Office User</dc:creator>
  <cp:lastModifiedBy>Microsoft Office User</cp:lastModifiedBy>
  <cp:revision>28</cp:revision>
  <dcterms:created xsi:type="dcterms:W3CDTF">2022-11-29T10:54:23Z</dcterms:created>
  <dcterms:modified xsi:type="dcterms:W3CDTF">2023-05-03T10:00:38Z</dcterms:modified>
</cp:coreProperties>
</file>