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30"/>
  </p:notesMasterIdLst>
  <p:handoutMasterIdLst>
    <p:handoutMasterId r:id="rId31"/>
  </p:handoutMasterIdLst>
  <p:sldIdLst>
    <p:sldId id="256" r:id="rId2"/>
    <p:sldId id="280" r:id="rId3"/>
    <p:sldId id="287" r:id="rId4"/>
    <p:sldId id="297" r:id="rId5"/>
    <p:sldId id="356" r:id="rId6"/>
    <p:sldId id="317" r:id="rId7"/>
    <p:sldId id="318" r:id="rId8"/>
    <p:sldId id="319" r:id="rId9"/>
    <p:sldId id="321" r:id="rId10"/>
    <p:sldId id="324" r:id="rId11"/>
    <p:sldId id="322" r:id="rId12"/>
    <p:sldId id="325" r:id="rId13"/>
    <p:sldId id="390" r:id="rId14"/>
    <p:sldId id="397" r:id="rId15"/>
    <p:sldId id="398" r:id="rId16"/>
    <p:sldId id="392" r:id="rId17"/>
    <p:sldId id="393" r:id="rId18"/>
    <p:sldId id="394" r:id="rId19"/>
    <p:sldId id="395" r:id="rId20"/>
    <p:sldId id="396" r:id="rId21"/>
    <p:sldId id="400" r:id="rId22"/>
    <p:sldId id="298" r:id="rId23"/>
    <p:sldId id="401" r:id="rId24"/>
    <p:sldId id="402" r:id="rId25"/>
    <p:sldId id="316" r:id="rId26"/>
    <p:sldId id="352" r:id="rId27"/>
    <p:sldId id="354" r:id="rId28"/>
    <p:sldId id="355" r:id="rId29"/>
  </p:sldIdLst>
  <p:sldSz cx="9144000" cy="6858000" type="screen4x3"/>
  <p:notesSz cx="6858000" cy="9144000"/>
  <p:defaultTextStyle>
    <a:defPPr>
      <a:defRPr lang="it-IT"/>
    </a:defPPr>
    <a:lvl1pPr marL="0" algn="l" defTabSz="457147" rtl="0" eaLnBrk="1" latinLnBrk="0" hangingPunct="1">
      <a:defRPr sz="1800" kern="1200">
        <a:solidFill>
          <a:schemeClr val="tx1"/>
        </a:solidFill>
        <a:latin typeface="+mn-lt"/>
        <a:ea typeface="+mn-ea"/>
        <a:cs typeface="+mn-cs"/>
      </a:defRPr>
    </a:lvl1pPr>
    <a:lvl2pPr marL="457147" algn="l" defTabSz="457147" rtl="0" eaLnBrk="1" latinLnBrk="0" hangingPunct="1">
      <a:defRPr sz="1800" kern="1200">
        <a:solidFill>
          <a:schemeClr val="tx1"/>
        </a:solidFill>
        <a:latin typeface="+mn-lt"/>
        <a:ea typeface="+mn-ea"/>
        <a:cs typeface="+mn-cs"/>
      </a:defRPr>
    </a:lvl2pPr>
    <a:lvl3pPr marL="914295" algn="l" defTabSz="457147" rtl="0" eaLnBrk="1" latinLnBrk="0" hangingPunct="1">
      <a:defRPr sz="1800" kern="1200">
        <a:solidFill>
          <a:schemeClr val="tx1"/>
        </a:solidFill>
        <a:latin typeface="+mn-lt"/>
        <a:ea typeface="+mn-ea"/>
        <a:cs typeface="+mn-cs"/>
      </a:defRPr>
    </a:lvl3pPr>
    <a:lvl4pPr marL="1371442" algn="l" defTabSz="457147" rtl="0" eaLnBrk="1" latinLnBrk="0" hangingPunct="1">
      <a:defRPr sz="1800" kern="1200">
        <a:solidFill>
          <a:schemeClr val="tx1"/>
        </a:solidFill>
        <a:latin typeface="+mn-lt"/>
        <a:ea typeface="+mn-ea"/>
        <a:cs typeface="+mn-cs"/>
      </a:defRPr>
    </a:lvl4pPr>
    <a:lvl5pPr marL="1828590" algn="l" defTabSz="457147" rtl="0" eaLnBrk="1" latinLnBrk="0" hangingPunct="1">
      <a:defRPr sz="1800" kern="1200">
        <a:solidFill>
          <a:schemeClr val="tx1"/>
        </a:solidFill>
        <a:latin typeface="+mn-lt"/>
        <a:ea typeface="+mn-ea"/>
        <a:cs typeface="+mn-cs"/>
      </a:defRPr>
    </a:lvl5pPr>
    <a:lvl6pPr marL="2285737" algn="l" defTabSz="457147" rtl="0" eaLnBrk="1" latinLnBrk="0" hangingPunct="1">
      <a:defRPr sz="1800" kern="1200">
        <a:solidFill>
          <a:schemeClr val="tx1"/>
        </a:solidFill>
        <a:latin typeface="+mn-lt"/>
        <a:ea typeface="+mn-ea"/>
        <a:cs typeface="+mn-cs"/>
      </a:defRPr>
    </a:lvl6pPr>
    <a:lvl7pPr marL="2742884" algn="l" defTabSz="457147" rtl="0" eaLnBrk="1" latinLnBrk="0" hangingPunct="1">
      <a:defRPr sz="1800" kern="1200">
        <a:solidFill>
          <a:schemeClr val="tx1"/>
        </a:solidFill>
        <a:latin typeface="+mn-lt"/>
        <a:ea typeface="+mn-ea"/>
        <a:cs typeface="+mn-cs"/>
      </a:defRPr>
    </a:lvl7pPr>
    <a:lvl8pPr marL="3200032" algn="l" defTabSz="457147" rtl="0" eaLnBrk="1" latinLnBrk="0" hangingPunct="1">
      <a:defRPr sz="1800" kern="1200">
        <a:solidFill>
          <a:schemeClr val="tx1"/>
        </a:solidFill>
        <a:latin typeface="+mn-lt"/>
        <a:ea typeface="+mn-ea"/>
        <a:cs typeface="+mn-cs"/>
      </a:defRPr>
    </a:lvl8pPr>
    <a:lvl9pPr marL="3657179" algn="l" defTabSz="45714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iuseppe Sacco" initials="G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566" autoAdjust="0"/>
    <p:restoredTop sz="94991"/>
  </p:normalViewPr>
  <p:slideViewPr>
    <p:cSldViewPr snapToGrid="0" snapToObjects="1">
      <p:cViewPr varScale="1">
        <p:scale>
          <a:sx n="64" d="100"/>
          <a:sy n="64" d="100"/>
        </p:scale>
        <p:origin x="1000" y="184"/>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201AFF-3EB6-0842-AEB5-C10B5705E29D}" type="doc">
      <dgm:prSet loTypeId="urn:microsoft.com/office/officeart/2005/8/layout/StepDownProcess" loCatId="" qsTypeId="urn:microsoft.com/office/officeart/2005/8/quickstyle/simple1" qsCatId="simple" csTypeId="urn:microsoft.com/office/officeart/2005/8/colors/colorful4" csCatId="colorful" phldr="1"/>
      <dgm:spPr/>
      <dgm:t>
        <a:bodyPr/>
        <a:lstStyle/>
        <a:p>
          <a:endParaRPr lang="it-IT"/>
        </a:p>
      </dgm:t>
    </dgm:pt>
    <dgm:pt modelId="{6AEAF588-8BF1-F846-8AAC-E396F539BE6B}">
      <dgm:prSet phldrT="[Testo]"/>
      <dgm:spPr/>
      <dgm:t>
        <a:bodyPr/>
        <a:lstStyle/>
        <a:p>
          <a:r>
            <a:rPr lang="it-IT" dirty="0">
              <a:solidFill>
                <a:schemeClr val="tx1"/>
              </a:solidFill>
            </a:rPr>
            <a:t>LEGGE APPLICABILE</a:t>
          </a:r>
        </a:p>
      </dgm:t>
    </dgm:pt>
    <dgm:pt modelId="{3B67F941-FED8-C049-9FA5-5E7AE85B3B35}" type="parTrans" cxnId="{E8674375-CE07-D849-B735-1851D6FB76D0}">
      <dgm:prSet/>
      <dgm:spPr/>
      <dgm:t>
        <a:bodyPr/>
        <a:lstStyle/>
        <a:p>
          <a:endParaRPr lang="it-IT"/>
        </a:p>
      </dgm:t>
    </dgm:pt>
    <dgm:pt modelId="{F627B418-E6F3-0246-B684-E6758A37B807}" type="sibTrans" cxnId="{E8674375-CE07-D849-B735-1851D6FB76D0}">
      <dgm:prSet/>
      <dgm:spPr/>
      <dgm:t>
        <a:bodyPr/>
        <a:lstStyle/>
        <a:p>
          <a:endParaRPr lang="it-IT"/>
        </a:p>
      </dgm:t>
    </dgm:pt>
    <dgm:pt modelId="{5C7772F4-9DBF-A542-95C9-6D682ED4B9B9}">
      <dgm:prSet phldrT="[Testo]"/>
      <dgm:spPr/>
      <dgm:t>
        <a:bodyPr/>
        <a:lstStyle/>
        <a:p>
          <a:r>
            <a:rPr lang="it-IT" dirty="0">
              <a:solidFill>
                <a:schemeClr val="tx1"/>
              </a:solidFill>
            </a:rPr>
            <a:t>NORME DI CONFLITTO</a:t>
          </a:r>
        </a:p>
      </dgm:t>
    </dgm:pt>
    <dgm:pt modelId="{495E4886-532D-A04D-95BA-D24FA8485B64}" type="parTrans" cxnId="{BDF553CD-C67A-1049-9965-3D3E80EF043A}">
      <dgm:prSet/>
      <dgm:spPr/>
      <dgm:t>
        <a:bodyPr/>
        <a:lstStyle/>
        <a:p>
          <a:endParaRPr lang="it-IT"/>
        </a:p>
      </dgm:t>
    </dgm:pt>
    <dgm:pt modelId="{4A0A83B7-73A3-504A-B081-283AD23CA7BE}" type="sibTrans" cxnId="{BDF553CD-C67A-1049-9965-3D3E80EF043A}">
      <dgm:prSet/>
      <dgm:spPr/>
      <dgm:t>
        <a:bodyPr/>
        <a:lstStyle/>
        <a:p>
          <a:endParaRPr lang="it-IT"/>
        </a:p>
      </dgm:t>
    </dgm:pt>
    <dgm:pt modelId="{8ADCFFF1-4A4E-4748-B966-373506A1FCC2}">
      <dgm:prSet phldrT="[Testo]"/>
      <dgm:spPr/>
      <dgm:t>
        <a:bodyPr/>
        <a:lstStyle/>
        <a:p>
          <a:r>
            <a:rPr lang="it-IT" dirty="0">
              <a:solidFill>
                <a:schemeClr val="tx1"/>
              </a:solidFill>
            </a:rPr>
            <a:t>REGOLE DI FUNZIONAMENTO</a:t>
          </a:r>
        </a:p>
      </dgm:t>
    </dgm:pt>
    <dgm:pt modelId="{00D28017-B298-3F43-9997-63BC59B8DD37}" type="parTrans" cxnId="{E622452D-5B97-E24A-A7FC-CEBE9C8BA012}">
      <dgm:prSet/>
      <dgm:spPr/>
      <dgm:t>
        <a:bodyPr/>
        <a:lstStyle/>
        <a:p>
          <a:endParaRPr lang="it-IT"/>
        </a:p>
      </dgm:t>
    </dgm:pt>
    <dgm:pt modelId="{77DDD8C9-EE2F-7349-AB7B-80FF07A1A982}" type="sibTrans" cxnId="{E622452D-5B97-E24A-A7FC-CEBE9C8BA012}">
      <dgm:prSet/>
      <dgm:spPr/>
      <dgm:t>
        <a:bodyPr/>
        <a:lstStyle/>
        <a:p>
          <a:endParaRPr lang="it-IT"/>
        </a:p>
      </dgm:t>
    </dgm:pt>
    <dgm:pt modelId="{415F2522-65E7-C149-BB80-20E38035A80B}">
      <dgm:prSet phldrT="[Testo]"/>
      <dgm:spPr/>
      <dgm:t>
        <a:bodyPr/>
        <a:lstStyle/>
        <a:p>
          <a:r>
            <a:rPr lang="it-IT" dirty="0"/>
            <a:t>ARTT. 13 - 19 l. 218/95</a:t>
          </a:r>
        </a:p>
      </dgm:t>
    </dgm:pt>
    <dgm:pt modelId="{95E3CC66-7BC6-6847-BB2A-97349D395D9E}" type="parTrans" cxnId="{B4796749-76EE-614B-9002-73009D1DAAB7}">
      <dgm:prSet/>
      <dgm:spPr/>
      <dgm:t>
        <a:bodyPr/>
        <a:lstStyle/>
        <a:p>
          <a:endParaRPr lang="it-IT"/>
        </a:p>
      </dgm:t>
    </dgm:pt>
    <dgm:pt modelId="{01B40736-3748-1E42-915A-94F6B47C89D2}" type="sibTrans" cxnId="{B4796749-76EE-614B-9002-73009D1DAAB7}">
      <dgm:prSet/>
      <dgm:spPr/>
      <dgm:t>
        <a:bodyPr/>
        <a:lstStyle/>
        <a:p>
          <a:endParaRPr lang="it-IT"/>
        </a:p>
      </dgm:t>
    </dgm:pt>
    <dgm:pt modelId="{403CE630-9678-324E-9875-5A250BB63E52}">
      <dgm:prSet phldrT="[Testo]"/>
      <dgm:spPr/>
      <dgm:t>
        <a:bodyPr/>
        <a:lstStyle/>
        <a:p>
          <a:r>
            <a:rPr lang="it-IT" dirty="0">
              <a:solidFill>
                <a:schemeClr val="tx1"/>
              </a:solidFill>
            </a:rPr>
            <a:t>DIRITTO APPLICABILE</a:t>
          </a:r>
        </a:p>
      </dgm:t>
    </dgm:pt>
    <dgm:pt modelId="{65590158-0B13-5947-8DC5-B44C78A31F95}" type="parTrans" cxnId="{AD3F685A-86BB-7F4D-97E6-AF0600C73CCA}">
      <dgm:prSet/>
      <dgm:spPr/>
      <dgm:t>
        <a:bodyPr/>
        <a:lstStyle/>
        <a:p>
          <a:endParaRPr lang="it-IT"/>
        </a:p>
      </dgm:t>
    </dgm:pt>
    <dgm:pt modelId="{E37072FA-86F4-A74E-ACEC-A5D47454156D}" type="sibTrans" cxnId="{AD3F685A-86BB-7F4D-97E6-AF0600C73CCA}">
      <dgm:prSet/>
      <dgm:spPr/>
      <dgm:t>
        <a:bodyPr/>
        <a:lstStyle/>
        <a:p>
          <a:endParaRPr lang="it-IT"/>
        </a:p>
      </dgm:t>
    </dgm:pt>
    <dgm:pt modelId="{B056B708-7E67-D741-9326-496B7DBEE2AA}">
      <dgm:prSet phldrT="[Testo]"/>
      <dgm:spPr/>
      <dgm:t>
        <a:bodyPr/>
        <a:lstStyle/>
        <a:p>
          <a:r>
            <a:rPr lang="it-IT" dirty="0"/>
            <a:t>ARTT. 20-63.l.218/95.</a:t>
          </a:r>
        </a:p>
      </dgm:t>
    </dgm:pt>
    <dgm:pt modelId="{13976BF3-9778-AE48-A0B6-E837B9A34B53}" type="parTrans" cxnId="{E657DBCD-97AD-6B43-99D7-0837D49039CD}">
      <dgm:prSet/>
      <dgm:spPr/>
      <dgm:t>
        <a:bodyPr/>
        <a:lstStyle/>
        <a:p>
          <a:endParaRPr lang="it-IT"/>
        </a:p>
      </dgm:t>
    </dgm:pt>
    <dgm:pt modelId="{B89CDBBE-D6F4-3145-81A6-C055B1458B8E}" type="sibTrans" cxnId="{E657DBCD-97AD-6B43-99D7-0837D49039CD}">
      <dgm:prSet/>
      <dgm:spPr/>
      <dgm:t>
        <a:bodyPr/>
        <a:lstStyle/>
        <a:p>
          <a:endParaRPr lang="it-IT"/>
        </a:p>
      </dgm:t>
    </dgm:pt>
    <dgm:pt modelId="{2B7488A4-4D79-9D44-AC52-A38694A96BAB}" type="pres">
      <dgm:prSet presAssocID="{36201AFF-3EB6-0842-AEB5-C10B5705E29D}" presName="rootnode" presStyleCnt="0">
        <dgm:presLayoutVars>
          <dgm:chMax/>
          <dgm:chPref/>
          <dgm:dir/>
          <dgm:animLvl val="lvl"/>
        </dgm:presLayoutVars>
      </dgm:prSet>
      <dgm:spPr/>
    </dgm:pt>
    <dgm:pt modelId="{4CAE4E80-2F2D-9641-86A3-2B1D60111F08}" type="pres">
      <dgm:prSet presAssocID="{6AEAF588-8BF1-F846-8AAC-E396F539BE6B}" presName="composite" presStyleCnt="0"/>
      <dgm:spPr/>
    </dgm:pt>
    <dgm:pt modelId="{498E21C4-6C0A-4546-A9A8-284EBB9BA526}" type="pres">
      <dgm:prSet presAssocID="{6AEAF588-8BF1-F846-8AAC-E396F539BE6B}" presName="bentUpArrow1" presStyleLbl="alignImgPlace1" presStyleIdx="0" presStyleCnt="3"/>
      <dgm:spPr/>
    </dgm:pt>
    <dgm:pt modelId="{7BBFA795-EB82-4B49-A237-F6D56CF8ACC8}" type="pres">
      <dgm:prSet presAssocID="{6AEAF588-8BF1-F846-8AAC-E396F539BE6B}" presName="ParentText" presStyleLbl="node1" presStyleIdx="0" presStyleCnt="4">
        <dgm:presLayoutVars>
          <dgm:chMax val="1"/>
          <dgm:chPref val="1"/>
          <dgm:bulletEnabled val="1"/>
        </dgm:presLayoutVars>
      </dgm:prSet>
      <dgm:spPr/>
    </dgm:pt>
    <dgm:pt modelId="{21C40CC9-ED46-8043-B351-93DD671DDCFC}" type="pres">
      <dgm:prSet presAssocID="{6AEAF588-8BF1-F846-8AAC-E396F539BE6B}" presName="ChildText" presStyleLbl="revTx" presStyleIdx="0" presStyleCnt="4">
        <dgm:presLayoutVars>
          <dgm:chMax val="0"/>
          <dgm:chPref val="0"/>
          <dgm:bulletEnabled val="1"/>
        </dgm:presLayoutVars>
      </dgm:prSet>
      <dgm:spPr/>
    </dgm:pt>
    <dgm:pt modelId="{CEC7C190-C228-E041-994F-331683D575EC}" type="pres">
      <dgm:prSet presAssocID="{F627B418-E6F3-0246-B684-E6758A37B807}" presName="sibTrans" presStyleCnt="0"/>
      <dgm:spPr/>
    </dgm:pt>
    <dgm:pt modelId="{8DD1D8E8-7144-3C49-ADBE-00FC580EFBA2}" type="pres">
      <dgm:prSet presAssocID="{5C7772F4-9DBF-A542-95C9-6D682ED4B9B9}" presName="composite" presStyleCnt="0"/>
      <dgm:spPr/>
    </dgm:pt>
    <dgm:pt modelId="{D937CF39-CF99-414C-A667-5C28C2A30825}" type="pres">
      <dgm:prSet presAssocID="{5C7772F4-9DBF-A542-95C9-6D682ED4B9B9}" presName="bentUpArrow1" presStyleLbl="alignImgPlace1" presStyleIdx="1" presStyleCnt="3"/>
      <dgm:spPr/>
    </dgm:pt>
    <dgm:pt modelId="{EAC5C251-79F7-5D44-8924-DB119FC8241E}" type="pres">
      <dgm:prSet presAssocID="{5C7772F4-9DBF-A542-95C9-6D682ED4B9B9}" presName="ParentText" presStyleLbl="node1" presStyleIdx="1" presStyleCnt="4">
        <dgm:presLayoutVars>
          <dgm:chMax val="1"/>
          <dgm:chPref val="1"/>
          <dgm:bulletEnabled val="1"/>
        </dgm:presLayoutVars>
      </dgm:prSet>
      <dgm:spPr/>
    </dgm:pt>
    <dgm:pt modelId="{38161927-E44E-9C49-AD7E-4C98663730AB}" type="pres">
      <dgm:prSet presAssocID="{5C7772F4-9DBF-A542-95C9-6D682ED4B9B9}" presName="ChildText" presStyleLbl="revTx" presStyleIdx="1" presStyleCnt="4">
        <dgm:presLayoutVars>
          <dgm:chMax val="0"/>
          <dgm:chPref val="0"/>
          <dgm:bulletEnabled val="1"/>
        </dgm:presLayoutVars>
      </dgm:prSet>
      <dgm:spPr/>
    </dgm:pt>
    <dgm:pt modelId="{E9BBE85F-A816-B04B-A4EF-9EAC268EB139}" type="pres">
      <dgm:prSet presAssocID="{4A0A83B7-73A3-504A-B081-283AD23CA7BE}" presName="sibTrans" presStyleCnt="0"/>
      <dgm:spPr/>
    </dgm:pt>
    <dgm:pt modelId="{C1ACB2B0-E45F-0946-B77C-DFE6B17B1A3D}" type="pres">
      <dgm:prSet presAssocID="{8ADCFFF1-4A4E-4748-B966-373506A1FCC2}" presName="composite" presStyleCnt="0"/>
      <dgm:spPr/>
    </dgm:pt>
    <dgm:pt modelId="{96EDBB0F-6E6F-C241-8750-CF235F441A80}" type="pres">
      <dgm:prSet presAssocID="{8ADCFFF1-4A4E-4748-B966-373506A1FCC2}" presName="bentUpArrow1" presStyleLbl="alignImgPlace1" presStyleIdx="2" presStyleCnt="3"/>
      <dgm:spPr/>
    </dgm:pt>
    <dgm:pt modelId="{939C08B2-1B88-2046-B17B-E47C2C7AB00C}" type="pres">
      <dgm:prSet presAssocID="{8ADCFFF1-4A4E-4748-B966-373506A1FCC2}" presName="ParentText" presStyleLbl="node1" presStyleIdx="2" presStyleCnt="4">
        <dgm:presLayoutVars>
          <dgm:chMax val="1"/>
          <dgm:chPref val="1"/>
          <dgm:bulletEnabled val="1"/>
        </dgm:presLayoutVars>
      </dgm:prSet>
      <dgm:spPr/>
    </dgm:pt>
    <dgm:pt modelId="{5FC474A6-4B5B-CC49-B0A3-FD786F56FAEA}" type="pres">
      <dgm:prSet presAssocID="{8ADCFFF1-4A4E-4748-B966-373506A1FCC2}" presName="ChildText" presStyleLbl="revTx" presStyleIdx="2" presStyleCnt="4">
        <dgm:presLayoutVars>
          <dgm:chMax val="0"/>
          <dgm:chPref val="0"/>
          <dgm:bulletEnabled val="1"/>
        </dgm:presLayoutVars>
      </dgm:prSet>
      <dgm:spPr/>
    </dgm:pt>
    <dgm:pt modelId="{5A8713DA-B24D-C742-BA6B-936ABE1DEF6A}" type="pres">
      <dgm:prSet presAssocID="{77DDD8C9-EE2F-7349-AB7B-80FF07A1A982}" presName="sibTrans" presStyleCnt="0"/>
      <dgm:spPr/>
    </dgm:pt>
    <dgm:pt modelId="{4FF2532B-5E7F-E94A-8F1E-2CBC8D66AAE3}" type="pres">
      <dgm:prSet presAssocID="{403CE630-9678-324E-9875-5A250BB63E52}" presName="composite" presStyleCnt="0"/>
      <dgm:spPr/>
    </dgm:pt>
    <dgm:pt modelId="{1323F8BF-B5D7-8B46-BFBA-4FE39BC00A61}" type="pres">
      <dgm:prSet presAssocID="{403CE630-9678-324E-9875-5A250BB63E52}" presName="ParentText" presStyleLbl="node1" presStyleIdx="3" presStyleCnt="4">
        <dgm:presLayoutVars>
          <dgm:chMax val="1"/>
          <dgm:chPref val="1"/>
          <dgm:bulletEnabled val="1"/>
        </dgm:presLayoutVars>
      </dgm:prSet>
      <dgm:spPr/>
    </dgm:pt>
    <dgm:pt modelId="{5FB69CFA-C3E6-C846-B80E-7AA1A5E20CAD}" type="pres">
      <dgm:prSet presAssocID="{403CE630-9678-324E-9875-5A250BB63E52}" presName="FinalChildText" presStyleLbl="revTx" presStyleIdx="3" presStyleCnt="4">
        <dgm:presLayoutVars>
          <dgm:chMax val="0"/>
          <dgm:chPref val="0"/>
          <dgm:bulletEnabled val="1"/>
        </dgm:presLayoutVars>
      </dgm:prSet>
      <dgm:spPr/>
    </dgm:pt>
  </dgm:ptLst>
  <dgm:cxnLst>
    <dgm:cxn modelId="{3023091C-AB72-CD4F-9CF9-BF0B0E66024D}" type="presOf" srcId="{6AEAF588-8BF1-F846-8AAC-E396F539BE6B}" destId="{7BBFA795-EB82-4B49-A237-F6D56CF8ACC8}" srcOrd="0" destOrd="0" presId="urn:microsoft.com/office/officeart/2005/8/layout/StepDownProcess"/>
    <dgm:cxn modelId="{E622452D-5B97-E24A-A7FC-CEBE9C8BA012}" srcId="{36201AFF-3EB6-0842-AEB5-C10B5705E29D}" destId="{8ADCFFF1-4A4E-4748-B966-373506A1FCC2}" srcOrd="2" destOrd="0" parTransId="{00D28017-B298-3F43-9997-63BC59B8DD37}" sibTransId="{77DDD8C9-EE2F-7349-AB7B-80FF07A1A982}"/>
    <dgm:cxn modelId="{C7BDB332-5BEB-144A-920D-2211E71567B5}" type="presOf" srcId="{5C7772F4-9DBF-A542-95C9-6D682ED4B9B9}" destId="{EAC5C251-79F7-5D44-8924-DB119FC8241E}" srcOrd="0" destOrd="0" presId="urn:microsoft.com/office/officeart/2005/8/layout/StepDownProcess"/>
    <dgm:cxn modelId="{A1001541-95D1-9A49-BF24-7843D4366A2E}" type="presOf" srcId="{B056B708-7E67-D741-9326-496B7DBEE2AA}" destId="{5FB69CFA-C3E6-C846-B80E-7AA1A5E20CAD}" srcOrd="0" destOrd="0" presId="urn:microsoft.com/office/officeart/2005/8/layout/StepDownProcess"/>
    <dgm:cxn modelId="{B4796749-76EE-614B-9002-73009D1DAAB7}" srcId="{8ADCFFF1-4A4E-4748-B966-373506A1FCC2}" destId="{415F2522-65E7-C149-BB80-20E38035A80B}" srcOrd="0" destOrd="0" parTransId="{95E3CC66-7BC6-6847-BB2A-97349D395D9E}" sibTransId="{01B40736-3748-1E42-915A-94F6B47C89D2}"/>
    <dgm:cxn modelId="{AD3F685A-86BB-7F4D-97E6-AF0600C73CCA}" srcId="{36201AFF-3EB6-0842-AEB5-C10B5705E29D}" destId="{403CE630-9678-324E-9875-5A250BB63E52}" srcOrd="3" destOrd="0" parTransId="{65590158-0B13-5947-8DC5-B44C78A31F95}" sibTransId="{E37072FA-86F4-A74E-ACEC-A5D47454156D}"/>
    <dgm:cxn modelId="{7A643E5E-C687-8143-B0A3-66056718AF8F}" type="presOf" srcId="{415F2522-65E7-C149-BB80-20E38035A80B}" destId="{5FC474A6-4B5B-CC49-B0A3-FD786F56FAEA}" srcOrd="0" destOrd="0" presId="urn:microsoft.com/office/officeart/2005/8/layout/StepDownProcess"/>
    <dgm:cxn modelId="{E8674375-CE07-D849-B735-1851D6FB76D0}" srcId="{36201AFF-3EB6-0842-AEB5-C10B5705E29D}" destId="{6AEAF588-8BF1-F846-8AAC-E396F539BE6B}" srcOrd="0" destOrd="0" parTransId="{3B67F941-FED8-C049-9FA5-5E7AE85B3B35}" sibTransId="{F627B418-E6F3-0246-B684-E6758A37B807}"/>
    <dgm:cxn modelId="{28201882-40CC-DC46-BA43-B1805A1AFAB8}" type="presOf" srcId="{403CE630-9678-324E-9875-5A250BB63E52}" destId="{1323F8BF-B5D7-8B46-BFBA-4FE39BC00A61}" srcOrd="0" destOrd="0" presId="urn:microsoft.com/office/officeart/2005/8/layout/StepDownProcess"/>
    <dgm:cxn modelId="{56186F93-45A7-E14F-86D0-A76AB749EEA8}" type="presOf" srcId="{36201AFF-3EB6-0842-AEB5-C10B5705E29D}" destId="{2B7488A4-4D79-9D44-AC52-A38694A96BAB}" srcOrd="0" destOrd="0" presId="urn:microsoft.com/office/officeart/2005/8/layout/StepDownProcess"/>
    <dgm:cxn modelId="{BDF553CD-C67A-1049-9965-3D3E80EF043A}" srcId="{36201AFF-3EB6-0842-AEB5-C10B5705E29D}" destId="{5C7772F4-9DBF-A542-95C9-6D682ED4B9B9}" srcOrd="1" destOrd="0" parTransId="{495E4886-532D-A04D-95BA-D24FA8485B64}" sibTransId="{4A0A83B7-73A3-504A-B081-283AD23CA7BE}"/>
    <dgm:cxn modelId="{E657DBCD-97AD-6B43-99D7-0837D49039CD}" srcId="{403CE630-9678-324E-9875-5A250BB63E52}" destId="{B056B708-7E67-D741-9326-496B7DBEE2AA}" srcOrd="0" destOrd="0" parTransId="{13976BF3-9778-AE48-A0B6-E837B9A34B53}" sibTransId="{B89CDBBE-D6F4-3145-81A6-C055B1458B8E}"/>
    <dgm:cxn modelId="{52C2FDE0-A6A4-1446-BB3A-F2E5CC346906}" type="presOf" srcId="{8ADCFFF1-4A4E-4748-B966-373506A1FCC2}" destId="{939C08B2-1B88-2046-B17B-E47C2C7AB00C}" srcOrd="0" destOrd="0" presId="urn:microsoft.com/office/officeart/2005/8/layout/StepDownProcess"/>
    <dgm:cxn modelId="{7C910BA9-ED26-E649-AC13-E47757B26B0D}" type="presParOf" srcId="{2B7488A4-4D79-9D44-AC52-A38694A96BAB}" destId="{4CAE4E80-2F2D-9641-86A3-2B1D60111F08}" srcOrd="0" destOrd="0" presId="urn:microsoft.com/office/officeart/2005/8/layout/StepDownProcess"/>
    <dgm:cxn modelId="{A8161397-BD45-7844-83CB-72AC1CD9A3AC}" type="presParOf" srcId="{4CAE4E80-2F2D-9641-86A3-2B1D60111F08}" destId="{498E21C4-6C0A-4546-A9A8-284EBB9BA526}" srcOrd="0" destOrd="0" presId="urn:microsoft.com/office/officeart/2005/8/layout/StepDownProcess"/>
    <dgm:cxn modelId="{4E18FD79-EF11-7441-9756-7BEBF218D53C}" type="presParOf" srcId="{4CAE4E80-2F2D-9641-86A3-2B1D60111F08}" destId="{7BBFA795-EB82-4B49-A237-F6D56CF8ACC8}" srcOrd="1" destOrd="0" presId="urn:microsoft.com/office/officeart/2005/8/layout/StepDownProcess"/>
    <dgm:cxn modelId="{2AFF9729-BAE7-5D43-B593-682A9E5C1CFE}" type="presParOf" srcId="{4CAE4E80-2F2D-9641-86A3-2B1D60111F08}" destId="{21C40CC9-ED46-8043-B351-93DD671DDCFC}" srcOrd="2" destOrd="0" presId="urn:microsoft.com/office/officeart/2005/8/layout/StepDownProcess"/>
    <dgm:cxn modelId="{7067168A-5B4D-6845-A10A-427D9C7899BA}" type="presParOf" srcId="{2B7488A4-4D79-9D44-AC52-A38694A96BAB}" destId="{CEC7C190-C228-E041-994F-331683D575EC}" srcOrd="1" destOrd="0" presId="urn:microsoft.com/office/officeart/2005/8/layout/StepDownProcess"/>
    <dgm:cxn modelId="{66AA9A06-2684-0F44-B167-F89E4E31106D}" type="presParOf" srcId="{2B7488A4-4D79-9D44-AC52-A38694A96BAB}" destId="{8DD1D8E8-7144-3C49-ADBE-00FC580EFBA2}" srcOrd="2" destOrd="0" presId="urn:microsoft.com/office/officeart/2005/8/layout/StepDownProcess"/>
    <dgm:cxn modelId="{5A1DB923-7DED-9441-8347-5B77579F2D6B}" type="presParOf" srcId="{8DD1D8E8-7144-3C49-ADBE-00FC580EFBA2}" destId="{D937CF39-CF99-414C-A667-5C28C2A30825}" srcOrd="0" destOrd="0" presId="urn:microsoft.com/office/officeart/2005/8/layout/StepDownProcess"/>
    <dgm:cxn modelId="{D240BCE4-8DB5-6C48-869C-686D1BA48716}" type="presParOf" srcId="{8DD1D8E8-7144-3C49-ADBE-00FC580EFBA2}" destId="{EAC5C251-79F7-5D44-8924-DB119FC8241E}" srcOrd="1" destOrd="0" presId="urn:microsoft.com/office/officeart/2005/8/layout/StepDownProcess"/>
    <dgm:cxn modelId="{030EB92B-3E13-4D46-9EFD-3B6F37502B7F}" type="presParOf" srcId="{8DD1D8E8-7144-3C49-ADBE-00FC580EFBA2}" destId="{38161927-E44E-9C49-AD7E-4C98663730AB}" srcOrd="2" destOrd="0" presId="urn:microsoft.com/office/officeart/2005/8/layout/StepDownProcess"/>
    <dgm:cxn modelId="{0D703BF3-1B71-FC4B-AC88-FD6F49051029}" type="presParOf" srcId="{2B7488A4-4D79-9D44-AC52-A38694A96BAB}" destId="{E9BBE85F-A816-B04B-A4EF-9EAC268EB139}" srcOrd="3" destOrd="0" presId="urn:microsoft.com/office/officeart/2005/8/layout/StepDownProcess"/>
    <dgm:cxn modelId="{A2EFE498-3A8A-0649-8983-08769F063739}" type="presParOf" srcId="{2B7488A4-4D79-9D44-AC52-A38694A96BAB}" destId="{C1ACB2B0-E45F-0946-B77C-DFE6B17B1A3D}" srcOrd="4" destOrd="0" presId="urn:microsoft.com/office/officeart/2005/8/layout/StepDownProcess"/>
    <dgm:cxn modelId="{BDB5B0E3-F28A-0048-A3AD-38BA3CA9D93D}" type="presParOf" srcId="{C1ACB2B0-E45F-0946-B77C-DFE6B17B1A3D}" destId="{96EDBB0F-6E6F-C241-8750-CF235F441A80}" srcOrd="0" destOrd="0" presId="urn:microsoft.com/office/officeart/2005/8/layout/StepDownProcess"/>
    <dgm:cxn modelId="{EA4880CD-BB61-3543-ADB3-46F6F7E9643C}" type="presParOf" srcId="{C1ACB2B0-E45F-0946-B77C-DFE6B17B1A3D}" destId="{939C08B2-1B88-2046-B17B-E47C2C7AB00C}" srcOrd="1" destOrd="0" presId="urn:microsoft.com/office/officeart/2005/8/layout/StepDownProcess"/>
    <dgm:cxn modelId="{8FEC2D83-BB5C-7748-A905-E921CED9E626}" type="presParOf" srcId="{C1ACB2B0-E45F-0946-B77C-DFE6B17B1A3D}" destId="{5FC474A6-4B5B-CC49-B0A3-FD786F56FAEA}" srcOrd="2" destOrd="0" presId="urn:microsoft.com/office/officeart/2005/8/layout/StepDownProcess"/>
    <dgm:cxn modelId="{7DF68084-1313-754B-AC2E-3E06B010E44E}" type="presParOf" srcId="{2B7488A4-4D79-9D44-AC52-A38694A96BAB}" destId="{5A8713DA-B24D-C742-BA6B-936ABE1DEF6A}" srcOrd="5" destOrd="0" presId="urn:microsoft.com/office/officeart/2005/8/layout/StepDownProcess"/>
    <dgm:cxn modelId="{0BCD0550-0613-4849-818A-DC2A14B90CCE}" type="presParOf" srcId="{2B7488A4-4D79-9D44-AC52-A38694A96BAB}" destId="{4FF2532B-5E7F-E94A-8F1E-2CBC8D66AAE3}" srcOrd="6" destOrd="0" presId="urn:microsoft.com/office/officeart/2005/8/layout/StepDownProcess"/>
    <dgm:cxn modelId="{087E5F8F-5B0C-5543-97E8-4BE608D931EC}" type="presParOf" srcId="{4FF2532B-5E7F-E94A-8F1E-2CBC8D66AAE3}" destId="{1323F8BF-B5D7-8B46-BFBA-4FE39BC00A61}" srcOrd="0" destOrd="0" presId="urn:microsoft.com/office/officeart/2005/8/layout/StepDownProcess"/>
    <dgm:cxn modelId="{A68F9994-B6F6-7A4D-B21A-05A0380B2B5A}" type="presParOf" srcId="{4FF2532B-5E7F-E94A-8F1E-2CBC8D66AAE3}" destId="{5FB69CFA-C3E6-C846-B80E-7AA1A5E20CAD}" srcOrd="1"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8E21C4-6C0A-4546-A9A8-284EBB9BA526}">
      <dsp:nvSpPr>
        <dsp:cNvPr id="0" name=""/>
        <dsp:cNvSpPr/>
      </dsp:nvSpPr>
      <dsp:spPr>
        <a:xfrm rot="5400000">
          <a:off x="728542" y="848370"/>
          <a:ext cx="745053" cy="848217"/>
        </a:xfrm>
        <a:prstGeom prst="bentUpArrow">
          <a:avLst>
            <a:gd name="adj1" fmla="val 32840"/>
            <a:gd name="adj2" fmla="val 25000"/>
            <a:gd name="adj3" fmla="val 35780"/>
          </a:avLst>
        </a:prstGeom>
        <a:solidFill>
          <a:schemeClr val="accent4">
            <a:tint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BBFA795-EB82-4B49-A237-F6D56CF8ACC8}">
      <dsp:nvSpPr>
        <dsp:cNvPr id="0" name=""/>
        <dsp:cNvSpPr/>
      </dsp:nvSpPr>
      <dsp:spPr>
        <a:xfrm>
          <a:off x="531148" y="22463"/>
          <a:ext cx="1254232" cy="877921"/>
        </a:xfrm>
        <a:prstGeom prst="roundRect">
          <a:avLst>
            <a:gd name="adj" fmla="val 16670"/>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it-IT" sz="1100" kern="1200" dirty="0">
              <a:solidFill>
                <a:schemeClr val="tx1"/>
              </a:solidFill>
            </a:rPr>
            <a:t>LEGGE APPLICABILE</a:t>
          </a:r>
        </a:p>
      </dsp:txBody>
      <dsp:txXfrm>
        <a:off x="574012" y="65327"/>
        <a:ext cx="1168504" cy="792193"/>
      </dsp:txXfrm>
    </dsp:sp>
    <dsp:sp modelId="{21C40CC9-ED46-8043-B351-93DD671DDCFC}">
      <dsp:nvSpPr>
        <dsp:cNvPr id="0" name=""/>
        <dsp:cNvSpPr/>
      </dsp:nvSpPr>
      <dsp:spPr>
        <a:xfrm>
          <a:off x="1785380" y="106193"/>
          <a:ext cx="912209" cy="709575"/>
        </a:xfrm>
        <a:prstGeom prst="rect">
          <a:avLst/>
        </a:prstGeom>
        <a:noFill/>
        <a:ln>
          <a:noFill/>
        </a:ln>
        <a:effectLst/>
      </dsp:spPr>
      <dsp:style>
        <a:lnRef idx="0">
          <a:scrgbClr r="0" g="0" b="0"/>
        </a:lnRef>
        <a:fillRef idx="0">
          <a:scrgbClr r="0" g="0" b="0"/>
        </a:fillRef>
        <a:effectRef idx="0">
          <a:scrgbClr r="0" g="0" b="0"/>
        </a:effectRef>
        <a:fontRef idx="minor"/>
      </dsp:style>
    </dsp:sp>
    <dsp:sp modelId="{D937CF39-CF99-414C-A667-5C28C2A30825}">
      <dsp:nvSpPr>
        <dsp:cNvPr id="0" name=""/>
        <dsp:cNvSpPr/>
      </dsp:nvSpPr>
      <dsp:spPr>
        <a:xfrm rot="5400000">
          <a:off x="1768433" y="1834566"/>
          <a:ext cx="745053" cy="848217"/>
        </a:xfrm>
        <a:prstGeom prst="bentUpArrow">
          <a:avLst>
            <a:gd name="adj1" fmla="val 32840"/>
            <a:gd name="adj2" fmla="val 25000"/>
            <a:gd name="adj3" fmla="val 35780"/>
          </a:avLst>
        </a:prstGeom>
        <a:solidFill>
          <a:schemeClr val="accent4">
            <a:tint val="50000"/>
            <a:hueOff val="1144194"/>
            <a:satOff val="2813"/>
            <a:lumOff val="5915"/>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AC5C251-79F7-5D44-8924-DB119FC8241E}">
      <dsp:nvSpPr>
        <dsp:cNvPr id="0" name=""/>
        <dsp:cNvSpPr/>
      </dsp:nvSpPr>
      <dsp:spPr>
        <a:xfrm>
          <a:off x="1571039" y="1008659"/>
          <a:ext cx="1254232" cy="877921"/>
        </a:xfrm>
        <a:prstGeom prst="roundRect">
          <a:avLst>
            <a:gd name="adj" fmla="val 16670"/>
          </a:avLst>
        </a:prstGeom>
        <a:solidFill>
          <a:schemeClr val="accent4">
            <a:hueOff val="548478"/>
            <a:satOff val="2377"/>
            <a:lumOff val="156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it-IT" sz="1100" kern="1200" dirty="0">
              <a:solidFill>
                <a:schemeClr val="tx1"/>
              </a:solidFill>
            </a:rPr>
            <a:t>NORME DI CONFLITTO</a:t>
          </a:r>
        </a:p>
      </dsp:txBody>
      <dsp:txXfrm>
        <a:off x="1613903" y="1051523"/>
        <a:ext cx="1168504" cy="792193"/>
      </dsp:txXfrm>
    </dsp:sp>
    <dsp:sp modelId="{38161927-E44E-9C49-AD7E-4C98663730AB}">
      <dsp:nvSpPr>
        <dsp:cNvPr id="0" name=""/>
        <dsp:cNvSpPr/>
      </dsp:nvSpPr>
      <dsp:spPr>
        <a:xfrm>
          <a:off x="2825272" y="1092389"/>
          <a:ext cx="912209" cy="709575"/>
        </a:xfrm>
        <a:prstGeom prst="rect">
          <a:avLst/>
        </a:prstGeom>
        <a:noFill/>
        <a:ln>
          <a:noFill/>
        </a:ln>
        <a:effectLst/>
      </dsp:spPr>
      <dsp:style>
        <a:lnRef idx="0">
          <a:scrgbClr r="0" g="0" b="0"/>
        </a:lnRef>
        <a:fillRef idx="0">
          <a:scrgbClr r="0" g="0" b="0"/>
        </a:fillRef>
        <a:effectRef idx="0">
          <a:scrgbClr r="0" g="0" b="0"/>
        </a:effectRef>
        <a:fontRef idx="minor"/>
      </dsp:style>
    </dsp:sp>
    <dsp:sp modelId="{96EDBB0F-6E6F-C241-8750-CF235F441A80}">
      <dsp:nvSpPr>
        <dsp:cNvPr id="0" name=""/>
        <dsp:cNvSpPr/>
      </dsp:nvSpPr>
      <dsp:spPr>
        <a:xfrm rot="5400000">
          <a:off x="2808325" y="2820762"/>
          <a:ext cx="745053" cy="848217"/>
        </a:xfrm>
        <a:prstGeom prst="bentUpArrow">
          <a:avLst>
            <a:gd name="adj1" fmla="val 32840"/>
            <a:gd name="adj2" fmla="val 25000"/>
            <a:gd name="adj3" fmla="val 35780"/>
          </a:avLst>
        </a:prstGeom>
        <a:solidFill>
          <a:schemeClr val="accent4">
            <a:tint val="50000"/>
            <a:hueOff val="2288388"/>
            <a:satOff val="5626"/>
            <a:lumOff val="1183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39C08B2-1B88-2046-B17B-E47C2C7AB00C}">
      <dsp:nvSpPr>
        <dsp:cNvPr id="0" name=""/>
        <dsp:cNvSpPr/>
      </dsp:nvSpPr>
      <dsp:spPr>
        <a:xfrm>
          <a:off x="2610931" y="1994855"/>
          <a:ext cx="1254232" cy="877921"/>
        </a:xfrm>
        <a:prstGeom prst="roundRect">
          <a:avLst>
            <a:gd name="adj" fmla="val 16670"/>
          </a:avLst>
        </a:prstGeom>
        <a:solidFill>
          <a:schemeClr val="accent4">
            <a:hueOff val="1096956"/>
            <a:satOff val="4755"/>
            <a:lumOff val="313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it-IT" sz="1100" kern="1200" dirty="0">
              <a:solidFill>
                <a:schemeClr val="tx1"/>
              </a:solidFill>
            </a:rPr>
            <a:t>REGOLE DI FUNZIONAMENTO</a:t>
          </a:r>
        </a:p>
      </dsp:txBody>
      <dsp:txXfrm>
        <a:off x="2653795" y="2037719"/>
        <a:ext cx="1168504" cy="792193"/>
      </dsp:txXfrm>
    </dsp:sp>
    <dsp:sp modelId="{5FC474A6-4B5B-CC49-B0A3-FD786F56FAEA}">
      <dsp:nvSpPr>
        <dsp:cNvPr id="0" name=""/>
        <dsp:cNvSpPr/>
      </dsp:nvSpPr>
      <dsp:spPr>
        <a:xfrm>
          <a:off x="3865164" y="2078585"/>
          <a:ext cx="912209" cy="709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ctr" anchorCtr="0">
          <a:noAutofit/>
        </a:bodyPr>
        <a:lstStyle/>
        <a:p>
          <a:pPr marL="57150" lvl="1" indent="-57150" algn="l" defTabSz="400050">
            <a:lnSpc>
              <a:spcPct val="90000"/>
            </a:lnSpc>
            <a:spcBef>
              <a:spcPct val="0"/>
            </a:spcBef>
            <a:spcAft>
              <a:spcPct val="15000"/>
            </a:spcAft>
            <a:buChar char="•"/>
          </a:pPr>
          <a:r>
            <a:rPr lang="it-IT" sz="900" kern="1200" dirty="0"/>
            <a:t>ARTT. 13 - 19 l. 218/95</a:t>
          </a:r>
        </a:p>
      </dsp:txBody>
      <dsp:txXfrm>
        <a:off x="3865164" y="2078585"/>
        <a:ext cx="912209" cy="709575"/>
      </dsp:txXfrm>
    </dsp:sp>
    <dsp:sp modelId="{1323F8BF-B5D7-8B46-BFBA-4FE39BC00A61}">
      <dsp:nvSpPr>
        <dsp:cNvPr id="0" name=""/>
        <dsp:cNvSpPr/>
      </dsp:nvSpPr>
      <dsp:spPr>
        <a:xfrm>
          <a:off x="3650823" y="2981051"/>
          <a:ext cx="1254232" cy="877921"/>
        </a:xfrm>
        <a:prstGeom prst="roundRect">
          <a:avLst>
            <a:gd name="adj" fmla="val 16670"/>
          </a:avLst>
        </a:prstGeom>
        <a:solidFill>
          <a:schemeClr val="accent4">
            <a:hueOff val="1645434"/>
            <a:satOff val="7132"/>
            <a:lumOff val="4706"/>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it-IT" sz="1100" kern="1200" dirty="0">
              <a:solidFill>
                <a:schemeClr val="tx1"/>
              </a:solidFill>
            </a:rPr>
            <a:t>DIRITTO APPLICABILE</a:t>
          </a:r>
        </a:p>
      </dsp:txBody>
      <dsp:txXfrm>
        <a:off x="3693687" y="3023915"/>
        <a:ext cx="1168504" cy="792193"/>
      </dsp:txXfrm>
    </dsp:sp>
    <dsp:sp modelId="{5FB69CFA-C3E6-C846-B80E-7AA1A5E20CAD}">
      <dsp:nvSpPr>
        <dsp:cNvPr id="0" name=""/>
        <dsp:cNvSpPr/>
      </dsp:nvSpPr>
      <dsp:spPr>
        <a:xfrm>
          <a:off x="4905055" y="3064781"/>
          <a:ext cx="912209" cy="709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57150" lvl="1" indent="-57150" algn="l" defTabSz="444500">
            <a:lnSpc>
              <a:spcPct val="90000"/>
            </a:lnSpc>
            <a:spcBef>
              <a:spcPct val="0"/>
            </a:spcBef>
            <a:spcAft>
              <a:spcPct val="15000"/>
            </a:spcAft>
            <a:buChar char="•"/>
          </a:pPr>
          <a:r>
            <a:rPr lang="it-IT" sz="1000" kern="1200" dirty="0"/>
            <a:t>ARTT. 20-63.l.218/95.</a:t>
          </a:r>
        </a:p>
      </dsp:txBody>
      <dsp:txXfrm>
        <a:off x="4905055" y="3064781"/>
        <a:ext cx="912209" cy="709575"/>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ACEFE70-B674-D846-9A0C-332F280B0AB1}" type="datetimeFigureOut">
              <a:rPr lang="it-IT" smtClean="0"/>
              <a:pPr/>
              <a:t>30/04/23</a:t>
            </a:fld>
            <a:endParaRPr lang="it-IT"/>
          </a:p>
        </p:txBody>
      </p:sp>
      <p:sp>
        <p:nvSpPr>
          <p:cNvPr id="4" name="Segnaposto piè di pa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CD6EC72-F1B8-9C4C-8096-14FDE216B68E}" type="slidenum">
              <a:rPr lang="it-IT" smtClean="0"/>
              <a:pPr/>
              <a:t>‹N›</a:t>
            </a:fld>
            <a:endParaRPr lang="it-IT"/>
          </a:p>
        </p:txBody>
      </p:sp>
    </p:spTree>
    <p:extLst>
      <p:ext uri="{BB962C8B-B14F-4D97-AF65-F5344CB8AC3E}">
        <p14:creationId xmlns:p14="http://schemas.microsoft.com/office/powerpoint/2010/main" val="365571560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E5725F9-B5B5-9144-9C8C-BDFEB7F799A8}" type="datetimeFigureOut">
              <a:rPr lang="it-IT" smtClean="0"/>
              <a:pPr/>
              <a:t>30/04/23</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D6B343-03D9-004A-9B7D-A3AF558E8B87}" type="slidenum">
              <a:rPr lang="it-IT" smtClean="0"/>
              <a:pPr/>
              <a:t>‹N›</a:t>
            </a:fld>
            <a:endParaRPr lang="it-IT"/>
          </a:p>
        </p:txBody>
      </p:sp>
    </p:spTree>
    <p:extLst>
      <p:ext uri="{BB962C8B-B14F-4D97-AF65-F5344CB8AC3E}">
        <p14:creationId xmlns:p14="http://schemas.microsoft.com/office/powerpoint/2010/main" val="845942713"/>
      </p:ext>
    </p:extLst>
  </p:cSld>
  <p:clrMap bg1="lt1" tx1="dk1" bg2="lt2" tx2="dk2" accent1="accent1" accent2="accent2" accent3="accent3" accent4="accent4" accent5="accent5" accent6="accent6" hlink="hlink" folHlink="folHlink"/>
  <p:hf hdr="0" ftr="0" dt="0"/>
  <p:notesStyle>
    <a:lvl1pPr marL="0" algn="l" defTabSz="457147" rtl="0" eaLnBrk="1" latinLnBrk="0" hangingPunct="1">
      <a:defRPr sz="1200" kern="1200">
        <a:solidFill>
          <a:schemeClr val="tx1"/>
        </a:solidFill>
        <a:latin typeface="+mn-lt"/>
        <a:ea typeface="+mn-ea"/>
        <a:cs typeface="+mn-cs"/>
      </a:defRPr>
    </a:lvl1pPr>
    <a:lvl2pPr marL="457147" algn="l" defTabSz="457147" rtl="0" eaLnBrk="1" latinLnBrk="0" hangingPunct="1">
      <a:defRPr sz="1200" kern="1200">
        <a:solidFill>
          <a:schemeClr val="tx1"/>
        </a:solidFill>
        <a:latin typeface="+mn-lt"/>
        <a:ea typeface="+mn-ea"/>
        <a:cs typeface="+mn-cs"/>
      </a:defRPr>
    </a:lvl2pPr>
    <a:lvl3pPr marL="914295" algn="l" defTabSz="457147" rtl="0" eaLnBrk="1" latinLnBrk="0" hangingPunct="1">
      <a:defRPr sz="1200" kern="1200">
        <a:solidFill>
          <a:schemeClr val="tx1"/>
        </a:solidFill>
        <a:latin typeface="+mn-lt"/>
        <a:ea typeface="+mn-ea"/>
        <a:cs typeface="+mn-cs"/>
      </a:defRPr>
    </a:lvl3pPr>
    <a:lvl4pPr marL="1371442" algn="l" defTabSz="457147" rtl="0" eaLnBrk="1" latinLnBrk="0" hangingPunct="1">
      <a:defRPr sz="1200" kern="1200">
        <a:solidFill>
          <a:schemeClr val="tx1"/>
        </a:solidFill>
        <a:latin typeface="+mn-lt"/>
        <a:ea typeface="+mn-ea"/>
        <a:cs typeface="+mn-cs"/>
      </a:defRPr>
    </a:lvl4pPr>
    <a:lvl5pPr marL="1828590" algn="l" defTabSz="457147" rtl="0" eaLnBrk="1" latinLnBrk="0" hangingPunct="1">
      <a:defRPr sz="1200" kern="1200">
        <a:solidFill>
          <a:schemeClr val="tx1"/>
        </a:solidFill>
        <a:latin typeface="+mn-lt"/>
        <a:ea typeface="+mn-ea"/>
        <a:cs typeface="+mn-cs"/>
      </a:defRPr>
    </a:lvl5pPr>
    <a:lvl6pPr marL="2285737" algn="l" defTabSz="457147" rtl="0" eaLnBrk="1" latinLnBrk="0" hangingPunct="1">
      <a:defRPr sz="1200" kern="1200">
        <a:solidFill>
          <a:schemeClr val="tx1"/>
        </a:solidFill>
        <a:latin typeface="+mn-lt"/>
        <a:ea typeface="+mn-ea"/>
        <a:cs typeface="+mn-cs"/>
      </a:defRPr>
    </a:lvl6pPr>
    <a:lvl7pPr marL="2742884" algn="l" defTabSz="457147" rtl="0" eaLnBrk="1" latinLnBrk="0" hangingPunct="1">
      <a:defRPr sz="1200" kern="1200">
        <a:solidFill>
          <a:schemeClr val="tx1"/>
        </a:solidFill>
        <a:latin typeface="+mn-lt"/>
        <a:ea typeface="+mn-ea"/>
        <a:cs typeface="+mn-cs"/>
      </a:defRPr>
    </a:lvl7pPr>
    <a:lvl8pPr marL="3200032" algn="l" defTabSz="457147" rtl="0" eaLnBrk="1" latinLnBrk="0" hangingPunct="1">
      <a:defRPr sz="1200" kern="1200">
        <a:solidFill>
          <a:schemeClr val="tx1"/>
        </a:solidFill>
        <a:latin typeface="+mn-lt"/>
        <a:ea typeface="+mn-ea"/>
        <a:cs typeface="+mn-cs"/>
      </a:defRPr>
    </a:lvl8pPr>
    <a:lvl9pPr marL="3657179" algn="l" defTabSz="45714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64D6B343-03D9-004A-9B7D-A3AF558E8B87}" type="slidenum">
              <a:rPr lang="it-IT" smtClean="0"/>
              <a:pPr/>
              <a:t>4</a:t>
            </a:fld>
            <a:endParaRPr lang="it-IT"/>
          </a:p>
        </p:txBody>
      </p:sp>
    </p:spTree>
    <p:extLst>
      <p:ext uri="{BB962C8B-B14F-4D97-AF65-F5344CB8AC3E}">
        <p14:creationId xmlns:p14="http://schemas.microsoft.com/office/powerpoint/2010/main" val="14938984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64D6B343-03D9-004A-9B7D-A3AF558E8B87}" type="slidenum">
              <a:rPr lang="it-IT" smtClean="0"/>
              <a:pPr/>
              <a:t>5</a:t>
            </a:fld>
            <a:endParaRPr lang="it-IT"/>
          </a:p>
        </p:txBody>
      </p:sp>
    </p:spTree>
    <p:extLst>
      <p:ext uri="{BB962C8B-B14F-4D97-AF65-F5344CB8AC3E}">
        <p14:creationId xmlns:p14="http://schemas.microsoft.com/office/powerpoint/2010/main" val="21075129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B100C58-04AF-7844-97A9-77798D8CF43D}" type="datetime1">
              <a:rPr lang="it-IT" smtClean="0"/>
              <a:pPr/>
              <a:t>30/04/23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77FCE32-2D2C-3A41-9BB8-91B3DCC914FD}" type="slidenum">
              <a:rPr lang="it-IT" smtClean="0"/>
              <a:pPr/>
              <a:t>‹N›</a:t>
            </a:fld>
            <a:endParaRPr lang="it-IT"/>
          </a:p>
        </p:txBody>
      </p:sp>
    </p:spTree>
    <p:extLst>
      <p:ext uri="{BB962C8B-B14F-4D97-AF65-F5344CB8AC3E}">
        <p14:creationId xmlns:p14="http://schemas.microsoft.com/office/powerpoint/2010/main" val="21513841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7E2EFD00-4ED1-6A4E-9ED3-729722178ABC}" type="datetime1">
              <a:rPr lang="it-IT" smtClean="0"/>
              <a:pPr/>
              <a:t>30/04/23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77FCE32-2D2C-3A41-9BB8-91B3DCC914FD}" type="slidenum">
              <a:rPr lang="it-IT" smtClean="0"/>
              <a:pPr/>
              <a:t>‹N›</a:t>
            </a:fld>
            <a:endParaRPr lang="it-IT"/>
          </a:p>
        </p:txBody>
      </p:sp>
    </p:spTree>
    <p:extLst>
      <p:ext uri="{BB962C8B-B14F-4D97-AF65-F5344CB8AC3E}">
        <p14:creationId xmlns:p14="http://schemas.microsoft.com/office/powerpoint/2010/main" val="267012568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
Secondo livello
Terzo livello
Quarto livello
Quinto livello</a:t>
            </a:r>
            <a:endParaRPr lang="en-US" dirty="0"/>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7E2EFD00-4ED1-6A4E-9ED3-729722178ABC}" type="datetime1">
              <a:rPr lang="it-IT" smtClean="0"/>
              <a:pPr/>
              <a:t>30/04/23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77FCE32-2D2C-3A41-9BB8-91B3DCC914FD}" type="slidenum">
              <a:rPr lang="it-IT" smtClean="0"/>
              <a:pPr/>
              <a:t>‹N›</a:t>
            </a:fld>
            <a:endParaRPr lang="it-IT"/>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2843248"/>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7E2EFD00-4ED1-6A4E-9ED3-729722178ABC}" type="datetime1">
              <a:rPr lang="it-IT" smtClean="0"/>
              <a:pPr/>
              <a:t>30/04/23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77FCE32-2D2C-3A41-9BB8-91B3DCC914FD}" type="slidenum">
              <a:rPr lang="it-IT" smtClean="0"/>
              <a:pPr/>
              <a:t>‹N›</a:t>
            </a:fld>
            <a:endParaRPr lang="it-IT"/>
          </a:p>
        </p:txBody>
      </p:sp>
    </p:spTree>
    <p:extLst>
      <p:ext uri="{BB962C8B-B14F-4D97-AF65-F5344CB8AC3E}">
        <p14:creationId xmlns:p14="http://schemas.microsoft.com/office/powerpoint/2010/main" val="79751184"/>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
Secondo livello
Terzo livello
Quarto livello
Quinto livello</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7E2EFD00-4ED1-6A4E-9ED3-729722178ABC}" type="datetime1">
              <a:rPr lang="it-IT" smtClean="0"/>
              <a:pPr/>
              <a:t>30/04/23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77FCE32-2D2C-3A41-9BB8-91B3DCC914FD}" type="slidenum">
              <a:rPr lang="it-IT" smtClean="0"/>
              <a:pPr/>
              <a:t>‹N›</a:t>
            </a:fld>
            <a:endParaRPr lang="it-IT"/>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14148639"/>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
Secondo livello
Terzo livello
Quarto livello
Quinto livello</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7E2EFD00-4ED1-6A4E-9ED3-729722178ABC}" type="datetime1">
              <a:rPr lang="it-IT" smtClean="0"/>
              <a:pPr/>
              <a:t>30/04/23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77FCE32-2D2C-3A41-9BB8-91B3DCC914FD}" type="slidenum">
              <a:rPr lang="it-IT" smtClean="0"/>
              <a:pPr/>
              <a:t>‹N›</a:t>
            </a:fld>
            <a:endParaRPr lang="it-IT"/>
          </a:p>
        </p:txBody>
      </p:sp>
    </p:spTree>
    <p:extLst>
      <p:ext uri="{BB962C8B-B14F-4D97-AF65-F5344CB8AC3E}">
        <p14:creationId xmlns:p14="http://schemas.microsoft.com/office/powerpoint/2010/main" val="3432167320"/>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E60D8DE2-4B42-9840-A462-8EC47F0B9D53}" type="datetime1">
              <a:rPr lang="it-IT" smtClean="0"/>
              <a:pPr/>
              <a:t>30/04/23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77FCE32-2D2C-3A41-9BB8-91B3DCC914FD}" type="slidenum">
              <a:rPr lang="it-IT" smtClean="0"/>
              <a:pPr/>
              <a:t>‹N›</a:t>
            </a:fld>
            <a:endParaRPr lang="it-IT"/>
          </a:p>
        </p:txBody>
      </p:sp>
    </p:spTree>
    <p:extLst>
      <p:ext uri="{BB962C8B-B14F-4D97-AF65-F5344CB8AC3E}">
        <p14:creationId xmlns:p14="http://schemas.microsoft.com/office/powerpoint/2010/main" val="21315905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7E2EFD00-4ED1-6A4E-9ED3-729722178ABC}" type="datetime1">
              <a:rPr lang="it-IT" smtClean="0"/>
              <a:pPr/>
              <a:t>30/04/23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77FCE32-2D2C-3A41-9BB8-91B3DCC914FD}" type="slidenum">
              <a:rPr lang="it-IT" smtClean="0"/>
              <a:pPr/>
              <a:t>‹N›</a:t>
            </a:fld>
            <a:endParaRPr lang="it-IT"/>
          </a:p>
        </p:txBody>
      </p:sp>
    </p:spTree>
    <p:extLst>
      <p:ext uri="{BB962C8B-B14F-4D97-AF65-F5344CB8AC3E}">
        <p14:creationId xmlns:p14="http://schemas.microsoft.com/office/powerpoint/2010/main" val="881369062"/>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3B4A7DE8-2C1F-E946-B8AD-1DF947532FCB}" type="datetime1">
              <a:rPr lang="it-IT" smtClean="0"/>
              <a:pPr/>
              <a:t>30/04/23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77FCE32-2D2C-3A41-9BB8-91B3DCC914FD}" type="slidenum">
              <a:rPr lang="it-IT" smtClean="0"/>
              <a:pPr/>
              <a:t>‹N›</a:t>
            </a:fld>
            <a:endParaRPr lang="it-IT"/>
          </a:p>
        </p:txBody>
      </p:sp>
    </p:spTree>
    <p:extLst>
      <p:ext uri="{BB962C8B-B14F-4D97-AF65-F5344CB8AC3E}">
        <p14:creationId xmlns:p14="http://schemas.microsoft.com/office/powerpoint/2010/main" val="500725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36C3CE42-C657-2A4A-AD68-21118C048F5C}" type="datetime1">
              <a:rPr lang="it-IT" smtClean="0"/>
              <a:pPr/>
              <a:t>30/04/23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77FCE32-2D2C-3A41-9BB8-91B3DCC914FD}" type="slidenum">
              <a:rPr lang="it-IT" smtClean="0"/>
              <a:pPr/>
              <a:t>‹N›</a:t>
            </a:fld>
            <a:endParaRPr lang="it-IT"/>
          </a:p>
        </p:txBody>
      </p:sp>
    </p:spTree>
    <p:extLst>
      <p:ext uri="{BB962C8B-B14F-4D97-AF65-F5344CB8AC3E}">
        <p14:creationId xmlns:p14="http://schemas.microsoft.com/office/powerpoint/2010/main" val="347785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Modifica gli stili del testo dello schema
Secondo livello
Terzo livello
Quarto livello
Quinto livello</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7E2EFD00-4ED1-6A4E-9ED3-729722178ABC}" type="datetime1">
              <a:rPr lang="it-IT" smtClean="0"/>
              <a:pPr/>
              <a:t>30/04/23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277FCE32-2D2C-3A41-9BB8-91B3DCC914FD}" type="slidenum">
              <a:rPr lang="it-IT" smtClean="0"/>
              <a:pPr/>
              <a:t>‹N›</a:t>
            </a:fld>
            <a:endParaRPr lang="it-IT"/>
          </a:p>
        </p:txBody>
      </p:sp>
    </p:spTree>
    <p:extLst>
      <p:ext uri="{BB962C8B-B14F-4D97-AF65-F5344CB8AC3E}">
        <p14:creationId xmlns:p14="http://schemas.microsoft.com/office/powerpoint/2010/main" val="2634147723"/>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4" name="Content Placeholder 3"/>
          <p:cNvSpPr>
            <a:spLocks noGrp="1"/>
          </p:cNvSpPr>
          <p:nvPr>
            <p:ph sz="half" idx="2"/>
          </p:nvPr>
        </p:nvSpPr>
        <p:spPr>
          <a:xfrm>
            <a:off x="609599" y="2737246"/>
            <a:ext cx="3090672" cy="3304117"/>
          </a:xfrm>
        </p:spPr>
        <p:txBody>
          <a:bodyPr>
            <a:normAutofit/>
          </a:bodyPr>
          <a:lstStyle/>
          <a:p>
            <a:pPr lvl="0"/>
            <a:r>
              <a:rPr lang="it-IT"/>
              <a:t>Modifica gli stili del testo dello schema
Secondo livello
Terzo livello
Quarto livello
Quinto livello</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it-IT"/>
              <a:t>Modifica gli stili del testo dello schema
Secondo livello
Terzo livello
Quarto livello
Quinto livello</a:t>
            </a:r>
            <a:endParaRPr lang="en-US" dirty="0"/>
          </a:p>
        </p:txBody>
      </p:sp>
      <p:sp>
        <p:nvSpPr>
          <p:cNvPr id="7" name="Date Placeholder 6"/>
          <p:cNvSpPr>
            <a:spLocks noGrp="1"/>
          </p:cNvSpPr>
          <p:nvPr>
            <p:ph type="dt" sz="half" idx="10"/>
          </p:nvPr>
        </p:nvSpPr>
        <p:spPr/>
        <p:txBody>
          <a:bodyPr/>
          <a:lstStyle/>
          <a:p>
            <a:fld id="{3CF98B3E-A1F5-1D49-9B09-B96A7E5C1CA4}" type="datetime1">
              <a:rPr lang="it-IT" smtClean="0"/>
              <a:pPr/>
              <a:t>30/04/23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277FCE32-2D2C-3A41-9BB8-91B3DCC914FD}" type="slidenum">
              <a:rPr lang="it-IT" smtClean="0"/>
              <a:pPr/>
              <a:t>‹N›</a:t>
            </a:fld>
            <a:endParaRPr lang="it-IT"/>
          </a:p>
        </p:txBody>
      </p:sp>
    </p:spTree>
    <p:extLst>
      <p:ext uri="{BB962C8B-B14F-4D97-AF65-F5344CB8AC3E}">
        <p14:creationId xmlns:p14="http://schemas.microsoft.com/office/powerpoint/2010/main" val="4245476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E0F204D-D8E6-7344-8BFD-6159BD5FD65B}" type="datetime1">
              <a:rPr lang="it-IT" smtClean="0"/>
              <a:pPr/>
              <a:t>30/04/23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277FCE32-2D2C-3A41-9BB8-91B3DCC914FD}" type="slidenum">
              <a:rPr lang="it-IT" smtClean="0"/>
              <a:pPr/>
              <a:t>‹N›</a:t>
            </a:fld>
            <a:endParaRPr lang="it-IT"/>
          </a:p>
        </p:txBody>
      </p:sp>
    </p:spTree>
    <p:extLst>
      <p:ext uri="{BB962C8B-B14F-4D97-AF65-F5344CB8AC3E}">
        <p14:creationId xmlns:p14="http://schemas.microsoft.com/office/powerpoint/2010/main" val="3062437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2EFD00-4ED1-6A4E-9ED3-729722178ABC}" type="datetime1">
              <a:rPr lang="it-IT" smtClean="0"/>
              <a:pPr/>
              <a:t>30/04/23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277FCE32-2D2C-3A41-9BB8-91B3DCC914FD}" type="slidenum">
              <a:rPr lang="it-IT" smtClean="0"/>
              <a:pPr/>
              <a:t>‹N›</a:t>
            </a:fld>
            <a:endParaRPr lang="it-IT"/>
          </a:p>
        </p:txBody>
      </p:sp>
    </p:spTree>
    <p:extLst>
      <p:ext uri="{BB962C8B-B14F-4D97-AF65-F5344CB8AC3E}">
        <p14:creationId xmlns:p14="http://schemas.microsoft.com/office/powerpoint/2010/main" val="934142830"/>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it-IT"/>
              <a:t>Modifica gli stili del testo dello schema
Secondo livello
Terzo livello
Quarto livello
Quinto livello</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8B020255-537F-6245-984B-CFB53661B286}" type="datetime1">
              <a:rPr lang="it-IT" smtClean="0"/>
              <a:pPr/>
              <a:t>30/04/23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277FCE32-2D2C-3A41-9BB8-91B3DCC914FD}" type="slidenum">
              <a:rPr lang="it-IT" smtClean="0"/>
              <a:pPr/>
              <a:t>‹N›</a:t>
            </a:fld>
            <a:endParaRPr lang="it-IT"/>
          </a:p>
        </p:txBody>
      </p:sp>
    </p:spTree>
    <p:extLst>
      <p:ext uri="{BB962C8B-B14F-4D97-AF65-F5344CB8AC3E}">
        <p14:creationId xmlns:p14="http://schemas.microsoft.com/office/powerpoint/2010/main" val="38885157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04E9105C-25A3-CA49-A27D-6C1509C1AA1F}" type="datetime1">
              <a:rPr lang="it-IT" smtClean="0"/>
              <a:pPr/>
              <a:t>30/04/23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277FCE32-2D2C-3A41-9BB8-91B3DCC914FD}" type="slidenum">
              <a:rPr lang="it-IT" smtClean="0"/>
              <a:pPr/>
              <a:t>‹N›</a:t>
            </a:fld>
            <a:endParaRPr lang="it-IT"/>
          </a:p>
        </p:txBody>
      </p:sp>
    </p:spTree>
    <p:extLst>
      <p:ext uri="{BB962C8B-B14F-4D97-AF65-F5344CB8AC3E}">
        <p14:creationId xmlns:p14="http://schemas.microsoft.com/office/powerpoint/2010/main" val="3482742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E2EFD00-4ED1-6A4E-9ED3-729722178ABC}" type="datetime1">
              <a:rPr lang="it-IT" smtClean="0"/>
              <a:pPr/>
              <a:t>30/04/23</a:t>
            </a:fld>
            <a:endParaRPr lang="it-IT"/>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277FCE32-2D2C-3A41-9BB8-91B3DCC914FD}" type="slidenum">
              <a:rPr lang="it-IT" smtClean="0"/>
              <a:pPr/>
              <a:t>‹N›</a:t>
            </a:fld>
            <a:endParaRPr lang="it-IT"/>
          </a:p>
        </p:txBody>
      </p:sp>
    </p:spTree>
    <p:extLst>
      <p:ext uri="{BB962C8B-B14F-4D97-AF65-F5344CB8AC3E}">
        <p14:creationId xmlns:p14="http://schemas.microsoft.com/office/powerpoint/2010/main" val="167254466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a:t>Diritto internazionale privato</a:t>
            </a:r>
          </a:p>
        </p:txBody>
      </p:sp>
      <p:sp>
        <p:nvSpPr>
          <p:cNvPr id="3" name="Sottotitolo 2"/>
          <p:cNvSpPr>
            <a:spLocks noGrp="1"/>
          </p:cNvSpPr>
          <p:nvPr>
            <p:ph type="subTitle" idx="1"/>
          </p:nvPr>
        </p:nvSpPr>
        <p:spPr/>
        <p:txBody>
          <a:bodyPr>
            <a:normAutofit/>
          </a:bodyPr>
          <a:lstStyle/>
          <a:p>
            <a:pPr>
              <a:buFontTx/>
              <a:buChar char="-"/>
            </a:pPr>
            <a:r>
              <a:rPr lang="it-IT" dirty="0"/>
              <a:t>prof. Sara </a:t>
            </a:r>
            <a:r>
              <a:rPr lang="it-IT" dirty="0" err="1"/>
              <a:t>Tonolo</a:t>
            </a:r>
            <a:r>
              <a:rPr lang="it-IT" dirty="0"/>
              <a:t> </a:t>
            </a:r>
            <a:r>
              <a:rPr lang="it-IT" dirty="0" err="1"/>
              <a:t>–</a:t>
            </a:r>
            <a:endParaRPr lang="it-IT" dirty="0"/>
          </a:p>
          <a:p>
            <a:pPr>
              <a:buFontTx/>
              <a:buChar char="-"/>
            </a:pPr>
            <a:r>
              <a:rPr lang="it-IT" dirty="0"/>
              <a:t> GORIZIA 3 maggio 2023-</a:t>
            </a:r>
          </a:p>
        </p:txBody>
      </p:sp>
      <p:sp>
        <p:nvSpPr>
          <p:cNvPr id="4" name="Segnaposto numero diapositiva 3"/>
          <p:cNvSpPr>
            <a:spLocks noGrp="1"/>
          </p:cNvSpPr>
          <p:nvPr>
            <p:ph type="sldNum" sz="quarter" idx="12"/>
          </p:nvPr>
        </p:nvSpPr>
        <p:spPr/>
        <p:txBody>
          <a:bodyPr/>
          <a:lstStyle/>
          <a:p>
            <a:fld id="{277FCE32-2D2C-3A41-9BB8-91B3DCC914FD}" type="slidenum">
              <a:rPr lang="it-IT" smtClean="0"/>
              <a:pPr/>
              <a:t>1</a:t>
            </a:fld>
            <a:endParaRPr lang="it-IT"/>
          </a:p>
        </p:txBody>
      </p:sp>
    </p:spTree>
  </p:cSld>
  <p:clrMapOvr>
    <a:masterClrMapping/>
  </p:clrMapOvr>
  <mc:AlternateContent xmlns:mc="http://schemas.openxmlformats.org/markup-compatibility/2006" xmlns:p14="http://schemas.microsoft.com/office/powerpoint/2010/main">
    <mc:Choice Requires="p14">
      <p:transition spd="slow" p14:dur="2000" advTm="71895"/>
    </mc:Choice>
    <mc:Fallback xmlns="">
      <p:transition spd="slow" advTm="71895"/>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1" y="274638"/>
            <a:ext cx="8229600" cy="1209413"/>
          </a:xfrm>
        </p:spPr>
        <p:style>
          <a:lnRef idx="2">
            <a:schemeClr val="accent4">
              <a:shade val="50000"/>
            </a:schemeClr>
          </a:lnRef>
          <a:fillRef idx="1">
            <a:schemeClr val="accent4"/>
          </a:fillRef>
          <a:effectRef idx="0">
            <a:schemeClr val="accent4"/>
          </a:effectRef>
          <a:fontRef idx="minor">
            <a:schemeClr val="lt1"/>
          </a:fontRef>
        </p:style>
        <p:txBody>
          <a:bodyPr>
            <a:normAutofit/>
          </a:bodyPr>
          <a:lstStyle/>
          <a:p>
            <a:pPr algn="just"/>
            <a:r>
              <a:rPr lang="it-IT" dirty="0">
                <a:solidFill>
                  <a:schemeClr val="tx1"/>
                </a:solidFill>
              </a:rPr>
              <a:t>CONVENZIONE DELL’AJA DEL 19 OTTOBRE 1996</a:t>
            </a:r>
          </a:p>
        </p:txBody>
      </p:sp>
      <p:sp>
        <p:nvSpPr>
          <p:cNvPr id="6" name="Segnaposto contenuto 5"/>
          <p:cNvSpPr>
            <a:spLocks noGrp="1"/>
          </p:cNvSpPr>
          <p:nvPr>
            <p:ph idx="1"/>
          </p:nvPr>
        </p:nvSpPr>
        <p:spPr>
          <a:xfrm>
            <a:off x="247814" y="1667645"/>
            <a:ext cx="8438987" cy="5053830"/>
          </a:xfrm>
        </p:spPr>
        <p:txBody>
          <a:bodyPr>
            <a:normAutofit fontScale="92500" lnSpcReduction="10000"/>
          </a:bodyPr>
          <a:lstStyle/>
          <a:p>
            <a:pPr algn="just"/>
            <a:r>
              <a:rPr lang="it-IT" sz="3200" b="1" u="sng" dirty="0"/>
              <a:t>Riconoscimento ed esecuzione </a:t>
            </a:r>
          </a:p>
          <a:p>
            <a:pPr algn="just"/>
            <a:r>
              <a:rPr lang="it-IT" sz="3200" dirty="0"/>
              <a:t>Le misure adottate da uno Stato contraente per proteggere un minore o i suoi beni sono </a:t>
            </a:r>
            <a:r>
              <a:rPr lang="it-IT" sz="3200" b="1" u="sng" dirty="0"/>
              <a:t>riconosciute in tutti gli altri Stati contraenti</a:t>
            </a:r>
            <a:r>
              <a:rPr lang="it-IT" sz="3200" dirty="0"/>
              <a:t>. Il riconoscimento può essere negato in alcuni casi, come specificato nella convenzione. Le misure di protezione </a:t>
            </a:r>
            <a:r>
              <a:rPr lang="it-IT" sz="3200" b="1" dirty="0"/>
              <a:t>dichiarate esecutive in un altro Stato sono eseguite in quest'ultimo come se fossero state adottate dallo stesso</a:t>
            </a:r>
            <a:r>
              <a:rPr lang="it-IT" sz="3200" dirty="0"/>
              <a:t> e conformemente alla propria legge.</a:t>
            </a:r>
          </a:p>
          <a:p>
            <a:endParaRPr lang="it-IT" dirty="0"/>
          </a:p>
          <a:p>
            <a:pPr lvl="2" algn="just">
              <a:buFontTx/>
              <a:buChar char="-"/>
            </a:pPr>
            <a:endParaRPr lang="it-IT" dirty="0"/>
          </a:p>
          <a:p>
            <a:pPr algn="just"/>
            <a:endParaRPr lang="it-IT" dirty="0"/>
          </a:p>
        </p:txBody>
      </p:sp>
      <p:sp>
        <p:nvSpPr>
          <p:cNvPr id="4" name="Segnaposto numero diapositiva 3"/>
          <p:cNvSpPr>
            <a:spLocks noGrp="1"/>
          </p:cNvSpPr>
          <p:nvPr>
            <p:ph type="sldNum" sz="quarter" idx="12"/>
          </p:nvPr>
        </p:nvSpPr>
        <p:spPr/>
        <p:txBody>
          <a:bodyPr/>
          <a:lstStyle/>
          <a:p>
            <a:fld id="{277FCE32-2D2C-3A41-9BB8-91B3DCC914FD}" type="slidenum">
              <a:rPr lang="it-IT" smtClean="0"/>
              <a:pPr/>
              <a:t>10</a:t>
            </a:fld>
            <a:endParaRPr lang="it-IT"/>
          </a:p>
        </p:txBody>
      </p:sp>
    </p:spTree>
    <p:custDataLst>
      <p:tags r:id="rId1"/>
    </p:custDataLst>
    <p:extLst>
      <p:ext uri="{BB962C8B-B14F-4D97-AF65-F5344CB8AC3E}">
        <p14:creationId xmlns:p14="http://schemas.microsoft.com/office/powerpoint/2010/main" val="1394479230"/>
      </p:ext>
    </p:extLst>
  </p:cSld>
  <p:clrMapOvr>
    <a:masterClrMapping/>
  </p:clrMapOvr>
  <mc:AlternateContent xmlns:mc="http://schemas.openxmlformats.org/markup-compatibility/2006" xmlns:p14="http://schemas.microsoft.com/office/powerpoint/2010/main">
    <mc:Choice Requires="p14">
      <p:transition spd="slow" p14:dur="2000" advTm="114449"/>
    </mc:Choice>
    <mc:Fallback xmlns="">
      <p:transition spd="slow" advTm="11444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1" y="274638"/>
            <a:ext cx="8229600" cy="1209413"/>
          </a:xfrm>
        </p:spPr>
        <p:style>
          <a:lnRef idx="2">
            <a:schemeClr val="accent4">
              <a:shade val="50000"/>
            </a:schemeClr>
          </a:lnRef>
          <a:fillRef idx="1">
            <a:schemeClr val="accent4"/>
          </a:fillRef>
          <a:effectRef idx="0">
            <a:schemeClr val="accent4"/>
          </a:effectRef>
          <a:fontRef idx="minor">
            <a:schemeClr val="lt1"/>
          </a:fontRef>
        </p:style>
        <p:txBody>
          <a:bodyPr>
            <a:normAutofit/>
          </a:bodyPr>
          <a:lstStyle/>
          <a:p>
            <a:pPr algn="just"/>
            <a:r>
              <a:rPr lang="it-IT" dirty="0">
                <a:solidFill>
                  <a:schemeClr val="tx1"/>
                </a:solidFill>
              </a:rPr>
              <a:t>CONVENZIONE DELL’AJA DEL 19 OTTOBRE 1996</a:t>
            </a:r>
          </a:p>
        </p:txBody>
      </p:sp>
      <p:sp>
        <p:nvSpPr>
          <p:cNvPr id="6" name="Segnaposto contenuto 5"/>
          <p:cNvSpPr>
            <a:spLocks noGrp="1"/>
          </p:cNvSpPr>
          <p:nvPr>
            <p:ph idx="1"/>
          </p:nvPr>
        </p:nvSpPr>
        <p:spPr>
          <a:xfrm>
            <a:off x="247814" y="1667645"/>
            <a:ext cx="8438987" cy="5053830"/>
          </a:xfrm>
        </p:spPr>
        <p:txBody>
          <a:bodyPr>
            <a:normAutofit fontScale="92500" lnSpcReduction="20000"/>
          </a:bodyPr>
          <a:lstStyle/>
          <a:p>
            <a:r>
              <a:rPr lang="it-IT" sz="3200" b="1" u="sng" dirty="0"/>
              <a:t>Legge applicabile </a:t>
            </a:r>
            <a:r>
              <a:rPr lang="it-IT" sz="3200" u="sng" dirty="0"/>
              <a:t>:</a:t>
            </a:r>
          </a:p>
          <a:p>
            <a:pPr lvl="1" algn="just"/>
            <a:r>
              <a:rPr lang="it-IT" sz="3200" dirty="0"/>
              <a:t>Nell'esercizio della competenza, lo Stato contraente applica la propria legge. In via eccezionale, esso può applicare o prendere in considerazione la legge di un altro Stato col quale la situazione </a:t>
            </a:r>
            <a:r>
              <a:rPr lang="it-IT" sz="3200" b="1" u="sng" dirty="0"/>
              <a:t>presenti uno stretto legame</a:t>
            </a:r>
            <a:r>
              <a:rPr lang="it-IT" sz="3200" dirty="0"/>
              <a:t>, tenuto conto </a:t>
            </a:r>
            <a:r>
              <a:rPr lang="it-IT" sz="3200" u="sng" dirty="0"/>
              <a:t>dell'interesse superiore del minore</a:t>
            </a:r>
            <a:r>
              <a:rPr lang="it-IT" sz="3200" dirty="0"/>
              <a:t>. La legge individuata dalla convenzione può non essere applicata solo se contraria </a:t>
            </a:r>
            <a:r>
              <a:rPr lang="it-IT" sz="3200" b="1" dirty="0"/>
              <a:t>all'ordine pubblico</a:t>
            </a:r>
            <a:r>
              <a:rPr lang="it-IT" sz="3200" dirty="0"/>
              <a:t>, </a:t>
            </a:r>
            <a:r>
              <a:rPr lang="it-IT" sz="3200" b="1" u="sng" dirty="0"/>
              <a:t>tenuto conto dell'interesse superiore del minore</a:t>
            </a:r>
            <a:r>
              <a:rPr lang="it-IT" sz="3200" dirty="0"/>
              <a:t>.</a:t>
            </a:r>
          </a:p>
          <a:p>
            <a:endParaRPr lang="it-IT" dirty="0"/>
          </a:p>
          <a:p>
            <a:pPr lvl="2" algn="just">
              <a:buFontTx/>
              <a:buChar char="-"/>
            </a:pPr>
            <a:endParaRPr lang="it-IT" dirty="0"/>
          </a:p>
          <a:p>
            <a:pPr algn="just"/>
            <a:endParaRPr lang="it-IT" dirty="0"/>
          </a:p>
        </p:txBody>
      </p:sp>
    </p:spTree>
    <p:custDataLst>
      <p:tags r:id="rId1"/>
    </p:custDataLst>
    <p:extLst>
      <p:ext uri="{BB962C8B-B14F-4D97-AF65-F5344CB8AC3E}">
        <p14:creationId xmlns:p14="http://schemas.microsoft.com/office/powerpoint/2010/main" val="1536123054"/>
      </p:ext>
    </p:extLst>
  </p:cSld>
  <p:clrMapOvr>
    <a:masterClrMapping/>
  </p:clrMapOvr>
  <mc:AlternateContent xmlns:mc="http://schemas.openxmlformats.org/markup-compatibility/2006" xmlns:p14="http://schemas.microsoft.com/office/powerpoint/2010/main">
    <mc:Choice Requires="p14">
      <p:transition spd="slow" p14:dur="2000" advTm="115850"/>
    </mc:Choice>
    <mc:Fallback xmlns="">
      <p:transition spd="slow" advTm="11585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1" y="274638"/>
            <a:ext cx="8229600" cy="1209413"/>
          </a:xfrm>
        </p:spPr>
        <p:style>
          <a:lnRef idx="2">
            <a:schemeClr val="accent4">
              <a:shade val="50000"/>
            </a:schemeClr>
          </a:lnRef>
          <a:fillRef idx="1">
            <a:schemeClr val="accent4"/>
          </a:fillRef>
          <a:effectRef idx="0">
            <a:schemeClr val="accent4"/>
          </a:effectRef>
          <a:fontRef idx="minor">
            <a:schemeClr val="lt1"/>
          </a:fontRef>
        </p:style>
        <p:txBody>
          <a:bodyPr>
            <a:normAutofit/>
          </a:bodyPr>
          <a:lstStyle/>
          <a:p>
            <a:pPr algn="just"/>
            <a:r>
              <a:rPr lang="it-IT" dirty="0">
                <a:solidFill>
                  <a:schemeClr val="tx1"/>
                </a:solidFill>
              </a:rPr>
              <a:t>CONVENZIONE DELL’AJA DEL 19 OTTOBRE 1996</a:t>
            </a:r>
          </a:p>
        </p:txBody>
      </p:sp>
      <p:sp>
        <p:nvSpPr>
          <p:cNvPr id="6" name="Segnaposto contenuto 5"/>
          <p:cNvSpPr>
            <a:spLocks noGrp="1"/>
          </p:cNvSpPr>
          <p:nvPr>
            <p:ph idx="1"/>
          </p:nvPr>
        </p:nvSpPr>
        <p:spPr>
          <a:xfrm>
            <a:off x="247814" y="1667645"/>
            <a:ext cx="8438987" cy="5053830"/>
          </a:xfrm>
        </p:spPr>
        <p:txBody>
          <a:bodyPr>
            <a:normAutofit lnSpcReduction="10000"/>
          </a:bodyPr>
          <a:lstStyle/>
          <a:p>
            <a:pPr algn="just"/>
            <a:r>
              <a:rPr lang="it-IT" sz="3200" b="1" u="sng" dirty="0"/>
              <a:t>Cooperazione</a:t>
            </a:r>
            <a:r>
              <a:rPr lang="it-IT" sz="3200" b="1" dirty="0"/>
              <a:t>:</a:t>
            </a:r>
          </a:p>
          <a:p>
            <a:pPr algn="just"/>
            <a:r>
              <a:rPr lang="it-IT" sz="3200" dirty="0"/>
              <a:t>Ogni Stato contraente designa una o più autorità centrali incaricate di far fronte agli obblighi che gli sono imposti dalla convenzione. Le autorità centrali devono cooperare fra loro e scambiarsi informazioni, nonché promuovere la cooperazione tra le proprie autorità nazionali…..mancano ancora però le norme di attuazione italiane!</a:t>
            </a:r>
          </a:p>
          <a:p>
            <a:endParaRPr lang="it-IT" dirty="0"/>
          </a:p>
          <a:p>
            <a:pPr lvl="2" algn="just">
              <a:buFontTx/>
              <a:buChar char="-"/>
            </a:pPr>
            <a:endParaRPr lang="it-IT" dirty="0"/>
          </a:p>
          <a:p>
            <a:pPr algn="just"/>
            <a:endParaRPr lang="it-IT" dirty="0"/>
          </a:p>
        </p:txBody>
      </p:sp>
      <p:sp>
        <p:nvSpPr>
          <p:cNvPr id="4" name="Segnaposto numero diapositiva 3"/>
          <p:cNvSpPr>
            <a:spLocks noGrp="1"/>
          </p:cNvSpPr>
          <p:nvPr>
            <p:ph type="sldNum" sz="quarter" idx="12"/>
          </p:nvPr>
        </p:nvSpPr>
        <p:spPr/>
        <p:txBody>
          <a:bodyPr/>
          <a:lstStyle/>
          <a:p>
            <a:fld id="{277FCE32-2D2C-3A41-9BB8-91B3DCC914FD}" type="slidenum">
              <a:rPr lang="it-IT" smtClean="0"/>
              <a:pPr/>
              <a:t>12</a:t>
            </a:fld>
            <a:endParaRPr lang="it-IT"/>
          </a:p>
        </p:txBody>
      </p:sp>
    </p:spTree>
    <p:custDataLst>
      <p:tags r:id="rId1"/>
    </p:custDataLst>
    <p:extLst>
      <p:ext uri="{BB962C8B-B14F-4D97-AF65-F5344CB8AC3E}">
        <p14:creationId xmlns:p14="http://schemas.microsoft.com/office/powerpoint/2010/main" val="709321227"/>
      </p:ext>
    </p:extLst>
  </p:cSld>
  <p:clrMapOvr>
    <a:masterClrMapping/>
  </p:clrMapOvr>
  <mc:AlternateContent xmlns:mc="http://schemas.openxmlformats.org/markup-compatibility/2006" xmlns:p14="http://schemas.microsoft.com/office/powerpoint/2010/main">
    <mc:Choice Requires="p14">
      <p:transition spd="slow" p14:dur="2000" advTm="75927"/>
    </mc:Choice>
    <mc:Fallback xmlns="">
      <p:transition spd="slow" advTm="7592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1" y="274638"/>
            <a:ext cx="8229600" cy="1784446"/>
          </a:xfrm>
        </p:spPr>
        <p:style>
          <a:lnRef idx="2">
            <a:schemeClr val="accent5">
              <a:shade val="50000"/>
            </a:schemeClr>
          </a:lnRef>
          <a:fillRef idx="1">
            <a:schemeClr val="accent5"/>
          </a:fillRef>
          <a:effectRef idx="0">
            <a:schemeClr val="accent5"/>
          </a:effectRef>
          <a:fontRef idx="minor">
            <a:schemeClr val="lt1"/>
          </a:fontRef>
        </p:style>
        <p:txBody>
          <a:bodyPr>
            <a:normAutofit/>
          </a:bodyPr>
          <a:lstStyle/>
          <a:p>
            <a:pPr algn="just"/>
            <a:r>
              <a:rPr lang="it-IT" dirty="0"/>
              <a:t>KAFALAH</a:t>
            </a:r>
          </a:p>
        </p:txBody>
      </p:sp>
      <p:sp>
        <p:nvSpPr>
          <p:cNvPr id="6" name="Segnaposto contenuto 5"/>
          <p:cNvSpPr>
            <a:spLocks noGrp="1"/>
          </p:cNvSpPr>
          <p:nvPr>
            <p:ph idx="1"/>
          </p:nvPr>
        </p:nvSpPr>
        <p:spPr>
          <a:xfrm>
            <a:off x="352508" y="2332037"/>
            <a:ext cx="8229600" cy="4525963"/>
          </a:xfrm>
        </p:spPr>
        <p:txBody>
          <a:bodyPr>
            <a:noAutofit/>
          </a:bodyPr>
          <a:lstStyle/>
          <a:p>
            <a:pPr algn="just" eaLnBrk="0" hangingPunct="0">
              <a:spcBef>
                <a:spcPct val="0"/>
              </a:spcBef>
            </a:pPr>
            <a:r>
              <a:rPr lang="it-IT" sz="3200" dirty="0"/>
              <a:t>KAFALAH: istituto di tutela dei minori abbandonati – </a:t>
            </a:r>
            <a:r>
              <a:rPr lang="it-IT" altLang="it-IT" sz="3200" dirty="0">
                <a:latin typeface="Calibri" panose="020F0502020204030204" pitchFamily="34" charset="0"/>
                <a:ea typeface="Times New Roman" panose="02020603050405020304" pitchFamily="18" charset="0"/>
                <a:cs typeface="Calibri" panose="020F0502020204030204" pitchFamily="34" charset="0"/>
              </a:rPr>
              <a:t>un soggetto (ma anche una coppia), detto </a:t>
            </a:r>
            <a:r>
              <a:rPr lang="it-IT" altLang="it-IT" sz="3200" i="1" dirty="0" err="1">
                <a:latin typeface="Calibri" panose="020F0502020204030204" pitchFamily="34" charset="0"/>
                <a:ea typeface="Times New Roman" panose="02020603050405020304" pitchFamily="18" charset="0"/>
                <a:cs typeface="Calibri" panose="020F0502020204030204" pitchFamily="34" charset="0"/>
              </a:rPr>
              <a:t>kafil</a:t>
            </a:r>
            <a:r>
              <a:rPr lang="it-IT" altLang="it-IT" sz="3200" dirty="0">
                <a:latin typeface="Calibri" panose="020F0502020204030204" pitchFamily="34" charset="0"/>
                <a:ea typeface="Times New Roman" panose="02020603050405020304" pitchFamily="18" charset="0"/>
                <a:cs typeface="Calibri" panose="020F0502020204030204" pitchFamily="34" charset="0"/>
              </a:rPr>
              <a:t>,</a:t>
            </a:r>
            <a:r>
              <a:rPr lang="it-IT" altLang="it-IT" sz="3200" i="1" dirty="0">
                <a:latin typeface="Calibri" panose="020F0502020204030204" pitchFamily="34" charset="0"/>
                <a:ea typeface="Times New Roman" panose="02020603050405020304" pitchFamily="18" charset="0"/>
                <a:cs typeface="Calibri" panose="020F0502020204030204" pitchFamily="34" charset="0"/>
              </a:rPr>
              <a:t> </a:t>
            </a:r>
            <a:r>
              <a:rPr lang="it-IT" altLang="it-IT" sz="3200" dirty="0">
                <a:latin typeface="Calibri" panose="020F0502020204030204" pitchFamily="34" charset="0"/>
                <a:ea typeface="Times New Roman" panose="02020603050405020304" pitchFamily="18" charset="0"/>
                <a:cs typeface="Calibri" panose="020F0502020204030204" pitchFamily="34" charset="0"/>
              </a:rPr>
              <a:t>si impegna in presenza di un giudice o di un notaio a prendersi cura del  minore, detto </a:t>
            </a:r>
            <a:r>
              <a:rPr lang="it-IT" altLang="it-IT" sz="3200" i="1" dirty="0" err="1">
                <a:latin typeface="Calibri" panose="020F0502020204030204" pitchFamily="34" charset="0"/>
                <a:ea typeface="Times New Roman" panose="02020603050405020304" pitchFamily="18" charset="0"/>
                <a:cs typeface="Calibri" panose="020F0502020204030204" pitchFamily="34" charset="0"/>
              </a:rPr>
              <a:t>makful</a:t>
            </a:r>
            <a:r>
              <a:rPr lang="it-IT" altLang="it-IT" sz="3200" dirty="0">
                <a:latin typeface="Calibri" panose="020F0502020204030204" pitchFamily="34" charset="0"/>
                <a:ea typeface="Times New Roman" panose="02020603050405020304" pitchFamily="18" charset="0"/>
                <a:cs typeface="Calibri" panose="020F0502020204030204" pitchFamily="34" charset="0"/>
              </a:rPr>
              <a:t>,</a:t>
            </a:r>
            <a:r>
              <a:rPr lang="it-IT" altLang="it-IT" sz="3200" i="1" dirty="0">
                <a:latin typeface="Calibri" panose="020F0502020204030204" pitchFamily="34" charset="0"/>
                <a:ea typeface="Times New Roman" panose="02020603050405020304" pitchFamily="18" charset="0"/>
                <a:cs typeface="Calibri" panose="020F0502020204030204" pitchFamily="34" charset="0"/>
              </a:rPr>
              <a:t> </a:t>
            </a:r>
            <a:r>
              <a:rPr lang="it-IT" altLang="it-IT" sz="3200" b="1" dirty="0">
                <a:latin typeface="Calibri" panose="020F0502020204030204" pitchFamily="34" charset="0"/>
                <a:ea typeface="Times New Roman" panose="02020603050405020304" pitchFamily="18" charset="0"/>
                <a:cs typeface="Calibri" panose="020F0502020204030204" pitchFamily="34" charset="0"/>
              </a:rPr>
              <a:t>senza però instaurare con lui alcun  legame</a:t>
            </a:r>
            <a:r>
              <a:rPr lang="it-IT" altLang="it-IT" sz="3200" b="1" dirty="0">
                <a:latin typeface="Arial" panose="020B0604020202020204" pitchFamily="34" charset="0"/>
                <a:ea typeface="Times New Roman" panose="02020603050405020304" pitchFamily="18" charset="0"/>
              </a:rPr>
              <a:t>.</a:t>
            </a:r>
          </a:p>
          <a:p>
            <a:pPr algn="just" eaLnBrk="0" hangingPunct="0">
              <a:spcBef>
                <a:spcPct val="0"/>
              </a:spcBef>
            </a:pPr>
            <a:r>
              <a:rPr lang="it-IT" altLang="it-IT" sz="3200" dirty="0">
                <a:latin typeface="Calibri" panose="020F0502020204030204" pitchFamily="34" charset="0"/>
                <a:ea typeface="Times New Roman" panose="02020603050405020304" pitchFamily="18" charset="0"/>
                <a:cs typeface="Calibri" panose="020F0502020204030204" pitchFamily="34" charset="0"/>
              </a:rPr>
              <a:t> la </a:t>
            </a:r>
            <a:r>
              <a:rPr lang="it-IT" altLang="it-IT" sz="3200" i="1" dirty="0" err="1">
                <a:latin typeface="Calibri" panose="020F0502020204030204" pitchFamily="34" charset="0"/>
                <a:ea typeface="Times New Roman" panose="02020603050405020304" pitchFamily="18" charset="0"/>
                <a:cs typeface="Calibri" panose="020F0502020204030204" pitchFamily="34" charset="0"/>
              </a:rPr>
              <a:t>kafalah</a:t>
            </a:r>
            <a:r>
              <a:rPr lang="it-IT" altLang="it-IT" sz="3200" u="sng" dirty="0">
                <a:solidFill>
                  <a:srgbClr val="008080"/>
                </a:solidFill>
                <a:latin typeface="Calibri" panose="020F0502020204030204" pitchFamily="34" charset="0"/>
                <a:ea typeface="Times New Roman" panose="02020603050405020304" pitchFamily="18" charset="0"/>
                <a:cs typeface="Calibri" panose="020F0502020204030204" pitchFamily="34" charset="0"/>
              </a:rPr>
              <a:t> </a:t>
            </a:r>
            <a:r>
              <a:rPr lang="it-IT" altLang="it-IT" sz="3200" dirty="0">
                <a:latin typeface="Calibri" panose="020F0502020204030204" pitchFamily="34" charset="0"/>
                <a:ea typeface="Times New Roman" panose="02020603050405020304" pitchFamily="18" charset="0"/>
                <a:cs typeface="Calibri" panose="020F0502020204030204" pitchFamily="34" charset="0"/>
              </a:rPr>
              <a:t>è revocabile e termina con il raggiungimento della maggiore</a:t>
            </a:r>
          </a:p>
          <a:p>
            <a:pPr marL="0" indent="0" algn="just" eaLnBrk="0" hangingPunct="0">
              <a:spcBef>
                <a:spcPct val="0"/>
              </a:spcBef>
              <a:buNone/>
            </a:pPr>
            <a:r>
              <a:rPr lang="it-IT" altLang="it-IT" sz="3200" dirty="0">
                <a:latin typeface="Calibri" panose="020F0502020204030204" pitchFamily="34" charset="0"/>
                <a:ea typeface="Times New Roman" panose="02020603050405020304" pitchFamily="18" charset="0"/>
                <a:cs typeface="Calibri" panose="020F0502020204030204" pitchFamily="34" charset="0"/>
              </a:rPr>
              <a:t> età. </a:t>
            </a:r>
            <a:endParaRPr lang="it-IT" altLang="it-IT" sz="3200" dirty="0">
              <a:latin typeface="Calibri" panose="020F0502020204030204" pitchFamily="34" charset="0"/>
              <a:cs typeface="Calibri" panose="020F0502020204030204" pitchFamily="34" charset="0"/>
            </a:endParaRPr>
          </a:p>
        </p:txBody>
      </p:sp>
      <p:sp>
        <p:nvSpPr>
          <p:cNvPr id="4" name="Segnaposto numero diapositiva 3"/>
          <p:cNvSpPr>
            <a:spLocks noGrp="1"/>
          </p:cNvSpPr>
          <p:nvPr>
            <p:ph type="sldNum" sz="quarter" idx="12"/>
          </p:nvPr>
        </p:nvSpPr>
        <p:spPr/>
        <p:txBody>
          <a:bodyPr/>
          <a:lstStyle/>
          <a:p>
            <a:fld id="{277FCE32-2D2C-3A41-9BB8-91B3DCC914FD}" type="slidenum">
              <a:rPr lang="it-IT" smtClean="0"/>
              <a:pPr/>
              <a:t>13</a:t>
            </a:fld>
            <a:endParaRPr lang="it-IT"/>
          </a:p>
        </p:txBody>
      </p:sp>
    </p:spTree>
    <p:custDataLst>
      <p:tags r:id="rId1"/>
    </p:custDataLst>
    <p:extLst>
      <p:ext uri="{BB962C8B-B14F-4D97-AF65-F5344CB8AC3E}">
        <p14:creationId xmlns:p14="http://schemas.microsoft.com/office/powerpoint/2010/main" val="3692013015"/>
      </p:ext>
    </p:extLst>
  </p:cSld>
  <p:clrMapOvr>
    <a:masterClrMapping/>
  </p:clrMapOvr>
  <mc:AlternateContent xmlns:mc="http://schemas.openxmlformats.org/markup-compatibility/2006" xmlns:p14="http://schemas.microsoft.com/office/powerpoint/2010/main">
    <mc:Choice Requires="p14">
      <p:transition spd="slow" p14:dur="2000" advTm="111120"/>
    </mc:Choice>
    <mc:Fallback xmlns="">
      <p:transition spd="slow" advTm="11112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1" nodeType="clickEffect">
                                  <p:stCondLst>
                                    <p:cond delay="0"/>
                                  </p:stCondLst>
                                  <p:childTnLst>
                                    <p:set>
                                      <p:cBhvr>
                                        <p:cTn id="22"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1" nodeType="clickEffect">
                                  <p:stCondLst>
                                    <p:cond delay="0"/>
                                  </p:stCondLst>
                                  <p:childTnLst>
                                    <p:set>
                                      <p:cBhvr>
                                        <p:cTn id="2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2"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2" nodeType="clickEffect">
                                  <p:stCondLst>
                                    <p:cond delay="0"/>
                                  </p:stCondLst>
                                  <p:childTnLst>
                                    <p:set>
                                      <p:cBhvr>
                                        <p:cTn id="3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2" nodeType="clickEffect">
                                  <p:stCondLst>
                                    <p:cond delay="0"/>
                                  </p:stCondLst>
                                  <p:childTnLst>
                                    <p:set>
                                      <p:cBhvr>
                                        <p:cTn id="38"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6" grpId="1" build="p"/>
      <p:bldP spid="6" grpId="2"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52508" y="274638"/>
            <a:ext cx="8334293" cy="1128860"/>
          </a:xfrm>
        </p:spPr>
        <p:style>
          <a:lnRef idx="2">
            <a:schemeClr val="accent5">
              <a:shade val="50000"/>
            </a:schemeClr>
          </a:lnRef>
          <a:fillRef idx="1">
            <a:schemeClr val="accent5"/>
          </a:fillRef>
          <a:effectRef idx="0">
            <a:schemeClr val="accent5"/>
          </a:effectRef>
          <a:fontRef idx="minor">
            <a:schemeClr val="lt1"/>
          </a:fontRef>
        </p:style>
        <p:txBody>
          <a:bodyPr>
            <a:normAutofit/>
          </a:bodyPr>
          <a:lstStyle/>
          <a:p>
            <a:pPr algn="just"/>
            <a:r>
              <a:rPr lang="it-IT" dirty="0"/>
              <a:t>KAFALAH</a:t>
            </a:r>
          </a:p>
        </p:txBody>
      </p:sp>
      <p:sp>
        <p:nvSpPr>
          <p:cNvPr id="6" name="Segnaposto contenuto 5"/>
          <p:cNvSpPr>
            <a:spLocks noGrp="1"/>
          </p:cNvSpPr>
          <p:nvPr>
            <p:ph idx="1"/>
          </p:nvPr>
        </p:nvSpPr>
        <p:spPr>
          <a:xfrm>
            <a:off x="191386" y="1722475"/>
            <a:ext cx="8390722" cy="5135526"/>
          </a:xfrm>
        </p:spPr>
        <p:txBody>
          <a:bodyPr>
            <a:noAutofit/>
          </a:bodyPr>
          <a:lstStyle/>
          <a:p>
            <a:pPr algn="just"/>
            <a:r>
              <a:rPr lang="it-IT" sz="2800" dirty="0"/>
              <a:t>KAFALAH: istituto di tutela dei minori abbandonati – </a:t>
            </a:r>
            <a:r>
              <a:rPr lang="it-IT" sz="2800" b="1" dirty="0"/>
              <a:t>RICONOSCIUTA IN ITALIA COME</a:t>
            </a:r>
            <a:r>
              <a:rPr lang="it-IT" sz="2800" dirty="0"/>
              <a:t>:</a:t>
            </a:r>
          </a:p>
          <a:p>
            <a:pPr lvl="1" algn="just"/>
            <a:r>
              <a:rPr lang="en-GB" sz="2800" b="1" dirty="0"/>
              <a:t>CONDIZIONE PER ADOZIONE </a:t>
            </a:r>
            <a:r>
              <a:rPr lang="en-GB" sz="2800" dirty="0"/>
              <a:t>(Trib. Min. Trento 2002, 2003, Cass. 2005);</a:t>
            </a:r>
          </a:p>
          <a:p>
            <a:pPr lvl="1" algn="just"/>
            <a:r>
              <a:rPr lang="en-GB" sz="2800" b="1" dirty="0"/>
              <a:t>AFFIDAMENTO NEI CONFRONTI DI STRANIERI</a:t>
            </a:r>
            <a:r>
              <a:rPr lang="en-GB" sz="2800" dirty="0"/>
              <a:t> (Trib. Biella 7.3.2000; Trib. Milano 12.3.2000; Trib. Torino 26.2.2009; Trib. </a:t>
            </a:r>
            <a:r>
              <a:rPr lang="en-GB" sz="2800" dirty="0" err="1"/>
              <a:t>Rovereto</a:t>
            </a:r>
            <a:r>
              <a:rPr lang="en-GB" sz="2800" dirty="0"/>
              <a:t> 21.5.2009; Trib. Brescia, 3.8.2009; App. Firenze 2.2.2007; App. Torino 30.5.2007, App. Trento 1.10.2009; Cass. 3.3.2008, n. 7472)</a:t>
            </a:r>
          </a:p>
        </p:txBody>
      </p:sp>
      <p:sp>
        <p:nvSpPr>
          <p:cNvPr id="4" name="Segnaposto numero diapositiva 3"/>
          <p:cNvSpPr>
            <a:spLocks noGrp="1"/>
          </p:cNvSpPr>
          <p:nvPr>
            <p:ph type="sldNum" sz="quarter" idx="12"/>
          </p:nvPr>
        </p:nvSpPr>
        <p:spPr/>
        <p:txBody>
          <a:bodyPr/>
          <a:lstStyle/>
          <a:p>
            <a:fld id="{277FCE32-2D2C-3A41-9BB8-91B3DCC914FD}" type="slidenum">
              <a:rPr lang="it-IT" smtClean="0"/>
              <a:pPr/>
              <a:t>14</a:t>
            </a:fld>
            <a:endParaRPr lang="it-IT"/>
          </a:p>
        </p:txBody>
      </p:sp>
    </p:spTree>
    <p:custDataLst>
      <p:tags r:id="rId1"/>
    </p:custDataLst>
    <p:extLst>
      <p:ext uri="{BB962C8B-B14F-4D97-AF65-F5344CB8AC3E}">
        <p14:creationId xmlns:p14="http://schemas.microsoft.com/office/powerpoint/2010/main" val="2220167522"/>
      </p:ext>
    </p:extLst>
  </p:cSld>
  <p:clrMapOvr>
    <a:masterClrMapping/>
  </p:clrMapOvr>
  <mc:AlternateContent xmlns:mc="http://schemas.openxmlformats.org/markup-compatibility/2006" xmlns:p14="http://schemas.microsoft.com/office/powerpoint/2010/main">
    <mc:Choice Requires="p14">
      <p:transition spd="slow" p14:dur="2000" advTm="97787"/>
    </mc:Choice>
    <mc:Fallback xmlns="">
      <p:transition spd="slow" advTm="9778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par>
                                <p:cTn id="15" presetID="1" presetClass="entr" presetSubtype="0" fill="hold" grpId="1" nodeType="with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childTnLst>
                                </p:cTn>
                              </p:par>
                              <p:par>
                                <p:cTn id="17" presetID="1" presetClass="entr" presetSubtype="0" fill="hold" grpId="1" nodeType="with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2" nodeType="clickEffect">
                                  <p:stCondLst>
                                    <p:cond delay="0"/>
                                  </p:stCondLst>
                                  <p:childTnLst>
                                    <p:set>
                                      <p:cBhvr>
                                        <p:cTn id="22" dur="1" fill="hold">
                                          <p:stCondLst>
                                            <p:cond delay="0"/>
                                          </p:stCondLst>
                                        </p:cTn>
                                        <p:tgtEl>
                                          <p:spTgt spid="6">
                                            <p:txEl>
                                              <p:pRg st="0" end="0"/>
                                            </p:txEl>
                                          </p:spTgt>
                                        </p:tgtEl>
                                        <p:attrNameLst>
                                          <p:attrName>style.visibility</p:attrName>
                                        </p:attrNameLst>
                                      </p:cBhvr>
                                      <p:to>
                                        <p:strVal val="visible"/>
                                      </p:to>
                                    </p:set>
                                  </p:childTnLst>
                                </p:cTn>
                              </p:par>
                              <p:par>
                                <p:cTn id="23" presetID="1" presetClass="entr" presetSubtype="0" fill="hold" grpId="2" nodeType="withEffect">
                                  <p:stCondLst>
                                    <p:cond delay="0"/>
                                  </p:stCondLst>
                                  <p:childTnLst>
                                    <p:set>
                                      <p:cBhvr>
                                        <p:cTn id="24" dur="1" fill="hold">
                                          <p:stCondLst>
                                            <p:cond delay="0"/>
                                          </p:stCondLst>
                                        </p:cTn>
                                        <p:tgtEl>
                                          <p:spTgt spid="6">
                                            <p:txEl>
                                              <p:pRg st="1" end="1"/>
                                            </p:txEl>
                                          </p:spTgt>
                                        </p:tgtEl>
                                        <p:attrNameLst>
                                          <p:attrName>style.visibility</p:attrName>
                                        </p:attrNameLst>
                                      </p:cBhvr>
                                      <p:to>
                                        <p:strVal val="visible"/>
                                      </p:to>
                                    </p:set>
                                  </p:childTnLst>
                                </p:cTn>
                              </p:par>
                              <p:par>
                                <p:cTn id="25" presetID="1" presetClass="entr" presetSubtype="0" fill="hold" grpId="2" nodeType="withEffect">
                                  <p:stCondLst>
                                    <p:cond delay="0"/>
                                  </p:stCondLst>
                                  <p:childTnLst>
                                    <p:set>
                                      <p:cBhvr>
                                        <p:cTn id="2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6" grpId="1" build="p"/>
      <p:bldP spid="6" grpId="2"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1" y="274638"/>
            <a:ext cx="8229600" cy="1784446"/>
          </a:xfrm>
        </p:spPr>
        <p:style>
          <a:lnRef idx="2">
            <a:schemeClr val="accent5">
              <a:shade val="50000"/>
            </a:schemeClr>
          </a:lnRef>
          <a:fillRef idx="1">
            <a:schemeClr val="accent5"/>
          </a:fillRef>
          <a:effectRef idx="0">
            <a:schemeClr val="accent5"/>
          </a:effectRef>
          <a:fontRef idx="minor">
            <a:schemeClr val="lt1"/>
          </a:fontRef>
        </p:style>
        <p:txBody>
          <a:bodyPr>
            <a:normAutofit/>
          </a:bodyPr>
          <a:lstStyle/>
          <a:p>
            <a:pPr algn="just"/>
            <a:r>
              <a:rPr lang="it-IT" dirty="0"/>
              <a:t>KAFALAH</a:t>
            </a:r>
          </a:p>
        </p:txBody>
      </p:sp>
      <p:sp>
        <p:nvSpPr>
          <p:cNvPr id="6" name="Segnaposto contenuto 5"/>
          <p:cNvSpPr>
            <a:spLocks noGrp="1"/>
          </p:cNvSpPr>
          <p:nvPr>
            <p:ph idx="1"/>
          </p:nvPr>
        </p:nvSpPr>
        <p:spPr>
          <a:xfrm>
            <a:off x="352508" y="2332037"/>
            <a:ext cx="8229600" cy="4525963"/>
          </a:xfrm>
        </p:spPr>
        <p:txBody>
          <a:bodyPr>
            <a:normAutofit lnSpcReduction="10000"/>
          </a:bodyPr>
          <a:lstStyle/>
          <a:p>
            <a:pPr algn="just"/>
            <a:r>
              <a:rPr lang="it-IT" sz="2800" b="1" dirty="0"/>
              <a:t>E PER I KAFIL ITALIANI?</a:t>
            </a:r>
          </a:p>
          <a:p>
            <a:pPr lvl="1" algn="just"/>
            <a:r>
              <a:rPr lang="en-GB" sz="2400" dirty="0"/>
              <a:t>NO </a:t>
            </a:r>
            <a:r>
              <a:rPr lang="en-GB" sz="2400" dirty="0" err="1"/>
              <a:t>perchè</a:t>
            </a:r>
            <a:r>
              <a:rPr lang="en-GB" sz="2400" dirty="0"/>
              <a:t> la l. </a:t>
            </a:r>
            <a:r>
              <a:rPr lang="en-GB" sz="2400" dirty="0" err="1"/>
              <a:t>adozione</a:t>
            </a:r>
            <a:r>
              <a:rPr lang="en-GB" sz="2400" dirty="0"/>
              <a:t> 184/83 </a:t>
            </a:r>
            <a:r>
              <a:rPr lang="en-GB" sz="2400" dirty="0" err="1"/>
              <a:t>è</a:t>
            </a:r>
            <a:r>
              <a:rPr lang="en-GB" sz="2400" dirty="0"/>
              <a:t> </a:t>
            </a:r>
            <a:r>
              <a:rPr lang="en-GB" sz="2400" dirty="0" err="1"/>
              <a:t>obbligatoria</a:t>
            </a:r>
            <a:r>
              <a:rPr lang="en-GB" sz="2400" dirty="0"/>
              <a:t>;</a:t>
            </a:r>
          </a:p>
          <a:p>
            <a:pPr lvl="1" algn="just"/>
            <a:endParaRPr lang="en-GB" sz="2400" dirty="0"/>
          </a:p>
          <a:p>
            <a:pPr lvl="1" algn="just"/>
            <a:r>
              <a:rPr lang="en-GB" sz="2400" dirty="0"/>
              <a:t>SOLUZIONE: </a:t>
            </a:r>
            <a:r>
              <a:rPr lang="it-IT" sz="2400" b="1" dirty="0" err="1"/>
              <a:t>Cass</a:t>
            </a:r>
            <a:r>
              <a:rPr lang="it-IT" sz="2400" b="1" dirty="0"/>
              <a:t>. 16.9.2013 n. 21108 </a:t>
            </a:r>
            <a:r>
              <a:rPr lang="it-IT" sz="2400" dirty="0"/>
              <a:t>interpretazione ampia della direttiva UE 2004/38 – ampia nozione di minore a carico ai fini del ricongiungimento</a:t>
            </a:r>
          </a:p>
          <a:p>
            <a:pPr lvl="1" algn="just"/>
            <a:endParaRPr lang="it-IT" sz="2400" dirty="0"/>
          </a:p>
          <a:p>
            <a:pPr lvl="1" algn="just"/>
            <a:r>
              <a:rPr lang="it-IT" sz="2400" b="1" dirty="0"/>
              <a:t>RILEVANZA DELLA NOZIONE DI SUPERIORE INTERESSE DEL MINORE….come elaborata dalla Corte EDU</a:t>
            </a:r>
            <a:r>
              <a:rPr lang="it-IT" sz="2400" dirty="0"/>
              <a:t>….</a:t>
            </a:r>
          </a:p>
        </p:txBody>
      </p:sp>
      <p:sp>
        <p:nvSpPr>
          <p:cNvPr id="4" name="Segnaposto numero diapositiva 3"/>
          <p:cNvSpPr>
            <a:spLocks noGrp="1"/>
          </p:cNvSpPr>
          <p:nvPr>
            <p:ph type="sldNum" sz="quarter" idx="12"/>
          </p:nvPr>
        </p:nvSpPr>
        <p:spPr/>
        <p:txBody>
          <a:bodyPr/>
          <a:lstStyle/>
          <a:p>
            <a:fld id="{277FCE32-2D2C-3A41-9BB8-91B3DCC914FD}" type="slidenum">
              <a:rPr lang="it-IT" smtClean="0"/>
              <a:pPr/>
              <a:t>15</a:t>
            </a:fld>
            <a:endParaRPr lang="it-IT"/>
          </a:p>
        </p:txBody>
      </p:sp>
    </p:spTree>
    <p:custDataLst>
      <p:tags r:id="rId1"/>
    </p:custDataLst>
    <p:extLst>
      <p:ext uri="{BB962C8B-B14F-4D97-AF65-F5344CB8AC3E}">
        <p14:creationId xmlns:p14="http://schemas.microsoft.com/office/powerpoint/2010/main" val="4246721067"/>
      </p:ext>
    </p:extLst>
  </p:cSld>
  <p:clrMapOvr>
    <a:masterClrMapping/>
  </p:clrMapOvr>
  <mc:AlternateContent xmlns:mc="http://schemas.openxmlformats.org/markup-compatibility/2006" xmlns:p14="http://schemas.microsoft.com/office/powerpoint/2010/main">
    <mc:Choice Requires="p14">
      <p:transition spd="slow" p14:dur="2000" advTm="104072"/>
    </mc:Choice>
    <mc:Fallback xmlns="">
      <p:transition spd="slow" advTm="10407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1"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childTnLst>
                                </p:cTn>
                              </p:par>
                              <p:par>
                                <p:cTn id="17" presetID="1" presetClass="entr" presetSubtype="0" fill="hold" grpId="1" nodeType="with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par>
                                <p:cTn id="19" presetID="1" presetClass="entr" presetSubtype="0" fill="hold" grpId="1" nodeType="withEffect">
                                  <p:stCondLst>
                                    <p:cond delay="0"/>
                                  </p:stCondLst>
                                  <p:childTnLst>
                                    <p:set>
                                      <p:cBhvr>
                                        <p:cTn id="20" dur="1" fill="hold">
                                          <p:stCondLst>
                                            <p:cond delay="0"/>
                                          </p:stCondLst>
                                        </p:cTn>
                                        <p:tgtEl>
                                          <p:spTgt spid="6">
                                            <p:txEl>
                                              <p:pRg st="3" end="3"/>
                                            </p:txEl>
                                          </p:spTgt>
                                        </p:tgtEl>
                                        <p:attrNameLst>
                                          <p:attrName>style.visibility</p:attrName>
                                        </p:attrNameLst>
                                      </p:cBhvr>
                                      <p:to>
                                        <p:strVal val="visible"/>
                                      </p:to>
                                    </p:set>
                                  </p:childTnLst>
                                </p:cTn>
                              </p:par>
                              <p:par>
                                <p:cTn id="21" presetID="1" presetClass="entr" presetSubtype="0" fill="hold" grpId="1" nodeType="withEffect">
                                  <p:stCondLst>
                                    <p:cond delay="0"/>
                                  </p:stCondLst>
                                  <p:childTnLst>
                                    <p:set>
                                      <p:cBhvr>
                                        <p:cTn id="22"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2" nodeType="click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childTnLst>
                                </p:cTn>
                              </p:par>
                              <p:par>
                                <p:cTn id="27" presetID="1" presetClass="entr" presetSubtype="0" fill="hold" grpId="2" nodeType="withEffect">
                                  <p:stCondLst>
                                    <p:cond delay="0"/>
                                  </p:stCondLst>
                                  <p:childTnLst>
                                    <p:set>
                                      <p:cBhvr>
                                        <p:cTn id="28" dur="1" fill="hold">
                                          <p:stCondLst>
                                            <p:cond delay="0"/>
                                          </p:stCondLst>
                                        </p:cTn>
                                        <p:tgtEl>
                                          <p:spTgt spid="6">
                                            <p:txEl>
                                              <p:pRg st="1" end="1"/>
                                            </p:txEl>
                                          </p:spTgt>
                                        </p:tgtEl>
                                        <p:attrNameLst>
                                          <p:attrName>style.visibility</p:attrName>
                                        </p:attrNameLst>
                                      </p:cBhvr>
                                      <p:to>
                                        <p:strVal val="visible"/>
                                      </p:to>
                                    </p:set>
                                  </p:childTnLst>
                                </p:cTn>
                              </p:par>
                              <p:par>
                                <p:cTn id="29" presetID="1" presetClass="entr" presetSubtype="0" fill="hold" grpId="2" nodeType="withEffect">
                                  <p:stCondLst>
                                    <p:cond delay="0"/>
                                  </p:stCondLst>
                                  <p:childTnLst>
                                    <p:set>
                                      <p:cBhvr>
                                        <p:cTn id="30" dur="1" fill="hold">
                                          <p:stCondLst>
                                            <p:cond delay="0"/>
                                          </p:stCondLst>
                                        </p:cTn>
                                        <p:tgtEl>
                                          <p:spTgt spid="6">
                                            <p:txEl>
                                              <p:pRg st="3" end="3"/>
                                            </p:txEl>
                                          </p:spTgt>
                                        </p:tgtEl>
                                        <p:attrNameLst>
                                          <p:attrName>style.visibility</p:attrName>
                                        </p:attrNameLst>
                                      </p:cBhvr>
                                      <p:to>
                                        <p:strVal val="visible"/>
                                      </p:to>
                                    </p:set>
                                  </p:childTnLst>
                                </p:cTn>
                              </p:par>
                              <p:par>
                                <p:cTn id="31" presetID="1" presetClass="entr" presetSubtype="0" fill="hold" grpId="2" nodeType="withEffect">
                                  <p:stCondLst>
                                    <p:cond delay="0"/>
                                  </p:stCondLst>
                                  <p:childTnLst>
                                    <p:set>
                                      <p:cBhvr>
                                        <p:cTn id="32"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6" grpId="1" build="p"/>
      <p:bldP spid="6" grpId="2"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1" y="274638"/>
            <a:ext cx="8229600" cy="1784446"/>
          </a:xfrm>
        </p:spPr>
        <p:style>
          <a:lnRef idx="2">
            <a:schemeClr val="accent5">
              <a:shade val="50000"/>
            </a:schemeClr>
          </a:lnRef>
          <a:fillRef idx="1">
            <a:schemeClr val="accent5"/>
          </a:fillRef>
          <a:effectRef idx="0">
            <a:schemeClr val="accent5"/>
          </a:effectRef>
          <a:fontRef idx="minor">
            <a:schemeClr val="lt1"/>
          </a:fontRef>
        </p:style>
        <p:txBody>
          <a:bodyPr>
            <a:normAutofit/>
          </a:bodyPr>
          <a:lstStyle/>
          <a:p>
            <a:pPr algn="just"/>
            <a:r>
              <a:rPr lang="it-IT" dirty="0"/>
              <a:t>PROBLEMATICHE KAFALAH</a:t>
            </a:r>
          </a:p>
        </p:txBody>
      </p:sp>
      <p:sp>
        <p:nvSpPr>
          <p:cNvPr id="6" name="Segnaposto contenuto 5"/>
          <p:cNvSpPr>
            <a:spLocks noGrp="1"/>
          </p:cNvSpPr>
          <p:nvPr>
            <p:ph idx="1"/>
          </p:nvPr>
        </p:nvSpPr>
        <p:spPr>
          <a:xfrm>
            <a:off x="352508" y="2332037"/>
            <a:ext cx="8229600" cy="4525963"/>
          </a:xfrm>
        </p:spPr>
        <p:txBody>
          <a:bodyPr>
            <a:normAutofit/>
          </a:bodyPr>
          <a:lstStyle/>
          <a:p>
            <a:pPr algn="just"/>
            <a:r>
              <a:rPr lang="it-IT" sz="2800" dirty="0"/>
              <a:t>SOLUZIONE: </a:t>
            </a:r>
            <a:r>
              <a:rPr lang="it-IT" sz="2800" b="1" dirty="0" err="1"/>
              <a:t>Cass</a:t>
            </a:r>
            <a:r>
              <a:rPr lang="it-IT" sz="2800" b="1" dirty="0"/>
              <a:t>. 16.9.2013 n. 21108 </a:t>
            </a:r>
            <a:r>
              <a:rPr lang="it-IT" sz="2800" dirty="0"/>
              <a:t>stabilisce che può essere disposto </a:t>
            </a:r>
            <a:r>
              <a:rPr lang="it-IT" sz="2800" b="1" u="sng" dirty="0"/>
              <a:t>il ricongiungimento familiare </a:t>
            </a:r>
            <a:r>
              <a:rPr lang="it-IT" sz="2800" b="1" dirty="0"/>
              <a:t>rispetto a un </a:t>
            </a:r>
            <a:r>
              <a:rPr lang="it-IT" sz="2800" b="1" dirty="0" err="1"/>
              <a:t>kafil</a:t>
            </a:r>
            <a:r>
              <a:rPr lang="it-IT" sz="2800" b="1" dirty="0"/>
              <a:t> italiano in caso di convivenza e residenza congiunta </a:t>
            </a:r>
            <a:r>
              <a:rPr lang="it-IT" sz="2800" dirty="0"/>
              <a:t>e all’interpretazione estensiva della nozione di minore di cui al decreto n. 30/2007 di attuazione della direttiva 2004/38.</a:t>
            </a:r>
          </a:p>
          <a:p>
            <a:pPr algn="just"/>
            <a:endParaRPr lang="it-IT" dirty="0"/>
          </a:p>
        </p:txBody>
      </p:sp>
      <p:sp>
        <p:nvSpPr>
          <p:cNvPr id="4" name="Segnaposto numero diapositiva 3"/>
          <p:cNvSpPr>
            <a:spLocks noGrp="1"/>
          </p:cNvSpPr>
          <p:nvPr>
            <p:ph type="sldNum" sz="quarter" idx="12"/>
          </p:nvPr>
        </p:nvSpPr>
        <p:spPr/>
        <p:txBody>
          <a:bodyPr/>
          <a:lstStyle/>
          <a:p>
            <a:fld id="{277FCE32-2D2C-3A41-9BB8-91B3DCC914FD}" type="slidenum">
              <a:rPr lang="it-IT" smtClean="0"/>
              <a:pPr/>
              <a:t>16</a:t>
            </a:fld>
            <a:endParaRPr lang="it-IT"/>
          </a:p>
        </p:txBody>
      </p:sp>
    </p:spTree>
    <p:custDataLst>
      <p:tags r:id="rId1"/>
    </p:custDataLst>
    <p:extLst>
      <p:ext uri="{BB962C8B-B14F-4D97-AF65-F5344CB8AC3E}">
        <p14:creationId xmlns:p14="http://schemas.microsoft.com/office/powerpoint/2010/main" val="369381838"/>
      </p:ext>
    </p:extLst>
  </p:cSld>
  <p:clrMapOvr>
    <a:masterClrMapping/>
  </p:clrMapOvr>
  <mc:AlternateContent xmlns:mc="http://schemas.openxmlformats.org/markup-compatibility/2006" xmlns:p14="http://schemas.microsoft.com/office/powerpoint/2010/main">
    <mc:Choice Requires="p14">
      <p:transition spd="slow" p14:dur="2000" advTm="131093"/>
    </mc:Choice>
    <mc:Fallback xmlns="">
      <p:transition spd="slow" advTm="13109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2"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6" grpId="1" build="p"/>
      <p:bldP spid="6" grpId="2"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1" y="274638"/>
            <a:ext cx="8229600" cy="1784446"/>
          </a:xfrm>
        </p:spPr>
        <p:style>
          <a:lnRef idx="2">
            <a:schemeClr val="accent5">
              <a:shade val="50000"/>
            </a:schemeClr>
          </a:lnRef>
          <a:fillRef idx="1">
            <a:schemeClr val="accent5"/>
          </a:fillRef>
          <a:effectRef idx="0">
            <a:schemeClr val="accent5"/>
          </a:effectRef>
          <a:fontRef idx="minor">
            <a:schemeClr val="lt1"/>
          </a:fontRef>
        </p:style>
        <p:txBody>
          <a:bodyPr>
            <a:normAutofit/>
          </a:bodyPr>
          <a:lstStyle/>
          <a:p>
            <a:pPr algn="just"/>
            <a:r>
              <a:rPr lang="it-IT" dirty="0"/>
              <a:t>KAFALAH e CONVENZIONE DELL’AJA 1996</a:t>
            </a:r>
          </a:p>
        </p:txBody>
      </p:sp>
      <p:sp>
        <p:nvSpPr>
          <p:cNvPr id="6" name="Segnaposto contenuto 5"/>
          <p:cNvSpPr>
            <a:spLocks noGrp="1"/>
          </p:cNvSpPr>
          <p:nvPr>
            <p:ph idx="1"/>
          </p:nvPr>
        </p:nvSpPr>
        <p:spPr>
          <a:xfrm>
            <a:off x="352508" y="2332037"/>
            <a:ext cx="8229600" cy="4525963"/>
          </a:xfrm>
        </p:spPr>
        <p:txBody>
          <a:bodyPr>
            <a:normAutofit fontScale="85000" lnSpcReduction="20000"/>
          </a:bodyPr>
          <a:lstStyle/>
          <a:p>
            <a:pPr algn="just"/>
            <a:r>
              <a:rPr lang="it-IT" sz="2800" dirty="0"/>
              <a:t>Nella Convenzione dell’</a:t>
            </a:r>
            <a:r>
              <a:rPr lang="it-IT" sz="2800" dirty="0" err="1"/>
              <a:t>Aja</a:t>
            </a:r>
            <a:r>
              <a:rPr lang="it-IT" sz="2800" dirty="0"/>
              <a:t> del 1996 sulla giurisdizione, il riconoscimento, la legge applicabile e la cooperazione in tema di responsabilità genitoriale e di tutela dei minori, il riconoscimento </a:t>
            </a:r>
            <a:r>
              <a:rPr lang="it-IT" sz="2800" b="1" dirty="0"/>
              <a:t>della </a:t>
            </a:r>
            <a:r>
              <a:rPr lang="it-IT" sz="2800" b="1" dirty="0" err="1"/>
              <a:t>kafalah</a:t>
            </a:r>
            <a:r>
              <a:rPr lang="it-IT" sz="2800" b="1" dirty="0"/>
              <a:t> è disposto avvenire tramite la cooperazione delle Autorità Centrali dello Stato d’origine del minore e dello Stato di accoglienza</a:t>
            </a:r>
            <a:r>
              <a:rPr lang="it-IT" sz="2800" dirty="0"/>
              <a:t>.</a:t>
            </a:r>
          </a:p>
          <a:p>
            <a:pPr algn="just"/>
            <a:endParaRPr lang="it-IT" sz="2800" dirty="0"/>
          </a:p>
          <a:p>
            <a:pPr algn="just"/>
            <a:r>
              <a:rPr lang="it-IT" sz="3000" b="1" dirty="0"/>
              <a:t>Art.33 </a:t>
            </a:r>
            <a:r>
              <a:rPr lang="it-IT" sz="3000" dirty="0"/>
              <a:t>– decisione sul provvedimento di tutela del minore affidato tramite </a:t>
            </a:r>
            <a:r>
              <a:rPr lang="it-IT" sz="3000" dirty="0" err="1"/>
              <a:t>kafala</a:t>
            </a:r>
            <a:r>
              <a:rPr lang="it-IT" sz="3000" dirty="0"/>
              <a:t> avviene tramite </a:t>
            </a:r>
            <a:r>
              <a:rPr lang="it-IT" sz="3000" b="1" dirty="0"/>
              <a:t>consultazione dell’autorità dello Stato in cui tale provvedimento è stato pronunciato e quelle dello Stato in cui il minore è stato accolto</a:t>
            </a:r>
            <a:r>
              <a:rPr lang="it-IT" sz="3000" dirty="0"/>
              <a:t>.</a:t>
            </a:r>
          </a:p>
          <a:p>
            <a:pPr algn="just"/>
            <a:endParaRPr lang="it-IT" dirty="0"/>
          </a:p>
        </p:txBody>
      </p:sp>
      <p:sp>
        <p:nvSpPr>
          <p:cNvPr id="4" name="Segnaposto numero diapositiva 3"/>
          <p:cNvSpPr>
            <a:spLocks noGrp="1"/>
          </p:cNvSpPr>
          <p:nvPr>
            <p:ph type="sldNum" sz="quarter" idx="12"/>
          </p:nvPr>
        </p:nvSpPr>
        <p:spPr/>
        <p:txBody>
          <a:bodyPr/>
          <a:lstStyle/>
          <a:p>
            <a:fld id="{277FCE32-2D2C-3A41-9BB8-91B3DCC914FD}" type="slidenum">
              <a:rPr lang="it-IT" smtClean="0"/>
              <a:pPr/>
              <a:t>17</a:t>
            </a:fld>
            <a:endParaRPr lang="it-IT"/>
          </a:p>
        </p:txBody>
      </p:sp>
    </p:spTree>
    <p:custDataLst>
      <p:tags r:id="rId1"/>
    </p:custDataLst>
    <p:extLst>
      <p:ext uri="{BB962C8B-B14F-4D97-AF65-F5344CB8AC3E}">
        <p14:creationId xmlns:p14="http://schemas.microsoft.com/office/powerpoint/2010/main" val="4152486502"/>
      </p:ext>
    </p:extLst>
  </p:cSld>
  <p:clrMapOvr>
    <a:masterClrMapping/>
  </p:clrMapOvr>
  <mc:AlternateContent xmlns:mc="http://schemas.openxmlformats.org/markup-compatibility/2006" xmlns:p14="http://schemas.microsoft.com/office/powerpoint/2010/main">
    <mc:Choice Requires="p14">
      <p:transition spd="slow" p14:dur="2000" advTm="98406"/>
    </mc:Choice>
    <mc:Fallback xmlns="">
      <p:transition spd="slow" advTm="9840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2" nodeType="clickEffect">
                                  <p:stCondLst>
                                    <p:cond delay="0"/>
                                  </p:stCondLst>
                                  <p:childTnLst>
                                    <p:set>
                                      <p:cBhvr>
                                        <p:cTn id="22"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2" nodeType="clickEffect">
                                  <p:stCondLst>
                                    <p:cond delay="0"/>
                                  </p:stCondLst>
                                  <p:childTnLst>
                                    <p:set>
                                      <p:cBhvr>
                                        <p:cTn id="2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6" grpId="1" build="p"/>
      <p:bldP spid="6" grpId="2"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1" y="274638"/>
            <a:ext cx="8229600" cy="1784446"/>
          </a:xfrm>
        </p:spPr>
        <p:style>
          <a:lnRef idx="2">
            <a:schemeClr val="accent5">
              <a:shade val="50000"/>
            </a:schemeClr>
          </a:lnRef>
          <a:fillRef idx="1">
            <a:schemeClr val="accent5"/>
          </a:fillRef>
          <a:effectRef idx="0">
            <a:schemeClr val="accent5"/>
          </a:effectRef>
          <a:fontRef idx="minor">
            <a:schemeClr val="lt1"/>
          </a:fontRef>
        </p:style>
        <p:txBody>
          <a:bodyPr>
            <a:normAutofit/>
          </a:bodyPr>
          <a:lstStyle/>
          <a:p>
            <a:pPr algn="just"/>
            <a:r>
              <a:rPr lang="it-IT" dirty="0"/>
              <a:t>KAFALAH e CONVENZIONE DELL’AJA 1996</a:t>
            </a:r>
          </a:p>
        </p:txBody>
      </p:sp>
      <p:sp>
        <p:nvSpPr>
          <p:cNvPr id="6" name="Segnaposto contenuto 5"/>
          <p:cNvSpPr>
            <a:spLocks noGrp="1"/>
          </p:cNvSpPr>
          <p:nvPr>
            <p:ph idx="1"/>
          </p:nvPr>
        </p:nvSpPr>
        <p:spPr>
          <a:xfrm>
            <a:off x="352508" y="2332037"/>
            <a:ext cx="8229600" cy="4525963"/>
          </a:xfrm>
        </p:spPr>
        <p:txBody>
          <a:bodyPr>
            <a:normAutofit/>
          </a:bodyPr>
          <a:lstStyle/>
          <a:p>
            <a:pPr algn="just"/>
            <a:r>
              <a:rPr lang="it-IT" sz="2800" dirty="0"/>
              <a:t>Evidente ragione per ritardo della ratifica italiana della Convenzione dell’</a:t>
            </a:r>
            <a:r>
              <a:rPr lang="it-IT" sz="2800" dirty="0" err="1"/>
              <a:t>Aja</a:t>
            </a:r>
            <a:r>
              <a:rPr lang="it-IT" sz="2800" dirty="0"/>
              <a:t>….</a:t>
            </a:r>
          </a:p>
          <a:p>
            <a:pPr algn="just"/>
            <a:endParaRPr lang="it-IT" sz="2800" dirty="0"/>
          </a:p>
          <a:p>
            <a:pPr algn="just"/>
            <a:r>
              <a:rPr lang="it-IT" sz="2800" dirty="0"/>
              <a:t>l’Italia l’ha ratificata con forte ritardo, ma mancano ancora le norme di attuazione- quindi NON è chiaro come rendere effettiva la tutela dei minori (problema dei minori NON accompagnati</a:t>
            </a:r>
            <a:r>
              <a:rPr lang="mr-IN" sz="2800" dirty="0"/>
              <a:t>…</a:t>
            </a:r>
            <a:r>
              <a:rPr lang="it-IT" sz="2800" dirty="0"/>
              <a:t>)</a:t>
            </a:r>
          </a:p>
          <a:p>
            <a:pPr marL="0" indent="0" algn="just">
              <a:buNone/>
            </a:pPr>
            <a:r>
              <a:rPr lang="it-IT" sz="3200" dirty="0"/>
              <a:t>ART. 61 REG. BRUXELLES IIBIS</a:t>
            </a:r>
          </a:p>
        </p:txBody>
      </p:sp>
      <p:sp>
        <p:nvSpPr>
          <p:cNvPr id="4" name="Segnaposto numero diapositiva 3"/>
          <p:cNvSpPr>
            <a:spLocks noGrp="1"/>
          </p:cNvSpPr>
          <p:nvPr>
            <p:ph type="sldNum" sz="quarter" idx="12"/>
          </p:nvPr>
        </p:nvSpPr>
        <p:spPr/>
        <p:txBody>
          <a:bodyPr/>
          <a:lstStyle/>
          <a:p>
            <a:fld id="{277FCE32-2D2C-3A41-9BB8-91B3DCC914FD}" type="slidenum">
              <a:rPr lang="it-IT" smtClean="0"/>
              <a:pPr/>
              <a:t>18</a:t>
            </a:fld>
            <a:endParaRPr lang="it-IT"/>
          </a:p>
        </p:txBody>
      </p:sp>
    </p:spTree>
    <p:custDataLst>
      <p:tags r:id="rId1"/>
    </p:custDataLst>
    <p:extLst>
      <p:ext uri="{BB962C8B-B14F-4D97-AF65-F5344CB8AC3E}">
        <p14:creationId xmlns:p14="http://schemas.microsoft.com/office/powerpoint/2010/main" val="3864138959"/>
      </p:ext>
    </p:extLst>
  </p:cSld>
  <p:clrMapOvr>
    <a:masterClrMapping/>
  </p:clrMapOvr>
  <mc:AlternateContent xmlns:mc="http://schemas.openxmlformats.org/markup-compatibility/2006" xmlns:p14="http://schemas.microsoft.com/office/powerpoint/2010/main">
    <mc:Choice Requires="p14">
      <p:transition spd="slow" p14:dur="2000" advTm="129048"/>
    </mc:Choice>
    <mc:Fallback xmlns="">
      <p:transition spd="slow" advTm="12904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1"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1" nodeType="clickEffect">
                                  <p:stCondLst>
                                    <p:cond delay="0"/>
                                  </p:stCondLst>
                                  <p:childTnLst>
                                    <p:set>
                                      <p:cBhvr>
                                        <p:cTn id="2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2"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2" nodeType="clickEffect">
                                  <p:stCondLst>
                                    <p:cond delay="0"/>
                                  </p:stCondLst>
                                  <p:childTnLst>
                                    <p:set>
                                      <p:cBhvr>
                                        <p:cTn id="3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2" nodeType="clickEffect">
                                  <p:stCondLst>
                                    <p:cond delay="0"/>
                                  </p:stCondLst>
                                  <p:childTnLst>
                                    <p:set>
                                      <p:cBhvr>
                                        <p:cTn id="3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6" grpId="1" build="p"/>
      <p:bldP spid="6" grpId="2"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1" y="274638"/>
            <a:ext cx="8229600" cy="1784446"/>
          </a:xfrm>
        </p:spPr>
        <p:style>
          <a:lnRef idx="2">
            <a:schemeClr val="accent5">
              <a:shade val="50000"/>
            </a:schemeClr>
          </a:lnRef>
          <a:fillRef idx="1">
            <a:schemeClr val="accent5"/>
          </a:fillRef>
          <a:effectRef idx="0">
            <a:schemeClr val="accent5"/>
          </a:effectRef>
          <a:fontRef idx="minor">
            <a:schemeClr val="lt1"/>
          </a:fontRef>
        </p:style>
        <p:txBody>
          <a:bodyPr>
            <a:normAutofit/>
          </a:bodyPr>
          <a:lstStyle/>
          <a:p>
            <a:pPr algn="just"/>
            <a:r>
              <a:rPr lang="it-IT" dirty="0"/>
              <a:t>KAFALAH e CEDU</a:t>
            </a:r>
          </a:p>
        </p:txBody>
      </p:sp>
      <p:sp>
        <p:nvSpPr>
          <p:cNvPr id="6" name="Segnaposto contenuto 5"/>
          <p:cNvSpPr>
            <a:spLocks noGrp="1"/>
          </p:cNvSpPr>
          <p:nvPr>
            <p:ph idx="1"/>
          </p:nvPr>
        </p:nvSpPr>
        <p:spPr>
          <a:xfrm>
            <a:off x="352508" y="2332037"/>
            <a:ext cx="8229600" cy="4525963"/>
          </a:xfrm>
        </p:spPr>
        <p:txBody>
          <a:bodyPr>
            <a:normAutofit lnSpcReduction="10000"/>
          </a:bodyPr>
          <a:lstStyle/>
          <a:p>
            <a:pPr algn="just"/>
            <a:r>
              <a:rPr lang="it-IT" sz="2800" dirty="0"/>
              <a:t>A favore della soluzione della giurisprudenza di vari paesi si pone anche la giurisprudenza della Corte di Strasburgo.</a:t>
            </a:r>
          </a:p>
          <a:p>
            <a:pPr algn="just"/>
            <a:endParaRPr lang="it-IT" sz="2800" dirty="0"/>
          </a:p>
          <a:p>
            <a:pPr algn="just"/>
            <a:r>
              <a:rPr lang="it-IT" sz="2800" dirty="0"/>
              <a:t>In tale ambito si afferma la necessità di considerare, alla base della </a:t>
            </a:r>
            <a:r>
              <a:rPr lang="it-IT" sz="2800" dirty="0" err="1"/>
              <a:t>kafalah</a:t>
            </a:r>
            <a:r>
              <a:rPr lang="it-IT" sz="2800" dirty="0"/>
              <a:t> </a:t>
            </a:r>
            <a:r>
              <a:rPr lang="it-IT" sz="2800" b="1" dirty="0"/>
              <a:t>la </a:t>
            </a:r>
            <a:r>
              <a:rPr lang="it-IT" sz="2800" b="1" u="sng" dirty="0"/>
              <a:t>relazione esistente tra il minore e l’affidatario…</a:t>
            </a:r>
            <a:r>
              <a:rPr lang="it-IT" sz="2800" dirty="0"/>
              <a:t>ordine pubblico diventa qui un fattore di integrazione dei valori giuridici stranieri…</a:t>
            </a:r>
          </a:p>
          <a:p>
            <a:pPr algn="just"/>
            <a:endParaRPr lang="it-IT" dirty="0"/>
          </a:p>
        </p:txBody>
      </p:sp>
      <p:sp>
        <p:nvSpPr>
          <p:cNvPr id="4" name="Segnaposto numero diapositiva 3"/>
          <p:cNvSpPr>
            <a:spLocks noGrp="1"/>
          </p:cNvSpPr>
          <p:nvPr>
            <p:ph type="sldNum" sz="quarter" idx="12"/>
          </p:nvPr>
        </p:nvSpPr>
        <p:spPr/>
        <p:txBody>
          <a:bodyPr/>
          <a:lstStyle/>
          <a:p>
            <a:fld id="{277FCE32-2D2C-3A41-9BB8-91B3DCC914FD}" type="slidenum">
              <a:rPr lang="it-IT" smtClean="0"/>
              <a:pPr/>
              <a:t>19</a:t>
            </a:fld>
            <a:endParaRPr lang="it-IT"/>
          </a:p>
        </p:txBody>
      </p:sp>
    </p:spTree>
    <p:custDataLst>
      <p:tags r:id="rId1"/>
    </p:custDataLst>
    <p:extLst>
      <p:ext uri="{BB962C8B-B14F-4D97-AF65-F5344CB8AC3E}">
        <p14:creationId xmlns:p14="http://schemas.microsoft.com/office/powerpoint/2010/main" val="3684721135"/>
      </p:ext>
    </p:extLst>
  </p:cSld>
  <p:clrMapOvr>
    <a:masterClrMapping/>
  </p:clrMapOvr>
  <mc:AlternateContent xmlns:mc="http://schemas.openxmlformats.org/markup-compatibility/2006" xmlns:p14="http://schemas.microsoft.com/office/powerpoint/2010/main">
    <mc:Choice Requires="p14">
      <p:transition spd="slow" p14:dur="2000" advTm="121119"/>
    </mc:Choice>
    <mc:Fallback xmlns="">
      <p:transition spd="slow" advTm="12111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2" nodeType="clickEffect">
                                  <p:stCondLst>
                                    <p:cond delay="0"/>
                                  </p:stCondLst>
                                  <p:childTnLst>
                                    <p:set>
                                      <p:cBhvr>
                                        <p:cTn id="22"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2" nodeType="clickEffect">
                                  <p:stCondLst>
                                    <p:cond delay="0"/>
                                  </p:stCondLst>
                                  <p:childTnLst>
                                    <p:set>
                                      <p:cBhvr>
                                        <p:cTn id="2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6" grpId="1" build="p"/>
      <p:bldP spid="6" grpId="2"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1">
            <a:schemeClr val="accent6"/>
          </a:lnRef>
          <a:fillRef idx="3">
            <a:schemeClr val="accent6"/>
          </a:fillRef>
          <a:effectRef idx="2">
            <a:schemeClr val="accent6"/>
          </a:effectRef>
          <a:fontRef idx="minor">
            <a:schemeClr val="lt1"/>
          </a:fontRef>
        </p:style>
        <p:txBody>
          <a:bodyPr>
            <a:normAutofit/>
          </a:bodyPr>
          <a:lstStyle/>
          <a:p>
            <a:r>
              <a:rPr lang="it-IT" dirty="0"/>
              <a:t>DEFINIZIONI</a:t>
            </a:r>
          </a:p>
        </p:txBody>
      </p:sp>
      <p:graphicFrame>
        <p:nvGraphicFramePr>
          <p:cNvPr id="5" name="Segnaposto contenuto 4">
            <a:extLst>
              <a:ext uri="{FF2B5EF4-FFF2-40B4-BE49-F238E27FC236}">
                <a16:creationId xmlns:a16="http://schemas.microsoft.com/office/drawing/2014/main" id="{792F0C0F-160B-1642-8946-539B5010B24A}"/>
              </a:ext>
            </a:extLst>
          </p:cNvPr>
          <p:cNvGraphicFramePr>
            <a:graphicFrameLocks noGrp="1"/>
          </p:cNvGraphicFramePr>
          <p:nvPr>
            <p:ph idx="1"/>
          </p:nvPr>
        </p:nvGraphicFramePr>
        <p:xfrm>
          <a:off x="609600" y="2160588"/>
          <a:ext cx="6348413"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egnaposto numero diapositiva 3"/>
          <p:cNvSpPr>
            <a:spLocks noGrp="1"/>
          </p:cNvSpPr>
          <p:nvPr>
            <p:ph type="sldNum" sz="quarter" idx="12"/>
          </p:nvPr>
        </p:nvSpPr>
        <p:spPr/>
        <p:txBody>
          <a:bodyPr/>
          <a:lstStyle/>
          <a:p>
            <a:fld id="{277FCE32-2D2C-3A41-9BB8-91B3DCC914FD}" type="slidenum">
              <a:rPr lang="it-IT" smtClean="0"/>
              <a:pPr/>
              <a:t>2</a:t>
            </a:fld>
            <a:endParaRPr lang="it-IT"/>
          </a:p>
        </p:txBody>
      </p:sp>
    </p:spTree>
    <p:extLst>
      <p:ext uri="{BB962C8B-B14F-4D97-AF65-F5344CB8AC3E}">
        <p14:creationId xmlns:p14="http://schemas.microsoft.com/office/powerpoint/2010/main" val="2732339425"/>
      </p:ext>
    </p:extLst>
  </p:cSld>
  <p:clrMapOvr>
    <a:masterClrMapping/>
  </p:clrMapOvr>
  <mc:AlternateContent xmlns:mc="http://schemas.openxmlformats.org/markup-compatibility/2006" xmlns:p14="http://schemas.microsoft.com/office/powerpoint/2010/main">
    <mc:Choice Requires="p14">
      <p:transition spd="slow" p14:dur="2000" advTm="108010"/>
    </mc:Choice>
    <mc:Fallback xmlns="">
      <p:transition spd="slow" advTm="108010"/>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1" y="274638"/>
            <a:ext cx="8229600" cy="1784446"/>
          </a:xfrm>
        </p:spPr>
        <p:style>
          <a:lnRef idx="2">
            <a:schemeClr val="accent5">
              <a:shade val="50000"/>
            </a:schemeClr>
          </a:lnRef>
          <a:fillRef idx="1">
            <a:schemeClr val="accent5"/>
          </a:fillRef>
          <a:effectRef idx="0">
            <a:schemeClr val="accent5"/>
          </a:effectRef>
          <a:fontRef idx="minor">
            <a:schemeClr val="lt1"/>
          </a:fontRef>
        </p:style>
        <p:txBody>
          <a:bodyPr>
            <a:normAutofit/>
          </a:bodyPr>
          <a:lstStyle/>
          <a:p>
            <a:pPr algn="just"/>
            <a:r>
              <a:rPr lang="it-IT" dirty="0"/>
              <a:t>KAFALAH e CEDU</a:t>
            </a:r>
          </a:p>
        </p:txBody>
      </p:sp>
      <p:sp>
        <p:nvSpPr>
          <p:cNvPr id="6" name="Segnaposto contenuto 5"/>
          <p:cNvSpPr>
            <a:spLocks noGrp="1"/>
          </p:cNvSpPr>
          <p:nvPr>
            <p:ph idx="1"/>
          </p:nvPr>
        </p:nvSpPr>
        <p:spPr>
          <a:xfrm>
            <a:off x="352508" y="2332037"/>
            <a:ext cx="8229600" cy="4525963"/>
          </a:xfrm>
        </p:spPr>
        <p:txBody>
          <a:bodyPr>
            <a:normAutofit fontScale="92500" lnSpcReduction="10000"/>
          </a:bodyPr>
          <a:lstStyle/>
          <a:p>
            <a:pPr algn="just"/>
            <a:r>
              <a:rPr lang="it-IT" sz="3200" b="1" i="1" dirty="0" err="1"/>
              <a:t>Harroudj</a:t>
            </a:r>
            <a:r>
              <a:rPr lang="it-IT" sz="3200" dirty="0"/>
              <a:t> </a:t>
            </a:r>
            <a:r>
              <a:rPr lang="it-IT" sz="3200" b="1" dirty="0"/>
              <a:t>c. Francia </a:t>
            </a:r>
            <a:r>
              <a:rPr lang="it-IT" sz="3200" dirty="0"/>
              <a:t>(2012- n. 43631/09): qui la Corte stabilisce la necessità di riconoscere la relazione di fatto, nonostante il provvedimento algerino di </a:t>
            </a:r>
            <a:r>
              <a:rPr lang="it-IT" sz="3200" dirty="0" err="1"/>
              <a:t>kafalah</a:t>
            </a:r>
            <a:r>
              <a:rPr lang="it-IT" sz="3200" dirty="0"/>
              <a:t> non potesse essere convertito in adozione come richiesto da una cittadina francese (la madre aveva anche la stessa cittadinanza algerina del minore e lo stesso cognome….) per il divieto previsto dalla legge francese + </a:t>
            </a:r>
            <a:r>
              <a:rPr lang="it-IT" sz="3200" b="1" dirty="0"/>
              <a:t>interesse superiore del minore…</a:t>
            </a:r>
          </a:p>
        </p:txBody>
      </p:sp>
      <p:sp>
        <p:nvSpPr>
          <p:cNvPr id="4" name="Segnaposto numero diapositiva 3"/>
          <p:cNvSpPr>
            <a:spLocks noGrp="1"/>
          </p:cNvSpPr>
          <p:nvPr>
            <p:ph type="sldNum" sz="quarter" idx="12"/>
          </p:nvPr>
        </p:nvSpPr>
        <p:spPr/>
        <p:txBody>
          <a:bodyPr/>
          <a:lstStyle/>
          <a:p>
            <a:fld id="{277FCE32-2D2C-3A41-9BB8-91B3DCC914FD}" type="slidenum">
              <a:rPr lang="it-IT" smtClean="0"/>
              <a:pPr/>
              <a:t>20</a:t>
            </a:fld>
            <a:endParaRPr lang="it-IT"/>
          </a:p>
        </p:txBody>
      </p:sp>
    </p:spTree>
    <p:custDataLst>
      <p:tags r:id="rId1"/>
    </p:custDataLst>
    <p:extLst>
      <p:ext uri="{BB962C8B-B14F-4D97-AF65-F5344CB8AC3E}">
        <p14:creationId xmlns:p14="http://schemas.microsoft.com/office/powerpoint/2010/main" val="4093193283"/>
      </p:ext>
    </p:extLst>
  </p:cSld>
  <p:clrMapOvr>
    <a:masterClrMapping/>
  </p:clrMapOvr>
  <mc:AlternateContent xmlns:mc="http://schemas.openxmlformats.org/markup-compatibility/2006" xmlns:p14="http://schemas.microsoft.com/office/powerpoint/2010/main">
    <mc:Choice Requires="p14">
      <p:transition spd="slow" p14:dur="2000" advTm="102479"/>
    </mc:Choice>
    <mc:Fallback xmlns="">
      <p:transition spd="slow" advTm="10247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2"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6" grpId="1" build="p"/>
      <p:bldP spid="6" grpId="2"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1" y="274638"/>
            <a:ext cx="8229600" cy="1784446"/>
          </a:xfrm>
        </p:spPr>
        <p:style>
          <a:lnRef idx="2">
            <a:schemeClr val="accent5">
              <a:shade val="50000"/>
            </a:schemeClr>
          </a:lnRef>
          <a:fillRef idx="1">
            <a:schemeClr val="accent5"/>
          </a:fillRef>
          <a:effectRef idx="0">
            <a:schemeClr val="accent5"/>
          </a:effectRef>
          <a:fontRef idx="minor">
            <a:schemeClr val="lt1"/>
          </a:fontRef>
        </p:style>
        <p:txBody>
          <a:bodyPr>
            <a:normAutofit/>
          </a:bodyPr>
          <a:lstStyle/>
          <a:p>
            <a:pPr algn="just"/>
            <a:r>
              <a:rPr lang="it-IT" dirty="0"/>
              <a:t>KAFALAH e CEDU</a:t>
            </a:r>
          </a:p>
        </p:txBody>
      </p:sp>
      <p:sp>
        <p:nvSpPr>
          <p:cNvPr id="6" name="Segnaposto contenuto 5"/>
          <p:cNvSpPr>
            <a:spLocks noGrp="1"/>
          </p:cNvSpPr>
          <p:nvPr>
            <p:ph idx="1"/>
          </p:nvPr>
        </p:nvSpPr>
        <p:spPr>
          <a:xfrm>
            <a:off x="457201" y="2332037"/>
            <a:ext cx="8124906" cy="4024313"/>
          </a:xfrm>
        </p:spPr>
        <p:txBody>
          <a:bodyPr>
            <a:noAutofit/>
          </a:bodyPr>
          <a:lstStyle/>
          <a:p>
            <a:pPr algn="just"/>
            <a:r>
              <a:rPr lang="it-IT" sz="2800" dirty="0"/>
              <a:t>In </a:t>
            </a:r>
            <a:r>
              <a:rPr lang="it-IT" sz="2800" b="1" i="1" dirty="0" err="1"/>
              <a:t>Harroudj</a:t>
            </a:r>
            <a:r>
              <a:rPr lang="it-IT" sz="2800" b="1" i="1" dirty="0"/>
              <a:t> c. Francia (n. 43631/09) </a:t>
            </a:r>
            <a:r>
              <a:rPr lang="it-IT" sz="2800" b="1" dirty="0"/>
              <a:t>– 2012</a:t>
            </a:r>
            <a:r>
              <a:rPr lang="it-IT" sz="2800" b="1" i="1" dirty="0"/>
              <a:t>: </a:t>
            </a:r>
            <a:r>
              <a:rPr lang="it-IT" sz="2800" dirty="0"/>
              <a:t> </a:t>
            </a:r>
            <a:r>
              <a:rPr lang="it-IT" sz="2800" b="1" dirty="0"/>
              <a:t>la Corte comunque ritiene che la Francia non abbia violato l’art. 8 della CEDU </a:t>
            </a:r>
            <a:r>
              <a:rPr lang="it-IT" sz="2800" dirty="0"/>
              <a:t>sul diritto al rispetto della vita familiare negando il riconoscimento del provvedimento di </a:t>
            </a:r>
            <a:r>
              <a:rPr lang="it-IT" sz="2800" dirty="0" err="1"/>
              <a:t>kafala</a:t>
            </a:r>
            <a:r>
              <a:rPr lang="it-IT" sz="2800" dirty="0"/>
              <a:t> ottenuto da una cittadina francese in Algeria come adozione- in forza del fatto che era il paese d’origine del minore a vietare l’adozione</a:t>
            </a:r>
          </a:p>
          <a:p>
            <a:pPr algn="just"/>
            <a:r>
              <a:rPr lang="it-IT" sz="2800" dirty="0"/>
              <a:t>non prevedendosi gli stessi diritti – ereditari e anche in tema di cittadinanza</a:t>
            </a:r>
            <a:endParaRPr lang="it-IT" sz="2800" b="1" dirty="0"/>
          </a:p>
        </p:txBody>
      </p:sp>
      <p:sp>
        <p:nvSpPr>
          <p:cNvPr id="4" name="Segnaposto numero diapositiva 3"/>
          <p:cNvSpPr>
            <a:spLocks noGrp="1"/>
          </p:cNvSpPr>
          <p:nvPr>
            <p:ph type="sldNum" sz="quarter" idx="12"/>
          </p:nvPr>
        </p:nvSpPr>
        <p:spPr/>
        <p:txBody>
          <a:bodyPr/>
          <a:lstStyle/>
          <a:p>
            <a:fld id="{277FCE32-2D2C-3A41-9BB8-91B3DCC914FD}" type="slidenum">
              <a:rPr lang="it-IT" smtClean="0"/>
              <a:pPr/>
              <a:t>21</a:t>
            </a:fld>
            <a:endParaRPr lang="it-IT"/>
          </a:p>
        </p:txBody>
      </p:sp>
    </p:spTree>
    <p:custDataLst>
      <p:tags r:id="rId1"/>
    </p:custDataLst>
    <p:extLst>
      <p:ext uri="{BB962C8B-B14F-4D97-AF65-F5344CB8AC3E}">
        <p14:creationId xmlns:p14="http://schemas.microsoft.com/office/powerpoint/2010/main" val="1264149719"/>
      </p:ext>
    </p:extLst>
  </p:cSld>
  <p:clrMapOvr>
    <a:masterClrMapping/>
  </p:clrMapOvr>
  <mc:AlternateContent xmlns:mc="http://schemas.openxmlformats.org/markup-compatibility/2006" xmlns:p14="http://schemas.microsoft.com/office/powerpoint/2010/main">
    <mc:Choice Requires="p14">
      <p:transition spd="slow" p14:dur="2000" advTm="161616"/>
    </mc:Choice>
    <mc:Fallback xmlns="">
      <p:transition spd="slow" advTm="16161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2" nodeType="clickEffect">
                                  <p:stCondLst>
                                    <p:cond delay="0"/>
                                  </p:stCondLst>
                                  <p:childTnLst>
                                    <p:set>
                                      <p:cBhvr>
                                        <p:cTn id="22"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2" nodeType="clickEffect">
                                  <p:stCondLst>
                                    <p:cond delay="0"/>
                                  </p:stCondLst>
                                  <p:childTnLst>
                                    <p:set>
                                      <p:cBhvr>
                                        <p:cTn id="2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6" grpId="1" build="p"/>
      <p:bldP spid="6" grpId="2"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1" y="274638"/>
            <a:ext cx="8229600" cy="1209413"/>
          </a:xfrm>
        </p:spPr>
        <p:style>
          <a:lnRef idx="2">
            <a:schemeClr val="accent3">
              <a:shade val="50000"/>
            </a:schemeClr>
          </a:lnRef>
          <a:fillRef idx="1">
            <a:schemeClr val="accent3"/>
          </a:fillRef>
          <a:effectRef idx="0">
            <a:schemeClr val="accent3"/>
          </a:effectRef>
          <a:fontRef idx="minor">
            <a:schemeClr val="lt1"/>
          </a:fontRef>
        </p:style>
        <p:txBody>
          <a:bodyPr>
            <a:normAutofit/>
          </a:bodyPr>
          <a:lstStyle/>
          <a:p>
            <a:pPr algn="just"/>
            <a:r>
              <a:rPr lang="it-IT" dirty="0"/>
              <a:t>LEGGE APPLICABILE A TUTELA DEI MAGGIORENNI </a:t>
            </a:r>
            <a:r>
              <a:rPr lang="it-IT" dirty="0" err="1"/>
              <a:t>–</a:t>
            </a:r>
            <a:r>
              <a:rPr lang="it-IT" dirty="0"/>
              <a:t> ART. 43</a:t>
            </a:r>
          </a:p>
        </p:txBody>
      </p:sp>
      <p:sp>
        <p:nvSpPr>
          <p:cNvPr id="6" name="Segnaposto contenuto 5"/>
          <p:cNvSpPr>
            <a:spLocks noGrp="1"/>
          </p:cNvSpPr>
          <p:nvPr>
            <p:ph idx="1"/>
          </p:nvPr>
        </p:nvSpPr>
        <p:spPr>
          <a:xfrm>
            <a:off x="247814" y="1667645"/>
            <a:ext cx="8438987" cy="5053830"/>
          </a:xfrm>
        </p:spPr>
        <p:txBody>
          <a:bodyPr>
            <a:normAutofit fontScale="77500" lnSpcReduction="20000"/>
          </a:bodyPr>
          <a:lstStyle/>
          <a:p>
            <a:pPr lvl="1" algn="just">
              <a:buFontTx/>
              <a:buChar char="-"/>
            </a:pPr>
            <a:endParaRPr lang="it-IT" dirty="0"/>
          </a:p>
          <a:p>
            <a:r>
              <a:rPr lang="it-IT" sz="2800" b="1" dirty="0"/>
              <a:t>Art. 43 Protezione dei maggiori d’età</a:t>
            </a:r>
            <a:r>
              <a:rPr lang="it-IT" sz="2800" dirty="0"/>
              <a:t>: «I presupposti e gli effetti delle misure di protezione degli incapaci maggiori di età, nonché i rapporti fra l'incapace e chi ne ha la cura, sono regolati dalla </a:t>
            </a:r>
            <a:r>
              <a:rPr lang="it-IT" sz="2800" b="1" dirty="0"/>
              <a:t>legge nazionale </a:t>
            </a:r>
            <a:r>
              <a:rPr lang="it-IT" sz="2800" dirty="0"/>
              <a:t>dell'incapace. Tuttavia, per proteggere in via provvisoria e urgente la persona o i beni dell'incapace, il giudice italiano può adottare le misure previste dalla legge italiana».</a:t>
            </a:r>
          </a:p>
          <a:p>
            <a:pPr lvl="1" algn="just">
              <a:buFontTx/>
              <a:buChar char="-"/>
            </a:pPr>
            <a:endParaRPr lang="it-IT" sz="2800" dirty="0"/>
          </a:p>
          <a:p>
            <a:pPr lvl="1" algn="just">
              <a:buFontTx/>
              <a:buChar char="-"/>
            </a:pPr>
            <a:endParaRPr lang="it-IT" sz="2800" dirty="0"/>
          </a:p>
          <a:p>
            <a:pPr lvl="1" algn="just">
              <a:buFontTx/>
              <a:buChar char="-"/>
            </a:pPr>
            <a:r>
              <a:rPr lang="it-IT" sz="2800" dirty="0"/>
              <a:t>Legge nazionale dell’incapace, salvo applicabilità della legge italiana </a:t>
            </a:r>
            <a:r>
              <a:rPr lang="it-IT" sz="2800" b="1" dirty="0"/>
              <a:t>per proteggere in via provvisoria e urgente la persona o i beni dell’incapace.</a:t>
            </a:r>
          </a:p>
          <a:p>
            <a:pPr lvl="1" algn="just">
              <a:buFontTx/>
              <a:buChar char="-"/>
            </a:pPr>
            <a:r>
              <a:rPr lang="it-IT" sz="2800" dirty="0"/>
              <a:t>Ambito di applicazione: </a:t>
            </a:r>
            <a:r>
              <a:rPr lang="it-IT" sz="2800" b="1" dirty="0"/>
              <a:t>presupposti ed effetti </a:t>
            </a:r>
            <a:r>
              <a:rPr lang="it-IT" sz="2800" dirty="0"/>
              <a:t>delle misure di protezione degli incapaci</a:t>
            </a:r>
          </a:p>
          <a:p>
            <a:pPr marL="342900" lvl="1" indent="0" algn="just">
              <a:buNone/>
            </a:pPr>
            <a:endParaRPr lang="it-IT" dirty="0"/>
          </a:p>
          <a:p>
            <a:pPr algn="just"/>
            <a:endParaRPr lang="it-IT" dirty="0"/>
          </a:p>
        </p:txBody>
      </p:sp>
      <p:sp>
        <p:nvSpPr>
          <p:cNvPr id="4" name="Segnaposto numero diapositiva 3"/>
          <p:cNvSpPr>
            <a:spLocks noGrp="1"/>
          </p:cNvSpPr>
          <p:nvPr>
            <p:ph type="sldNum" sz="quarter" idx="12"/>
          </p:nvPr>
        </p:nvSpPr>
        <p:spPr/>
        <p:txBody>
          <a:bodyPr/>
          <a:lstStyle/>
          <a:p>
            <a:fld id="{277FCE32-2D2C-3A41-9BB8-91B3DCC914FD}" type="slidenum">
              <a:rPr lang="it-IT" smtClean="0"/>
              <a:pPr/>
              <a:t>22</a:t>
            </a:fld>
            <a:endParaRPr lang="it-IT"/>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120871"/>
    </mc:Choice>
    <mc:Fallback xmlns="">
      <p:transition spd="slow" advTm="12087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4" end="4"/>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1" y="274638"/>
            <a:ext cx="8229600" cy="1209413"/>
          </a:xfrm>
        </p:spPr>
        <p:style>
          <a:lnRef idx="2">
            <a:schemeClr val="accent3">
              <a:shade val="50000"/>
            </a:schemeClr>
          </a:lnRef>
          <a:fillRef idx="1">
            <a:schemeClr val="accent3"/>
          </a:fillRef>
          <a:effectRef idx="0">
            <a:schemeClr val="accent3"/>
          </a:effectRef>
          <a:fontRef idx="minor">
            <a:schemeClr val="lt1"/>
          </a:fontRef>
        </p:style>
        <p:txBody>
          <a:bodyPr>
            <a:normAutofit/>
          </a:bodyPr>
          <a:lstStyle/>
          <a:p>
            <a:pPr algn="just"/>
            <a:r>
              <a:rPr lang="it-IT" dirty="0"/>
              <a:t>LEGGE APPLICABILE A TUTELA DEI MAGGIORENNI </a:t>
            </a:r>
            <a:r>
              <a:rPr lang="it-IT" dirty="0" err="1"/>
              <a:t>–</a:t>
            </a:r>
            <a:r>
              <a:rPr lang="it-IT" dirty="0"/>
              <a:t> ART. 43</a:t>
            </a:r>
          </a:p>
        </p:txBody>
      </p:sp>
      <p:sp>
        <p:nvSpPr>
          <p:cNvPr id="6" name="Segnaposto contenuto 5"/>
          <p:cNvSpPr>
            <a:spLocks noGrp="1"/>
          </p:cNvSpPr>
          <p:nvPr>
            <p:ph idx="1"/>
          </p:nvPr>
        </p:nvSpPr>
        <p:spPr>
          <a:xfrm>
            <a:off x="0" y="1484051"/>
            <a:ext cx="8686801" cy="5237424"/>
          </a:xfrm>
        </p:spPr>
        <p:txBody>
          <a:bodyPr>
            <a:normAutofit fontScale="85000" lnSpcReduction="20000"/>
          </a:bodyPr>
          <a:lstStyle/>
          <a:p>
            <a:pPr lvl="1" algn="just">
              <a:buFontTx/>
              <a:buChar char="-"/>
            </a:pPr>
            <a:endParaRPr lang="it-IT" dirty="0"/>
          </a:p>
          <a:p>
            <a:pPr lvl="1" algn="just">
              <a:buFontTx/>
              <a:buChar char="-"/>
            </a:pPr>
            <a:endParaRPr lang="it-IT" dirty="0"/>
          </a:p>
          <a:p>
            <a:pPr lvl="1" algn="just">
              <a:buFontTx/>
              <a:buChar char="-"/>
            </a:pPr>
            <a:endParaRPr lang="it-IT" sz="2800" dirty="0"/>
          </a:p>
          <a:p>
            <a:pPr lvl="1" algn="just">
              <a:buFontTx/>
              <a:buChar char="-"/>
            </a:pPr>
            <a:r>
              <a:rPr lang="it-IT" sz="2800" dirty="0"/>
              <a:t>Coordinamento con la disciplina della capacità: uniformità, salvo operatività del </a:t>
            </a:r>
            <a:r>
              <a:rPr lang="it-IT" sz="2800" b="1" dirty="0"/>
              <a:t>rinvio</a:t>
            </a:r>
            <a:r>
              <a:rPr lang="it-IT" sz="2800" dirty="0"/>
              <a:t> o limiti, quale ad es. </a:t>
            </a:r>
            <a:r>
              <a:rPr lang="it-IT" sz="2800" b="1" dirty="0"/>
              <a:t>ordine pubblico</a:t>
            </a:r>
            <a:r>
              <a:rPr lang="it-IT" sz="2800" dirty="0"/>
              <a:t> in caso di richiamo di istituti di protezione degli incapaci sconosciuti alla legge italiana: ad es. mandato in previsione di incapacità- </a:t>
            </a:r>
            <a:r>
              <a:rPr lang="it-IT" sz="2800" dirty="0" err="1"/>
              <a:t>springing</a:t>
            </a:r>
            <a:r>
              <a:rPr lang="it-IT" sz="2800" dirty="0"/>
              <a:t> </a:t>
            </a:r>
            <a:r>
              <a:rPr lang="it-IT" sz="2800" dirty="0" err="1"/>
              <a:t>powers</a:t>
            </a:r>
            <a:r>
              <a:rPr lang="it-IT" sz="2800" dirty="0"/>
              <a:t> of </a:t>
            </a:r>
            <a:r>
              <a:rPr lang="it-IT" sz="2800" dirty="0" err="1"/>
              <a:t>attorney</a:t>
            </a:r>
            <a:r>
              <a:rPr lang="it-IT" sz="2800" dirty="0"/>
              <a:t> che consente ad un individuo capace di disporre della propria incapacità futura ….istituto che avrà effetto quando si delineerà l’incapacità…</a:t>
            </a:r>
          </a:p>
          <a:p>
            <a:pPr lvl="1" algn="just">
              <a:buFontTx/>
              <a:buChar char="-"/>
            </a:pPr>
            <a:endParaRPr lang="it-IT" sz="2800" dirty="0"/>
          </a:p>
          <a:p>
            <a:pPr lvl="1" algn="just">
              <a:buFontTx/>
              <a:buChar char="-"/>
            </a:pPr>
            <a:r>
              <a:rPr lang="it-IT" sz="2800" dirty="0"/>
              <a:t>Opportunità della ratifica della </a:t>
            </a:r>
            <a:r>
              <a:rPr lang="it-IT" sz="2800" b="1" dirty="0"/>
              <a:t>Convenzione dell’</a:t>
            </a:r>
            <a:r>
              <a:rPr lang="it-IT" sz="2800" b="1" dirty="0" err="1"/>
              <a:t>Aja</a:t>
            </a:r>
            <a:r>
              <a:rPr lang="it-IT" sz="2800" b="1" dirty="0"/>
              <a:t> del 13.1.2000 sulla protezione internazionale degli adulti</a:t>
            </a:r>
            <a:r>
              <a:rPr lang="it-IT" sz="2800" dirty="0"/>
              <a:t>, non ratificata dall’Italia……che semplificherebbe molte soluzioni….</a:t>
            </a:r>
          </a:p>
          <a:p>
            <a:pPr lvl="1" algn="just"/>
            <a:endParaRPr lang="it-IT" dirty="0"/>
          </a:p>
          <a:p>
            <a:pPr lvl="1" algn="just"/>
            <a:endParaRPr lang="it-IT" dirty="0"/>
          </a:p>
          <a:p>
            <a:pPr algn="just"/>
            <a:endParaRPr lang="it-IT" dirty="0"/>
          </a:p>
        </p:txBody>
      </p:sp>
      <p:sp>
        <p:nvSpPr>
          <p:cNvPr id="4" name="Segnaposto numero diapositiva 3"/>
          <p:cNvSpPr>
            <a:spLocks noGrp="1"/>
          </p:cNvSpPr>
          <p:nvPr>
            <p:ph type="sldNum" sz="quarter" idx="12"/>
          </p:nvPr>
        </p:nvSpPr>
        <p:spPr/>
        <p:txBody>
          <a:bodyPr/>
          <a:lstStyle/>
          <a:p>
            <a:fld id="{277FCE32-2D2C-3A41-9BB8-91B3DCC914FD}" type="slidenum">
              <a:rPr lang="it-IT" smtClean="0"/>
              <a:pPr/>
              <a:t>23</a:t>
            </a:fld>
            <a:endParaRPr lang="it-IT"/>
          </a:p>
        </p:txBody>
      </p:sp>
    </p:spTree>
    <p:custDataLst>
      <p:tags r:id="rId1"/>
    </p:custDataLst>
    <p:extLst>
      <p:ext uri="{BB962C8B-B14F-4D97-AF65-F5344CB8AC3E}">
        <p14:creationId xmlns:p14="http://schemas.microsoft.com/office/powerpoint/2010/main" val="2530184320"/>
      </p:ext>
    </p:extLst>
  </p:cSld>
  <p:clrMapOvr>
    <a:masterClrMapping/>
  </p:clrMapOvr>
  <mc:AlternateContent xmlns:mc="http://schemas.openxmlformats.org/markup-compatibility/2006" xmlns:p14="http://schemas.microsoft.com/office/powerpoint/2010/main">
    <mc:Choice Requires="p14">
      <p:transition spd="slow" p14:dur="2000" advTm="192214"/>
    </mc:Choice>
    <mc:Fallback xmlns="">
      <p:transition spd="slow" advTm="19221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1" y="274638"/>
            <a:ext cx="8229600" cy="1209413"/>
          </a:xfrm>
        </p:spPr>
        <p:style>
          <a:lnRef idx="2">
            <a:schemeClr val="accent3">
              <a:shade val="50000"/>
            </a:schemeClr>
          </a:lnRef>
          <a:fillRef idx="1">
            <a:schemeClr val="accent3"/>
          </a:fillRef>
          <a:effectRef idx="0">
            <a:schemeClr val="accent3"/>
          </a:effectRef>
          <a:fontRef idx="minor">
            <a:schemeClr val="lt1"/>
          </a:fontRef>
        </p:style>
        <p:txBody>
          <a:bodyPr>
            <a:normAutofit/>
          </a:bodyPr>
          <a:lstStyle/>
          <a:p>
            <a:pPr algn="just"/>
            <a:r>
              <a:rPr lang="it-IT" dirty="0"/>
              <a:t>LEGGE APPLICABILE A TUTELA DEI MAGGIORENNI </a:t>
            </a:r>
            <a:r>
              <a:rPr lang="it-IT" dirty="0" err="1"/>
              <a:t>–</a:t>
            </a:r>
            <a:r>
              <a:rPr lang="it-IT" dirty="0"/>
              <a:t> ART. 43</a:t>
            </a:r>
          </a:p>
        </p:txBody>
      </p:sp>
      <p:sp>
        <p:nvSpPr>
          <p:cNvPr id="6" name="Segnaposto contenuto 5"/>
          <p:cNvSpPr>
            <a:spLocks noGrp="1"/>
          </p:cNvSpPr>
          <p:nvPr>
            <p:ph idx="1"/>
          </p:nvPr>
        </p:nvSpPr>
        <p:spPr>
          <a:xfrm>
            <a:off x="247814" y="1667645"/>
            <a:ext cx="8438987" cy="5053830"/>
          </a:xfrm>
        </p:spPr>
        <p:txBody>
          <a:bodyPr>
            <a:normAutofit fontScale="85000" lnSpcReduction="20000"/>
          </a:bodyPr>
          <a:lstStyle/>
          <a:p>
            <a:pPr lvl="1" algn="just">
              <a:buFontTx/>
              <a:buChar char="-"/>
            </a:pPr>
            <a:endParaRPr lang="it-IT" dirty="0"/>
          </a:p>
          <a:p>
            <a:pPr lvl="1" algn="just">
              <a:buFontTx/>
              <a:buChar char="-"/>
            </a:pPr>
            <a:endParaRPr lang="it-IT" dirty="0"/>
          </a:p>
          <a:p>
            <a:pPr lvl="1" algn="just">
              <a:buFontTx/>
              <a:buChar char="-"/>
            </a:pPr>
            <a:endParaRPr lang="it-IT" dirty="0"/>
          </a:p>
          <a:p>
            <a:pPr lvl="1" algn="just">
              <a:buFontTx/>
              <a:buChar char="-"/>
            </a:pPr>
            <a:r>
              <a:rPr lang="it-IT" sz="3200" b="1" dirty="0" err="1"/>
              <a:t>Trib</a:t>
            </a:r>
            <a:r>
              <a:rPr lang="it-IT" sz="3200" b="1" dirty="0"/>
              <a:t>. Belluno </a:t>
            </a:r>
            <a:r>
              <a:rPr lang="it-IT" sz="3200" b="1" dirty="0" err="1"/>
              <a:t>decr</a:t>
            </a:r>
            <a:r>
              <a:rPr lang="it-IT" sz="3200" b="1" dirty="0"/>
              <a:t>. 1.8.2019</a:t>
            </a:r>
            <a:r>
              <a:rPr lang="it-IT" sz="3200" dirty="0"/>
              <a:t>: AMMINISTRAZIONE DI SOSTEGNO di una cittadina macedone residente in Italia- art. 43 consente applicazione della legge macedone che però prevede clausola di eccezione a favore del luogo di residenza quindi in base </a:t>
            </a:r>
            <a:r>
              <a:rPr lang="it-IT" sz="3200" b="1" dirty="0"/>
              <a:t>all’art. 13</a:t>
            </a:r>
            <a:r>
              <a:rPr lang="it-IT" sz="3200" dirty="0"/>
              <a:t> si giunge alla legge italiana….</a:t>
            </a:r>
          </a:p>
          <a:p>
            <a:pPr lvl="1" algn="just">
              <a:buFontTx/>
              <a:buChar char="-"/>
            </a:pPr>
            <a:endParaRPr lang="it-IT" sz="3200" dirty="0"/>
          </a:p>
          <a:p>
            <a:pPr lvl="1" algn="just">
              <a:buFontTx/>
              <a:buChar char="-"/>
            </a:pPr>
            <a:r>
              <a:rPr lang="it-IT" sz="3200" dirty="0"/>
              <a:t>La Convenzione dell’</a:t>
            </a:r>
            <a:r>
              <a:rPr lang="it-IT" sz="3200" dirty="0" err="1"/>
              <a:t>Aja</a:t>
            </a:r>
            <a:r>
              <a:rPr lang="it-IT" sz="3200" dirty="0"/>
              <a:t> prevede </a:t>
            </a:r>
            <a:r>
              <a:rPr lang="it-IT" sz="3200" b="1" dirty="0"/>
              <a:t>la «clausola di eccezione»</a:t>
            </a:r>
            <a:r>
              <a:rPr lang="it-IT" sz="3200" dirty="0"/>
              <a:t> all’art. 13, par. 2 per tutela dell’interessato e dei suoi interessi materiali….</a:t>
            </a:r>
          </a:p>
          <a:p>
            <a:pPr lvl="1" algn="just"/>
            <a:endParaRPr lang="it-IT" dirty="0"/>
          </a:p>
          <a:p>
            <a:pPr lvl="1" algn="just"/>
            <a:endParaRPr lang="it-IT" dirty="0"/>
          </a:p>
          <a:p>
            <a:pPr algn="just"/>
            <a:endParaRPr lang="it-IT" dirty="0"/>
          </a:p>
        </p:txBody>
      </p:sp>
      <p:sp>
        <p:nvSpPr>
          <p:cNvPr id="4" name="Segnaposto numero diapositiva 3"/>
          <p:cNvSpPr>
            <a:spLocks noGrp="1"/>
          </p:cNvSpPr>
          <p:nvPr>
            <p:ph type="sldNum" sz="quarter" idx="12"/>
          </p:nvPr>
        </p:nvSpPr>
        <p:spPr/>
        <p:txBody>
          <a:bodyPr/>
          <a:lstStyle/>
          <a:p>
            <a:fld id="{277FCE32-2D2C-3A41-9BB8-91B3DCC914FD}" type="slidenum">
              <a:rPr lang="it-IT" smtClean="0"/>
              <a:pPr/>
              <a:t>24</a:t>
            </a:fld>
            <a:endParaRPr lang="it-IT"/>
          </a:p>
        </p:txBody>
      </p:sp>
    </p:spTree>
    <p:custDataLst>
      <p:tags r:id="rId1"/>
    </p:custDataLst>
    <p:extLst>
      <p:ext uri="{BB962C8B-B14F-4D97-AF65-F5344CB8AC3E}">
        <p14:creationId xmlns:p14="http://schemas.microsoft.com/office/powerpoint/2010/main" val="2559687458"/>
      </p:ext>
    </p:extLst>
  </p:cSld>
  <p:clrMapOvr>
    <a:masterClrMapping/>
  </p:clrMapOvr>
  <mc:AlternateContent xmlns:mc="http://schemas.openxmlformats.org/markup-compatibility/2006" xmlns:p14="http://schemas.microsoft.com/office/powerpoint/2010/main">
    <mc:Choice Requires="p14">
      <p:transition spd="slow" p14:dur="2000" advTm="62971"/>
    </mc:Choice>
    <mc:Fallback xmlns="">
      <p:transition spd="slow" advTm="6297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1" y="274638"/>
            <a:ext cx="8229600" cy="1209413"/>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pPr algn="just"/>
            <a:r>
              <a:rPr lang="it-IT" dirty="0"/>
              <a:t>LEGGE APPLICABILE A OBBLIGAZIONI ALIMENTARI – ART. 45</a:t>
            </a:r>
          </a:p>
        </p:txBody>
      </p:sp>
      <p:sp>
        <p:nvSpPr>
          <p:cNvPr id="6" name="Segnaposto contenuto 5"/>
          <p:cNvSpPr>
            <a:spLocks noGrp="1"/>
          </p:cNvSpPr>
          <p:nvPr>
            <p:ph idx="1"/>
          </p:nvPr>
        </p:nvSpPr>
        <p:spPr>
          <a:xfrm>
            <a:off x="247814" y="1667645"/>
            <a:ext cx="8438987" cy="5053830"/>
          </a:xfrm>
        </p:spPr>
        <p:txBody>
          <a:bodyPr>
            <a:normAutofit fontScale="92500" lnSpcReduction="20000"/>
          </a:bodyPr>
          <a:lstStyle/>
          <a:p>
            <a:pPr lvl="1" algn="just">
              <a:buFontTx/>
              <a:buChar char="-"/>
            </a:pPr>
            <a:r>
              <a:rPr lang="it-IT" sz="3200" b="1" u="sng" dirty="0"/>
              <a:t>NOVITA’: </a:t>
            </a:r>
            <a:r>
              <a:rPr lang="it-IT" sz="3200" u="sng" dirty="0"/>
              <a:t>Richiamo del Reg. UE 4/2009: </a:t>
            </a:r>
            <a:r>
              <a:rPr lang="it-IT" sz="3200" b="1" u="sng" dirty="0"/>
              <a:t>nuovo testo in seguito a l. 76/2016 </a:t>
            </a:r>
            <a:r>
              <a:rPr lang="it-IT" sz="3200" b="1" dirty="0"/>
              <a:t>su unioni civili</a:t>
            </a:r>
            <a:r>
              <a:rPr lang="it-IT" sz="3200" dirty="0"/>
              <a:t> – o meglio in seguito a decreto attuativo (ottobre 2016):</a:t>
            </a:r>
          </a:p>
          <a:p>
            <a:pPr lvl="1" algn="just">
              <a:buFontTx/>
              <a:buChar char="-"/>
            </a:pPr>
            <a:r>
              <a:rPr lang="it-IT" sz="3200" b="1" dirty="0"/>
              <a:t>“Le obbligazioni alimentari nella famiglia sono regolate dalla legge designata dal regolamento 2009/4/CE del Consiglio del 18 dicembre 2008 relativo alla competenza, alla legge applicabile, al riconoscimento e all’esecuzione delle decisioni e alla cooperazione in materia di obbligazioni alimentari e successive modificazioni”.</a:t>
            </a:r>
          </a:p>
          <a:p>
            <a:pPr lvl="1" algn="just"/>
            <a:endParaRPr lang="it-IT" dirty="0"/>
          </a:p>
          <a:p>
            <a:pPr algn="just"/>
            <a:endParaRPr lang="it-IT" dirty="0"/>
          </a:p>
        </p:txBody>
      </p:sp>
      <p:sp>
        <p:nvSpPr>
          <p:cNvPr id="4" name="Segnaposto numero diapositiva 3"/>
          <p:cNvSpPr>
            <a:spLocks noGrp="1"/>
          </p:cNvSpPr>
          <p:nvPr>
            <p:ph type="sldNum" sz="quarter" idx="12"/>
          </p:nvPr>
        </p:nvSpPr>
        <p:spPr/>
        <p:txBody>
          <a:bodyPr/>
          <a:lstStyle/>
          <a:p>
            <a:fld id="{277FCE32-2D2C-3A41-9BB8-91B3DCC914FD}" type="slidenum">
              <a:rPr lang="it-IT" smtClean="0"/>
              <a:pPr/>
              <a:t>25</a:t>
            </a:fld>
            <a:endParaRPr lang="it-IT"/>
          </a:p>
        </p:txBody>
      </p:sp>
    </p:spTree>
    <p:custDataLst>
      <p:tags r:id="rId1"/>
    </p:custDataLst>
    <p:extLst>
      <p:ext uri="{BB962C8B-B14F-4D97-AF65-F5344CB8AC3E}">
        <p14:creationId xmlns:p14="http://schemas.microsoft.com/office/powerpoint/2010/main" val="879052570"/>
      </p:ext>
    </p:extLst>
  </p:cSld>
  <p:clrMapOvr>
    <a:masterClrMapping/>
  </p:clrMapOvr>
  <mc:AlternateContent xmlns:mc="http://schemas.openxmlformats.org/markup-compatibility/2006" xmlns:p14="http://schemas.microsoft.com/office/powerpoint/2010/main">
    <mc:Choice Requires="p14">
      <p:transition spd="slow" p14:dur="2000" advTm="67211"/>
    </mc:Choice>
    <mc:Fallback xmlns="">
      <p:transition spd="slow" advTm="6721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1" y="274638"/>
            <a:ext cx="8229600" cy="1209413"/>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pPr algn="just"/>
            <a:r>
              <a:rPr lang="it-IT" dirty="0"/>
              <a:t>LEGGE APPLICABILE A OBBLIGAZIONI ALIMENTARI – ART. 45</a:t>
            </a:r>
          </a:p>
        </p:txBody>
      </p:sp>
      <p:sp>
        <p:nvSpPr>
          <p:cNvPr id="6" name="Segnaposto contenuto 5"/>
          <p:cNvSpPr>
            <a:spLocks noGrp="1"/>
          </p:cNvSpPr>
          <p:nvPr>
            <p:ph idx="1"/>
          </p:nvPr>
        </p:nvSpPr>
        <p:spPr>
          <a:xfrm>
            <a:off x="247814" y="1667645"/>
            <a:ext cx="8438987" cy="5053830"/>
          </a:xfrm>
        </p:spPr>
        <p:txBody>
          <a:bodyPr>
            <a:normAutofit fontScale="92500" lnSpcReduction="20000"/>
          </a:bodyPr>
          <a:lstStyle/>
          <a:p>
            <a:pPr lvl="1" algn="just">
              <a:buFontTx/>
              <a:buChar char="-"/>
            </a:pPr>
            <a:r>
              <a:rPr lang="it-IT" sz="3200" b="1" u="sng" dirty="0"/>
              <a:t>Sono così risolti i profili interpretativi collegati all’ambito d’applicazione della Convenzione precedentemente richiamata….</a:t>
            </a:r>
          </a:p>
          <a:p>
            <a:pPr lvl="1" algn="just">
              <a:buFontTx/>
              <a:buChar char="-"/>
            </a:pPr>
            <a:endParaRPr lang="it-IT" sz="3200" b="1" u="sng" dirty="0"/>
          </a:p>
          <a:p>
            <a:pPr lvl="1" algn="just">
              <a:buFontTx/>
              <a:buChar char="-"/>
            </a:pPr>
            <a:r>
              <a:rPr lang="it-IT" sz="3200" dirty="0"/>
              <a:t>Inoltre si richiama una disciplina uniforme sia per la giurisdizione (e riconoscimento delle decisioni) sia per la legge applicabile….</a:t>
            </a:r>
          </a:p>
          <a:p>
            <a:pPr lvl="1" algn="just">
              <a:buFontTx/>
              <a:buChar char="-"/>
            </a:pPr>
            <a:endParaRPr lang="it-IT" sz="3200" dirty="0"/>
          </a:p>
          <a:p>
            <a:pPr lvl="1" algn="just">
              <a:buFontTx/>
              <a:buChar char="-"/>
            </a:pPr>
            <a:r>
              <a:rPr lang="it-IT" sz="3200" dirty="0"/>
              <a:t>Non si applica alla Danimarca (</a:t>
            </a:r>
            <a:r>
              <a:rPr lang="it-IT" sz="3200" dirty="0" err="1"/>
              <a:t>opting</a:t>
            </a:r>
            <a:r>
              <a:rPr lang="it-IT" sz="3200" dirty="0"/>
              <a:t> out) …coordinamento con Bruxelles I bis….</a:t>
            </a:r>
          </a:p>
          <a:p>
            <a:pPr lvl="1" algn="just"/>
            <a:endParaRPr lang="it-IT" dirty="0"/>
          </a:p>
          <a:p>
            <a:pPr algn="just"/>
            <a:endParaRPr lang="it-IT" dirty="0"/>
          </a:p>
        </p:txBody>
      </p:sp>
      <p:sp>
        <p:nvSpPr>
          <p:cNvPr id="4" name="Segnaposto numero diapositiva 3"/>
          <p:cNvSpPr>
            <a:spLocks noGrp="1"/>
          </p:cNvSpPr>
          <p:nvPr>
            <p:ph type="sldNum" sz="quarter" idx="12"/>
          </p:nvPr>
        </p:nvSpPr>
        <p:spPr/>
        <p:txBody>
          <a:bodyPr/>
          <a:lstStyle/>
          <a:p>
            <a:fld id="{277FCE32-2D2C-3A41-9BB8-91B3DCC914FD}" type="slidenum">
              <a:rPr lang="it-IT" smtClean="0"/>
              <a:pPr/>
              <a:t>26</a:t>
            </a:fld>
            <a:endParaRPr lang="it-IT"/>
          </a:p>
        </p:txBody>
      </p:sp>
    </p:spTree>
    <p:custDataLst>
      <p:tags r:id="rId1"/>
    </p:custDataLst>
    <p:extLst>
      <p:ext uri="{BB962C8B-B14F-4D97-AF65-F5344CB8AC3E}">
        <p14:creationId xmlns:p14="http://schemas.microsoft.com/office/powerpoint/2010/main" val="3600696810"/>
      </p:ext>
    </p:extLst>
  </p:cSld>
  <p:clrMapOvr>
    <a:masterClrMapping/>
  </p:clrMapOvr>
  <mc:AlternateContent xmlns:mc="http://schemas.openxmlformats.org/markup-compatibility/2006" xmlns:p14="http://schemas.microsoft.com/office/powerpoint/2010/main">
    <mc:Choice Requires="p14">
      <p:transition spd="slow" p14:dur="2000" advTm="45127"/>
    </mc:Choice>
    <mc:Fallback xmlns="">
      <p:transition spd="slow" advTm="4512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1" y="274638"/>
            <a:ext cx="8229600" cy="1209413"/>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pPr algn="just"/>
            <a:r>
              <a:rPr lang="it-IT" dirty="0"/>
              <a:t>LEGGE APPLICABILE A OBBLIGAZIONI ALIMENTARI – ART. 45</a:t>
            </a:r>
          </a:p>
        </p:txBody>
      </p:sp>
      <p:sp>
        <p:nvSpPr>
          <p:cNvPr id="6" name="Segnaposto contenuto 5"/>
          <p:cNvSpPr>
            <a:spLocks noGrp="1"/>
          </p:cNvSpPr>
          <p:nvPr>
            <p:ph idx="1"/>
          </p:nvPr>
        </p:nvSpPr>
        <p:spPr>
          <a:xfrm>
            <a:off x="247814" y="1667645"/>
            <a:ext cx="8438987" cy="5053830"/>
          </a:xfrm>
        </p:spPr>
        <p:txBody>
          <a:bodyPr>
            <a:normAutofit fontScale="77500" lnSpcReduction="20000"/>
          </a:bodyPr>
          <a:lstStyle/>
          <a:p>
            <a:pPr lvl="1" algn="just">
              <a:buFontTx/>
              <a:buChar char="-"/>
            </a:pPr>
            <a:r>
              <a:rPr lang="it-IT" sz="3200" b="1" u="sng" dirty="0"/>
              <a:t>LEGGE APPLICABILE: </a:t>
            </a:r>
            <a:r>
              <a:rPr lang="it-IT" sz="3200" dirty="0"/>
              <a:t>richiamo della </a:t>
            </a:r>
            <a:r>
              <a:rPr lang="it-IT" sz="3200" b="1" dirty="0"/>
              <a:t>Convenzione dell’</a:t>
            </a:r>
            <a:r>
              <a:rPr lang="it-IT" sz="3200" b="1" dirty="0" err="1"/>
              <a:t>Aja</a:t>
            </a:r>
            <a:r>
              <a:rPr lang="it-IT" sz="3200" b="1" dirty="0"/>
              <a:t> del 23 novembre 2007</a:t>
            </a:r>
            <a:r>
              <a:rPr lang="it-IT" sz="3200" dirty="0"/>
              <a:t> sull’esazione internazionale di prestazioni alimentari nei confronti dei figli e di altri membri della famiglia e del </a:t>
            </a:r>
            <a:r>
              <a:rPr lang="it-IT" sz="3200" b="1" dirty="0"/>
              <a:t>Protocollo relativo alla legge applicabile alle obbligazioni alimentari (Protocollo dell’</a:t>
            </a:r>
            <a:r>
              <a:rPr lang="it-IT" sz="3200" b="1" dirty="0" err="1"/>
              <a:t>Aja</a:t>
            </a:r>
            <a:r>
              <a:rPr lang="it-IT" sz="3200" b="1" dirty="0"/>
              <a:t> del 2007</a:t>
            </a:r>
            <a:r>
              <a:rPr lang="it-IT" sz="3200" dirty="0"/>
              <a:t> – in vigore dal 1° agosto 2013).</a:t>
            </a:r>
          </a:p>
          <a:p>
            <a:pPr lvl="1" algn="just">
              <a:buFontTx/>
              <a:buChar char="-"/>
            </a:pPr>
            <a:r>
              <a:rPr lang="it-IT" sz="3200" dirty="0"/>
              <a:t>Convenzione dell’</a:t>
            </a:r>
            <a:r>
              <a:rPr lang="it-IT" sz="3200" dirty="0" err="1"/>
              <a:t>Aja</a:t>
            </a:r>
            <a:r>
              <a:rPr lang="it-IT" sz="3200" dirty="0"/>
              <a:t> è in vigore per </a:t>
            </a:r>
            <a:r>
              <a:rPr lang="it-IT" sz="3200" b="1" dirty="0"/>
              <a:t>Albania, Burkina Faso, Bosnia-Erzegovina, Unione europea, Norvegia, Ucraina e Stati Uniti d’America.</a:t>
            </a:r>
          </a:p>
          <a:p>
            <a:pPr lvl="1" algn="just">
              <a:buFontTx/>
              <a:buChar char="-"/>
            </a:pPr>
            <a:r>
              <a:rPr lang="it-IT" sz="3200" dirty="0"/>
              <a:t>Protocollo dell’</a:t>
            </a:r>
            <a:r>
              <a:rPr lang="it-IT" sz="3200" dirty="0" err="1"/>
              <a:t>Aja</a:t>
            </a:r>
            <a:r>
              <a:rPr lang="it-IT" sz="3200" dirty="0"/>
              <a:t> è in vigore per </a:t>
            </a:r>
            <a:r>
              <a:rPr lang="it-IT" sz="3200" b="1" dirty="0"/>
              <a:t>Unione europea (senza la Danimarca e il Regno Unito) e Serbia. </a:t>
            </a:r>
            <a:endParaRPr lang="it-IT" sz="3200" dirty="0"/>
          </a:p>
          <a:p>
            <a:pPr lvl="1" algn="just"/>
            <a:endParaRPr lang="it-IT" dirty="0"/>
          </a:p>
          <a:p>
            <a:pPr algn="just"/>
            <a:endParaRPr lang="it-IT" dirty="0"/>
          </a:p>
        </p:txBody>
      </p:sp>
      <p:sp>
        <p:nvSpPr>
          <p:cNvPr id="4" name="Segnaposto numero diapositiva 3"/>
          <p:cNvSpPr>
            <a:spLocks noGrp="1"/>
          </p:cNvSpPr>
          <p:nvPr>
            <p:ph type="sldNum" sz="quarter" idx="12"/>
          </p:nvPr>
        </p:nvSpPr>
        <p:spPr/>
        <p:txBody>
          <a:bodyPr/>
          <a:lstStyle/>
          <a:p>
            <a:fld id="{277FCE32-2D2C-3A41-9BB8-91B3DCC914FD}" type="slidenum">
              <a:rPr lang="it-IT" smtClean="0"/>
              <a:pPr/>
              <a:t>27</a:t>
            </a:fld>
            <a:endParaRPr lang="it-IT"/>
          </a:p>
        </p:txBody>
      </p:sp>
    </p:spTree>
    <p:custDataLst>
      <p:tags r:id="rId1"/>
    </p:custDataLst>
    <p:extLst>
      <p:ext uri="{BB962C8B-B14F-4D97-AF65-F5344CB8AC3E}">
        <p14:creationId xmlns:p14="http://schemas.microsoft.com/office/powerpoint/2010/main" val="3401390858"/>
      </p:ext>
    </p:extLst>
  </p:cSld>
  <p:clrMapOvr>
    <a:masterClrMapping/>
  </p:clrMapOvr>
  <mc:AlternateContent xmlns:mc="http://schemas.openxmlformats.org/markup-compatibility/2006" xmlns:p14="http://schemas.microsoft.com/office/powerpoint/2010/main">
    <mc:Choice Requires="p14">
      <p:transition spd="slow" p14:dur="2000" advTm="53179"/>
    </mc:Choice>
    <mc:Fallback xmlns="">
      <p:transition spd="slow" advTm="5317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1" y="274638"/>
            <a:ext cx="8229600" cy="1209413"/>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pPr algn="just"/>
            <a:r>
              <a:rPr lang="it-IT" dirty="0"/>
              <a:t>LEGGE APPLICABILE A OBBLIGAZIONI ALIMENTARI – ART. 45</a:t>
            </a:r>
          </a:p>
        </p:txBody>
      </p:sp>
      <p:sp>
        <p:nvSpPr>
          <p:cNvPr id="6" name="Segnaposto contenuto 5"/>
          <p:cNvSpPr>
            <a:spLocks noGrp="1"/>
          </p:cNvSpPr>
          <p:nvPr>
            <p:ph idx="1"/>
          </p:nvPr>
        </p:nvSpPr>
        <p:spPr>
          <a:xfrm>
            <a:off x="76363" y="1667646"/>
            <a:ext cx="8438987" cy="5053830"/>
          </a:xfrm>
        </p:spPr>
        <p:txBody>
          <a:bodyPr>
            <a:normAutofit lnSpcReduction="10000"/>
          </a:bodyPr>
          <a:lstStyle/>
          <a:p>
            <a:pPr lvl="1" algn="just">
              <a:buFontTx/>
              <a:buChar char="-"/>
            </a:pPr>
            <a:r>
              <a:rPr lang="it-IT" sz="3200" b="1" u="sng" dirty="0"/>
              <a:t>LEGGE APPLICABILE:</a:t>
            </a:r>
          </a:p>
          <a:p>
            <a:pPr lvl="1" algn="just">
              <a:buFontTx/>
              <a:buChar char="-"/>
            </a:pPr>
            <a:r>
              <a:rPr lang="it-IT" sz="3200" dirty="0"/>
              <a:t>Le obbligazioni alimentari sono disciplinate </a:t>
            </a:r>
            <a:r>
              <a:rPr lang="it-IT" sz="3200" b="1" dirty="0"/>
              <a:t>dalla legge dello Stato di residenza abituale del creditore (art.3 par.1)</a:t>
            </a:r>
            <a:r>
              <a:rPr lang="it-IT" sz="3200" dirty="0"/>
              <a:t>, vi sono poi delle norme speciali che prevedono la tutela del creditore di alimenti in situazioni in cui questi non è in grado di ottenere alimenti ai sensi della legge dello Stato in cui risiede abitualmente (art.4)</a:t>
            </a:r>
          </a:p>
        </p:txBody>
      </p:sp>
      <p:sp>
        <p:nvSpPr>
          <p:cNvPr id="4" name="Segnaposto numero diapositiva 3"/>
          <p:cNvSpPr>
            <a:spLocks noGrp="1"/>
          </p:cNvSpPr>
          <p:nvPr>
            <p:ph type="sldNum" sz="quarter" idx="12"/>
          </p:nvPr>
        </p:nvSpPr>
        <p:spPr/>
        <p:txBody>
          <a:bodyPr/>
          <a:lstStyle/>
          <a:p>
            <a:fld id="{277FCE32-2D2C-3A41-9BB8-91B3DCC914FD}" type="slidenum">
              <a:rPr lang="it-IT" smtClean="0"/>
              <a:pPr/>
              <a:t>28</a:t>
            </a:fld>
            <a:endParaRPr lang="it-IT"/>
          </a:p>
        </p:txBody>
      </p:sp>
    </p:spTree>
    <p:custDataLst>
      <p:tags r:id="rId1"/>
    </p:custDataLst>
    <p:extLst>
      <p:ext uri="{BB962C8B-B14F-4D97-AF65-F5344CB8AC3E}">
        <p14:creationId xmlns:p14="http://schemas.microsoft.com/office/powerpoint/2010/main" val="1371769681"/>
      </p:ext>
    </p:extLst>
  </p:cSld>
  <p:clrMapOvr>
    <a:masterClrMapping/>
  </p:clrMapOvr>
  <mc:AlternateContent xmlns:mc="http://schemas.openxmlformats.org/markup-compatibility/2006" xmlns:p14="http://schemas.microsoft.com/office/powerpoint/2010/main">
    <mc:Choice Requires="p14">
      <p:transition spd="slow" p14:dur="2000" advTm="50206"/>
    </mc:Choice>
    <mc:Fallback xmlns="">
      <p:transition spd="slow" advTm="5020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1" y="274638"/>
            <a:ext cx="8229600" cy="1784446"/>
          </a:xfrm>
        </p:spPr>
        <p:style>
          <a:lnRef idx="1">
            <a:schemeClr val="accent4"/>
          </a:lnRef>
          <a:fillRef idx="3">
            <a:schemeClr val="accent4"/>
          </a:fillRef>
          <a:effectRef idx="2">
            <a:schemeClr val="accent4"/>
          </a:effectRef>
          <a:fontRef idx="minor">
            <a:schemeClr val="lt1"/>
          </a:fontRef>
        </p:style>
        <p:txBody>
          <a:bodyPr>
            <a:normAutofit/>
          </a:bodyPr>
          <a:lstStyle/>
          <a:p>
            <a:pPr algn="just"/>
            <a:r>
              <a:rPr lang="it-IT" dirty="0"/>
              <a:t>NORME SPECIALI DI DIRITTO INTERNAZIONALE PRIVATO</a:t>
            </a:r>
          </a:p>
        </p:txBody>
      </p:sp>
      <p:sp>
        <p:nvSpPr>
          <p:cNvPr id="6" name="Segnaposto contenuto 5"/>
          <p:cNvSpPr>
            <a:spLocks noGrp="1"/>
          </p:cNvSpPr>
          <p:nvPr>
            <p:ph idx="1"/>
          </p:nvPr>
        </p:nvSpPr>
        <p:spPr>
          <a:xfrm>
            <a:off x="457201" y="2405472"/>
            <a:ext cx="8229600" cy="3720692"/>
          </a:xfrm>
        </p:spPr>
        <p:txBody>
          <a:bodyPr/>
          <a:lstStyle/>
          <a:p>
            <a:pPr algn="just"/>
            <a:r>
              <a:rPr lang="it-IT" u="sng" dirty="0"/>
              <a:t>Analiticità della l. 218/95 rispetto alle disposizioni preliminari al c.c. 1942:</a:t>
            </a:r>
          </a:p>
          <a:p>
            <a:pPr algn="just"/>
            <a:r>
              <a:rPr lang="it-IT" dirty="0"/>
              <a:t>Artt. 17 – 31 </a:t>
            </a:r>
            <a:r>
              <a:rPr lang="it-IT" dirty="0" err="1"/>
              <a:t>disp</a:t>
            </a:r>
            <a:r>
              <a:rPr lang="it-IT" dirty="0"/>
              <a:t>. </a:t>
            </a:r>
            <a:r>
              <a:rPr lang="it-IT" dirty="0" err="1"/>
              <a:t>prel</a:t>
            </a:r>
            <a:r>
              <a:rPr lang="it-IT" dirty="0"/>
              <a:t>./ artt. 20 – 63 l. 218/95</a:t>
            </a:r>
          </a:p>
        </p:txBody>
      </p:sp>
      <p:sp>
        <p:nvSpPr>
          <p:cNvPr id="4" name="Segnaposto numero diapositiva 3"/>
          <p:cNvSpPr>
            <a:spLocks noGrp="1"/>
          </p:cNvSpPr>
          <p:nvPr>
            <p:ph type="sldNum" sz="quarter" idx="12"/>
          </p:nvPr>
        </p:nvSpPr>
        <p:spPr/>
        <p:txBody>
          <a:bodyPr/>
          <a:lstStyle/>
          <a:p>
            <a:fld id="{277FCE32-2D2C-3A41-9BB8-91B3DCC914FD}" type="slidenum">
              <a:rPr lang="it-IT" smtClean="0"/>
              <a:pPr/>
              <a:t>3</a:t>
            </a:fld>
            <a:endParaRPr lang="it-IT"/>
          </a:p>
        </p:txBody>
      </p:sp>
    </p:spTree>
    <p:custDataLst>
      <p:tags r:id="rId1"/>
    </p:custDataLst>
    <p:extLst>
      <p:ext uri="{BB962C8B-B14F-4D97-AF65-F5344CB8AC3E}">
        <p14:creationId xmlns:p14="http://schemas.microsoft.com/office/powerpoint/2010/main" val="2740955015"/>
      </p:ext>
    </p:extLst>
  </p:cSld>
  <p:clrMapOvr>
    <a:masterClrMapping/>
  </p:clrMapOvr>
  <mc:AlternateContent xmlns:mc="http://schemas.openxmlformats.org/markup-compatibility/2006" xmlns:p14="http://schemas.microsoft.com/office/powerpoint/2010/main">
    <mc:Choice Requires="p14">
      <p:transition spd="slow" p14:dur="2000" advTm="91219"/>
    </mc:Choice>
    <mc:Fallback xmlns="">
      <p:transition spd="slow" advTm="9121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6" grpI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1" y="274638"/>
            <a:ext cx="8229600" cy="1209413"/>
          </a:xfrm>
        </p:spPr>
        <p:style>
          <a:lnRef idx="1">
            <a:schemeClr val="accent4"/>
          </a:lnRef>
          <a:fillRef idx="3">
            <a:schemeClr val="accent4"/>
          </a:fillRef>
          <a:effectRef idx="2">
            <a:schemeClr val="accent4"/>
          </a:effectRef>
          <a:fontRef idx="minor">
            <a:schemeClr val="lt1"/>
          </a:fontRef>
        </p:style>
        <p:txBody>
          <a:bodyPr>
            <a:normAutofit/>
          </a:bodyPr>
          <a:lstStyle/>
          <a:p>
            <a:pPr algn="just"/>
            <a:r>
              <a:rPr lang="it-IT" dirty="0">
                <a:solidFill>
                  <a:schemeClr val="tx1"/>
                </a:solidFill>
              </a:rPr>
              <a:t>LEGGE APPLICABILE A TUTELA DEI MINORI </a:t>
            </a:r>
            <a:r>
              <a:rPr lang="it-IT" dirty="0" err="1">
                <a:solidFill>
                  <a:schemeClr val="tx1"/>
                </a:solidFill>
              </a:rPr>
              <a:t>–</a:t>
            </a:r>
            <a:r>
              <a:rPr lang="it-IT" dirty="0">
                <a:solidFill>
                  <a:schemeClr val="tx1"/>
                </a:solidFill>
              </a:rPr>
              <a:t> ART. 42</a:t>
            </a:r>
          </a:p>
        </p:txBody>
      </p:sp>
      <p:sp>
        <p:nvSpPr>
          <p:cNvPr id="6" name="Segnaposto contenuto 5"/>
          <p:cNvSpPr>
            <a:spLocks noGrp="1"/>
          </p:cNvSpPr>
          <p:nvPr>
            <p:ph idx="1"/>
          </p:nvPr>
        </p:nvSpPr>
        <p:spPr>
          <a:xfrm>
            <a:off x="247814" y="1667645"/>
            <a:ext cx="8438987" cy="5053830"/>
          </a:xfrm>
        </p:spPr>
        <p:txBody>
          <a:bodyPr>
            <a:normAutofit lnSpcReduction="10000"/>
          </a:bodyPr>
          <a:lstStyle/>
          <a:p>
            <a:pPr algn="just"/>
            <a:r>
              <a:rPr lang="it-IT" sz="2800" b="1" dirty="0"/>
              <a:t>Art. 42: Giurisdizione e legge applicabile in materia di protezione dei minori</a:t>
            </a:r>
            <a:r>
              <a:rPr lang="it-IT" sz="2800" dirty="0"/>
              <a:t>: «La protezione dei minori è in ogni caso regolata dalla </a:t>
            </a:r>
            <a:r>
              <a:rPr lang="it-IT" sz="2800" b="1" u="sng" dirty="0"/>
              <a:t>Convenzione dell'</a:t>
            </a:r>
            <a:r>
              <a:rPr lang="it-IT" sz="2800" b="1" u="sng" dirty="0" err="1"/>
              <a:t>Aja</a:t>
            </a:r>
            <a:r>
              <a:rPr lang="it-IT" sz="2800" b="1" u="sng" dirty="0"/>
              <a:t> del 5 ottobre 1961</a:t>
            </a:r>
            <a:r>
              <a:rPr lang="it-IT" sz="2800" dirty="0"/>
              <a:t>, sulla competenza delle autorità e sulla legge applicabile in materia di protezione dei minori, resa esecutiva con la L. 24 ottobre 1980, n. 742. 2. Le disposizioni della Convenzione si applicano anche alle persone considerate minori soltanto dalla loro legge nazionale, nonché alle persone la cui residenza abituale non si trova in uno degli Stati contraenti».</a:t>
            </a:r>
          </a:p>
          <a:p>
            <a:pPr lvl="1" algn="just">
              <a:buFontTx/>
              <a:buChar char="-"/>
            </a:pPr>
            <a:endParaRPr lang="it-IT" sz="4100" dirty="0"/>
          </a:p>
          <a:p>
            <a:pPr lvl="1" algn="just">
              <a:buFontTx/>
              <a:buChar char="-"/>
            </a:pPr>
            <a:endParaRPr lang="it-IT" sz="4100" dirty="0"/>
          </a:p>
          <a:p>
            <a:pPr lvl="1" algn="just"/>
            <a:endParaRPr lang="it-IT" dirty="0"/>
          </a:p>
          <a:p>
            <a:pPr lvl="1" algn="just"/>
            <a:endParaRPr lang="it-IT" dirty="0"/>
          </a:p>
          <a:p>
            <a:pPr algn="just"/>
            <a:endParaRPr lang="it-IT" dirty="0"/>
          </a:p>
        </p:txBody>
      </p:sp>
      <p:sp>
        <p:nvSpPr>
          <p:cNvPr id="4" name="Segnaposto numero diapositiva 3"/>
          <p:cNvSpPr>
            <a:spLocks noGrp="1"/>
          </p:cNvSpPr>
          <p:nvPr>
            <p:ph type="sldNum" sz="quarter" idx="12"/>
          </p:nvPr>
        </p:nvSpPr>
        <p:spPr/>
        <p:txBody>
          <a:bodyPr/>
          <a:lstStyle/>
          <a:p>
            <a:fld id="{277FCE32-2D2C-3A41-9BB8-91B3DCC914FD}" type="slidenum">
              <a:rPr lang="it-IT" smtClean="0"/>
              <a:pPr/>
              <a:t>4</a:t>
            </a:fld>
            <a:endParaRPr lang="it-IT"/>
          </a:p>
        </p:txBody>
      </p:sp>
    </p:spTree>
    <p:custDataLst>
      <p:tags r:id="rId1"/>
    </p:custDataLst>
    <p:extLst>
      <p:ext uri="{BB962C8B-B14F-4D97-AF65-F5344CB8AC3E}">
        <p14:creationId xmlns:p14="http://schemas.microsoft.com/office/powerpoint/2010/main" val="104786680"/>
      </p:ext>
    </p:extLst>
  </p:cSld>
  <p:clrMapOvr>
    <a:masterClrMapping/>
  </p:clrMapOvr>
  <mc:AlternateContent xmlns:mc="http://schemas.openxmlformats.org/markup-compatibility/2006" xmlns:p14="http://schemas.microsoft.com/office/powerpoint/2010/main">
    <mc:Choice Requires="p14">
      <p:transition spd="slow" p14:dur="2000" advTm="122232"/>
    </mc:Choice>
    <mc:Fallback xmlns="">
      <p:transition spd="slow" advTm="12223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1" y="274638"/>
            <a:ext cx="8229600" cy="1209413"/>
          </a:xfrm>
        </p:spPr>
        <p:style>
          <a:lnRef idx="1">
            <a:schemeClr val="accent4"/>
          </a:lnRef>
          <a:fillRef idx="3">
            <a:schemeClr val="accent4"/>
          </a:fillRef>
          <a:effectRef idx="2">
            <a:schemeClr val="accent4"/>
          </a:effectRef>
          <a:fontRef idx="minor">
            <a:schemeClr val="lt1"/>
          </a:fontRef>
        </p:style>
        <p:txBody>
          <a:bodyPr>
            <a:normAutofit/>
          </a:bodyPr>
          <a:lstStyle/>
          <a:p>
            <a:pPr algn="just"/>
            <a:r>
              <a:rPr lang="it-IT" dirty="0">
                <a:solidFill>
                  <a:schemeClr val="tx1"/>
                </a:solidFill>
              </a:rPr>
              <a:t>LEGGE APPLICABILE A TUTELA DEI MINORI </a:t>
            </a:r>
            <a:r>
              <a:rPr lang="it-IT" dirty="0" err="1">
                <a:solidFill>
                  <a:schemeClr val="tx1"/>
                </a:solidFill>
              </a:rPr>
              <a:t>–</a:t>
            </a:r>
            <a:r>
              <a:rPr lang="it-IT" dirty="0">
                <a:solidFill>
                  <a:schemeClr val="tx1"/>
                </a:solidFill>
              </a:rPr>
              <a:t> ART. 42</a:t>
            </a:r>
          </a:p>
        </p:txBody>
      </p:sp>
      <p:sp>
        <p:nvSpPr>
          <p:cNvPr id="6" name="Segnaposto contenuto 5"/>
          <p:cNvSpPr>
            <a:spLocks noGrp="1"/>
          </p:cNvSpPr>
          <p:nvPr>
            <p:ph idx="1"/>
          </p:nvPr>
        </p:nvSpPr>
        <p:spPr>
          <a:xfrm>
            <a:off x="247814" y="1667645"/>
            <a:ext cx="8438987" cy="5053830"/>
          </a:xfrm>
        </p:spPr>
        <p:txBody>
          <a:bodyPr>
            <a:normAutofit fontScale="77500" lnSpcReduction="20000"/>
          </a:bodyPr>
          <a:lstStyle/>
          <a:p>
            <a:pPr lvl="1" algn="just">
              <a:buFontTx/>
              <a:buChar char="-"/>
            </a:pPr>
            <a:r>
              <a:rPr lang="it-IT" sz="4100" dirty="0"/>
              <a:t>Art. 42 richiama la </a:t>
            </a:r>
            <a:r>
              <a:rPr lang="it-IT" sz="4100" b="1" dirty="0"/>
              <a:t>Convenzione L’</a:t>
            </a:r>
            <a:r>
              <a:rPr lang="it-IT" sz="4100" b="1" dirty="0" err="1"/>
              <a:t>Aja</a:t>
            </a:r>
            <a:r>
              <a:rPr lang="it-IT" sz="4100" b="1" dirty="0"/>
              <a:t> del 5.10.1961 resa esecutiva in Italia nel 1995</a:t>
            </a:r>
            <a:r>
              <a:rPr lang="it-IT" sz="4100" dirty="0"/>
              <a:t>.</a:t>
            </a:r>
          </a:p>
          <a:p>
            <a:pPr lvl="1" algn="just">
              <a:buFontTx/>
              <a:buChar char="-"/>
            </a:pPr>
            <a:r>
              <a:rPr lang="it-IT" sz="4100" b="1" dirty="0"/>
              <a:t>Convenzione L’</a:t>
            </a:r>
            <a:r>
              <a:rPr lang="it-IT" sz="4100" b="1" dirty="0" err="1"/>
              <a:t>Aja</a:t>
            </a:r>
            <a:r>
              <a:rPr lang="it-IT" sz="4100" b="1" dirty="0"/>
              <a:t> del 19.10.1996 </a:t>
            </a:r>
            <a:r>
              <a:rPr lang="it-IT" sz="4100" dirty="0"/>
              <a:t>concernente la competenza, la legge applicabile, il riconoscimento, l’esecuzione e la cooperazione in materia di responsabilità genitoriale e di misure di protezione dei fanciulli  – </a:t>
            </a:r>
            <a:r>
              <a:rPr lang="it-IT" sz="4100" b="1" dirty="0"/>
              <a:t>tardivamente resa esecutiva in Italia</a:t>
            </a:r>
          </a:p>
          <a:p>
            <a:pPr lvl="1" algn="just">
              <a:buFontTx/>
              <a:buChar char="-"/>
            </a:pPr>
            <a:r>
              <a:rPr lang="it-IT" sz="4100" b="1" dirty="0"/>
              <a:t>Coordinamento con Regolamento 2201/2003 </a:t>
            </a:r>
            <a:r>
              <a:rPr lang="it-IT" sz="4100" dirty="0"/>
              <a:t>– </a:t>
            </a:r>
            <a:r>
              <a:rPr lang="it-IT" sz="4100" b="1" dirty="0"/>
              <a:t>1111/2019.</a:t>
            </a:r>
          </a:p>
          <a:p>
            <a:pPr lvl="1" algn="just"/>
            <a:endParaRPr lang="it-IT" dirty="0"/>
          </a:p>
          <a:p>
            <a:pPr lvl="1" algn="just"/>
            <a:endParaRPr lang="it-IT" dirty="0"/>
          </a:p>
          <a:p>
            <a:pPr algn="just"/>
            <a:endParaRPr lang="it-IT" dirty="0"/>
          </a:p>
        </p:txBody>
      </p:sp>
      <p:sp>
        <p:nvSpPr>
          <p:cNvPr id="4" name="Segnaposto numero diapositiva 3"/>
          <p:cNvSpPr>
            <a:spLocks noGrp="1"/>
          </p:cNvSpPr>
          <p:nvPr>
            <p:ph type="sldNum" sz="quarter" idx="12"/>
          </p:nvPr>
        </p:nvSpPr>
        <p:spPr/>
        <p:txBody>
          <a:bodyPr/>
          <a:lstStyle/>
          <a:p>
            <a:fld id="{277FCE32-2D2C-3A41-9BB8-91B3DCC914FD}" type="slidenum">
              <a:rPr lang="it-IT" smtClean="0"/>
              <a:pPr/>
              <a:t>5</a:t>
            </a:fld>
            <a:endParaRPr lang="it-IT"/>
          </a:p>
        </p:txBody>
      </p:sp>
    </p:spTree>
    <p:custDataLst>
      <p:tags r:id="rId1"/>
    </p:custDataLst>
    <p:extLst>
      <p:ext uri="{BB962C8B-B14F-4D97-AF65-F5344CB8AC3E}">
        <p14:creationId xmlns:p14="http://schemas.microsoft.com/office/powerpoint/2010/main" val="2155505359"/>
      </p:ext>
    </p:extLst>
  </p:cSld>
  <p:clrMapOvr>
    <a:masterClrMapping/>
  </p:clrMapOvr>
  <mc:AlternateContent xmlns:mc="http://schemas.openxmlformats.org/markup-compatibility/2006" xmlns:p14="http://schemas.microsoft.com/office/powerpoint/2010/main">
    <mc:Choice Requires="p14">
      <p:transition spd="slow" p14:dur="2000" advTm="96124"/>
    </mc:Choice>
    <mc:Fallback xmlns="">
      <p:transition spd="slow" advTm="9612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1" y="274638"/>
            <a:ext cx="8229600" cy="1209413"/>
          </a:xfrm>
        </p:spPr>
        <p:style>
          <a:lnRef idx="2">
            <a:schemeClr val="accent4">
              <a:shade val="50000"/>
            </a:schemeClr>
          </a:lnRef>
          <a:fillRef idx="1">
            <a:schemeClr val="accent4"/>
          </a:fillRef>
          <a:effectRef idx="0">
            <a:schemeClr val="accent4"/>
          </a:effectRef>
          <a:fontRef idx="minor">
            <a:schemeClr val="lt1"/>
          </a:fontRef>
        </p:style>
        <p:txBody>
          <a:bodyPr>
            <a:normAutofit/>
          </a:bodyPr>
          <a:lstStyle/>
          <a:p>
            <a:pPr algn="just"/>
            <a:r>
              <a:rPr lang="it-IT" dirty="0">
                <a:solidFill>
                  <a:schemeClr val="tx1"/>
                </a:solidFill>
              </a:rPr>
              <a:t>CONVENZIONE DELL’AJA DEL 19 OTTOBRE 1996</a:t>
            </a:r>
          </a:p>
        </p:txBody>
      </p:sp>
      <p:sp>
        <p:nvSpPr>
          <p:cNvPr id="6" name="Segnaposto contenuto 5"/>
          <p:cNvSpPr>
            <a:spLocks noGrp="1"/>
          </p:cNvSpPr>
          <p:nvPr>
            <p:ph idx="1"/>
          </p:nvPr>
        </p:nvSpPr>
        <p:spPr>
          <a:xfrm>
            <a:off x="247814" y="1667645"/>
            <a:ext cx="8438987" cy="4251382"/>
          </a:xfrm>
        </p:spPr>
        <p:txBody>
          <a:bodyPr>
            <a:normAutofit fontScale="85000" lnSpcReduction="20000"/>
          </a:bodyPr>
          <a:lstStyle/>
          <a:p>
            <a:pPr lvl="1" algn="just">
              <a:buFontTx/>
              <a:buChar char="-"/>
            </a:pPr>
            <a:r>
              <a:rPr lang="it-IT" sz="4000" dirty="0"/>
              <a:t>Ratificata dall’Italia il 30.9.2015 – </a:t>
            </a:r>
            <a:r>
              <a:rPr lang="it-IT" sz="4000" b="1" dirty="0"/>
              <a:t>è in vigore da 1° gennaio 2016…</a:t>
            </a:r>
            <a:r>
              <a:rPr lang="it-IT" sz="4000" dirty="0"/>
              <a:t>forti inviti della UE a ratificarla….molti anni per ratifica…e… </a:t>
            </a:r>
            <a:r>
              <a:rPr lang="it-IT" sz="4000" b="1" u="sng" dirty="0"/>
              <a:t>mancano ancora norme di attuazione</a:t>
            </a:r>
            <a:r>
              <a:rPr lang="it-IT" sz="4000" dirty="0"/>
              <a:t>, ad es. individuazione di Autorità Centrale (art.3 l. 101/2015).</a:t>
            </a:r>
          </a:p>
          <a:p>
            <a:pPr lvl="1" algn="just">
              <a:buFontTx/>
              <a:buChar char="-"/>
            </a:pPr>
            <a:r>
              <a:rPr lang="it-IT" sz="4000" dirty="0"/>
              <a:t>Problema: abrogazione norma art. 42…????</a:t>
            </a:r>
          </a:p>
          <a:p>
            <a:pPr lvl="1" algn="just"/>
            <a:endParaRPr lang="it-IT" dirty="0"/>
          </a:p>
          <a:p>
            <a:pPr lvl="1" algn="just"/>
            <a:endParaRPr lang="it-IT" dirty="0"/>
          </a:p>
          <a:p>
            <a:pPr algn="just"/>
            <a:endParaRPr lang="it-IT" dirty="0"/>
          </a:p>
        </p:txBody>
      </p:sp>
      <p:sp>
        <p:nvSpPr>
          <p:cNvPr id="4" name="Segnaposto numero diapositiva 3"/>
          <p:cNvSpPr>
            <a:spLocks noGrp="1"/>
          </p:cNvSpPr>
          <p:nvPr>
            <p:ph type="sldNum" sz="quarter" idx="12"/>
          </p:nvPr>
        </p:nvSpPr>
        <p:spPr/>
        <p:txBody>
          <a:bodyPr/>
          <a:lstStyle/>
          <a:p>
            <a:fld id="{277FCE32-2D2C-3A41-9BB8-91B3DCC914FD}" type="slidenum">
              <a:rPr lang="it-IT" smtClean="0"/>
              <a:pPr/>
              <a:t>6</a:t>
            </a:fld>
            <a:endParaRPr lang="it-IT"/>
          </a:p>
        </p:txBody>
      </p:sp>
    </p:spTree>
    <p:custDataLst>
      <p:tags r:id="rId1"/>
    </p:custDataLst>
    <p:extLst>
      <p:ext uri="{BB962C8B-B14F-4D97-AF65-F5344CB8AC3E}">
        <p14:creationId xmlns:p14="http://schemas.microsoft.com/office/powerpoint/2010/main" val="3254350914"/>
      </p:ext>
    </p:extLst>
  </p:cSld>
  <p:clrMapOvr>
    <a:masterClrMapping/>
  </p:clrMapOvr>
  <mc:AlternateContent xmlns:mc="http://schemas.openxmlformats.org/markup-compatibility/2006" xmlns:p14="http://schemas.microsoft.com/office/powerpoint/2010/main">
    <mc:Choice Requires="p14">
      <p:transition spd="slow" p14:dur="2000" advTm="246538"/>
    </mc:Choice>
    <mc:Fallback xmlns="">
      <p:transition spd="slow" advTm="24653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1" y="274638"/>
            <a:ext cx="8229600" cy="1209413"/>
          </a:xfrm>
        </p:spPr>
        <p:style>
          <a:lnRef idx="2">
            <a:schemeClr val="accent4">
              <a:shade val="50000"/>
            </a:schemeClr>
          </a:lnRef>
          <a:fillRef idx="1">
            <a:schemeClr val="accent4"/>
          </a:fillRef>
          <a:effectRef idx="0">
            <a:schemeClr val="accent4"/>
          </a:effectRef>
          <a:fontRef idx="minor">
            <a:schemeClr val="lt1"/>
          </a:fontRef>
        </p:style>
        <p:txBody>
          <a:bodyPr>
            <a:normAutofit/>
          </a:bodyPr>
          <a:lstStyle/>
          <a:p>
            <a:pPr algn="just"/>
            <a:r>
              <a:rPr lang="it-IT" dirty="0">
                <a:solidFill>
                  <a:schemeClr val="tx1"/>
                </a:solidFill>
              </a:rPr>
              <a:t>CONVENZIONE DELL’AJA DEL 19 OTTOBRE 1996</a:t>
            </a:r>
          </a:p>
        </p:txBody>
      </p:sp>
      <p:sp>
        <p:nvSpPr>
          <p:cNvPr id="6" name="Segnaposto contenuto 5"/>
          <p:cNvSpPr>
            <a:spLocks noGrp="1"/>
          </p:cNvSpPr>
          <p:nvPr>
            <p:ph idx="1"/>
          </p:nvPr>
        </p:nvSpPr>
        <p:spPr>
          <a:xfrm>
            <a:off x="247814" y="1667645"/>
            <a:ext cx="8438987" cy="5053830"/>
          </a:xfrm>
        </p:spPr>
        <p:txBody>
          <a:bodyPr>
            <a:normAutofit fontScale="77500" lnSpcReduction="20000"/>
          </a:bodyPr>
          <a:lstStyle/>
          <a:p>
            <a:pPr lvl="1" algn="just">
              <a:buFontTx/>
              <a:buChar char="-"/>
            </a:pPr>
            <a:r>
              <a:rPr lang="it-IT" sz="3200" dirty="0"/>
              <a:t>AMBITO DI APPLICAZIONE:</a:t>
            </a:r>
          </a:p>
          <a:p>
            <a:pPr lvl="1"/>
            <a:r>
              <a:rPr lang="it-IT" sz="3200" dirty="0"/>
              <a:t>Si applica </a:t>
            </a:r>
            <a:r>
              <a:rPr lang="it-IT" sz="3200" b="1" dirty="0"/>
              <a:t>ai minori fino all'età di 18 anni</a:t>
            </a:r>
            <a:r>
              <a:rPr lang="it-IT" sz="3200" dirty="0"/>
              <a:t>, con l'obiettivo di determinare:</a:t>
            </a:r>
          </a:p>
          <a:p>
            <a:pPr lvl="2"/>
            <a:r>
              <a:rPr lang="it-IT" sz="3200" dirty="0"/>
              <a:t>lo Stato competente ad adottare misure per proteggere il minore o i suoi beni;</a:t>
            </a:r>
          </a:p>
          <a:p>
            <a:pPr lvl="2"/>
            <a:r>
              <a:rPr lang="it-IT" sz="3200" dirty="0"/>
              <a:t>la legge applicabile nell'esercizio di tale competenza;</a:t>
            </a:r>
          </a:p>
          <a:p>
            <a:pPr lvl="2"/>
            <a:r>
              <a:rPr lang="it-IT" sz="3200" dirty="0"/>
              <a:t>la legge applicabile alla responsabilità genitoriale;</a:t>
            </a:r>
          </a:p>
          <a:p>
            <a:pPr lvl="2"/>
            <a:r>
              <a:rPr lang="it-IT" sz="3200" b="1" u="sng" dirty="0"/>
              <a:t>il riconoscimento e l'esecuzione delle misure di protezione in tutti gli Stati contraenti</a:t>
            </a:r>
            <a:r>
              <a:rPr lang="it-IT" sz="3200" b="1" dirty="0"/>
              <a:t>;</a:t>
            </a:r>
          </a:p>
          <a:p>
            <a:pPr lvl="2"/>
            <a:r>
              <a:rPr lang="it-IT" sz="3200" dirty="0"/>
              <a:t>la cooperazione tra gli Stati contraenti.</a:t>
            </a:r>
          </a:p>
          <a:p>
            <a:pPr lvl="2" algn="just">
              <a:buFontTx/>
              <a:buChar char="-"/>
            </a:pPr>
            <a:endParaRPr lang="it-IT" dirty="0"/>
          </a:p>
          <a:p>
            <a:pPr algn="just"/>
            <a:endParaRPr lang="it-IT" dirty="0"/>
          </a:p>
        </p:txBody>
      </p:sp>
      <p:sp>
        <p:nvSpPr>
          <p:cNvPr id="4" name="Segnaposto numero diapositiva 3"/>
          <p:cNvSpPr>
            <a:spLocks noGrp="1"/>
          </p:cNvSpPr>
          <p:nvPr>
            <p:ph type="sldNum" sz="quarter" idx="12"/>
          </p:nvPr>
        </p:nvSpPr>
        <p:spPr/>
        <p:txBody>
          <a:bodyPr/>
          <a:lstStyle/>
          <a:p>
            <a:fld id="{277FCE32-2D2C-3A41-9BB8-91B3DCC914FD}" type="slidenum">
              <a:rPr lang="it-IT" smtClean="0"/>
              <a:pPr/>
              <a:t>7</a:t>
            </a:fld>
            <a:endParaRPr lang="it-IT"/>
          </a:p>
        </p:txBody>
      </p:sp>
    </p:spTree>
    <p:extLst>
      <p:ext uri="{BB962C8B-B14F-4D97-AF65-F5344CB8AC3E}">
        <p14:creationId xmlns:p14="http://schemas.microsoft.com/office/powerpoint/2010/main" val="356139401"/>
      </p:ext>
    </p:extLst>
  </p:cSld>
  <p:clrMapOvr>
    <a:masterClrMapping/>
  </p:clrMapOvr>
  <mc:AlternateContent xmlns:mc="http://schemas.openxmlformats.org/markup-compatibility/2006" xmlns:p14="http://schemas.microsoft.com/office/powerpoint/2010/main">
    <mc:Choice Requires="p14">
      <p:transition spd="slow" p14:dur="2000" advTm="63511"/>
    </mc:Choice>
    <mc:Fallback xmlns="">
      <p:transition spd="slow" advTm="63511"/>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1" y="274638"/>
            <a:ext cx="8229600" cy="1209413"/>
          </a:xfrm>
        </p:spPr>
        <p:style>
          <a:lnRef idx="2">
            <a:schemeClr val="accent4">
              <a:shade val="50000"/>
            </a:schemeClr>
          </a:lnRef>
          <a:fillRef idx="1">
            <a:schemeClr val="accent4"/>
          </a:fillRef>
          <a:effectRef idx="0">
            <a:schemeClr val="accent4"/>
          </a:effectRef>
          <a:fontRef idx="minor">
            <a:schemeClr val="lt1"/>
          </a:fontRef>
        </p:style>
        <p:txBody>
          <a:bodyPr>
            <a:normAutofit/>
          </a:bodyPr>
          <a:lstStyle/>
          <a:p>
            <a:pPr algn="just"/>
            <a:r>
              <a:rPr lang="it-IT" dirty="0">
                <a:solidFill>
                  <a:schemeClr val="tx1"/>
                </a:solidFill>
              </a:rPr>
              <a:t>CONVENZIONE DELL’AJA DEL 19 OTTOBRE 1996</a:t>
            </a:r>
          </a:p>
        </p:txBody>
      </p:sp>
      <p:sp>
        <p:nvSpPr>
          <p:cNvPr id="6" name="Segnaposto contenuto 5"/>
          <p:cNvSpPr>
            <a:spLocks noGrp="1"/>
          </p:cNvSpPr>
          <p:nvPr>
            <p:ph idx="1"/>
          </p:nvPr>
        </p:nvSpPr>
        <p:spPr>
          <a:xfrm>
            <a:off x="247814" y="1667645"/>
            <a:ext cx="8438987" cy="5053830"/>
          </a:xfrm>
        </p:spPr>
        <p:txBody>
          <a:bodyPr>
            <a:normAutofit fontScale="92500" lnSpcReduction="20000"/>
          </a:bodyPr>
          <a:lstStyle/>
          <a:p>
            <a:r>
              <a:rPr lang="it-IT" sz="3200" dirty="0"/>
              <a:t>Le misure rivolte alla protezione del minore riguardano:</a:t>
            </a:r>
          </a:p>
          <a:p>
            <a:pPr lvl="1"/>
            <a:r>
              <a:rPr lang="it-IT" sz="3200" b="1" dirty="0"/>
              <a:t>la responsabilità genitoriale</a:t>
            </a:r>
            <a:r>
              <a:rPr lang="it-IT" sz="3200" dirty="0"/>
              <a:t>;</a:t>
            </a:r>
          </a:p>
          <a:p>
            <a:pPr lvl="1"/>
            <a:r>
              <a:rPr lang="it-IT" sz="3200" dirty="0"/>
              <a:t>il diritto di </a:t>
            </a:r>
            <a:r>
              <a:rPr lang="it-IT" sz="3200" b="1" dirty="0"/>
              <a:t>affidamento</a:t>
            </a:r>
            <a:r>
              <a:rPr lang="it-IT" sz="3200" dirty="0"/>
              <a:t>;</a:t>
            </a:r>
          </a:p>
          <a:p>
            <a:pPr lvl="1"/>
            <a:r>
              <a:rPr lang="it-IT" sz="3200" dirty="0"/>
              <a:t>la tutela;</a:t>
            </a:r>
          </a:p>
          <a:p>
            <a:pPr lvl="1"/>
            <a:r>
              <a:rPr lang="it-IT" sz="3200" dirty="0"/>
              <a:t>la rappresentanza del minore;</a:t>
            </a:r>
          </a:p>
          <a:p>
            <a:pPr lvl="1"/>
            <a:r>
              <a:rPr lang="it-IT" sz="3200" dirty="0"/>
              <a:t>il collocamento del minore in una famiglia di accoglienza o altra assistenza;</a:t>
            </a:r>
          </a:p>
          <a:p>
            <a:pPr lvl="1"/>
            <a:r>
              <a:rPr lang="it-IT" sz="3200" dirty="0"/>
              <a:t>la supervisione delle cure fornite al minore;</a:t>
            </a:r>
          </a:p>
          <a:p>
            <a:pPr lvl="1"/>
            <a:r>
              <a:rPr lang="it-IT" sz="3200" dirty="0"/>
              <a:t>l'amministrazione dei beni del minore.</a:t>
            </a:r>
          </a:p>
          <a:p>
            <a:pPr lvl="2" algn="just">
              <a:buFontTx/>
              <a:buChar char="-"/>
            </a:pPr>
            <a:endParaRPr lang="it-IT" dirty="0"/>
          </a:p>
          <a:p>
            <a:pPr algn="just"/>
            <a:endParaRPr lang="it-IT" dirty="0"/>
          </a:p>
        </p:txBody>
      </p:sp>
      <p:sp>
        <p:nvSpPr>
          <p:cNvPr id="4" name="Segnaposto numero diapositiva 3"/>
          <p:cNvSpPr>
            <a:spLocks noGrp="1"/>
          </p:cNvSpPr>
          <p:nvPr>
            <p:ph type="sldNum" sz="quarter" idx="12"/>
          </p:nvPr>
        </p:nvSpPr>
        <p:spPr/>
        <p:txBody>
          <a:bodyPr/>
          <a:lstStyle/>
          <a:p>
            <a:fld id="{277FCE32-2D2C-3A41-9BB8-91B3DCC914FD}" type="slidenum">
              <a:rPr lang="it-IT" smtClean="0"/>
              <a:pPr/>
              <a:t>8</a:t>
            </a:fld>
            <a:endParaRPr lang="it-IT"/>
          </a:p>
        </p:txBody>
      </p:sp>
    </p:spTree>
    <p:extLst>
      <p:ext uri="{BB962C8B-B14F-4D97-AF65-F5344CB8AC3E}">
        <p14:creationId xmlns:p14="http://schemas.microsoft.com/office/powerpoint/2010/main" val="2961279405"/>
      </p:ext>
    </p:extLst>
  </p:cSld>
  <p:clrMapOvr>
    <a:masterClrMapping/>
  </p:clrMapOvr>
  <mc:AlternateContent xmlns:mc="http://schemas.openxmlformats.org/markup-compatibility/2006" xmlns:p14="http://schemas.microsoft.com/office/powerpoint/2010/main">
    <mc:Choice Requires="p14">
      <p:transition spd="slow" p14:dur="2000" advTm="44342"/>
    </mc:Choice>
    <mc:Fallback xmlns="">
      <p:transition spd="slow" advTm="44342"/>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1" y="274638"/>
            <a:ext cx="8229600" cy="1209413"/>
          </a:xfrm>
        </p:spPr>
        <p:style>
          <a:lnRef idx="2">
            <a:schemeClr val="accent4">
              <a:shade val="50000"/>
            </a:schemeClr>
          </a:lnRef>
          <a:fillRef idx="1">
            <a:schemeClr val="accent4"/>
          </a:fillRef>
          <a:effectRef idx="0">
            <a:schemeClr val="accent4"/>
          </a:effectRef>
          <a:fontRef idx="minor">
            <a:schemeClr val="lt1"/>
          </a:fontRef>
        </p:style>
        <p:txBody>
          <a:bodyPr>
            <a:normAutofit/>
          </a:bodyPr>
          <a:lstStyle/>
          <a:p>
            <a:pPr algn="just"/>
            <a:r>
              <a:rPr lang="it-IT" dirty="0">
                <a:solidFill>
                  <a:schemeClr val="tx1"/>
                </a:solidFill>
              </a:rPr>
              <a:t>CONVENZIONE DELL’AJA DEL 19 OTTOBRE 1996</a:t>
            </a:r>
          </a:p>
        </p:txBody>
      </p:sp>
      <p:sp>
        <p:nvSpPr>
          <p:cNvPr id="6" name="Segnaposto contenuto 5"/>
          <p:cNvSpPr>
            <a:spLocks noGrp="1"/>
          </p:cNvSpPr>
          <p:nvPr>
            <p:ph idx="1"/>
          </p:nvPr>
        </p:nvSpPr>
        <p:spPr>
          <a:xfrm>
            <a:off x="233916" y="1484051"/>
            <a:ext cx="8452885" cy="5237424"/>
          </a:xfrm>
        </p:spPr>
        <p:txBody>
          <a:bodyPr>
            <a:normAutofit fontScale="85000" lnSpcReduction="20000"/>
          </a:bodyPr>
          <a:lstStyle/>
          <a:p>
            <a:pPr algn="just"/>
            <a:r>
              <a:rPr lang="it-IT" sz="2800" u="sng" dirty="0"/>
              <a:t>Competenza</a:t>
            </a:r>
            <a:r>
              <a:rPr lang="it-IT" sz="2800" dirty="0"/>
              <a:t> </a:t>
            </a:r>
          </a:p>
          <a:p>
            <a:pPr lvl="1" algn="just"/>
            <a:r>
              <a:rPr lang="it-IT" sz="2800" dirty="0"/>
              <a:t>In generale, </a:t>
            </a:r>
            <a:r>
              <a:rPr lang="it-IT" sz="2800" b="1" u="sng" dirty="0"/>
              <a:t>lo Stato contraente di residenza abituale del minore </a:t>
            </a:r>
            <a:r>
              <a:rPr lang="it-IT" sz="2800" dirty="0"/>
              <a:t>è competente ad adottare misure per la protezione della sua persona o dei suoi beni. Per i minori rifugiati o trasferiti a livello internazionale o per i minori la cui residenza abituale non può essere accertata, la competenza è esercitata dal giudice dello Stato sul cui territorio tali minori si vengono a trovare.</a:t>
            </a:r>
          </a:p>
          <a:p>
            <a:pPr lvl="1" algn="just"/>
            <a:r>
              <a:rPr lang="it-IT" sz="2800" dirty="0"/>
              <a:t>In via eccezionale, ove si ritenga che un altro Stato sia </a:t>
            </a:r>
            <a:r>
              <a:rPr lang="it-IT" sz="2800" b="1" u="sng" dirty="0"/>
              <a:t>più adatto a </a:t>
            </a:r>
            <a:r>
              <a:rPr lang="it-IT" sz="2800" b="1" i="1" u="sng" dirty="0"/>
              <a:t>valutare l'interesse superiore del minore</a:t>
            </a:r>
            <a:r>
              <a:rPr lang="it-IT" sz="2800" b="1" dirty="0"/>
              <a:t>, </a:t>
            </a:r>
            <a:r>
              <a:rPr lang="it-IT" sz="2800" dirty="0"/>
              <a:t>tale Stato può assumere la competenza. Nei casi di </a:t>
            </a:r>
            <a:r>
              <a:rPr lang="it-IT" sz="2800" b="1" dirty="0"/>
              <a:t>urgenza</a:t>
            </a:r>
            <a:r>
              <a:rPr lang="it-IT" sz="2800" dirty="0"/>
              <a:t>, è competente ad adottare le misure di protezione necessarie il giudice dello Stato sul cui territorio si trovino il minore o i suoi beni.</a:t>
            </a:r>
          </a:p>
          <a:p>
            <a:endParaRPr lang="it-IT" dirty="0"/>
          </a:p>
          <a:p>
            <a:pPr lvl="2" algn="just">
              <a:buFontTx/>
              <a:buChar char="-"/>
            </a:pPr>
            <a:endParaRPr lang="it-IT" dirty="0"/>
          </a:p>
          <a:p>
            <a:pPr algn="just"/>
            <a:endParaRPr lang="it-IT" dirty="0"/>
          </a:p>
        </p:txBody>
      </p:sp>
      <p:sp>
        <p:nvSpPr>
          <p:cNvPr id="4" name="Segnaposto numero diapositiva 3"/>
          <p:cNvSpPr>
            <a:spLocks noGrp="1"/>
          </p:cNvSpPr>
          <p:nvPr>
            <p:ph type="sldNum" sz="quarter" idx="12"/>
          </p:nvPr>
        </p:nvSpPr>
        <p:spPr/>
        <p:txBody>
          <a:bodyPr/>
          <a:lstStyle/>
          <a:p>
            <a:fld id="{277FCE32-2D2C-3A41-9BB8-91B3DCC914FD}" type="slidenum">
              <a:rPr lang="it-IT" smtClean="0"/>
              <a:pPr/>
              <a:t>9</a:t>
            </a:fld>
            <a:endParaRPr lang="it-IT"/>
          </a:p>
        </p:txBody>
      </p:sp>
    </p:spTree>
    <p:custDataLst>
      <p:tags r:id="rId1"/>
    </p:custDataLst>
    <p:extLst>
      <p:ext uri="{BB962C8B-B14F-4D97-AF65-F5344CB8AC3E}">
        <p14:creationId xmlns:p14="http://schemas.microsoft.com/office/powerpoint/2010/main" val="3581070305"/>
      </p:ext>
    </p:extLst>
  </p:cSld>
  <p:clrMapOvr>
    <a:masterClrMapping/>
  </p:clrMapOvr>
  <mc:AlternateContent xmlns:mc="http://schemas.openxmlformats.org/markup-compatibility/2006" xmlns:p14="http://schemas.microsoft.com/office/powerpoint/2010/main">
    <mc:Choice Requires="p14">
      <p:transition spd="slow" p14:dur="2000" advTm="167338"/>
    </mc:Choice>
    <mc:Fallback xmlns="">
      <p:transition spd="slow" advTm="16733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TIMING" val="|5.5|0.3"/>
</p:tagLst>
</file>

<file path=ppt/tags/tag10.xml><?xml version="1.0" encoding="utf-8"?>
<p:tagLst xmlns:a="http://schemas.openxmlformats.org/drawingml/2006/main" xmlns:r="http://schemas.openxmlformats.org/officeDocument/2006/relationships" xmlns:p="http://schemas.openxmlformats.org/presentationml/2006/main">
  <p:tag name="TIMING" val="|1.1"/>
</p:tagLst>
</file>

<file path=ppt/tags/tag11.xml><?xml version="1.0" encoding="utf-8"?>
<p:tagLst xmlns:a="http://schemas.openxmlformats.org/drawingml/2006/main" xmlns:r="http://schemas.openxmlformats.org/officeDocument/2006/relationships" xmlns:p="http://schemas.openxmlformats.org/presentationml/2006/main">
  <p:tag name="TIMING" val="|1.4"/>
</p:tagLst>
</file>

<file path=ppt/tags/tag12.xml><?xml version="1.0" encoding="utf-8"?>
<p:tagLst xmlns:a="http://schemas.openxmlformats.org/drawingml/2006/main" xmlns:r="http://schemas.openxmlformats.org/officeDocument/2006/relationships" xmlns:p="http://schemas.openxmlformats.org/presentationml/2006/main">
  <p:tag name="TIMING" val="|1"/>
</p:tagLst>
</file>

<file path=ppt/tags/tag13.xml><?xml version="1.0" encoding="utf-8"?>
<p:tagLst xmlns:a="http://schemas.openxmlformats.org/drawingml/2006/main" xmlns:r="http://schemas.openxmlformats.org/officeDocument/2006/relationships" xmlns:p="http://schemas.openxmlformats.org/presentationml/2006/main">
  <p:tag name="TIMING" val="|1.7|2.6"/>
</p:tagLst>
</file>

<file path=ppt/tags/tag14.xml><?xml version="1.0" encoding="utf-8"?>
<p:tagLst xmlns:a="http://schemas.openxmlformats.org/drawingml/2006/main" xmlns:r="http://schemas.openxmlformats.org/officeDocument/2006/relationships" xmlns:p="http://schemas.openxmlformats.org/presentationml/2006/main">
  <p:tag name="TIMING" val="|0.6|5.9"/>
</p:tagLst>
</file>

<file path=ppt/tags/tag15.xml><?xml version="1.0" encoding="utf-8"?>
<p:tagLst xmlns:a="http://schemas.openxmlformats.org/drawingml/2006/main" xmlns:r="http://schemas.openxmlformats.org/officeDocument/2006/relationships" xmlns:p="http://schemas.openxmlformats.org/presentationml/2006/main">
  <p:tag name="TIMING" val="|1|5.2"/>
</p:tagLst>
</file>

<file path=ppt/tags/tag16.xml><?xml version="1.0" encoding="utf-8"?>
<p:tagLst xmlns:a="http://schemas.openxmlformats.org/drawingml/2006/main" xmlns:r="http://schemas.openxmlformats.org/officeDocument/2006/relationships" xmlns:p="http://schemas.openxmlformats.org/presentationml/2006/main">
  <p:tag name="TIMING" val="|1.6"/>
</p:tagLst>
</file>

<file path=ppt/tags/tag17.xml><?xml version="1.0" encoding="utf-8"?>
<p:tagLst xmlns:a="http://schemas.openxmlformats.org/drawingml/2006/main" xmlns:r="http://schemas.openxmlformats.org/officeDocument/2006/relationships" xmlns:p="http://schemas.openxmlformats.org/presentationml/2006/main">
  <p:tag name="TIMING" val="|1.8|1.3"/>
</p:tagLst>
</file>

<file path=ppt/tags/tag18.xml><?xml version="1.0" encoding="utf-8"?>
<p:tagLst xmlns:a="http://schemas.openxmlformats.org/drawingml/2006/main" xmlns:r="http://schemas.openxmlformats.org/officeDocument/2006/relationships" xmlns:p="http://schemas.openxmlformats.org/presentationml/2006/main">
  <p:tag name="TIMING" val="|3.6|1"/>
</p:tagLst>
</file>

<file path=ppt/tags/tag19.xml><?xml version="1.0" encoding="utf-8"?>
<p:tagLst xmlns:a="http://schemas.openxmlformats.org/drawingml/2006/main" xmlns:r="http://schemas.openxmlformats.org/officeDocument/2006/relationships" xmlns:p="http://schemas.openxmlformats.org/presentationml/2006/main">
  <p:tag name="TIMING" val="|1.2"/>
</p:tagLst>
</file>

<file path=ppt/tags/tag2.xml><?xml version="1.0" encoding="utf-8"?>
<p:tagLst xmlns:a="http://schemas.openxmlformats.org/drawingml/2006/main" xmlns:r="http://schemas.openxmlformats.org/officeDocument/2006/relationships" xmlns:p="http://schemas.openxmlformats.org/presentationml/2006/main">
  <p:tag name="TIMING" val="|1.5"/>
</p:tagLst>
</file>

<file path=ppt/tags/tag20.xml><?xml version="1.0" encoding="utf-8"?>
<p:tagLst xmlns:a="http://schemas.openxmlformats.org/drawingml/2006/main" xmlns:r="http://schemas.openxmlformats.org/officeDocument/2006/relationships" xmlns:p="http://schemas.openxmlformats.org/presentationml/2006/main">
  <p:tag name="TIMING" val="|1.4"/>
</p:tagLst>
</file>

<file path=ppt/tags/tag21.xml><?xml version="1.0" encoding="utf-8"?>
<p:tagLst xmlns:a="http://schemas.openxmlformats.org/drawingml/2006/main" xmlns:r="http://schemas.openxmlformats.org/officeDocument/2006/relationships" xmlns:p="http://schemas.openxmlformats.org/presentationml/2006/main">
  <p:tag name="TIMING" val="|0.6"/>
</p:tagLst>
</file>

<file path=ppt/tags/tag22.xml><?xml version="1.0" encoding="utf-8"?>
<p:tagLst xmlns:a="http://schemas.openxmlformats.org/drawingml/2006/main" xmlns:r="http://schemas.openxmlformats.org/officeDocument/2006/relationships" xmlns:p="http://schemas.openxmlformats.org/presentationml/2006/main">
  <p:tag name="TIMING" val="|0.8"/>
</p:tagLst>
</file>

<file path=ppt/tags/tag23.xml><?xml version="1.0" encoding="utf-8"?>
<p:tagLst xmlns:a="http://schemas.openxmlformats.org/drawingml/2006/main" xmlns:r="http://schemas.openxmlformats.org/officeDocument/2006/relationships" xmlns:p="http://schemas.openxmlformats.org/presentationml/2006/main">
  <p:tag name="TIMING" val="|0.5"/>
</p:tagLst>
</file>

<file path=ppt/tags/tag24.xml><?xml version="1.0" encoding="utf-8"?>
<p:tagLst xmlns:a="http://schemas.openxmlformats.org/drawingml/2006/main" xmlns:r="http://schemas.openxmlformats.org/officeDocument/2006/relationships" xmlns:p="http://schemas.openxmlformats.org/presentationml/2006/main">
  <p:tag name="TIMING" val="|1.4"/>
</p:tagLst>
</file>

<file path=ppt/tags/tag3.xml><?xml version="1.0" encoding="utf-8"?>
<p:tagLst xmlns:a="http://schemas.openxmlformats.org/drawingml/2006/main" xmlns:r="http://schemas.openxmlformats.org/officeDocument/2006/relationships" xmlns:p="http://schemas.openxmlformats.org/presentationml/2006/main">
  <p:tag name="TIMING" val="|1.9"/>
</p:tagLst>
</file>

<file path=ppt/tags/tag4.xml><?xml version="1.0" encoding="utf-8"?>
<p:tagLst xmlns:a="http://schemas.openxmlformats.org/drawingml/2006/main" xmlns:r="http://schemas.openxmlformats.org/officeDocument/2006/relationships" xmlns:p="http://schemas.openxmlformats.org/presentationml/2006/main">
  <p:tag name="TIMING" val="|1.5"/>
</p:tagLst>
</file>

<file path=ppt/tags/tag5.xml><?xml version="1.0" encoding="utf-8"?>
<p:tagLst xmlns:a="http://schemas.openxmlformats.org/drawingml/2006/main" xmlns:r="http://schemas.openxmlformats.org/officeDocument/2006/relationships" xmlns:p="http://schemas.openxmlformats.org/presentationml/2006/main">
  <p:tag name="TIMING" val="|1.7"/>
</p:tagLst>
</file>

<file path=ppt/tags/tag6.xml><?xml version="1.0" encoding="utf-8"?>
<p:tagLst xmlns:a="http://schemas.openxmlformats.org/drawingml/2006/main" xmlns:r="http://schemas.openxmlformats.org/officeDocument/2006/relationships" xmlns:p="http://schemas.openxmlformats.org/presentationml/2006/main">
  <p:tag name="TIMING" val="|1.7|0.4"/>
</p:tagLst>
</file>

<file path=ppt/tags/tag7.xml><?xml version="1.0" encoding="utf-8"?>
<p:tagLst xmlns:a="http://schemas.openxmlformats.org/drawingml/2006/main" xmlns:r="http://schemas.openxmlformats.org/officeDocument/2006/relationships" xmlns:p="http://schemas.openxmlformats.org/presentationml/2006/main">
  <p:tag name="TIMING" val="|1.6"/>
</p:tagLst>
</file>

<file path=ppt/tags/tag8.xml><?xml version="1.0" encoding="utf-8"?>
<p:tagLst xmlns:a="http://schemas.openxmlformats.org/drawingml/2006/main" xmlns:r="http://schemas.openxmlformats.org/officeDocument/2006/relationships" xmlns:p="http://schemas.openxmlformats.org/presentationml/2006/main">
  <p:tag name="TIMING" val="|1.8|1.1"/>
</p:tagLst>
</file>

<file path=ppt/tags/tag9.xml><?xml version="1.0" encoding="utf-8"?>
<p:tagLst xmlns:a="http://schemas.openxmlformats.org/drawingml/2006/main" xmlns:r="http://schemas.openxmlformats.org/officeDocument/2006/relationships" xmlns:p="http://schemas.openxmlformats.org/presentationml/2006/main">
  <p:tag name="TIMING" val="|5.2|1.2|54.8"/>
</p:tagLst>
</file>

<file path=ppt/theme/theme1.xml><?xml version="1.0" encoding="utf-8"?>
<a:theme xmlns:a="http://schemas.openxmlformats.org/drawingml/2006/main" name="Sfaccettatura">
  <a:themeElements>
    <a:clrScheme name="Verde giallo">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Sfaccettatur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faccettatur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{007886DE-AA8B-4746-8437-EE7DD3CC475B}tf10001060</Template>
  <TotalTime>4912909</TotalTime>
  <Words>2082</Words>
  <Application>Microsoft Macintosh PowerPoint</Application>
  <PresentationFormat>Presentazione su schermo (4:3)</PresentationFormat>
  <Paragraphs>164</Paragraphs>
  <Slides>28</Slides>
  <Notes>2</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28</vt:i4>
      </vt:variant>
    </vt:vector>
  </HeadingPairs>
  <TitlesOfParts>
    <vt:vector size="35" baseType="lpstr">
      <vt:lpstr>Arial</vt:lpstr>
      <vt:lpstr>Calibri</vt:lpstr>
      <vt:lpstr>Mangal</vt:lpstr>
      <vt:lpstr>Times New Roman</vt:lpstr>
      <vt:lpstr>Trebuchet MS</vt:lpstr>
      <vt:lpstr>Wingdings 3</vt:lpstr>
      <vt:lpstr>Sfaccettatura</vt:lpstr>
      <vt:lpstr>Diritto internazionale privato</vt:lpstr>
      <vt:lpstr>DEFINIZIONI</vt:lpstr>
      <vt:lpstr>NORME SPECIALI DI DIRITTO INTERNAZIONALE PRIVATO</vt:lpstr>
      <vt:lpstr>LEGGE APPLICABILE A TUTELA DEI MINORI – ART. 42</vt:lpstr>
      <vt:lpstr>LEGGE APPLICABILE A TUTELA DEI MINORI – ART. 42</vt:lpstr>
      <vt:lpstr>CONVENZIONE DELL’AJA DEL 19 OTTOBRE 1996</vt:lpstr>
      <vt:lpstr>CONVENZIONE DELL’AJA DEL 19 OTTOBRE 1996</vt:lpstr>
      <vt:lpstr>CONVENZIONE DELL’AJA DEL 19 OTTOBRE 1996</vt:lpstr>
      <vt:lpstr>CONVENZIONE DELL’AJA DEL 19 OTTOBRE 1996</vt:lpstr>
      <vt:lpstr>CONVENZIONE DELL’AJA DEL 19 OTTOBRE 1996</vt:lpstr>
      <vt:lpstr>CONVENZIONE DELL’AJA DEL 19 OTTOBRE 1996</vt:lpstr>
      <vt:lpstr>CONVENZIONE DELL’AJA DEL 19 OTTOBRE 1996</vt:lpstr>
      <vt:lpstr>KAFALAH</vt:lpstr>
      <vt:lpstr>KAFALAH</vt:lpstr>
      <vt:lpstr>KAFALAH</vt:lpstr>
      <vt:lpstr>PROBLEMATICHE KAFALAH</vt:lpstr>
      <vt:lpstr>KAFALAH e CONVENZIONE DELL’AJA 1996</vt:lpstr>
      <vt:lpstr>KAFALAH e CONVENZIONE DELL’AJA 1996</vt:lpstr>
      <vt:lpstr>KAFALAH e CEDU</vt:lpstr>
      <vt:lpstr>KAFALAH e CEDU</vt:lpstr>
      <vt:lpstr>KAFALAH e CEDU</vt:lpstr>
      <vt:lpstr>LEGGE APPLICABILE A TUTELA DEI MAGGIORENNI – ART. 43</vt:lpstr>
      <vt:lpstr>LEGGE APPLICABILE A TUTELA DEI MAGGIORENNI – ART. 43</vt:lpstr>
      <vt:lpstr>LEGGE APPLICABILE A TUTELA DEI MAGGIORENNI – ART. 43</vt:lpstr>
      <vt:lpstr>LEGGE APPLICABILE A OBBLIGAZIONI ALIMENTARI – ART. 45</vt:lpstr>
      <vt:lpstr>LEGGE APPLICABILE A OBBLIGAZIONI ALIMENTARI – ART. 45</vt:lpstr>
      <vt:lpstr>LEGGE APPLICABILE A OBBLIGAZIONI ALIMENTARI – ART. 45</vt:lpstr>
      <vt:lpstr>LEGGE APPLICABILE A OBBLIGAZIONI ALIMENTARI – ART. 45</vt:lpstr>
    </vt:vector>
  </TitlesOfParts>
  <Company>HAL 9000</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Diritto internazionale privato</dc:title>
  <dc:creator>Giuseppe Sacco</dc:creator>
  <cp:lastModifiedBy>TONOLO SARA</cp:lastModifiedBy>
  <cp:revision>149</cp:revision>
  <dcterms:created xsi:type="dcterms:W3CDTF">2010-05-13T10:36:19Z</dcterms:created>
  <dcterms:modified xsi:type="dcterms:W3CDTF">2023-04-30T16:41:58Z</dcterms:modified>
</cp:coreProperties>
</file>