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7"/>
  </p:notesMasterIdLst>
  <p:handoutMasterIdLst>
    <p:handoutMasterId r:id="rId28"/>
  </p:handoutMasterIdLst>
  <p:sldIdLst>
    <p:sldId id="256" r:id="rId2"/>
    <p:sldId id="338" r:id="rId3"/>
    <p:sldId id="295" r:id="rId4"/>
    <p:sldId id="299" r:id="rId5"/>
    <p:sldId id="341" r:id="rId6"/>
    <p:sldId id="340" r:id="rId7"/>
    <p:sldId id="339" r:id="rId8"/>
    <p:sldId id="300" r:id="rId9"/>
    <p:sldId id="301" r:id="rId10"/>
    <p:sldId id="302" r:id="rId11"/>
    <p:sldId id="303" r:id="rId12"/>
    <p:sldId id="328" r:id="rId13"/>
    <p:sldId id="329" r:id="rId14"/>
    <p:sldId id="330" r:id="rId15"/>
    <p:sldId id="331" r:id="rId16"/>
    <p:sldId id="332" r:id="rId17"/>
    <p:sldId id="333" r:id="rId18"/>
    <p:sldId id="334" r:id="rId19"/>
    <p:sldId id="335" r:id="rId20"/>
    <p:sldId id="336" r:id="rId21"/>
    <p:sldId id="337" r:id="rId22"/>
    <p:sldId id="304" r:id="rId23"/>
    <p:sldId id="305" r:id="rId24"/>
    <p:sldId id="306" r:id="rId25"/>
    <p:sldId id="342" r:id="rId26"/>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66" autoAdjust="0"/>
    <p:restoredTop sz="95263"/>
  </p:normalViewPr>
  <p:slideViewPr>
    <p:cSldViewPr snapToGrid="0" snapToObjects="1">
      <p:cViewPr varScale="1">
        <p:scale>
          <a:sx n="64" d="100"/>
          <a:sy n="64" d="100"/>
        </p:scale>
        <p:origin x="1000"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30/04/23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36557156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30/04/23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845942713"/>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B100C58-04AF-7844-97A9-77798D8CF43D}"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373588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963827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4173886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13919216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81025805"/>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81070993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60D8DE2-4B42-9840-A462-8EC47F0B9D53}"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866499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50020505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B4A7DE8-2C1F-E946-B8AD-1DF947532FCB}"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680702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6C3CE42-C657-2A4A-AD68-21118C048F5C}" type="datetime1">
              <a:rPr lang="it-IT" smtClean="0"/>
              <a:pPr/>
              <a:t>30/04/23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55765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E2EFD00-4ED1-6A4E-9ED3-729722178ABC}" type="datetime1">
              <a:rPr lang="it-IT" smtClean="0"/>
              <a:pPr/>
              <a:t>30/04/23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58434103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3CF98B3E-A1F5-1D49-9B09-B96A7E5C1CA4}" type="datetime1">
              <a:rPr lang="it-IT" smtClean="0"/>
              <a:pPr/>
              <a:t>30/04/23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447158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E0F204D-D8E6-7344-8BFD-6159BD5FD65B}" type="datetime1">
              <a:rPr lang="it-IT" smtClean="0"/>
              <a:pPr/>
              <a:t>30/04/23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83057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EFD00-4ED1-6A4E-9ED3-729722178ABC}" type="datetime1">
              <a:rPr lang="it-IT" smtClean="0"/>
              <a:pPr/>
              <a:t>30/04/23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426494438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B020255-537F-6245-984B-CFB53661B286}" type="datetime1">
              <a:rPr lang="it-IT" smtClean="0"/>
              <a:pPr/>
              <a:t>30/04/23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699452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04E9105C-25A3-CA49-A27D-6C1509C1AA1F}" type="datetime1">
              <a:rPr lang="it-IT" smtClean="0"/>
              <a:pPr/>
              <a:t>30/04/23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75259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2EFD00-4ED1-6A4E-9ED3-729722178ABC}" type="datetime1">
              <a:rPr lang="it-IT" smtClean="0"/>
              <a:pPr/>
              <a:t>30/04/23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2229345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privato</a:t>
            </a:r>
          </a:p>
        </p:txBody>
      </p:sp>
      <p:sp>
        <p:nvSpPr>
          <p:cNvPr id="3" name="Sottotitolo 2"/>
          <p:cNvSpPr>
            <a:spLocks noGrp="1"/>
          </p:cNvSpPr>
          <p:nvPr>
            <p:ph type="subTitle" idx="1"/>
          </p:nvPr>
        </p:nvSpPr>
        <p:spPr/>
        <p:txBody>
          <a:bodyPr>
            <a:normAutofit/>
          </a:bodyPr>
          <a:lstStyle/>
          <a:p>
            <a:pPr>
              <a:buFontTx/>
              <a:buChar char="-"/>
            </a:pPr>
            <a:r>
              <a:rPr lang="it-IT" dirty="0"/>
              <a:t>prof. Sara </a:t>
            </a:r>
            <a:r>
              <a:rPr lang="it-IT" dirty="0" err="1"/>
              <a:t>Tonolo</a:t>
            </a:r>
            <a:r>
              <a:rPr lang="it-IT" dirty="0"/>
              <a:t> </a:t>
            </a:r>
            <a:r>
              <a:rPr lang="it-IT" dirty="0" err="1"/>
              <a:t>–</a:t>
            </a:r>
            <a:endParaRPr lang="it-IT" dirty="0"/>
          </a:p>
          <a:p>
            <a:pPr>
              <a:buFontTx/>
              <a:buChar char="-"/>
            </a:pPr>
            <a:r>
              <a:rPr lang="it-IT" dirty="0"/>
              <a:t> GORIZIA, 3 maggio 2023-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38830"/>
    </mc:Choice>
    <mc:Fallback xmlns="">
      <p:transition spd="slow" advTm="3883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RILEVANZA DEI PRINCIPI DI DIRITTO UE PER IL DIRITTO SOCIETARIO?</a:t>
            </a:r>
          </a:p>
        </p:txBody>
      </p:sp>
      <p:sp>
        <p:nvSpPr>
          <p:cNvPr id="6" name="Segnaposto contenuto 5"/>
          <p:cNvSpPr>
            <a:spLocks noGrp="1"/>
          </p:cNvSpPr>
          <p:nvPr>
            <p:ph idx="1"/>
          </p:nvPr>
        </p:nvSpPr>
        <p:spPr>
          <a:xfrm>
            <a:off x="143435" y="2059084"/>
            <a:ext cx="8543366" cy="4662392"/>
          </a:xfrm>
        </p:spPr>
        <p:txBody>
          <a:bodyPr>
            <a:normAutofit fontScale="92500" lnSpcReduction="10000"/>
          </a:bodyPr>
          <a:lstStyle/>
          <a:p>
            <a:pPr algn="just">
              <a:buNone/>
            </a:pPr>
            <a:r>
              <a:rPr lang="it-IT" sz="2800" dirty="0"/>
              <a:t> Dottrina divisa:</a:t>
            </a:r>
          </a:p>
          <a:p>
            <a:pPr algn="just">
              <a:buNone/>
            </a:pPr>
            <a:r>
              <a:rPr lang="it-IT" sz="2800" dirty="0"/>
              <a:t>	- per </a:t>
            </a:r>
            <a:r>
              <a:rPr lang="it-IT" sz="2800" b="1" dirty="0"/>
              <a:t>alcuni art. 2507 c.c. è norma meramente narrativa</a:t>
            </a:r>
            <a:r>
              <a:rPr lang="it-IT" sz="2800" dirty="0"/>
              <a:t>;</a:t>
            </a:r>
          </a:p>
          <a:p>
            <a:pPr algn="just">
              <a:buNone/>
            </a:pPr>
            <a:r>
              <a:rPr lang="it-IT" sz="2800" dirty="0"/>
              <a:t>	- </a:t>
            </a:r>
            <a:r>
              <a:rPr lang="it-IT" sz="2800" b="1" dirty="0"/>
              <a:t>per altri ha invece significato di richiedere compatibilità di tutto il diritto societario </a:t>
            </a:r>
            <a:r>
              <a:rPr lang="it-IT" sz="2800" dirty="0"/>
              <a:t>con norme di dir. comunitario, anche per norme di </a:t>
            </a:r>
            <a:r>
              <a:rPr lang="it-IT" sz="2800" dirty="0" err="1"/>
              <a:t>d.i.p</a:t>
            </a:r>
            <a:r>
              <a:rPr lang="it-IT" sz="2800" dirty="0"/>
              <a:t>., soprattutto alla luce della </a:t>
            </a:r>
            <a:r>
              <a:rPr lang="it-IT" sz="2800" dirty="0" err="1"/>
              <a:t>comunitarizzazione</a:t>
            </a:r>
            <a:r>
              <a:rPr lang="it-IT" sz="2800" dirty="0"/>
              <a:t> del </a:t>
            </a:r>
            <a:r>
              <a:rPr lang="it-IT" sz="2800" dirty="0" err="1"/>
              <a:t>d.i.p</a:t>
            </a:r>
            <a:r>
              <a:rPr lang="it-IT" sz="2800" dirty="0"/>
              <a:t>.</a:t>
            </a:r>
          </a:p>
          <a:p>
            <a:pPr algn="just">
              <a:buNone/>
            </a:pPr>
            <a:r>
              <a:rPr lang="it-IT" sz="2800" dirty="0"/>
              <a:t> - sicuramente anche oggi </a:t>
            </a:r>
            <a:r>
              <a:rPr lang="it-IT" sz="2800" b="1" dirty="0"/>
              <a:t>artt. 54 e 62 TFUE </a:t>
            </a:r>
            <a:r>
              <a:rPr lang="it-IT" sz="2800" dirty="0"/>
              <a:t>(prima TCE) riconoscono a società libertà di stabilimento e di prestazione di servizi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10</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2401"/>
    </mc:Choice>
    <mc:Fallback xmlns="">
      <p:transition spd="slow" advTm="924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RILEVANZA DEI PRINCIPI DI DIRITTO UE PER IL DIRITTO SOCIETARIO? </a:t>
            </a:r>
          </a:p>
        </p:txBody>
      </p:sp>
      <p:sp>
        <p:nvSpPr>
          <p:cNvPr id="6" name="Segnaposto contenuto 5"/>
          <p:cNvSpPr>
            <a:spLocks noGrp="1"/>
          </p:cNvSpPr>
          <p:nvPr>
            <p:ph idx="1"/>
          </p:nvPr>
        </p:nvSpPr>
        <p:spPr>
          <a:xfrm>
            <a:off x="247815" y="2059084"/>
            <a:ext cx="8438986" cy="4798916"/>
          </a:xfrm>
        </p:spPr>
        <p:txBody>
          <a:bodyPr>
            <a:normAutofit fontScale="92500" lnSpcReduction="10000"/>
          </a:bodyPr>
          <a:lstStyle/>
          <a:p>
            <a:pPr algn="just">
              <a:buNone/>
            </a:pPr>
            <a:r>
              <a:rPr lang="it-IT" sz="3200" dirty="0"/>
              <a:t> Dalla rilevanza dei principi di diritto comunitario in materia di </a:t>
            </a:r>
            <a:r>
              <a:rPr lang="it-IT" sz="3200" dirty="0" err="1"/>
              <a:t>d.i.p.</a:t>
            </a:r>
            <a:r>
              <a:rPr lang="it-IT" sz="3200" dirty="0"/>
              <a:t> societario discendono forti restrizioni operative rispetto alla norma dell’art. 25, 2° co., l. 218/95.</a:t>
            </a:r>
          </a:p>
          <a:p>
            <a:pPr algn="just">
              <a:buNone/>
            </a:pPr>
            <a:r>
              <a:rPr lang="it-IT" sz="3200" dirty="0" err="1"/>
              <a:t>Vd</a:t>
            </a:r>
            <a:r>
              <a:rPr lang="it-IT" sz="3200" dirty="0"/>
              <a:t> giurisprudenza CGCE:</a:t>
            </a:r>
          </a:p>
          <a:p>
            <a:pPr algn="just">
              <a:buNone/>
            </a:pPr>
            <a:r>
              <a:rPr lang="it-IT" sz="3200" dirty="0"/>
              <a:t>	- </a:t>
            </a:r>
            <a:r>
              <a:rPr lang="it-IT" sz="3200" dirty="0" err="1"/>
              <a:t>Centros</a:t>
            </a:r>
            <a:r>
              <a:rPr lang="it-IT" sz="3200" dirty="0"/>
              <a:t> </a:t>
            </a:r>
            <a:r>
              <a:rPr lang="it-IT" sz="3200" dirty="0" err="1"/>
              <a:t>–</a:t>
            </a:r>
            <a:r>
              <a:rPr lang="it-IT" sz="3200" dirty="0"/>
              <a:t> </a:t>
            </a:r>
            <a:r>
              <a:rPr lang="it-IT" sz="3200" dirty="0" err="1"/>
              <a:t>9</a:t>
            </a:r>
            <a:r>
              <a:rPr lang="it-IT" sz="3200" dirty="0"/>
              <a:t> marzo 1999;</a:t>
            </a:r>
          </a:p>
          <a:p>
            <a:pPr algn="just">
              <a:buNone/>
            </a:pPr>
            <a:r>
              <a:rPr lang="it-IT" sz="3200" dirty="0"/>
              <a:t>	- </a:t>
            </a:r>
            <a:r>
              <a:rPr lang="it-IT" sz="3200" dirty="0" err="1"/>
              <a:t>Überseering</a:t>
            </a:r>
            <a:r>
              <a:rPr lang="it-IT" sz="3200" dirty="0"/>
              <a:t> </a:t>
            </a:r>
            <a:r>
              <a:rPr lang="it-IT" sz="3200" dirty="0" err="1"/>
              <a:t>–</a:t>
            </a:r>
            <a:r>
              <a:rPr lang="it-IT" sz="3200" dirty="0"/>
              <a:t> </a:t>
            </a:r>
            <a:r>
              <a:rPr lang="it-IT" sz="3200" dirty="0" err="1"/>
              <a:t>5</a:t>
            </a:r>
            <a:r>
              <a:rPr lang="it-IT" sz="3200" dirty="0"/>
              <a:t> novembre 2002;</a:t>
            </a:r>
          </a:p>
          <a:p>
            <a:pPr algn="just">
              <a:buNone/>
            </a:pPr>
            <a:r>
              <a:rPr lang="it-IT" sz="3200" dirty="0"/>
              <a:t>	- </a:t>
            </a:r>
            <a:r>
              <a:rPr lang="it-IT" sz="3200" dirty="0" err="1"/>
              <a:t>Inspire</a:t>
            </a:r>
            <a:r>
              <a:rPr lang="it-IT" sz="3200" dirty="0"/>
              <a:t> Art </a:t>
            </a:r>
            <a:r>
              <a:rPr lang="it-IT" sz="3200" dirty="0" err="1"/>
              <a:t>–</a:t>
            </a:r>
            <a:r>
              <a:rPr lang="it-IT" sz="3200" dirty="0"/>
              <a:t> 30 settembre 2003.</a:t>
            </a:r>
          </a:p>
          <a:p>
            <a:pPr algn="just">
              <a:buNone/>
            </a:pPr>
            <a:r>
              <a:rPr lang="it-IT" sz="3200" dirty="0" err="1"/>
              <a:t>Pertanto…</a:t>
            </a:r>
            <a:endParaRPr lang="it-IT" sz="32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03586"/>
    </mc:Choice>
    <mc:Fallback xmlns="">
      <p:transition spd="slow" advTm="1035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1" nodeType="clickEffect">
                                  <p:stCondLst>
                                    <p:cond delay="0"/>
                                  </p:stCondLst>
                                  <p:childTnLst>
                                    <p:set>
                                      <p:cBhvr>
                                        <p:cTn id="4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1" nodeType="clickEffect">
                                  <p:stCondLst>
                                    <p:cond delay="0"/>
                                  </p:stCondLst>
                                  <p:childTnLst>
                                    <p:set>
                                      <p:cBhvr>
                                        <p:cTn id="5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2" nodeType="clickEffect">
                                  <p:stCondLst>
                                    <p:cond delay="0"/>
                                  </p:stCondLst>
                                  <p:childTnLst>
                                    <p:set>
                                      <p:cBhvr>
                                        <p:cTn id="5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2" nodeType="clickEffect">
                                  <p:stCondLst>
                                    <p:cond delay="0"/>
                                  </p:stCondLst>
                                  <p:childTnLst>
                                    <p:set>
                                      <p:cBhvr>
                                        <p:cTn id="6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2" nodeType="clickEffect">
                                  <p:stCondLst>
                                    <p:cond delay="0"/>
                                  </p:stCondLst>
                                  <p:childTnLst>
                                    <p:set>
                                      <p:cBhvr>
                                        <p:cTn id="7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2" nodeType="clickEffect">
                                  <p:stCondLst>
                                    <p:cond delay="0"/>
                                  </p:stCondLst>
                                  <p:childTnLst>
                                    <p:set>
                                      <p:cBhvr>
                                        <p:cTn id="7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CENTROS (1999)</a:t>
            </a:r>
          </a:p>
        </p:txBody>
      </p:sp>
      <p:sp>
        <p:nvSpPr>
          <p:cNvPr id="6" name="Segnaposto contenuto 5"/>
          <p:cNvSpPr>
            <a:spLocks noGrp="1"/>
          </p:cNvSpPr>
          <p:nvPr>
            <p:ph idx="1"/>
          </p:nvPr>
        </p:nvSpPr>
        <p:spPr>
          <a:xfrm>
            <a:off x="247815" y="2059084"/>
            <a:ext cx="8438986" cy="4798916"/>
          </a:xfrm>
        </p:spPr>
        <p:txBody>
          <a:bodyPr>
            <a:normAutofit lnSpcReduction="10000"/>
          </a:bodyPr>
          <a:lstStyle/>
          <a:p>
            <a:pPr algn="just"/>
            <a:r>
              <a:rPr lang="it-IT" sz="2800" dirty="0"/>
              <a:t>La società </a:t>
            </a:r>
            <a:r>
              <a:rPr lang="it-IT" sz="2800" dirty="0" err="1"/>
              <a:t>Centros</a:t>
            </a:r>
            <a:r>
              <a:rPr lang="it-IT" sz="2800" dirty="0"/>
              <a:t> Ltd, costituita in Regno Unito da due coniugi danesi chiedeva la registrazione di una propria succursale in Danimarca;</a:t>
            </a:r>
          </a:p>
          <a:p>
            <a:pPr algn="just"/>
            <a:r>
              <a:rPr lang="it-IT" sz="2800" dirty="0"/>
              <a:t>L’ufficio danese competente negava la registrazione sostenendo che </a:t>
            </a:r>
            <a:r>
              <a:rPr lang="it-IT" sz="2800" dirty="0" err="1"/>
              <a:t>Centros</a:t>
            </a:r>
            <a:r>
              <a:rPr lang="it-IT" sz="2800" dirty="0"/>
              <a:t> voleva in realtà istituire in Danimarca una sede principale – visto che in Regno unito non esercitava alcuna attività commerciale e aveva posto in essere la costituzione in Regno Unito solo per eludere l’obbligo di versamento di un capitale sociale minimo previsto dalla legge danese.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custDataLst>
      <p:tags r:id="rId1"/>
    </p:custDataLst>
    <p:extLst>
      <p:ext uri="{BB962C8B-B14F-4D97-AF65-F5344CB8AC3E}">
        <p14:creationId xmlns:p14="http://schemas.microsoft.com/office/powerpoint/2010/main" val="1258060227"/>
      </p:ext>
    </p:extLst>
  </p:cSld>
  <p:clrMapOvr>
    <a:masterClrMapping/>
  </p:clrMapOvr>
  <mc:AlternateContent xmlns:mc="http://schemas.openxmlformats.org/markup-compatibility/2006" xmlns:p14="http://schemas.microsoft.com/office/powerpoint/2010/main">
    <mc:Choice Requires="p14">
      <p:transition spd="slow" p14:dur="2000" advTm="105368"/>
    </mc:Choice>
    <mc:Fallback xmlns="">
      <p:transition spd="slow" advTm="1053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CENTROS (1999)</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sz="2800" dirty="0"/>
              <a:t>La società impugnava il rifiuto e la controversia giungeva dinanzi alla Corte Suprema danese che effettuava un rinvio pregiudiziale alla Corte di giustizia delle Comunità europee per controllare la compatibilità del rifiuto delle autorità danesi con </a:t>
            </a:r>
            <a:r>
              <a:rPr lang="it-IT" sz="2800" b="1" dirty="0"/>
              <a:t>gli artt. 52 e 58 </a:t>
            </a:r>
            <a:r>
              <a:rPr lang="it-IT" sz="2800" dirty="0"/>
              <a:t>del Trattato CE.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custDataLst>
      <p:tags r:id="rId1"/>
    </p:custDataLst>
    <p:extLst>
      <p:ext uri="{BB962C8B-B14F-4D97-AF65-F5344CB8AC3E}">
        <p14:creationId xmlns:p14="http://schemas.microsoft.com/office/powerpoint/2010/main" val="635927909"/>
      </p:ext>
    </p:extLst>
  </p:cSld>
  <p:clrMapOvr>
    <a:masterClrMapping/>
  </p:clrMapOvr>
  <mc:AlternateContent xmlns:mc="http://schemas.openxmlformats.org/markup-compatibility/2006" xmlns:p14="http://schemas.microsoft.com/office/powerpoint/2010/main">
    <mc:Choice Requires="p14">
      <p:transition spd="slow" p14:dur="2000" advTm="90532"/>
    </mc:Choice>
    <mc:Fallback xmlns="">
      <p:transition spd="slow" advTm="9053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CENTROS (1999)</a:t>
            </a:r>
          </a:p>
        </p:txBody>
      </p:sp>
      <p:sp>
        <p:nvSpPr>
          <p:cNvPr id="6" name="Segnaposto contenuto 5"/>
          <p:cNvSpPr>
            <a:spLocks noGrp="1"/>
          </p:cNvSpPr>
          <p:nvPr>
            <p:ph idx="1"/>
          </p:nvPr>
        </p:nvSpPr>
        <p:spPr>
          <a:xfrm>
            <a:off x="247815" y="2059084"/>
            <a:ext cx="8438986" cy="4798916"/>
          </a:xfrm>
        </p:spPr>
        <p:txBody>
          <a:bodyPr>
            <a:normAutofit lnSpcReduction="10000"/>
          </a:bodyPr>
          <a:lstStyle/>
          <a:p>
            <a:pPr algn="just"/>
            <a:r>
              <a:rPr lang="it-IT" sz="2800" dirty="0"/>
              <a:t>La CGCE affermava che rientra nella libertà di stabilimento il caso di una società costituita secondo il diritto di uno Stato membro nel quale ha la sede sociale, e che desideri creare una succursale in un altro Stato membro a nulla rilevando che la società sia stata costituita nel primo Stato membro al solo scopo di stabilirsi nel secondo nel quale essa svolge la parte più rilevante delle proprie attività economiche: non vi è abuso del diritto di stabilimento </a:t>
            </a:r>
            <a:r>
              <a:rPr lang="it-IT" sz="2800" u="sng" dirty="0"/>
              <a:t>anche nel caso in cui nessuna attività sia esercitata nello Stato in cui la società ha sede</a:t>
            </a:r>
            <a:r>
              <a:rPr lang="it-IT" sz="28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custDataLst>
      <p:tags r:id="rId1"/>
    </p:custDataLst>
    <p:extLst>
      <p:ext uri="{BB962C8B-B14F-4D97-AF65-F5344CB8AC3E}">
        <p14:creationId xmlns:p14="http://schemas.microsoft.com/office/powerpoint/2010/main" val="1339154588"/>
      </p:ext>
    </p:extLst>
  </p:cSld>
  <p:clrMapOvr>
    <a:masterClrMapping/>
  </p:clrMapOvr>
  <mc:AlternateContent xmlns:mc="http://schemas.openxmlformats.org/markup-compatibility/2006" xmlns:p14="http://schemas.microsoft.com/office/powerpoint/2010/main">
    <mc:Choice Requires="p14">
      <p:transition spd="slow" p14:dur="2000" advTm="130043"/>
    </mc:Choice>
    <mc:Fallback xmlns="">
      <p:transition spd="slow" advTm="1300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UBERSEERING (2002)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sz="2400" dirty="0"/>
              <a:t>Controversia originata da un rinvio pregiudiziale della Suprema Corte tedesca che si trovava ad esaminare la controversia proposta da una società dei Paesi Bassi iscritta dal 1990 nel registro delle imprese olandesi e rilevata nel 1995 da soci di cittadinanza tedesca. </a:t>
            </a:r>
          </a:p>
          <a:p>
            <a:pPr algn="just"/>
            <a:r>
              <a:rPr lang="it-IT" sz="2400" dirty="0"/>
              <a:t>In quanto proprietaria di terreni siti in Germania concludeva un contratto d’opera con una società di diritto tedesco  (NCC) per la realizzazione di alcuni lavori su tali terreni. Assumendo la inesatta esecuzione di tali lavori, la </a:t>
            </a:r>
            <a:r>
              <a:rPr lang="it-IT" sz="2400" dirty="0" err="1"/>
              <a:t>Überseering</a:t>
            </a:r>
            <a:r>
              <a:rPr lang="it-IT" sz="2400" dirty="0"/>
              <a:t> intentava un’azione contro la NCC (società tedesca che aveva eseguito i lavori).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ustDataLst>
      <p:tags r:id="rId1"/>
    </p:custDataLst>
    <p:extLst>
      <p:ext uri="{BB962C8B-B14F-4D97-AF65-F5344CB8AC3E}">
        <p14:creationId xmlns:p14="http://schemas.microsoft.com/office/powerpoint/2010/main" val="920208002"/>
      </p:ext>
    </p:extLst>
  </p:cSld>
  <p:clrMapOvr>
    <a:masterClrMapping/>
  </p:clrMapOvr>
  <mc:AlternateContent xmlns:mc="http://schemas.openxmlformats.org/markup-compatibility/2006" xmlns:p14="http://schemas.microsoft.com/office/powerpoint/2010/main">
    <mc:Choice Requires="p14">
      <p:transition spd="slow" p14:dur="2000" advTm="98369"/>
    </mc:Choice>
    <mc:Fallback xmlns="">
      <p:transition spd="slow" advTm="983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UBERSEERING (2002)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sz="2400" dirty="0"/>
              <a:t>Sia il tribunale di primo grado sia la Corte d’Appello di </a:t>
            </a:r>
            <a:r>
              <a:rPr lang="it-IT" sz="2400" dirty="0" err="1"/>
              <a:t>Dusseldorf</a:t>
            </a:r>
            <a:r>
              <a:rPr lang="it-IT" sz="2400" dirty="0"/>
              <a:t> dichiaravano l’inammissibilità della domanda della </a:t>
            </a:r>
            <a:r>
              <a:rPr lang="it-IT" sz="2400" dirty="0" err="1"/>
              <a:t>Überseering</a:t>
            </a:r>
            <a:r>
              <a:rPr lang="it-IT" sz="2400" dirty="0"/>
              <a:t> per incapacità processuale della stessa, in quanto </a:t>
            </a:r>
            <a:r>
              <a:rPr lang="it-IT" sz="2400" b="1" dirty="0"/>
              <a:t>l’avvenuta rilevazione della totalità delle quote sociali da parte di due cittadini tedeschi comportava, per il diritto tedesco, il trasferimento della sede effettiva in Germania, luogo di residenza dei soci</a:t>
            </a:r>
            <a:r>
              <a:rPr lang="it-IT" sz="2400" dirty="0"/>
              <a:t>.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custDataLst>
      <p:tags r:id="rId1"/>
    </p:custDataLst>
    <p:extLst>
      <p:ext uri="{BB962C8B-B14F-4D97-AF65-F5344CB8AC3E}">
        <p14:creationId xmlns:p14="http://schemas.microsoft.com/office/powerpoint/2010/main" val="3082848374"/>
      </p:ext>
    </p:extLst>
  </p:cSld>
  <p:clrMapOvr>
    <a:masterClrMapping/>
  </p:clrMapOvr>
  <mc:AlternateContent xmlns:mc="http://schemas.openxmlformats.org/markup-compatibility/2006" xmlns:p14="http://schemas.microsoft.com/office/powerpoint/2010/main">
    <mc:Choice Requires="p14">
      <p:transition spd="slow" p14:dur="2000" advTm="113566"/>
    </mc:Choice>
    <mc:Fallback xmlns="">
      <p:transition spd="slow" advTm="1135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UBERSEERING (2002)</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sz="2400" dirty="0"/>
              <a:t>In corrispondenza con l’adesione della Germania alla teoria della sede, </a:t>
            </a:r>
            <a:r>
              <a:rPr lang="it-IT" sz="2400" b="1" dirty="0"/>
              <a:t>la capacità processuale delle società andava valutata secondo il diritto tedesco </a:t>
            </a:r>
            <a:r>
              <a:rPr lang="it-IT" sz="2400" dirty="0"/>
              <a:t>e quindi la </a:t>
            </a:r>
            <a:r>
              <a:rPr lang="it-IT" sz="2400" b="1" dirty="0"/>
              <a:t>mancata iscrizione della </a:t>
            </a:r>
            <a:r>
              <a:rPr lang="it-IT" sz="2400" b="1" dirty="0" err="1"/>
              <a:t>Überseering</a:t>
            </a:r>
            <a:r>
              <a:rPr lang="it-IT" sz="2400" b="1" dirty="0"/>
              <a:t> nel registro tedesco </a:t>
            </a:r>
            <a:r>
              <a:rPr lang="it-IT" sz="2400" dirty="0"/>
              <a:t>implicava la mancata acquisizione della capacità processuale. </a:t>
            </a:r>
          </a:p>
          <a:p>
            <a:pPr algn="just"/>
            <a:r>
              <a:rPr lang="it-IT" sz="2400" dirty="0"/>
              <a:t>La </a:t>
            </a:r>
            <a:r>
              <a:rPr lang="it-IT" sz="2400" dirty="0" err="1"/>
              <a:t>Überseering</a:t>
            </a:r>
            <a:r>
              <a:rPr lang="it-IT" sz="2400" dirty="0"/>
              <a:t> proponeva ricorso al BGH che effettuava rinvio pregiudiziale alla Corte di giustizia in merito all’interpretazione degli artt. 43 e 48 del Trattato CE circa l’esercizio della capacità processuale della società in un paese membro diverso da quello di costituzione.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custDataLst>
      <p:tags r:id="rId1"/>
    </p:custDataLst>
    <p:extLst>
      <p:ext uri="{BB962C8B-B14F-4D97-AF65-F5344CB8AC3E}">
        <p14:creationId xmlns:p14="http://schemas.microsoft.com/office/powerpoint/2010/main" val="3852539490"/>
      </p:ext>
    </p:extLst>
  </p:cSld>
  <p:clrMapOvr>
    <a:masterClrMapping/>
  </p:clrMapOvr>
  <mc:AlternateContent xmlns:mc="http://schemas.openxmlformats.org/markup-compatibility/2006" xmlns:p14="http://schemas.microsoft.com/office/powerpoint/2010/main">
    <mc:Choice Requires="p14">
      <p:transition spd="slow" p14:dur="2000" advTm="122158"/>
    </mc:Choice>
    <mc:Fallback xmlns="">
      <p:transition spd="slow" advTm="1221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UBERSEERING (2002)</a:t>
            </a:r>
          </a:p>
        </p:txBody>
      </p:sp>
      <p:sp>
        <p:nvSpPr>
          <p:cNvPr id="6" name="Segnaposto contenuto 5"/>
          <p:cNvSpPr>
            <a:spLocks noGrp="1"/>
          </p:cNvSpPr>
          <p:nvPr>
            <p:ph idx="1"/>
          </p:nvPr>
        </p:nvSpPr>
        <p:spPr>
          <a:xfrm>
            <a:off x="0" y="2059084"/>
            <a:ext cx="8686801" cy="4297267"/>
          </a:xfrm>
        </p:spPr>
        <p:txBody>
          <a:bodyPr>
            <a:normAutofit/>
          </a:bodyPr>
          <a:lstStyle/>
          <a:p>
            <a:pPr algn="just"/>
            <a:r>
              <a:rPr lang="it-IT" sz="2800" dirty="0"/>
              <a:t>La CGCE affermava la diretta applicabilità degli artt. 43 e 48 Trattato CE precisando che il </a:t>
            </a:r>
            <a:r>
              <a:rPr lang="it-IT" sz="2800" b="1" dirty="0"/>
              <a:t>principio della libertà di stabilimento delle società regolarmente costituite in uno Stato membro comporta il riconoscimento da parte di un altro Stato della capacità giuridica e processuale </a:t>
            </a:r>
            <a:r>
              <a:rPr lang="it-IT" sz="2800" dirty="0"/>
              <a:t>della società in virtù del diritto dello Stato di costituzione.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custDataLst>
      <p:tags r:id="rId1"/>
    </p:custDataLst>
    <p:extLst>
      <p:ext uri="{BB962C8B-B14F-4D97-AF65-F5344CB8AC3E}">
        <p14:creationId xmlns:p14="http://schemas.microsoft.com/office/powerpoint/2010/main" val="2217154954"/>
      </p:ext>
    </p:extLst>
  </p:cSld>
  <p:clrMapOvr>
    <a:masterClrMapping/>
  </p:clrMapOvr>
  <mc:AlternateContent xmlns:mc="http://schemas.openxmlformats.org/markup-compatibility/2006" xmlns:p14="http://schemas.microsoft.com/office/powerpoint/2010/main">
    <mc:Choice Requires="p14">
      <p:transition spd="slow" p14:dur="2000" advTm="84725"/>
    </mc:Choice>
    <mc:Fallback xmlns="">
      <p:transition spd="slow" advTm="847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INSPIRE ART (2003)</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sz="2800" dirty="0" err="1"/>
              <a:t>Inspire</a:t>
            </a:r>
            <a:r>
              <a:rPr lang="it-IT" sz="2800" dirty="0"/>
              <a:t> Art è una società di diritto inglese con la forma giuridica di </a:t>
            </a:r>
            <a:r>
              <a:rPr lang="it-IT" sz="2800" i="1" dirty="0"/>
              <a:t>private company </a:t>
            </a:r>
            <a:r>
              <a:rPr lang="it-IT" sz="2800" i="1" dirty="0" err="1"/>
              <a:t>limited</a:t>
            </a:r>
            <a:r>
              <a:rPr lang="it-IT" sz="2800" i="1" dirty="0"/>
              <a:t> by shares</a:t>
            </a:r>
            <a:r>
              <a:rPr lang="it-IT" sz="2800" dirty="0"/>
              <a:t> (s.r.l.) con amministratore residente a L’</a:t>
            </a:r>
            <a:r>
              <a:rPr lang="it-IT" sz="2800" dirty="0" err="1"/>
              <a:t>Aja</a:t>
            </a:r>
            <a:r>
              <a:rPr lang="it-IT" sz="2800" dirty="0"/>
              <a:t>, dispone di una succursale ad Amsterdam e svolge la propria attività esclusivamente nei Paesi Bassi.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custDataLst>
      <p:tags r:id="rId1"/>
    </p:custDataLst>
    <p:extLst>
      <p:ext uri="{BB962C8B-B14F-4D97-AF65-F5344CB8AC3E}">
        <p14:creationId xmlns:p14="http://schemas.microsoft.com/office/powerpoint/2010/main" val="708986882"/>
      </p:ext>
    </p:extLst>
  </p:cSld>
  <p:clrMapOvr>
    <a:masterClrMapping/>
  </p:clrMapOvr>
  <mc:AlternateContent xmlns:mc="http://schemas.openxmlformats.org/markup-compatibility/2006" xmlns:p14="http://schemas.microsoft.com/office/powerpoint/2010/main">
    <mc:Choice Requires="p14">
      <p:transition spd="slow" p14:dur="2000" advTm="97120"/>
    </mc:Choice>
    <mc:Fallback xmlns="">
      <p:transition spd="slow" advTm="971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 ART. 25 L. 218/95</a:t>
            </a:r>
          </a:p>
        </p:txBody>
      </p:sp>
      <p:sp>
        <p:nvSpPr>
          <p:cNvPr id="6" name="Segnaposto contenuto 5"/>
          <p:cNvSpPr>
            <a:spLocks noGrp="1"/>
          </p:cNvSpPr>
          <p:nvPr>
            <p:ph idx="1"/>
          </p:nvPr>
        </p:nvSpPr>
        <p:spPr>
          <a:xfrm>
            <a:off x="300979" y="2059084"/>
            <a:ext cx="8438986" cy="4798916"/>
          </a:xfrm>
        </p:spPr>
        <p:txBody>
          <a:bodyPr>
            <a:normAutofit lnSpcReduction="10000"/>
          </a:bodyPr>
          <a:lstStyle/>
          <a:p>
            <a:pPr algn="just"/>
            <a:endParaRPr lang="it-IT" dirty="0"/>
          </a:p>
          <a:p>
            <a:pPr algn="just"/>
            <a:r>
              <a:rPr lang="it-IT" sz="2400" b="1" u="sng" dirty="0"/>
              <a:t>CONTROVERSIE</a:t>
            </a:r>
            <a:r>
              <a:rPr lang="it-IT" sz="2400" dirty="0"/>
              <a:t> in materia di società: </a:t>
            </a:r>
            <a:r>
              <a:rPr lang="it-IT" sz="2400" dirty="0" err="1"/>
              <a:t>comp</a:t>
            </a:r>
            <a:r>
              <a:rPr lang="it-IT" sz="2400" dirty="0"/>
              <a:t>. esclusive </a:t>
            </a:r>
            <a:r>
              <a:rPr lang="it-IT" sz="2400" dirty="0" err="1"/>
              <a:t>RBIbis</a:t>
            </a:r>
            <a:endParaRPr lang="it-IT" sz="2400" dirty="0"/>
          </a:p>
          <a:p>
            <a:pPr algn="just"/>
            <a:endParaRPr lang="it-IT" dirty="0"/>
          </a:p>
          <a:p>
            <a:pPr algn="just"/>
            <a:r>
              <a:rPr lang="it-IT" sz="2400" b="1" u="sng" dirty="0"/>
              <a:t>Art. 25</a:t>
            </a:r>
            <a:r>
              <a:rPr lang="it-IT" sz="2400" dirty="0"/>
              <a:t>: «Le </a:t>
            </a:r>
            <a:r>
              <a:rPr lang="it-IT" sz="2400" dirty="0" err="1"/>
              <a:t>societa</a:t>
            </a:r>
            <a:r>
              <a:rPr lang="it-IT" sz="2400" dirty="0"/>
              <a:t>̀, le associazioni, le fondazioni ed ogni altro ente, pubblico o privato, anche se privo di</a:t>
            </a:r>
            <a:br>
              <a:rPr lang="it-IT" sz="2400" dirty="0"/>
            </a:br>
            <a:r>
              <a:rPr lang="it-IT" sz="2400" dirty="0"/>
              <a:t>natura associativa, sono disciplinati dalla legge dello Stato nel cui territorio </a:t>
            </a:r>
            <a:r>
              <a:rPr lang="it-IT" sz="2400" b="1" dirty="0"/>
              <a:t>è  stato perfezionato il</a:t>
            </a:r>
            <a:br>
              <a:rPr lang="it-IT" sz="2400" b="1" dirty="0"/>
            </a:br>
            <a:r>
              <a:rPr lang="it-IT" sz="2400" b="1" dirty="0"/>
              <a:t>procedimento di costituzione</a:t>
            </a:r>
            <a:r>
              <a:rPr lang="it-IT" sz="2400" dirty="0"/>
              <a:t>. Si applica, tuttavia, la </a:t>
            </a:r>
            <a:r>
              <a:rPr lang="it-IT" sz="2400" b="1" dirty="0"/>
              <a:t>legge italiana se la sede dell'amministrazione è</a:t>
            </a:r>
            <a:br>
              <a:rPr lang="it-IT" sz="2400" b="1" dirty="0"/>
            </a:br>
            <a:r>
              <a:rPr lang="it-IT" sz="2400" b="1" dirty="0"/>
              <a:t>situata in Italia, ovvero se in Italia si trova l'oggetto principale di tali enti</a:t>
            </a:r>
            <a:r>
              <a:rPr lang="it-IT" sz="2400" dirty="0"/>
              <a:t>».</a:t>
            </a:r>
            <a:br>
              <a:rPr lang="it-IT" sz="2400" dirty="0"/>
            </a:br>
            <a:endParaRPr lang="it-IT" sz="24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extLst>
      <p:ext uri="{BB962C8B-B14F-4D97-AF65-F5344CB8AC3E}">
        <p14:creationId xmlns:p14="http://schemas.microsoft.com/office/powerpoint/2010/main" val="1456447101"/>
      </p:ext>
    </p:extLst>
  </p:cSld>
  <p:clrMapOvr>
    <a:masterClrMapping/>
  </p:clrMapOvr>
  <mc:AlternateContent xmlns:mc="http://schemas.openxmlformats.org/markup-compatibility/2006" xmlns:p14="http://schemas.microsoft.com/office/powerpoint/2010/main">
    <mc:Choice Requires="p14">
      <p:transition spd="slow" p14:dur="2000" advTm="166187"/>
    </mc:Choice>
    <mc:Fallback xmlns="">
      <p:transition spd="slow" advTm="166187"/>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INSPIRE ART (2003)</a:t>
            </a:r>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sz="2400" dirty="0"/>
              <a:t>Tale circostanza comporta, secondo la legge olandese, l’obbligo di </a:t>
            </a:r>
            <a:r>
              <a:rPr lang="it-IT" sz="2400" b="1" dirty="0"/>
              <a:t>iscrizione presso la camera di commercio </a:t>
            </a:r>
            <a:r>
              <a:rPr lang="it-IT" sz="2400" dirty="0"/>
              <a:t>con la menzione di “società formalmente straniera” cui conseguivano speciali obblighi a carico della stessa. La camera di commercio, rilevata la mancata indicazione in sede di iscrizione della menzione “società formalmente straniera” ricorreva al Tribunale di Amsterdam affinché ordinasse il completamento dell’iscrizione con la menzione appena considerata.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custDataLst>
      <p:tags r:id="rId1"/>
    </p:custDataLst>
    <p:extLst>
      <p:ext uri="{BB962C8B-B14F-4D97-AF65-F5344CB8AC3E}">
        <p14:creationId xmlns:p14="http://schemas.microsoft.com/office/powerpoint/2010/main" val="923737640"/>
      </p:ext>
    </p:extLst>
  </p:cSld>
  <p:clrMapOvr>
    <a:masterClrMapping/>
  </p:clrMapOvr>
  <mc:AlternateContent xmlns:mc="http://schemas.openxmlformats.org/markup-compatibility/2006" xmlns:p14="http://schemas.microsoft.com/office/powerpoint/2010/main">
    <mc:Choice Requires="p14">
      <p:transition spd="slow" p14:dur="2000" advTm="78409"/>
    </mc:Choice>
    <mc:Fallback xmlns="">
      <p:transition spd="slow" advTm="7840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just"/>
            <a:r>
              <a:rPr lang="it-IT" dirty="0"/>
              <a:t>CASO INSPIRE ART (2003)</a:t>
            </a:r>
          </a:p>
        </p:txBody>
      </p:sp>
      <p:sp>
        <p:nvSpPr>
          <p:cNvPr id="6" name="Segnaposto contenuto 5"/>
          <p:cNvSpPr>
            <a:spLocks noGrp="1"/>
          </p:cNvSpPr>
          <p:nvPr>
            <p:ph idx="1"/>
          </p:nvPr>
        </p:nvSpPr>
        <p:spPr>
          <a:xfrm>
            <a:off x="247815" y="2059084"/>
            <a:ext cx="8267535" cy="4297267"/>
          </a:xfrm>
        </p:spPr>
        <p:txBody>
          <a:bodyPr>
            <a:normAutofit fontScale="92500"/>
          </a:bodyPr>
          <a:lstStyle/>
          <a:p>
            <a:pPr algn="just"/>
            <a:r>
              <a:rPr lang="it-IT" sz="2400" dirty="0"/>
              <a:t>Il </a:t>
            </a:r>
            <a:r>
              <a:rPr lang="it-IT" sz="2400" dirty="0" err="1"/>
              <a:t>Kantongerecht</a:t>
            </a:r>
            <a:r>
              <a:rPr lang="it-IT" sz="2400" dirty="0"/>
              <a:t> dichiara </a:t>
            </a:r>
            <a:r>
              <a:rPr lang="it-IT" sz="2400" dirty="0" err="1"/>
              <a:t>Inspire</a:t>
            </a:r>
            <a:r>
              <a:rPr lang="it-IT" sz="2400" dirty="0"/>
              <a:t> Art società formalmente straniera, sospende il procedimento e rimette alla CGCE le questioni </a:t>
            </a:r>
            <a:r>
              <a:rPr lang="it-IT" sz="2400" dirty="0" err="1"/>
              <a:t>intepretative</a:t>
            </a:r>
            <a:r>
              <a:rPr lang="it-IT" sz="2400" dirty="0"/>
              <a:t> concernenti gli artt. 43 e 48. </a:t>
            </a:r>
          </a:p>
          <a:p>
            <a:pPr algn="just"/>
            <a:r>
              <a:rPr lang="it-IT" sz="2400" dirty="0"/>
              <a:t>La CGCE </a:t>
            </a:r>
            <a:r>
              <a:rPr lang="it-IT" sz="2400" b="1" dirty="0"/>
              <a:t>conferma il diritto di una società di operare in uno Stato membro mediante una succursale</a:t>
            </a:r>
            <a:r>
              <a:rPr lang="it-IT" sz="2400" dirty="0"/>
              <a:t> e afferma che lo Stato ospitante non può subordinare l’esercizio di tale libertà a condizioni relative al capitale minimo e alla responsabilità degli amministratori anche quando la società si sia costituita in un altro Stato al solo fine di sottrarsi alla più rigida normativa vigente nello Stato in cui si trova la succursale.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custDataLst>
      <p:tags r:id="rId1"/>
    </p:custDataLst>
    <p:extLst>
      <p:ext uri="{BB962C8B-B14F-4D97-AF65-F5344CB8AC3E}">
        <p14:creationId xmlns:p14="http://schemas.microsoft.com/office/powerpoint/2010/main" val="1889768120"/>
      </p:ext>
    </p:extLst>
  </p:cSld>
  <p:clrMapOvr>
    <a:masterClrMapping/>
  </p:clrMapOvr>
  <mc:AlternateContent xmlns:mc="http://schemas.openxmlformats.org/markup-compatibility/2006" xmlns:p14="http://schemas.microsoft.com/office/powerpoint/2010/main">
    <mc:Choice Requires="p14">
      <p:transition spd="slow" p14:dur="2000" advTm="126551"/>
    </mc:Choice>
    <mc:Fallback xmlns="">
      <p:transition spd="slow" advTm="1265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INFLUSSI DIRITTO UE SU ART. 25 L. 218/95</a:t>
            </a:r>
          </a:p>
        </p:txBody>
      </p:sp>
      <p:sp>
        <p:nvSpPr>
          <p:cNvPr id="6" name="Segnaposto contenuto 5"/>
          <p:cNvSpPr>
            <a:spLocks noGrp="1"/>
          </p:cNvSpPr>
          <p:nvPr>
            <p:ph idx="1"/>
          </p:nvPr>
        </p:nvSpPr>
        <p:spPr>
          <a:xfrm>
            <a:off x="255181" y="2296632"/>
            <a:ext cx="8431620" cy="3532667"/>
          </a:xfrm>
        </p:spPr>
        <p:txBody>
          <a:bodyPr>
            <a:normAutofit/>
          </a:bodyPr>
          <a:lstStyle/>
          <a:p>
            <a:pPr algn="just">
              <a:buNone/>
            </a:pPr>
            <a:r>
              <a:rPr lang="it-IT" sz="2800" dirty="0"/>
              <a:t> Per le società costituite entro Stati UE probabile incidenza restrittiva della giurisprudenza CENTROS della CGCE sull’art. 25, 2° </a:t>
            </a:r>
            <a:r>
              <a:rPr lang="it-IT" sz="2800" dirty="0" err="1"/>
              <a:t>co</a:t>
            </a:r>
            <a:r>
              <a:rPr lang="it-IT" sz="2800" dirty="0"/>
              <a:t>. L. 218/95.</a:t>
            </a:r>
          </a:p>
          <a:p>
            <a:pPr algn="just">
              <a:buNone/>
            </a:pPr>
            <a:r>
              <a:rPr lang="it-IT" sz="2800" dirty="0"/>
              <a:t> E per quelle costituite al di fuori dell’UE? </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89024"/>
    </mc:Choice>
    <mc:Fallback xmlns="">
      <p:transition spd="slow" advTm="8902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INFLUSSI DIRITTO UE SU ART. 25 L. 218/95</a:t>
            </a:r>
          </a:p>
        </p:txBody>
      </p:sp>
      <p:sp>
        <p:nvSpPr>
          <p:cNvPr id="6" name="Segnaposto contenuto 5"/>
          <p:cNvSpPr>
            <a:spLocks noGrp="1"/>
          </p:cNvSpPr>
          <p:nvPr>
            <p:ph idx="1"/>
          </p:nvPr>
        </p:nvSpPr>
        <p:spPr>
          <a:xfrm>
            <a:off x="148856" y="2509284"/>
            <a:ext cx="8537945" cy="3508744"/>
          </a:xfrm>
        </p:spPr>
        <p:txBody>
          <a:bodyPr>
            <a:normAutofit lnSpcReduction="10000"/>
          </a:bodyPr>
          <a:lstStyle/>
          <a:p>
            <a:pPr algn="just">
              <a:buNone/>
            </a:pPr>
            <a:r>
              <a:rPr lang="it-IT" sz="2800" dirty="0"/>
              <a:t> </a:t>
            </a:r>
          </a:p>
          <a:p>
            <a:pPr algn="just">
              <a:buNone/>
            </a:pPr>
            <a:r>
              <a:rPr lang="it-IT" sz="2800" dirty="0"/>
              <a:t>Per società </a:t>
            </a:r>
            <a:r>
              <a:rPr lang="it-IT" sz="2800" dirty="0" err="1"/>
              <a:t>extraUE</a:t>
            </a:r>
            <a:r>
              <a:rPr lang="it-IT" sz="2800" dirty="0"/>
              <a:t> si potrebbe dare risposta affermativa ritenendo che </a:t>
            </a:r>
            <a:r>
              <a:rPr lang="it-IT" sz="2800" b="1" dirty="0"/>
              <a:t>l’art. 2507 c.c. </a:t>
            </a:r>
            <a:r>
              <a:rPr lang="it-IT" sz="2800" dirty="0"/>
              <a:t>valga per l’intera materia delle società costituite all’estero, </a:t>
            </a:r>
            <a:r>
              <a:rPr lang="it-IT" sz="2800" dirty="0" err="1"/>
              <a:t>ma…</a:t>
            </a:r>
            <a:endParaRPr lang="it-IT" sz="2800" dirty="0"/>
          </a:p>
          <a:p>
            <a:pPr algn="just">
              <a:buNone/>
            </a:pPr>
            <a:r>
              <a:rPr lang="it-IT" sz="2800" dirty="0"/>
              <a:t>Pare </a:t>
            </a:r>
            <a:r>
              <a:rPr lang="it-IT" sz="2800" b="1" dirty="0"/>
              <a:t>eccessivo </a:t>
            </a:r>
            <a:r>
              <a:rPr lang="it-IT" sz="2800" dirty="0"/>
              <a:t>perché non appare in alcun modo la natura di norma di conflitto della disposizione in esame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80749"/>
    </mc:Choice>
    <mc:Fallback xmlns="">
      <p:transition spd="slow" advTm="807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 ART. 25- FUSIONI E TRASFERIMENTI SEDE</a:t>
            </a:r>
          </a:p>
        </p:txBody>
      </p:sp>
      <p:sp>
        <p:nvSpPr>
          <p:cNvPr id="6" name="Segnaposto contenuto 5"/>
          <p:cNvSpPr>
            <a:spLocks noGrp="1"/>
          </p:cNvSpPr>
          <p:nvPr>
            <p:ph idx="1"/>
          </p:nvPr>
        </p:nvSpPr>
        <p:spPr>
          <a:xfrm>
            <a:off x="170121" y="2059084"/>
            <a:ext cx="8516680" cy="4297267"/>
          </a:xfrm>
        </p:spPr>
        <p:txBody>
          <a:bodyPr>
            <a:normAutofit/>
          </a:bodyPr>
          <a:lstStyle/>
          <a:p>
            <a:pPr algn="just"/>
            <a:r>
              <a:rPr lang="it-IT" sz="2400" dirty="0"/>
              <a:t> Art. 25: «I trasferimenti della sede statutaria in altro Stato e le fusioni di enti con sede in Stati diversi hanno efficacia soltanto se posti in essere conformemente alle </a:t>
            </a:r>
            <a:r>
              <a:rPr lang="it-IT" sz="2400" b="1" dirty="0"/>
              <a:t>leggi di detti Stati interessati</a:t>
            </a:r>
            <a:r>
              <a:rPr lang="it-IT" sz="2400" dirty="0"/>
              <a:t>».</a:t>
            </a:r>
          </a:p>
          <a:p>
            <a:pPr algn="just"/>
            <a:endParaRPr lang="it-IT" sz="2400" dirty="0"/>
          </a:p>
          <a:p>
            <a:pPr algn="just"/>
            <a:r>
              <a:rPr lang="it-IT" sz="2400" dirty="0"/>
              <a:t>Disposizione materiale/analiticità.</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63076"/>
    </mc:Choice>
    <mc:Fallback xmlns="">
      <p:transition spd="slow" advTm="630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 ART. </a:t>
            </a:r>
            <a:r>
              <a:rPr lang="it-IT"/>
              <a:t>25- FUSIONI E TRASFERIMENTI SEDE</a:t>
            </a:r>
            <a:endParaRPr lang="it-IT" dirty="0"/>
          </a:p>
        </p:txBody>
      </p:sp>
      <p:sp>
        <p:nvSpPr>
          <p:cNvPr id="6" name="Segnaposto contenuto 5"/>
          <p:cNvSpPr>
            <a:spLocks noGrp="1"/>
          </p:cNvSpPr>
          <p:nvPr>
            <p:ph idx="1"/>
          </p:nvPr>
        </p:nvSpPr>
        <p:spPr>
          <a:xfrm>
            <a:off x="247815" y="2059084"/>
            <a:ext cx="8438986" cy="4798916"/>
          </a:xfrm>
        </p:spPr>
        <p:txBody>
          <a:bodyPr>
            <a:normAutofit/>
          </a:bodyPr>
          <a:lstStyle/>
          <a:p>
            <a:pPr algn="just"/>
            <a:r>
              <a:rPr lang="it-IT" sz="2400" dirty="0"/>
              <a:t>Ambito di applicazione: soprattutto quando è coinvolto un ente con sede in Italia.</a:t>
            </a:r>
          </a:p>
          <a:p>
            <a:pPr algn="just"/>
            <a:r>
              <a:rPr lang="it-IT" sz="2400" dirty="0"/>
              <a:t>Applicazione distributiva per le fattispecie che riguardano singolarmente la società: es. iscrizione registro imprese; e cumulativa per vicende comuni: es. atto di fusione.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25</a:t>
            </a:fld>
            <a:endParaRPr lang="it-IT"/>
          </a:p>
        </p:txBody>
      </p:sp>
    </p:spTree>
    <p:custDataLst>
      <p:tags r:id="rId1"/>
    </p:custDataLst>
    <p:extLst>
      <p:ext uri="{BB962C8B-B14F-4D97-AF65-F5344CB8AC3E}">
        <p14:creationId xmlns:p14="http://schemas.microsoft.com/office/powerpoint/2010/main" val="3462189519"/>
      </p:ext>
    </p:extLst>
  </p:cSld>
  <p:clrMapOvr>
    <a:masterClrMapping/>
  </p:clrMapOvr>
  <mc:AlternateContent xmlns:mc="http://schemas.openxmlformats.org/markup-compatibility/2006" xmlns:p14="http://schemas.microsoft.com/office/powerpoint/2010/main">
    <mc:Choice Requires="p14">
      <p:transition spd="slow" p14:dur="2000" advTm="84963"/>
    </mc:Choice>
    <mc:Fallback xmlns="">
      <p:transition spd="slow" advTm="849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 ART. 25 L. 218/95</a:t>
            </a:r>
          </a:p>
        </p:txBody>
      </p:sp>
      <p:sp>
        <p:nvSpPr>
          <p:cNvPr id="6" name="Segnaposto contenuto 5"/>
          <p:cNvSpPr>
            <a:spLocks noGrp="1"/>
          </p:cNvSpPr>
          <p:nvPr>
            <p:ph idx="1"/>
          </p:nvPr>
        </p:nvSpPr>
        <p:spPr>
          <a:xfrm>
            <a:off x="255181" y="2059084"/>
            <a:ext cx="8431620" cy="3406051"/>
          </a:xfrm>
        </p:spPr>
        <p:txBody>
          <a:bodyPr>
            <a:normAutofit/>
          </a:bodyPr>
          <a:lstStyle/>
          <a:p>
            <a:pPr algn="just"/>
            <a:endParaRPr lang="it-IT" dirty="0"/>
          </a:p>
          <a:p>
            <a:pPr algn="just"/>
            <a:r>
              <a:rPr lang="it-IT" sz="2800" dirty="0"/>
              <a:t>Innovazione della l. 218/95</a:t>
            </a:r>
          </a:p>
          <a:p>
            <a:pPr algn="just"/>
            <a:r>
              <a:rPr lang="it-IT" sz="2800" dirty="0"/>
              <a:t>Assenza di disciplina nel sistema previgente e ricerca in via interpretativa.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Tree>
    <p:custDataLst>
      <p:tags r:id="rId1"/>
    </p:custDataLst>
    <p:extLst>
      <p:ext uri="{BB962C8B-B14F-4D97-AF65-F5344CB8AC3E}">
        <p14:creationId xmlns:p14="http://schemas.microsoft.com/office/powerpoint/2010/main" val="4290175721"/>
      </p:ext>
    </p:extLst>
  </p:cSld>
  <p:clrMapOvr>
    <a:masterClrMapping/>
  </p:clrMapOvr>
  <mc:AlternateContent xmlns:mc="http://schemas.openxmlformats.org/markup-compatibility/2006" xmlns:p14="http://schemas.microsoft.com/office/powerpoint/2010/main">
    <mc:Choice Requires="p14">
      <p:transition spd="slow" p14:dur="2000" advTm="80983"/>
    </mc:Choice>
    <mc:Fallback xmlns="">
      <p:transition spd="slow" advTm="809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 ART. 25 L. 218/95</a:t>
            </a:r>
          </a:p>
        </p:txBody>
      </p:sp>
      <p:sp>
        <p:nvSpPr>
          <p:cNvPr id="6" name="Segnaposto contenuto 5"/>
          <p:cNvSpPr>
            <a:spLocks noGrp="1"/>
          </p:cNvSpPr>
          <p:nvPr>
            <p:ph idx="1"/>
          </p:nvPr>
        </p:nvSpPr>
        <p:spPr>
          <a:xfrm>
            <a:off x="247815" y="2059084"/>
            <a:ext cx="8438986" cy="4798916"/>
          </a:xfrm>
        </p:spPr>
        <p:txBody>
          <a:bodyPr>
            <a:normAutofit/>
          </a:bodyPr>
          <a:lstStyle/>
          <a:p>
            <a:pPr>
              <a:buNone/>
            </a:pPr>
            <a:r>
              <a:rPr lang="it-IT" sz="2600" dirty="0"/>
              <a:t> Ambito di applicazione:</a:t>
            </a:r>
          </a:p>
          <a:p>
            <a:pPr>
              <a:buNone/>
            </a:pPr>
            <a:r>
              <a:rPr lang="it-IT" sz="2600" dirty="0"/>
              <a:t>	- </a:t>
            </a:r>
            <a:r>
              <a:rPr lang="it-IT" sz="2600" u="sng" dirty="0"/>
              <a:t>soggettivo:</a:t>
            </a:r>
            <a:r>
              <a:rPr lang="it-IT" sz="2600" dirty="0"/>
              <a:t> </a:t>
            </a:r>
            <a:r>
              <a:rPr lang="it-IT" sz="2600" b="1" u="sng" dirty="0"/>
              <a:t>persone giuridiche </a:t>
            </a:r>
            <a:r>
              <a:rPr lang="it-IT" sz="2600" dirty="0"/>
              <a:t>in generale;</a:t>
            </a:r>
          </a:p>
          <a:p>
            <a:pPr>
              <a:buNone/>
            </a:pPr>
            <a:r>
              <a:rPr lang="it-IT" sz="2600" dirty="0"/>
              <a:t>  - </a:t>
            </a:r>
            <a:r>
              <a:rPr lang="it-IT" sz="2600" u="sng" dirty="0"/>
              <a:t>oggettivo</a:t>
            </a:r>
            <a:r>
              <a:rPr lang="it-IT" sz="2600" dirty="0"/>
              <a:t>: elencazione delle materie nell’art. 25, 2° co.</a:t>
            </a:r>
            <a:br>
              <a:rPr lang="it-IT" sz="2400" dirty="0">
                <a:latin typeface="Verdana" panose="020B0604030504040204" pitchFamily="34" charset="0"/>
              </a:rPr>
            </a:b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26773"/>
    </mc:Choice>
    <mc:Fallback xmlns="">
      <p:transition spd="slow" advTm="1267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 ART. 25 L. 218/95</a:t>
            </a:r>
          </a:p>
        </p:txBody>
      </p:sp>
      <p:sp>
        <p:nvSpPr>
          <p:cNvPr id="6" name="Segnaposto contenuto 5"/>
          <p:cNvSpPr>
            <a:spLocks noGrp="1"/>
          </p:cNvSpPr>
          <p:nvPr>
            <p:ph idx="1"/>
          </p:nvPr>
        </p:nvSpPr>
        <p:spPr>
          <a:xfrm>
            <a:off x="247815" y="2059084"/>
            <a:ext cx="8438986" cy="4798916"/>
          </a:xfrm>
        </p:spPr>
        <p:txBody>
          <a:bodyPr>
            <a:normAutofit/>
          </a:bodyPr>
          <a:lstStyle/>
          <a:p>
            <a:pPr>
              <a:buNone/>
            </a:pPr>
            <a:r>
              <a:rPr lang="it-IT" sz="2600" dirty="0"/>
              <a:t> Ambito di applicazione:</a:t>
            </a:r>
          </a:p>
          <a:p>
            <a:pPr>
              <a:buNone/>
            </a:pPr>
            <a:r>
              <a:rPr lang="it-IT" sz="2600" dirty="0"/>
              <a:t>	- </a:t>
            </a:r>
            <a:r>
              <a:rPr lang="it-IT" sz="2600" u="sng" dirty="0"/>
              <a:t>soggettivo:</a:t>
            </a:r>
            <a:r>
              <a:rPr lang="it-IT" sz="2600" dirty="0"/>
              <a:t> persone giuridiche in generale, non solo le società, anche per riferimento testuale a “ogni altro ente”;</a:t>
            </a:r>
          </a:p>
          <a:p>
            <a:pPr>
              <a:buNone/>
            </a:pPr>
            <a:r>
              <a:rPr lang="it-IT" sz="2600" dirty="0">
                <a:latin typeface="Verdana" panose="020B0604030504040204" pitchFamily="34" charset="0"/>
              </a:rPr>
              <a:t>		</a:t>
            </a:r>
            <a:r>
              <a:rPr lang="it-IT" sz="1800" dirty="0">
                <a:latin typeface="Verdana" panose="020B0604030504040204" pitchFamily="34" charset="0"/>
              </a:rPr>
              <a:t>ISTITUTI SCONOSCIUTI: </a:t>
            </a:r>
            <a:r>
              <a:rPr lang="it-IT" sz="1800" dirty="0" err="1">
                <a:latin typeface="Verdana" panose="020B0604030504040204" pitchFamily="34" charset="0"/>
              </a:rPr>
              <a:t>Anstalten</a:t>
            </a:r>
            <a:r>
              <a:rPr lang="it-IT" sz="1800" dirty="0">
                <a:latin typeface="Verdana" panose="020B0604030504040204" pitchFamily="34" charset="0"/>
              </a:rPr>
              <a:t> del Liechtenstein?</a:t>
            </a:r>
          </a:p>
          <a:p>
            <a:pPr>
              <a:buNone/>
            </a:pPr>
            <a:br>
              <a:rPr lang="it-IT" sz="1800" dirty="0">
                <a:latin typeface="Verdana" panose="020B0604030504040204" pitchFamily="34" charset="0"/>
              </a:rPr>
            </a:br>
            <a:endParaRPr lang="it-IT" sz="1800" dirty="0"/>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custDataLst>
      <p:tags r:id="rId1"/>
    </p:custDataLst>
    <p:extLst>
      <p:ext uri="{BB962C8B-B14F-4D97-AF65-F5344CB8AC3E}">
        <p14:creationId xmlns:p14="http://schemas.microsoft.com/office/powerpoint/2010/main" val="86945889"/>
      </p:ext>
    </p:extLst>
  </p:cSld>
  <p:clrMapOvr>
    <a:masterClrMapping/>
  </p:clrMapOvr>
  <mc:AlternateContent xmlns:mc="http://schemas.openxmlformats.org/markup-compatibility/2006" xmlns:p14="http://schemas.microsoft.com/office/powerpoint/2010/main">
    <mc:Choice Requires="p14">
      <p:transition spd="slow" p14:dur="2000" advTm="149530"/>
    </mc:Choice>
    <mc:Fallback xmlns="">
      <p:transition spd="slow" advTm="1495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 ART. 25 L. 218/95</a:t>
            </a:r>
          </a:p>
        </p:txBody>
      </p:sp>
      <p:sp>
        <p:nvSpPr>
          <p:cNvPr id="6" name="Segnaposto contenuto 5"/>
          <p:cNvSpPr>
            <a:spLocks noGrp="1"/>
          </p:cNvSpPr>
          <p:nvPr>
            <p:ph idx="1"/>
          </p:nvPr>
        </p:nvSpPr>
        <p:spPr>
          <a:xfrm>
            <a:off x="247815" y="2059084"/>
            <a:ext cx="8438986" cy="4798916"/>
          </a:xfrm>
        </p:spPr>
        <p:txBody>
          <a:bodyPr>
            <a:normAutofit fontScale="77500" lnSpcReduction="20000"/>
          </a:bodyPr>
          <a:lstStyle/>
          <a:p>
            <a:pPr>
              <a:buNone/>
            </a:pPr>
            <a:r>
              <a:rPr lang="it-IT" sz="2600" dirty="0"/>
              <a:t> Ambito di applicazione:</a:t>
            </a:r>
          </a:p>
          <a:p>
            <a:pPr>
              <a:buNone/>
            </a:pPr>
            <a:r>
              <a:rPr lang="it-IT" sz="2600" dirty="0"/>
              <a:t>- </a:t>
            </a:r>
            <a:r>
              <a:rPr lang="it-IT" sz="2600" u="sng" dirty="0"/>
              <a:t>oggettivo</a:t>
            </a:r>
            <a:r>
              <a:rPr lang="it-IT" sz="2600" dirty="0"/>
              <a:t>: elencazione delle materie nell’art. 25, 2° co: «</a:t>
            </a:r>
            <a:r>
              <a:rPr lang="it-IT" sz="2600" dirty="0">
                <a:latin typeface="Verdana" panose="020B0604030504040204" pitchFamily="34" charset="0"/>
              </a:rPr>
              <a:t>In particolare sono disciplinati dalla legge regolatrice dell'ente:</a:t>
            </a:r>
            <a:br>
              <a:rPr lang="it-IT" sz="2600" dirty="0">
                <a:latin typeface="Verdana" panose="020B0604030504040204" pitchFamily="34" charset="0"/>
              </a:rPr>
            </a:br>
            <a:r>
              <a:rPr lang="it-IT" sz="2600" dirty="0">
                <a:latin typeface="Verdana" panose="020B0604030504040204" pitchFamily="34" charset="0"/>
              </a:rPr>
              <a:t>a) la natura giuridica;</a:t>
            </a:r>
            <a:br>
              <a:rPr lang="it-IT" sz="2600" dirty="0">
                <a:latin typeface="Verdana" panose="020B0604030504040204" pitchFamily="34" charset="0"/>
              </a:rPr>
            </a:br>
            <a:r>
              <a:rPr lang="it-IT" sz="2600" dirty="0">
                <a:latin typeface="Verdana" panose="020B0604030504040204" pitchFamily="34" charset="0"/>
              </a:rPr>
              <a:t>b) la denominazione o ragione sociale;</a:t>
            </a:r>
            <a:br>
              <a:rPr lang="it-IT" sz="2600" dirty="0">
                <a:latin typeface="Verdana" panose="020B0604030504040204" pitchFamily="34" charset="0"/>
              </a:rPr>
            </a:br>
            <a:r>
              <a:rPr lang="it-IT" sz="2600" dirty="0">
                <a:latin typeface="Verdana" panose="020B0604030504040204" pitchFamily="34" charset="0"/>
              </a:rPr>
              <a:t>c) la costituzione, la trasformazione e l'estinzione;</a:t>
            </a:r>
            <a:br>
              <a:rPr lang="it-IT" sz="2600" dirty="0">
                <a:latin typeface="Verdana" panose="020B0604030504040204" pitchFamily="34" charset="0"/>
              </a:rPr>
            </a:br>
            <a:r>
              <a:rPr lang="it-IT" sz="2600" dirty="0">
                <a:latin typeface="Verdana" panose="020B0604030504040204" pitchFamily="34" charset="0"/>
              </a:rPr>
              <a:t>d) la capacità;</a:t>
            </a:r>
            <a:br>
              <a:rPr lang="it-IT" sz="2600" dirty="0">
                <a:latin typeface="Verdana" panose="020B0604030504040204" pitchFamily="34" charset="0"/>
              </a:rPr>
            </a:br>
            <a:r>
              <a:rPr lang="it-IT" sz="2600" dirty="0">
                <a:latin typeface="Verdana" panose="020B0604030504040204" pitchFamily="34" charset="0"/>
              </a:rPr>
              <a:t>e) la formazione, i poteri e le </a:t>
            </a:r>
            <a:r>
              <a:rPr lang="it-IT" sz="2600" dirty="0" err="1">
                <a:latin typeface="Verdana" panose="020B0604030504040204" pitchFamily="34" charset="0"/>
              </a:rPr>
              <a:t>modalita</a:t>
            </a:r>
            <a:r>
              <a:rPr lang="it-IT" sz="2600" dirty="0">
                <a:latin typeface="Verdana" panose="020B0604030504040204" pitchFamily="34" charset="0"/>
              </a:rPr>
              <a:t>̀ di funzionamento degli organi;</a:t>
            </a:r>
            <a:br>
              <a:rPr lang="it-IT" sz="2600" dirty="0">
                <a:latin typeface="Verdana" panose="020B0604030504040204" pitchFamily="34" charset="0"/>
              </a:rPr>
            </a:br>
            <a:r>
              <a:rPr lang="it-IT" sz="2600" dirty="0" err="1">
                <a:latin typeface="Verdana" panose="020B0604030504040204" pitchFamily="34" charset="0"/>
              </a:rPr>
              <a:t>f</a:t>
            </a:r>
            <a:r>
              <a:rPr lang="it-IT" sz="2600" dirty="0">
                <a:latin typeface="Verdana" panose="020B0604030504040204" pitchFamily="34" charset="0"/>
              </a:rPr>
              <a:t>) la rappresentanza dell'ente;</a:t>
            </a:r>
            <a:br>
              <a:rPr lang="it-IT" sz="2600" dirty="0">
                <a:latin typeface="Verdana" panose="020B0604030504040204" pitchFamily="34" charset="0"/>
              </a:rPr>
            </a:br>
            <a:r>
              <a:rPr lang="it-IT" sz="2600" dirty="0">
                <a:latin typeface="Verdana" panose="020B0604030504040204" pitchFamily="34" charset="0"/>
              </a:rPr>
              <a:t>g) le </a:t>
            </a:r>
            <a:r>
              <a:rPr lang="it-IT" sz="2600" dirty="0" err="1">
                <a:latin typeface="Verdana" panose="020B0604030504040204" pitchFamily="34" charset="0"/>
              </a:rPr>
              <a:t>modalita</a:t>
            </a:r>
            <a:r>
              <a:rPr lang="it-IT" sz="2600" dirty="0">
                <a:latin typeface="Verdana" panose="020B0604030504040204" pitchFamily="34" charset="0"/>
              </a:rPr>
              <a:t>̀ di acquisto e di perdita della </a:t>
            </a:r>
            <a:r>
              <a:rPr lang="it-IT" sz="2600" dirty="0" err="1">
                <a:latin typeface="Verdana" panose="020B0604030504040204" pitchFamily="34" charset="0"/>
              </a:rPr>
              <a:t>qualita</a:t>
            </a:r>
            <a:r>
              <a:rPr lang="it-IT" sz="2600" dirty="0">
                <a:latin typeface="Verdana" panose="020B0604030504040204" pitchFamily="34" charset="0"/>
              </a:rPr>
              <a:t>̀ di associato o socio </a:t>
            </a:r>
            <a:r>
              <a:rPr lang="it-IT" sz="2600" dirty="0" err="1">
                <a:latin typeface="Verdana" panose="020B0604030504040204" pitchFamily="34" charset="0"/>
              </a:rPr>
              <a:t>nonche</a:t>
            </a:r>
            <a:r>
              <a:rPr lang="it-IT" sz="2600" dirty="0">
                <a:latin typeface="Verdana" panose="020B0604030504040204" pitchFamily="34" charset="0"/>
              </a:rPr>
              <a:t>́ i diritti e gli obblighi inerenti a tale </a:t>
            </a:r>
            <a:r>
              <a:rPr lang="it-IT" sz="2600" dirty="0" err="1">
                <a:latin typeface="Verdana" panose="020B0604030504040204" pitchFamily="34" charset="0"/>
              </a:rPr>
              <a:t>qualita</a:t>
            </a:r>
            <a:r>
              <a:rPr lang="it-IT" sz="2600" dirty="0">
                <a:latin typeface="Verdana" panose="020B0604030504040204" pitchFamily="34" charset="0"/>
              </a:rPr>
              <a:t>̀;</a:t>
            </a:r>
            <a:br>
              <a:rPr lang="it-IT" sz="2600" dirty="0">
                <a:latin typeface="Verdana" panose="020B0604030504040204" pitchFamily="34" charset="0"/>
              </a:rPr>
            </a:br>
            <a:r>
              <a:rPr lang="it-IT" sz="2600" dirty="0">
                <a:latin typeface="Verdana" panose="020B0604030504040204" pitchFamily="34" charset="0"/>
              </a:rPr>
              <a:t>h) la </a:t>
            </a:r>
            <a:r>
              <a:rPr lang="it-IT" sz="2600" dirty="0" err="1">
                <a:latin typeface="Verdana" panose="020B0604030504040204" pitchFamily="34" charset="0"/>
              </a:rPr>
              <a:t>responsabilita</a:t>
            </a:r>
            <a:r>
              <a:rPr lang="it-IT" sz="2600" dirty="0">
                <a:latin typeface="Verdana" panose="020B0604030504040204" pitchFamily="34" charset="0"/>
              </a:rPr>
              <a:t>̀ per le obbligazioni dell'ente;</a:t>
            </a:r>
            <a:br>
              <a:rPr lang="it-IT" sz="2600" dirty="0">
                <a:latin typeface="Verdana" panose="020B0604030504040204" pitchFamily="34" charset="0"/>
              </a:rPr>
            </a:br>
            <a:r>
              <a:rPr lang="it-IT" sz="2600" dirty="0">
                <a:latin typeface="Verdana" panose="020B0604030504040204" pitchFamily="34" charset="0"/>
              </a:rPr>
              <a:t>i) le conseguenze delle violazioni della legge o dell'atto costitutivo.</a:t>
            </a:r>
            <a:br>
              <a:rPr lang="it-IT" sz="2400" dirty="0">
                <a:latin typeface="Verdana" panose="020B0604030504040204" pitchFamily="34" charset="0"/>
              </a:rPr>
            </a:br>
            <a:endParaRPr lang="it-IT" dirty="0"/>
          </a:p>
          <a:p>
            <a:pPr algn="just">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spTree>
    <p:custDataLst>
      <p:tags r:id="rId1"/>
    </p:custDataLst>
    <p:extLst>
      <p:ext uri="{BB962C8B-B14F-4D97-AF65-F5344CB8AC3E}">
        <p14:creationId xmlns:p14="http://schemas.microsoft.com/office/powerpoint/2010/main" val="2073480882"/>
      </p:ext>
    </p:extLst>
  </p:cSld>
  <p:clrMapOvr>
    <a:masterClrMapping/>
  </p:clrMapOvr>
  <mc:AlternateContent xmlns:mc="http://schemas.openxmlformats.org/markup-compatibility/2006" xmlns:p14="http://schemas.microsoft.com/office/powerpoint/2010/main">
    <mc:Choice Requires="p14">
      <p:transition spd="slow" p14:dur="2000" advTm="185980"/>
    </mc:Choice>
    <mc:Fallback xmlns="">
      <p:transition spd="slow" advTm="18598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 ART. 25 L. 218/95</a:t>
            </a:r>
          </a:p>
        </p:txBody>
      </p:sp>
      <p:sp>
        <p:nvSpPr>
          <p:cNvPr id="6" name="Segnaposto contenuto 5"/>
          <p:cNvSpPr>
            <a:spLocks noGrp="1"/>
          </p:cNvSpPr>
          <p:nvPr>
            <p:ph idx="1"/>
          </p:nvPr>
        </p:nvSpPr>
        <p:spPr>
          <a:xfrm>
            <a:off x="255181" y="2059084"/>
            <a:ext cx="8431620" cy="3746293"/>
          </a:xfrm>
        </p:spPr>
        <p:txBody>
          <a:bodyPr>
            <a:normAutofit/>
          </a:bodyPr>
          <a:lstStyle/>
          <a:p>
            <a:pPr algn="just">
              <a:buNone/>
            </a:pPr>
            <a:endParaRPr lang="it-IT" dirty="0"/>
          </a:p>
          <a:p>
            <a:pPr algn="just">
              <a:buNone/>
            </a:pPr>
            <a:r>
              <a:rPr lang="it-IT" sz="2400" dirty="0"/>
              <a:t>Indicazione del 2° co. dell’art. 25 è </a:t>
            </a:r>
            <a:r>
              <a:rPr lang="it-IT" sz="2400" b="1" dirty="0"/>
              <a:t>esemplificativa</a:t>
            </a:r>
            <a:r>
              <a:rPr lang="it-IT" sz="2400" dirty="0"/>
              <a:t>: altre materie ricomprese: conferimenti, azioni, patti parasociali, </a:t>
            </a:r>
            <a:r>
              <a:rPr lang="it-IT" sz="2400" b="1" dirty="0"/>
              <a:t>contratto di società</a:t>
            </a:r>
            <a:r>
              <a:rPr lang="it-IT" sz="2400" dirty="0"/>
              <a:t>/aspetti problematici: coordinamento con altre norme: </a:t>
            </a:r>
            <a:r>
              <a:rPr lang="it-IT" sz="2400" b="1" dirty="0"/>
              <a:t>Regolamento Roma I </a:t>
            </a:r>
            <a:r>
              <a:rPr lang="it-IT" sz="2400" dirty="0"/>
              <a:t>in materia di legge applicabile ai contratti.</a:t>
            </a:r>
            <a:endParaRPr lang="it-IT" sz="2400" u="sng"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spTree>
    <p:custDataLst>
      <p:tags r:id="rId1"/>
    </p:custDataLst>
    <p:extLst>
      <p:ext uri="{BB962C8B-B14F-4D97-AF65-F5344CB8AC3E}">
        <p14:creationId xmlns:p14="http://schemas.microsoft.com/office/powerpoint/2010/main" val="2983689854"/>
      </p:ext>
    </p:extLst>
  </p:cSld>
  <p:clrMapOvr>
    <a:masterClrMapping/>
  </p:clrMapOvr>
  <mc:AlternateContent xmlns:mc="http://schemas.openxmlformats.org/markup-compatibility/2006" xmlns:p14="http://schemas.microsoft.com/office/powerpoint/2010/main">
    <mc:Choice Requires="p14">
      <p:transition spd="slow" p14:dur="2000" advTm="185694"/>
    </mc:Choice>
    <mc:Fallback xmlns="">
      <p:transition spd="slow" advTm="1856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8686801" cy="1143372"/>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just"/>
            <a:r>
              <a:rPr lang="it-IT" dirty="0"/>
              <a:t>LEGGE APPLICABILE ALLE PERSONE GIURIDICHE – ART. 25 L. 218/95</a:t>
            </a:r>
          </a:p>
        </p:txBody>
      </p:sp>
      <p:sp>
        <p:nvSpPr>
          <p:cNvPr id="6" name="Segnaposto contenuto 5"/>
          <p:cNvSpPr>
            <a:spLocks noGrp="1"/>
          </p:cNvSpPr>
          <p:nvPr>
            <p:ph idx="1"/>
          </p:nvPr>
        </p:nvSpPr>
        <p:spPr>
          <a:xfrm>
            <a:off x="0" y="1297172"/>
            <a:ext cx="8686801" cy="5560828"/>
          </a:xfrm>
        </p:spPr>
        <p:txBody>
          <a:bodyPr>
            <a:noAutofit/>
          </a:bodyPr>
          <a:lstStyle/>
          <a:p>
            <a:pPr algn="just">
              <a:buNone/>
            </a:pPr>
            <a:r>
              <a:rPr lang="it-IT" sz="2800" dirty="0"/>
              <a:t> </a:t>
            </a:r>
            <a:r>
              <a:rPr lang="it-IT" sz="2400" dirty="0"/>
              <a:t>Disciplina:</a:t>
            </a:r>
          </a:p>
          <a:p>
            <a:pPr algn="just">
              <a:buFontTx/>
              <a:buChar char="-"/>
            </a:pPr>
            <a:r>
              <a:rPr lang="it-IT" sz="2400" b="1" dirty="0"/>
              <a:t>l. del luogo di costituzione </a:t>
            </a:r>
            <a:r>
              <a:rPr lang="it-IT" sz="2400" dirty="0" err="1"/>
              <a:t>–</a:t>
            </a:r>
            <a:r>
              <a:rPr lang="it-IT" sz="2400" dirty="0"/>
              <a:t> criterio proprio dei paesi di common </a:t>
            </a:r>
            <a:r>
              <a:rPr lang="it-IT" sz="2400" dirty="0" err="1"/>
              <a:t>law</a:t>
            </a:r>
            <a:r>
              <a:rPr lang="it-IT" sz="2400" dirty="0"/>
              <a:t>, e anche di Olanda e Svizzera; problemi applicativi per </a:t>
            </a:r>
            <a:r>
              <a:rPr lang="it-IT" sz="2400" b="1" i="1" dirty="0"/>
              <a:t>il trust </a:t>
            </a:r>
            <a:r>
              <a:rPr lang="it-IT" sz="2400" dirty="0"/>
              <a:t>che non prevede atto certificato </a:t>
            </a:r>
            <a:r>
              <a:rPr lang="it-IT" sz="2400" dirty="0" err="1"/>
              <a:t>–</a:t>
            </a:r>
            <a:r>
              <a:rPr lang="it-IT" sz="2400" dirty="0"/>
              <a:t> </a:t>
            </a:r>
            <a:r>
              <a:rPr lang="it-IT" sz="2400" b="1" dirty="0" err="1"/>
              <a:t>Conv</a:t>
            </a:r>
            <a:r>
              <a:rPr lang="it-IT" sz="2400" b="1" dirty="0"/>
              <a:t>. L’</a:t>
            </a:r>
            <a:r>
              <a:rPr lang="it-IT" sz="2400" b="1" dirty="0" err="1"/>
              <a:t>Aja</a:t>
            </a:r>
            <a:r>
              <a:rPr lang="it-IT" sz="2400" b="1" dirty="0"/>
              <a:t> 1985</a:t>
            </a:r>
          </a:p>
          <a:p>
            <a:pPr algn="just">
              <a:buFontTx/>
              <a:buChar char="-"/>
            </a:pPr>
            <a:r>
              <a:rPr lang="it-IT" sz="2400" dirty="0"/>
              <a:t>Salvo applicazione della </a:t>
            </a:r>
            <a:r>
              <a:rPr lang="it-IT" sz="2400" b="1" dirty="0"/>
              <a:t>l. italiana se la sede dell’amministrazione si trova in Italia o se in Italia si trova l’oggetto principale</a:t>
            </a:r>
            <a:r>
              <a:rPr lang="it-IT" sz="2400" dirty="0"/>
              <a:t> </a:t>
            </a:r>
            <a:r>
              <a:rPr lang="it-IT" sz="2400" dirty="0" err="1"/>
              <a:t>–</a:t>
            </a:r>
            <a:r>
              <a:rPr lang="it-IT" sz="2400" dirty="0"/>
              <a:t> iscrizione nel registro delle imprese della società straniera che comunque potrebbe svolgere in Italia la propria attività ex art. 16, 2° </a:t>
            </a:r>
            <a:r>
              <a:rPr lang="it-IT" sz="2400" dirty="0" err="1"/>
              <a:t>co</a:t>
            </a:r>
            <a:r>
              <a:rPr lang="it-IT" sz="2400" dirty="0"/>
              <a:t>. </a:t>
            </a:r>
            <a:r>
              <a:rPr lang="it-IT" sz="2400" dirty="0" err="1"/>
              <a:t>disp</a:t>
            </a:r>
            <a:r>
              <a:rPr lang="it-IT" sz="2400" dirty="0"/>
              <a:t>. Prel. C.c. se non ritenuta abrogata- onere della prova a carico di chi contesta l’operatività della regola generale.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05247"/>
    </mc:Choice>
    <mc:Fallback xmlns="">
      <p:transition spd="slow" advTm="2052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8"/>
            <a:ext cx="8229600" cy="1784446"/>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it-IT" dirty="0"/>
              <a:t>LEGGE APPLICABILE ALLE PERSONE GIURIDICHE – ART. 25 L. 218/95</a:t>
            </a:r>
          </a:p>
        </p:txBody>
      </p:sp>
      <p:sp>
        <p:nvSpPr>
          <p:cNvPr id="6" name="Segnaposto contenuto 5"/>
          <p:cNvSpPr>
            <a:spLocks noGrp="1"/>
          </p:cNvSpPr>
          <p:nvPr>
            <p:ph idx="1"/>
          </p:nvPr>
        </p:nvSpPr>
        <p:spPr>
          <a:xfrm>
            <a:off x="247815" y="2059084"/>
            <a:ext cx="8438986" cy="4798916"/>
          </a:xfrm>
        </p:spPr>
        <p:txBody>
          <a:bodyPr>
            <a:normAutofit/>
          </a:bodyPr>
          <a:lstStyle/>
          <a:p>
            <a:pPr algn="just">
              <a:buNone/>
            </a:pPr>
            <a:r>
              <a:rPr lang="it-IT" dirty="0"/>
              <a:t> </a:t>
            </a:r>
            <a:r>
              <a:rPr lang="it-IT" sz="2800" dirty="0"/>
              <a:t>Aspetti problematici derivanti dalla riforma del diritto societario </a:t>
            </a:r>
            <a:r>
              <a:rPr lang="it-IT" sz="2800" dirty="0" err="1"/>
              <a:t>–</a:t>
            </a:r>
            <a:r>
              <a:rPr lang="it-IT" sz="2800" dirty="0"/>
              <a:t> d. </a:t>
            </a:r>
            <a:r>
              <a:rPr lang="it-IT" sz="2800" dirty="0" err="1"/>
              <a:t>lgs</a:t>
            </a:r>
            <a:r>
              <a:rPr lang="it-IT" sz="2800" dirty="0"/>
              <a:t>. 17.1.2003, n. </a:t>
            </a:r>
            <a:r>
              <a:rPr lang="it-IT" sz="2800" dirty="0" err="1"/>
              <a:t>6</a:t>
            </a:r>
            <a:r>
              <a:rPr lang="it-IT" sz="2800" dirty="0"/>
              <a:t>: artt. </a:t>
            </a:r>
            <a:r>
              <a:rPr lang="it-IT" sz="2800" b="1" dirty="0"/>
              <a:t>2507 </a:t>
            </a:r>
            <a:r>
              <a:rPr lang="it-IT" sz="2800" b="1" dirty="0" err="1"/>
              <a:t>–</a:t>
            </a:r>
            <a:r>
              <a:rPr lang="it-IT" sz="2800" b="1" dirty="0"/>
              <a:t> 2510 c.c.:</a:t>
            </a:r>
          </a:p>
          <a:p>
            <a:pPr algn="just">
              <a:buNone/>
            </a:pPr>
            <a:r>
              <a:rPr lang="it-IT" sz="2800" dirty="0"/>
              <a:t>	- Rilevanza </a:t>
            </a:r>
            <a:r>
              <a:rPr lang="it-IT" sz="2800" b="1" dirty="0"/>
              <a:t>dell’art. 2507 c.c.: </a:t>
            </a:r>
            <a:r>
              <a:rPr lang="it-IT" sz="2800" dirty="0"/>
              <a:t>Rapporti con il diritto dell’Unione europea: «</a:t>
            </a:r>
            <a:r>
              <a:rPr lang="it-IT" sz="2800" b="1" dirty="0"/>
              <a:t>interpretazione di norme sul diritto delle società in base ai principi di diritto comunitario</a:t>
            </a:r>
            <a:r>
              <a:rPr lang="it-IT" sz="2800" dirty="0"/>
              <a:t>»: vale anche per le norme di </a:t>
            </a:r>
            <a:r>
              <a:rPr lang="it-IT" sz="2800" dirty="0" err="1"/>
              <a:t>d.i.p</a:t>
            </a:r>
            <a:r>
              <a:rPr lang="it-IT" sz="2800" dirty="0"/>
              <a:t>.?</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9</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22806"/>
    </mc:Choice>
    <mc:Fallback xmlns="">
      <p:transition spd="slow" advTm="1228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0.1|0.6"/>
</p:tagLst>
</file>

<file path=ppt/tags/tag10.xml><?xml version="1.0" encoding="utf-8"?>
<p:tagLst xmlns:a="http://schemas.openxmlformats.org/drawingml/2006/main" xmlns:r="http://schemas.openxmlformats.org/officeDocument/2006/relationships" xmlns:p="http://schemas.openxmlformats.org/presentationml/2006/main">
  <p:tag name="TIMING" val="|3.2|8.2"/>
</p:tagLst>
</file>

<file path=ppt/tags/tag11.xml><?xml version="1.0" encoding="utf-8"?>
<p:tagLst xmlns:a="http://schemas.openxmlformats.org/drawingml/2006/main" xmlns:r="http://schemas.openxmlformats.org/officeDocument/2006/relationships" xmlns:p="http://schemas.openxmlformats.org/presentationml/2006/main">
  <p:tag name="TIMING" val="|1.6"/>
</p:tagLst>
</file>

<file path=ppt/tags/tag12.xml><?xml version="1.0" encoding="utf-8"?>
<p:tagLst xmlns:a="http://schemas.openxmlformats.org/drawingml/2006/main" xmlns:r="http://schemas.openxmlformats.org/officeDocument/2006/relationships" xmlns:p="http://schemas.openxmlformats.org/presentationml/2006/main">
  <p:tag name="TIMING" val="|1.3"/>
</p:tagLst>
</file>

<file path=ppt/tags/tag13.xml><?xml version="1.0" encoding="utf-8"?>
<p:tagLst xmlns:a="http://schemas.openxmlformats.org/drawingml/2006/main" xmlns:r="http://schemas.openxmlformats.org/officeDocument/2006/relationships" xmlns:p="http://schemas.openxmlformats.org/presentationml/2006/main">
  <p:tag name="TIMING" val="|1.5|0.4"/>
</p:tagLst>
</file>

<file path=ppt/tags/tag14.xml><?xml version="1.0" encoding="utf-8"?>
<p:tagLst xmlns:a="http://schemas.openxmlformats.org/drawingml/2006/main" xmlns:r="http://schemas.openxmlformats.org/officeDocument/2006/relationships" xmlns:p="http://schemas.openxmlformats.org/presentationml/2006/main">
  <p:tag name="TIMING" val="|1.4"/>
</p:tagLst>
</file>

<file path=ppt/tags/tag15.xml><?xml version="1.0" encoding="utf-8"?>
<p:tagLst xmlns:a="http://schemas.openxmlformats.org/drawingml/2006/main" xmlns:r="http://schemas.openxmlformats.org/officeDocument/2006/relationships" xmlns:p="http://schemas.openxmlformats.org/presentationml/2006/main">
  <p:tag name="TIMING" val="|1|0.5"/>
</p:tagLst>
</file>

<file path=ppt/tags/tag16.xml><?xml version="1.0" encoding="utf-8"?>
<p:tagLst xmlns:a="http://schemas.openxmlformats.org/drawingml/2006/main" xmlns:r="http://schemas.openxmlformats.org/officeDocument/2006/relationships" xmlns:p="http://schemas.openxmlformats.org/presentationml/2006/main">
  <p:tag name="TIMING" val="|1.3"/>
</p:tagLst>
</file>

<file path=ppt/tags/tag17.xml><?xml version="1.0" encoding="utf-8"?>
<p:tagLst xmlns:a="http://schemas.openxmlformats.org/drawingml/2006/main" xmlns:r="http://schemas.openxmlformats.org/officeDocument/2006/relationships" xmlns:p="http://schemas.openxmlformats.org/presentationml/2006/main">
  <p:tag name="TIMING" val="|1.5"/>
</p:tagLst>
</file>

<file path=ppt/tags/tag18.xml><?xml version="1.0" encoding="utf-8"?>
<p:tagLst xmlns:a="http://schemas.openxmlformats.org/drawingml/2006/main" xmlns:r="http://schemas.openxmlformats.org/officeDocument/2006/relationships" xmlns:p="http://schemas.openxmlformats.org/presentationml/2006/main">
  <p:tag name="TIMING" val="|1.4"/>
</p:tagLst>
</file>

<file path=ppt/tags/tag19.xml><?xml version="1.0" encoding="utf-8"?>
<p:tagLst xmlns:a="http://schemas.openxmlformats.org/drawingml/2006/main" xmlns:r="http://schemas.openxmlformats.org/officeDocument/2006/relationships" xmlns:p="http://schemas.openxmlformats.org/presentationml/2006/main">
  <p:tag name="TIMING" val="|1.5|2.5"/>
</p:tagLst>
</file>

<file path=ppt/tags/tag2.xml><?xml version="1.0" encoding="utf-8"?>
<p:tagLst xmlns:a="http://schemas.openxmlformats.org/drawingml/2006/main" xmlns:r="http://schemas.openxmlformats.org/officeDocument/2006/relationships" xmlns:p="http://schemas.openxmlformats.org/presentationml/2006/main">
  <p:tag name="TIMING" val="|5.8|0.2|0.5"/>
</p:tagLst>
</file>

<file path=ppt/tags/tag20.xml><?xml version="1.0" encoding="utf-8"?>
<p:tagLst xmlns:a="http://schemas.openxmlformats.org/drawingml/2006/main" xmlns:r="http://schemas.openxmlformats.org/officeDocument/2006/relationships" xmlns:p="http://schemas.openxmlformats.org/presentationml/2006/main">
  <p:tag name="TIMING" val="|1.7|1.7"/>
</p:tagLst>
</file>

<file path=ppt/tags/tag21.xml><?xml version="1.0" encoding="utf-8"?>
<p:tagLst xmlns:a="http://schemas.openxmlformats.org/drawingml/2006/main" xmlns:r="http://schemas.openxmlformats.org/officeDocument/2006/relationships" xmlns:p="http://schemas.openxmlformats.org/presentationml/2006/main">
  <p:tag name="TIMING" val="|1.3|0.8|0.8"/>
</p:tagLst>
</file>

<file path=ppt/tags/tag22.xml><?xml version="1.0" encoding="utf-8"?>
<p:tagLst xmlns:a="http://schemas.openxmlformats.org/drawingml/2006/main" xmlns:r="http://schemas.openxmlformats.org/officeDocument/2006/relationships" xmlns:p="http://schemas.openxmlformats.org/presentationml/2006/main">
  <p:tag name="TIMING" val="|1.6|23"/>
</p:tagLst>
</file>

<file path=ppt/tags/tag23.xml><?xml version="1.0" encoding="utf-8"?>
<p:tagLst xmlns:a="http://schemas.openxmlformats.org/drawingml/2006/main" xmlns:r="http://schemas.openxmlformats.org/officeDocument/2006/relationships" xmlns:p="http://schemas.openxmlformats.org/presentationml/2006/main">
  <p:tag name="TIMING" val="|1.6|0.4"/>
</p:tagLst>
</file>

<file path=ppt/tags/tag3.xml><?xml version="1.0" encoding="utf-8"?>
<p:tagLst xmlns:a="http://schemas.openxmlformats.org/drawingml/2006/main" xmlns:r="http://schemas.openxmlformats.org/officeDocument/2006/relationships" xmlns:p="http://schemas.openxmlformats.org/presentationml/2006/main">
  <p:tag name="TIMING" val="|0.7|0.3|1.9"/>
</p:tagLst>
</file>

<file path=ppt/tags/tag4.xml><?xml version="1.0" encoding="utf-8"?>
<p:tagLst xmlns:a="http://schemas.openxmlformats.org/drawingml/2006/main" xmlns:r="http://schemas.openxmlformats.org/officeDocument/2006/relationships" xmlns:p="http://schemas.openxmlformats.org/presentationml/2006/main">
  <p:tag name="TIMING" val="|0.8|0.5|0.6"/>
</p:tagLst>
</file>

<file path=ppt/tags/tag5.xml><?xml version="1.0" encoding="utf-8"?>
<p:tagLst xmlns:a="http://schemas.openxmlformats.org/drawingml/2006/main" xmlns:r="http://schemas.openxmlformats.org/officeDocument/2006/relationships" xmlns:p="http://schemas.openxmlformats.org/presentationml/2006/main">
  <p:tag name="TIMING" val="|2"/>
</p:tagLst>
</file>

<file path=ppt/tags/tag6.xml><?xml version="1.0" encoding="utf-8"?>
<p:tagLst xmlns:a="http://schemas.openxmlformats.org/drawingml/2006/main" xmlns:r="http://schemas.openxmlformats.org/officeDocument/2006/relationships" xmlns:p="http://schemas.openxmlformats.org/presentationml/2006/main">
  <p:tag name="TIMING" val="|1.6|0.3|1"/>
</p:tagLst>
</file>

<file path=ppt/tags/tag7.xml><?xml version="1.0" encoding="utf-8"?>
<p:tagLst xmlns:a="http://schemas.openxmlformats.org/drawingml/2006/main" xmlns:r="http://schemas.openxmlformats.org/officeDocument/2006/relationships" xmlns:p="http://schemas.openxmlformats.org/presentationml/2006/main">
  <p:tag name="TIMING" val="|2.1|1.3"/>
</p:tagLst>
</file>

<file path=ppt/tags/tag8.xml><?xml version="1.0" encoding="utf-8"?>
<p:tagLst xmlns:a="http://schemas.openxmlformats.org/drawingml/2006/main" xmlns:r="http://schemas.openxmlformats.org/officeDocument/2006/relationships" xmlns:p="http://schemas.openxmlformats.org/presentationml/2006/main">
  <p:tag name="TIMING" val="|1.1|0.4|5.3|2.2"/>
</p:tagLst>
</file>

<file path=ppt/tags/tag9.xml><?xml version="1.0" encoding="utf-8"?>
<p:tagLst xmlns:a="http://schemas.openxmlformats.org/drawingml/2006/main" xmlns:r="http://schemas.openxmlformats.org/officeDocument/2006/relationships" xmlns:p="http://schemas.openxmlformats.org/presentationml/2006/main">
  <p:tag name="TIMING" val="|0.8|5.2|33.1|0.3|0.3|1"/>
</p:tagLst>
</file>

<file path=ppt/theme/theme1.xml><?xml version="1.0" encoding="utf-8"?>
<a:theme xmlns:a="http://schemas.openxmlformats.org/drawingml/2006/main" name="Sfaccettatura">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{007886DE-AA8B-4746-8437-EE7DD3CC475B}tf10001060</Template>
  <TotalTime>4912983</TotalTime>
  <Words>1866</Words>
  <Application>Microsoft Macintosh PowerPoint</Application>
  <PresentationFormat>Presentazione su schermo (4:3)</PresentationFormat>
  <Paragraphs>109</Paragraphs>
  <Slides>25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25</vt:i4>
      </vt:variant>
    </vt:vector>
  </HeadingPairs>
  <TitlesOfParts>
    <vt:vector size="31" baseType="lpstr">
      <vt:lpstr>Arial</vt:lpstr>
      <vt:lpstr>Calibri</vt:lpstr>
      <vt:lpstr>Trebuchet MS</vt:lpstr>
      <vt:lpstr>Verdana</vt:lpstr>
      <vt:lpstr>Wingdings 3</vt:lpstr>
      <vt:lpstr>Sfaccettatura</vt:lpstr>
      <vt:lpstr>Diritto internazionale privato</vt:lpstr>
      <vt:lpstr>LEGGE APPLICABILE ALLE PERSONE GIURIDICHE – ART. 25 L. 218/95</vt:lpstr>
      <vt:lpstr>LEGGE APPLICABILE ALLE PERSONE GIURIDICHE – ART. 25 L. 218/95</vt:lpstr>
      <vt:lpstr>LEGGE APPLICABILE ALLE PERSONE GIURIDICHE – ART. 25 L. 218/95</vt:lpstr>
      <vt:lpstr>LEGGE APPLICABILE ALLE PERSONE GIURIDICHE – ART. 25 L. 218/95</vt:lpstr>
      <vt:lpstr>LEGGE APPLICABILE ALLE PERSONE GIURIDICHE – ART. 25 L. 218/95</vt:lpstr>
      <vt:lpstr>LEGGE APPLICABILE ALLE PERSONE GIURIDICHE – ART. 25 L. 218/95</vt:lpstr>
      <vt:lpstr>LEGGE APPLICABILE ALLE PERSONE GIURIDICHE – ART. 25 L. 218/95</vt:lpstr>
      <vt:lpstr>LEGGE APPLICABILE ALLE PERSONE GIURIDICHE – ART. 25 L. 218/95</vt:lpstr>
      <vt:lpstr>RILEVANZA DEI PRINCIPI DI DIRITTO UE PER IL DIRITTO SOCIETARIO?</vt:lpstr>
      <vt:lpstr>RILEVANZA DEI PRINCIPI DI DIRITTO UE PER IL DIRITTO SOCIETARIO? </vt:lpstr>
      <vt:lpstr>CASO CENTROS (1999)</vt:lpstr>
      <vt:lpstr>CASO CENTROS (1999)</vt:lpstr>
      <vt:lpstr>CASO CENTROS (1999)</vt:lpstr>
      <vt:lpstr>CASO UBERSEERING (2002)</vt:lpstr>
      <vt:lpstr>CASO UBERSEERING (2002)</vt:lpstr>
      <vt:lpstr>CASO UBERSEERING (2002)</vt:lpstr>
      <vt:lpstr>CASO UBERSEERING (2002)</vt:lpstr>
      <vt:lpstr>CASO INSPIRE ART (2003)</vt:lpstr>
      <vt:lpstr>CASO INSPIRE ART (2003)</vt:lpstr>
      <vt:lpstr>CASO INSPIRE ART (2003)</vt:lpstr>
      <vt:lpstr>INFLUSSI DIRITTO UE SU ART. 25 L. 218/95</vt:lpstr>
      <vt:lpstr>INFLUSSI DIRITTO UE SU ART. 25 L. 218/95</vt:lpstr>
      <vt:lpstr>LEGGE APPLICABILE ALLE PERSONE GIURIDICHE – ART. 25- FUSIONI E TRASFERIMENTI SEDE</vt:lpstr>
      <vt:lpstr>LEGGE APPLICABILE ALLE PERSONE GIURIDICHE – ART. 25- FUSIONI E TRASFERIMENTI SEDE</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149</cp:revision>
  <dcterms:created xsi:type="dcterms:W3CDTF">2010-05-13T10:36:19Z</dcterms:created>
  <dcterms:modified xsi:type="dcterms:W3CDTF">2023-04-30T16:42:40Z</dcterms:modified>
</cp:coreProperties>
</file>