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7" r:id="rId2"/>
    <p:sldId id="307" r:id="rId3"/>
    <p:sldId id="410" r:id="rId4"/>
    <p:sldId id="411" r:id="rId5"/>
    <p:sldId id="332" r:id="rId6"/>
    <p:sldId id="308" r:id="rId7"/>
    <p:sldId id="333" r:id="rId8"/>
    <p:sldId id="334" r:id="rId9"/>
    <p:sldId id="310" r:id="rId10"/>
    <p:sldId id="363" r:id="rId11"/>
    <p:sldId id="364" r:id="rId12"/>
    <p:sldId id="366" r:id="rId13"/>
    <p:sldId id="365" r:id="rId14"/>
    <p:sldId id="367" r:id="rId15"/>
    <p:sldId id="311" r:id="rId16"/>
    <p:sldId id="414" r:id="rId17"/>
    <p:sldId id="312" r:id="rId18"/>
    <p:sldId id="415" r:id="rId19"/>
    <p:sldId id="313" r:id="rId20"/>
    <p:sldId id="412" r:id="rId21"/>
    <p:sldId id="416" r:id="rId22"/>
    <p:sldId id="314" r:id="rId23"/>
    <p:sldId id="315" r:id="rId24"/>
    <p:sldId id="417" r:id="rId25"/>
    <p:sldId id="413" r:id="rId26"/>
  </p:sldIdLst>
  <p:sldSz cx="9144000" cy="6858000" type="screen4x3"/>
  <p:notesSz cx="6858000" cy="9144000"/>
  <p:defaultTextStyle>
    <a:defPPr>
      <a:defRPr lang="it-IT"/>
    </a:defPPr>
    <a:lvl1pPr marL="0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2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7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4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9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useppe Sacco" initials="G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5073"/>
  </p:normalViewPr>
  <p:slideViewPr>
    <p:cSldViewPr snapToGrid="0" snapToObjects="1">
      <p:cViewPr varScale="1">
        <p:scale>
          <a:sx n="64" d="100"/>
          <a:sy n="64" d="100"/>
        </p:scale>
        <p:origin x="10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2713C-FA42-9044-A53F-73B808DE261B}" type="doc">
      <dgm:prSet loTypeId="urn:microsoft.com/office/officeart/2005/8/layout/venn3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A3F1D93E-B575-244D-B265-D1ED8FB9A156}">
      <dgm:prSet phldrT="[Testo]"/>
      <dgm:spPr/>
      <dgm:t>
        <a:bodyPr/>
        <a:lstStyle/>
        <a:p>
          <a:r>
            <a:rPr lang="it-IT" dirty="0"/>
            <a:t>Pluralismo giuridico</a:t>
          </a:r>
        </a:p>
      </dgm:t>
    </dgm:pt>
    <dgm:pt modelId="{93B26831-ED10-6544-BBDF-290038739848}" type="parTrans" cxnId="{0703FB47-B098-8B4F-A208-F874B1209596}">
      <dgm:prSet/>
      <dgm:spPr/>
      <dgm:t>
        <a:bodyPr/>
        <a:lstStyle/>
        <a:p>
          <a:endParaRPr lang="it-IT"/>
        </a:p>
      </dgm:t>
    </dgm:pt>
    <dgm:pt modelId="{DF5515E4-93AE-E942-9A7D-BF0DFB2F56C1}" type="sibTrans" cxnId="{0703FB47-B098-8B4F-A208-F874B1209596}">
      <dgm:prSet/>
      <dgm:spPr/>
      <dgm:t>
        <a:bodyPr/>
        <a:lstStyle/>
        <a:p>
          <a:endParaRPr lang="it-IT"/>
        </a:p>
      </dgm:t>
    </dgm:pt>
    <dgm:pt modelId="{9C52E13A-8756-414D-943B-B407AC7BDABC}">
      <dgm:prSet phldrT="[Testo]"/>
      <dgm:spPr/>
      <dgm:t>
        <a:bodyPr/>
        <a:lstStyle/>
        <a:p>
          <a:r>
            <a:rPr lang="it-IT" dirty="0"/>
            <a:t>Diritto internazionale privato</a:t>
          </a:r>
        </a:p>
      </dgm:t>
    </dgm:pt>
    <dgm:pt modelId="{CA66D931-D1AC-DB43-9047-68119915C254}" type="parTrans" cxnId="{9608B146-EEF7-F54C-BAF4-6B827C9F945C}">
      <dgm:prSet/>
      <dgm:spPr/>
      <dgm:t>
        <a:bodyPr/>
        <a:lstStyle/>
        <a:p>
          <a:endParaRPr lang="it-IT"/>
        </a:p>
      </dgm:t>
    </dgm:pt>
    <dgm:pt modelId="{19F75975-170F-2746-BA49-46521E8BEE0F}" type="sibTrans" cxnId="{9608B146-EEF7-F54C-BAF4-6B827C9F945C}">
      <dgm:prSet/>
      <dgm:spPr/>
      <dgm:t>
        <a:bodyPr/>
        <a:lstStyle/>
        <a:p>
          <a:endParaRPr lang="it-IT"/>
        </a:p>
      </dgm:t>
    </dgm:pt>
    <dgm:pt modelId="{966657A6-04F9-EE4F-A5AE-A39C8CF2B32E}">
      <dgm:prSet phldrT="[Testo]"/>
      <dgm:spPr/>
      <dgm:t>
        <a:bodyPr/>
        <a:lstStyle/>
        <a:p>
          <a:r>
            <a:rPr lang="it-IT" dirty="0"/>
            <a:t>Pluralismo dei valori culturali, religiosi, ecc.</a:t>
          </a:r>
        </a:p>
      </dgm:t>
    </dgm:pt>
    <dgm:pt modelId="{D434AA5D-D7AB-9248-B467-A0EDA37931DE}" type="parTrans" cxnId="{F829D813-5D77-E340-B070-AE492A565D43}">
      <dgm:prSet/>
      <dgm:spPr/>
      <dgm:t>
        <a:bodyPr/>
        <a:lstStyle/>
        <a:p>
          <a:endParaRPr lang="it-IT"/>
        </a:p>
      </dgm:t>
    </dgm:pt>
    <dgm:pt modelId="{A6A3FF51-7395-2B49-A359-E1D8264ED345}" type="sibTrans" cxnId="{F829D813-5D77-E340-B070-AE492A565D43}">
      <dgm:prSet/>
      <dgm:spPr/>
      <dgm:t>
        <a:bodyPr/>
        <a:lstStyle/>
        <a:p>
          <a:endParaRPr lang="it-IT"/>
        </a:p>
      </dgm:t>
    </dgm:pt>
    <dgm:pt modelId="{C1342A46-E114-CB4F-BC58-AC6E2067EECF}" type="pres">
      <dgm:prSet presAssocID="{A362713C-FA42-9044-A53F-73B808DE261B}" presName="Name0" presStyleCnt="0">
        <dgm:presLayoutVars>
          <dgm:dir/>
          <dgm:resizeHandles val="exact"/>
        </dgm:presLayoutVars>
      </dgm:prSet>
      <dgm:spPr/>
    </dgm:pt>
    <dgm:pt modelId="{DAAE763F-4D3A-1945-B001-617D392CACA6}" type="pres">
      <dgm:prSet presAssocID="{A3F1D93E-B575-244D-B265-D1ED8FB9A156}" presName="Name5" presStyleLbl="vennNode1" presStyleIdx="0" presStyleCnt="3">
        <dgm:presLayoutVars>
          <dgm:bulletEnabled val="1"/>
        </dgm:presLayoutVars>
      </dgm:prSet>
      <dgm:spPr/>
    </dgm:pt>
    <dgm:pt modelId="{C3263CB9-6A09-484D-B1A9-D0278D849A1A}" type="pres">
      <dgm:prSet presAssocID="{DF5515E4-93AE-E942-9A7D-BF0DFB2F56C1}" presName="space" presStyleCnt="0"/>
      <dgm:spPr/>
    </dgm:pt>
    <dgm:pt modelId="{92F8B32F-FD6E-024A-AB67-3188D1240384}" type="pres">
      <dgm:prSet presAssocID="{966657A6-04F9-EE4F-A5AE-A39C8CF2B32E}" presName="Name5" presStyleLbl="vennNode1" presStyleIdx="1" presStyleCnt="3">
        <dgm:presLayoutVars>
          <dgm:bulletEnabled val="1"/>
        </dgm:presLayoutVars>
      </dgm:prSet>
      <dgm:spPr/>
    </dgm:pt>
    <dgm:pt modelId="{5B7B7D95-7338-334F-810D-D6E6DEE72824}" type="pres">
      <dgm:prSet presAssocID="{A6A3FF51-7395-2B49-A359-E1D8264ED345}" presName="space" presStyleCnt="0"/>
      <dgm:spPr/>
    </dgm:pt>
    <dgm:pt modelId="{73AE9720-C5C3-4942-A19B-2FE165338FFF}" type="pres">
      <dgm:prSet presAssocID="{9C52E13A-8756-414D-943B-B407AC7BDABC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DFE8760C-0473-844E-9377-714C8A389C85}" type="presOf" srcId="{9C52E13A-8756-414D-943B-B407AC7BDABC}" destId="{73AE9720-C5C3-4942-A19B-2FE165338FFF}" srcOrd="0" destOrd="0" presId="urn:microsoft.com/office/officeart/2005/8/layout/venn3"/>
    <dgm:cxn modelId="{F829D813-5D77-E340-B070-AE492A565D43}" srcId="{A362713C-FA42-9044-A53F-73B808DE261B}" destId="{966657A6-04F9-EE4F-A5AE-A39C8CF2B32E}" srcOrd="1" destOrd="0" parTransId="{D434AA5D-D7AB-9248-B467-A0EDA37931DE}" sibTransId="{A6A3FF51-7395-2B49-A359-E1D8264ED345}"/>
    <dgm:cxn modelId="{9608B146-EEF7-F54C-BAF4-6B827C9F945C}" srcId="{A362713C-FA42-9044-A53F-73B808DE261B}" destId="{9C52E13A-8756-414D-943B-B407AC7BDABC}" srcOrd="2" destOrd="0" parTransId="{CA66D931-D1AC-DB43-9047-68119915C254}" sibTransId="{19F75975-170F-2746-BA49-46521E8BEE0F}"/>
    <dgm:cxn modelId="{0703FB47-B098-8B4F-A208-F874B1209596}" srcId="{A362713C-FA42-9044-A53F-73B808DE261B}" destId="{A3F1D93E-B575-244D-B265-D1ED8FB9A156}" srcOrd="0" destOrd="0" parTransId="{93B26831-ED10-6544-BBDF-290038739848}" sibTransId="{DF5515E4-93AE-E942-9A7D-BF0DFB2F56C1}"/>
    <dgm:cxn modelId="{F64FDD54-FFDF-2B4F-9DE9-DDABB35C1FCA}" type="presOf" srcId="{A3F1D93E-B575-244D-B265-D1ED8FB9A156}" destId="{DAAE763F-4D3A-1945-B001-617D392CACA6}" srcOrd="0" destOrd="0" presId="urn:microsoft.com/office/officeart/2005/8/layout/venn3"/>
    <dgm:cxn modelId="{E8E500B0-9E41-624D-A439-5DE500656A27}" type="presOf" srcId="{A362713C-FA42-9044-A53F-73B808DE261B}" destId="{C1342A46-E114-CB4F-BC58-AC6E2067EECF}" srcOrd="0" destOrd="0" presId="urn:microsoft.com/office/officeart/2005/8/layout/venn3"/>
    <dgm:cxn modelId="{65E2D6D1-40C6-9145-A7D5-DBADDC7FD107}" type="presOf" srcId="{966657A6-04F9-EE4F-A5AE-A39C8CF2B32E}" destId="{92F8B32F-FD6E-024A-AB67-3188D1240384}" srcOrd="0" destOrd="0" presId="urn:microsoft.com/office/officeart/2005/8/layout/venn3"/>
    <dgm:cxn modelId="{01A3417D-BF2F-7241-B796-09A9E7F96907}" type="presParOf" srcId="{C1342A46-E114-CB4F-BC58-AC6E2067EECF}" destId="{DAAE763F-4D3A-1945-B001-617D392CACA6}" srcOrd="0" destOrd="0" presId="urn:microsoft.com/office/officeart/2005/8/layout/venn3"/>
    <dgm:cxn modelId="{2E1DED38-4C90-0F4A-954E-73AD86A40641}" type="presParOf" srcId="{C1342A46-E114-CB4F-BC58-AC6E2067EECF}" destId="{C3263CB9-6A09-484D-B1A9-D0278D849A1A}" srcOrd="1" destOrd="0" presId="urn:microsoft.com/office/officeart/2005/8/layout/venn3"/>
    <dgm:cxn modelId="{10661BEC-2DFF-2C4B-B05F-73918CC1CA58}" type="presParOf" srcId="{C1342A46-E114-CB4F-BC58-AC6E2067EECF}" destId="{92F8B32F-FD6E-024A-AB67-3188D1240384}" srcOrd="2" destOrd="0" presId="urn:microsoft.com/office/officeart/2005/8/layout/venn3"/>
    <dgm:cxn modelId="{53CC775E-0BFB-3445-9F17-FE21790C4BCE}" type="presParOf" srcId="{C1342A46-E114-CB4F-BC58-AC6E2067EECF}" destId="{5B7B7D95-7338-334F-810D-D6E6DEE72824}" srcOrd="3" destOrd="0" presId="urn:microsoft.com/office/officeart/2005/8/layout/venn3"/>
    <dgm:cxn modelId="{40DFFF38-9114-674C-AD82-071A00431C9D}" type="presParOf" srcId="{C1342A46-E114-CB4F-BC58-AC6E2067EECF}" destId="{73AE9720-C5C3-4942-A19B-2FE165338FF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DB63A8-3598-7A43-B897-31E1F0BE5020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115133-5C35-F441-AEC9-0838DAC51EF8}">
      <dgm:prSet phldrT="[Testo]"/>
      <dgm:spPr/>
      <dgm:t>
        <a:bodyPr/>
        <a:lstStyle/>
        <a:p>
          <a:r>
            <a:rPr lang="it-IT" dirty="0"/>
            <a:t>Legge applicabile ai rapporti personali</a:t>
          </a:r>
        </a:p>
      </dgm:t>
    </dgm:pt>
    <dgm:pt modelId="{16B7DCAC-DC4E-F949-93AB-92E1B76474CE}" type="parTrans" cxnId="{1688810B-456D-C346-A6A0-3613A15C548C}">
      <dgm:prSet/>
      <dgm:spPr/>
      <dgm:t>
        <a:bodyPr/>
        <a:lstStyle/>
        <a:p>
          <a:endParaRPr lang="it-IT"/>
        </a:p>
      </dgm:t>
    </dgm:pt>
    <dgm:pt modelId="{608FCE78-AD3D-D84F-8745-281A51A96EF3}" type="sibTrans" cxnId="{1688810B-456D-C346-A6A0-3613A15C548C}">
      <dgm:prSet/>
      <dgm:spPr/>
      <dgm:t>
        <a:bodyPr/>
        <a:lstStyle/>
        <a:p>
          <a:endParaRPr lang="it-IT"/>
        </a:p>
      </dgm:t>
    </dgm:pt>
    <dgm:pt modelId="{DA2944D9-4615-8942-8B59-F32CBECB74FC}">
      <dgm:prSet phldrT="[Testo]"/>
      <dgm:spPr/>
      <dgm:t>
        <a:bodyPr/>
        <a:lstStyle/>
        <a:p>
          <a:r>
            <a:rPr lang="it-IT" dirty="0"/>
            <a:t>Cittadinanza comune</a:t>
          </a:r>
        </a:p>
      </dgm:t>
    </dgm:pt>
    <dgm:pt modelId="{7FE0D3BE-CD45-D347-B7B9-597283EC8CA0}" type="parTrans" cxnId="{9FE4B101-144D-3A4B-9E08-9DD0F66A4B29}">
      <dgm:prSet/>
      <dgm:spPr/>
      <dgm:t>
        <a:bodyPr/>
        <a:lstStyle/>
        <a:p>
          <a:endParaRPr lang="it-IT"/>
        </a:p>
      </dgm:t>
    </dgm:pt>
    <dgm:pt modelId="{D9F2F4DA-39D9-FD4E-B3EB-37B437FE87CE}" type="sibTrans" cxnId="{9FE4B101-144D-3A4B-9E08-9DD0F66A4B29}">
      <dgm:prSet/>
      <dgm:spPr/>
      <dgm:t>
        <a:bodyPr/>
        <a:lstStyle/>
        <a:p>
          <a:endParaRPr lang="it-IT"/>
        </a:p>
      </dgm:t>
    </dgm:pt>
    <dgm:pt modelId="{A2F79481-CF97-D840-8765-49AA52DB6149}">
      <dgm:prSet phldrT="[Testo]"/>
      <dgm:spPr/>
      <dgm:t>
        <a:bodyPr/>
        <a:lstStyle/>
        <a:p>
          <a:r>
            <a:rPr lang="it-IT" dirty="0"/>
            <a:t>Prevalente localizzazione vita matrimoniale</a:t>
          </a:r>
        </a:p>
      </dgm:t>
    </dgm:pt>
    <dgm:pt modelId="{E7951DD6-2EC3-CB42-9A3D-ECED9C86C759}" type="parTrans" cxnId="{6AE190AB-0D2D-BD44-B960-CEFA81CF5DDD}">
      <dgm:prSet/>
      <dgm:spPr/>
      <dgm:t>
        <a:bodyPr/>
        <a:lstStyle/>
        <a:p>
          <a:endParaRPr lang="it-IT"/>
        </a:p>
      </dgm:t>
    </dgm:pt>
    <dgm:pt modelId="{6EF82969-4D1B-1446-A9C8-0C3D312F7DD5}" type="sibTrans" cxnId="{6AE190AB-0D2D-BD44-B960-CEFA81CF5DDD}">
      <dgm:prSet/>
      <dgm:spPr/>
      <dgm:t>
        <a:bodyPr/>
        <a:lstStyle/>
        <a:p>
          <a:endParaRPr lang="it-IT"/>
        </a:p>
      </dgm:t>
    </dgm:pt>
    <dgm:pt modelId="{466F0CED-5140-DD42-8916-A762F97B8B8E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/>
            <a:t>Scelta della legge</a:t>
          </a:r>
        </a:p>
      </dgm:t>
    </dgm:pt>
    <dgm:pt modelId="{F89957C5-ED1F-BA4B-9136-FD9C56637C9C}" type="parTrans" cxnId="{B9968F0D-EB8C-CE4A-AD47-706A221DDCE3}">
      <dgm:prSet/>
      <dgm:spPr/>
      <dgm:t>
        <a:bodyPr/>
        <a:lstStyle/>
        <a:p>
          <a:endParaRPr lang="it-IT"/>
        </a:p>
      </dgm:t>
    </dgm:pt>
    <dgm:pt modelId="{30B62053-3F93-8F43-8563-2EE9D99A272A}" type="sibTrans" cxnId="{B9968F0D-EB8C-CE4A-AD47-706A221DDCE3}">
      <dgm:prSet/>
      <dgm:spPr/>
      <dgm:t>
        <a:bodyPr/>
        <a:lstStyle/>
        <a:p>
          <a:endParaRPr lang="it-IT"/>
        </a:p>
      </dgm:t>
    </dgm:pt>
    <dgm:pt modelId="{3A95E746-DD0D-324B-BB06-782EA23FE4C0}">
      <dgm:prSet phldrT="[Testo]"/>
      <dgm:spPr/>
      <dgm:t>
        <a:bodyPr/>
        <a:lstStyle/>
        <a:p>
          <a:r>
            <a:rPr lang="it-IT" dirty="0"/>
            <a:t>Dello Stato di cui uno di essi è cittadino</a:t>
          </a:r>
        </a:p>
      </dgm:t>
    </dgm:pt>
    <dgm:pt modelId="{FFE8279D-993C-0B4B-844E-86CC99ABDF49}" type="parTrans" cxnId="{2E9C3BB8-5524-FA4F-BCF5-CA9548FC8DE4}">
      <dgm:prSet/>
      <dgm:spPr/>
      <dgm:t>
        <a:bodyPr/>
        <a:lstStyle/>
        <a:p>
          <a:endParaRPr lang="it-IT"/>
        </a:p>
      </dgm:t>
    </dgm:pt>
    <dgm:pt modelId="{0CCB1BF3-16FD-B44F-A939-90E5DBD3D341}" type="sibTrans" cxnId="{2E9C3BB8-5524-FA4F-BCF5-CA9548FC8DE4}">
      <dgm:prSet/>
      <dgm:spPr/>
      <dgm:t>
        <a:bodyPr/>
        <a:lstStyle/>
        <a:p>
          <a:endParaRPr lang="it-IT"/>
        </a:p>
      </dgm:t>
    </dgm:pt>
    <dgm:pt modelId="{94E03AC6-A557-DC43-805B-161FFD80C56E}">
      <dgm:prSet phldrT="[Testo]"/>
      <dgm:spPr/>
      <dgm:t>
        <a:bodyPr/>
        <a:lstStyle/>
        <a:p>
          <a:r>
            <a:rPr lang="it-IT" dirty="0"/>
            <a:t>O Dello Stato in cui uno dei due risiede</a:t>
          </a:r>
        </a:p>
      </dgm:t>
    </dgm:pt>
    <dgm:pt modelId="{DFFD5876-31D3-C449-9E7F-41513A94AF30}" type="parTrans" cxnId="{B0748F8C-241E-6649-ABBE-C33E0022E53B}">
      <dgm:prSet/>
      <dgm:spPr/>
      <dgm:t>
        <a:bodyPr/>
        <a:lstStyle/>
        <a:p>
          <a:endParaRPr lang="it-IT"/>
        </a:p>
      </dgm:t>
    </dgm:pt>
    <dgm:pt modelId="{9B8F1914-DB9D-C74D-8077-C7B26A41A02C}" type="sibTrans" cxnId="{B0748F8C-241E-6649-ABBE-C33E0022E53B}">
      <dgm:prSet/>
      <dgm:spPr/>
      <dgm:t>
        <a:bodyPr/>
        <a:lstStyle/>
        <a:p>
          <a:endParaRPr lang="it-IT"/>
        </a:p>
      </dgm:t>
    </dgm:pt>
    <dgm:pt modelId="{6B642E24-7783-4840-9A41-AC0D2F05120D}" type="pres">
      <dgm:prSet presAssocID="{2BDB63A8-3598-7A43-B897-31E1F0BE50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C0B0C9-632D-0248-965F-9493C5D34891}" type="pres">
      <dgm:prSet presAssocID="{F9115133-5C35-F441-AEC9-0838DAC51EF8}" presName="root" presStyleCnt="0"/>
      <dgm:spPr/>
    </dgm:pt>
    <dgm:pt modelId="{18C92664-57E8-364F-BD56-28D7E000475E}" type="pres">
      <dgm:prSet presAssocID="{F9115133-5C35-F441-AEC9-0838DAC51EF8}" presName="rootComposite" presStyleCnt="0"/>
      <dgm:spPr/>
    </dgm:pt>
    <dgm:pt modelId="{60DFB259-1EB0-974F-923E-EBBD2AF93748}" type="pres">
      <dgm:prSet presAssocID="{F9115133-5C35-F441-AEC9-0838DAC51EF8}" presName="rootText" presStyleLbl="node1" presStyleIdx="0" presStyleCnt="2"/>
      <dgm:spPr/>
    </dgm:pt>
    <dgm:pt modelId="{F175C2AC-11FE-F542-8E3F-05BA2AFADF7B}" type="pres">
      <dgm:prSet presAssocID="{F9115133-5C35-F441-AEC9-0838DAC51EF8}" presName="rootConnector" presStyleLbl="node1" presStyleIdx="0" presStyleCnt="2"/>
      <dgm:spPr/>
    </dgm:pt>
    <dgm:pt modelId="{6D72B7BE-9CF5-7044-A5E9-1456FD29CCBB}" type="pres">
      <dgm:prSet presAssocID="{F9115133-5C35-F441-AEC9-0838DAC51EF8}" presName="childShape" presStyleCnt="0"/>
      <dgm:spPr/>
    </dgm:pt>
    <dgm:pt modelId="{F78BCA4F-74C4-9745-B582-F4C379EBA162}" type="pres">
      <dgm:prSet presAssocID="{7FE0D3BE-CD45-D347-B7B9-597283EC8CA0}" presName="Name13" presStyleLbl="parChTrans1D2" presStyleIdx="0" presStyleCnt="4"/>
      <dgm:spPr/>
    </dgm:pt>
    <dgm:pt modelId="{F5D769BF-4474-4143-9958-04D42694CB27}" type="pres">
      <dgm:prSet presAssocID="{DA2944D9-4615-8942-8B59-F32CBECB74FC}" presName="childText" presStyleLbl="bgAcc1" presStyleIdx="0" presStyleCnt="4">
        <dgm:presLayoutVars>
          <dgm:bulletEnabled val="1"/>
        </dgm:presLayoutVars>
      </dgm:prSet>
      <dgm:spPr/>
    </dgm:pt>
    <dgm:pt modelId="{884D6E18-88E8-674C-853F-1233E56801CF}" type="pres">
      <dgm:prSet presAssocID="{E7951DD6-2EC3-CB42-9A3D-ECED9C86C759}" presName="Name13" presStyleLbl="parChTrans1D2" presStyleIdx="1" presStyleCnt="4"/>
      <dgm:spPr/>
    </dgm:pt>
    <dgm:pt modelId="{5B6F7574-BF04-1144-AD3E-4B794F6D8E82}" type="pres">
      <dgm:prSet presAssocID="{A2F79481-CF97-D840-8765-49AA52DB6149}" presName="childText" presStyleLbl="bgAcc1" presStyleIdx="1" presStyleCnt="4">
        <dgm:presLayoutVars>
          <dgm:bulletEnabled val="1"/>
        </dgm:presLayoutVars>
      </dgm:prSet>
      <dgm:spPr/>
    </dgm:pt>
    <dgm:pt modelId="{9279166F-5969-F942-96BE-0A8C7D08C25C}" type="pres">
      <dgm:prSet presAssocID="{466F0CED-5140-DD42-8916-A762F97B8B8E}" presName="root" presStyleCnt="0"/>
      <dgm:spPr/>
    </dgm:pt>
    <dgm:pt modelId="{34014586-B7EE-2C49-9CE0-11BBE87871DF}" type="pres">
      <dgm:prSet presAssocID="{466F0CED-5140-DD42-8916-A762F97B8B8E}" presName="rootComposite" presStyleCnt="0"/>
      <dgm:spPr/>
    </dgm:pt>
    <dgm:pt modelId="{2261BFD0-6F25-2A4B-A037-9479F822FE3B}" type="pres">
      <dgm:prSet presAssocID="{466F0CED-5140-DD42-8916-A762F97B8B8E}" presName="rootText" presStyleLbl="node1" presStyleIdx="1" presStyleCnt="2"/>
      <dgm:spPr/>
    </dgm:pt>
    <dgm:pt modelId="{D749A0C7-69EA-204C-A57E-1EE81D778770}" type="pres">
      <dgm:prSet presAssocID="{466F0CED-5140-DD42-8916-A762F97B8B8E}" presName="rootConnector" presStyleLbl="node1" presStyleIdx="1" presStyleCnt="2"/>
      <dgm:spPr/>
    </dgm:pt>
    <dgm:pt modelId="{78F24DC4-7CE5-654C-8D07-27BD828EAD60}" type="pres">
      <dgm:prSet presAssocID="{466F0CED-5140-DD42-8916-A762F97B8B8E}" presName="childShape" presStyleCnt="0"/>
      <dgm:spPr/>
    </dgm:pt>
    <dgm:pt modelId="{EE5D5B03-9385-BC4C-BB1B-F9AA3A94C83A}" type="pres">
      <dgm:prSet presAssocID="{FFE8279D-993C-0B4B-844E-86CC99ABDF49}" presName="Name13" presStyleLbl="parChTrans1D2" presStyleIdx="2" presStyleCnt="4"/>
      <dgm:spPr/>
    </dgm:pt>
    <dgm:pt modelId="{2BDD512A-112E-494D-ABA3-01B77347E669}" type="pres">
      <dgm:prSet presAssocID="{3A95E746-DD0D-324B-BB06-782EA23FE4C0}" presName="childText" presStyleLbl="bgAcc1" presStyleIdx="2" presStyleCnt="4">
        <dgm:presLayoutVars>
          <dgm:bulletEnabled val="1"/>
        </dgm:presLayoutVars>
      </dgm:prSet>
      <dgm:spPr/>
    </dgm:pt>
    <dgm:pt modelId="{5B2D0AD7-0971-B742-BDCA-6ABE811C40A2}" type="pres">
      <dgm:prSet presAssocID="{DFFD5876-31D3-C449-9E7F-41513A94AF30}" presName="Name13" presStyleLbl="parChTrans1D2" presStyleIdx="3" presStyleCnt="4"/>
      <dgm:spPr/>
    </dgm:pt>
    <dgm:pt modelId="{3B66E10D-A396-0A49-9738-0239616E7683}" type="pres">
      <dgm:prSet presAssocID="{94E03AC6-A557-DC43-805B-161FFD80C56E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9FE4B101-144D-3A4B-9E08-9DD0F66A4B29}" srcId="{F9115133-5C35-F441-AEC9-0838DAC51EF8}" destId="{DA2944D9-4615-8942-8B59-F32CBECB74FC}" srcOrd="0" destOrd="0" parTransId="{7FE0D3BE-CD45-D347-B7B9-597283EC8CA0}" sibTransId="{D9F2F4DA-39D9-FD4E-B3EB-37B437FE87CE}"/>
    <dgm:cxn modelId="{6A8E6503-1D07-364C-A92A-417312E3551D}" type="presOf" srcId="{A2F79481-CF97-D840-8765-49AA52DB6149}" destId="{5B6F7574-BF04-1144-AD3E-4B794F6D8E82}" srcOrd="0" destOrd="0" presId="urn:microsoft.com/office/officeart/2005/8/layout/hierarchy3"/>
    <dgm:cxn modelId="{1688810B-456D-C346-A6A0-3613A15C548C}" srcId="{2BDB63A8-3598-7A43-B897-31E1F0BE5020}" destId="{F9115133-5C35-F441-AEC9-0838DAC51EF8}" srcOrd="0" destOrd="0" parTransId="{16B7DCAC-DC4E-F949-93AB-92E1B76474CE}" sibTransId="{608FCE78-AD3D-D84F-8745-281A51A96EF3}"/>
    <dgm:cxn modelId="{B9968F0D-EB8C-CE4A-AD47-706A221DDCE3}" srcId="{2BDB63A8-3598-7A43-B897-31E1F0BE5020}" destId="{466F0CED-5140-DD42-8916-A762F97B8B8E}" srcOrd="1" destOrd="0" parTransId="{F89957C5-ED1F-BA4B-9136-FD9C56637C9C}" sibTransId="{30B62053-3F93-8F43-8563-2EE9D99A272A}"/>
    <dgm:cxn modelId="{27BC8B11-6A14-5941-85AF-F7A59119AE26}" type="presOf" srcId="{94E03AC6-A557-DC43-805B-161FFD80C56E}" destId="{3B66E10D-A396-0A49-9738-0239616E7683}" srcOrd="0" destOrd="0" presId="urn:microsoft.com/office/officeart/2005/8/layout/hierarchy3"/>
    <dgm:cxn modelId="{3B8C681F-B8ED-0445-923D-324004CE20A4}" type="presOf" srcId="{DA2944D9-4615-8942-8B59-F32CBECB74FC}" destId="{F5D769BF-4474-4143-9958-04D42694CB27}" srcOrd="0" destOrd="0" presId="urn:microsoft.com/office/officeart/2005/8/layout/hierarchy3"/>
    <dgm:cxn modelId="{7D823B20-FAA5-1146-9BD3-0644F711B27B}" type="presOf" srcId="{2BDB63A8-3598-7A43-B897-31E1F0BE5020}" destId="{6B642E24-7783-4840-9A41-AC0D2F05120D}" srcOrd="0" destOrd="0" presId="urn:microsoft.com/office/officeart/2005/8/layout/hierarchy3"/>
    <dgm:cxn modelId="{F2D6982F-D80B-2B4B-99AB-6383C91AE089}" type="presOf" srcId="{466F0CED-5140-DD42-8916-A762F97B8B8E}" destId="{2261BFD0-6F25-2A4B-A037-9479F822FE3B}" srcOrd="0" destOrd="0" presId="urn:microsoft.com/office/officeart/2005/8/layout/hierarchy3"/>
    <dgm:cxn modelId="{28FD7059-FCB5-FA4F-B92C-8EE129739688}" type="presOf" srcId="{E7951DD6-2EC3-CB42-9A3D-ECED9C86C759}" destId="{884D6E18-88E8-674C-853F-1233E56801CF}" srcOrd="0" destOrd="0" presId="urn:microsoft.com/office/officeart/2005/8/layout/hierarchy3"/>
    <dgm:cxn modelId="{4278455E-A494-DA4B-A41F-F6F3B1CED9DF}" type="presOf" srcId="{3A95E746-DD0D-324B-BB06-782EA23FE4C0}" destId="{2BDD512A-112E-494D-ABA3-01B77347E669}" srcOrd="0" destOrd="0" presId="urn:microsoft.com/office/officeart/2005/8/layout/hierarchy3"/>
    <dgm:cxn modelId="{2693F967-6243-3A42-9F46-9651986C046E}" type="presOf" srcId="{DFFD5876-31D3-C449-9E7F-41513A94AF30}" destId="{5B2D0AD7-0971-B742-BDCA-6ABE811C40A2}" srcOrd="0" destOrd="0" presId="urn:microsoft.com/office/officeart/2005/8/layout/hierarchy3"/>
    <dgm:cxn modelId="{648A748B-7CE4-1141-8885-C1E56791CF0C}" type="presOf" srcId="{466F0CED-5140-DD42-8916-A762F97B8B8E}" destId="{D749A0C7-69EA-204C-A57E-1EE81D778770}" srcOrd="1" destOrd="0" presId="urn:microsoft.com/office/officeart/2005/8/layout/hierarchy3"/>
    <dgm:cxn modelId="{B0748F8C-241E-6649-ABBE-C33E0022E53B}" srcId="{466F0CED-5140-DD42-8916-A762F97B8B8E}" destId="{94E03AC6-A557-DC43-805B-161FFD80C56E}" srcOrd="1" destOrd="0" parTransId="{DFFD5876-31D3-C449-9E7F-41513A94AF30}" sibTransId="{9B8F1914-DB9D-C74D-8077-C7B26A41A02C}"/>
    <dgm:cxn modelId="{54AC0F9A-E7F0-454B-8559-BB5CF47CA45A}" type="presOf" srcId="{F9115133-5C35-F441-AEC9-0838DAC51EF8}" destId="{60DFB259-1EB0-974F-923E-EBBD2AF93748}" srcOrd="0" destOrd="0" presId="urn:microsoft.com/office/officeart/2005/8/layout/hierarchy3"/>
    <dgm:cxn modelId="{6AE190AB-0D2D-BD44-B960-CEFA81CF5DDD}" srcId="{F9115133-5C35-F441-AEC9-0838DAC51EF8}" destId="{A2F79481-CF97-D840-8765-49AA52DB6149}" srcOrd="1" destOrd="0" parTransId="{E7951DD6-2EC3-CB42-9A3D-ECED9C86C759}" sibTransId="{6EF82969-4D1B-1446-A9C8-0C3D312F7DD5}"/>
    <dgm:cxn modelId="{2E9C3BB8-5524-FA4F-BCF5-CA9548FC8DE4}" srcId="{466F0CED-5140-DD42-8916-A762F97B8B8E}" destId="{3A95E746-DD0D-324B-BB06-782EA23FE4C0}" srcOrd="0" destOrd="0" parTransId="{FFE8279D-993C-0B4B-844E-86CC99ABDF49}" sibTransId="{0CCB1BF3-16FD-B44F-A939-90E5DBD3D341}"/>
    <dgm:cxn modelId="{77C5C3C9-4DE6-CF44-ABBC-19F7257469A6}" type="presOf" srcId="{F9115133-5C35-F441-AEC9-0838DAC51EF8}" destId="{F175C2AC-11FE-F542-8E3F-05BA2AFADF7B}" srcOrd="1" destOrd="0" presId="urn:microsoft.com/office/officeart/2005/8/layout/hierarchy3"/>
    <dgm:cxn modelId="{EE68CEDA-D5F6-4741-8E79-52D980584D58}" type="presOf" srcId="{FFE8279D-993C-0B4B-844E-86CC99ABDF49}" destId="{EE5D5B03-9385-BC4C-BB1B-F9AA3A94C83A}" srcOrd="0" destOrd="0" presId="urn:microsoft.com/office/officeart/2005/8/layout/hierarchy3"/>
    <dgm:cxn modelId="{6FF53EE1-9B51-1C4C-AA50-522B7689C468}" type="presOf" srcId="{7FE0D3BE-CD45-D347-B7B9-597283EC8CA0}" destId="{F78BCA4F-74C4-9745-B582-F4C379EBA162}" srcOrd="0" destOrd="0" presId="urn:microsoft.com/office/officeart/2005/8/layout/hierarchy3"/>
    <dgm:cxn modelId="{828DB204-7A10-D646-897F-04A628AB1B78}" type="presParOf" srcId="{6B642E24-7783-4840-9A41-AC0D2F05120D}" destId="{5BC0B0C9-632D-0248-965F-9493C5D34891}" srcOrd="0" destOrd="0" presId="urn:microsoft.com/office/officeart/2005/8/layout/hierarchy3"/>
    <dgm:cxn modelId="{293F0BB2-31ED-C145-ABD1-8185CE2A3293}" type="presParOf" srcId="{5BC0B0C9-632D-0248-965F-9493C5D34891}" destId="{18C92664-57E8-364F-BD56-28D7E000475E}" srcOrd="0" destOrd="0" presId="urn:microsoft.com/office/officeart/2005/8/layout/hierarchy3"/>
    <dgm:cxn modelId="{7266D722-65B9-BD44-9D3C-F911CDF140A1}" type="presParOf" srcId="{18C92664-57E8-364F-BD56-28D7E000475E}" destId="{60DFB259-1EB0-974F-923E-EBBD2AF93748}" srcOrd="0" destOrd="0" presId="urn:microsoft.com/office/officeart/2005/8/layout/hierarchy3"/>
    <dgm:cxn modelId="{F08952CE-1FCE-BB40-961E-53041B421962}" type="presParOf" srcId="{18C92664-57E8-364F-BD56-28D7E000475E}" destId="{F175C2AC-11FE-F542-8E3F-05BA2AFADF7B}" srcOrd="1" destOrd="0" presId="urn:microsoft.com/office/officeart/2005/8/layout/hierarchy3"/>
    <dgm:cxn modelId="{9D054BEC-B485-7D43-8CAA-2FC5799B71DC}" type="presParOf" srcId="{5BC0B0C9-632D-0248-965F-9493C5D34891}" destId="{6D72B7BE-9CF5-7044-A5E9-1456FD29CCBB}" srcOrd="1" destOrd="0" presId="urn:microsoft.com/office/officeart/2005/8/layout/hierarchy3"/>
    <dgm:cxn modelId="{B30C626C-0FE3-F349-9052-9A31F984257C}" type="presParOf" srcId="{6D72B7BE-9CF5-7044-A5E9-1456FD29CCBB}" destId="{F78BCA4F-74C4-9745-B582-F4C379EBA162}" srcOrd="0" destOrd="0" presId="urn:microsoft.com/office/officeart/2005/8/layout/hierarchy3"/>
    <dgm:cxn modelId="{AC371A28-7517-8D42-A4BF-05F076A79D2D}" type="presParOf" srcId="{6D72B7BE-9CF5-7044-A5E9-1456FD29CCBB}" destId="{F5D769BF-4474-4143-9958-04D42694CB27}" srcOrd="1" destOrd="0" presId="urn:microsoft.com/office/officeart/2005/8/layout/hierarchy3"/>
    <dgm:cxn modelId="{6C9D9700-4F13-A24B-BA27-3CB1BB954CCA}" type="presParOf" srcId="{6D72B7BE-9CF5-7044-A5E9-1456FD29CCBB}" destId="{884D6E18-88E8-674C-853F-1233E56801CF}" srcOrd="2" destOrd="0" presId="urn:microsoft.com/office/officeart/2005/8/layout/hierarchy3"/>
    <dgm:cxn modelId="{B4EB57A7-63FB-8741-AE94-FF647CB9510E}" type="presParOf" srcId="{6D72B7BE-9CF5-7044-A5E9-1456FD29CCBB}" destId="{5B6F7574-BF04-1144-AD3E-4B794F6D8E82}" srcOrd="3" destOrd="0" presId="urn:microsoft.com/office/officeart/2005/8/layout/hierarchy3"/>
    <dgm:cxn modelId="{012F5F28-6B28-2141-8DDD-0B28BF7A4EF7}" type="presParOf" srcId="{6B642E24-7783-4840-9A41-AC0D2F05120D}" destId="{9279166F-5969-F942-96BE-0A8C7D08C25C}" srcOrd="1" destOrd="0" presId="urn:microsoft.com/office/officeart/2005/8/layout/hierarchy3"/>
    <dgm:cxn modelId="{153881BE-7C4B-004E-9E65-71C5B8245646}" type="presParOf" srcId="{9279166F-5969-F942-96BE-0A8C7D08C25C}" destId="{34014586-B7EE-2C49-9CE0-11BBE87871DF}" srcOrd="0" destOrd="0" presId="urn:microsoft.com/office/officeart/2005/8/layout/hierarchy3"/>
    <dgm:cxn modelId="{66074415-E73D-5640-9452-30338E448464}" type="presParOf" srcId="{34014586-B7EE-2C49-9CE0-11BBE87871DF}" destId="{2261BFD0-6F25-2A4B-A037-9479F822FE3B}" srcOrd="0" destOrd="0" presId="urn:microsoft.com/office/officeart/2005/8/layout/hierarchy3"/>
    <dgm:cxn modelId="{22FDFA0F-7F98-764D-B52C-CC670D77B9BC}" type="presParOf" srcId="{34014586-B7EE-2C49-9CE0-11BBE87871DF}" destId="{D749A0C7-69EA-204C-A57E-1EE81D778770}" srcOrd="1" destOrd="0" presId="urn:microsoft.com/office/officeart/2005/8/layout/hierarchy3"/>
    <dgm:cxn modelId="{76E4C80A-5027-044A-AD8D-821C90ADD446}" type="presParOf" srcId="{9279166F-5969-F942-96BE-0A8C7D08C25C}" destId="{78F24DC4-7CE5-654C-8D07-27BD828EAD60}" srcOrd="1" destOrd="0" presId="urn:microsoft.com/office/officeart/2005/8/layout/hierarchy3"/>
    <dgm:cxn modelId="{A815E4E4-98AA-0343-9146-FAB60950BEDB}" type="presParOf" srcId="{78F24DC4-7CE5-654C-8D07-27BD828EAD60}" destId="{EE5D5B03-9385-BC4C-BB1B-F9AA3A94C83A}" srcOrd="0" destOrd="0" presId="urn:microsoft.com/office/officeart/2005/8/layout/hierarchy3"/>
    <dgm:cxn modelId="{22C6F2FC-B724-1D47-BE16-6547080C19F4}" type="presParOf" srcId="{78F24DC4-7CE5-654C-8D07-27BD828EAD60}" destId="{2BDD512A-112E-494D-ABA3-01B77347E669}" srcOrd="1" destOrd="0" presId="urn:microsoft.com/office/officeart/2005/8/layout/hierarchy3"/>
    <dgm:cxn modelId="{B7839095-1488-4F46-9234-72E3C46CB9DA}" type="presParOf" srcId="{78F24DC4-7CE5-654C-8D07-27BD828EAD60}" destId="{5B2D0AD7-0971-B742-BDCA-6ABE811C40A2}" srcOrd="2" destOrd="0" presId="urn:microsoft.com/office/officeart/2005/8/layout/hierarchy3"/>
    <dgm:cxn modelId="{9E6DFFB3-82A3-C944-945D-6F066F4B6390}" type="presParOf" srcId="{78F24DC4-7CE5-654C-8D07-27BD828EAD60}" destId="{3B66E10D-A396-0A49-9738-0239616E768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E763F-4D3A-1945-B001-617D392CACA6}">
      <dsp:nvSpPr>
        <dsp:cNvPr id="0" name=""/>
        <dsp:cNvSpPr/>
      </dsp:nvSpPr>
      <dsp:spPr>
        <a:xfrm>
          <a:off x="3436" y="721354"/>
          <a:ext cx="3005464" cy="300546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401" tIns="26670" rIns="165401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Pluralismo giuridico</a:t>
          </a:r>
        </a:p>
      </dsp:txBody>
      <dsp:txXfrm>
        <a:off x="443576" y="1161494"/>
        <a:ext cx="2125184" cy="2125184"/>
      </dsp:txXfrm>
    </dsp:sp>
    <dsp:sp modelId="{92F8B32F-FD6E-024A-AB67-3188D1240384}">
      <dsp:nvSpPr>
        <dsp:cNvPr id="0" name=""/>
        <dsp:cNvSpPr/>
      </dsp:nvSpPr>
      <dsp:spPr>
        <a:xfrm>
          <a:off x="2407808" y="721354"/>
          <a:ext cx="3005464" cy="3005464"/>
        </a:xfrm>
        <a:prstGeom prst="ellipse">
          <a:avLst/>
        </a:prstGeom>
        <a:solidFill>
          <a:schemeClr val="accent2">
            <a:alpha val="50000"/>
            <a:hueOff val="1620045"/>
            <a:satOff val="225"/>
            <a:lumOff val="19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401" tIns="26670" rIns="165401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Pluralismo dei valori culturali, religiosi, ecc.</a:t>
          </a:r>
        </a:p>
      </dsp:txBody>
      <dsp:txXfrm>
        <a:off x="2847948" y="1161494"/>
        <a:ext cx="2125184" cy="2125184"/>
      </dsp:txXfrm>
    </dsp:sp>
    <dsp:sp modelId="{73AE9720-C5C3-4942-A19B-2FE165338FFF}">
      <dsp:nvSpPr>
        <dsp:cNvPr id="0" name=""/>
        <dsp:cNvSpPr/>
      </dsp:nvSpPr>
      <dsp:spPr>
        <a:xfrm>
          <a:off x="4812180" y="721354"/>
          <a:ext cx="3005464" cy="3005464"/>
        </a:xfrm>
        <a:prstGeom prst="ellipse">
          <a:avLst/>
        </a:prstGeom>
        <a:solidFill>
          <a:schemeClr val="accent2">
            <a:alpha val="50000"/>
            <a:hueOff val="3240090"/>
            <a:satOff val="451"/>
            <a:lumOff val="392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401" tIns="26670" rIns="165401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Diritto internazionale privato</a:t>
          </a:r>
        </a:p>
      </dsp:txBody>
      <dsp:txXfrm>
        <a:off x="5252320" y="1161494"/>
        <a:ext cx="2125184" cy="2125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FB259-1EB0-974F-923E-EBBD2AF93748}">
      <dsp:nvSpPr>
        <dsp:cNvPr id="0" name=""/>
        <dsp:cNvSpPr/>
      </dsp:nvSpPr>
      <dsp:spPr>
        <a:xfrm>
          <a:off x="1136770" y="1784"/>
          <a:ext cx="2740198" cy="1370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Legge applicabile ai rapporti personali</a:t>
          </a:r>
        </a:p>
      </dsp:txBody>
      <dsp:txXfrm>
        <a:off x="1176899" y="41913"/>
        <a:ext cx="2659940" cy="1289841"/>
      </dsp:txXfrm>
    </dsp:sp>
    <dsp:sp modelId="{F78BCA4F-74C4-9745-B582-F4C379EBA162}">
      <dsp:nvSpPr>
        <dsp:cNvPr id="0" name=""/>
        <dsp:cNvSpPr/>
      </dsp:nvSpPr>
      <dsp:spPr>
        <a:xfrm>
          <a:off x="1410789" y="1371883"/>
          <a:ext cx="274019" cy="1027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574"/>
              </a:lnTo>
              <a:lnTo>
                <a:pt x="274019" y="1027574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769BF-4474-4143-9958-04D42694CB27}">
      <dsp:nvSpPr>
        <dsp:cNvPr id="0" name=""/>
        <dsp:cNvSpPr/>
      </dsp:nvSpPr>
      <dsp:spPr>
        <a:xfrm>
          <a:off x="1684809" y="1714408"/>
          <a:ext cx="2192158" cy="1370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Cittadinanza comune</a:t>
          </a:r>
        </a:p>
      </dsp:txBody>
      <dsp:txXfrm>
        <a:off x="1724938" y="1754537"/>
        <a:ext cx="2111900" cy="1289841"/>
      </dsp:txXfrm>
    </dsp:sp>
    <dsp:sp modelId="{884D6E18-88E8-674C-853F-1233E56801CF}">
      <dsp:nvSpPr>
        <dsp:cNvPr id="0" name=""/>
        <dsp:cNvSpPr/>
      </dsp:nvSpPr>
      <dsp:spPr>
        <a:xfrm>
          <a:off x="1410789" y="1371883"/>
          <a:ext cx="274019" cy="2740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198"/>
              </a:lnTo>
              <a:lnTo>
                <a:pt x="274019" y="274019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F7574-BF04-1144-AD3E-4B794F6D8E82}">
      <dsp:nvSpPr>
        <dsp:cNvPr id="0" name=""/>
        <dsp:cNvSpPr/>
      </dsp:nvSpPr>
      <dsp:spPr>
        <a:xfrm>
          <a:off x="1684809" y="3427032"/>
          <a:ext cx="2192158" cy="1370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Prevalente localizzazione vita matrimoniale</a:t>
          </a:r>
        </a:p>
      </dsp:txBody>
      <dsp:txXfrm>
        <a:off x="1724938" y="3467161"/>
        <a:ext cx="2111900" cy="1289841"/>
      </dsp:txXfrm>
    </dsp:sp>
    <dsp:sp modelId="{2261BFD0-6F25-2A4B-A037-9479F822FE3B}">
      <dsp:nvSpPr>
        <dsp:cNvPr id="0" name=""/>
        <dsp:cNvSpPr/>
      </dsp:nvSpPr>
      <dsp:spPr>
        <a:xfrm>
          <a:off x="4562017" y="1784"/>
          <a:ext cx="2740198" cy="13700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Scelta della legge</a:t>
          </a:r>
        </a:p>
      </dsp:txBody>
      <dsp:txXfrm>
        <a:off x="4602146" y="41913"/>
        <a:ext cx="2659940" cy="1289841"/>
      </dsp:txXfrm>
    </dsp:sp>
    <dsp:sp modelId="{EE5D5B03-9385-BC4C-BB1B-F9AA3A94C83A}">
      <dsp:nvSpPr>
        <dsp:cNvPr id="0" name=""/>
        <dsp:cNvSpPr/>
      </dsp:nvSpPr>
      <dsp:spPr>
        <a:xfrm>
          <a:off x="4836037" y="1371883"/>
          <a:ext cx="274019" cy="1027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574"/>
              </a:lnTo>
              <a:lnTo>
                <a:pt x="274019" y="1027574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D512A-112E-494D-ABA3-01B77347E669}">
      <dsp:nvSpPr>
        <dsp:cNvPr id="0" name=""/>
        <dsp:cNvSpPr/>
      </dsp:nvSpPr>
      <dsp:spPr>
        <a:xfrm>
          <a:off x="5110057" y="1714408"/>
          <a:ext cx="2192158" cy="1370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Dello Stato di cui uno di essi è cittadino</a:t>
          </a:r>
        </a:p>
      </dsp:txBody>
      <dsp:txXfrm>
        <a:off x="5150186" y="1754537"/>
        <a:ext cx="2111900" cy="1289841"/>
      </dsp:txXfrm>
    </dsp:sp>
    <dsp:sp modelId="{5B2D0AD7-0971-B742-BDCA-6ABE811C40A2}">
      <dsp:nvSpPr>
        <dsp:cNvPr id="0" name=""/>
        <dsp:cNvSpPr/>
      </dsp:nvSpPr>
      <dsp:spPr>
        <a:xfrm>
          <a:off x="4836037" y="1371883"/>
          <a:ext cx="274019" cy="2740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198"/>
              </a:lnTo>
              <a:lnTo>
                <a:pt x="274019" y="274019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6E10D-A396-0A49-9738-0239616E7683}">
      <dsp:nvSpPr>
        <dsp:cNvPr id="0" name=""/>
        <dsp:cNvSpPr/>
      </dsp:nvSpPr>
      <dsp:spPr>
        <a:xfrm>
          <a:off x="5110057" y="3427032"/>
          <a:ext cx="2192158" cy="1370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O Dello Stato in cui uno dei due risiede</a:t>
          </a:r>
        </a:p>
      </dsp:txBody>
      <dsp:txXfrm>
        <a:off x="5150186" y="3467161"/>
        <a:ext cx="2111900" cy="1289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EFE70-B674-D846-9A0C-332F280B0AB1}" type="datetimeFigureOut">
              <a:rPr lang="it-IT" smtClean="0"/>
              <a:pPr/>
              <a:t>03/05/23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6EC72-F1B8-9C4C-8096-14FDE216B6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8573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25F9-B5B5-9144-9C8C-BDFEB7F799A8}" type="datetimeFigureOut">
              <a:rPr lang="it-IT" smtClean="0"/>
              <a:pPr/>
              <a:t>03/05/23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6B343-03D9-004A-9B7D-A3AF558E8B8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4451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2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7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4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9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6B343-03D9-004A-9B7D-A3AF558E8B87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70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6B343-03D9-004A-9B7D-A3AF558E8B8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41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0C58-04AF-7844-97A9-77798D8CF43D}" type="datetime1">
              <a:rPr lang="it-IT" smtClean="0"/>
              <a:pPr/>
              <a:t>03/05/23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81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03/05/23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30246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03/05/23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475933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03/05/23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49356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03/05/23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820872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03/05/23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67098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8DE2-4B42-9840-A462-8EC47F0B9D53}" type="datetime1">
              <a:rPr lang="it-IT" smtClean="0"/>
              <a:pPr/>
              <a:t>03/05/23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30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03/05/23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92562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7DE8-2C1F-E946-B8AD-1DF947532FCB}" type="datetime1">
              <a:rPr lang="it-IT" smtClean="0"/>
              <a:pPr/>
              <a:t>03/05/23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62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CE42-C657-2A4A-AD68-21118C048F5C}" type="datetime1">
              <a:rPr lang="it-IT" smtClean="0"/>
              <a:pPr/>
              <a:t>03/05/23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51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03/05/23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6117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8B3E-A1F5-1D49-9B09-B96A7E5C1CA4}" type="datetime1">
              <a:rPr lang="it-IT" smtClean="0"/>
              <a:pPr/>
              <a:t>03/05/23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16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04D-D8E6-7344-8BFD-6159BD5FD65B}" type="datetime1">
              <a:rPr lang="it-IT" smtClean="0"/>
              <a:pPr/>
              <a:t>03/05/23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34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03/05/23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50605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0255-537F-6245-984B-CFB53661B286}" type="datetime1">
              <a:rPr lang="it-IT" smtClean="0"/>
              <a:pPr/>
              <a:t>03/05/23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88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105C-25A3-CA49-A27D-6C1509C1AA1F}" type="datetime1">
              <a:rPr lang="it-IT" smtClean="0"/>
              <a:pPr/>
              <a:t>03/05/23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29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FD00-4ED1-6A4E-9ED3-729722178ABC}" type="datetime1">
              <a:rPr lang="it-IT" smtClean="0"/>
              <a:pPr/>
              <a:t>03/05/23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74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833" y="978195"/>
            <a:ext cx="8047517" cy="3125972"/>
          </a:xfrm>
        </p:spPr>
        <p:txBody>
          <a:bodyPr>
            <a:normAutofit/>
          </a:bodyPr>
          <a:lstStyle/>
          <a:p>
            <a:r>
              <a:rPr lang="it-IT" sz="4000" cap="all" dirty="0"/>
              <a:t>DIRITTO INTERNAZIONALE PRIVATO</a:t>
            </a:r>
            <a:br>
              <a:rPr lang="it-IT" sz="4000" cap="all" dirty="0"/>
            </a:br>
            <a:r>
              <a:rPr lang="it-IT" sz="3200" dirty="0"/>
              <a:t>prof. Sara TONOLO</a:t>
            </a:r>
            <a:br>
              <a:rPr lang="it-IT" sz="3200" dirty="0"/>
            </a:br>
            <a:r>
              <a:rPr lang="it-IT" sz="3200" dirty="0"/>
              <a:t>- </a:t>
            </a:r>
            <a:r>
              <a:rPr lang="it-IT" sz="2400" dirty="0"/>
              <a:t>GORIZIA, </a:t>
            </a:r>
            <a:r>
              <a:rPr lang="it-IT" sz="2400"/>
              <a:t>3 maggio 2023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6F67-622E-C142-8287-23FACB77C044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7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33"/>
    </mc:Choice>
    <mc:Fallback xmlns="">
      <p:transition spd="slow" advTm="5033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rgbClr val="FFFF00"/>
                </a:solidFill>
              </a:rPr>
              <a:t>PROBLEMI: MATRIMONI DI ALTRE RELIGIONI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dirty="0"/>
              <a:t>I matrimoni celebrati secondo la </a:t>
            </a:r>
            <a:r>
              <a:rPr lang="it-IT" sz="2800" b="1" dirty="0"/>
              <a:t>legge di cittadinanza delle persone </a:t>
            </a:r>
            <a:r>
              <a:rPr lang="it-IT" sz="2800" dirty="0"/>
              <a:t>sono riconosciuti in Italia (art. 28 l. 218/95) : i matrimoni tra pakistani al telefono o tra pakistano e italiana sono validi (</a:t>
            </a:r>
            <a:r>
              <a:rPr lang="en-GB" sz="2800" dirty="0"/>
              <a:t>(Trib. Milano, 2.2.2007; Trib. Bologna 13.1.2014).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E1B0-D900-014A-A4D4-83E7E081C2B0}" type="slidenum">
              <a:rPr lang="it-IT" smtClean="0"/>
              <a:pPr/>
              <a:t>10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8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40"/>
    </mc:Choice>
    <mc:Fallback xmlns="">
      <p:transition spd="slow" advTm="90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5509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dirty="0">
                <a:solidFill>
                  <a:srgbClr val="FFFF00"/>
                </a:solidFill>
              </a:rPr>
              <a:t>PROFILI SOSTANZIALI CONCERNENTI MATRIMONI DI ALTRE RELIGIONI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3200" dirty="0"/>
              <a:t>PROBLEMA: MATRIMONI POLIGAMICI- in questo caso non vi può essere riconoscimento del matrimonio celebrato secondo la legge di cittadinanza, </a:t>
            </a:r>
            <a:r>
              <a:rPr lang="it-IT" sz="3200" b="1" dirty="0"/>
              <a:t>per motivi di ordine pubblico </a:t>
            </a:r>
            <a:r>
              <a:rPr lang="it-IT" sz="3200" dirty="0"/>
              <a:t>quindi 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E1B0-D900-014A-A4D4-83E7E081C2B0}" type="slidenum">
              <a:rPr lang="it-IT" smtClean="0"/>
              <a:pPr/>
              <a:t>11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3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10"/>
    </mc:Choice>
    <mc:Fallback xmlns="">
      <p:transition spd="slow" advTm="55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rgbClr val="FFFF00"/>
                </a:solidFill>
              </a:rPr>
              <a:t>EFFETTI DEI MATRIMONI POLIGAMICI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sz="3200" dirty="0"/>
              <a:t>Art. 18 del </a:t>
            </a:r>
            <a:r>
              <a:rPr lang="it-IT" sz="3200" b="1" dirty="0"/>
              <a:t>D.P.R. sullo stato civile </a:t>
            </a:r>
            <a:r>
              <a:rPr lang="it-IT" sz="3200" dirty="0"/>
              <a:t>vieta la registrazione in Italia di matrimoni contrari all’ordine pubblico (TAR Emilia Romagna 94/926), ma </a:t>
            </a:r>
            <a:r>
              <a:rPr lang="it-IT" sz="3200" b="1" dirty="0"/>
              <a:t>alcuni effetti possono essere riconosciuti….</a:t>
            </a:r>
          </a:p>
          <a:p>
            <a:pPr algn="just"/>
            <a:r>
              <a:rPr lang="it-IT" sz="3200" b="1" dirty="0"/>
              <a:t>Né il matrimonio poligamico può essere celebrato </a:t>
            </a:r>
            <a:r>
              <a:rPr lang="it-IT" sz="3200" dirty="0"/>
              <a:t>in Italia…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E1B0-D900-014A-A4D4-83E7E081C2B0}" type="slidenum">
              <a:rPr lang="it-IT" smtClean="0"/>
              <a:pPr/>
              <a:t>12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9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17"/>
    </mc:Choice>
    <mc:Fallback xmlns="">
      <p:transition spd="slow" advTm="40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99" y="609599"/>
            <a:ext cx="7768857" cy="134679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rgbClr val="FFFF00"/>
                </a:solidFill>
              </a:rPr>
              <a:t>EFFETTI DEI MATRIMONI POLIGAMICI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9" y="2160590"/>
            <a:ext cx="8279220" cy="4245898"/>
          </a:xfrm>
        </p:spPr>
        <p:txBody>
          <a:bodyPr>
            <a:noAutofit/>
          </a:bodyPr>
          <a:lstStyle/>
          <a:p>
            <a:pPr algn="just"/>
            <a:r>
              <a:rPr lang="it-IT" sz="2800" b="1" dirty="0"/>
              <a:t>Ai fini del RICONGIUNGIMENTO FAMILIARE </a:t>
            </a:r>
            <a:r>
              <a:rPr lang="it-IT" sz="2800" dirty="0"/>
              <a:t>(direttiva UE 2003/86 del 22.9.2003) sono coniugi tutte le mogli del poligamo?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La direttiva vieta di autorizzare il ricongiungimento familiare se  il soggiornante ha già un coniuge convivente residente in uno Stato membro, divieto derogabile solo se il ricongiungimento è chiesto dai figli minorenni.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E1B0-D900-014A-A4D4-83E7E081C2B0}" type="slidenum">
              <a:rPr lang="it-IT" smtClean="0"/>
              <a:pPr/>
              <a:t>13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79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00"/>
    </mc:Choice>
    <mc:Fallback xmlns="">
      <p:transition spd="slow" advTm="98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432801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rgbClr val="FFFF00"/>
                </a:solidFill>
              </a:rPr>
              <a:t>EFFETTI DEI MATRIMONI POLIGAMICI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it-IT" sz="2400" dirty="0"/>
              <a:t>DIRITTI EREDITARI delle mogli e dei figli…(</a:t>
            </a:r>
            <a:r>
              <a:rPr lang="it-IT" sz="2400" dirty="0" err="1"/>
              <a:t>Cass</a:t>
            </a:r>
            <a:r>
              <a:rPr lang="it-IT" sz="2400" dirty="0"/>
              <a:t>. 2.3.1999, n. 1739);</a:t>
            </a:r>
          </a:p>
          <a:p>
            <a:pPr lvl="1" algn="just"/>
            <a:r>
              <a:rPr lang="it-IT" sz="2400" dirty="0"/>
              <a:t>DIRITTI DI SOGGIORNO (</a:t>
            </a:r>
            <a:r>
              <a:rPr lang="it-IT" sz="2400" dirty="0" err="1"/>
              <a:t>App</a:t>
            </a:r>
            <a:r>
              <a:rPr lang="it-IT" sz="2400" dirty="0"/>
              <a:t>. Torino, 28.4.2001);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E1B0-D900-014A-A4D4-83E7E081C2B0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643012"/>
            <a:ext cx="4724400" cy="2713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15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62"/>
    </mc:Choice>
    <mc:Fallback xmlns="">
      <p:transition spd="slow" advTm="39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784446"/>
          </a:xfrm>
          <a:solidFill>
            <a:schemeClr val="accent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LEGGE APPLICABILE AI RAPPORTI PERSONALI TRA CONIUGI </a:t>
            </a:r>
            <a:r>
              <a:rPr lang="it-IT" dirty="0" err="1"/>
              <a:t>–</a:t>
            </a:r>
            <a:r>
              <a:rPr lang="it-IT" dirty="0"/>
              <a:t> ART. 29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47815" y="2059084"/>
            <a:ext cx="8438986" cy="4798916"/>
          </a:xfrm>
        </p:spPr>
        <p:txBody>
          <a:bodyPr>
            <a:noAutofit/>
          </a:bodyPr>
          <a:lstStyle/>
          <a:p>
            <a:r>
              <a:rPr lang="it-IT" sz="2400" b="1" dirty="0"/>
              <a:t>ART. 29 L. 218/95</a:t>
            </a:r>
            <a:r>
              <a:rPr lang="it-IT" sz="2400" dirty="0"/>
              <a:t>: «I rapporti personali tra coniugi sono regolati dalla </a:t>
            </a:r>
            <a:r>
              <a:rPr lang="it-IT" sz="2400" b="1" dirty="0"/>
              <a:t>legge nazionale comune</a:t>
            </a:r>
            <a:r>
              <a:rPr lang="it-IT" sz="2400" dirty="0"/>
              <a:t>.2. I rapporti personali tra coniugi aventi </a:t>
            </a:r>
            <a:r>
              <a:rPr lang="it-IT" sz="2400" b="1" dirty="0"/>
              <a:t>diverse cittadinanze </a:t>
            </a:r>
            <a:r>
              <a:rPr lang="it-IT" sz="2400" dirty="0"/>
              <a:t>o più </a:t>
            </a:r>
            <a:r>
              <a:rPr lang="it-IT" sz="2400" b="1" dirty="0"/>
              <a:t>cittadinanze comuni </a:t>
            </a:r>
            <a:r>
              <a:rPr lang="it-IT" sz="2400" dirty="0"/>
              <a:t>sono regolati dalla </a:t>
            </a:r>
            <a:r>
              <a:rPr lang="it-IT" sz="2400" b="1" dirty="0"/>
              <a:t>legge dello Stato nel quale la vita matrimoniale è prevalentemente localizzata</a:t>
            </a:r>
            <a:r>
              <a:rPr lang="it-IT" sz="2400" dirty="0"/>
              <a:t>».</a:t>
            </a:r>
          </a:p>
          <a:p>
            <a:pPr marL="0" indent="0" algn="just">
              <a:buNone/>
            </a:pP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15</a:t>
            </a:fld>
            <a:endParaRPr lang="it-IT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26"/>
    </mc:Choice>
    <mc:Fallback xmlns="">
      <p:transition spd="slow" advTm="118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784446"/>
          </a:xfrm>
          <a:solidFill>
            <a:schemeClr val="accent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LEGGE APPLICABILE AI RAPPORTI PERSONALI TRA CONIUGI </a:t>
            </a:r>
            <a:r>
              <a:rPr lang="it-IT" dirty="0" err="1"/>
              <a:t>–</a:t>
            </a:r>
            <a:r>
              <a:rPr lang="it-IT" dirty="0"/>
              <a:t> ART. 29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47815" y="2059084"/>
            <a:ext cx="8438986" cy="47989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it-IT" sz="2400" dirty="0"/>
          </a:p>
          <a:p>
            <a:pPr algn="just"/>
            <a:r>
              <a:rPr lang="it-IT" sz="2400" dirty="0"/>
              <a:t>Distinzione rispetto ai rapporti patrimoniali in base alla qualificazione; </a:t>
            </a:r>
          </a:p>
          <a:p>
            <a:pPr algn="just"/>
            <a:r>
              <a:rPr lang="it-IT" sz="2400" dirty="0"/>
              <a:t>Concorso successivo di criteri di collegamento:</a:t>
            </a:r>
          </a:p>
          <a:p>
            <a:pPr lvl="1" algn="just"/>
            <a:r>
              <a:rPr lang="it-IT" sz="2400" u="sng" dirty="0"/>
              <a:t>Cittadinanza comune </a:t>
            </a:r>
            <a:r>
              <a:rPr lang="it-IT" sz="2400" dirty="0"/>
              <a:t>dei coniugi;</a:t>
            </a:r>
          </a:p>
          <a:p>
            <a:pPr lvl="1" algn="just"/>
            <a:r>
              <a:rPr lang="it-IT" sz="2400" u="sng" dirty="0"/>
              <a:t>Luogo in cui la vita matrimoniale è prevalentemente localizzata </a:t>
            </a:r>
            <a:r>
              <a:rPr lang="it-IT" sz="2400" dirty="0"/>
              <a:t>in caso di coniugi con cittadinanze diverse o più cittadinanze comuni.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16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94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26"/>
    </mc:Choice>
    <mc:Fallback xmlns="">
      <p:transition spd="slow" advTm="118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784446"/>
          </a:xfrm>
          <a:solidFill>
            <a:schemeClr val="accent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LEGGE APPLICABILE AI RAPPORTI PERSONALI TRA CONIUGI/CITTADINANZA COMUNE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47815" y="2059084"/>
            <a:ext cx="8438986" cy="4798916"/>
          </a:xfrm>
        </p:spPr>
        <p:txBody>
          <a:bodyPr>
            <a:normAutofit/>
          </a:bodyPr>
          <a:lstStyle/>
          <a:p>
            <a:pPr algn="just"/>
            <a:r>
              <a:rPr lang="it-IT" sz="2600" b="1" dirty="0"/>
              <a:t>ART. 29, 2° co., l. 218/95</a:t>
            </a:r>
            <a:r>
              <a:rPr lang="it-IT" sz="2600" dirty="0"/>
              <a:t>: « I rapporti personali tra coniugi aventi diverse cittadinanze o più cittadinanze comuni sono regolati dalla legge dello Stato nel quale la vita matrimoniale è prevalentemente localizzata».</a:t>
            </a:r>
          </a:p>
          <a:p>
            <a:pPr algn="just"/>
            <a:endParaRPr lang="it-IT" dirty="0"/>
          </a:p>
          <a:p>
            <a:pPr algn="just"/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17</a:t>
            </a:fld>
            <a:endParaRPr lang="it-IT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19"/>
    </mc:Choice>
    <mc:Fallback xmlns="">
      <p:transition spd="slow" advTm="169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784446"/>
          </a:xfrm>
          <a:solidFill>
            <a:schemeClr val="accent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LEGGE APPLICABILE AI RAPPORTI PERSONALI TRA CONIUGI/CITTADINANZA COMUNE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47815" y="2059084"/>
            <a:ext cx="8438986" cy="4798916"/>
          </a:xfrm>
        </p:spPr>
        <p:txBody>
          <a:bodyPr>
            <a:normAutofit lnSpcReduction="10000"/>
          </a:bodyPr>
          <a:lstStyle/>
          <a:p>
            <a:pPr algn="just"/>
            <a:endParaRPr lang="it-IT" dirty="0"/>
          </a:p>
          <a:p>
            <a:pPr algn="just"/>
            <a:endParaRPr lang="it-IT" sz="2400" dirty="0"/>
          </a:p>
          <a:p>
            <a:pPr algn="just"/>
            <a:r>
              <a:rPr lang="it-IT" sz="2600" dirty="0"/>
              <a:t>Irrilevanza di altra cittadinanza e se tra le diverse </a:t>
            </a:r>
            <a:r>
              <a:rPr lang="it-IT" sz="2600" b="1" dirty="0" err="1"/>
              <a:t>citt</a:t>
            </a:r>
            <a:r>
              <a:rPr lang="it-IT" sz="2600" b="1" dirty="0"/>
              <a:t>. vi è quella italiana </a:t>
            </a:r>
            <a:r>
              <a:rPr lang="it-IT" sz="2600" dirty="0"/>
              <a:t>? SOLUZIONE AFFERMATIVA per evitare i problemi derivanti dalla prevalenza della cittadinanza italiana rispetto a quella europea – già esaminati rispetto all’art. 19, 2° co - </a:t>
            </a:r>
            <a:r>
              <a:rPr lang="it-IT" sz="2600" dirty="0" err="1"/>
              <a:t>vd</a:t>
            </a:r>
            <a:r>
              <a:rPr lang="it-IT" sz="2600" dirty="0"/>
              <a:t> </a:t>
            </a:r>
            <a:r>
              <a:rPr lang="it-IT" sz="2600" dirty="0" err="1"/>
              <a:t>Trib</a:t>
            </a:r>
            <a:r>
              <a:rPr lang="it-IT" sz="2600" dirty="0"/>
              <a:t>. Venezia 14.11.1996- tra marito italo-francese e moglie francese fa prevalere l. francese</a:t>
            </a:r>
          </a:p>
          <a:p>
            <a:pPr algn="just"/>
            <a:r>
              <a:rPr lang="it-IT" sz="2600" dirty="0"/>
              <a:t>Possibile operatività del </a:t>
            </a:r>
            <a:r>
              <a:rPr lang="it-IT" sz="2600" b="1" dirty="0"/>
              <a:t>rinvio</a:t>
            </a:r>
            <a:r>
              <a:rPr lang="it-IT" sz="2600" dirty="0"/>
              <a:t>, se la legge di cittadinanza comune prevede un altro criterio di collegamento: es. residenza o domicilio.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18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12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19"/>
    </mc:Choice>
    <mc:Fallback xmlns="">
      <p:transition spd="slow" advTm="169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311400"/>
          </a:xfrm>
          <a:solidFill>
            <a:schemeClr val="accent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LEGGE APPLICABILE AI RAPPORTI PERSONALI TRA CONIUGI/LOCALIZZAZIONE VITA MATRIMONIALE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47815" y="2870200"/>
            <a:ext cx="8438986" cy="398780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800" dirty="0"/>
              <a:t>Localizzazione prevalente della vita matrimoniale.</a:t>
            </a:r>
          </a:p>
          <a:p>
            <a:pPr algn="just"/>
            <a:r>
              <a:rPr lang="it-IT" sz="2800" dirty="0"/>
              <a:t>Variabilità del criterio in base al momento in cui rileva.</a:t>
            </a:r>
          </a:p>
          <a:p>
            <a:pPr algn="just"/>
            <a:r>
              <a:rPr lang="it-IT" sz="2800" dirty="0"/>
              <a:t>Vari indizi:</a:t>
            </a:r>
          </a:p>
          <a:p>
            <a:pPr lvl="2" algn="just"/>
            <a:r>
              <a:rPr lang="it-IT" sz="2800" dirty="0"/>
              <a:t>Residenza</a:t>
            </a:r>
          </a:p>
          <a:p>
            <a:pPr lvl="2" algn="just"/>
            <a:r>
              <a:rPr lang="it-IT" sz="2800" dirty="0"/>
              <a:t>possibile ricostruzione di una scelta implicita di legge applicabile ai rapporti.</a:t>
            </a:r>
          </a:p>
          <a:p>
            <a:pPr lvl="2" algn="just"/>
            <a:endParaRPr lang="it-IT" sz="2800" dirty="0"/>
          </a:p>
          <a:p>
            <a:pPr lvl="2"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19</a:t>
            </a:fld>
            <a:endParaRPr lang="it-IT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95"/>
    </mc:Choice>
    <mc:Fallback xmlns="">
      <p:transition spd="slow" advTm="98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784446"/>
          </a:xfr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LEGGE APPLICABILE AI RAPPORTI </a:t>
            </a:r>
            <a:r>
              <a:rPr lang="it-IT" dirty="0" err="1">
                <a:solidFill>
                  <a:schemeClr val="tx1"/>
                </a:solidFill>
              </a:rPr>
              <a:t>DI</a:t>
            </a:r>
            <a:r>
              <a:rPr lang="it-IT" dirty="0">
                <a:solidFill>
                  <a:schemeClr val="tx1"/>
                </a:solidFill>
              </a:rPr>
              <a:t> FAMIGLIA : </a:t>
            </a:r>
            <a:r>
              <a:rPr lang="it-IT" dirty="0" err="1">
                <a:solidFill>
                  <a:schemeClr val="tx1"/>
                </a:solidFill>
              </a:rPr>
              <a:t>ARTT</a:t>
            </a:r>
            <a:r>
              <a:rPr lang="it-IT" dirty="0">
                <a:solidFill>
                  <a:schemeClr val="tx1"/>
                </a:solidFill>
              </a:rPr>
              <a:t>. 26 - 37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47815" y="2059084"/>
            <a:ext cx="8438986" cy="4798916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Disciplina analitica della l. 218/95</a:t>
            </a:r>
          </a:p>
          <a:p>
            <a:pPr algn="just"/>
            <a:r>
              <a:rPr lang="it-IT" sz="2400" dirty="0"/>
              <a:t>Disciplina specifica di </a:t>
            </a:r>
            <a:r>
              <a:rPr lang="it-IT" sz="2400" b="1" dirty="0"/>
              <a:t>nuovi istituti precedentemente non regolati.</a:t>
            </a:r>
          </a:p>
          <a:p>
            <a:pPr algn="just"/>
            <a:r>
              <a:rPr lang="it-IT" sz="2400" dirty="0"/>
              <a:t>Coordinamento con altre discipline di fonte internazionale ed europea: l. adozione/Reg. 1259/2010 (Roma III)/ Reg. 2201/2003 (Bruxelles II bis)/ Reg. 1111/2019.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</a:t>
            </a:fld>
            <a:endParaRPr lang="it-IT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926"/>
    </mc:Choice>
    <mc:Fallback xmlns="">
      <p:transition spd="slow" advTm="181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784446"/>
          </a:xfr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LEGGE APPLICABILE AI RAPPORTI PATRIMONIALI  TRA CONIUGI – ART. 30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0" y="2059084"/>
            <a:ext cx="8686801" cy="458301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sz="3100" b="1" dirty="0"/>
              <a:t>ART. 30 L. 218/95</a:t>
            </a:r>
            <a:r>
              <a:rPr lang="it-IT" sz="3100" dirty="0"/>
              <a:t>: « I rapporti patrimoniali tra coniugi sono regolati dalla legge applicabile ai loro rapporti personali. I coniugi possono tuttavia </a:t>
            </a:r>
            <a:r>
              <a:rPr lang="it-IT" sz="3100" b="1" u="sng" dirty="0"/>
              <a:t>convenire per iscritto </a:t>
            </a:r>
            <a:r>
              <a:rPr lang="it-IT" sz="3100" dirty="0"/>
              <a:t>che i loro rapporti patrimoniali sono regolati dalla legge dello Stato di cui almeno uno di essi è cittadino o nel quale almeno uno di essi risiede. 2. L'accordo dei coniugi sul diritto applicabile è valido se è considerato tale dalla legge scelta o da quella del luogo in cui l'accordo è stato stipulato. 3. Il regime dei rapporti patrimoniali fra coniugi regolato da una legge straniera è opponibile ai terzi solo se questi ne abbiano avuto conoscenza o lo abbiano ignorato per loro colpa. Relativamente ai diritti reali su beni immobili, l'opponibilità è limitata ai casi in cui siano state rispettate le forme di pubblicità prescritte dalla legge dello Stato in cui i beni si trovano».</a:t>
            </a:r>
          </a:p>
          <a:p>
            <a:pPr algn="just"/>
            <a:endParaRPr lang="it-IT" sz="2600" dirty="0"/>
          </a:p>
          <a:p>
            <a:pPr algn="just"/>
            <a:endParaRPr lang="it-IT" sz="2600" dirty="0"/>
          </a:p>
          <a:p>
            <a:pPr algn="just"/>
            <a:endParaRPr lang="it-IT" sz="2600" dirty="0"/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20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10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987"/>
    </mc:Choice>
    <mc:Fallback xmlns="">
      <p:transition spd="slow" advTm="152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784446"/>
          </a:xfr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LEGGE APPLICABILE AI RAPPORTI PATRIMONIALI  TRA CONIUGI – ART. 30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0" y="2059084"/>
            <a:ext cx="8686801" cy="4583016"/>
          </a:xfrm>
        </p:spPr>
        <p:txBody>
          <a:bodyPr>
            <a:normAutofit/>
          </a:bodyPr>
          <a:lstStyle/>
          <a:p>
            <a:pPr algn="just"/>
            <a:r>
              <a:rPr lang="it-IT" sz="3100" dirty="0"/>
              <a:t>OPTIO LEGIS: sia prima, che al momento della celebrazione che durante il matrimonio: </a:t>
            </a:r>
            <a:r>
              <a:rPr lang="it-IT" sz="3100" b="1" dirty="0"/>
              <a:t>scelta circoscritta da cittadinanza o residenza</a:t>
            </a:r>
            <a:r>
              <a:rPr lang="it-IT" sz="3100" dirty="0"/>
              <a:t>.</a:t>
            </a:r>
          </a:p>
          <a:p>
            <a:pPr lvl="1" algn="just"/>
            <a:r>
              <a:rPr lang="it-IT" sz="3100" dirty="0"/>
              <a:t>FORMA SCRITTA </a:t>
            </a:r>
          </a:p>
          <a:p>
            <a:pPr algn="just"/>
            <a:endParaRPr lang="it-IT" sz="2600" dirty="0"/>
          </a:p>
          <a:p>
            <a:pPr algn="just"/>
            <a:endParaRPr lang="it-IT" sz="2600" dirty="0"/>
          </a:p>
          <a:p>
            <a:pPr algn="just"/>
            <a:endParaRPr lang="it-IT" sz="2600" dirty="0"/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21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75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987"/>
    </mc:Choice>
    <mc:Fallback xmlns="">
      <p:transition spd="slow" advTm="152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784446"/>
          </a:xfr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LEGGE APPLICABILE AI RAPPORTI PATRIMONIALI TRA CONIUGI </a:t>
            </a:r>
            <a:r>
              <a:rPr lang="it-IT" dirty="0" err="1"/>
              <a:t>–</a:t>
            </a:r>
            <a:r>
              <a:rPr lang="it-IT" dirty="0"/>
              <a:t> ART. 30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247815" y="2059084"/>
          <a:ext cx="8438986" cy="4798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08"/>
    </mc:Choice>
    <mc:Fallback xmlns="">
      <p:transition spd="slow" advTm="10670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784446"/>
          </a:xfr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SCELTA DELLA LEGGE APPLICABILE AI RAPPORTI PATRIMONIALI TRA CONIUGI </a:t>
            </a:r>
            <a:r>
              <a:rPr lang="it-IT" dirty="0" err="1"/>
              <a:t>–</a:t>
            </a:r>
            <a:r>
              <a:rPr lang="it-IT" dirty="0"/>
              <a:t> ART. 30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47815" y="2309252"/>
            <a:ext cx="8438986" cy="4412223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Scelta modificabile</a:t>
            </a:r>
          </a:p>
          <a:p>
            <a:pPr algn="just"/>
            <a:r>
              <a:rPr lang="it-IT" sz="2400" dirty="0"/>
              <a:t>Compiuta al momento della celebrazione del matrimonio, durante o anteriormente</a:t>
            </a:r>
          </a:p>
          <a:p>
            <a:pPr algn="just"/>
            <a:r>
              <a:rPr lang="it-IT" sz="2400" b="1" dirty="0"/>
              <a:t>Non si applica il rinvio – 13 </a:t>
            </a:r>
            <a:r>
              <a:rPr lang="it-IT" sz="2400" b="1" dirty="0" err="1"/>
              <a:t>lett</a:t>
            </a:r>
            <a:r>
              <a:rPr lang="it-IT" sz="2400" b="1" dirty="0"/>
              <a:t>. a l. 218/95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23</a:t>
            </a:fld>
            <a:endParaRPr lang="it-IT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22"/>
    </mc:Choice>
    <mc:Fallback xmlns="">
      <p:transition spd="slow" advTm="96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784446"/>
          </a:xfr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SCELTA DELLA LEGGE APPLICABILE AI RAPPORTI PATRIMONIALI TRA CONIUGI </a:t>
            </a:r>
            <a:r>
              <a:rPr lang="it-IT" dirty="0" err="1"/>
              <a:t>–</a:t>
            </a:r>
            <a:r>
              <a:rPr lang="it-IT" dirty="0"/>
              <a:t> ART. 30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47815" y="2309252"/>
            <a:ext cx="8438986" cy="4412223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I terzi sono tutelati perché la scelta è loro opponibile solo se ne hanno avuto conoscenza o l’hanno ignorata per colpa: «Il regime dei rapporti patrimoniali fra coniugi </a:t>
            </a:r>
            <a:r>
              <a:rPr lang="it-IT" sz="2400" u="sng" dirty="0"/>
              <a:t>regolato da una legge straniera </a:t>
            </a:r>
            <a:r>
              <a:rPr lang="it-IT" sz="2400" dirty="0"/>
              <a:t>è opponibile ai terzi solo se questi ne abbiano avuto conoscenza o lo abbiano ignorato per loro colpa. Relativamente ai diritti reali su </a:t>
            </a:r>
            <a:r>
              <a:rPr lang="it-IT" sz="2400" b="1" dirty="0"/>
              <a:t>beni immobili, l'opponibilità è limitata ai casi in cui siano state rispettate </a:t>
            </a:r>
            <a:r>
              <a:rPr lang="it-IT" sz="2400" b="1" u="sng" dirty="0"/>
              <a:t>le forme di pubblicità prescritte dalla legge dello Stato in cui i beni si trovano</a:t>
            </a:r>
            <a:r>
              <a:rPr lang="it-IT" sz="2400" dirty="0"/>
              <a:t>».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24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22"/>
    </mc:Choice>
    <mc:Fallback xmlns="">
      <p:transition spd="slow" advTm="96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784446"/>
          </a:xfr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REGOLAMENTO 1103 del 24.6.2016 e reg. di esecuzione 1935/2018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47815" y="2309252"/>
            <a:ext cx="8438986" cy="4412223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In vigore dal </a:t>
            </a:r>
            <a:r>
              <a:rPr lang="it-IT" sz="2400" b="1" dirty="0"/>
              <a:t>2019 </a:t>
            </a:r>
            <a:r>
              <a:rPr lang="it-IT" sz="2400" b="1" u="sng" dirty="0"/>
              <a:t>in seguito a una cooperazione rafforzata </a:t>
            </a:r>
            <a:r>
              <a:rPr lang="it-IT" sz="2400" dirty="0"/>
              <a:t>tra: Belgio, Bulgaria, Repubblica ceca, Germania, Grecia, Spagna, Francia, Croazia, Italia, Cipro, Lussemburgo, Malta, Paesi Bassi, Austria, Portogallo, Slovenia, Finlandia e Svezia.</a:t>
            </a:r>
          </a:p>
          <a:p>
            <a:pPr algn="just"/>
            <a:r>
              <a:rPr lang="it-IT" sz="2400" b="1" dirty="0"/>
              <a:t>REGOLA GENERALE: OPTIO LEGIS- </a:t>
            </a:r>
            <a:r>
              <a:rPr lang="it-IT" sz="2400" dirty="0"/>
              <a:t>per la residenza o la cittadinanza di ciascuno dei coniugi in qualsiasi momento prima – alla celebrazione o durante il matrimonio.</a:t>
            </a:r>
          </a:p>
          <a:p>
            <a:pPr algn="just"/>
            <a:r>
              <a:rPr lang="it-IT" sz="2400" dirty="0"/>
              <a:t>Disciplina di fonte nazionale </a:t>
            </a:r>
            <a:r>
              <a:rPr lang="it-IT" sz="2400" b="1" dirty="0"/>
              <a:t>opera solo nei rapporti con Stati esterni alla disciplina del regolamento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25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07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565"/>
    </mc:Choice>
    <mc:Fallback xmlns="">
      <p:transition spd="slow" advTm="151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321733" y="274638"/>
            <a:ext cx="8365067" cy="859895"/>
          </a:xfrm>
        </p:spPr>
        <p:txBody>
          <a:bodyPr/>
          <a:lstStyle/>
          <a:p>
            <a:r>
              <a:rPr lang="it-IT" dirty="0"/>
              <a:t>Globalizzazione e famiglia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rcRect l="21977" r="21977"/>
          <a:stretch>
            <a:fillRect/>
          </a:stretch>
        </p:blipFill>
        <p:spPr>
          <a:xfrm>
            <a:off x="4969998" y="1570037"/>
            <a:ext cx="3716802" cy="2409545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148666" y="2652184"/>
            <a:ext cx="7857067" cy="3834341"/>
          </a:xfrm>
          <a:prstGeom prst="rect">
            <a:avLst/>
          </a:prstGeom>
        </p:spPr>
        <p:txBody>
          <a:bodyPr/>
          <a:lstStyle/>
          <a:p>
            <a:fld id="{54ABE1B0-D900-014A-A4D4-83E7E081C2B0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400" y="4086226"/>
            <a:ext cx="3726395" cy="241748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33" y="4427120"/>
            <a:ext cx="3539067" cy="2348320"/>
          </a:xfrm>
          <a:prstGeom prst="rect">
            <a:avLst/>
          </a:prstGeom>
        </p:spPr>
      </p:pic>
      <p:pic>
        <p:nvPicPr>
          <p:cNvPr id="9" name="Segnaposto contenuto 4" descr="famiglia.jpg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896533" y="1417638"/>
            <a:ext cx="2819465" cy="291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56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52"/>
    </mc:Choice>
    <mc:Fallback xmlns="">
      <p:transition spd="slow" advTm="335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PLURALISMO GIURIDICO E DIRITTO INTERNAZIONALE PRIVATO</a:t>
            </a:r>
          </a:p>
        </p:txBody>
      </p:sp>
      <p:graphicFrame>
        <p:nvGraphicFramePr>
          <p:cNvPr id="2" name="Segnaposto contenut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565981"/>
              </p:ext>
            </p:extLst>
          </p:nvPr>
        </p:nvGraphicFramePr>
        <p:xfrm>
          <a:off x="628650" y="1828802"/>
          <a:ext cx="7821082" cy="4448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ABE1B0-D900-014A-A4D4-83E7E081C2B0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73"/>
    </mc:Choice>
    <mc:Fallback xmlns="">
      <p:transition spd="slow" advTm="6827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784446"/>
          </a:xfr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PROMESSA DI MATRIMONIO (ART. 26)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47815" y="2059084"/>
            <a:ext cx="8438986" cy="4798916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 Disciplina analitica della l. 218/95</a:t>
            </a:r>
          </a:p>
          <a:p>
            <a:pPr algn="just">
              <a:buNone/>
            </a:pPr>
            <a:endParaRPr lang="it-IT" dirty="0"/>
          </a:p>
          <a:p>
            <a:pPr algn="just"/>
            <a:r>
              <a:rPr lang="it-IT" b="1" dirty="0"/>
              <a:t>Art. 26 e promessa di matrimonio</a:t>
            </a:r>
            <a:r>
              <a:rPr lang="it-IT" dirty="0"/>
              <a:t>: «La promessa di matrimonio e le conseguenze della sua violazione sono regolate </a:t>
            </a:r>
            <a:r>
              <a:rPr lang="it-IT" b="1" dirty="0"/>
              <a:t>dalla legge</a:t>
            </a:r>
            <a:br>
              <a:rPr lang="it-IT" b="1" dirty="0"/>
            </a:br>
            <a:r>
              <a:rPr lang="it-IT" b="1" dirty="0"/>
              <a:t>nazionale comune dei nubendi</a:t>
            </a:r>
            <a:r>
              <a:rPr lang="it-IT" dirty="0"/>
              <a:t> o, in mancanza, </a:t>
            </a:r>
            <a:r>
              <a:rPr lang="it-IT" b="1" dirty="0"/>
              <a:t>dalla legge italiana</a:t>
            </a:r>
            <a:r>
              <a:rPr lang="it-IT" dirty="0"/>
              <a:t>».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b="1" dirty="0"/>
              <a:t>concorso successivo </a:t>
            </a:r>
            <a:r>
              <a:rPr lang="it-IT" dirty="0"/>
              <a:t>di criteri di collegamento.</a:t>
            </a:r>
          </a:p>
          <a:p>
            <a:pPr algn="just">
              <a:buNone/>
            </a:pPr>
            <a:endParaRPr lang="it-IT" dirty="0"/>
          </a:p>
          <a:p>
            <a:pPr algn="just"/>
            <a:r>
              <a:rPr lang="it-IT" dirty="0"/>
              <a:t>Aspetto problematico: diversa qualificazione della promessa di matrimonio in altri paesi, ad es. </a:t>
            </a:r>
            <a:r>
              <a:rPr lang="it-IT" dirty="0" err="1"/>
              <a:t>resp</a:t>
            </a:r>
            <a:r>
              <a:rPr lang="it-IT" dirty="0"/>
              <a:t>. Non contr. In Francia e quindi probabile rinvio di qualificazione.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5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46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01"/>
    </mc:Choice>
    <mc:Fallback xmlns="">
      <p:transition spd="slow" advTm="125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784446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LEGGE APPLICABILE AL MATRIMONIO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47815" y="2059084"/>
            <a:ext cx="8438986" cy="4798916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 Art. 27 l. 218/95: condizioni per contrarre matrimonio: </a:t>
            </a:r>
            <a:r>
              <a:rPr lang="it-IT" sz="2800" b="1" dirty="0"/>
              <a:t>legge nazionale di ciascun nubendo al momento del matrimonio</a:t>
            </a:r>
            <a:r>
              <a:rPr lang="it-IT" sz="2800" dirty="0"/>
              <a:t>, </a:t>
            </a:r>
            <a:r>
              <a:rPr lang="it-IT" sz="2800" b="1" dirty="0"/>
              <a:t>salvo lo stato libero </a:t>
            </a:r>
            <a:r>
              <a:rPr lang="it-IT" sz="2800" dirty="0"/>
              <a:t>che uno dei nubendi abbia acquistato per effetto di un </a:t>
            </a:r>
            <a:r>
              <a:rPr lang="it-IT" sz="2800" b="1" dirty="0"/>
              <a:t>giudicato  italiano </a:t>
            </a:r>
            <a:r>
              <a:rPr lang="it-IT" sz="2800" dirty="0"/>
              <a:t>o riconosciuto in Italia.</a:t>
            </a:r>
          </a:p>
          <a:p>
            <a:pPr algn="just"/>
            <a:r>
              <a:rPr lang="it-IT" sz="2800" b="1" dirty="0"/>
              <a:t>Limiti: ordine pubblico</a:t>
            </a:r>
            <a:r>
              <a:rPr lang="it-IT" sz="2800" dirty="0"/>
              <a:t>: ad es. per matrimonio omosessuale nei paesi in cui è consentito; e norme di applicazione necessaria (artt. 115 e 116 c.c.)</a:t>
            </a:r>
          </a:p>
          <a:p>
            <a:pPr algn="just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6</a:t>
            </a:fld>
            <a:endParaRPr lang="it-IT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686"/>
    </mc:Choice>
    <mc:Fallback xmlns="">
      <p:transition spd="slow" advTm="145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7815" y="529819"/>
            <a:ext cx="8438986" cy="1392741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ASPETTI PROBLEMATICI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47815" y="2059084"/>
            <a:ext cx="8438986" cy="4798916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 </a:t>
            </a:r>
            <a:r>
              <a:rPr lang="it-IT" sz="2800" u="sng" dirty="0"/>
              <a:t>Modifica dell’art. 116 c.c. – norma di applicazione necessaria per il matrimonio dello straniero in Italia:</a:t>
            </a:r>
            <a:r>
              <a:rPr lang="it-IT" sz="2800" dirty="0"/>
              <a:t> Per effetto della l. 94 del 15.7.2009: pubblicazioni previa presentazione del nulla osta dello Stato d’origine dei nubendi e di permesso di soggiorno regolare: limite alla libertà matrimoniale non presente se lo straniero si sposa con un italiano in un consolato italiano all’estero.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7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35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498"/>
    </mc:Choice>
    <mc:Fallback xmlns="">
      <p:transition spd="slow" advTm="89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784446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ASPETTI PROBLEMATICI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47815" y="2059084"/>
            <a:ext cx="8438986" cy="4798916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 </a:t>
            </a:r>
            <a:r>
              <a:rPr lang="it-IT" sz="2800" u="sng" dirty="0"/>
              <a:t>Nulla osta richiesto dall’art. 116 c.c.  </a:t>
            </a:r>
            <a:r>
              <a:rPr lang="it-IT" sz="2800" dirty="0"/>
              <a:t> : confronto con ordinamenti islamici: uomo musulmano può sposare donna non musulmana la donna musulmana non può sposare non musulmano: discriminazione a danno della donna musulmana e anche non musulmana che sposa musulmano previo nulla osta ottenuto solo convertendosi alla fede islamica come secondo la legge iraniana</a:t>
            </a:r>
            <a:r>
              <a:rPr lang="it-IT" sz="2800" b="1" dirty="0"/>
              <a:t>. 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8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4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935"/>
    </mc:Choice>
    <mc:Fallback xmlns="">
      <p:transition spd="slow" advTm="118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784446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FORMA DEL MATRIMONIO (ART. 28)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47815" y="2059084"/>
            <a:ext cx="8438986" cy="47989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800" dirty="0"/>
              <a:t> </a:t>
            </a:r>
            <a:r>
              <a:rPr lang="it-IT" sz="2800" b="1" dirty="0"/>
              <a:t>Art. 28 l. 218/95: </a:t>
            </a:r>
            <a:r>
              <a:rPr lang="it-IT" sz="2800" dirty="0"/>
              <a:t>«Il matrimonio è valido, quanto alla forma, se è considerato tale dalla legge del luogo di celebrazione o dalla legge nazionale di almeno uno dei coniugi al momento della celebrazione o dalla legge dello Stato di comune residenza in tale momento».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b="1" dirty="0"/>
              <a:t>Concorso alternativo di:</a:t>
            </a:r>
          </a:p>
          <a:p>
            <a:pPr lvl="1" algn="just"/>
            <a:r>
              <a:rPr lang="it-IT" b="1" dirty="0"/>
              <a:t>legge del luogo di celebrazione;</a:t>
            </a:r>
          </a:p>
          <a:p>
            <a:pPr lvl="1" algn="just"/>
            <a:r>
              <a:rPr lang="it-IT" b="1" dirty="0"/>
              <a:t>legge nazionale di almeno uno dei coniugi al momento della celebrazione;</a:t>
            </a:r>
          </a:p>
          <a:p>
            <a:pPr lvl="1" algn="just"/>
            <a:r>
              <a:rPr lang="it-IT" b="1" dirty="0"/>
              <a:t>legge di comune residenza al momento della celebrazione.</a:t>
            </a:r>
          </a:p>
          <a:p>
            <a:pPr algn="just"/>
            <a:r>
              <a:rPr lang="it-IT" dirty="0"/>
              <a:t>Limiti: norme di applicazione necessaria- art. 116 c.c. e ordine pubblico</a:t>
            </a:r>
          </a:p>
          <a:p>
            <a:pPr algn="just"/>
            <a:r>
              <a:rPr lang="it-IT" b="1" dirty="0"/>
              <a:t>Esclusione del rinvio in base all’art. 13 l. 218/95.</a:t>
            </a:r>
          </a:p>
          <a:p>
            <a:pPr algn="just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9</a:t>
            </a:fld>
            <a:endParaRPr lang="it-IT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24"/>
    </mc:Choice>
    <mc:Fallback xmlns="">
      <p:transition spd="slow" advTm="106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4|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4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4|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4|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0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7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7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0.5|27.5|21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4|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1|5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4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"/>
</p:tagLst>
</file>

<file path=ppt/theme/theme1.xml><?xml version="1.0" encoding="utf-8"?>
<a:theme xmlns:a="http://schemas.openxmlformats.org/drawingml/2006/main" name="Sfaccettatura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{007886DE-AA8B-4746-8437-EE7DD3CC475B}tf10001060</Template>
  <TotalTime>4912929</TotalTime>
  <Words>1566</Words>
  <Application>Microsoft Macintosh PowerPoint</Application>
  <PresentationFormat>Presentazione su schermo (4:3)</PresentationFormat>
  <Paragraphs>122</Paragraphs>
  <Slides>25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Wingdings 3</vt:lpstr>
      <vt:lpstr>Sfaccettatura</vt:lpstr>
      <vt:lpstr>DIRITTO INTERNAZIONALE PRIVATO prof. Sara TONOLO - GORIZIA, 3 maggio 2023</vt:lpstr>
      <vt:lpstr>LEGGE APPLICABILE AI RAPPORTI DI FAMIGLIA : ARTT. 26 - 37</vt:lpstr>
      <vt:lpstr>Globalizzazione e famiglia</vt:lpstr>
      <vt:lpstr>PLURALISMO GIURIDICO E DIRITTO INTERNAZIONALE PRIVATO</vt:lpstr>
      <vt:lpstr>PROMESSA DI MATRIMONIO (ART. 26)</vt:lpstr>
      <vt:lpstr>LEGGE APPLICABILE AL MATRIMONIO</vt:lpstr>
      <vt:lpstr>ASPETTI PROBLEMATICI</vt:lpstr>
      <vt:lpstr>ASPETTI PROBLEMATICI</vt:lpstr>
      <vt:lpstr>FORMA DEL MATRIMONIO (ART. 28)</vt:lpstr>
      <vt:lpstr>PROBLEMI: MATRIMONI DI ALTRE RELIGIONI</vt:lpstr>
      <vt:lpstr>PROFILI SOSTANZIALI CONCERNENTI MATRIMONI DI ALTRE RELIGIONI</vt:lpstr>
      <vt:lpstr>EFFETTI DEI MATRIMONI POLIGAMICI</vt:lpstr>
      <vt:lpstr>EFFETTI DEI MATRIMONI POLIGAMICI</vt:lpstr>
      <vt:lpstr>EFFETTI DEI MATRIMONI POLIGAMICI</vt:lpstr>
      <vt:lpstr>LEGGE APPLICABILE AI RAPPORTI PERSONALI TRA CONIUGI – ART. 29</vt:lpstr>
      <vt:lpstr>LEGGE APPLICABILE AI RAPPORTI PERSONALI TRA CONIUGI – ART. 29</vt:lpstr>
      <vt:lpstr>LEGGE APPLICABILE AI RAPPORTI PERSONALI TRA CONIUGI/CITTADINANZA COMUNE</vt:lpstr>
      <vt:lpstr>LEGGE APPLICABILE AI RAPPORTI PERSONALI TRA CONIUGI/CITTADINANZA COMUNE</vt:lpstr>
      <vt:lpstr>LEGGE APPLICABILE AI RAPPORTI PERSONALI TRA CONIUGI/LOCALIZZAZIONE VITA MATRIMONIALE</vt:lpstr>
      <vt:lpstr>LEGGE APPLICABILE AI RAPPORTI PATRIMONIALI  TRA CONIUGI – ART. 30</vt:lpstr>
      <vt:lpstr>LEGGE APPLICABILE AI RAPPORTI PATRIMONIALI  TRA CONIUGI – ART. 30</vt:lpstr>
      <vt:lpstr>LEGGE APPLICABILE AI RAPPORTI PATRIMONIALI TRA CONIUGI – ART. 30</vt:lpstr>
      <vt:lpstr>SCELTA DELLA LEGGE APPLICABILE AI RAPPORTI PATRIMONIALI TRA CONIUGI – ART. 30</vt:lpstr>
      <vt:lpstr>SCELTA DELLA LEGGE APPLICABILE AI RAPPORTI PATRIMONIALI TRA CONIUGI – ART. 30</vt:lpstr>
      <vt:lpstr>REGOLAMENTO 1103 del 24.6.2016 e reg. di esecuzione 1935/2018</vt:lpstr>
    </vt:vector>
  </TitlesOfParts>
  <Company>HAL 9000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Diritto internazionale privato</dc:title>
  <dc:creator>Giuseppe Sacco</dc:creator>
  <cp:lastModifiedBy>TONOLO SARA</cp:lastModifiedBy>
  <cp:revision>152</cp:revision>
  <dcterms:created xsi:type="dcterms:W3CDTF">2010-05-15T15:56:59Z</dcterms:created>
  <dcterms:modified xsi:type="dcterms:W3CDTF">2023-05-03T12:20:04Z</dcterms:modified>
</cp:coreProperties>
</file>