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C68AA6-DE05-B1B7-097F-E54CA096A04A}" v="7" dt="2022-11-24T14:01:04.404"/>
    <p1510:client id="{37B60F72-B9F0-9ADB-A7FB-7FA89A8AEF74}" v="3" dt="2022-12-22T14:05:13.200"/>
    <p1510:client id="{476AD094-51EE-E16C-ED6E-8700EA7F469A}" v="1" dt="2022-11-24T13:59:25.466"/>
    <p1510:client id="{63A5AF3B-39DE-49A5-BFCD-791F57DBBA52}" v="158" dt="2022-11-17T12:54:33.631"/>
    <p1510:client id="{9D6439A8-5315-3F8A-7033-70D2BF17EFF8}" v="226" dt="2022-11-24T13:58:41.430"/>
    <p1510:client id="{CA437B2A-3559-A7F1-DF04-2FA9EF059FE2}" v="29" dt="2023-05-03T13:40:56.758"/>
    <p1510:client id="{E5EAF12C-B983-C3A1-E51B-1AB1A4B2EDD7}" v="9" dt="2022-11-23T11:46:30.182"/>
    <p1510:client id="{E911C8C0-EDDE-5410-AB94-E6AEF1AAB7E9}" v="1209" dt="2022-11-17T14:26:38.7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Katrina Ann Read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2121069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Katrina Ann Read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842413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Katrina Ann Read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164442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Katrina Ann Read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55389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Katrina Ann Read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1369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Katrina Ann Read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31592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Katrina Ann Read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96755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Katrina Ann Read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51136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Katrina Ann Read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56138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Katrina Ann Read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26103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Katrina Ann Read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37812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Katrina Ann Read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1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Motivo geometrico rosso astratto">
            <a:extLst>
              <a:ext uri="{FF2B5EF4-FFF2-40B4-BE49-F238E27FC236}">
                <a16:creationId xmlns:a16="http://schemas.microsoft.com/office/drawing/2014/main" id="{8DDB9E13-E826-30D4-A8C7-6FBCA02161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751" b="-3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de-DE" sz="4800"/>
              <a:t>PERFECT MODALS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285E8CB-ECFC-4B2D-6F5F-F57E4E6F2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Katrina Ann Read</a:t>
            </a:r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C4E306-BC28-4A7B-871B-1926F6FA6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C3ECC9B4-989C-4F71-A6BC-DEBC1D9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52322" cy="6858000"/>
          </a:xfrm>
          <a:custGeom>
            <a:avLst/>
            <a:gdLst>
              <a:gd name="connsiteX0" fmla="*/ 0 w 8452322"/>
              <a:gd name="connsiteY0" fmla="*/ 0 h 6858000"/>
              <a:gd name="connsiteX1" fmla="*/ 7447992 w 8452322"/>
              <a:gd name="connsiteY1" fmla="*/ 0 h 6858000"/>
              <a:gd name="connsiteX2" fmla="*/ 7501089 w 8452322"/>
              <a:gd name="connsiteY2" fmla="*/ 79009 h 6858000"/>
              <a:gd name="connsiteX3" fmla="*/ 8452322 w 8452322"/>
              <a:gd name="connsiteY3" fmla="*/ 3429001 h 6858000"/>
              <a:gd name="connsiteX4" fmla="*/ 7501089 w 8452322"/>
              <a:gd name="connsiteY4" fmla="*/ 6778993 h 6858000"/>
              <a:gd name="connsiteX5" fmla="*/ 7447994 w 8452322"/>
              <a:gd name="connsiteY5" fmla="*/ 6858000 h 6858000"/>
              <a:gd name="connsiteX6" fmla="*/ 0 w 84523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52322" h="6858000">
                <a:moveTo>
                  <a:pt x="0" y="0"/>
                </a:moveTo>
                <a:lnTo>
                  <a:pt x="7447992" y="0"/>
                </a:lnTo>
                <a:lnTo>
                  <a:pt x="7501089" y="79009"/>
                </a:lnTo>
                <a:cubicBezTo>
                  <a:pt x="8098524" y="1013167"/>
                  <a:pt x="8452322" y="2172770"/>
                  <a:pt x="8452322" y="3429001"/>
                </a:cubicBezTo>
                <a:cubicBezTo>
                  <a:pt x="8452322" y="4685233"/>
                  <a:pt x="8098524" y="5844836"/>
                  <a:pt x="7501089" y="6778993"/>
                </a:cubicBezTo>
                <a:lnTo>
                  <a:pt x="744799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7948E8DE-A931-4EF0-BE1D-F10274740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43572" cy="6858000"/>
          </a:xfrm>
          <a:custGeom>
            <a:avLst/>
            <a:gdLst>
              <a:gd name="connsiteX0" fmla="*/ 0 w 8443572"/>
              <a:gd name="connsiteY0" fmla="*/ 0 h 6858000"/>
              <a:gd name="connsiteX1" fmla="*/ 7439242 w 8443572"/>
              <a:gd name="connsiteY1" fmla="*/ 0 h 6858000"/>
              <a:gd name="connsiteX2" fmla="*/ 7492339 w 8443572"/>
              <a:gd name="connsiteY2" fmla="*/ 79009 h 6858000"/>
              <a:gd name="connsiteX3" fmla="*/ 8443572 w 8443572"/>
              <a:gd name="connsiteY3" fmla="*/ 3429001 h 6858000"/>
              <a:gd name="connsiteX4" fmla="*/ 7492339 w 8443572"/>
              <a:gd name="connsiteY4" fmla="*/ 6778993 h 6858000"/>
              <a:gd name="connsiteX5" fmla="*/ 7439244 w 8443572"/>
              <a:gd name="connsiteY5" fmla="*/ 6858000 h 6858000"/>
              <a:gd name="connsiteX6" fmla="*/ 0 w 844357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43572" h="6858000">
                <a:moveTo>
                  <a:pt x="0" y="0"/>
                </a:moveTo>
                <a:lnTo>
                  <a:pt x="7439242" y="0"/>
                </a:lnTo>
                <a:lnTo>
                  <a:pt x="7492339" y="79009"/>
                </a:lnTo>
                <a:cubicBezTo>
                  <a:pt x="8089774" y="1013167"/>
                  <a:pt x="8443572" y="2172770"/>
                  <a:pt x="8443572" y="3429001"/>
                </a:cubicBezTo>
                <a:cubicBezTo>
                  <a:pt x="8443572" y="4685233"/>
                  <a:pt x="8089774" y="5844836"/>
                  <a:pt x="7492339" y="6778993"/>
                </a:cubicBezTo>
                <a:lnTo>
                  <a:pt x="7439244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9E887B8-D39C-7F7D-BD65-8F1D3DE02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893" y="1238250"/>
            <a:ext cx="7003107" cy="43815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/>
              <a:t>COULD HAVE DONE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0E4BB4F-99AB-4C4E-A763-C5AC5273D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27916"/>
            <a:ext cx="128016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AE56802-0BE5-CC54-80E5-6F254B2D0A09}"/>
              </a:ext>
            </a:extLst>
          </p:cNvPr>
          <p:cNvSpPr txBox="1"/>
          <p:nvPr/>
        </p:nvSpPr>
        <p:spPr>
          <a:xfrm>
            <a:off x="9216824" y="2649184"/>
            <a:ext cx="180975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9600"/>
              <a:t>?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E40B954-2E09-9FFB-AE69-0418555F2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Katrina Ann Read</a:t>
            </a:r>
          </a:p>
        </p:txBody>
      </p:sp>
    </p:spTree>
    <p:extLst>
      <p:ext uri="{BB962C8B-B14F-4D97-AF65-F5344CB8AC3E}">
        <p14:creationId xmlns:p14="http://schemas.microsoft.com/office/powerpoint/2010/main" val="316471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4FD39E-60A1-7542-6EB5-797299C42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Could have done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CD3832-0B09-8863-A66D-FFA9D3E1E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dirty="0"/>
              <a:t>It is used to indicate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something was possible in the past</a:t>
            </a:r>
            <a:r>
              <a:rPr lang="en-GB" dirty="0"/>
              <a:t>, you had the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opportunity </a:t>
            </a:r>
            <a:r>
              <a:rPr lang="en-GB" dirty="0"/>
              <a:t>or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ability </a:t>
            </a:r>
            <a:r>
              <a:rPr lang="en-GB" dirty="0"/>
              <a:t>to do something:</a:t>
            </a:r>
          </a:p>
          <a:p>
            <a:r>
              <a:rPr lang="en-GB" dirty="0"/>
              <a:t>I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could have passed</a:t>
            </a:r>
            <a:r>
              <a:rPr lang="en-GB" dirty="0"/>
              <a:t> the exam, but I overslept and missed it.</a:t>
            </a:r>
          </a:p>
          <a:p>
            <a:r>
              <a:rPr lang="en-GB" dirty="0"/>
              <a:t>Peter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could have bought</a:t>
            </a:r>
            <a:r>
              <a:rPr lang="en-GB" dirty="0"/>
              <a:t> the book, but he borrowed it from the library instead.</a:t>
            </a:r>
          </a:p>
          <a:p>
            <a:r>
              <a:rPr lang="en-GB" dirty="0"/>
              <a:t>I </a:t>
            </a:r>
            <a:r>
              <a:rPr lang="en-GB" dirty="0">
                <a:solidFill>
                  <a:srgbClr val="7030A0"/>
                </a:solidFill>
              </a:rPr>
              <a:t>could have gone</a:t>
            </a:r>
            <a:r>
              <a:rPr lang="en-GB" dirty="0"/>
              <a:t> to the party, but I stayed at home chatting with friends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0D3477A-6D95-F5FD-B8ED-23DD9FC2D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Katrina Ann Read</a:t>
            </a:r>
          </a:p>
        </p:txBody>
      </p:sp>
    </p:spTree>
    <p:extLst>
      <p:ext uri="{BB962C8B-B14F-4D97-AF65-F5344CB8AC3E}">
        <p14:creationId xmlns:p14="http://schemas.microsoft.com/office/powerpoint/2010/main" val="3117744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BBC2E1-DE9E-0D69-4A2B-66C070699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Couldn't have done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042D7E-86F2-FD7A-DF54-21C3B2075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It indicates that </a:t>
            </a:r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something wasn't possible</a:t>
            </a:r>
            <a:r>
              <a:rPr lang="en-GB"/>
              <a:t> in the past, even if you had wanted it:</a:t>
            </a:r>
          </a:p>
          <a:p>
            <a:r>
              <a:rPr lang="en-GB"/>
              <a:t>I </a:t>
            </a:r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couldn't have passed </a:t>
            </a:r>
            <a:r>
              <a:rPr lang="en-GB"/>
              <a:t>the exam, I hadn't studied part 2 yet.</a:t>
            </a:r>
          </a:p>
          <a:p>
            <a:r>
              <a:rPr lang="en-GB"/>
              <a:t>He </a:t>
            </a:r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couldn't have arrived</a:t>
            </a:r>
            <a:r>
              <a:rPr lang="en-GB"/>
              <a:t> earlier, the coach broke down on the motorway and he had no other way of getting here. 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EBEA96B-9DFB-1B60-178F-D403EDFEE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Katrina Ann Read</a:t>
            </a:r>
          </a:p>
        </p:txBody>
      </p:sp>
    </p:spTree>
    <p:extLst>
      <p:ext uri="{BB962C8B-B14F-4D97-AF65-F5344CB8AC3E}">
        <p14:creationId xmlns:p14="http://schemas.microsoft.com/office/powerpoint/2010/main" val="4141504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CE37974-CB16-FD6C-EE6F-9E766B3D9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it-IT"/>
              <a:t>MAY / MIGHT HAVE DONE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C8DE61-B05F-E719-E112-32241EB82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9600"/>
              <a:t>?</a:t>
            </a:r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4AFEFA0-BA1D-068B-9BC9-BBB2D29D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Katrina Ann Read</a:t>
            </a:r>
          </a:p>
        </p:txBody>
      </p:sp>
    </p:spTree>
    <p:extLst>
      <p:ext uri="{BB962C8B-B14F-4D97-AF65-F5344CB8AC3E}">
        <p14:creationId xmlns:p14="http://schemas.microsoft.com/office/powerpoint/2010/main" val="2867516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E60671-7388-A211-6D44-E6C66644C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Might/may (not) have done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B563C4-DB77-2159-C9EB-4CE75146A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GB" dirty="0"/>
              <a:t>It is used to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make a guess</a:t>
            </a:r>
            <a:r>
              <a:rPr lang="en-GB" dirty="0"/>
              <a:t> about a past situation, we don't know if the situation is true or not.</a:t>
            </a:r>
          </a:p>
          <a:p>
            <a:pPr marL="0" indent="0">
              <a:buNone/>
            </a:pPr>
            <a:r>
              <a:rPr lang="en-GB" dirty="0"/>
              <a:t>"Why didn't the teacher give us the test results yesterday?"</a:t>
            </a:r>
          </a:p>
          <a:p>
            <a:pPr marL="0" indent="0">
              <a:buNone/>
            </a:pPr>
            <a:r>
              <a:rPr lang="en-GB" dirty="0"/>
              <a:t>"He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might have forgotten</a:t>
            </a:r>
            <a:r>
              <a:rPr lang="en-GB" dirty="0"/>
              <a:t> to."</a:t>
            </a:r>
          </a:p>
          <a:p>
            <a:pPr marL="0" indent="0">
              <a:buNone/>
            </a:pPr>
            <a:r>
              <a:rPr lang="en-GB" dirty="0"/>
              <a:t>OR</a:t>
            </a:r>
          </a:p>
          <a:p>
            <a:pPr marL="0" indent="0">
              <a:buNone/>
            </a:pPr>
            <a:r>
              <a:rPr lang="en-GB" dirty="0"/>
              <a:t>"He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might not have finished</a:t>
            </a:r>
            <a:r>
              <a:rPr lang="en-GB" dirty="0"/>
              <a:t> marking the tests."</a:t>
            </a:r>
          </a:p>
          <a:p>
            <a:pPr marL="0" indent="0">
              <a:buNone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</a:rPr>
              <a:t>(COULD HAVE DONE</a:t>
            </a:r>
            <a:r>
              <a:rPr lang="en-GB" dirty="0"/>
              <a:t> – can be used in the 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affirmative </a:t>
            </a:r>
            <a:r>
              <a:rPr lang="en-GB" dirty="0"/>
              <a:t>for the same thing)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44C7A65-1C40-A2A3-9CCE-8B764FA2C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Katrina Ann Read</a:t>
            </a:r>
          </a:p>
        </p:txBody>
      </p:sp>
    </p:spTree>
    <p:extLst>
      <p:ext uri="{BB962C8B-B14F-4D97-AF65-F5344CB8AC3E}">
        <p14:creationId xmlns:p14="http://schemas.microsoft.com/office/powerpoint/2010/main" val="3299687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E3D4A9F-AA7B-D436-CDBB-78F29D301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it-IT"/>
              <a:t>WOULD HAVE DONE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B77AF4-F0B5-857F-831D-7E52EF19C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9600"/>
              <a:t>?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E2B8C86-893A-36BE-9EE6-33A1122A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Katrina Ann Read</a:t>
            </a:r>
          </a:p>
        </p:txBody>
      </p:sp>
    </p:spTree>
    <p:extLst>
      <p:ext uri="{BB962C8B-B14F-4D97-AF65-F5344CB8AC3E}">
        <p14:creationId xmlns:p14="http://schemas.microsoft.com/office/powerpoint/2010/main" val="867765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CA6A1C-AC43-D10C-90E8-D3EE7E6B4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err="1"/>
              <a:t>Would</a:t>
            </a:r>
            <a:r>
              <a:rPr lang="it-IT"/>
              <a:t> </a:t>
            </a:r>
            <a:r>
              <a:rPr lang="it-IT" err="1"/>
              <a:t>have</a:t>
            </a:r>
            <a:r>
              <a:rPr lang="it-IT"/>
              <a:t> </a:t>
            </a:r>
            <a:r>
              <a:rPr lang="it-IT" err="1"/>
              <a:t>done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656E48-29A2-6A41-384C-4DB384E86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err="1"/>
              <a:t>It</a:t>
            </a:r>
            <a:r>
              <a:rPr lang="it-IT"/>
              <a:t> </a:t>
            </a:r>
            <a:r>
              <a:rPr lang="it-IT" err="1"/>
              <a:t>is</a:t>
            </a:r>
            <a:r>
              <a:rPr lang="it-IT"/>
              <a:t> </a:t>
            </a:r>
            <a:r>
              <a:rPr lang="it-IT" err="1"/>
              <a:t>used</a:t>
            </a:r>
            <a:r>
              <a:rPr lang="it-IT"/>
              <a:t> in the </a:t>
            </a:r>
            <a:r>
              <a:rPr lang="it-IT" err="1"/>
              <a:t>third</a:t>
            </a:r>
            <a:r>
              <a:rPr lang="it-IT"/>
              <a:t> </a:t>
            </a:r>
            <a:r>
              <a:rPr lang="it-IT" err="1"/>
              <a:t>conditional</a:t>
            </a:r>
            <a:r>
              <a:rPr lang="it-IT"/>
              <a:t> </a:t>
            </a:r>
          </a:p>
          <a:p>
            <a:r>
              <a:rPr lang="it-IT" err="1"/>
              <a:t>If</a:t>
            </a:r>
            <a:r>
              <a:rPr lang="it-IT"/>
              <a:t> I </a:t>
            </a:r>
            <a:r>
              <a:rPr lang="it-IT" err="1"/>
              <a:t>had</a:t>
            </a:r>
            <a:r>
              <a:rPr lang="it-IT"/>
              <a:t> </a:t>
            </a:r>
            <a:r>
              <a:rPr lang="it-IT" err="1"/>
              <a:t>known</a:t>
            </a:r>
            <a:r>
              <a:rPr lang="it-IT"/>
              <a:t> </a:t>
            </a:r>
            <a:r>
              <a:rPr lang="it-IT" err="1"/>
              <a:t>about</a:t>
            </a:r>
            <a:r>
              <a:rPr lang="it-IT"/>
              <a:t> the meeting, I </a:t>
            </a:r>
            <a:r>
              <a:rPr lang="it-IT" err="1">
                <a:solidFill>
                  <a:srgbClr val="7030A0"/>
                </a:solidFill>
              </a:rPr>
              <a:t>would</a:t>
            </a:r>
            <a:r>
              <a:rPr lang="it-IT">
                <a:solidFill>
                  <a:srgbClr val="7030A0"/>
                </a:solidFill>
              </a:rPr>
              <a:t> </a:t>
            </a:r>
            <a:r>
              <a:rPr lang="it-IT" err="1">
                <a:solidFill>
                  <a:srgbClr val="7030A0"/>
                </a:solidFill>
              </a:rPr>
              <a:t>have</a:t>
            </a:r>
            <a:r>
              <a:rPr lang="it-IT">
                <a:solidFill>
                  <a:srgbClr val="7030A0"/>
                </a:solidFill>
              </a:rPr>
              <a:t> come</a:t>
            </a:r>
            <a:r>
              <a:rPr lang="it-IT"/>
              <a:t>. </a:t>
            </a:r>
          </a:p>
          <a:p>
            <a:endParaRPr lang="it-IT"/>
          </a:p>
          <a:p>
            <a:r>
              <a:rPr lang="it-IT" err="1"/>
              <a:t>It</a:t>
            </a:r>
            <a:r>
              <a:rPr lang="it-IT"/>
              <a:t> can be </a:t>
            </a:r>
            <a:r>
              <a:rPr lang="it-IT" err="1"/>
              <a:t>used</a:t>
            </a:r>
            <a:r>
              <a:rPr lang="it-IT"/>
              <a:t> with the </a:t>
            </a:r>
            <a:r>
              <a:rPr lang="it-IT" err="1"/>
              <a:t>if</a:t>
            </a:r>
            <a:r>
              <a:rPr lang="it-IT"/>
              <a:t> part </a:t>
            </a:r>
            <a:r>
              <a:rPr lang="it-IT" err="1"/>
              <a:t>only</a:t>
            </a:r>
            <a:r>
              <a:rPr lang="it-IT"/>
              <a:t> </a:t>
            </a:r>
            <a:r>
              <a:rPr lang="it-IT" err="1"/>
              <a:t>implied</a:t>
            </a:r>
          </a:p>
          <a:p>
            <a:r>
              <a:rPr lang="it-IT"/>
              <a:t>"</a:t>
            </a:r>
            <a:r>
              <a:rPr lang="it-IT" err="1"/>
              <a:t>Nobody</a:t>
            </a:r>
            <a:r>
              <a:rPr lang="it-IT"/>
              <a:t> </a:t>
            </a:r>
            <a:r>
              <a:rPr lang="it-IT" err="1"/>
              <a:t>came</a:t>
            </a:r>
            <a:r>
              <a:rPr lang="it-IT"/>
              <a:t> to the meeting." "Oh no, </a:t>
            </a:r>
            <a:r>
              <a:rPr lang="it-IT" err="1"/>
              <a:t>I'm</a:t>
            </a:r>
            <a:r>
              <a:rPr lang="it-IT"/>
              <a:t> so </a:t>
            </a:r>
            <a:r>
              <a:rPr lang="it-IT" err="1"/>
              <a:t>sorry</a:t>
            </a:r>
            <a:r>
              <a:rPr lang="it-IT"/>
              <a:t>! I </a:t>
            </a:r>
            <a:r>
              <a:rPr lang="it-IT" err="1">
                <a:solidFill>
                  <a:srgbClr val="7030A0"/>
                </a:solidFill>
              </a:rPr>
              <a:t>would</a:t>
            </a:r>
            <a:r>
              <a:rPr lang="it-IT">
                <a:solidFill>
                  <a:srgbClr val="7030A0"/>
                </a:solidFill>
              </a:rPr>
              <a:t> </a:t>
            </a:r>
            <a:r>
              <a:rPr lang="it-IT" err="1">
                <a:solidFill>
                  <a:srgbClr val="7030A0"/>
                </a:solidFill>
              </a:rPr>
              <a:t>have</a:t>
            </a:r>
            <a:r>
              <a:rPr lang="it-IT">
                <a:solidFill>
                  <a:srgbClr val="7030A0"/>
                </a:solidFill>
              </a:rPr>
              <a:t> come</a:t>
            </a:r>
            <a:r>
              <a:rPr lang="it-IT"/>
              <a:t>." (</a:t>
            </a:r>
            <a:r>
              <a:rPr lang="it-IT" err="1"/>
              <a:t>this</a:t>
            </a:r>
            <a:r>
              <a:rPr lang="it-IT"/>
              <a:t> </a:t>
            </a:r>
            <a:r>
              <a:rPr lang="it-IT" err="1"/>
              <a:t>implies</a:t>
            </a:r>
            <a:r>
              <a:rPr lang="it-IT"/>
              <a:t> "</a:t>
            </a:r>
            <a:r>
              <a:rPr lang="it-IT" err="1"/>
              <a:t>if</a:t>
            </a:r>
            <a:r>
              <a:rPr lang="it-IT"/>
              <a:t> I </a:t>
            </a:r>
            <a:r>
              <a:rPr lang="it-IT" err="1"/>
              <a:t>had</a:t>
            </a:r>
            <a:r>
              <a:rPr lang="it-IT"/>
              <a:t> </a:t>
            </a:r>
            <a:r>
              <a:rPr lang="it-IT" err="1"/>
              <a:t>been</a:t>
            </a:r>
            <a:r>
              <a:rPr lang="it-IT"/>
              <a:t> </a:t>
            </a:r>
            <a:r>
              <a:rPr lang="it-IT" err="1"/>
              <a:t>able</a:t>
            </a:r>
            <a:r>
              <a:rPr lang="it-IT"/>
              <a:t> to")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7DB95EE-BD53-CA8D-6795-7331CB2D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Katrina Ann Read</a:t>
            </a:r>
          </a:p>
        </p:txBody>
      </p:sp>
    </p:spTree>
    <p:extLst>
      <p:ext uri="{BB962C8B-B14F-4D97-AF65-F5344CB8AC3E}">
        <p14:creationId xmlns:p14="http://schemas.microsoft.com/office/powerpoint/2010/main" val="799089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9755ABE-6356-3988-ABC0-77B14E5F6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988" y="1442172"/>
            <a:ext cx="8582025" cy="21773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/>
              <a:t>Structure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egnaposto contenuto 2">
            <a:extLst>
              <a:ext uri="{FF2B5EF4-FFF2-40B4-BE49-F238E27FC236}">
                <a16:creationId xmlns:a16="http://schemas.microsoft.com/office/drawing/2014/main" id="{FFEC6642-93BB-8DE2-6941-45E105A7D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6988" y="3962400"/>
            <a:ext cx="7058025" cy="5810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>
                <a:solidFill>
                  <a:schemeClr val="bg1"/>
                </a:solidFill>
              </a:rPr>
              <a:t>Modal verb + have + past participle 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86B4830-2DE4-546C-F6CD-F8EA5095C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Katrina Ann Read</a:t>
            </a:r>
          </a:p>
        </p:txBody>
      </p:sp>
    </p:spTree>
    <p:extLst>
      <p:ext uri="{BB962C8B-B14F-4D97-AF65-F5344CB8AC3E}">
        <p14:creationId xmlns:p14="http://schemas.microsoft.com/office/powerpoint/2010/main" val="3522671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" name="Rectangle 11">
            <a:extLst>
              <a:ext uri="{FF2B5EF4-FFF2-40B4-BE49-F238E27FC236}">
                <a16:creationId xmlns:a16="http://schemas.microsoft.com/office/drawing/2014/main" id="{F1C4E306-BC28-4A7B-871B-1926F6FA6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13">
            <a:extLst>
              <a:ext uri="{FF2B5EF4-FFF2-40B4-BE49-F238E27FC236}">
                <a16:creationId xmlns:a16="http://schemas.microsoft.com/office/drawing/2014/main" id="{C3ECC9B4-989C-4F71-A6BC-DEBC1D9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52322" cy="6858000"/>
          </a:xfrm>
          <a:custGeom>
            <a:avLst/>
            <a:gdLst>
              <a:gd name="connsiteX0" fmla="*/ 0 w 8452322"/>
              <a:gd name="connsiteY0" fmla="*/ 0 h 6858000"/>
              <a:gd name="connsiteX1" fmla="*/ 7447992 w 8452322"/>
              <a:gd name="connsiteY1" fmla="*/ 0 h 6858000"/>
              <a:gd name="connsiteX2" fmla="*/ 7501089 w 8452322"/>
              <a:gd name="connsiteY2" fmla="*/ 79009 h 6858000"/>
              <a:gd name="connsiteX3" fmla="*/ 8452322 w 8452322"/>
              <a:gd name="connsiteY3" fmla="*/ 3429001 h 6858000"/>
              <a:gd name="connsiteX4" fmla="*/ 7501089 w 8452322"/>
              <a:gd name="connsiteY4" fmla="*/ 6778993 h 6858000"/>
              <a:gd name="connsiteX5" fmla="*/ 7447994 w 8452322"/>
              <a:gd name="connsiteY5" fmla="*/ 6858000 h 6858000"/>
              <a:gd name="connsiteX6" fmla="*/ 0 w 84523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52322" h="6858000">
                <a:moveTo>
                  <a:pt x="0" y="0"/>
                </a:moveTo>
                <a:lnTo>
                  <a:pt x="7447992" y="0"/>
                </a:lnTo>
                <a:lnTo>
                  <a:pt x="7501089" y="79009"/>
                </a:lnTo>
                <a:cubicBezTo>
                  <a:pt x="8098524" y="1013167"/>
                  <a:pt x="8452322" y="2172770"/>
                  <a:pt x="8452322" y="3429001"/>
                </a:cubicBezTo>
                <a:cubicBezTo>
                  <a:pt x="8452322" y="4685233"/>
                  <a:pt x="8098524" y="5844836"/>
                  <a:pt x="7501089" y="6778993"/>
                </a:cubicBezTo>
                <a:lnTo>
                  <a:pt x="744799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5">
            <a:extLst>
              <a:ext uri="{FF2B5EF4-FFF2-40B4-BE49-F238E27FC236}">
                <a16:creationId xmlns:a16="http://schemas.microsoft.com/office/drawing/2014/main" id="{7948E8DE-A931-4EF0-BE1D-F10274740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43572" cy="6858000"/>
          </a:xfrm>
          <a:custGeom>
            <a:avLst/>
            <a:gdLst>
              <a:gd name="connsiteX0" fmla="*/ 0 w 8443572"/>
              <a:gd name="connsiteY0" fmla="*/ 0 h 6858000"/>
              <a:gd name="connsiteX1" fmla="*/ 7439242 w 8443572"/>
              <a:gd name="connsiteY1" fmla="*/ 0 h 6858000"/>
              <a:gd name="connsiteX2" fmla="*/ 7492339 w 8443572"/>
              <a:gd name="connsiteY2" fmla="*/ 79009 h 6858000"/>
              <a:gd name="connsiteX3" fmla="*/ 8443572 w 8443572"/>
              <a:gd name="connsiteY3" fmla="*/ 3429001 h 6858000"/>
              <a:gd name="connsiteX4" fmla="*/ 7492339 w 8443572"/>
              <a:gd name="connsiteY4" fmla="*/ 6778993 h 6858000"/>
              <a:gd name="connsiteX5" fmla="*/ 7439244 w 8443572"/>
              <a:gd name="connsiteY5" fmla="*/ 6858000 h 6858000"/>
              <a:gd name="connsiteX6" fmla="*/ 0 w 844357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43572" h="6858000">
                <a:moveTo>
                  <a:pt x="0" y="0"/>
                </a:moveTo>
                <a:lnTo>
                  <a:pt x="7439242" y="0"/>
                </a:lnTo>
                <a:lnTo>
                  <a:pt x="7492339" y="79009"/>
                </a:lnTo>
                <a:cubicBezTo>
                  <a:pt x="8089774" y="1013167"/>
                  <a:pt x="8443572" y="2172770"/>
                  <a:pt x="8443572" y="3429001"/>
                </a:cubicBezTo>
                <a:cubicBezTo>
                  <a:pt x="8443572" y="4685233"/>
                  <a:pt x="8089774" y="5844836"/>
                  <a:pt x="7492339" y="6778993"/>
                </a:cubicBezTo>
                <a:lnTo>
                  <a:pt x="7439244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03F09C6-3874-EAA0-9F72-A79A2B42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893" y="1238250"/>
            <a:ext cx="7003107" cy="43815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/>
              <a:t>MUST HAVE DONE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F4B3B0-D86D-B228-9B18-6F937F5D3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1575" y="1238250"/>
            <a:ext cx="3000375" cy="43815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9600"/>
              <a:t>?</a:t>
            </a: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B0E4BB4F-99AB-4C4E-A763-C5AC5273D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27916"/>
            <a:ext cx="128016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4F07D3E-4F0B-91FC-7D1F-1A02F92C2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Katrina Ann Read</a:t>
            </a:r>
          </a:p>
        </p:txBody>
      </p:sp>
    </p:spTree>
    <p:extLst>
      <p:ext uri="{BB962C8B-B14F-4D97-AF65-F5344CB8AC3E}">
        <p14:creationId xmlns:p14="http://schemas.microsoft.com/office/powerpoint/2010/main" val="74543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A63AE3-26A1-F0E8-F90A-B16A1531F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Must </a:t>
            </a:r>
            <a:r>
              <a:rPr lang="it-IT" err="1"/>
              <a:t>have</a:t>
            </a:r>
            <a:r>
              <a:rPr lang="it-IT"/>
              <a:t> </a:t>
            </a:r>
            <a:r>
              <a:rPr lang="it-IT" err="1"/>
              <a:t>done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82D07F-42CE-E92B-FA7E-B337F62A8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/>
              <a:t>It is used to describe something which is a</a:t>
            </a:r>
            <a:r>
              <a:rPr lang="en-GB" b="1"/>
              <a:t> </a:t>
            </a: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logical conclusion</a:t>
            </a:r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/>
              <a:t>based on the information available.</a:t>
            </a:r>
          </a:p>
          <a:p>
            <a:endParaRPr lang="en-GB"/>
          </a:p>
          <a:p>
            <a:pPr marL="0" indent="0">
              <a:buNone/>
            </a:pPr>
            <a:r>
              <a:rPr lang="en-GB"/>
              <a:t>"Where is Mary?"</a:t>
            </a:r>
          </a:p>
          <a:p>
            <a:pPr marL="0" indent="0">
              <a:buNone/>
            </a:pPr>
            <a:r>
              <a:rPr lang="en-GB"/>
              <a:t>"Her coat has gone, so she </a:t>
            </a: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must have left</a:t>
            </a:r>
            <a:r>
              <a:rPr lang="en-GB"/>
              <a:t> the </a:t>
            </a:r>
            <a:r>
              <a:rPr lang="it-IT"/>
              <a:t>building."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BB9954C-74E6-409F-F600-BE3CD4F50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Katrina Ann Read</a:t>
            </a:r>
          </a:p>
        </p:txBody>
      </p:sp>
    </p:spTree>
    <p:extLst>
      <p:ext uri="{BB962C8B-B14F-4D97-AF65-F5344CB8AC3E}">
        <p14:creationId xmlns:p14="http://schemas.microsoft.com/office/powerpoint/2010/main" val="1907263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C4E306-BC28-4A7B-871B-1926F6FA6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C3ECC9B4-989C-4F71-A6BC-DEBC1D9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52322" cy="6858000"/>
          </a:xfrm>
          <a:custGeom>
            <a:avLst/>
            <a:gdLst>
              <a:gd name="connsiteX0" fmla="*/ 0 w 8452322"/>
              <a:gd name="connsiteY0" fmla="*/ 0 h 6858000"/>
              <a:gd name="connsiteX1" fmla="*/ 7447992 w 8452322"/>
              <a:gd name="connsiteY1" fmla="*/ 0 h 6858000"/>
              <a:gd name="connsiteX2" fmla="*/ 7501089 w 8452322"/>
              <a:gd name="connsiteY2" fmla="*/ 79009 h 6858000"/>
              <a:gd name="connsiteX3" fmla="*/ 8452322 w 8452322"/>
              <a:gd name="connsiteY3" fmla="*/ 3429001 h 6858000"/>
              <a:gd name="connsiteX4" fmla="*/ 7501089 w 8452322"/>
              <a:gd name="connsiteY4" fmla="*/ 6778993 h 6858000"/>
              <a:gd name="connsiteX5" fmla="*/ 7447994 w 8452322"/>
              <a:gd name="connsiteY5" fmla="*/ 6858000 h 6858000"/>
              <a:gd name="connsiteX6" fmla="*/ 0 w 84523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52322" h="6858000">
                <a:moveTo>
                  <a:pt x="0" y="0"/>
                </a:moveTo>
                <a:lnTo>
                  <a:pt x="7447992" y="0"/>
                </a:lnTo>
                <a:lnTo>
                  <a:pt x="7501089" y="79009"/>
                </a:lnTo>
                <a:cubicBezTo>
                  <a:pt x="8098524" y="1013167"/>
                  <a:pt x="8452322" y="2172770"/>
                  <a:pt x="8452322" y="3429001"/>
                </a:cubicBezTo>
                <a:cubicBezTo>
                  <a:pt x="8452322" y="4685233"/>
                  <a:pt x="8098524" y="5844836"/>
                  <a:pt x="7501089" y="6778993"/>
                </a:cubicBezTo>
                <a:lnTo>
                  <a:pt x="744799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7948E8DE-A931-4EF0-BE1D-F10274740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43572" cy="6858000"/>
          </a:xfrm>
          <a:custGeom>
            <a:avLst/>
            <a:gdLst>
              <a:gd name="connsiteX0" fmla="*/ 0 w 8443572"/>
              <a:gd name="connsiteY0" fmla="*/ 0 h 6858000"/>
              <a:gd name="connsiteX1" fmla="*/ 7439242 w 8443572"/>
              <a:gd name="connsiteY1" fmla="*/ 0 h 6858000"/>
              <a:gd name="connsiteX2" fmla="*/ 7492339 w 8443572"/>
              <a:gd name="connsiteY2" fmla="*/ 79009 h 6858000"/>
              <a:gd name="connsiteX3" fmla="*/ 8443572 w 8443572"/>
              <a:gd name="connsiteY3" fmla="*/ 3429001 h 6858000"/>
              <a:gd name="connsiteX4" fmla="*/ 7492339 w 8443572"/>
              <a:gd name="connsiteY4" fmla="*/ 6778993 h 6858000"/>
              <a:gd name="connsiteX5" fmla="*/ 7439244 w 8443572"/>
              <a:gd name="connsiteY5" fmla="*/ 6858000 h 6858000"/>
              <a:gd name="connsiteX6" fmla="*/ 0 w 844357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43572" h="6858000">
                <a:moveTo>
                  <a:pt x="0" y="0"/>
                </a:moveTo>
                <a:lnTo>
                  <a:pt x="7439242" y="0"/>
                </a:lnTo>
                <a:lnTo>
                  <a:pt x="7492339" y="79009"/>
                </a:lnTo>
                <a:cubicBezTo>
                  <a:pt x="8089774" y="1013167"/>
                  <a:pt x="8443572" y="2172770"/>
                  <a:pt x="8443572" y="3429001"/>
                </a:cubicBezTo>
                <a:cubicBezTo>
                  <a:pt x="8443572" y="4685233"/>
                  <a:pt x="8089774" y="5844836"/>
                  <a:pt x="7492339" y="6778993"/>
                </a:cubicBezTo>
                <a:lnTo>
                  <a:pt x="7439244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03F09C6-3874-EAA0-9F72-A79A2B42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893" y="1238250"/>
            <a:ext cx="7003107" cy="43815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/>
              <a:t>CAN'T HAVE DONE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F4B3B0-D86D-B228-9B18-6F937F5D3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1575" y="1238250"/>
            <a:ext cx="3000375" cy="43815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9600"/>
              <a:t>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0E4BB4F-99AB-4C4E-A763-C5AC5273D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27916"/>
            <a:ext cx="128016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0392D9-FC47-BFD1-BE2F-775642858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Katrina Ann Read</a:t>
            </a:r>
          </a:p>
        </p:txBody>
      </p:sp>
    </p:spTree>
    <p:extLst>
      <p:ext uri="{BB962C8B-B14F-4D97-AF65-F5344CB8AC3E}">
        <p14:creationId xmlns:p14="http://schemas.microsoft.com/office/powerpoint/2010/main" val="123122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4F523A-CD4D-F13A-A0F3-93FA3F997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Can't have done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262FC08-E0FE-9641-0138-28F93C4C76EA}"/>
              </a:ext>
            </a:extLst>
          </p:cNvPr>
          <p:cNvSpPr txBox="1"/>
          <p:nvPr/>
        </p:nvSpPr>
        <p:spPr>
          <a:xfrm>
            <a:off x="1475118" y="2668438"/>
            <a:ext cx="9443048" cy="3108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>
                <a:cs typeface="Arial"/>
              </a:rPr>
              <a:t>It is used to describe something which is a </a:t>
            </a:r>
            <a:r>
              <a:rPr lang="en-GB" sz="2800" b="1">
                <a:solidFill>
                  <a:srgbClr val="7030A0"/>
                </a:solidFill>
                <a:ea typeface="+mn-lt"/>
                <a:cs typeface="+mn-lt"/>
              </a:rPr>
              <a:t>logical </a:t>
            </a:r>
            <a:r>
              <a:rPr lang="en-GB" sz="2800" b="1">
                <a:solidFill>
                  <a:schemeClr val="accent1">
                    <a:lumMod val="75000"/>
                  </a:schemeClr>
                </a:solidFill>
                <a:cs typeface="Arial"/>
              </a:rPr>
              <a:t>negative conclusion</a:t>
            </a:r>
            <a:r>
              <a:rPr lang="en-GB" sz="2800">
                <a:cs typeface="Arial"/>
              </a:rPr>
              <a:t> based on the information available.​</a:t>
            </a:r>
            <a:endParaRPr lang="en-GB"/>
          </a:p>
          <a:p>
            <a:pPr>
              <a:buChar char="•"/>
            </a:pPr>
            <a:endParaRPr lang="en-GB" sz="2800">
              <a:cs typeface="Arial"/>
            </a:endParaRPr>
          </a:p>
          <a:p>
            <a:r>
              <a:rPr lang="en-GB" sz="2800">
                <a:cs typeface="Arial"/>
              </a:rPr>
              <a:t>"Where is Mary?"​</a:t>
            </a:r>
          </a:p>
          <a:p>
            <a:r>
              <a:rPr lang="en-GB" sz="2800">
                <a:cs typeface="Arial"/>
              </a:rPr>
              <a:t>"Her coat is still here, so she </a:t>
            </a:r>
            <a:r>
              <a:rPr lang="en-GB" sz="2800" b="1">
                <a:solidFill>
                  <a:schemeClr val="accent1">
                    <a:lumMod val="75000"/>
                  </a:schemeClr>
                </a:solidFill>
                <a:cs typeface="Arial"/>
              </a:rPr>
              <a:t>can't have left</a:t>
            </a:r>
            <a:r>
              <a:rPr lang="en-GB" sz="2800">
                <a:cs typeface="Arial"/>
              </a:rPr>
              <a:t> the</a:t>
            </a:r>
            <a:r>
              <a:rPr lang="it-IT" sz="2800">
                <a:cs typeface="Arial"/>
              </a:rPr>
              <a:t> building."</a:t>
            </a:r>
            <a:r>
              <a:rPr lang="en-US" sz="2800">
                <a:cs typeface="Arial"/>
              </a:rPr>
              <a:t>​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CD12387-7245-7292-ED02-4AF0D1EAD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Katrina Ann Read</a:t>
            </a:r>
          </a:p>
        </p:txBody>
      </p:sp>
    </p:spTree>
    <p:extLst>
      <p:ext uri="{BB962C8B-B14F-4D97-AF65-F5344CB8AC3E}">
        <p14:creationId xmlns:p14="http://schemas.microsoft.com/office/powerpoint/2010/main" val="2806976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C4E306-BC28-4A7B-871B-1926F6FA6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C3ECC9B4-989C-4F71-A6BC-DEBC1D9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52322" cy="6858000"/>
          </a:xfrm>
          <a:custGeom>
            <a:avLst/>
            <a:gdLst>
              <a:gd name="connsiteX0" fmla="*/ 0 w 8452322"/>
              <a:gd name="connsiteY0" fmla="*/ 0 h 6858000"/>
              <a:gd name="connsiteX1" fmla="*/ 7447992 w 8452322"/>
              <a:gd name="connsiteY1" fmla="*/ 0 h 6858000"/>
              <a:gd name="connsiteX2" fmla="*/ 7501089 w 8452322"/>
              <a:gd name="connsiteY2" fmla="*/ 79009 h 6858000"/>
              <a:gd name="connsiteX3" fmla="*/ 8452322 w 8452322"/>
              <a:gd name="connsiteY3" fmla="*/ 3429001 h 6858000"/>
              <a:gd name="connsiteX4" fmla="*/ 7501089 w 8452322"/>
              <a:gd name="connsiteY4" fmla="*/ 6778993 h 6858000"/>
              <a:gd name="connsiteX5" fmla="*/ 7447994 w 8452322"/>
              <a:gd name="connsiteY5" fmla="*/ 6858000 h 6858000"/>
              <a:gd name="connsiteX6" fmla="*/ 0 w 84523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52322" h="6858000">
                <a:moveTo>
                  <a:pt x="0" y="0"/>
                </a:moveTo>
                <a:lnTo>
                  <a:pt x="7447992" y="0"/>
                </a:lnTo>
                <a:lnTo>
                  <a:pt x="7501089" y="79009"/>
                </a:lnTo>
                <a:cubicBezTo>
                  <a:pt x="8098524" y="1013167"/>
                  <a:pt x="8452322" y="2172770"/>
                  <a:pt x="8452322" y="3429001"/>
                </a:cubicBezTo>
                <a:cubicBezTo>
                  <a:pt x="8452322" y="4685233"/>
                  <a:pt x="8098524" y="5844836"/>
                  <a:pt x="7501089" y="6778993"/>
                </a:cubicBezTo>
                <a:lnTo>
                  <a:pt x="744799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7948E8DE-A931-4EF0-BE1D-F10274740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43572" cy="6858000"/>
          </a:xfrm>
          <a:custGeom>
            <a:avLst/>
            <a:gdLst>
              <a:gd name="connsiteX0" fmla="*/ 0 w 8443572"/>
              <a:gd name="connsiteY0" fmla="*/ 0 h 6858000"/>
              <a:gd name="connsiteX1" fmla="*/ 7439242 w 8443572"/>
              <a:gd name="connsiteY1" fmla="*/ 0 h 6858000"/>
              <a:gd name="connsiteX2" fmla="*/ 7492339 w 8443572"/>
              <a:gd name="connsiteY2" fmla="*/ 79009 h 6858000"/>
              <a:gd name="connsiteX3" fmla="*/ 8443572 w 8443572"/>
              <a:gd name="connsiteY3" fmla="*/ 3429001 h 6858000"/>
              <a:gd name="connsiteX4" fmla="*/ 7492339 w 8443572"/>
              <a:gd name="connsiteY4" fmla="*/ 6778993 h 6858000"/>
              <a:gd name="connsiteX5" fmla="*/ 7439244 w 8443572"/>
              <a:gd name="connsiteY5" fmla="*/ 6858000 h 6858000"/>
              <a:gd name="connsiteX6" fmla="*/ 0 w 844357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43572" h="6858000">
                <a:moveTo>
                  <a:pt x="0" y="0"/>
                </a:moveTo>
                <a:lnTo>
                  <a:pt x="7439242" y="0"/>
                </a:lnTo>
                <a:lnTo>
                  <a:pt x="7492339" y="79009"/>
                </a:lnTo>
                <a:cubicBezTo>
                  <a:pt x="8089774" y="1013167"/>
                  <a:pt x="8443572" y="2172770"/>
                  <a:pt x="8443572" y="3429001"/>
                </a:cubicBezTo>
                <a:cubicBezTo>
                  <a:pt x="8443572" y="4685233"/>
                  <a:pt x="8089774" y="5844836"/>
                  <a:pt x="7492339" y="6778993"/>
                </a:cubicBezTo>
                <a:lnTo>
                  <a:pt x="7439244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03F09C6-3874-EAA0-9F72-A79A2B42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893" y="1238250"/>
            <a:ext cx="7003107" cy="43815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/>
              <a:t>SHOULD HAVE DONE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F4B3B0-D86D-B228-9B18-6F937F5D3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1575" y="1238250"/>
            <a:ext cx="3000375" cy="43815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9600"/>
              <a:t>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0E4BB4F-99AB-4C4E-A763-C5AC5273D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27916"/>
            <a:ext cx="128016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EEED57B-0952-E71C-B3FE-AA6B3FF92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Katrina Ann Read</a:t>
            </a:r>
          </a:p>
        </p:txBody>
      </p:sp>
    </p:spTree>
    <p:extLst>
      <p:ext uri="{BB962C8B-B14F-4D97-AF65-F5344CB8AC3E}">
        <p14:creationId xmlns:p14="http://schemas.microsoft.com/office/powerpoint/2010/main" val="97461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F44D86-CB3C-DBF7-0C4E-2C75C019A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err="1"/>
              <a:t>Should</a:t>
            </a:r>
            <a:r>
              <a:rPr lang="it-IT"/>
              <a:t>(n't) </a:t>
            </a:r>
            <a:r>
              <a:rPr lang="it-IT" err="1"/>
              <a:t>have</a:t>
            </a:r>
            <a:r>
              <a:rPr lang="it-IT"/>
              <a:t> </a:t>
            </a:r>
            <a:r>
              <a:rPr lang="it-IT" err="1"/>
              <a:t>done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CFC0F3-8D7A-0FC7-F418-D7E903E9C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GB"/>
              <a:t>It is used to talk about things we </a:t>
            </a: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regret </a:t>
            </a:r>
            <a:r>
              <a:rPr lang="en-GB"/>
              <a:t>or thought was a </a:t>
            </a: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good/bad idea in the past (advice for the past)</a:t>
            </a: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/>
              <a:t>I </a:t>
            </a: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should have studied</a:t>
            </a:r>
            <a:r>
              <a:rPr lang="en-GB"/>
              <a:t> the grammar, the exam was harder than I expected.</a:t>
            </a:r>
          </a:p>
          <a:p>
            <a:pPr marL="0" indent="0">
              <a:buNone/>
            </a:pPr>
            <a:r>
              <a:rPr lang="en-GB"/>
              <a:t>He </a:t>
            </a: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shouldn't have argued</a:t>
            </a:r>
            <a:r>
              <a:rPr lang="en-GB"/>
              <a:t> with the professor, now he'll have to apologise.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F37BC15-C958-1B2D-10A0-F3250E316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Katrina Ann Read</a:t>
            </a:r>
          </a:p>
        </p:txBody>
      </p:sp>
    </p:spTree>
    <p:extLst>
      <p:ext uri="{BB962C8B-B14F-4D97-AF65-F5344CB8AC3E}">
        <p14:creationId xmlns:p14="http://schemas.microsoft.com/office/powerpoint/2010/main" val="1458220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FCA72E-9C50-1C8F-9FB3-B193D656C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Should(</a:t>
            </a:r>
            <a:r>
              <a:rPr lang="en-GB" err="1"/>
              <a:t>n't</a:t>
            </a:r>
            <a:r>
              <a:rPr lang="en-GB"/>
              <a:t>) have done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42D243-5E7E-BE4B-EB06-84D263D93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304" y="2118591"/>
            <a:ext cx="10254392" cy="439866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/>
              <a:t>It is used to talk about something we think has already happened (in a normal situation), but we're not sure (often used with "by now"):</a:t>
            </a:r>
            <a:endParaRPr lang="it-IT"/>
          </a:p>
          <a:p>
            <a:pPr marL="0" indent="0">
              <a:buNone/>
            </a:pPr>
            <a:r>
              <a:rPr lang="en-GB"/>
              <a:t>"Shall we revise the future continuous? Your professor</a:t>
            </a:r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should have taught</a:t>
            </a:r>
            <a:r>
              <a:rPr lang="en-GB"/>
              <a:t> you that by now."</a:t>
            </a:r>
          </a:p>
          <a:p>
            <a:pPr marL="0" indent="0">
              <a:buNone/>
            </a:pPr>
            <a:r>
              <a:rPr lang="en-GB"/>
              <a:t> (if the lessons are on schedule, this grammar point has been presented)</a:t>
            </a:r>
          </a:p>
          <a:p>
            <a:pPr marL="0" indent="0">
              <a:buNone/>
            </a:pPr>
            <a:r>
              <a:rPr lang="en-GB"/>
              <a:t>Mary </a:t>
            </a:r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should have arrived</a:t>
            </a:r>
            <a:r>
              <a:rPr lang="en-GB"/>
              <a:t> by now, but she's late.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FD134E6-9192-F001-44FF-D0990C3F1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Katrina Ann Read</a:t>
            </a:r>
          </a:p>
        </p:txBody>
      </p:sp>
    </p:spTree>
    <p:extLst>
      <p:ext uri="{BB962C8B-B14F-4D97-AF65-F5344CB8AC3E}">
        <p14:creationId xmlns:p14="http://schemas.microsoft.com/office/powerpoint/2010/main" val="3263417801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412429"/>
      </a:dk2>
      <a:lt2>
        <a:srgbClr val="E5E8E2"/>
      </a:lt2>
      <a:accent1>
        <a:srgbClr val="B67CE0"/>
      </a:accent1>
      <a:accent2>
        <a:srgbClr val="D95FD9"/>
      </a:accent2>
      <a:accent3>
        <a:srgbClr val="E07CB7"/>
      </a:accent3>
      <a:accent4>
        <a:srgbClr val="D95F74"/>
      </a:accent4>
      <a:accent5>
        <a:srgbClr val="DE8F74"/>
      </a:accent5>
      <a:accent6>
        <a:srgbClr val="C59D4F"/>
      </a:accent6>
      <a:hlink>
        <a:srgbClr val="6C8C55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16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AccentBoxVTI</vt:lpstr>
      <vt:lpstr>PERFECT MODALS</vt:lpstr>
      <vt:lpstr>Structure</vt:lpstr>
      <vt:lpstr>MUST HAVE DONE</vt:lpstr>
      <vt:lpstr>Must have done</vt:lpstr>
      <vt:lpstr>CAN'T HAVE DONE</vt:lpstr>
      <vt:lpstr>Can't have done</vt:lpstr>
      <vt:lpstr>SHOULD HAVE DONE</vt:lpstr>
      <vt:lpstr>Should(n't) have done</vt:lpstr>
      <vt:lpstr>Should(n't) have done</vt:lpstr>
      <vt:lpstr>COULD HAVE DONE</vt:lpstr>
      <vt:lpstr>Could have done</vt:lpstr>
      <vt:lpstr>Couldn't have done</vt:lpstr>
      <vt:lpstr>MAY / MIGHT HAVE DONE</vt:lpstr>
      <vt:lpstr>Might/may (not) have done</vt:lpstr>
      <vt:lpstr>WOULD HAVE DONE</vt:lpstr>
      <vt:lpstr>Would have done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/>
  <cp:revision>9</cp:revision>
  <dcterms:created xsi:type="dcterms:W3CDTF">2022-11-17T12:29:28Z</dcterms:created>
  <dcterms:modified xsi:type="dcterms:W3CDTF">2023-05-03T13:54:08Z</dcterms:modified>
</cp:coreProperties>
</file>