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7"/>
  </p:notesMasterIdLst>
  <p:sldIdLst>
    <p:sldId id="256" r:id="rId2"/>
    <p:sldId id="257" r:id="rId3"/>
    <p:sldId id="264" r:id="rId4"/>
    <p:sldId id="263" r:id="rId5"/>
    <p:sldId id="26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</a:t>
            </a:r>
            <a:r>
              <a:rPr lang="it-IT" sz="4000" b="1"/>
              <a:t>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24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5DE565-539A-854F-BECD-9700CEFC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321276"/>
            <a:ext cx="11417643" cy="6388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500" dirty="0"/>
              <a:t>Nella puntata precedente:</a:t>
            </a:r>
          </a:p>
          <a:p>
            <a:pPr marL="0" indent="0">
              <a:buNone/>
            </a:pPr>
            <a:r>
              <a:rPr lang="it-IT" sz="2400" dirty="0"/>
              <a:t>Migranti climatici</a:t>
            </a:r>
          </a:p>
          <a:p>
            <a:pPr marL="0" indent="0">
              <a:buNone/>
            </a:pPr>
            <a:r>
              <a:rPr lang="it-IT" sz="2400" dirty="0"/>
              <a:t>Profughi e rifugiati. </a:t>
            </a:r>
            <a:r>
              <a:rPr lang="it-IT" sz="2400" dirty="0">
                <a:sym typeface="Wingdings" pitchFamily="2" charset="2"/>
              </a:rPr>
              <a:t> diritto universale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Gestione politica delle accoglienze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Identità  e  lingue, etnie</a:t>
            </a:r>
          </a:p>
          <a:p>
            <a:pPr marL="0" indent="0">
              <a:buNone/>
            </a:pPr>
            <a:r>
              <a:rPr lang="it-IT" sz="2400" dirty="0"/>
              <a:t>L’identità è elemento geografico in quanto influenza le rappresentazioni del vissuto spaziale, che a loro volta condizionano le relazione sociali, che modificano e strutturano infine lo spazio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Linguaggi  processo di interazione comunicativa</a:t>
            </a:r>
          </a:p>
          <a:p>
            <a:pPr marL="585788" lvl="2" indent="-538163">
              <a:buNone/>
            </a:pPr>
            <a:r>
              <a:rPr lang="it-IT" sz="2400" dirty="0">
                <a:sym typeface="Wingdings" pitchFamily="2" charset="2"/>
              </a:rPr>
              <a:t>Varianti  Lingue / Dialetti / Lingue minoritarie / Lingue naturali  /Lingue artificiali</a:t>
            </a:r>
          </a:p>
          <a:p>
            <a:pPr marL="0" lvl="2" indent="0">
              <a:buNone/>
            </a:pPr>
            <a:r>
              <a:rPr lang="it-IT" sz="2400" dirty="0">
                <a:sym typeface="Wingdings" pitchFamily="2" charset="2"/>
              </a:rPr>
              <a:t>Minoranze linguistiche</a:t>
            </a:r>
          </a:p>
          <a:p>
            <a:pPr marL="0" lvl="2" indent="0">
              <a:buNone/>
            </a:pPr>
            <a:r>
              <a:rPr lang="it-IT" sz="2400" dirty="0">
                <a:sym typeface="Wingdings" pitchFamily="2" charset="2"/>
              </a:rPr>
              <a:t>Lingue minoritarie in Italia</a:t>
            </a:r>
          </a:p>
          <a:p>
            <a:pPr marL="0" lvl="2" indent="0">
              <a:buNone/>
            </a:pPr>
            <a:endParaRPr lang="it-IT" sz="2400" dirty="0">
              <a:sym typeface="Wingdings" pitchFamily="2" charset="2"/>
            </a:endParaRPr>
          </a:p>
          <a:p>
            <a:pPr marL="0" lvl="2" indent="0">
              <a:buNone/>
            </a:pPr>
            <a:r>
              <a:rPr lang="it-IT" sz="2400" dirty="0">
                <a:sym typeface="Wingdings" pitchFamily="2" charset="2"/>
              </a:rPr>
              <a:t>L</a:t>
            </a:r>
            <a:r>
              <a:rPr lang="it-IT" sz="2400">
                <a:sym typeface="Wingdings" pitchFamily="2" charset="2"/>
              </a:rPr>
              <a:t>ingua </a:t>
            </a:r>
            <a:r>
              <a:rPr lang="it-IT" sz="2400" dirty="0">
                <a:sym typeface="Wingdings" pitchFamily="2" charset="2"/>
              </a:rPr>
              <a:t>friulana come strumento identitario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32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1468C-BBF8-7D49-8C58-DE70211F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 e Lingue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27A076-5DC9-2D49-9B1F-9F0AC25C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2" y="1851584"/>
            <a:ext cx="10693664" cy="4376221"/>
          </a:xfrm>
        </p:spPr>
        <p:txBody>
          <a:bodyPr>
            <a:normAutofit/>
          </a:bodyPr>
          <a:lstStyle/>
          <a:p>
            <a:r>
              <a:rPr lang="it-IT" sz="2400" dirty="0"/>
              <a:t>6900 lingue al mondo</a:t>
            </a:r>
          </a:p>
          <a:p>
            <a:pPr marL="457200" lvl="1" indent="0">
              <a:buNone/>
            </a:pPr>
            <a:r>
              <a:rPr lang="it-IT" sz="2400" dirty="0"/>
              <a:t>9 parlate da una popolazione superiore ai 100 milioni</a:t>
            </a:r>
          </a:p>
          <a:p>
            <a:pPr marL="457200" lvl="1" indent="0">
              <a:buNone/>
            </a:pPr>
            <a:r>
              <a:rPr lang="it-IT" sz="2400" dirty="0"/>
              <a:t>380 parlate da popolazione comprese fra 1 milione e 100 milioni</a:t>
            </a:r>
          </a:p>
          <a:p>
            <a:pPr marL="0" indent="0">
              <a:buNone/>
            </a:pPr>
            <a:r>
              <a:rPr lang="it-IT" sz="2400" dirty="0"/>
              <a:t>Ma</a:t>
            </a:r>
          </a:p>
          <a:p>
            <a:r>
              <a:rPr lang="it-IT" sz="2400" dirty="0"/>
              <a:t>Ci sono 200 stati</a:t>
            </a:r>
          </a:p>
          <a:p>
            <a:endParaRPr lang="it-IT" sz="1100" dirty="0"/>
          </a:p>
          <a:p>
            <a:pPr marL="0" indent="0">
              <a:buNone/>
            </a:pPr>
            <a:r>
              <a:rPr lang="it-IT" sz="2400" dirty="0"/>
              <a:t>Quindi….</a:t>
            </a:r>
          </a:p>
          <a:p>
            <a:endParaRPr lang="it-IT" sz="1050" dirty="0"/>
          </a:p>
          <a:p>
            <a:r>
              <a:rPr lang="it-IT" sz="2400" dirty="0"/>
              <a:t>Onu ha sei lingue ufficiali: inglese, francese, russo, arabo, spagnolo e cinese</a:t>
            </a:r>
          </a:p>
        </p:txBody>
      </p:sp>
    </p:spTree>
    <p:extLst>
      <p:ext uri="{BB962C8B-B14F-4D97-AF65-F5344CB8AC3E}">
        <p14:creationId xmlns:p14="http://schemas.microsoft.com/office/powerpoint/2010/main" val="198475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658E6-100C-5C40-B0B8-E644EBFE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188069"/>
            <a:ext cx="10058400" cy="862254"/>
          </a:xfrm>
        </p:spPr>
        <p:txBody>
          <a:bodyPr/>
          <a:lstStyle/>
          <a:p>
            <a:r>
              <a:rPr lang="it-IT" dirty="0"/>
              <a:t>Diffusione delle  lingue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728EAC-CC7D-E244-9298-AB0C9B6C4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04" y="1136822"/>
            <a:ext cx="10663881" cy="5387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Deriva da</a:t>
            </a:r>
          </a:p>
          <a:p>
            <a:r>
              <a:rPr lang="it-IT" sz="2400" dirty="0"/>
              <a:t>Fattori sociali</a:t>
            </a:r>
          </a:p>
          <a:p>
            <a:r>
              <a:rPr lang="it-IT" sz="2400" dirty="0"/>
              <a:t>Fattori geografici</a:t>
            </a:r>
            <a:r>
              <a:rPr lang="it-IT" sz="2400" dirty="0">
                <a:sym typeface="Wingdings" pitchFamily="2" charset="2"/>
              </a:rPr>
              <a:t> mobilità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Condizionata da forze </a:t>
            </a:r>
          </a:p>
          <a:p>
            <a:pPr marL="3113088" lvl="1" indent="44450">
              <a:buNone/>
            </a:pPr>
            <a:r>
              <a:rPr lang="it-IT" sz="2400" dirty="0">
                <a:sym typeface="Wingdings" pitchFamily="2" charset="2"/>
              </a:rPr>
              <a:t>Politiche</a:t>
            </a:r>
          </a:p>
          <a:p>
            <a:pPr marL="3113088" lvl="1" indent="44450">
              <a:buNone/>
            </a:pPr>
            <a:r>
              <a:rPr lang="it-IT" sz="2400" dirty="0">
                <a:sym typeface="Wingdings" pitchFamily="2" charset="2"/>
              </a:rPr>
              <a:t>Economiche</a:t>
            </a:r>
          </a:p>
          <a:p>
            <a:pPr marL="3113088" lvl="1" indent="44450">
              <a:buNone/>
            </a:pPr>
            <a:r>
              <a:rPr lang="it-IT" sz="2400" dirty="0">
                <a:sym typeface="Wingdings" pitchFamily="2" charset="2"/>
              </a:rPr>
              <a:t>Religiose</a:t>
            </a:r>
          </a:p>
          <a:p>
            <a:pPr marL="3113088" lvl="1" indent="44450">
              <a:buNone/>
            </a:pPr>
            <a:r>
              <a:rPr lang="it-IT" sz="2400" dirty="0">
                <a:sym typeface="Wingdings" pitchFamily="2" charset="2"/>
              </a:rPr>
              <a:t>(oggi tecnologia/globalizzazione)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da cui</a:t>
            </a:r>
          </a:p>
          <a:p>
            <a:r>
              <a:rPr lang="it-IT" sz="2400" dirty="0">
                <a:sym typeface="Wingdings" pitchFamily="2" charset="2"/>
              </a:rPr>
              <a:t>Dominanza linguistica (influenza superiore alle altre)</a:t>
            </a:r>
          </a:p>
          <a:p>
            <a:r>
              <a:rPr lang="it-IT" sz="2400" dirty="0">
                <a:sym typeface="Wingdings" pitchFamily="2" charset="2"/>
              </a:rPr>
              <a:t>Estinzione linguistica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5333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C6895-0CA3-4F4F-8102-68B94122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274567"/>
            <a:ext cx="5170314" cy="1609344"/>
          </a:xfrm>
        </p:spPr>
        <p:txBody>
          <a:bodyPr/>
          <a:lstStyle/>
          <a:p>
            <a:r>
              <a:rPr lang="it-IT" dirty="0"/>
              <a:t>Dialetti  italiani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785E4-DE5C-BE47-A1E8-457A5759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72" y="2293619"/>
            <a:ext cx="6057590" cy="4087368"/>
          </a:xfrm>
        </p:spPr>
        <p:txBody>
          <a:bodyPr>
            <a:normAutofit/>
          </a:bodyPr>
          <a:lstStyle/>
          <a:p>
            <a:r>
              <a:rPr lang="it-IT" sz="2400" dirty="0"/>
              <a:t>44% italiani parla soltanto in italiano</a:t>
            </a:r>
          </a:p>
          <a:p>
            <a:r>
              <a:rPr lang="it-IT" sz="2400" dirty="0"/>
              <a:t>51% lo alterna con un dialetto / lingua minoritaria</a:t>
            </a:r>
          </a:p>
          <a:p>
            <a:r>
              <a:rPr lang="it-IT" sz="2400" dirty="0"/>
              <a:t>5% parla soltanto in dialetto / lingua minoritaria</a:t>
            </a:r>
          </a:p>
          <a:p>
            <a:endParaRPr lang="it-IT" sz="1050" dirty="0"/>
          </a:p>
          <a:p>
            <a:r>
              <a:rPr lang="it-IT" sz="2400" dirty="0"/>
              <a:t>12 lingue minoritarie riconosciute per legge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B092CE-422B-6E46-BB17-30FA86F6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167" y="72083"/>
            <a:ext cx="6009501" cy="67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8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4095</TotalTime>
  <Words>232</Words>
  <Application>Microsoft Macintosh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Presentazione standard di PowerPoint</vt:lpstr>
      <vt:lpstr>Lingua e Lingue</vt:lpstr>
      <vt:lpstr>Diffusione delle  lingue</vt:lpstr>
      <vt:lpstr>Dialetti  italiani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57</cp:revision>
  <dcterms:created xsi:type="dcterms:W3CDTF">2022-03-01T08:25:09Z</dcterms:created>
  <dcterms:modified xsi:type="dcterms:W3CDTF">2023-05-03T14:23:37Z</dcterms:modified>
</cp:coreProperties>
</file>