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87" r:id="rId1"/>
  </p:sldMasterIdLst>
  <p:notesMasterIdLst>
    <p:notesMasterId r:id="rId38"/>
  </p:notesMasterIdLst>
  <p:sldIdLst>
    <p:sldId id="256" r:id="rId2"/>
    <p:sldId id="257" r:id="rId3"/>
    <p:sldId id="272" r:id="rId4"/>
    <p:sldId id="273" r:id="rId5"/>
    <p:sldId id="280" r:id="rId6"/>
    <p:sldId id="358" r:id="rId7"/>
    <p:sldId id="359" r:id="rId8"/>
    <p:sldId id="360" r:id="rId9"/>
    <p:sldId id="288" r:id="rId10"/>
    <p:sldId id="290" r:id="rId11"/>
    <p:sldId id="291" r:id="rId12"/>
    <p:sldId id="361" r:id="rId13"/>
    <p:sldId id="292" r:id="rId14"/>
    <p:sldId id="293" r:id="rId15"/>
    <p:sldId id="294" r:id="rId16"/>
    <p:sldId id="295" r:id="rId17"/>
    <p:sldId id="364" r:id="rId18"/>
    <p:sldId id="365" r:id="rId19"/>
    <p:sldId id="367" r:id="rId20"/>
    <p:sldId id="362" r:id="rId21"/>
    <p:sldId id="263" r:id="rId22"/>
    <p:sldId id="297" r:id="rId23"/>
    <p:sldId id="298" r:id="rId24"/>
    <p:sldId id="299" r:id="rId25"/>
    <p:sldId id="301" r:id="rId26"/>
    <p:sldId id="302" r:id="rId27"/>
    <p:sldId id="303" r:id="rId28"/>
    <p:sldId id="363" r:id="rId29"/>
    <p:sldId id="300" r:id="rId30"/>
    <p:sldId id="304" r:id="rId31"/>
    <p:sldId id="305" r:id="rId32"/>
    <p:sldId id="368" r:id="rId33"/>
    <p:sldId id="306" r:id="rId34"/>
    <p:sldId id="369" r:id="rId35"/>
    <p:sldId id="370" r:id="rId36"/>
    <p:sldId id="371" r:id="rId37"/>
  </p:sldIdLst>
  <p:sldSz cx="12192000" cy="6858000"/>
  <p:notesSz cx="6858000" cy="9144000"/>
  <p:defaultText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10"/>
    <p:restoredTop sz="94705"/>
  </p:normalViewPr>
  <p:slideViewPr>
    <p:cSldViewPr snapToGrid="0" snapToObjects="1">
      <p:cViewPr>
        <p:scale>
          <a:sx n="92" d="100"/>
          <a:sy n="92" d="100"/>
        </p:scale>
        <p:origin x="1224" y="4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egnaposto intestazione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it-IT"/>
          </a:p>
        </p:txBody>
      </p:sp>
      <p:sp>
        <p:nvSpPr>
          <p:cNvPr id="3" name="Segnaposto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2802876-4B35-5542-887D-D524159F491A}" type="datetimeFigureOut">
              <a:rPr lang="it-IT" smtClean="0"/>
              <a:t>02/05/23</a:t>
            </a:fld>
            <a:endParaRPr lang="it-IT"/>
          </a:p>
        </p:txBody>
      </p:sp>
      <p:sp>
        <p:nvSpPr>
          <p:cNvPr id="4" name="Segnaposto immagin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it-IT"/>
          </a:p>
        </p:txBody>
      </p:sp>
      <p:sp>
        <p:nvSpPr>
          <p:cNvPr id="5" name="Segnaposto note 4"/>
          <p:cNvSpPr>
            <a:spLocks noGrp="1"/>
          </p:cNvSpPr>
          <p:nvPr>
            <p:ph type="body" sz="quarter" idx="3"/>
          </p:nvPr>
        </p:nvSpPr>
        <p:spPr>
          <a:xfrm>
            <a:off x="685800" y="4400550"/>
            <a:ext cx="5486400" cy="3600450"/>
          </a:xfrm>
          <a:prstGeom prst="rect">
            <a:avLst/>
          </a:prstGeom>
        </p:spPr>
        <p:txBody>
          <a:bodyPr vert="horz" lIns="91440" tIns="45720" rIns="91440" bIns="45720" rtlCol="0"/>
          <a:lstStyle/>
          <a:p>
            <a:r>
              <a:rPr lang="it-IT"/>
              <a:t>Modifica gli stili del testo dello schema
Secondo livello
Terzo livello
Quarto livello
Quinto livello</a:t>
            </a:r>
          </a:p>
        </p:txBody>
      </p:sp>
      <p:sp>
        <p:nvSpPr>
          <p:cNvPr id="6" name="Segnaposto piè di pa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it-IT"/>
          </a:p>
        </p:txBody>
      </p:sp>
      <p:sp>
        <p:nvSpPr>
          <p:cNvPr id="7" name="Segnaposto numero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C1B286B-E391-F14E-B58F-295232AADC80}" type="slidenum">
              <a:rPr lang="it-IT" smtClean="0"/>
              <a:t>‹N›</a:t>
            </a:fld>
            <a:endParaRPr lang="it-IT"/>
          </a:p>
        </p:txBody>
      </p:sp>
    </p:spTree>
    <p:extLst>
      <p:ext uri="{BB962C8B-B14F-4D97-AF65-F5344CB8AC3E}">
        <p14:creationId xmlns:p14="http://schemas.microsoft.com/office/powerpoint/2010/main" val="262243324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it-IT"/>
              <a:t>Fare clic per modificare lo stile del titolo dello schema</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27693489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a:p>
        </p:txBody>
      </p:sp>
      <p:sp>
        <p:nvSpPr>
          <p:cNvPr id="3" name="Vertical Text Placeholder 2"/>
          <p:cNvSpPr>
            <a:spLocks noGrp="1"/>
          </p:cNvSpPr>
          <p:nvPr>
            <p:ph type="body" orient="vert" idx="1"/>
          </p:nvPr>
        </p:nvSpPr>
        <p:spPr/>
        <p:txBody>
          <a:bodyPr vert="eaVert"/>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3871907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1_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it-IT"/>
              <a:t>Fare clic per modificare lo stile del titolo dello schema</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9936437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idx="1"/>
          </p:nvPr>
        </p:nvSpPr>
        <p:spPr/>
        <p:txBody>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10"/>
          </p:nvPr>
        </p:nvSpPr>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p:txBody>
          <a:bodyPr/>
          <a:lstStyle/>
          <a:p>
            <a:endParaRPr lang="it-IT"/>
          </a:p>
        </p:txBody>
      </p:sp>
      <p:sp>
        <p:nvSpPr>
          <p:cNvPr id="6" name="Slide Number Placeholder 5"/>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75475961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Intestazione sezione">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it-IT"/>
              <a:t>Fare clic per modificare lo stile del titolo dello schema</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
Secondo livello
Terzo livello
Quarto livello
Quinto livello</a:t>
            </a:r>
            <a:endParaRPr lang="en-US"/>
          </a:p>
        </p:txBody>
      </p:sp>
      <p:sp>
        <p:nvSpPr>
          <p:cNvPr id="4" name="Date Placeholder 3"/>
          <p:cNvSpPr>
            <a:spLocks noGrp="1"/>
          </p:cNvSpPr>
          <p:nvPr>
            <p:ph type="dt" sz="half" idx="10"/>
          </p:nvPr>
        </p:nvSpPr>
        <p:spPr>
          <a:xfrm>
            <a:off x="8593667" y="6272784"/>
            <a:ext cx="2644309" cy="365125"/>
          </a:xfrm>
        </p:spPr>
        <p:txBody>
          <a:bodyPr/>
          <a:lstStyle/>
          <a:p>
            <a:fld id="{837D0E34-1ECB-5444-BD3E-69484C495800}" type="datetimeFigureOut">
              <a:rPr lang="it-IT" smtClean="0"/>
              <a:t>02/05/23</a:t>
            </a:fld>
            <a:endParaRPr lang="it-IT"/>
          </a:p>
        </p:txBody>
      </p:sp>
      <p:sp>
        <p:nvSpPr>
          <p:cNvPr id="5" name="Footer Placeholder 4"/>
          <p:cNvSpPr>
            <a:spLocks noGrp="1"/>
          </p:cNvSpPr>
          <p:nvPr>
            <p:ph type="ftr" sz="quarter" idx="11"/>
          </p:nvPr>
        </p:nvSpPr>
        <p:spPr>
          <a:xfrm>
            <a:off x="2182708" y="6272784"/>
            <a:ext cx="6327648" cy="365125"/>
          </a:xfrm>
        </p:spPr>
        <p:txBody>
          <a:bodyPr/>
          <a:lstStyle/>
          <a:p>
            <a:endParaRPr lang="it-IT"/>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F22D769A-F634-AA42-8679-B54091E1F20F}" type="slidenum">
              <a:rPr lang="it-IT" smtClean="0"/>
              <a:t>‹N›</a:t>
            </a:fld>
            <a:endParaRPr lang="it-IT"/>
          </a:p>
        </p:txBody>
      </p:sp>
    </p:spTree>
    <p:extLst>
      <p:ext uri="{BB962C8B-B14F-4D97-AF65-F5344CB8AC3E}">
        <p14:creationId xmlns:p14="http://schemas.microsoft.com/office/powerpoint/2010/main" val="1032839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 dello schema</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it-IT"/>
              <a:t>Modifica gli stili del testo dello schema
Secondo livello
Terzo livello
Quarto livello
Quinto livello</a:t>
            </a:r>
            <a:endParaRPr lang="en-US" dirty="0"/>
          </a:p>
        </p:txBody>
      </p:sp>
      <p:sp>
        <p:nvSpPr>
          <p:cNvPr id="5" name="Date Placeholder 4"/>
          <p:cNvSpPr>
            <a:spLocks noGrp="1"/>
          </p:cNvSpPr>
          <p:nvPr>
            <p:ph type="dt" sz="half" idx="10"/>
          </p:nvPr>
        </p:nvSpPr>
        <p:spPr/>
        <p:txBody>
          <a:bodyPr/>
          <a:lstStyle/>
          <a:p>
            <a:fld id="{837D0E34-1ECB-5444-BD3E-69484C495800}" type="datetimeFigureOut">
              <a:rPr lang="it-IT" smtClean="0"/>
              <a:t>02/05/23</a:t>
            </a:fld>
            <a:endParaRPr lang="it-IT"/>
          </a:p>
        </p:txBody>
      </p:sp>
      <p:sp>
        <p:nvSpPr>
          <p:cNvPr id="6" name="Footer Placeholder 5"/>
          <p:cNvSpPr>
            <a:spLocks noGrp="1"/>
          </p:cNvSpPr>
          <p:nvPr>
            <p:ph type="ftr" sz="quarter" idx="11"/>
          </p:nvPr>
        </p:nvSpPr>
        <p:spPr/>
        <p:txBody>
          <a:bodyPr/>
          <a:lstStyle/>
          <a:p>
            <a:endParaRPr lang="it-IT"/>
          </a:p>
        </p:txBody>
      </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3425210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Confronto">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
Secondo livello
Terzo livello
Quarto livello
Quinto livello</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it-IT"/>
              <a:t>Modifica gli stili del testo dello schema
Secondo livello
Terzo livello
Quarto livello
Quinto livello</a:t>
            </a:r>
            <a:endParaRPr lang="en-US" dirty="0"/>
          </a:p>
        </p:txBody>
      </p:sp>
      <p:sp>
        <p:nvSpPr>
          <p:cNvPr id="7" name="Date Placeholder 6"/>
          <p:cNvSpPr>
            <a:spLocks noGrp="1"/>
          </p:cNvSpPr>
          <p:nvPr>
            <p:ph type="dt" sz="half" idx="10"/>
          </p:nvPr>
        </p:nvSpPr>
        <p:spPr/>
        <p:txBody>
          <a:bodyPr/>
          <a:lstStyle/>
          <a:p>
            <a:fld id="{837D0E34-1ECB-5444-BD3E-69484C495800}" type="datetimeFigureOut">
              <a:rPr lang="it-IT" smtClean="0"/>
              <a:t>02/05/23</a:t>
            </a:fld>
            <a:endParaRPr lang="it-IT"/>
          </a:p>
        </p:txBody>
      </p:sp>
      <p:sp>
        <p:nvSpPr>
          <p:cNvPr id="8" name="Footer Placeholder 7"/>
          <p:cNvSpPr>
            <a:spLocks noGrp="1"/>
          </p:cNvSpPr>
          <p:nvPr>
            <p:ph type="ftr" sz="quarter" idx="11"/>
          </p:nvPr>
        </p:nvSpPr>
        <p:spPr/>
        <p:txBody>
          <a:bodyPr/>
          <a:lstStyle/>
          <a:p>
            <a:endParaRPr lang="it-IT"/>
          </a:p>
        </p:txBody>
      </p:sp>
      <p:sp>
        <p:nvSpPr>
          <p:cNvPr id="9" name="Slide Number Placeholder 8"/>
          <p:cNvSpPr>
            <a:spLocks noGrp="1"/>
          </p:cNvSpPr>
          <p:nvPr>
            <p:ph type="sldNum" sz="quarter" idx="12"/>
          </p:nvPr>
        </p:nvSpPr>
        <p:spPr/>
        <p:txBody>
          <a:bodyPr/>
          <a:lstStyle/>
          <a:p>
            <a:fld id="{F22D769A-F634-AA42-8679-B54091E1F20F}" type="slidenum">
              <a:rPr lang="it-IT" smtClean="0"/>
              <a:t>‹N›</a:t>
            </a:fld>
            <a:endParaRPr lang="it-IT"/>
          </a:p>
        </p:txBody>
      </p:sp>
      <p:sp>
        <p:nvSpPr>
          <p:cNvPr id="10" name="Title 9"/>
          <p:cNvSpPr>
            <a:spLocks noGrp="1"/>
          </p:cNvSpPr>
          <p:nvPr>
            <p:ph type="title"/>
          </p:nvPr>
        </p:nvSpPr>
        <p:spPr/>
        <p:txBody>
          <a:bodyPr/>
          <a:lstStyle/>
          <a:p>
            <a:r>
              <a:rPr lang="it-IT"/>
              <a:t>Fare clic per modificare lo stile del titolo dello schema</a:t>
            </a:r>
            <a:endParaRPr lang="en-US" dirty="0"/>
          </a:p>
        </p:txBody>
      </p:sp>
    </p:spTree>
    <p:extLst>
      <p:ext uri="{BB962C8B-B14F-4D97-AF65-F5344CB8AC3E}">
        <p14:creationId xmlns:p14="http://schemas.microsoft.com/office/powerpoint/2010/main" val="422369822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olo titolo">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837D0E34-1ECB-5444-BD3E-69484C495800}" type="datetimeFigureOut">
              <a:rPr lang="it-IT" smtClean="0"/>
              <a:t>02/05/23</a:t>
            </a:fld>
            <a:endParaRPr lang="it-IT"/>
          </a:p>
        </p:txBody>
      </p:sp>
      <p:sp>
        <p:nvSpPr>
          <p:cNvPr id="4" name="Footer Placeholder 3"/>
          <p:cNvSpPr>
            <a:spLocks noGrp="1"/>
          </p:cNvSpPr>
          <p:nvPr>
            <p:ph type="ftr" sz="quarter" idx="11"/>
          </p:nvPr>
        </p:nvSpPr>
        <p:spPr/>
        <p:txBody>
          <a:bodyPr/>
          <a:lstStyle/>
          <a:p>
            <a:endParaRPr lang="it-IT"/>
          </a:p>
        </p:txBody>
      </p:sp>
      <p:sp>
        <p:nvSpPr>
          <p:cNvPr id="5" name="Slide Number Placeholder 4"/>
          <p:cNvSpPr>
            <a:spLocks noGrp="1"/>
          </p:cNvSpPr>
          <p:nvPr>
            <p:ph type="sldNum" sz="quarter" idx="12"/>
          </p:nvPr>
        </p:nvSpPr>
        <p:spPr/>
        <p:txBody>
          <a:bodyPr/>
          <a:lstStyle/>
          <a:p>
            <a:fld id="{F22D769A-F634-AA42-8679-B54091E1F20F}" type="slidenum">
              <a:rPr lang="it-IT" smtClean="0"/>
              <a:t>‹N›</a:t>
            </a:fld>
            <a:endParaRPr lang="it-IT"/>
          </a:p>
        </p:txBody>
      </p:sp>
      <p:sp>
        <p:nvSpPr>
          <p:cNvPr id="6" name="Title 5"/>
          <p:cNvSpPr>
            <a:spLocks noGrp="1"/>
          </p:cNvSpPr>
          <p:nvPr>
            <p:ph type="title"/>
          </p:nvPr>
        </p:nvSpPr>
        <p:spPr/>
        <p:txBody>
          <a:bodyPr/>
          <a:lstStyle/>
          <a:p>
            <a:r>
              <a:rPr lang="it-IT"/>
              <a:t>Fare clic per modificare lo stile del titolo dello schema</a:t>
            </a:r>
            <a:endParaRPr lang="en-US"/>
          </a:p>
        </p:txBody>
      </p:sp>
    </p:spTree>
    <p:extLst>
      <p:ext uri="{BB962C8B-B14F-4D97-AF65-F5344CB8AC3E}">
        <p14:creationId xmlns:p14="http://schemas.microsoft.com/office/powerpoint/2010/main" val="177564632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Vuota">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37D0E34-1ECB-5444-BD3E-69484C495800}" type="datetimeFigureOut">
              <a:rPr lang="it-IT" smtClean="0"/>
              <a:t>02/05/23</a:t>
            </a:fld>
            <a:endParaRPr lang="it-IT"/>
          </a:p>
        </p:txBody>
      </p:sp>
      <p:sp>
        <p:nvSpPr>
          <p:cNvPr id="3" name="Footer Placeholder 2"/>
          <p:cNvSpPr>
            <a:spLocks noGrp="1"/>
          </p:cNvSpPr>
          <p:nvPr>
            <p:ph type="ftr" sz="quarter" idx="11"/>
          </p:nvPr>
        </p:nvSpPr>
        <p:spPr/>
        <p:txBody>
          <a:bodyPr/>
          <a:lstStyle/>
          <a:p>
            <a:endParaRPr lang="it-IT"/>
          </a:p>
        </p:txBody>
      </p:sp>
      <p:sp>
        <p:nvSpPr>
          <p:cNvPr id="4" name="Slide Number Placeholder 3"/>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8613317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uto con didascalia">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it-IT"/>
              <a:t>Modifica gli stili del testo dello schema
Secondo livello
Terzo livello
Quarto livello
Quinto livello</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02/05/23</a:t>
            </a:fld>
            <a:endParaRPr lang="it-IT"/>
          </a:p>
        </p:txBody>
      </p:sp>
      <p:sp>
        <p:nvSpPr>
          <p:cNvPr id="6" name="Footer Placeholder 5"/>
          <p:cNvSpPr>
            <a:spLocks noGrp="1"/>
          </p:cNvSpPr>
          <p:nvPr>
            <p:ph type="ftr" sz="quarter" idx="11"/>
          </p:nvPr>
        </p:nvSpPr>
        <p:spPr/>
        <p:txBody>
          <a:bodyPr/>
          <a:lstStyle/>
          <a:p>
            <a:endParaRPr lang="it-IT"/>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285332584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Immagine con didascalia">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it-IT"/>
              <a:t>Fare clic per modificare lo stile del titolo dello schema</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a:t>Fare clic sull'icona per inserire un'immagine</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
Secondo livello
Terzo livello
Quarto livello
Quinto livello</a:t>
            </a:r>
            <a:endParaRPr lang="en-US"/>
          </a:p>
        </p:txBody>
      </p:sp>
      <p:sp>
        <p:nvSpPr>
          <p:cNvPr id="5" name="Date Placeholder 4"/>
          <p:cNvSpPr>
            <a:spLocks noGrp="1"/>
          </p:cNvSpPr>
          <p:nvPr>
            <p:ph type="dt" sz="half" idx="10"/>
          </p:nvPr>
        </p:nvSpPr>
        <p:spPr/>
        <p:txBody>
          <a:bodyPr/>
          <a:lstStyle/>
          <a:p>
            <a:fld id="{837D0E34-1ECB-5444-BD3E-69484C495800}" type="datetimeFigureOut">
              <a:rPr lang="it-IT" smtClean="0"/>
              <a:t>02/05/23</a:t>
            </a:fld>
            <a:endParaRPr lang="it-IT"/>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F22D769A-F634-AA42-8679-B54091E1F20F}" type="slidenum">
              <a:rPr lang="it-IT" smtClean="0"/>
              <a:t>‹N›</a:t>
            </a:fld>
            <a:endParaRPr lang="it-IT"/>
          </a:p>
        </p:txBody>
      </p:sp>
    </p:spTree>
    <p:extLst>
      <p:ext uri="{BB962C8B-B14F-4D97-AF65-F5344CB8AC3E}">
        <p14:creationId xmlns:p14="http://schemas.microsoft.com/office/powerpoint/2010/main" val="116007724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microsoft.com/office/2007/relationships/hdphoto" Target="../media/hdphoto1.wdp"/></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it-IT"/>
              <a:t>Fare clic per modificare lo stile del titolo dello schema</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it-IT"/>
              <a:t>Modifica gli stili del testo dello schema
Secondo livello
Terzo livello
Quarto livello
Quinto livello</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837D0E34-1ECB-5444-BD3E-69484C495800}" type="datetimeFigureOut">
              <a:rPr lang="it-IT" smtClean="0"/>
              <a:t>02/05/23</a:t>
            </a:fld>
            <a:endParaRPr lang="it-IT"/>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it-IT"/>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3">
                <a:duotone>
                  <a:schemeClr val="accent1">
                    <a:shade val="45000"/>
                    <a:satMod val="135000"/>
                  </a:schemeClr>
                  <a:prstClr val="white"/>
                </a:duotone>
                <a:extLst>
                  <a:ext uri="{BEBA8EAE-BF5A-486C-A8C5-ECC9F3942E4B}">
                    <a14:imgProps xmlns:a14="http://schemas.microsoft.com/office/drawing/2010/main">
                      <a14:imgLayer r:embed="rId14">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F22D769A-F634-AA42-8679-B54091E1F20F}" type="slidenum">
              <a:rPr lang="it-IT" smtClean="0"/>
              <a:t>‹N›</a:t>
            </a:fld>
            <a:endParaRPr lang="it-IT"/>
          </a:p>
        </p:txBody>
      </p:sp>
    </p:spTree>
    <p:extLst>
      <p:ext uri="{BB962C8B-B14F-4D97-AF65-F5344CB8AC3E}">
        <p14:creationId xmlns:p14="http://schemas.microsoft.com/office/powerpoint/2010/main" val="2896865268"/>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xStyles>
    <p:titleStyle>
      <a:lvl1pPr algn="l" defTabSz="914400" rtl="0" eaLnBrk="1" latinLnBrk="0" hangingPunct="1">
        <a:lnSpc>
          <a:spcPct val="90000"/>
        </a:lnSpc>
        <a:spcBef>
          <a:spcPct val="0"/>
        </a:spcBef>
        <a:buNone/>
        <a:defRPr sz="5400" kern="1200" cap="all" baseline="0">
          <a:blipFill>
            <a:blip r:embed="rId15">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hyperlink" Target="https://www.un.org/esa/dsd/agenda21/res_agenda21_00.shtml" TargetMode="Externa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tif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6.tiff"/><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tiff"/><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9F72A09-70BD-4F44-B969-2EBBF678DD4F}"/>
              </a:ext>
            </a:extLst>
          </p:cNvPr>
          <p:cNvSpPr>
            <a:spLocks noGrp="1"/>
          </p:cNvSpPr>
          <p:nvPr>
            <p:ph type="ctrTitle"/>
          </p:nvPr>
        </p:nvSpPr>
        <p:spPr>
          <a:xfrm>
            <a:off x="1524000" y="1122363"/>
            <a:ext cx="9144000" cy="3552668"/>
          </a:xfrm>
        </p:spPr>
        <p:txBody>
          <a:bodyPr>
            <a:normAutofit fontScale="90000"/>
          </a:bodyPr>
          <a:lstStyle/>
          <a:p>
            <a:r>
              <a:rPr lang="it-IT" b="1" cap="small" dirty="0"/>
              <a:t>Territorio e Società</a:t>
            </a:r>
            <a:br>
              <a:rPr lang="it-IT" b="1" cap="small" dirty="0"/>
            </a:br>
            <a:r>
              <a:rPr lang="it-IT" b="1" cap="small" dirty="0"/>
              <a:t>225 Le</a:t>
            </a:r>
            <a:r>
              <a:rPr lang="it-IT" dirty="0"/>
              <a:t> </a:t>
            </a:r>
            <a:br>
              <a:rPr lang="it-IT" dirty="0"/>
            </a:br>
            <a:br>
              <a:rPr lang="it-IT" dirty="0"/>
            </a:br>
            <a:r>
              <a:rPr lang="it-IT" sz="4000" dirty="0"/>
              <a:t>Corso di Studio </a:t>
            </a:r>
            <a:br>
              <a:rPr lang="it-IT" sz="4000" dirty="0"/>
            </a:br>
            <a:r>
              <a:rPr lang="it-IT" sz="4000" dirty="0"/>
              <a:t>LE08 Lettere moderne</a:t>
            </a:r>
          </a:p>
        </p:txBody>
      </p:sp>
      <p:sp>
        <p:nvSpPr>
          <p:cNvPr id="3" name="Sottotitolo 2">
            <a:extLst>
              <a:ext uri="{FF2B5EF4-FFF2-40B4-BE49-F238E27FC236}">
                <a16:creationId xmlns:a16="http://schemas.microsoft.com/office/drawing/2014/main" id="{C78CD909-0C5A-6A42-A155-018BFBEE2164}"/>
              </a:ext>
            </a:extLst>
          </p:cNvPr>
          <p:cNvSpPr>
            <a:spLocks noGrp="1"/>
          </p:cNvSpPr>
          <p:nvPr>
            <p:ph type="subTitle" idx="1"/>
          </p:nvPr>
        </p:nvSpPr>
        <p:spPr>
          <a:xfrm>
            <a:off x="1433848" y="5118995"/>
            <a:ext cx="9144000" cy="1655762"/>
          </a:xfrm>
        </p:spPr>
        <p:txBody>
          <a:bodyPr/>
          <a:lstStyle/>
          <a:p>
            <a:r>
              <a:rPr lang="it-IT" dirty="0" err="1"/>
              <a:t>a.a</a:t>
            </a:r>
            <a:r>
              <a:rPr lang="it-IT" dirty="0"/>
              <a:t>. 2022-2023</a:t>
            </a:r>
          </a:p>
        </p:txBody>
      </p:sp>
      <p:sp>
        <p:nvSpPr>
          <p:cNvPr id="4" name="CasellaDiTesto 3">
            <a:extLst>
              <a:ext uri="{FF2B5EF4-FFF2-40B4-BE49-F238E27FC236}">
                <a16:creationId xmlns:a16="http://schemas.microsoft.com/office/drawing/2014/main" id="{09AB6D40-5966-5446-85EB-0E1430A47B86}"/>
              </a:ext>
            </a:extLst>
          </p:cNvPr>
          <p:cNvSpPr txBox="1"/>
          <p:nvPr/>
        </p:nvSpPr>
        <p:spPr>
          <a:xfrm>
            <a:off x="10873946" y="4490365"/>
            <a:ext cx="1157416" cy="369332"/>
          </a:xfrm>
          <a:prstGeom prst="rect">
            <a:avLst/>
          </a:prstGeom>
          <a:noFill/>
        </p:spPr>
        <p:txBody>
          <a:bodyPr wrap="square" rtlCol="0">
            <a:spAutoFit/>
          </a:bodyPr>
          <a:lstStyle/>
          <a:p>
            <a:r>
              <a:rPr lang="it-IT" dirty="0" err="1"/>
              <a:t>Ppt</a:t>
            </a:r>
            <a:r>
              <a:rPr lang="it-IT"/>
              <a:t> 29 </a:t>
            </a:r>
            <a:endParaRPr lang="it-IT" dirty="0"/>
          </a:p>
        </p:txBody>
      </p:sp>
    </p:spTree>
    <p:extLst>
      <p:ext uri="{BB962C8B-B14F-4D97-AF65-F5344CB8AC3E}">
        <p14:creationId xmlns:p14="http://schemas.microsoft.com/office/powerpoint/2010/main" val="91740343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6C7054-D6C8-F54B-AF5A-74C43F0215BA}"/>
              </a:ext>
            </a:extLst>
          </p:cNvPr>
          <p:cNvSpPr>
            <a:spLocks noGrp="1"/>
          </p:cNvSpPr>
          <p:nvPr>
            <p:ph type="title"/>
          </p:nvPr>
        </p:nvSpPr>
        <p:spPr/>
        <p:txBody>
          <a:bodyPr/>
          <a:lstStyle/>
          <a:p>
            <a:r>
              <a:rPr lang="it-IT" dirty="0">
                <a:solidFill>
                  <a:schemeClr val="bg1"/>
                </a:solidFill>
              </a:rPr>
              <a:t>Geografia dello sviluppo</a:t>
            </a:r>
          </a:p>
        </p:txBody>
      </p:sp>
      <p:sp>
        <p:nvSpPr>
          <p:cNvPr id="3" name="Segnaposto contenuto 2">
            <a:extLst>
              <a:ext uri="{FF2B5EF4-FFF2-40B4-BE49-F238E27FC236}">
                <a16:creationId xmlns:a16="http://schemas.microsoft.com/office/drawing/2014/main" id="{D20BE646-E72A-B74E-80B9-99AF6AA406D2}"/>
              </a:ext>
            </a:extLst>
          </p:cNvPr>
          <p:cNvSpPr>
            <a:spLocks noGrp="1"/>
          </p:cNvSpPr>
          <p:nvPr>
            <p:ph idx="1"/>
          </p:nvPr>
        </p:nvSpPr>
        <p:spPr>
          <a:xfrm>
            <a:off x="593124" y="879676"/>
            <a:ext cx="11143605" cy="5324354"/>
          </a:xfrm>
        </p:spPr>
        <p:txBody>
          <a:bodyPr>
            <a:normAutofit/>
          </a:bodyPr>
          <a:lstStyle/>
          <a:p>
            <a:pPr marL="0" indent="0">
              <a:buNone/>
            </a:pPr>
            <a:r>
              <a:rPr lang="it-IT" sz="2400" dirty="0">
                <a:sym typeface="Wingdings" pitchFamily="2" charset="2"/>
              </a:rPr>
              <a:t>L’obiettivo è il raggiungimento collettivo di migliori condizioni di vita (economiche, sociali, ambientali) avendo presente le conseguenze delle varie scelte</a:t>
            </a:r>
          </a:p>
          <a:p>
            <a:pPr>
              <a:buFont typeface="Wingdings" pitchFamily="2" charset="2"/>
              <a:buChar char="à"/>
            </a:pPr>
            <a:endParaRPr lang="it-IT" sz="2400" dirty="0">
              <a:sym typeface="Wingdings" pitchFamily="2" charset="2"/>
            </a:endParaRPr>
          </a:p>
          <a:p>
            <a:pPr>
              <a:buFont typeface="Wingdings" pitchFamily="2" charset="2"/>
              <a:buChar char="à"/>
            </a:pPr>
            <a:r>
              <a:rPr lang="it-IT" sz="2400" dirty="0">
                <a:sym typeface="Wingdings" pitchFamily="2" charset="2"/>
              </a:rPr>
              <a:t>Differenti scuole di pensiero</a:t>
            </a:r>
          </a:p>
          <a:p>
            <a:pPr lvl="1">
              <a:buFont typeface="Wingdings" pitchFamily="2" charset="2"/>
              <a:buChar char="à"/>
            </a:pPr>
            <a:r>
              <a:rPr lang="it-IT" sz="2400" dirty="0">
                <a:sym typeface="Wingdings" pitchFamily="2" charset="2"/>
              </a:rPr>
              <a:t>Sviluppo convenzionale vs. sviluppo sostenibile</a:t>
            </a:r>
          </a:p>
          <a:p>
            <a:r>
              <a:rPr lang="it-IT" sz="2400" b="1" dirty="0"/>
              <a:t>S. Convenzionale</a:t>
            </a:r>
            <a:r>
              <a:rPr lang="it-IT" sz="2400" dirty="0"/>
              <a:t>: privilegia la crescita economica, in particolare nel </a:t>
            </a:r>
            <a:r>
              <a:rPr lang="it-IT" sz="2400" i="1" dirty="0"/>
              <a:t>breve periodo</a:t>
            </a:r>
          </a:p>
          <a:p>
            <a:r>
              <a:rPr lang="it-IT" sz="2400" b="1" dirty="0"/>
              <a:t>S. Sostenibile</a:t>
            </a:r>
            <a:r>
              <a:rPr lang="it-IT" sz="2400" dirty="0"/>
              <a:t>: primato alla crescita economica e sociale senza compromettere le diversità culturali, le risorse naturali e le condizioni dell’ambiente in favore di un’eredità per le generazioni future(</a:t>
            </a:r>
            <a:r>
              <a:rPr lang="it-IT" sz="2400" i="1" dirty="0"/>
              <a:t>a lungo termine)</a:t>
            </a:r>
            <a:endParaRPr lang="it-IT" sz="2400" dirty="0"/>
          </a:p>
        </p:txBody>
      </p:sp>
    </p:spTree>
    <p:extLst>
      <p:ext uri="{BB962C8B-B14F-4D97-AF65-F5344CB8AC3E}">
        <p14:creationId xmlns:p14="http://schemas.microsoft.com/office/powerpoint/2010/main" val="118944626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4E0486F-DF1F-4F4F-ADF6-0D180335579F}"/>
              </a:ext>
            </a:extLst>
          </p:cNvPr>
          <p:cNvSpPr>
            <a:spLocks noGrp="1"/>
          </p:cNvSpPr>
          <p:nvPr>
            <p:ph type="title"/>
          </p:nvPr>
        </p:nvSpPr>
        <p:spPr/>
        <p:txBody>
          <a:bodyPr/>
          <a:lstStyle/>
          <a:p>
            <a:r>
              <a:rPr lang="it-IT" dirty="0">
                <a:solidFill>
                  <a:schemeClr val="bg1"/>
                </a:solidFill>
              </a:rPr>
              <a:t>Geografia dello sviluppo</a:t>
            </a:r>
            <a:endParaRPr lang="it-IT" dirty="0"/>
          </a:p>
        </p:txBody>
      </p:sp>
      <p:sp>
        <p:nvSpPr>
          <p:cNvPr id="3" name="Segnaposto contenuto 2">
            <a:extLst>
              <a:ext uri="{FF2B5EF4-FFF2-40B4-BE49-F238E27FC236}">
                <a16:creationId xmlns:a16="http://schemas.microsoft.com/office/drawing/2014/main" id="{9C5A1772-7D70-B24E-BA51-404073D86098}"/>
              </a:ext>
            </a:extLst>
          </p:cNvPr>
          <p:cNvSpPr>
            <a:spLocks noGrp="1"/>
          </p:cNvSpPr>
          <p:nvPr>
            <p:ph idx="1"/>
          </p:nvPr>
        </p:nvSpPr>
        <p:spPr>
          <a:xfrm>
            <a:off x="946281" y="241034"/>
            <a:ext cx="10520789" cy="5764349"/>
          </a:xfrm>
        </p:spPr>
        <p:txBody>
          <a:bodyPr>
            <a:noAutofit/>
          </a:bodyPr>
          <a:lstStyle/>
          <a:p>
            <a:pPr marL="0" indent="0">
              <a:buNone/>
            </a:pPr>
            <a:r>
              <a:rPr lang="it-IT" sz="5400" cap="all" dirty="0">
                <a:latin typeface="+mj-lt"/>
              </a:rPr>
              <a:t>S</a:t>
            </a:r>
            <a:r>
              <a:rPr lang="it-IT" sz="5400" cap="all" dirty="0">
                <a:latin typeface="+mj-lt"/>
                <a:ea typeface="Apple Color Emoji" pitchFamily="2" charset="0"/>
              </a:rPr>
              <a:t>i usano indicatori e indici</a:t>
            </a:r>
          </a:p>
          <a:p>
            <a:pPr marL="0" indent="0">
              <a:buNone/>
            </a:pPr>
            <a:endParaRPr lang="it-IT" sz="1600" dirty="0"/>
          </a:p>
          <a:p>
            <a:pPr marL="0" indent="0">
              <a:buNone/>
            </a:pPr>
            <a:r>
              <a:rPr lang="it-IT" sz="2400" dirty="0"/>
              <a:t>Indicatori: </a:t>
            </a:r>
          </a:p>
          <a:p>
            <a:pPr lvl="1"/>
            <a:r>
              <a:rPr lang="it-IT" sz="2400" dirty="0"/>
              <a:t>Economico</a:t>
            </a:r>
          </a:p>
          <a:p>
            <a:pPr lvl="1"/>
            <a:r>
              <a:rPr lang="it-IT" sz="2400" dirty="0"/>
              <a:t>Socio – demografico </a:t>
            </a:r>
          </a:p>
          <a:p>
            <a:pPr lvl="1"/>
            <a:r>
              <a:rPr lang="it-IT" sz="2400" dirty="0"/>
              <a:t>Ambientali</a:t>
            </a:r>
          </a:p>
          <a:p>
            <a:pPr marL="0" indent="0">
              <a:buNone/>
            </a:pPr>
            <a:r>
              <a:rPr lang="it-IT" sz="2400" dirty="0"/>
              <a:t>Indici:</a:t>
            </a:r>
          </a:p>
          <a:p>
            <a:pPr lvl="1"/>
            <a:r>
              <a:rPr lang="it-IT" sz="2400" dirty="0"/>
              <a:t>Combinazione di più indicatori</a:t>
            </a:r>
          </a:p>
          <a:p>
            <a:pPr lvl="1"/>
            <a:endParaRPr lang="it-IT" sz="2400" dirty="0"/>
          </a:p>
          <a:p>
            <a:pPr marL="0" indent="0">
              <a:buNone/>
            </a:pPr>
            <a:r>
              <a:rPr lang="it-IT" sz="2400" dirty="0"/>
              <a:t>Indici usati a livello nazionale e internazionale</a:t>
            </a:r>
          </a:p>
          <a:p>
            <a:pPr marL="0" indent="0">
              <a:buNone/>
            </a:pPr>
            <a:r>
              <a:rPr lang="it-IT" sz="2400" dirty="0"/>
              <a:t>Indicatori anche per aree ridotte</a:t>
            </a:r>
          </a:p>
        </p:txBody>
      </p:sp>
    </p:spTree>
    <p:extLst>
      <p:ext uri="{BB962C8B-B14F-4D97-AF65-F5344CB8AC3E}">
        <p14:creationId xmlns:p14="http://schemas.microsoft.com/office/powerpoint/2010/main" val="364267864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1D70EFF-81B3-6946-B474-25BE98B76613}"/>
              </a:ext>
            </a:extLst>
          </p:cNvPr>
          <p:cNvSpPr>
            <a:spLocks noGrp="1"/>
          </p:cNvSpPr>
          <p:nvPr>
            <p:ph type="title"/>
          </p:nvPr>
        </p:nvSpPr>
        <p:spPr/>
        <p:txBody>
          <a:bodyPr/>
          <a:lstStyle/>
          <a:p>
            <a:r>
              <a:rPr lang="it-IT" dirty="0"/>
              <a:t>Indicatori economici</a:t>
            </a:r>
          </a:p>
        </p:txBody>
      </p:sp>
      <p:sp>
        <p:nvSpPr>
          <p:cNvPr id="3" name="Segnaposto contenuto 2">
            <a:extLst>
              <a:ext uri="{FF2B5EF4-FFF2-40B4-BE49-F238E27FC236}">
                <a16:creationId xmlns:a16="http://schemas.microsoft.com/office/drawing/2014/main" id="{8D9DA5BA-4D25-244E-A640-404378679237}"/>
              </a:ext>
            </a:extLst>
          </p:cNvPr>
          <p:cNvSpPr>
            <a:spLocks noGrp="1"/>
          </p:cNvSpPr>
          <p:nvPr>
            <p:ph idx="1"/>
          </p:nvPr>
        </p:nvSpPr>
        <p:spPr>
          <a:xfrm>
            <a:off x="1373946" y="2339494"/>
            <a:ext cx="9870703" cy="3579392"/>
          </a:xfrm>
        </p:spPr>
        <p:txBody>
          <a:bodyPr>
            <a:noAutofit/>
          </a:bodyPr>
          <a:lstStyle/>
          <a:p>
            <a:pPr marL="0" indent="0">
              <a:buNone/>
            </a:pPr>
            <a:r>
              <a:rPr lang="it-IT" sz="2400" b="1" dirty="0"/>
              <a:t>Prodotto interno lordo </a:t>
            </a:r>
            <a:r>
              <a:rPr lang="it-IT" sz="2400" dirty="0"/>
              <a:t>(PIL): valore complessivo monetario dei beni e dei servizi prodotti in un paese in un anno (PIL </a:t>
            </a:r>
            <a:r>
              <a:rPr lang="it-IT" sz="2400" dirty="0" err="1"/>
              <a:t>procapite</a:t>
            </a:r>
            <a:r>
              <a:rPr lang="it-IT" sz="2400" dirty="0"/>
              <a:t>= produzione media per persona)</a:t>
            </a:r>
          </a:p>
          <a:p>
            <a:r>
              <a:rPr lang="it-IT" sz="2400" dirty="0"/>
              <a:t>Mostra le entrate ufficiali (non economi informale); offre una rappresentazione non differenziata; non considera i costi sociali e ambientali associati alle attività produttive)</a:t>
            </a:r>
          </a:p>
        </p:txBody>
      </p:sp>
    </p:spTree>
    <p:extLst>
      <p:ext uri="{BB962C8B-B14F-4D97-AF65-F5344CB8AC3E}">
        <p14:creationId xmlns:p14="http://schemas.microsoft.com/office/powerpoint/2010/main" val="415658615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1C41B7-C64F-5145-9436-BEE00EC80F89}"/>
              </a:ext>
            </a:extLst>
          </p:cNvPr>
          <p:cNvSpPr>
            <a:spLocks noGrp="1"/>
          </p:cNvSpPr>
          <p:nvPr>
            <p:ph type="title"/>
          </p:nvPr>
        </p:nvSpPr>
        <p:spPr>
          <a:xfrm>
            <a:off x="345989" y="169772"/>
            <a:ext cx="11467070" cy="1486840"/>
          </a:xfrm>
        </p:spPr>
        <p:txBody>
          <a:bodyPr>
            <a:normAutofit/>
          </a:bodyPr>
          <a:lstStyle/>
          <a:p>
            <a:r>
              <a:rPr lang="it-IT" dirty="0"/>
              <a:t>Pil 2020 pro capite (in migliaia di dollari)</a:t>
            </a:r>
          </a:p>
        </p:txBody>
      </p:sp>
      <p:pic>
        <p:nvPicPr>
          <p:cNvPr id="6" name="Segnaposto contenuto 5">
            <a:extLst>
              <a:ext uri="{FF2B5EF4-FFF2-40B4-BE49-F238E27FC236}">
                <a16:creationId xmlns:a16="http://schemas.microsoft.com/office/drawing/2014/main" id="{7B8AF769-F85C-5F4E-98CE-DD9A7213B221}"/>
              </a:ext>
            </a:extLst>
          </p:cNvPr>
          <p:cNvPicPr>
            <a:picLocks noGrp="1" noChangeAspect="1"/>
          </p:cNvPicPr>
          <p:nvPr>
            <p:ph idx="1"/>
          </p:nvPr>
        </p:nvPicPr>
        <p:blipFill>
          <a:blip r:embed="rId2"/>
          <a:stretch>
            <a:fillRect/>
          </a:stretch>
        </p:blipFill>
        <p:spPr>
          <a:xfrm>
            <a:off x="149408" y="2891480"/>
            <a:ext cx="1651264" cy="2105639"/>
          </a:xfrm>
        </p:spPr>
      </p:pic>
      <p:pic>
        <p:nvPicPr>
          <p:cNvPr id="5" name="Immagine 4">
            <a:extLst>
              <a:ext uri="{FF2B5EF4-FFF2-40B4-BE49-F238E27FC236}">
                <a16:creationId xmlns:a16="http://schemas.microsoft.com/office/drawing/2014/main" id="{23BBB443-FADF-0C45-9300-6389030E2E6A}"/>
              </a:ext>
            </a:extLst>
          </p:cNvPr>
          <p:cNvPicPr>
            <a:picLocks noChangeAspect="1"/>
          </p:cNvPicPr>
          <p:nvPr/>
        </p:nvPicPr>
        <p:blipFill>
          <a:blip r:embed="rId3"/>
          <a:stretch>
            <a:fillRect/>
          </a:stretch>
        </p:blipFill>
        <p:spPr>
          <a:xfrm>
            <a:off x="2773352" y="1582471"/>
            <a:ext cx="9256028" cy="4781259"/>
          </a:xfrm>
          <a:prstGeom prst="rect">
            <a:avLst/>
          </a:prstGeom>
        </p:spPr>
      </p:pic>
    </p:spTree>
    <p:extLst>
      <p:ext uri="{BB962C8B-B14F-4D97-AF65-F5344CB8AC3E}">
        <p14:creationId xmlns:p14="http://schemas.microsoft.com/office/powerpoint/2010/main" val="384445108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2CF0FE4-87C7-B54F-AB6C-F606B91E82A7}"/>
              </a:ext>
            </a:extLst>
          </p:cNvPr>
          <p:cNvSpPr>
            <a:spLocks noGrp="1"/>
          </p:cNvSpPr>
          <p:nvPr>
            <p:ph type="title"/>
          </p:nvPr>
        </p:nvSpPr>
        <p:spPr/>
        <p:txBody>
          <a:bodyPr/>
          <a:lstStyle/>
          <a:p>
            <a:r>
              <a:rPr lang="it-IT" dirty="0"/>
              <a:t>Indicatori economici</a:t>
            </a:r>
          </a:p>
        </p:txBody>
      </p:sp>
      <p:sp>
        <p:nvSpPr>
          <p:cNvPr id="3" name="Segnaposto contenuto 2">
            <a:extLst>
              <a:ext uri="{FF2B5EF4-FFF2-40B4-BE49-F238E27FC236}">
                <a16:creationId xmlns:a16="http://schemas.microsoft.com/office/drawing/2014/main" id="{C0E27A9B-6562-6D49-9CF0-832210FDDD00}"/>
              </a:ext>
            </a:extLst>
          </p:cNvPr>
          <p:cNvSpPr>
            <a:spLocks noGrp="1"/>
          </p:cNvSpPr>
          <p:nvPr>
            <p:ph idx="1"/>
          </p:nvPr>
        </p:nvSpPr>
        <p:spPr>
          <a:xfrm>
            <a:off x="1069848" y="1737359"/>
            <a:ext cx="10058400" cy="4280381"/>
          </a:xfrm>
        </p:spPr>
        <p:txBody>
          <a:bodyPr>
            <a:normAutofit/>
          </a:bodyPr>
          <a:lstStyle/>
          <a:p>
            <a:pPr marL="0" indent="0">
              <a:buNone/>
            </a:pPr>
            <a:r>
              <a:rPr lang="it-IT" sz="2400" b="1" dirty="0"/>
              <a:t>Tasso di povertà</a:t>
            </a:r>
            <a:r>
              <a:rPr lang="it-IT" sz="2400" dirty="0"/>
              <a:t>: numero di persone povere sul totale della popolazione</a:t>
            </a:r>
          </a:p>
          <a:p>
            <a:pPr marL="1062038"/>
            <a:r>
              <a:rPr lang="it-IT" sz="2400" u="sng" dirty="0"/>
              <a:t>Povertà assoluta</a:t>
            </a:r>
            <a:r>
              <a:rPr lang="it-IT" sz="2400" dirty="0"/>
              <a:t>: esclusione da bisogni umani fondamentali (acqua potabile, nutrizione, sanità, scuola, vestiario e riparo) 2016: 760 milioni persone (Italia, 1,7 milioni di famiglie, 5 milioni persone))</a:t>
            </a:r>
          </a:p>
          <a:p>
            <a:pPr marL="1062038"/>
            <a:r>
              <a:rPr lang="it-IT" sz="2400" u="sng" dirty="0"/>
              <a:t>Povertà relativa</a:t>
            </a:r>
            <a:r>
              <a:rPr lang="it-IT" sz="2400" dirty="0"/>
              <a:t>: mancanza di un livello socialmente accettabile di risorse o di reddito rispetto ad altri all’interno di una determinata società</a:t>
            </a:r>
          </a:p>
          <a:p>
            <a:endParaRPr lang="it-IT" dirty="0"/>
          </a:p>
        </p:txBody>
      </p:sp>
    </p:spTree>
    <p:extLst>
      <p:ext uri="{BB962C8B-B14F-4D97-AF65-F5344CB8AC3E}">
        <p14:creationId xmlns:p14="http://schemas.microsoft.com/office/powerpoint/2010/main" val="664787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64983F2-A3A9-3348-90C9-3B122D3E1F0B}"/>
              </a:ext>
            </a:extLst>
          </p:cNvPr>
          <p:cNvSpPr>
            <a:spLocks noGrp="1"/>
          </p:cNvSpPr>
          <p:nvPr>
            <p:ph type="title"/>
          </p:nvPr>
        </p:nvSpPr>
        <p:spPr>
          <a:xfrm>
            <a:off x="1162957" y="52145"/>
            <a:ext cx="5281525" cy="825184"/>
          </a:xfrm>
        </p:spPr>
        <p:txBody>
          <a:bodyPr>
            <a:normAutofit fontScale="90000"/>
          </a:bodyPr>
          <a:lstStyle/>
          <a:p>
            <a:r>
              <a:rPr lang="it-IT" dirty="0"/>
              <a:t>Povertà nel mondo</a:t>
            </a:r>
          </a:p>
        </p:txBody>
      </p:sp>
      <p:pic>
        <p:nvPicPr>
          <p:cNvPr id="6" name="Segnaposto contenuto 5">
            <a:extLst>
              <a:ext uri="{FF2B5EF4-FFF2-40B4-BE49-F238E27FC236}">
                <a16:creationId xmlns:a16="http://schemas.microsoft.com/office/drawing/2014/main" id="{51925035-C872-1D48-A9C0-B1EB53F0F885}"/>
              </a:ext>
            </a:extLst>
          </p:cNvPr>
          <p:cNvPicPr>
            <a:picLocks noGrp="1" noChangeAspect="1"/>
          </p:cNvPicPr>
          <p:nvPr>
            <p:ph idx="1"/>
          </p:nvPr>
        </p:nvPicPr>
        <p:blipFill>
          <a:blip r:embed="rId2"/>
          <a:stretch>
            <a:fillRect/>
          </a:stretch>
        </p:blipFill>
        <p:spPr>
          <a:xfrm>
            <a:off x="1162957" y="877329"/>
            <a:ext cx="10322401" cy="5511113"/>
          </a:xfrm>
        </p:spPr>
      </p:pic>
    </p:spTree>
    <p:extLst>
      <p:ext uri="{BB962C8B-B14F-4D97-AF65-F5344CB8AC3E}">
        <p14:creationId xmlns:p14="http://schemas.microsoft.com/office/powerpoint/2010/main" val="405945024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676BD6A-FBBC-3442-9EF2-BA002FCA7B82}"/>
              </a:ext>
            </a:extLst>
          </p:cNvPr>
          <p:cNvSpPr>
            <a:spLocks noGrp="1"/>
          </p:cNvSpPr>
          <p:nvPr>
            <p:ph type="title"/>
          </p:nvPr>
        </p:nvSpPr>
        <p:spPr>
          <a:xfrm>
            <a:off x="1952368" y="137567"/>
            <a:ext cx="8261480" cy="565692"/>
          </a:xfrm>
        </p:spPr>
        <p:txBody>
          <a:bodyPr>
            <a:normAutofit fontScale="90000"/>
          </a:bodyPr>
          <a:lstStyle/>
          <a:p>
            <a:r>
              <a:rPr lang="it-IT" dirty="0"/>
              <a:t>Povertà in Italia – 2016</a:t>
            </a:r>
          </a:p>
        </p:txBody>
      </p:sp>
      <p:pic>
        <p:nvPicPr>
          <p:cNvPr id="5" name="Segnaposto contenuto 4">
            <a:extLst>
              <a:ext uri="{FF2B5EF4-FFF2-40B4-BE49-F238E27FC236}">
                <a16:creationId xmlns:a16="http://schemas.microsoft.com/office/drawing/2014/main" id="{7C1689A7-2F57-954E-9FB8-66693B7A8784}"/>
              </a:ext>
            </a:extLst>
          </p:cNvPr>
          <p:cNvPicPr>
            <a:picLocks noGrp="1" noChangeAspect="1"/>
          </p:cNvPicPr>
          <p:nvPr>
            <p:ph idx="1"/>
          </p:nvPr>
        </p:nvPicPr>
        <p:blipFill>
          <a:blip r:embed="rId2"/>
          <a:stretch>
            <a:fillRect/>
          </a:stretch>
        </p:blipFill>
        <p:spPr>
          <a:xfrm>
            <a:off x="1853661" y="703259"/>
            <a:ext cx="8872003" cy="6038195"/>
          </a:xfrm>
        </p:spPr>
      </p:pic>
    </p:spTree>
    <p:extLst>
      <p:ext uri="{BB962C8B-B14F-4D97-AF65-F5344CB8AC3E}">
        <p14:creationId xmlns:p14="http://schemas.microsoft.com/office/powerpoint/2010/main" val="19439124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55AF40-0B1D-3747-9896-30C125254856}"/>
              </a:ext>
            </a:extLst>
          </p:cNvPr>
          <p:cNvSpPr>
            <a:spLocks noGrp="1"/>
          </p:cNvSpPr>
          <p:nvPr>
            <p:ph type="title"/>
          </p:nvPr>
        </p:nvSpPr>
        <p:spPr>
          <a:xfrm>
            <a:off x="321275" y="172995"/>
            <a:ext cx="11417643" cy="1495167"/>
          </a:xfrm>
        </p:spPr>
        <p:txBody>
          <a:bodyPr>
            <a:normAutofit/>
          </a:bodyPr>
          <a:lstStyle/>
          <a:p>
            <a:r>
              <a:rPr lang="it-IT" sz="4000" dirty="0"/>
              <a:t>Italia: incidenza di povertà assoluta individuale </a:t>
            </a:r>
            <a:br>
              <a:rPr lang="it-IT" sz="4000" dirty="0"/>
            </a:br>
            <a:r>
              <a:rPr lang="it-IT" sz="3200" dirty="0"/>
              <a:t>(% di persone che vivono in famiglie in povertà assoluta sui residenti).</a:t>
            </a:r>
          </a:p>
        </p:txBody>
      </p:sp>
      <p:pic>
        <p:nvPicPr>
          <p:cNvPr id="5" name="Segnaposto contenuto 4">
            <a:extLst>
              <a:ext uri="{FF2B5EF4-FFF2-40B4-BE49-F238E27FC236}">
                <a16:creationId xmlns:a16="http://schemas.microsoft.com/office/drawing/2014/main" id="{F4EFE969-887D-2A4F-A0B3-54AABEEB88B5}"/>
              </a:ext>
            </a:extLst>
          </p:cNvPr>
          <p:cNvPicPr>
            <a:picLocks noGrp="1" noChangeAspect="1"/>
          </p:cNvPicPr>
          <p:nvPr>
            <p:ph idx="1"/>
          </p:nvPr>
        </p:nvPicPr>
        <p:blipFill>
          <a:blip r:embed="rId2"/>
          <a:stretch>
            <a:fillRect/>
          </a:stretch>
        </p:blipFill>
        <p:spPr>
          <a:xfrm>
            <a:off x="2024731" y="1515419"/>
            <a:ext cx="6794526" cy="4737100"/>
          </a:xfrm>
        </p:spPr>
      </p:pic>
      <p:sp>
        <p:nvSpPr>
          <p:cNvPr id="6" name="CasellaDiTesto 5">
            <a:extLst>
              <a:ext uri="{FF2B5EF4-FFF2-40B4-BE49-F238E27FC236}">
                <a16:creationId xmlns:a16="http://schemas.microsoft.com/office/drawing/2014/main" id="{919E4B0E-415F-8E49-86D5-AE77488E80DF}"/>
              </a:ext>
            </a:extLst>
          </p:cNvPr>
          <p:cNvSpPr txBox="1"/>
          <p:nvPr/>
        </p:nvSpPr>
        <p:spPr>
          <a:xfrm>
            <a:off x="7644714" y="6596390"/>
            <a:ext cx="4946822" cy="261610"/>
          </a:xfrm>
          <a:prstGeom prst="rect">
            <a:avLst/>
          </a:prstGeom>
          <a:noFill/>
        </p:spPr>
        <p:txBody>
          <a:bodyPr wrap="square" rtlCol="0">
            <a:spAutoFit/>
          </a:bodyPr>
          <a:lstStyle/>
          <a:p>
            <a:r>
              <a:rPr lang="it-IT" sz="1100" dirty="0"/>
              <a:t>Fonte:  </a:t>
            </a:r>
            <a:r>
              <a:rPr lang="it-IT" sz="1100" dirty="0" err="1"/>
              <a:t>https</a:t>
            </a:r>
            <a:r>
              <a:rPr lang="it-IT" sz="1100" dirty="0"/>
              <a:t>://</a:t>
            </a:r>
            <a:r>
              <a:rPr lang="it-IT" sz="1100" dirty="0" err="1"/>
              <a:t>italiaindati.com</a:t>
            </a:r>
            <a:r>
              <a:rPr lang="it-IT" sz="1100" dirty="0"/>
              <a:t>/</a:t>
            </a:r>
            <a:r>
              <a:rPr lang="it-IT" sz="1100" dirty="0" err="1"/>
              <a:t>poverta</a:t>
            </a:r>
            <a:r>
              <a:rPr lang="it-IT" sz="1100" dirty="0"/>
              <a:t>-assoluta-e-relativa-in-</a:t>
            </a:r>
            <a:r>
              <a:rPr lang="it-IT" sz="1100" dirty="0" err="1"/>
              <a:t>italia</a:t>
            </a:r>
            <a:r>
              <a:rPr lang="it-IT" sz="1100" dirty="0"/>
              <a:t>/</a:t>
            </a:r>
          </a:p>
        </p:txBody>
      </p:sp>
    </p:spTree>
    <p:extLst>
      <p:ext uri="{BB962C8B-B14F-4D97-AF65-F5344CB8AC3E}">
        <p14:creationId xmlns:p14="http://schemas.microsoft.com/office/powerpoint/2010/main" val="35268646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BD5785A-8338-8E4D-B469-516626D4FF75}"/>
              </a:ext>
            </a:extLst>
          </p:cNvPr>
          <p:cNvSpPr>
            <a:spLocks noGrp="1"/>
          </p:cNvSpPr>
          <p:nvPr>
            <p:ph type="title"/>
          </p:nvPr>
        </p:nvSpPr>
        <p:spPr>
          <a:xfrm>
            <a:off x="407773" y="249854"/>
            <a:ext cx="11467070" cy="1010536"/>
          </a:xfrm>
        </p:spPr>
        <p:txBody>
          <a:bodyPr>
            <a:normAutofit fontScale="90000"/>
          </a:bodyPr>
          <a:lstStyle/>
          <a:p>
            <a:r>
              <a:rPr lang="it-IT" sz="4000" dirty="0"/>
              <a:t>Italia: % di persone che vivono in famiglie in povertà relativa sui residenti</a:t>
            </a:r>
          </a:p>
        </p:txBody>
      </p:sp>
      <p:pic>
        <p:nvPicPr>
          <p:cNvPr id="5" name="Segnaposto contenuto 4">
            <a:extLst>
              <a:ext uri="{FF2B5EF4-FFF2-40B4-BE49-F238E27FC236}">
                <a16:creationId xmlns:a16="http://schemas.microsoft.com/office/drawing/2014/main" id="{DCDE95A5-C00E-9D4F-9C50-39FCD4F90E75}"/>
              </a:ext>
            </a:extLst>
          </p:cNvPr>
          <p:cNvPicPr>
            <a:picLocks noGrp="1" noChangeAspect="1"/>
          </p:cNvPicPr>
          <p:nvPr>
            <p:ph idx="1"/>
          </p:nvPr>
        </p:nvPicPr>
        <p:blipFill>
          <a:blip r:embed="rId2"/>
          <a:stretch>
            <a:fillRect/>
          </a:stretch>
        </p:blipFill>
        <p:spPr>
          <a:xfrm>
            <a:off x="2500737" y="1445741"/>
            <a:ext cx="6952181" cy="4824794"/>
          </a:xfrm>
        </p:spPr>
      </p:pic>
      <p:sp>
        <p:nvSpPr>
          <p:cNvPr id="6" name="Rettangolo 5">
            <a:extLst>
              <a:ext uri="{FF2B5EF4-FFF2-40B4-BE49-F238E27FC236}">
                <a16:creationId xmlns:a16="http://schemas.microsoft.com/office/drawing/2014/main" id="{2E41470A-FA6A-AA45-93D7-AB8ED41954FA}"/>
              </a:ext>
            </a:extLst>
          </p:cNvPr>
          <p:cNvSpPr/>
          <p:nvPr/>
        </p:nvSpPr>
        <p:spPr>
          <a:xfrm>
            <a:off x="7393460" y="6455886"/>
            <a:ext cx="4798540" cy="261610"/>
          </a:xfrm>
          <a:prstGeom prst="rect">
            <a:avLst/>
          </a:prstGeom>
        </p:spPr>
        <p:txBody>
          <a:bodyPr wrap="square">
            <a:spAutoFit/>
          </a:bodyPr>
          <a:lstStyle/>
          <a:p>
            <a:r>
              <a:rPr lang="it-IT" sz="1100" dirty="0"/>
              <a:t>Fonte: </a:t>
            </a:r>
            <a:r>
              <a:rPr lang="it-IT" sz="1100" dirty="0" err="1"/>
              <a:t>https</a:t>
            </a:r>
            <a:r>
              <a:rPr lang="it-IT" sz="1100" dirty="0"/>
              <a:t>://</a:t>
            </a:r>
            <a:r>
              <a:rPr lang="it-IT" sz="1100" dirty="0" err="1"/>
              <a:t>italiaindati.com</a:t>
            </a:r>
            <a:r>
              <a:rPr lang="it-IT" sz="1100" dirty="0"/>
              <a:t>/</a:t>
            </a:r>
            <a:r>
              <a:rPr lang="it-IT" sz="1100" dirty="0" err="1"/>
              <a:t>poverta</a:t>
            </a:r>
            <a:r>
              <a:rPr lang="it-IT" sz="1100" dirty="0"/>
              <a:t>-assoluta-e-relativa-in-</a:t>
            </a:r>
            <a:r>
              <a:rPr lang="it-IT" sz="1100" dirty="0" err="1"/>
              <a:t>italia</a:t>
            </a:r>
            <a:r>
              <a:rPr lang="it-IT" sz="1100" dirty="0"/>
              <a:t>/</a:t>
            </a:r>
          </a:p>
        </p:txBody>
      </p:sp>
    </p:spTree>
    <p:extLst>
      <p:ext uri="{BB962C8B-B14F-4D97-AF65-F5344CB8AC3E}">
        <p14:creationId xmlns:p14="http://schemas.microsoft.com/office/powerpoint/2010/main" val="197713806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71315FF-477A-0843-A46B-2DB5FC9CB6C2}"/>
              </a:ext>
            </a:extLst>
          </p:cNvPr>
          <p:cNvSpPr>
            <a:spLocks noGrp="1"/>
          </p:cNvSpPr>
          <p:nvPr>
            <p:ph type="title"/>
          </p:nvPr>
        </p:nvSpPr>
        <p:spPr>
          <a:xfrm>
            <a:off x="308919" y="160638"/>
            <a:ext cx="10819329" cy="1470454"/>
          </a:xfrm>
        </p:spPr>
        <p:txBody>
          <a:bodyPr>
            <a:normAutofit/>
          </a:bodyPr>
          <a:lstStyle/>
          <a:p>
            <a:r>
              <a:rPr lang="it-IT" sz="4000" dirty="0"/>
              <a:t>percentuali di residenti in povertà assoluta e a rischio di esclusione sociale (2020)</a:t>
            </a:r>
          </a:p>
        </p:txBody>
      </p:sp>
      <p:pic>
        <p:nvPicPr>
          <p:cNvPr id="5" name="Segnaposto contenuto 4">
            <a:extLst>
              <a:ext uri="{FF2B5EF4-FFF2-40B4-BE49-F238E27FC236}">
                <a16:creationId xmlns:a16="http://schemas.microsoft.com/office/drawing/2014/main" id="{99CA0C32-8C9D-E14A-AA08-BD98ED811333}"/>
              </a:ext>
            </a:extLst>
          </p:cNvPr>
          <p:cNvPicPr>
            <a:picLocks noGrp="1" noChangeAspect="1"/>
          </p:cNvPicPr>
          <p:nvPr>
            <p:ph idx="1"/>
          </p:nvPr>
        </p:nvPicPr>
        <p:blipFill>
          <a:blip r:embed="rId2"/>
          <a:stretch>
            <a:fillRect/>
          </a:stretch>
        </p:blipFill>
        <p:spPr>
          <a:xfrm>
            <a:off x="97813" y="1631092"/>
            <a:ext cx="5988878" cy="4527035"/>
          </a:xfrm>
        </p:spPr>
      </p:pic>
      <p:pic>
        <p:nvPicPr>
          <p:cNvPr id="7" name="Immagine 6">
            <a:extLst>
              <a:ext uri="{FF2B5EF4-FFF2-40B4-BE49-F238E27FC236}">
                <a16:creationId xmlns:a16="http://schemas.microsoft.com/office/drawing/2014/main" id="{7B75FA0E-6DF5-0040-9D81-A623B7C5F37A}"/>
              </a:ext>
            </a:extLst>
          </p:cNvPr>
          <p:cNvPicPr>
            <a:picLocks noChangeAspect="1"/>
          </p:cNvPicPr>
          <p:nvPr/>
        </p:nvPicPr>
        <p:blipFill>
          <a:blip r:embed="rId3"/>
          <a:stretch>
            <a:fillRect/>
          </a:stretch>
        </p:blipFill>
        <p:spPr>
          <a:xfrm>
            <a:off x="6182670" y="1631092"/>
            <a:ext cx="5898119" cy="4527035"/>
          </a:xfrm>
          <a:prstGeom prst="rect">
            <a:avLst/>
          </a:prstGeom>
        </p:spPr>
      </p:pic>
      <p:sp>
        <p:nvSpPr>
          <p:cNvPr id="9" name="Rettangolo 8">
            <a:extLst>
              <a:ext uri="{FF2B5EF4-FFF2-40B4-BE49-F238E27FC236}">
                <a16:creationId xmlns:a16="http://schemas.microsoft.com/office/drawing/2014/main" id="{7244DAD4-9793-1343-8471-92C310159C3A}"/>
              </a:ext>
            </a:extLst>
          </p:cNvPr>
          <p:cNvSpPr/>
          <p:nvPr/>
        </p:nvSpPr>
        <p:spPr>
          <a:xfrm>
            <a:off x="7393460" y="6455886"/>
            <a:ext cx="4798540" cy="261610"/>
          </a:xfrm>
          <a:prstGeom prst="rect">
            <a:avLst/>
          </a:prstGeom>
        </p:spPr>
        <p:txBody>
          <a:bodyPr wrap="square">
            <a:spAutoFit/>
          </a:bodyPr>
          <a:lstStyle/>
          <a:p>
            <a:r>
              <a:rPr lang="it-IT" sz="1100" dirty="0"/>
              <a:t>Fonte: </a:t>
            </a:r>
            <a:r>
              <a:rPr lang="it-IT" sz="1100" dirty="0" err="1"/>
              <a:t>https</a:t>
            </a:r>
            <a:r>
              <a:rPr lang="it-IT" sz="1100" dirty="0"/>
              <a:t>://</a:t>
            </a:r>
            <a:r>
              <a:rPr lang="it-IT" sz="1100" dirty="0" err="1"/>
              <a:t>italiaindati.com</a:t>
            </a:r>
            <a:r>
              <a:rPr lang="it-IT" sz="1100" dirty="0"/>
              <a:t>/</a:t>
            </a:r>
            <a:r>
              <a:rPr lang="it-IT" sz="1100" dirty="0" err="1"/>
              <a:t>poverta</a:t>
            </a:r>
            <a:r>
              <a:rPr lang="it-IT" sz="1100" dirty="0"/>
              <a:t>-assoluta-e-relativa-in-</a:t>
            </a:r>
            <a:r>
              <a:rPr lang="it-IT" sz="1100" dirty="0" err="1"/>
              <a:t>italia</a:t>
            </a:r>
            <a:r>
              <a:rPr lang="it-IT" sz="1100" dirty="0"/>
              <a:t>/</a:t>
            </a:r>
          </a:p>
        </p:txBody>
      </p:sp>
    </p:spTree>
    <p:extLst>
      <p:ext uri="{BB962C8B-B14F-4D97-AF65-F5344CB8AC3E}">
        <p14:creationId xmlns:p14="http://schemas.microsoft.com/office/powerpoint/2010/main" val="42912847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555DE565-539A-854F-BECD-9700CEFC30B1}"/>
              </a:ext>
            </a:extLst>
          </p:cNvPr>
          <p:cNvSpPr>
            <a:spLocks noGrp="1"/>
          </p:cNvSpPr>
          <p:nvPr>
            <p:ph idx="1"/>
          </p:nvPr>
        </p:nvSpPr>
        <p:spPr>
          <a:xfrm>
            <a:off x="630195" y="580768"/>
            <a:ext cx="11392929" cy="6128951"/>
          </a:xfrm>
        </p:spPr>
        <p:txBody>
          <a:bodyPr>
            <a:normAutofit/>
          </a:bodyPr>
          <a:lstStyle/>
          <a:p>
            <a:pPr marL="0" indent="0">
              <a:buNone/>
            </a:pPr>
            <a:r>
              <a:rPr lang="it-IT" sz="3600" dirty="0"/>
              <a:t>Nella puntata precedente:</a:t>
            </a:r>
          </a:p>
          <a:p>
            <a:pPr marL="0" indent="0">
              <a:buNone/>
            </a:pPr>
            <a:endParaRPr lang="it-IT" sz="2400" dirty="0"/>
          </a:p>
          <a:p>
            <a:pPr marL="0" indent="0">
              <a:buNone/>
            </a:pPr>
            <a:r>
              <a:rPr lang="it-IT" sz="2400" dirty="0">
                <a:sym typeface="Wingdings" pitchFamily="2" charset="2"/>
              </a:rPr>
              <a:t>Globalizzazione odierna</a:t>
            </a:r>
          </a:p>
          <a:p>
            <a:pPr marL="0" indent="0">
              <a:buNone/>
            </a:pPr>
            <a:r>
              <a:rPr lang="it-IT" sz="2400" dirty="0">
                <a:sym typeface="Wingdings" pitchFamily="2" charset="2"/>
              </a:rPr>
              <a:t>Cultura di massa</a:t>
            </a:r>
          </a:p>
          <a:p>
            <a:pPr marL="1255713" indent="0">
              <a:buNone/>
            </a:pPr>
            <a:r>
              <a:rPr lang="it-IT" sz="2400" i="1" dirty="0"/>
              <a:t>Omogeneizzazione / </a:t>
            </a:r>
            <a:r>
              <a:rPr lang="it-IT" sz="2400" dirty="0">
                <a:sym typeface="Wingdings" pitchFamily="2" charset="2"/>
              </a:rPr>
              <a:t>Omologazione</a:t>
            </a:r>
          </a:p>
          <a:p>
            <a:pPr marL="1255713" indent="0">
              <a:buNone/>
            </a:pPr>
            <a:r>
              <a:rPr lang="it-IT" sz="2400" i="1" dirty="0"/>
              <a:t>Polarizzazione </a:t>
            </a:r>
          </a:p>
          <a:p>
            <a:pPr marL="1255713" indent="0">
              <a:buNone/>
            </a:pPr>
            <a:r>
              <a:rPr lang="it-IT" sz="2400" i="1" dirty="0" err="1"/>
              <a:t>Glocalizzazione</a:t>
            </a:r>
            <a:r>
              <a:rPr lang="it-IT" sz="2400" i="1" dirty="0"/>
              <a:t> (terza via)</a:t>
            </a:r>
          </a:p>
          <a:p>
            <a:pPr marL="47625" indent="0">
              <a:buNone/>
            </a:pPr>
            <a:r>
              <a:rPr lang="it-IT" sz="2400" dirty="0"/>
              <a:t>Mercificazione della cultura</a:t>
            </a:r>
          </a:p>
          <a:p>
            <a:pPr marL="47625" indent="0">
              <a:buNone/>
            </a:pPr>
            <a:r>
              <a:rPr lang="it-IT" sz="2400" dirty="0"/>
              <a:t>Invenzione del patrimonio culturale mondiale</a:t>
            </a:r>
          </a:p>
          <a:p>
            <a:pPr marL="47625" indent="0">
              <a:buNone/>
            </a:pPr>
            <a:r>
              <a:rPr lang="it-IT" sz="2400" dirty="0"/>
              <a:t>Siti </a:t>
            </a:r>
            <a:r>
              <a:rPr lang="it-IT" sz="2400" dirty="0" err="1"/>
              <a:t>unesco</a:t>
            </a:r>
            <a:endParaRPr lang="it-IT" sz="2400" dirty="0"/>
          </a:p>
          <a:p>
            <a:pPr marL="47625" indent="0">
              <a:buNone/>
            </a:pPr>
            <a:r>
              <a:rPr lang="it-IT" sz="2400" dirty="0"/>
              <a:t>Unesco in Italia e in FVG</a:t>
            </a:r>
          </a:p>
          <a:p>
            <a:pPr marL="1255713" indent="0">
              <a:buNone/>
            </a:pPr>
            <a:endParaRPr lang="it-IT" sz="2400" i="1" dirty="0"/>
          </a:p>
          <a:p>
            <a:pPr marL="0" indent="0">
              <a:buNone/>
            </a:pPr>
            <a:endParaRPr lang="it-IT" sz="2400" dirty="0">
              <a:sym typeface="Wingdings" pitchFamily="2" charset="2"/>
            </a:endParaRPr>
          </a:p>
          <a:p>
            <a:pPr marL="0" indent="0">
              <a:buNone/>
            </a:pPr>
            <a:endParaRPr lang="it-IT" sz="2400" dirty="0">
              <a:sym typeface="Wingdings" pitchFamily="2" charset="2"/>
            </a:endParaRPr>
          </a:p>
          <a:p>
            <a:pPr marL="0" indent="0">
              <a:buNone/>
            </a:pPr>
            <a:endParaRPr lang="it-IT" sz="2400" dirty="0">
              <a:sym typeface="Wingdings" pitchFamily="2" charset="2"/>
            </a:endParaRPr>
          </a:p>
          <a:p>
            <a:pPr marL="0" indent="0">
              <a:buNone/>
            </a:pPr>
            <a:endParaRPr lang="it-IT" sz="2400" dirty="0">
              <a:sym typeface="Wingdings" pitchFamily="2" charset="2"/>
            </a:endParaRPr>
          </a:p>
          <a:p>
            <a:pPr marL="0" indent="0">
              <a:buNone/>
            </a:pPr>
            <a:endParaRPr lang="it-IT" sz="2400" dirty="0">
              <a:sym typeface="Wingdings" pitchFamily="2" charset="2"/>
            </a:endParaRPr>
          </a:p>
          <a:p>
            <a:pPr lvl="3"/>
            <a:endParaRPr lang="it-IT" sz="2400" dirty="0"/>
          </a:p>
          <a:p>
            <a:endParaRPr lang="it-IT" dirty="0"/>
          </a:p>
        </p:txBody>
      </p:sp>
    </p:spTree>
    <p:extLst>
      <p:ext uri="{BB962C8B-B14F-4D97-AF65-F5344CB8AC3E}">
        <p14:creationId xmlns:p14="http://schemas.microsoft.com/office/powerpoint/2010/main" val="30005333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F0A30D50-48DF-F743-8389-9CE57BFBEA66}"/>
              </a:ext>
            </a:extLst>
          </p:cNvPr>
          <p:cNvSpPr>
            <a:spLocks noGrp="1"/>
          </p:cNvSpPr>
          <p:nvPr>
            <p:ph type="title"/>
          </p:nvPr>
        </p:nvSpPr>
        <p:spPr/>
        <p:txBody>
          <a:bodyPr/>
          <a:lstStyle/>
          <a:p>
            <a:r>
              <a:rPr lang="it-IT" dirty="0"/>
              <a:t>Indicatori socio demografici</a:t>
            </a:r>
          </a:p>
        </p:txBody>
      </p:sp>
      <p:sp>
        <p:nvSpPr>
          <p:cNvPr id="3" name="Segnaposto contenuto 2">
            <a:extLst>
              <a:ext uri="{FF2B5EF4-FFF2-40B4-BE49-F238E27FC236}">
                <a16:creationId xmlns:a16="http://schemas.microsoft.com/office/drawing/2014/main" id="{63549D83-E12E-7447-A162-59740BB5EF0E}"/>
              </a:ext>
            </a:extLst>
          </p:cNvPr>
          <p:cNvSpPr>
            <a:spLocks noGrp="1"/>
          </p:cNvSpPr>
          <p:nvPr>
            <p:ph idx="1"/>
          </p:nvPr>
        </p:nvSpPr>
        <p:spPr/>
        <p:txBody>
          <a:bodyPr>
            <a:normAutofit/>
          </a:bodyPr>
          <a:lstStyle/>
          <a:p>
            <a:pPr marL="0" indent="0">
              <a:buNone/>
            </a:pPr>
            <a:r>
              <a:rPr lang="it-IT" sz="2400" dirty="0"/>
              <a:t>Analizzano lo stato sociale della popolazione</a:t>
            </a:r>
          </a:p>
          <a:p>
            <a:pPr lvl="1"/>
            <a:r>
              <a:rPr lang="it-IT" sz="2200" dirty="0"/>
              <a:t>Diffusione malattie</a:t>
            </a:r>
          </a:p>
          <a:p>
            <a:pPr lvl="1"/>
            <a:r>
              <a:rPr lang="it-IT" sz="2200" dirty="0"/>
              <a:t>Alfabetizzazione</a:t>
            </a:r>
          </a:p>
          <a:p>
            <a:pPr lvl="1"/>
            <a:r>
              <a:rPr lang="it-IT" sz="2200" dirty="0"/>
              <a:t>Nutrizione</a:t>
            </a:r>
          </a:p>
          <a:p>
            <a:pPr lvl="1"/>
            <a:r>
              <a:rPr lang="it-IT" sz="2200" dirty="0"/>
              <a:t>Aspettativa di vita</a:t>
            </a:r>
          </a:p>
          <a:p>
            <a:pPr lvl="1"/>
            <a:r>
              <a:rPr lang="it-IT" sz="2200" dirty="0"/>
              <a:t>Tasso di mortalità infantile</a:t>
            </a:r>
          </a:p>
          <a:p>
            <a:pPr lvl="1"/>
            <a:endParaRPr lang="it-IT" sz="2200" dirty="0"/>
          </a:p>
          <a:p>
            <a:pPr marL="457200" lvl="1" indent="0">
              <a:buNone/>
            </a:pPr>
            <a:r>
              <a:rPr lang="it-IT" sz="2200" i="1" dirty="0"/>
              <a:t>Tra loro spesso interconnessi</a:t>
            </a:r>
          </a:p>
        </p:txBody>
      </p:sp>
    </p:spTree>
    <p:extLst>
      <p:ext uri="{BB962C8B-B14F-4D97-AF65-F5344CB8AC3E}">
        <p14:creationId xmlns:p14="http://schemas.microsoft.com/office/powerpoint/2010/main" val="5072937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9D8B0D-30AF-3540-8BA8-71CF38EE8DB9}"/>
              </a:ext>
            </a:extLst>
          </p:cNvPr>
          <p:cNvSpPr>
            <a:spLocks noGrp="1"/>
          </p:cNvSpPr>
          <p:nvPr>
            <p:ph type="title"/>
          </p:nvPr>
        </p:nvSpPr>
        <p:spPr>
          <a:xfrm>
            <a:off x="1069848" y="151000"/>
            <a:ext cx="10058400" cy="1609344"/>
          </a:xfrm>
        </p:spPr>
        <p:txBody>
          <a:bodyPr/>
          <a:lstStyle/>
          <a:p>
            <a:r>
              <a:rPr lang="it-IT" dirty="0"/>
              <a:t>Indicatori ambientali</a:t>
            </a:r>
          </a:p>
        </p:txBody>
      </p:sp>
      <p:sp>
        <p:nvSpPr>
          <p:cNvPr id="3" name="Segnaposto contenuto 2">
            <a:extLst>
              <a:ext uri="{FF2B5EF4-FFF2-40B4-BE49-F238E27FC236}">
                <a16:creationId xmlns:a16="http://schemas.microsoft.com/office/drawing/2014/main" id="{4D66DA49-4A3D-DB49-9B22-9F2D4BD88346}"/>
              </a:ext>
            </a:extLst>
          </p:cNvPr>
          <p:cNvSpPr>
            <a:spLocks noGrp="1"/>
          </p:cNvSpPr>
          <p:nvPr>
            <p:ph idx="1"/>
          </p:nvPr>
        </p:nvSpPr>
        <p:spPr>
          <a:xfrm>
            <a:off x="1069848" y="1989438"/>
            <a:ext cx="9902952" cy="3348681"/>
          </a:xfrm>
        </p:spPr>
        <p:txBody>
          <a:bodyPr>
            <a:normAutofit/>
          </a:bodyPr>
          <a:lstStyle/>
          <a:p>
            <a:pPr marL="0" indent="0">
              <a:buNone/>
            </a:pPr>
            <a:r>
              <a:rPr lang="it-IT" sz="2400" dirty="0"/>
              <a:t>Introduzione recente (Conferenza di Rio 1992) a seguito della preoccupazione per l’impatto di problemi ambientali (inquinamento e biodiversità). </a:t>
            </a:r>
          </a:p>
          <a:p>
            <a:pPr marL="0" indent="0">
              <a:buNone/>
            </a:pPr>
            <a:r>
              <a:rPr lang="it-IT" sz="2400" dirty="0"/>
              <a:t>Sviluppo di una serie di indicatori, molto ampia: agenda 21 (</a:t>
            </a:r>
            <a:r>
              <a:rPr lang="it-IT" sz="2400" i="1" dirty="0">
                <a:sym typeface="Wingdings" pitchFamily="2" charset="2"/>
              </a:rPr>
              <a:t></a:t>
            </a:r>
            <a:r>
              <a:rPr lang="it-IT" sz="2400" i="1" dirty="0"/>
              <a:t>XXI 	secolo</a:t>
            </a:r>
            <a:r>
              <a:rPr lang="it-IT" sz="2400" dirty="0"/>
              <a:t>) 	</a:t>
            </a:r>
          </a:p>
          <a:p>
            <a:pPr marL="0" indent="0">
              <a:buNone/>
            </a:pPr>
            <a:endParaRPr lang="it-IT" sz="2400" dirty="0">
              <a:hlinkClick r:id="rId2"/>
            </a:endParaRPr>
          </a:p>
          <a:p>
            <a:pPr marL="0" indent="0">
              <a:buNone/>
            </a:pPr>
            <a:r>
              <a:rPr lang="it-IT" sz="2400" dirty="0">
                <a:hlinkClick r:id="rId2"/>
              </a:rPr>
              <a:t>https://www.un.org/esa/dsd/agenda21/res_agenda21_00.shtml</a:t>
            </a:r>
            <a:r>
              <a:rPr lang="it-IT" sz="2400" dirty="0"/>
              <a:t> </a:t>
            </a:r>
          </a:p>
          <a:p>
            <a:pPr marL="0" indent="0">
              <a:buNone/>
            </a:pPr>
            <a:endParaRPr lang="it-IT" sz="2000" dirty="0"/>
          </a:p>
        </p:txBody>
      </p:sp>
    </p:spTree>
    <p:extLst>
      <p:ext uri="{BB962C8B-B14F-4D97-AF65-F5344CB8AC3E}">
        <p14:creationId xmlns:p14="http://schemas.microsoft.com/office/powerpoint/2010/main" val="2739823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BE39EEB-2751-B34B-8357-199E81682B50}"/>
              </a:ext>
            </a:extLst>
          </p:cNvPr>
          <p:cNvSpPr>
            <a:spLocks noGrp="1"/>
          </p:cNvSpPr>
          <p:nvPr>
            <p:ph type="title"/>
          </p:nvPr>
        </p:nvSpPr>
        <p:spPr>
          <a:xfrm>
            <a:off x="252918" y="1123837"/>
            <a:ext cx="3369955" cy="4601183"/>
          </a:xfrm>
        </p:spPr>
        <p:txBody>
          <a:bodyPr>
            <a:normAutofit/>
          </a:bodyPr>
          <a:lstStyle/>
          <a:p>
            <a:r>
              <a:rPr lang="it-IT" sz="4800" dirty="0"/>
              <a:t>Temi dell’Agenda 21</a:t>
            </a:r>
            <a:br>
              <a:rPr lang="it-IT" sz="4800" dirty="0"/>
            </a:br>
            <a:r>
              <a:rPr lang="it-IT" sz="4800" dirty="0"/>
              <a:t>1.</a:t>
            </a:r>
          </a:p>
        </p:txBody>
      </p:sp>
      <p:pic>
        <p:nvPicPr>
          <p:cNvPr id="8" name="Segnaposto contenuto 7">
            <a:extLst>
              <a:ext uri="{FF2B5EF4-FFF2-40B4-BE49-F238E27FC236}">
                <a16:creationId xmlns:a16="http://schemas.microsoft.com/office/drawing/2014/main" id="{CF4F3BE4-073D-194C-B40E-2F904E3174A2}"/>
              </a:ext>
            </a:extLst>
          </p:cNvPr>
          <p:cNvPicPr>
            <a:picLocks noGrp="1" noChangeAspect="1"/>
          </p:cNvPicPr>
          <p:nvPr>
            <p:ph idx="1"/>
          </p:nvPr>
        </p:nvPicPr>
        <p:blipFill>
          <a:blip r:embed="rId2"/>
          <a:stretch>
            <a:fillRect/>
          </a:stretch>
        </p:blipFill>
        <p:spPr>
          <a:xfrm>
            <a:off x="3426105" y="0"/>
            <a:ext cx="7615517" cy="2495841"/>
          </a:xfrm>
        </p:spPr>
      </p:pic>
      <p:pic>
        <p:nvPicPr>
          <p:cNvPr id="12" name="Immagine 11">
            <a:extLst>
              <a:ext uri="{FF2B5EF4-FFF2-40B4-BE49-F238E27FC236}">
                <a16:creationId xmlns:a16="http://schemas.microsoft.com/office/drawing/2014/main" id="{6AE37FFC-DC8C-044F-986E-426D988EDD99}"/>
              </a:ext>
            </a:extLst>
          </p:cNvPr>
          <p:cNvPicPr>
            <a:picLocks noChangeAspect="1"/>
          </p:cNvPicPr>
          <p:nvPr/>
        </p:nvPicPr>
        <p:blipFill>
          <a:blip r:embed="rId3"/>
          <a:stretch>
            <a:fillRect/>
          </a:stretch>
        </p:blipFill>
        <p:spPr>
          <a:xfrm>
            <a:off x="3622874" y="2495841"/>
            <a:ext cx="7615517" cy="4289964"/>
          </a:xfrm>
          <a:prstGeom prst="rect">
            <a:avLst/>
          </a:prstGeom>
        </p:spPr>
      </p:pic>
    </p:spTree>
    <p:extLst>
      <p:ext uri="{BB962C8B-B14F-4D97-AF65-F5344CB8AC3E}">
        <p14:creationId xmlns:p14="http://schemas.microsoft.com/office/powerpoint/2010/main" val="425388498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30D2504-E1E9-094D-8E31-A58A1510ADDA}"/>
              </a:ext>
            </a:extLst>
          </p:cNvPr>
          <p:cNvSpPr>
            <a:spLocks noGrp="1"/>
          </p:cNvSpPr>
          <p:nvPr>
            <p:ph type="title"/>
          </p:nvPr>
        </p:nvSpPr>
        <p:spPr>
          <a:xfrm>
            <a:off x="111211" y="1123837"/>
            <a:ext cx="2929413" cy="4601183"/>
          </a:xfrm>
        </p:spPr>
        <p:txBody>
          <a:bodyPr>
            <a:normAutofit/>
          </a:bodyPr>
          <a:lstStyle/>
          <a:p>
            <a:r>
              <a:rPr lang="it-IT" sz="4800" dirty="0"/>
              <a:t>Temi dell’Agenda 21</a:t>
            </a:r>
            <a:br>
              <a:rPr lang="it-IT" sz="4800" dirty="0"/>
            </a:br>
            <a:r>
              <a:rPr lang="it-IT" sz="4800" dirty="0"/>
              <a:t>2</a:t>
            </a:r>
          </a:p>
        </p:txBody>
      </p:sp>
      <p:pic>
        <p:nvPicPr>
          <p:cNvPr id="11" name="Segnaposto contenuto 10">
            <a:extLst>
              <a:ext uri="{FF2B5EF4-FFF2-40B4-BE49-F238E27FC236}">
                <a16:creationId xmlns:a16="http://schemas.microsoft.com/office/drawing/2014/main" id="{55F43B30-F8A4-F846-9F30-B789B5C98374}"/>
              </a:ext>
            </a:extLst>
          </p:cNvPr>
          <p:cNvPicPr>
            <a:picLocks noGrp="1" noChangeAspect="1"/>
          </p:cNvPicPr>
          <p:nvPr>
            <p:ph idx="1"/>
          </p:nvPr>
        </p:nvPicPr>
        <p:blipFill>
          <a:blip r:embed="rId2"/>
          <a:stretch>
            <a:fillRect/>
          </a:stretch>
        </p:blipFill>
        <p:spPr>
          <a:xfrm>
            <a:off x="3040625" y="189883"/>
            <a:ext cx="8749267" cy="3430233"/>
          </a:xfrm>
        </p:spPr>
      </p:pic>
      <p:pic>
        <p:nvPicPr>
          <p:cNvPr id="15" name="Immagine 14">
            <a:extLst>
              <a:ext uri="{FF2B5EF4-FFF2-40B4-BE49-F238E27FC236}">
                <a16:creationId xmlns:a16="http://schemas.microsoft.com/office/drawing/2014/main" id="{4A25E69C-DD12-5F43-A067-F1321003A575}"/>
              </a:ext>
            </a:extLst>
          </p:cNvPr>
          <p:cNvPicPr>
            <a:picLocks noChangeAspect="1"/>
          </p:cNvPicPr>
          <p:nvPr/>
        </p:nvPicPr>
        <p:blipFill>
          <a:blip r:embed="rId3"/>
          <a:stretch>
            <a:fillRect/>
          </a:stretch>
        </p:blipFill>
        <p:spPr>
          <a:xfrm>
            <a:off x="3040624" y="3761585"/>
            <a:ext cx="8749267" cy="2855812"/>
          </a:xfrm>
          <a:prstGeom prst="rect">
            <a:avLst/>
          </a:prstGeom>
        </p:spPr>
      </p:pic>
    </p:spTree>
    <p:extLst>
      <p:ext uri="{BB962C8B-B14F-4D97-AF65-F5344CB8AC3E}">
        <p14:creationId xmlns:p14="http://schemas.microsoft.com/office/powerpoint/2010/main" val="83261496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C9439A3-253A-3541-BF41-91BCBDFA825C}"/>
              </a:ext>
            </a:extLst>
          </p:cNvPr>
          <p:cNvSpPr>
            <a:spLocks noGrp="1"/>
          </p:cNvSpPr>
          <p:nvPr>
            <p:ph type="title"/>
          </p:nvPr>
        </p:nvSpPr>
        <p:spPr>
          <a:xfrm>
            <a:off x="1069848" y="484632"/>
            <a:ext cx="10058400" cy="713973"/>
          </a:xfrm>
        </p:spPr>
        <p:txBody>
          <a:bodyPr>
            <a:normAutofit fontScale="90000"/>
          </a:bodyPr>
          <a:lstStyle/>
          <a:p>
            <a:r>
              <a:rPr lang="it-IT" dirty="0"/>
              <a:t>Indicatori ambientali geografici</a:t>
            </a:r>
          </a:p>
        </p:txBody>
      </p:sp>
      <p:pic>
        <p:nvPicPr>
          <p:cNvPr id="4" name="Segnaposto contenuto 3">
            <a:extLst>
              <a:ext uri="{FF2B5EF4-FFF2-40B4-BE49-F238E27FC236}">
                <a16:creationId xmlns:a16="http://schemas.microsoft.com/office/drawing/2014/main" id="{9043F82E-C23C-7549-A992-7301BD9E1B6A}"/>
              </a:ext>
            </a:extLst>
          </p:cNvPr>
          <p:cNvPicPr>
            <a:picLocks noChangeAspect="1"/>
          </p:cNvPicPr>
          <p:nvPr/>
        </p:nvPicPr>
        <p:blipFill>
          <a:blip r:embed="rId2"/>
          <a:stretch>
            <a:fillRect/>
          </a:stretch>
        </p:blipFill>
        <p:spPr>
          <a:xfrm>
            <a:off x="5922502" y="1326495"/>
            <a:ext cx="4804518" cy="5321440"/>
          </a:xfrm>
          <a:prstGeom prst="rect">
            <a:avLst/>
          </a:prstGeom>
        </p:spPr>
      </p:pic>
      <p:sp>
        <p:nvSpPr>
          <p:cNvPr id="6" name="Rettangolo 5">
            <a:extLst>
              <a:ext uri="{FF2B5EF4-FFF2-40B4-BE49-F238E27FC236}">
                <a16:creationId xmlns:a16="http://schemas.microsoft.com/office/drawing/2014/main" id="{5A3E7512-62C8-954F-A862-BACA7D1259F8}"/>
              </a:ext>
            </a:extLst>
          </p:cNvPr>
          <p:cNvSpPr/>
          <p:nvPr/>
        </p:nvSpPr>
        <p:spPr>
          <a:xfrm>
            <a:off x="1069848" y="1729946"/>
            <a:ext cx="3651841" cy="3785652"/>
          </a:xfrm>
          <a:prstGeom prst="rect">
            <a:avLst/>
          </a:prstGeom>
        </p:spPr>
        <p:txBody>
          <a:bodyPr wrap="square">
            <a:spAutoFit/>
          </a:bodyPr>
          <a:lstStyle/>
          <a:p>
            <a:r>
              <a:rPr lang="it-IT" sz="2000" dirty="0"/>
              <a:t>Le differenze di sviluppo sono il risultato di condizioni diverse e </a:t>
            </a:r>
            <a:r>
              <a:rPr lang="it-IT" sz="2000" dirty="0" err="1"/>
              <a:t>interconnese</a:t>
            </a:r>
            <a:r>
              <a:rPr lang="it-IT" sz="2000" dirty="0"/>
              <a:t>, che comprendo anche condizioni geografiche, oltre a quelle economico-strutturali. Si parla al riguardo di «dotazione geografica del paese»</a:t>
            </a:r>
          </a:p>
          <a:p>
            <a:endParaRPr lang="it-IT" sz="2000" dirty="0"/>
          </a:p>
          <a:p>
            <a:r>
              <a:rPr lang="it-IT" sz="2000" dirty="0"/>
              <a:t>Però anche le condizioni istituzionali hanno peso</a:t>
            </a:r>
          </a:p>
        </p:txBody>
      </p:sp>
    </p:spTree>
    <p:extLst>
      <p:ext uri="{BB962C8B-B14F-4D97-AF65-F5344CB8AC3E}">
        <p14:creationId xmlns:p14="http://schemas.microsoft.com/office/powerpoint/2010/main" val="12606885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EB4A655-5B34-9544-992D-BA0CDB757F1A}"/>
              </a:ext>
            </a:extLst>
          </p:cNvPr>
          <p:cNvSpPr>
            <a:spLocks noGrp="1"/>
          </p:cNvSpPr>
          <p:nvPr>
            <p:ph type="title"/>
          </p:nvPr>
        </p:nvSpPr>
        <p:spPr>
          <a:xfrm>
            <a:off x="280139" y="235250"/>
            <a:ext cx="10058400" cy="609877"/>
          </a:xfrm>
        </p:spPr>
        <p:txBody>
          <a:bodyPr>
            <a:normAutofit fontScale="90000"/>
          </a:bodyPr>
          <a:lstStyle/>
          <a:p>
            <a:r>
              <a:rPr lang="it-IT" dirty="0"/>
              <a:t>Indice di sviluppo umano</a:t>
            </a:r>
          </a:p>
        </p:txBody>
      </p:sp>
      <p:sp>
        <p:nvSpPr>
          <p:cNvPr id="3" name="Segnaposto contenuto 2">
            <a:extLst>
              <a:ext uri="{FF2B5EF4-FFF2-40B4-BE49-F238E27FC236}">
                <a16:creationId xmlns:a16="http://schemas.microsoft.com/office/drawing/2014/main" id="{D70F6051-A741-254F-953A-34E814088268}"/>
              </a:ext>
            </a:extLst>
          </p:cNvPr>
          <p:cNvSpPr>
            <a:spLocks noGrp="1"/>
          </p:cNvSpPr>
          <p:nvPr>
            <p:ph idx="1"/>
          </p:nvPr>
        </p:nvSpPr>
        <p:spPr>
          <a:xfrm>
            <a:off x="280139" y="1004641"/>
            <a:ext cx="11440806" cy="5174486"/>
          </a:xfrm>
        </p:spPr>
        <p:txBody>
          <a:bodyPr>
            <a:normAutofit/>
          </a:bodyPr>
          <a:lstStyle/>
          <a:p>
            <a:pPr marL="0" indent="0">
              <a:buNone/>
            </a:pPr>
            <a:r>
              <a:rPr lang="it-IT" sz="2400" dirty="0"/>
              <a:t>Human Development Index (HDI)</a:t>
            </a:r>
          </a:p>
          <a:p>
            <a:pPr marL="0" indent="0">
              <a:buNone/>
            </a:pPr>
            <a:r>
              <a:rPr lang="it-IT" sz="2400" dirty="0"/>
              <a:t>Adottato nel 1990 dal programma di sviluppo delle Nazioni Unite (UNDP) per individuare la combinazioni minima di indicatori, utile per discutere il livello di sviluppo.  Non considera il PIL (perché PIL= crescita)</a:t>
            </a:r>
          </a:p>
          <a:p>
            <a:pPr marL="0" indent="0">
              <a:buNone/>
            </a:pPr>
            <a:r>
              <a:rPr lang="it-IT" sz="2400" dirty="0"/>
              <a:t>Misura</a:t>
            </a:r>
          </a:p>
          <a:p>
            <a:pPr marL="274320" lvl="1" indent="0">
              <a:buNone/>
            </a:pPr>
            <a:r>
              <a:rPr lang="it-IT" sz="2400" dirty="0"/>
              <a:t>Speranza di vita /Tasso di scolarizzazione fra adulti /Tasso lordo di partecipazione scolastica</a:t>
            </a:r>
          </a:p>
          <a:p>
            <a:pPr marL="274320" lvl="1" indent="0">
              <a:buNone/>
            </a:pPr>
            <a:endParaRPr lang="it-IT" sz="2400" dirty="0"/>
          </a:p>
          <a:p>
            <a:pPr marL="274320" lvl="1" indent="0">
              <a:buNone/>
            </a:pPr>
            <a:r>
              <a:rPr lang="it-IT" sz="2200" dirty="0"/>
              <a:t>Cioè sono prese in considerazione: la possibilità di condurre una </a:t>
            </a:r>
            <a:r>
              <a:rPr lang="it-IT" sz="2200" b="1" dirty="0"/>
              <a:t>vita lunga e sana</a:t>
            </a:r>
            <a:r>
              <a:rPr lang="it-IT" sz="2200" dirty="0"/>
              <a:t>, misurata attraverso la speranza di vita alla nascita; il </a:t>
            </a:r>
            <a:r>
              <a:rPr lang="it-IT" sz="2200" b="1" dirty="0"/>
              <a:t>livello di istruzione</a:t>
            </a:r>
            <a:r>
              <a:rPr lang="it-IT" sz="2200" dirty="0"/>
              <a:t>, misurato attraverso la media degli anni trascorsi a scuola dagli adulti e la media attesa degli anni da trascorrere a scuola per i bambini che si iscrivono alla scuola primaria; avere uno </a:t>
            </a:r>
            <a:r>
              <a:rPr lang="it-IT" sz="2200" b="1" dirty="0"/>
              <a:t>standard di vita decente</a:t>
            </a:r>
            <a:r>
              <a:rPr lang="it-IT" sz="2200" dirty="0"/>
              <a:t>, misurato attraverso il Pil pro capite medio. </a:t>
            </a:r>
          </a:p>
        </p:txBody>
      </p:sp>
    </p:spTree>
    <p:extLst>
      <p:ext uri="{BB962C8B-B14F-4D97-AF65-F5344CB8AC3E}">
        <p14:creationId xmlns:p14="http://schemas.microsoft.com/office/powerpoint/2010/main" val="5053620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8D2E0E0-BF1C-6F4C-824C-F9B7375B57FE}"/>
              </a:ext>
            </a:extLst>
          </p:cNvPr>
          <p:cNvSpPr>
            <a:spLocks noGrp="1"/>
          </p:cNvSpPr>
          <p:nvPr>
            <p:ph type="title"/>
          </p:nvPr>
        </p:nvSpPr>
        <p:spPr>
          <a:xfrm>
            <a:off x="172995" y="484631"/>
            <a:ext cx="11677135" cy="862255"/>
          </a:xfrm>
        </p:spPr>
        <p:txBody>
          <a:bodyPr>
            <a:normAutofit/>
          </a:bodyPr>
          <a:lstStyle/>
          <a:p>
            <a:r>
              <a:rPr lang="it-IT" dirty="0"/>
              <a:t>Indice di sviluppo umano - mondo </a:t>
            </a:r>
            <a:r>
              <a:rPr lang="it-IT" dirty="0" err="1"/>
              <a:t>europa</a:t>
            </a:r>
            <a:endParaRPr lang="it-IT" dirty="0"/>
          </a:p>
        </p:txBody>
      </p:sp>
      <p:pic>
        <p:nvPicPr>
          <p:cNvPr id="6" name="Segnaposto contenuto 5">
            <a:extLst>
              <a:ext uri="{FF2B5EF4-FFF2-40B4-BE49-F238E27FC236}">
                <a16:creationId xmlns:a16="http://schemas.microsoft.com/office/drawing/2014/main" id="{B4ED2C41-261E-3D4E-B8A0-64913DCEC9B6}"/>
              </a:ext>
            </a:extLst>
          </p:cNvPr>
          <p:cNvPicPr>
            <a:picLocks noGrp="1" noChangeAspect="1"/>
          </p:cNvPicPr>
          <p:nvPr>
            <p:ph idx="1"/>
          </p:nvPr>
        </p:nvPicPr>
        <p:blipFill>
          <a:blip r:embed="rId2"/>
          <a:stretch>
            <a:fillRect/>
          </a:stretch>
        </p:blipFill>
        <p:spPr>
          <a:xfrm>
            <a:off x="172995" y="1779372"/>
            <a:ext cx="7131568" cy="4201297"/>
          </a:xfrm>
        </p:spPr>
      </p:pic>
      <p:pic>
        <p:nvPicPr>
          <p:cNvPr id="8" name="Immagine 7">
            <a:extLst>
              <a:ext uri="{FF2B5EF4-FFF2-40B4-BE49-F238E27FC236}">
                <a16:creationId xmlns:a16="http://schemas.microsoft.com/office/drawing/2014/main" id="{A04D94E1-E891-604D-8E77-710747E7E183}"/>
              </a:ext>
            </a:extLst>
          </p:cNvPr>
          <p:cNvPicPr>
            <a:picLocks noChangeAspect="1"/>
          </p:cNvPicPr>
          <p:nvPr/>
        </p:nvPicPr>
        <p:blipFill>
          <a:blip r:embed="rId3"/>
          <a:stretch>
            <a:fillRect/>
          </a:stretch>
        </p:blipFill>
        <p:spPr>
          <a:xfrm>
            <a:off x="7925641" y="1779372"/>
            <a:ext cx="3924489" cy="3904736"/>
          </a:xfrm>
          <a:prstGeom prst="rect">
            <a:avLst/>
          </a:prstGeom>
        </p:spPr>
      </p:pic>
    </p:spTree>
    <p:extLst>
      <p:ext uri="{BB962C8B-B14F-4D97-AF65-F5344CB8AC3E}">
        <p14:creationId xmlns:p14="http://schemas.microsoft.com/office/powerpoint/2010/main" val="207637918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E0D351C6-0133-EE4A-9D26-F02A0494743B}"/>
              </a:ext>
            </a:extLst>
          </p:cNvPr>
          <p:cNvSpPr>
            <a:spLocks noGrp="1"/>
          </p:cNvSpPr>
          <p:nvPr>
            <p:ph type="title"/>
          </p:nvPr>
        </p:nvSpPr>
        <p:spPr>
          <a:xfrm>
            <a:off x="955419" y="1598416"/>
            <a:ext cx="3194418" cy="3149237"/>
          </a:xfrm>
        </p:spPr>
        <p:txBody>
          <a:bodyPr>
            <a:normAutofit/>
          </a:bodyPr>
          <a:lstStyle/>
          <a:p>
            <a:r>
              <a:rPr lang="it-IT" dirty="0"/>
              <a:t>Indice di sviluppo </a:t>
            </a:r>
            <a:br>
              <a:rPr lang="it-IT" dirty="0"/>
            </a:br>
            <a:r>
              <a:rPr lang="it-IT" dirty="0"/>
              <a:t>umano - </a:t>
            </a:r>
            <a:br>
              <a:rPr lang="it-IT" dirty="0"/>
            </a:br>
            <a:r>
              <a:rPr lang="it-IT" dirty="0"/>
              <a:t>Italia</a:t>
            </a:r>
          </a:p>
        </p:txBody>
      </p:sp>
      <p:pic>
        <p:nvPicPr>
          <p:cNvPr id="5" name="Segnaposto contenuto 4">
            <a:extLst>
              <a:ext uri="{FF2B5EF4-FFF2-40B4-BE49-F238E27FC236}">
                <a16:creationId xmlns:a16="http://schemas.microsoft.com/office/drawing/2014/main" id="{85B83BF4-FC35-BB4F-9153-88161755918C}"/>
              </a:ext>
            </a:extLst>
          </p:cNvPr>
          <p:cNvPicPr>
            <a:picLocks noGrp="1" noChangeAspect="1"/>
          </p:cNvPicPr>
          <p:nvPr>
            <p:ph idx="1"/>
          </p:nvPr>
        </p:nvPicPr>
        <p:blipFill>
          <a:blip r:embed="rId2"/>
          <a:stretch>
            <a:fillRect/>
          </a:stretch>
        </p:blipFill>
        <p:spPr>
          <a:xfrm>
            <a:off x="4883266" y="167342"/>
            <a:ext cx="5313816" cy="6011384"/>
          </a:xfrm>
        </p:spPr>
      </p:pic>
    </p:spTree>
    <p:extLst>
      <p:ext uri="{BB962C8B-B14F-4D97-AF65-F5344CB8AC3E}">
        <p14:creationId xmlns:p14="http://schemas.microsoft.com/office/powerpoint/2010/main" val="1474616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66BC0AC-E43E-E349-9F92-2C331C5A2BC5}"/>
              </a:ext>
            </a:extLst>
          </p:cNvPr>
          <p:cNvSpPr>
            <a:spLocks noGrp="1"/>
          </p:cNvSpPr>
          <p:nvPr>
            <p:ph type="title"/>
          </p:nvPr>
        </p:nvSpPr>
        <p:spPr>
          <a:xfrm>
            <a:off x="630194" y="101573"/>
            <a:ext cx="10695762" cy="899325"/>
          </a:xfrm>
        </p:spPr>
        <p:txBody>
          <a:bodyPr/>
          <a:lstStyle/>
          <a:p>
            <a:r>
              <a:rPr lang="it-IT" dirty="0"/>
              <a:t>Sviluppo e disuguaglianza del reddito</a:t>
            </a:r>
          </a:p>
        </p:txBody>
      </p:sp>
      <p:sp>
        <p:nvSpPr>
          <p:cNvPr id="3" name="Segnaposto contenuto 2">
            <a:extLst>
              <a:ext uri="{FF2B5EF4-FFF2-40B4-BE49-F238E27FC236}">
                <a16:creationId xmlns:a16="http://schemas.microsoft.com/office/drawing/2014/main" id="{638E9BE7-4064-D244-BDC3-97138BC9ED48}"/>
              </a:ext>
            </a:extLst>
          </p:cNvPr>
          <p:cNvSpPr>
            <a:spLocks noGrp="1"/>
          </p:cNvSpPr>
          <p:nvPr>
            <p:ph idx="1"/>
          </p:nvPr>
        </p:nvSpPr>
        <p:spPr>
          <a:xfrm>
            <a:off x="630195" y="1285103"/>
            <a:ext cx="10498054" cy="5387545"/>
          </a:xfrm>
        </p:spPr>
        <p:txBody>
          <a:bodyPr>
            <a:normAutofit/>
          </a:bodyPr>
          <a:lstStyle/>
          <a:p>
            <a:pPr marL="0" indent="0">
              <a:buNone/>
            </a:pPr>
            <a:r>
              <a:rPr lang="it-IT" sz="2400" b="1" dirty="0"/>
              <a:t>Distribuzione</a:t>
            </a:r>
            <a:r>
              <a:rPr lang="it-IT" sz="2400" dirty="0"/>
              <a:t> del reddito: il modo in cui il reddito è diviso fra differenti gruppi o individui</a:t>
            </a:r>
          </a:p>
          <a:p>
            <a:pPr marL="0" indent="0">
              <a:buNone/>
            </a:pPr>
            <a:r>
              <a:rPr lang="it-IT" sz="2400" b="1" dirty="0"/>
              <a:t>Disuguaglianza</a:t>
            </a:r>
            <a:r>
              <a:rPr lang="it-IT" sz="2400" dirty="0"/>
              <a:t> del reddito: il rapporto fra redditi dei più ricchi e redditi dei più poveri</a:t>
            </a:r>
          </a:p>
          <a:p>
            <a:pPr marL="0" indent="0">
              <a:buNone/>
            </a:pPr>
            <a:r>
              <a:rPr lang="it-IT" sz="2400" dirty="0"/>
              <a:t>Differenziare i dati a diversa scala, per evitare generalizzazioni</a:t>
            </a:r>
          </a:p>
          <a:p>
            <a:pPr marL="0" indent="0">
              <a:buNone/>
            </a:pPr>
            <a:endParaRPr lang="it-IT" sz="2400" dirty="0"/>
          </a:p>
          <a:p>
            <a:pPr marL="0" indent="0">
              <a:buNone/>
            </a:pPr>
            <a:r>
              <a:rPr lang="it-IT" sz="2400" dirty="0"/>
              <a:t>Distribuzione </a:t>
            </a:r>
            <a:r>
              <a:rPr lang="it-IT" sz="2400" b="1" dirty="0"/>
              <a:t>è</a:t>
            </a:r>
            <a:r>
              <a:rPr lang="it-IT" sz="2400" dirty="0"/>
              <a:t> ineguale</a:t>
            </a:r>
          </a:p>
          <a:p>
            <a:pPr marL="0" indent="0">
              <a:buNone/>
            </a:pPr>
            <a:r>
              <a:rPr lang="it-IT" sz="2400" dirty="0"/>
              <a:t>A livello globale la disuguaglianza è molto alta: nel 2000 il 20% più ricco della popolazione deteneva il 74% del reddito mondiale; il 20% più povero l’1,5%.</a:t>
            </a:r>
          </a:p>
          <a:p>
            <a:pPr marL="0" indent="0">
              <a:buNone/>
            </a:pPr>
            <a:r>
              <a:rPr lang="it-IT" sz="2400" dirty="0"/>
              <a:t>Nel 2011 l’</a:t>
            </a:r>
            <a:r>
              <a:rPr lang="it-IT" sz="2400" b="1" dirty="0"/>
              <a:t>1</a:t>
            </a:r>
            <a:r>
              <a:rPr lang="it-IT" sz="2400" dirty="0"/>
              <a:t>% della popolazione mondiale controlla il </a:t>
            </a:r>
            <a:r>
              <a:rPr lang="it-IT" sz="2400" b="1" dirty="0"/>
              <a:t>39</a:t>
            </a:r>
            <a:r>
              <a:rPr lang="it-IT" sz="2400" dirty="0"/>
              <a:t>% della ricchezza totale</a:t>
            </a:r>
          </a:p>
          <a:p>
            <a:pPr marL="0" indent="0">
              <a:buNone/>
            </a:pPr>
            <a:endParaRPr lang="it-IT" dirty="0"/>
          </a:p>
        </p:txBody>
      </p:sp>
    </p:spTree>
    <p:extLst>
      <p:ext uri="{BB962C8B-B14F-4D97-AF65-F5344CB8AC3E}">
        <p14:creationId xmlns:p14="http://schemas.microsoft.com/office/powerpoint/2010/main" val="408672745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31CB2CA-5293-1947-9BF8-87F270905409}"/>
              </a:ext>
            </a:extLst>
          </p:cNvPr>
          <p:cNvSpPr>
            <a:spLocks noGrp="1"/>
          </p:cNvSpPr>
          <p:nvPr>
            <p:ph type="title"/>
          </p:nvPr>
        </p:nvSpPr>
        <p:spPr>
          <a:xfrm>
            <a:off x="376021" y="98227"/>
            <a:ext cx="9249893" cy="1038595"/>
          </a:xfrm>
        </p:spPr>
        <p:txBody>
          <a:bodyPr>
            <a:normAutofit/>
          </a:bodyPr>
          <a:lstStyle/>
          <a:p>
            <a:r>
              <a:rPr lang="it-IT" dirty="0"/>
              <a:t>Disuguaglianza reddito </a:t>
            </a:r>
          </a:p>
        </p:txBody>
      </p:sp>
      <p:pic>
        <p:nvPicPr>
          <p:cNvPr id="4" name="Segnaposto contenuto 3">
            <a:extLst>
              <a:ext uri="{FF2B5EF4-FFF2-40B4-BE49-F238E27FC236}">
                <a16:creationId xmlns:a16="http://schemas.microsoft.com/office/drawing/2014/main" id="{AE2194AA-23B7-CD40-926A-A0F0A21821A2}"/>
              </a:ext>
            </a:extLst>
          </p:cNvPr>
          <p:cNvPicPr>
            <a:picLocks noGrp="1" noChangeAspect="1"/>
          </p:cNvPicPr>
          <p:nvPr>
            <p:ph idx="1"/>
          </p:nvPr>
        </p:nvPicPr>
        <p:blipFill>
          <a:blip r:embed="rId2"/>
          <a:stretch>
            <a:fillRect/>
          </a:stretch>
        </p:blipFill>
        <p:spPr>
          <a:xfrm>
            <a:off x="197709" y="1892600"/>
            <a:ext cx="7085184" cy="4273422"/>
          </a:xfrm>
          <a:prstGeom prst="rect">
            <a:avLst/>
          </a:prstGeom>
        </p:spPr>
      </p:pic>
      <p:pic>
        <p:nvPicPr>
          <p:cNvPr id="6" name="Immagine 5">
            <a:extLst>
              <a:ext uri="{FF2B5EF4-FFF2-40B4-BE49-F238E27FC236}">
                <a16:creationId xmlns:a16="http://schemas.microsoft.com/office/drawing/2014/main" id="{BB11D48D-8372-2E41-B9E3-F81CB0FC2D61}"/>
              </a:ext>
            </a:extLst>
          </p:cNvPr>
          <p:cNvPicPr>
            <a:picLocks noChangeAspect="1"/>
          </p:cNvPicPr>
          <p:nvPr/>
        </p:nvPicPr>
        <p:blipFill>
          <a:blip r:embed="rId3"/>
          <a:stretch>
            <a:fillRect/>
          </a:stretch>
        </p:blipFill>
        <p:spPr>
          <a:xfrm>
            <a:off x="7923517" y="1892600"/>
            <a:ext cx="4203081" cy="4149854"/>
          </a:xfrm>
          <a:prstGeom prst="rect">
            <a:avLst/>
          </a:prstGeom>
        </p:spPr>
      </p:pic>
    </p:spTree>
    <p:extLst>
      <p:ext uri="{BB962C8B-B14F-4D97-AF65-F5344CB8AC3E}">
        <p14:creationId xmlns:p14="http://schemas.microsoft.com/office/powerpoint/2010/main" val="209261974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44D7578-DDDC-364C-B823-845AE020B1B2}"/>
              </a:ext>
            </a:extLst>
          </p:cNvPr>
          <p:cNvSpPr>
            <a:spLocks noGrp="1"/>
          </p:cNvSpPr>
          <p:nvPr>
            <p:ph type="title"/>
          </p:nvPr>
        </p:nvSpPr>
        <p:spPr/>
        <p:txBody>
          <a:bodyPr/>
          <a:lstStyle/>
          <a:p>
            <a:r>
              <a:rPr lang="it-IT" dirty="0"/>
              <a:t>I </a:t>
            </a:r>
            <a:r>
              <a:rPr lang="it-IT" dirty="0" err="1"/>
              <a:t>saperi</a:t>
            </a:r>
            <a:r>
              <a:rPr lang="it-IT" dirty="0"/>
              <a:t> locali</a:t>
            </a:r>
          </a:p>
        </p:txBody>
      </p:sp>
      <p:sp>
        <p:nvSpPr>
          <p:cNvPr id="3" name="Segnaposto contenuto 2">
            <a:extLst>
              <a:ext uri="{FF2B5EF4-FFF2-40B4-BE49-F238E27FC236}">
                <a16:creationId xmlns:a16="http://schemas.microsoft.com/office/drawing/2014/main" id="{EEBC0886-0692-6343-88E9-03B46375DF85}"/>
              </a:ext>
            </a:extLst>
          </p:cNvPr>
          <p:cNvSpPr>
            <a:spLocks noGrp="1"/>
          </p:cNvSpPr>
          <p:nvPr>
            <p:ph idx="1"/>
          </p:nvPr>
        </p:nvSpPr>
        <p:spPr/>
        <p:txBody>
          <a:bodyPr>
            <a:normAutofit/>
          </a:bodyPr>
          <a:lstStyle/>
          <a:p>
            <a:pPr marL="668338" indent="-576263">
              <a:buNone/>
            </a:pPr>
            <a:r>
              <a:rPr lang="it-IT" sz="2400" b="1" dirty="0"/>
              <a:t>Cultura popolare </a:t>
            </a:r>
            <a:r>
              <a:rPr lang="it-IT" sz="2400" dirty="0"/>
              <a:t>come parte della cultura tradizionale propria delle classi subalterne non ancora trasformata in cultura di massa, in opposizione alla cultura »egemonica» propria delle classi dominanti. </a:t>
            </a:r>
          </a:p>
          <a:p>
            <a:pPr marL="668338" indent="-576263">
              <a:buNone/>
            </a:pPr>
            <a:r>
              <a:rPr lang="it-IT" sz="2400" dirty="0"/>
              <a:t>Oggi cultura locale vs. cultura globalizzata</a:t>
            </a:r>
          </a:p>
          <a:p>
            <a:pPr marL="668338" indent="-576263">
              <a:buNone/>
            </a:pPr>
            <a:r>
              <a:rPr lang="it-IT" sz="2400" dirty="0"/>
              <a:t>Sapere locale come conoscenza collettiva di una comunità, che deriva dalle attività e dalle esperienze quotidiane di ciascuno dei suoi membri con il capitale (milieu) sociale in cui è inserito</a:t>
            </a:r>
          </a:p>
        </p:txBody>
      </p:sp>
    </p:spTree>
    <p:extLst>
      <p:ext uri="{BB962C8B-B14F-4D97-AF65-F5344CB8AC3E}">
        <p14:creationId xmlns:p14="http://schemas.microsoft.com/office/powerpoint/2010/main" val="3838707708"/>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5E7CAD1-87E0-854B-ABA6-EFB837B020E6}"/>
              </a:ext>
            </a:extLst>
          </p:cNvPr>
          <p:cNvSpPr>
            <a:spLocks noGrp="1"/>
          </p:cNvSpPr>
          <p:nvPr>
            <p:ph type="title"/>
          </p:nvPr>
        </p:nvSpPr>
        <p:spPr>
          <a:xfrm>
            <a:off x="1069849" y="484632"/>
            <a:ext cx="2711320" cy="4087368"/>
          </a:xfrm>
        </p:spPr>
        <p:txBody>
          <a:bodyPr>
            <a:normAutofit/>
          </a:bodyPr>
          <a:lstStyle/>
          <a:p>
            <a:r>
              <a:rPr lang="it-IT" dirty="0"/>
              <a:t>Divario fra ricchi e poveri</a:t>
            </a:r>
          </a:p>
        </p:txBody>
      </p:sp>
      <p:pic>
        <p:nvPicPr>
          <p:cNvPr id="5" name="Segnaposto contenuto 4">
            <a:extLst>
              <a:ext uri="{FF2B5EF4-FFF2-40B4-BE49-F238E27FC236}">
                <a16:creationId xmlns:a16="http://schemas.microsoft.com/office/drawing/2014/main" id="{1870197A-FEAA-ED4F-8BAF-53DE23C505D0}"/>
              </a:ext>
            </a:extLst>
          </p:cNvPr>
          <p:cNvPicPr>
            <a:picLocks noGrp="1" noChangeAspect="1"/>
          </p:cNvPicPr>
          <p:nvPr>
            <p:ph idx="1"/>
          </p:nvPr>
        </p:nvPicPr>
        <p:blipFill>
          <a:blip r:embed="rId2"/>
          <a:stretch>
            <a:fillRect/>
          </a:stretch>
        </p:blipFill>
        <p:spPr>
          <a:xfrm>
            <a:off x="5057287" y="649693"/>
            <a:ext cx="5163471" cy="5204615"/>
          </a:xfrm>
        </p:spPr>
      </p:pic>
    </p:spTree>
    <p:extLst>
      <p:ext uri="{BB962C8B-B14F-4D97-AF65-F5344CB8AC3E}">
        <p14:creationId xmlns:p14="http://schemas.microsoft.com/office/powerpoint/2010/main" val="94773597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3E05A577-858D-724A-BE45-45EEB8887E41}"/>
              </a:ext>
            </a:extLst>
          </p:cNvPr>
          <p:cNvSpPr>
            <a:spLocks noGrp="1"/>
          </p:cNvSpPr>
          <p:nvPr>
            <p:ph type="title"/>
          </p:nvPr>
        </p:nvSpPr>
        <p:spPr>
          <a:xfrm>
            <a:off x="1" y="1547312"/>
            <a:ext cx="3743912" cy="3345963"/>
          </a:xfrm>
        </p:spPr>
        <p:txBody>
          <a:bodyPr>
            <a:normAutofit/>
          </a:bodyPr>
          <a:lstStyle/>
          <a:p>
            <a:r>
              <a:rPr lang="it-IT" dirty="0"/>
              <a:t>Distribuzione della ricchezza fra Stati</a:t>
            </a:r>
          </a:p>
        </p:txBody>
      </p:sp>
      <p:pic>
        <p:nvPicPr>
          <p:cNvPr id="5" name="Segnaposto contenuto 4">
            <a:extLst>
              <a:ext uri="{FF2B5EF4-FFF2-40B4-BE49-F238E27FC236}">
                <a16:creationId xmlns:a16="http://schemas.microsoft.com/office/drawing/2014/main" id="{8BD7F446-4C7C-4043-84F0-83AD51B5C018}"/>
              </a:ext>
            </a:extLst>
          </p:cNvPr>
          <p:cNvPicPr>
            <a:picLocks noGrp="1" noChangeAspect="1"/>
          </p:cNvPicPr>
          <p:nvPr>
            <p:ph idx="1"/>
          </p:nvPr>
        </p:nvPicPr>
        <p:blipFill>
          <a:blip r:embed="rId2"/>
          <a:stretch>
            <a:fillRect/>
          </a:stretch>
        </p:blipFill>
        <p:spPr>
          <a:xfrm>
            <a:off x="3743912" y="484632"/>
            <a:ext cx="8088699" cy="6169347"/>
          </a:xfrm>
        </p:spPr>
      </p:pic>
    </p:spTree>
    <p:extLst>
      <p:ext uri="{BB962C8B-B14F-4D97-AF65-F5344CB8AC3E}">
        <p14:creationId xmlns:p14="http://schemas.microsoft.com/office/powerpoint/2010/main" val="37671534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5795ABF-6E36-7F48-9F83-F44484DF1424}"/>
              </a:ext>
            </a:extLst>
          </p:cNvPr>
          <p:cNvSpPr>
            <a:spLocks noGrp="1"/>
          </p:cNvSpPr>
          <p:nvPr>
            <p:ph type="title"/>
          </p:nvPr>
        </p:nvSpPr>
        <p:spPr>
          <a:xfrm>
            <a:off x="370703" y="197708"/>
            <a:ext cx="11689492" cy="1569308"/>
          </a:xfrm>
        </p:spPr>
        <p:txBody>
          <a:bodyPr>
            <a:noAutofit/>
          </a:bodyPr>
          <a:lstStyle/>
          <a:p>
            <a:r>
              <a:rPr lang="it-IT" sz="4400" dirty="0"/>
              <a:t>Coefficiente di </a:t>
            </a:r>
            <a:r>
              <a:rPr lang="it-IT" sz="4400" dirty="0" err="1"/>
              <a:t>Gini</a:t>
            </a:r>
            <a:r>
              <a:rPr lang="it-IT" sz="4400" dirty="0"/>
              <a:t>. </a:t>
            </a:r>
            <a:br>
              <a:rPr lang="it-IT" sz="4400" dirty="0"/>
            </a:br>
            <a:r>
              <a:rPr lang="it-IT" sz="4400" dirty="0"/>
              <a:t>distribuzione del reddito all’interno della società</a:t>
            </a:r>
          </a:p>
        </p:txBody>
      </p:sp>
      <p:sp>
        <p:nvSpPr>
          <p:cNvPr id="3" name="Segnaposto contenuto 2">
            <a:extLst>
              <a:ext uri="{FF2B5EF4-FFF2-40B4-BE49-F238E27FC236}">
                <a16:creationId xmlns:a16="http://schemas.microsoft.com/office/drawing/2014/main" id="{2FB282A4-A0A0-4641-8C80-4405D2F8C100}"/>
              </a:ext>
            </a:extLst>
          </p:cNvPr>
          <p:cNvSpPr>
            <a:spLocks noGrp="1"/>
          </p:cNvSpPr>
          <p:nvPr>
            <p:ph idx="1"/>
          </p:nvPr>
        </p:nvSpPr>
        <p:spPr/>
        <p:txBody>
          <a:bodyPr>
            <a:normAutofit lnSpcReduction="10000"/>
          </a:bodyPr>
          <a:lstStyle/>
          <a:p>
            <a:r>
              <a:rPr lang="it-IT" dirty="0"/>
              <a:t>Misura le differenze che sussistono tra i redditi percepiti</a:t>
            </a:r>
          </a:p>
          <a:p>
            <a:r>
              <a:rPr lang="it-IT" dirty="0"/>
              <a:t>Espresso in cifre. </a:t>
            </a:r>
          </a:p>
          <a:p>
            <a:r>
              <a:rPr lang="it-IT" dirty="0"/>
              <a:t>Questo numero può avere valori compresi tra 0% e 100%. </a:t>
            </a:r>
          </a:p>
          <a:p>
            <a:r>
              <a:rPr lang="it-IT" dirty="0"/>
              <a:t>Più è basso, più ci si avvicina a una situazione di perfetta uguaglianza in cui tutte le persone hanno il medesimo reddito. Più è alto invece più i redditi sono concentrati in un piccolo gruppo di persone. Più è alto il valore, maggiore è la concentrazione dei redditi in un gruppo ristretto di persone. Se l’indice è pari a 100% significa che un’unica persona possiede tutto il reddito del gruppo considerato. </a:t>
            </a:r>
          </a:p>
          <a:p>
            <a:r>
              <a:rPr lang="it-IT" dirty="0"/>
              <a:t>L’indice può essere applicato ai redditi lordi, al netto dell’imposta o all’imposta stessa. </a:t>
            </a:r>
          </a:p>
          <a:p>
            <a:r>
              <a:rPr lang="it-IT" dirty="0"/>
              <a:t>Può essere utilizzato per calcolare altri indicatori per misurare le disuguaglianze e gli effetti di redistribuzione delle imposte.</a:t>
            </a:r>
          </a:p>
          <a:p>
            <a:endParaRPr lang="it-IT" dirty="0"/>
          </a:p>
        </p:txBody>
      </p:sp>
    </p:spTree>
    <p:extLst>
      <p:ext uri="{BB962C8B-B14F-4D97-AF65-F5344CB8AC3E}">
        <p14:creationId xmlns:p14="http://schemas.microsoft.com/office/powerpoint/2010/main" val="303191637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003DFDA-4946-004C-84D9-FC4FB9DF9114}"/>
              </a:ext>
            </a:extLst>
          </p:cNvPr>
          <p:cNvSpPr>
            <a:spLocks noGrp="1"/>
          </p:cNvSpPr>
          <p:nvPr>
            <p:ph type="title"/>
          </p:nvPr>
        </p:nvSpPr>
        <p:spPr>
          <a:xfrm>
            <a:off x="210065" y="172995"/>
            <a:ext cx="10918183" cy="1359243"/>
          </a:xfrm>
        </p:spPr>
        <p:txBody>
          <a:bodyPr>
            <a:normAutofit fontScale="90000"/>
          </a:bodyPr>
          <a:lstStyle/>
          <a:p>
            <a:r>
              <a:rPr lang="it-IT" sz="4800" dirty="0"/>
              <a:t>Coefficiente  di </a:t>
            </a:r>
            <a:r>
              <a:rPr lang="it-IT" sz="4800" dirty="0" err="1"/>
              <a:t>Gini</a:t>
            </a:r>
            <a:r>
              <a:rPr lang="it-IT" sz="4800" dirty="0"/>
              <a:t> – distribuzione del reddito all’interno della società</a:t>
            </a:r>
          </a:p>
        </p:txBody>
      </p:sp>
      <p:pic>
        <p:nvPicPr>
          <p:cNvPr id="4" name="Immagine 3">
            <a:extLst>
              <a:ext uri="{FF2B5EF4-FFF2-40B4-BE49-F238E27FC236}">
                <a16:creationId xmlns:a16="http://schemas.microsoft.com/office/drawing/2014/main" id="{ABDA54FC-14CB-A04F-BA61-49CD55C9CE88}"/>
              </a:ext>
            </a:extLst>
          </p:cNvPr>
          <p:cNvPicPr>
            <a:picLocks noChangeAspect="1"/>
          </p:cNvPicPr>
          <p:nvPr/>
        </p:nvPicPr>
        <p:blipFill>
          <a:blip r:embed="rId2"/>
          <a:stretch>
            <a:fillRect/>
          </a:stretch>
        </p:blipFill>
        <p:spPr>
          <a:xfrm>
            <a:off x="1611853" y="1781015"/>
            <a:ext cx="8586875" cy="4764024"/>
          </a:xfrm>
          <a:prstGeom prst="rect">
            <a:avLst/>
          </a:prstGeom>
        </p:spPr>
      </p:pic>
    </p:spTree>
    <p:extLst>
      <p:ext uri="{BB962C8B-B14F-4D97-AF65-F5344CB8AC3E}">
        <p14:creationId xmlns:p14="http://schemas.microsoft.com/office/powerpoint/2010/main" val="56864419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21BE070-FBCA-CF47-A5D8-D45B209A6072}"/>
              </a:ext>
            </a:extLst>
          </p:cNvPr>
          <p:cNvSpPr>
            <a:spLocks noGrp="1"/>
          </p:cNvSpPr>
          <p:nvPr>
            <p:ph type="title"/>
          </p:nvPr>
        </p:nvSpPr>
        <p:spPr>
          <a:xfrm>
            <a:off x="353156" y="472275"/>
            <a:ext cx="4515406" cy="1924936"/>
          </a:xfrm>
        </p:spPr>
        <p:txBody>
          <a:bodyPr/>
          <a:lstStyle/>
          <a:p>
            <a:r>
              <a:rPr lang="it-IT" dirty="0"/>
              <a:t>Coefficiente di </a:t>
            </a:r>
            <a:r>
              <a:rPr lang="it-IT" dirty="0" err="1"/>
              <a:t>gini</a:t>
            </a:r>
            <a:r>
              <a:rPr lang="it-IT" dirty="0"/>
              <a:t> in </a:t>
            </a:r>
            <a:r>
              <a:rPr lang="it-IT" dirty="0" err="1"/>
              <a:t>europa</a:t>
            </a:r>
            <a:endParaRPr lang="it-IT" dirty="0"/>
          </a:p>
        </p:txBody>
      </p:sp>
      <p:pic>
        <p:nvPicPr>
          <p:cNvPr id="5" name="Segnaposto contenuto 4">
            <a:extLst>
              <a:ext uri="{FF2B5EF4-FFF2-40B4-BE49-F238E27FC236}">
                <a16:creationId xmlns:a16="http://schemas.microsoft.com/office/drawing/2014/main" id="{52917209-1311-3247-9149-C47EFAB14B49}"/>
              </a:ext>
            </a:extLst>
          </p:cNvPr>
          <p:cNvPicPr>
            <a:picLocks noGrp="1" noChangeAspect="1"/>
          </p:cNvPicPr>
          <p:nvPr>
            <p:ph idx="1"/>
          </p:nvPr>
        </p:nvPicPr>
        <p:blipFill>
          <a:blip r:embed="rId2"/>
          <a:stretch>
            <a:fillRect/>
          </a:stretch>
        </p:blipFill>
        <p:spPr>
          <a:xfrm>
            <a:off x="6376087" y="123567"/>
            <a:ext cx="4931712" cy="6230158"/>
          </a:xfrm>
        </p:spPr>
      </p:pic>
      <p:pic>
        <p:nvPicPr>
          <p:cNvPr id="7" name="Immagine 6">
            <a:extLst>
              <a:ext uri="{FF2B5EF4-FFF2-40B4-BE49-F238E27FC236}">
                <a16:creationId xmlns:a16="http://schemas.microsoft.com/office/drawing/2014/main" id="{5E070585-9EA2-9F48-9C4B-8440F54518D9}"/>
              </a:ext>
            </a:extLst>
          </p:cNvPr>
          <p:cNvPicPr>
            <a:picLocks noChangeAspect="1"/>
          </p:cNvPicPr>
          <p:nvPr/>
        </p:nvPicPr>
        <p:blipFill>
          <a:blip r:embed="rId3"/>
          <a:stretch>
            <a:fillRect/>
          </a:stretch>
        </p:blipFill>
        <p:spPr>
          <a:xfrm>
            <a:off x="6376087" y="6223000"/>
            <a:ext cx="3556000" cy="635000"/>
          </a:xfrm>
          <a:prstGeom prst="rect">
            <a:avLst/>
          </a:prstGeom>
        </p:spPr>
      </p:pic>
      <p:sp>
        <p:nvSpPr>
          <p:cNvPr id="8" name="CasellaDiTesto 7">
            <a:extLst>
              <a:ext uri="{FF2B5EF4-FFF2-40B4-BE49-F238E27FC236}">
                <a16:creationId xmlns:a16="http://schemas.microsoft.com/office/drawing/2014/main" id="{5A2DCD2E-AF18-A043-AA19-992F65B5E6B8}"/>
              </a:ext>
            </a:extLst>
          </p:cNvPr>
          <p:cNvSpPr txBox="1"/>
          <p:nvPr/>
        </p:nvSpPr>
        <p:spPr>
          <a:xfrm>
            <a:off x="353155" y="2855587"/>
            <a:ext cx="5182672" cy="3170099"/>
          </a:xfrm>
          <a:prstGeom prst="rect">
            <a:avLst/>
          </a:prstGeom>
          <a:noFill/>
        </p:spPr>
        <p:txBody>
          <a:bodyPr wrap="square" rtlCol="0">
            <a:spAutoFit/>
          </a:bodyPr>
          <a:lstStyle/>
          <a:p>
            <a:r>
              <a:rPr lang="it-IT" sz="2000" dirty="0"/>
              <a:t>Lo stato in cui l’indice di </a:t>
            </a:r>
            <a:r>
              <a:rPr lang="it-IT" sz="2000" dirty="0" err="1"/>
              <a:t>Gini</a:t>
            </a:r>
            <a:r>
              <a:rPr lang="it-IT" sz="2000" dirty="0"/>
              <a:t> è più alto è la Bulgaria (39,7%). Seguono Lettonia (35,7%), Lituania (35,4%) e Romania (34,3%). </a:t>
            </a:r>
          </a:p>
          <a:p>
            <a:endParaRPr lang="it-IT" sz="2000" dirty="0"/>
          </a:p>
          <a:p>
            <a:r>
              <a:rPr lang="it-IT" sz="2000" dirty="0"/>
              <a:t>I paesi caratterizzati dai valori minori sono Repubblica Ceca (24,8%), Belgio (24,1%) e Slovenia (23%). </a:t>
            </a:r>
          </a:p>
          <a:p>
            <a:endParaRPr lang="it-IT" sz="2000" dirty="0"/>
          </a:p>
          <a:p>
            <a:r>
              <a:rPr lang="it-IT" sz="2000" dirty="0"/>
              <a:t>In Italia, l’indice è pari al 32,9%</a:t>
            </a:r>
          </a:p>
        </p:txBody>
      </p:sp>
    </p:spTree>
    <p:extLst>
      <p:ext uri="{BB962C8B-B14F-4D97-AF65-F5344CB8AC3E}">
        <p14:creationId xmlns:p14="http://schemas.microsoft.com/office/powerpoint/2010/main" val="228339638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2F2AB7E-10C5-BE41-91A1-B1EBC0B302A1}"/>
              </a:ext>
            </a:extLst>
          </p:cNvPr>
          <p:cNvSpPr>
            <a:spLocks noGrp="1"/>
          </p:cNvSpPr>
          <p:nvPr>
            <p:ph type="title"/>
          </p:nvPr>
        </p:nvSpPr>
        <p:spPr>
          <a:xfrm>
            <a:off x="383060" y="484631"/>
            <a:ext cx="3880022" cy="5150050"/>
          </a:xfrm>
        </p:spPr>
        <p:txBody>
          <a:bodyPr/>
          <a:lstStyle/>
          <a:p>
            <a:r>
              <a:rPr lang="it-IT" dirty="0"/>
              <a:t>Coefficiente di </a:t>
            </a:r>
            <a:r>
              <a:rPr lang="it-IT" dirty="0" err="1"/>
              <a:t>gini</a:t>
            </a:r>
            <a:r>
              <a:rPr lang="it-IT" dirty="0"/>
              <a:t> </a:t>
            </a:r>
            <a:br>
              <a:rPr lang="it-IT" dirty="0"/>
            </a:br>
            <a:r>
              <a:rPr lang="it-IT" dirty="0" err="1"/>
              <a:t>italia</a:t>
            </a:r>
            <a:r>
              <a:rPr lang="it-IT" dirty="0"/>
              <a:t> </a:t>
            </a:r>
            <a:br>
              <a:rPr lang="it-IT" dirty="0"/>
            </a:br>
            <a:r>
              <a:rPr lang="it-IT" dirty="0"/>
              <a:t>1993-2000</a:t>
            </a:r>
          </a:p>
        </p:txBody>
      </p:sp>
      <p:pic>
        <p:nvPicPr>
          <p:cNvPr id="5" name="Segnaposto contenuto 4">
            <a:extLst>
              <a:ext uri="{FF2B5EF4-FFF2-40B4-BE49-F238E27FC236}">
                <a16:creationId xmlns:a16="http://schemas.microsoft.com/office/drawing/2014/main" id="{7F629BD9-5E7F-1A47-AD5C-C99A76392047}"/>
              </a:ext>
            </a:extLst>
          </p:cNvPr>
          <p:cNvPicPr>
            <a:picLocks noGrp="1" noChangeAspect="1"/>
          </p:cNvPicPr>
          <p:nvPr>
            <p:ph idx="1"/>
          </p:nvPr>
        </p:nvPicPr>
        <p:blipFill>
          <a:blip r:embed="rId2"/>
          <a:stretch>
            <a:fillRect/>
          </a:stretch>
        </p:blipFill>
        <p:spPr>
          <a:xfrm>
            <a:off x="5015768" y="378596"/>
            <a:ext cx="5166199" cy="6151329"/>
          </a:xfrm>
        </p:spPr>
      </p:pic>
      <p:sp>
        <p:nvSpPr>
          <p:cNvPr id="6" name="CasellaDiTesto 5">
            <a:extLst>
              <a:ext uri="{FF2B5EF4-FFF2-40B4-BE49-F238E27FC236}">
                <a16:creationId xmlns:a16="http://schemas.microsoft.com/office/drawing/2014/main" id="{577672B3-307F-AB46-B3ED-1308940B2860}"/>
              </a:ext>
            </a:extLst>
          </p:cNvPr>
          <p:cNvSpPr txBox="1"/>
          <p:nvPr/>
        </p:nvSpPr>
        <p:spPr>
          <a:xfrm>
            <a:off x="2125361" y="6529925"/>
            <a:ext cx="9613557" cy="246221"/>
          </a:xfrm>
          <a:prstGeom prst="rect">
            <a:avLst/>
          </a:prstGeom>
          <a:noFill/>
        </p:spPr>
        <p:txBody>
          <a:bodyPr wrap="square" rtlCol="0">
            <a:spAutoFit/>
          </a:bodyPr>
          <a:lstStyle/>
          <a:p>
            <a:r>
              <a:rPr lang="it-IT" sz="1000" dirty="0"/>
              <a:t>Fonte: </a:t>
            </a:r>
            <a:r>
              <a:rPr lang="it-IT" sz="1000" dirty="0" err="1"/>
              <a:t>https</a:t>
            </a:r>
            <a:r>
              <a:rPr lang="it-IT" sz="1000" dirty="0"/>
              <a:t>://</a:t>
            </a:r>
            <a:r>
              <a:rPr lang="it-IT" sz="1000" dirty="0" err="1"/>
              <a:t>www.researchgate.net</a:t>
            </a:r>
            <a:r>
              <a:rPr lang="it-IT" sz="1000" dirty="0"/>
              <a:t>/figure/Figura-3-COEFFICIENTE-DI-GINI-1993-2000-Le-figure-1-e-2-mostrano-la-distribuzione_fig2_227488231</a:t>
            </a:r>
          </a:p>
        </p:txBody>
      </p:sp>
    </p:spTree>
    <p:extLst>
      <p:ext uri="{BB962C8B-B14F-4D97-AF65-F5344CB8AC3E}">
        <p14:creationId xmlns:p14="http://schemas.microsoft.com/office/powerpoint/2010/main" val="3667674158"/>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F705649-445E-CD4E-BEEE-EA73D7745CDC}"/>
              </a:ext>
            </a:extLst>
          </p:cNvPr>
          <p:cNvSpPr>
            <a:spLocks noGrp="1"/>
          </p:cNvSpPr>
          <p:nvPr>
            <p:ph type="title"/>
          </p:nvPr>
        </p:nvSpPr>
        <p:spPr>
          <a:xfrm>
            <a:off x="358346" y="370703"/>
            <a:ext cx="2372497" cy="5696465"/>
          </a:xfrm>
        </p:spPr>
        <p:txBody>
          <a:bodyPr>
            <a:normAutofit/>
          </a:bodyPr>
          <a:lstStyle/>
          <a:p>
            <a:r>
              <a:rPr lang="it-IT" dirty="0"/>
              <a:t>Italia 2015-2017</a:t>
            </a:r>
            <a:br>
              <a:rPr lang="it-IT" dirty="0"/>
            </a:br>
            <a:br>
              <a:rPr lang="it-IT" dirty="0"/>
            </a:br>
            <a:br>
              <a:rPr lang="it-IT" dirty="0"/>
            </a:br>
            <a:r>
              <a:rPr lang="it-IT" sz="1800" dirty="0"/>
              <a:t>sono compresi i fitti imputati , cioè sono  considerati nel reddito la componente figurativa che deriva dalla proprietà della abitazione in cui si vive.</a:t>
            </a:r>
          </a:p>
        </p:txBody>
      </p:sp>
      <p:pic>
        <p:nvPicPr>
          <p:cNvPr id="5" name="Segnaposto contenuto 4">
            <a:extLst>
              <a:ext uri="{FF2B5EF4-FFF2-40B4-BE49-F238E27FC236}">
                <a16:creationId xmlns:a16="http://schemas.microsoft.com/office/drawing/2014/main" id="{590A9EAF-CEA4-EF42-B444-67F9FD59981D}"/>
              </a:ext>
            </a:extLst>
          </p:cNvPr>
          <p:cNvPicPr>
            <a:picLocks noGrp="1" noChangeAspect="1"/>
          </p:cNvPicPr>
          <p:nvPr>
            <p:ph idx="1"/>
          </p:nvPr>
        </p:nvPicPr>
        <p:blipFill>
          <a:blip r:embed="rId2"/>
          <a:stretch>
            <a:fillRect/>
          </a:stretch>
        </p:blipFill>
        <p:spPr>
          <a:xfrm>
            <a:off x="2879125" y="733607"/>
            <a:ext cx="9165807" cy="5543626"/>
          </a:xfrm>
        </p:spPr>
      </p:pic>
      <p:sp>
        <p:nvSpPr>
          <p:cNvPr id="6" name="CasellaDiTesto 5">
            <a:extLst>
              <a:ext uri="{FF2B5EF4-FFF2-40B4-BE49-F238E27FC236}">
                <a16:creationId xmlns:a16="http://schemas.microsoft.com/office/drawing/2014/main" id="{9CA0227F-0BF8-8246-9189-7B1ED87BACFC}"/>
              </a:ext>
            </a:extLst>
          </p:cNvPr>
          <p:cNvSpPr txBox="1"/>
          <p:nvPr/>
        </p:nvSpPr>
        <p:spPr>
          <a:xfrm>
            <a:off x="172995" y="6437870"/>
            <a:ext cx="6462583" cy="261610"/>
          </a:xfrm>
          <a:prstGeom prst="rect">
            <a:avLst/>
          </a:prstGeom>
          <a:noFill/>
        </p:spPr>
        <p:txBody>
          <a:bodyPr wrap="square" rtlCol="0">
            <a:spAutoFit/>
          </a:bodyPr>
          <a:lstStyle/>
          <a:p>
            <a:r>
              <a:rPr lang="it-IT" sz="1100" dirty="0"/>
              <a:t>Fonte: </a:t>
            </a:r>
            <a:r>
              <a:rPr lang="it-IT" sz="1100" dirty="0" err="1"/>
              <a:t>https</a:t>
            </a:r>
            <a:r>
              <a:rPr lang="it-IT" sz="1100" dirty="0"/>
              <a:t>://</a:t>
            </a:r>
            <a:r>
              <a:rPr lang="it-IT" sz="1100" dirty="0" err="1"/>
              <a:t>www.truenumbers.it</a:t>
            </a:r>
            <a:r>
              <a:rPr lang="it-IT" sz="1100" dirty="0"/>
              <a:t>/disuguaglianza-</a:t>
            </a:r>
            <a:r>
              <a:rPr lang="it-IT" sz="1100" dirty="0" err="1"/>
              <a:t>italia</a:t>
            </a:r>
            <a:r>
              <a:rPr lang="it-IT" sz="1100" dirty="0"/>
              <a:t>/</a:t>
            </a:r>
          </a:p>
        </p:txBody>
      </p:sp>
    </p:spTree>
    <p:extLst>
      <p:ext uri="{BB962C8B-B14F-4D97-AF65-F5344CB8AC3E}">
        <p14:creationId xmlns:p14="http://schemas.microsoft.com/office/powerpoint/2010/main" val="408688798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783E9AD6-F6B8-E948-8C4E-0552DF10099E}"/>
              </a:ext>
            </a:extLst>
          </p:cNvPr>
          <p:cNvSpPr>
            <a:spLocks noGrp="1"/>
          </p:cNvSpPr>
          <p:nvPr>
            <p:ph type="title"/>
          </p:nvPr>
        </p:nvSpPr>
        <p:spPr>
          <a:xfrm>
            <a:off x="259491" y="484632"/>
            <a:ext cx="11640065" cy="1609344"/>
          </a:xfrm>
        </p:spPr>
        <p:txBody>
          <a:bodyPr>
            <a:normAutofit/>
          </a:bodyPr>
          <a:lstStyle/>
          <a:p>
            <a:r>
              <a:rPr lang="it-IT" sz="5000" dirty="0"/>
              <a:t>Dal sapere locale allo sviluppo sostenibile</a:t>
            </a:r>
          </a:p>
        </p:txBody>
      </p:sp>
      <p:sp>
        <p:nvSpPr>
          <p:cNvPr id="3" name="Segnaposto contenuto 2">
            <a:extLst>
              <a:ext uri="{FF2B5EF4-FFF2-40B4-BE49-F238E27FC236}">
                <a16:creationId xmlns:a16="http://schemas.microsoft.com/office/drawing/2014/main" id="{8C9977E7-2C43-7A4A-AE84-61ADB83107D8}"/>
              </a:ext>
            </a:extLst>
          </p:cNvPr>
          <p:cNvSpPr>
            <a:spLocks noGrp="1"/>
          </p:cNvSpPr>
          <p:nvPr>
            <p:ph idx="1"/>
          </p:nvPr>
        </p:nvSpPr>
        <p:spPr>
          <a:xfrm>
            <a:off x="598140" y="2093976"/>
            <a:ext cx="11001816" cy="4299734"/>
          </a:xfrm>
        </p:spPr>
        <p:txBody>
          <a:bodyPr>
            <a:noAutofit/>
          </a:bodyPr>
          <a:lstStyle/>
          <a:p>
            <a:pPr marL="668338" indent="-576263">
              <a:buNone/>
            </a:pPr>
            <a:r>
              <a:rPr lang="it-IT" sz="2400" dirty="0"/>
              <a:t>Caratteristiche del sapere locale:</a:t>
            </a:r>
          </a:p>
          <a:p>
            <a:pPr marL="668338" indent="-576263"/>
            <a:r>
              <a:rPr lang="it-IT" sz="2400" dirty="0"/>
              <a:t>Tramandato oralmente</a:t>
            </a:r>
          </a:p>
          <a:p>
            <a:pPr marL="668338" indent="-576263"/>
            <a:r>
              <a:rPr lang="it-IT" sz="2400" dirty="0"/>
              <a:t>Dinamico e in continua evoluzione</a:t>
            </a:r>
          </a:p>
          <a:p>
            <a:pPr marL="668338" indent="-576263"/>
            <a:r>
              <a:rPr lang="it-IT" sz="2400" dirty="0"/>
              <a:t>Non è unico e monolitico, ma diversificato (non UN sapere, ma MOLTI </a:t>
            </a:r>
            <a:r>
              <a:rPr lang="it-IT" sz="2400" dirty="0" err="1"/>
              <a:t>saperi</a:t>
            </a:r>
            <a:r>
              <a:rPr lang="it-IT" sz="2400" dirty="0"/>
              <a:t>)</a:t>
            </a:r>
          </a:p>
          <a:p>
            <a:r>
              <a:rPr lang="it-IT" sz="2400" dirty="0"/>
              <a:t>Dal sapere locali allo sviluppo sostenibile, ovvero il modello secondo cui l’uso e la gestione delle risorse necessarie per soddisfare i bisogni economici e sociali devono essere tali da non compromettere la possibilità per le generazioni future di fare lo stesso</a:t>
            </a:r>
          </a:p>
          <a:p>
            <a:r>
              <a:rPr lang="it-IT" sz="2400" dirty="0"/>
              <a:t>Architettura locale/tradizionale</a:t>
            </a:r>
          </a:p>
        </p:txBody>
      </p:sp>
    </p:spTree>
    <p:extLst>
      <p:ext uri="{BB962C8B-B14F-4D97-AF65-F5344CB8AC3E}">
        <p14:creationId xmlns:p14="http://schemas.microsoft.com/office/powerpoint/2010/main" val="33223918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egnaposto contenuto 2">
            <a:extLst>
              <a:ext uri="{FF2B5EF4-FFF2-40B4-BE49-F238E27FC236}">
                <a16:creationId xmlns:a16="http://schemas.microsoft.com/office/drawing/2014/main" id="{844DFD8E-E945-2B4E-B5F9-3884CF2D1786}"/>
              </a:ext>
            </a:extLst>
          </p:cNvPr>
          <p:cNvSpPr>
            <a:spLocks noGrp="1"/>
          </p:cNvSpPr>
          <p:nvPr>
            <p:ph idx="1"/>
          </p:nvPr>
        </p:nvSpPr>
        <p:spPr>
          <a:xfrm>
            <a:off x="593125" y="1050325"/>
            <a:ext cx="11086513" cy="5673315"/>
          </a:xfrm>
        </p:spPr>
        <p:txBody>
          <a:bodyPr>
            <a:noAutofit/>
          </a:bodyPr>
          <a:lstStyle/>
          <a:p>
            <a:pPr marL="0" indent="0">
              <a:buNone/>
            </a:pPr>
            <a:endParaRPr lang="it-IT" sz="900" dirty="0"/>
          </a:p>
          <a:p>
            <a:r>
              <a:rPr lang="it-IT" sz="2800" b="1" dirty="0"/>
              <a:t>La crescita economica</a:t>
            </a:r>
            <a:r>
              <a:rPr lang="it-IT" sz="2800" dirty="0"/>
              <a:t> è un concetto che indica l'aumento del livello effettivo di produzione di una nazione sulla base della crescita delle risorse e/o del loro uso</a:t>
            </a:r>
          </a:p>
          <a:p>
            <a:endParaRPr lang="it-IT" sz="1400" dirty="0"/>
          </a:p>
          <a:p>
            <a:r>
              <a:rPr lang="it-IT" sz="2800" dirty="0"/>
              <a:t> </a:t>
            </a:r>
            <a:r>
              <a:rPr lang="it-IT" sz="2800" b="1" dirty="0"/>
              <a:t>Lo sviluppo economico</a:t>
            </a:r>
            <a:r>
              <a:rPr lang="it-IT" sz="2800" dirty="0"/>
              <a:t> è un concetto che riguarda il miglioramento del tenore di vita di un individuo o un gruppo di persone</a:t>
            </a:r>
          </a:p>
          <a:p>
            <a:endParaRPr lang="it-IT" sz="1400" dirty="0"/>
          </a:p>
          <a:p>
            <a:r>
              <a:rPr lang="it-IT" sz="2800" dirty="0"/>
              <a:t>Sviluppo: insieme dei processi che determinano cambiamenti </a:t>
            </a:r>
            <a:r>
              <a:rPr lang="it-IT" sz="2800" b="1" dirty="0"/>
              <a:t>positivi </a:t>
            </a:r>
            <a:r>
              <a:rPr lang="it-IT" sz="2800" dirty="0"/>
              <a:t>nel </a:t>
            </a:r>
            <a:r>
              <a:rPr lang="it-IT" sz="2800" b="1" dirty="0"/>
              <a:t>benessere economico</a:t>
            </a:r>
            <a:r>
              <a:rPr lang="it-IT" sz="2800" dirty="0"/>
              <a:t>, nella sua </a:t>
            </a:r>
            <a:r>
              <a:rPr lang="it-IT" sz="2800" b="1" dirty="0"/>
              <a:t>distribuzione</a:t>
            </a:r>
            <a:r>
              <a:rPr lang="it-IT" sz="2800" dirty="0"/>
              <a:t> tra le classi sociali e nella </a:t>
            </a:r>
            <a:r>
              <a:rPr lang="it-IT" sz="2800" b="1" dirty="0"/>
              <a:t>qualità della vita </a:t>
            </a:r>
            <a:r>
              <a:rPr lang="it-IT" sz="2800" dirty="0"/>
              <a:t>degli abitanti e dei lavoratori</a:t>
            </a:r>
          </a:p>
          <a:p>
            <a:endParaRPr lang="it-IT" sz="2400" dirty="0"/>
          </a:p>
        </p:txBody>
      </p:sp>
      <p:sp>
        <p:nvSpPr>
          <p:cNvPr id="6" name="CasellaDiTesto 5">
            <a:extLst>
              <a:ext uri="{FF2B5EF4-FFF2-40B4-BE49-F238E27FC236}">
                <a16:creationId xmlns:a16="http://schemas.microsoft.com/office/drawing/2014/main" id="{95B76BD2-11C5-FA49-8EC5-CF15155B3BDE}"/>
              </a:ext>
            </a:extLst>
          </p:cNvPr>
          <p:cNvSpPr txBox="1"/>
          <p:nvPr/>
        </p:nvSpPr>
        <p:spPr>
          <a:xfrm>
            <a:off x="741406" y="193472"/>
            <a:ext cx="7315200" cy="1046440"/>
          </a:xfrm>
          <a:prstGeom prst="rect">
            <a:avLst/>
          </a:prstGeom>
          <a:noFill/>
        </p:spPr>
        <p:txBody>
          <a:bodyPr wrap="square" rtlCol="0">
            <a:spAutoFit/>
          </a:bodyPr>
          <a:lstStyle/>
          <a:p>
            <a:r>
              <a:rPr lang="it-IT" sz="4400" dirty="0"/>
              <a:t>Crescita vs. sviluppo</a:t>
            </a:r>
            <a:endParaRPr lang="it-IT" altLang="it-IT" sz="4400" dirty="0"/>
          </a:p>
          <a:p>
            <a:endParaRPr lang="it-IT" dirty="0"/>
          </a:p>
        </p:txBody>
      </p:sp>
    </p:spTree>
    <p:extLst>
      <p:ext uri="{BB962C8B-B14F-4D97-AF65-F5344CB8AC3E}">
        <p14:creationId xmlns:p14="http://schemas.microsoft.com/office/powerpoint/2010/main" val="259043087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1FB377FD-2741-E843-B806-E2C91F3B9FB3}"/>
              </a:ext>
            </a:extLst>
          </p:cNvPr>
          <p:cNvSpPr>
            <a:spLocks noGrp="1"/>
          </p:cNvSpPr>
          <p:nvPr>
            <p:ph type="title"/>
          </p:nvPr>
        </p:nvSpPr>
        <p:spPr/>
        <p:txBody>
          <a:bodyPr/>
          <a:lstStyle/>
          <a:p>
            <a:r>
              <a:rPr lang="it-IT" dirty="0">
                <a:solidFill>
                  <a:schemeClr val="bg1"/>
                </a:solidFill>
              </a:rPr>
              <a:t>Geografia dello sviluppo</a:t>
            </a:r>
          </a:p>
        </p:txBody>
      </p:sp>
      <p:sp>
        <p:nvSpPr>
          <p:cNvPr id="3" name="Segnaposto contenuto 2">
            <a:extLst>
              <a:ext uri="{FF2B5EF4-FFF2-40B4-BE49-F238E27FC236}">
                <a16:creationId xmlns:a16="http://schemas.microsoft.com/office/drawing/2014/main" id="{38C1095F-7F72-7148-BCDE-E75DCCD4125B}"/>
              </a:ext>
            </a:extLst>
          </p:cNvPr>
          <p:cNvSpPr>
            <a:spLocks noGrp="1"/>
          </p:cNvSpPr>
          <p:nvPr>
            <p:ph idx="1"/>
          </p:nvPr>
        </p:nvSpPr>
        <p:spPr>
          <a:xfrm>
            <a:off x="1433384" y="1221129"/>
            <a:ext cx="10257047" cy="4438266"/>
          </a:xfrm>
        </p:spPr>
        <p:txBody>
          <a:bodyPr>
            <a:noAutofit/>
          </a:bodyPr>
          <a:lstStyle/>
          <a:p>
            <a:pPr marL="671513" indent="-623888">
              <a:buNone/>
            </a:pPr>
            <a:r>
              <a:rPr lang="it-IT" sz="2800" dirty="0"/>
              <a:t>Sviluppo come completamento</a:t>
            </a:r>
          </a:p>
          <a:p>
            <a:pPr marL="671513" indent="-623888">
              <a:buNone/>
            </a:pPr>
            <a:r>
              <a:rPr lang="it-IT" sz="2800" dirty="0"/>
              <a:t>Sviluppo come crescita lungo un percorso preciso</a:t>
            </a:r>
          </a:p>
          <a:p>
            <a:pPr marL="1073150" indent="-1025525">
              <a:buNone/>
            </a:pPr>
            <a:endParaRPr lang="it-IT" sz="2800" dirty="0"/>
          </a:p>
          <a:p>
            <a:pPr marL="1073150" indent="-1025525">
              <a:buNone/>
            </a:pPr>
            <a:r>
              <a:rPr lang="it-IT" sz="2800" dirty="0"/>
              <a:t>Sviluppo ha un limite ed è molto diversificato sulla Terra</a:t>
            </a:r>
          </a:p>
          <a:p>
            <a:pPr marL="1073150" indent="-1025525">
              <a:buNone/>
            </a:pPr>
            <a:endParaRPr lang="it-IT" sz="2800" dirty="0"/>
          </a:p>
          <a:p>
            <a:pPr marL="1073150" indent="-1025525">
              <a:buFont typeface="Wingdings" pitchFamily="2" charset="2"/>
              <a:buChar char="à"/>
            </a:pPr>
            <a:r>
              <a:rPr lang="it-IT" sz="2800" dirty="0">
                <a:sym typeface="Wingdings" pitchFamily="2" charset="2"/>
              </a:rPr>
              <a:t>Geografia studia i sistemi territoriali diversificati a seguito di un processo di sviluppo delle rispettive società in relazione ai rispettivi ambienti materiali (quindi diversità culturali</a:t>
            </a:r>
            <a:r>
              <a:rPr lang="it-IT" sz="2400" dirty="0">
                <a:sym typeface="Wingdings" pitchFamily="2" charset="2"/>
              </a:rPr>
              <a:t>)</a:t>
            </a:r>
            <a:endParaRPr lang="it-IT" sz="2400" dirty="0"/>
          </a:p>
        </p:txBody>
      </p:sp>
    </p:spTree>
    <p:extLst>
      <p:ext uri="{BB962C8B-B14F-4D97-AF65-F5344CB8AC3E}">
        <p14:creationId xmlns:p14="http://schemas.microsoft.com/office/powerpoint/2010/main" val="360197728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AC811516-A497-1B47-B1E7-CCF1CAF045FE}"/>
              </a:ext>
            </a:extLst>
          </p:cNvPr>
          <p:cNvSpPr>
            <a:spLocks noGrp="1"/>
          </p:cNvSpPr>
          <p:nvPr>
            <p:ph type="title"/>
          </p:nvPr>
        </p:nvSpPr>
        <p:spPr/>
        <p:txBody>
          <a:bodyPr/>
          <a:lstStyle/>
          <a:p>
            <a:r>
              <a:rPr lang="it-IT" dirty="0">
                <a:solidFill>
                  <a:schemeClr val="bg1"/>
                </a:solidFill>
              </a:rPr>
              <a:t>Geografia dello sviluppo</a:t>
            </a:r>
          </a:p>
        </p:txBody>
      </p:sp>
      <p:sp>
        <p:nvSpPr>
          <p:cNvPr id="3" name="Segnaposto contenuto 2">
            <a:extLst>
              <a:ext uri="{FF2B5EF4-FFF2-40B4-BE49-F238E27FC236}">
                <a16:creationId xmlns:a16="http://schemas.microsoft.com/office/drawing/2014/main" id="{3DC11C89-8C55-2B4C-9C4A-C71577100E40}"/>
              </a:ext>
            </a:extLst>
          </p:cNvPr>
          <p:cNvSpPr>
            <a:spLocks noGrp="1"/>
          </p:cNvSpPr>
          <p:nvPr>
            <p:ph idx="1"/>
          </p:nvPr>
        </p:nvSpPr>
        <p:spPr>
          <a:xfrm>
            <a:off x="407773" y="484632"/>
            <a:ext cx="11516497" cy="6126233"/>
          </a:xfrm>
        </p:spPr>
        <p:txBody>
          <a:bodyPr>
            <a:normAutofit/>
          </a:bodyPr>
          <a:lstStyle/>
          <a:p>
            <a:pPr marL="0" indent="0">
              <a:buNone/>
            </a:pPr>
            <a:r>
              <a:rPr lang="it-IT" sz="2400" dirty="0"/>
              <a:t>Due possibili approcci:</a:t>
            </a:r>
          </a:p>
          <a:p>
            <a:pPr>
              <a:buFontTx/>
              <a:buChar char="-"/>
            </a:pPr>
            <a:r>
              <a:rPr lang="it-IT" sz="2400" dirty="0"/>
              <a:t>Ogni sistema socio-culturale ha un suo percorso di sviluppo </a:t>
            </a:r>
            <a:r>
              <a:rPr lang="it-IT" sz="2400" b="1" i="1" dirty="0"/>
              <a:t>diverso</a:t>
            </a:r>
            <a:r>
              <a:rPr lang="it-IT" sz="2400" dirty="0"/>
              <a:t> dagli altri </a:t>
            </a:r>
          </a:p>
          <a:p>
            <a:pPr marL="530352" lvl="1" indent="0">
              <a:buNone/>
            </a:pPr>
            <a:r>
              <a:rPr lang="it-IT" dirty="0">
                <a:solidFill>
                  <a:srgbClr val="FF0000"/>
                </a:solidFill>
                <a:sym typeface="Wingdings" pitchFamily="2" charset="2"/>
              </a:rPr>
              <a:t></a:t>
            </a:r>
            <a:r>
              <a:rPr lang="it-IT" dirty="0">
                <a:sym typeface="Wingdings" pitchFamily="2" charset="2"/>
              </a:rPr>
              <a:t> </a:t>
            </a:r>
            <a:r>
              <a:rPr lang="it-IT" sz="2000" dirty="0">
                <a:sym typeface="Wingdings" pitchFamily="2" charset="2"/>
              </a:rPr>
              <a:t>Diversità / complessità</a:t>
            </a:r>
            <a:endParaRPr lang="it-IT" sz="2000" dirty="0"/>
          </a:p>
          <a:p>
            <a:pPr>
              <a:buFontTx/>
              <a:buChar char="-"/>
            </a:pPr>
            <a:r>
              <a:rPr lang="it-IT" sz="2400" dirty="0"/>
              <a:t>Esiste un </a:t>
            </a:r>
            <a:r>
              <a:rPr lang="it-IT" sz="2400" b="1" i="1" dirty="0"/>
              <a:t>unico</a:t>
            </a:r>
            <a:r>
              <a:rPr lang="it-IT" sz="2400" dirty="0"/>
              <a:t> sviluppo, quello oggi dominante di impronta occidentale, cui tutti devono adeguarsi, rinunciando alle proprie specificità </a:t>
            </a:r>
          </a:p>
          <a:p>
            <a:pPr lvl="1">
              <a:buFont typeface="Wingdings" pitchFamily="2" charset="2"/>
              <a:buChar char="à"/>
            </a:pPr>
            <a:r>
              <a:rPr lang="it-IT" sz="2000" dirty="0">
                <a:sym typeface="Wingdings" pitchFamily="2" charset="2"/>
              </a:rPr>
              <a:t>anomalie / scostamenti/ ritardi rispetto un percorso obbligato/ semplificazione</a:t>
            </a:r>
          </a:p>
          <a:p>
            <a:pPr marL="11112" lvl="1" indent="0">
              <a:buNone/>
            </a:pPr>
            <a:endParaRPr lang="it-IT" sz="2000" i="0" dirty="0">
              <a:sym typeface="Wingdings" pitchFamily="2" charset="2"/>
            </a:endParaRPr>
          </a:p>
          <a:p>
            <a:pPr marL="806450" lvl="1" indent="-793750">
              <a:buNone/>
            </a:pPr>
            <a:r>
              <a:rPr lang="it-IT" sz="2400" i="0" dirty="0">
                <a:sym typeface="Wingdings" pitchFamily="2" charset="2"/>
              </a:rPr>
              <a:t>Gerarchia globale</a:t>
            </a:r>
            <a:endParaRPr lang="it-IT" sz="2000" i="0" dirty="0">
              <a:sym typeface="Wingdings" pitchFamily="2" charset="2"/>
            </a:endParaRPr>
          </a:p>
          <a:p>
            <a:pPr marL="1080770" lvl="2" indent="-793750">
              <a:buNone/>
            </a:pPr>
            <a:r>
              <a:rPr lang="it-IT" sz="2000" i="0" dirty="0">
                <a:sym typeface="Wingdings" pitchFamily="2" charset="2"/>
              </a:rPr>
              <a:t>Paesi sviluppati vs. Paesi sottosviluppati </a:t>
            </a:r>
          </a:p>
          <a:p>
            <a:pPr marL="1080770" lvl="2" indent="-793750">
              <a:buNone/>
            </a:pPr>
            <a:r>
              <a:rPr lang="it-IT" sz="2000" i="0" dirty="0">
                <a:sym typeface="Wingdings" pitchFamily="2" charset="2"/>
              </a:rPr>
              <a:t>o Primo vs. Terzo mondo / Nord del Mondo vs. Sud del mondo </a:t>
            </a:r>
          </a:p>
          <a:p>
            <a:pPr marL="11112" lvl="1" indent="0">
              <a:buNone/>
            </a:pPr>
            <a:endParaRPr lang="it-IT" sz="2000" i="0" dirty="0">
              <a:sym typeface="Wingdings" pitchFamily="2" charset="2"/>
            </a:endParaRPr>
          </a:p>
          <a:p>
            <a:pPr marL="11112" lvl="1" indent="0">
              <a:buNone/>
            </a:pPr>
            <a:r>
              <a:rPr lang="it-IT" sz="2400" i="0" dirty="0">
                <a:sym typeface="Wingdings" pitchFamily="2" charset="2"/>
              </a:rPr>
              <a:t>Rispetto diversità   riconoscimento e tutela della varietà culturale e ambientale</a:t>
            </a:r>
          </a:p>
        </p:txBody>
      </p:sp>
    </p:spTree>
    <p:extLst>
      <p:ext uri="{BB962C8B-B14F-4D97-AF65-F5344CB8AC3E}">
        <p14:creationId xmlns:p14="http://schemas.microsoft.com/office/powerpoint/2010/main" val="3033717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137ED8E-EF84-094B-BFB2-4549382852A2}"/>
              </a:ext>
            </a:extLst>
          </p:cNvPr>
          <p:cNvSpPr>
            <a:spLocks noGrp="1"/>
          </p:cNvSpPr>
          <p:nvPr>
            <p:ph type="title"/>
          </p:nvPr>
        </p:nvSpPr>
        <p:spPr/>
        <p:txBody>
          <a:bodyPr/>
          <a:lstStyle/>
          <a:p>
            <a:r>
              <a:rPr lang="it-IT" dirty="0">
                <a:solidFill>
                  <a:schemeClr val="bg1"/>
                </a:solidFill>
              </a:rPr>
              <a:t>Geografia dello sviluppo</a:t>
            </a:r>
          </a:p>
        </p:txBody>
      </p:sp>
      <p:sp>
        <p:nvSpPr>
          <p:cNvPr id="3" name="Segnaposto contenuto 2">
            <a:extLst>
              <a:ext uri="{FF2B5EF4-FFF2-40B4-BE49-F238E27FC236}">
                <a16:creationId xmlns:a16="http://schemas.microsoft.com/office/drawing/2014/main" id="{AD652CBE-C65D-0949-AFDF-BF566FE61462}"/>
              </a:ext>
            </a:extLst>
          </p:cNvPr>
          <p:cNvSpPr>
            <a:spLocks noGrp="1"/>
          </p:cNvSpPr>
          <p:nvPr>
            <p:ph idx="1"/>
          </p:nvPr>
        </p:nvSpPr>
        <p:spPr>
          <a:xfrm>
            <a:off x="1173892" y="891250"/>
            <a:ext cx="10330720" cy="4745621"/>
          </a:xfrm>
        </p:spPr>
        <p:txBody>
          <a:bodyPr>
            <a:normAutofit/>
          </a:bodyPr>
          <a:lstStyle/>
          <a:p>
            <a:pPr marL="0" indent="0">
              <a:buNone/>
            </a:pPr>
            <a:r>
              <a:rPr lang="it-IT" sz="2800" dirty="0">
                <a:sym typeface="Wingdings" pitchFamily="2" charset="2"/>
              </a:rPr>
              <a:t>Confronto con la complessità.</a:t>
            </a:r>
          </a:p>
          <a:p>
            <a:pPr marL="0" indent="0">
              <a:buNone/>
            </a:pPr>
            <a:r>
              <a:rPr lang="it-IT" sz="2800" dirty="0">
                <a:sym typeface="Wingdings" pitchFamily="2" charset="2"/>
              </a:rPr>
              <a:t>I geografi studiano le differenze di sviluppo da un luogo o da una regione all’altra e le conseguenze sociali dello sviluppo </a:t>
            </a:r>
          </a:p>
          <a:p>
            <a:pPr marL="0" indent="0">
              <a:buNone/>
            </a:pPr>
            <a:r>
              <a:rPr lang="it-IT" sz="2800" i="1" dirty="0">
                <a:sym typeface="Wingdings" pitchFamily="2" charset="2"/>
              </a:rPr>
              <a:t>al fine di un miglioramento delle condizioni economiche, sociali e ambientali di una società. </a:t>
            </a:r>
          </a:p>
          <a:p>
            <a:pPr>
              <a:buFont typeface="Wingdings" pitchFamily="2" charset="2"/>
              <a:buChar char="à"/>
            </a:pPr>
            <a:r>
              <a:rPr lang="it-IT" sz="2800" dirty="0">
                <a:sym typeface="Wingdings" pitchFamily="2" charset="2"/>
              </a:rPr>
              <a:t>uso e gestione di risorse finanziarie/umane e naturali</a:t>
            </a:r>
          </a:p>
          <a:p>
            <a:pPr>
              <a:buFont typeface="Wingdings" pitchFamily="2" charset="2"/>
              <a:buChar char="à"/>
            </a:pPr>
            <a:endParaRPr lang="it-IT" sz="2800" dirty="0">
              <a:sym typeface="Wingdings" pitchFamily="2" charset="2"/>
            </a:endParaRPr>
          </a:p>
          <a:p>
            <a:r>
              <a:rPr lang="it-IT" sz="2800" dirty="0">
                <a:sym typeface="Wingdings" pitchFamily="2" charset="2"/>
              </a:rPr>
              <a:t>Come si misura lo sviluppo?</a:t>
            </a:r>
          </a:p>
          <a:p>
            <a:r>
              <a:rPr lang="it-IT" sz="2800" dirty="0">
                <a:sym typeface="Wingdings" pitchFamily="2" charset="2"/>
              </a:rPr>
              <a:t>Quali i modelli e le relative teorie?</a:t>
            </a:r>
          </a:p>
        </p:txBody>
      </p:sp>
    </p:spTree>
    <p:extLst>
      <p:ext uri="{BB962C8B-B14F-4D97-AF65-F5344CB8AC3E}">
        <p14:creationId xmlns:p14="http://schemas.microsoft.com/office/powerpoint/2010/main" val="202207963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C8F4E2F6-C130-984E-BA33-57D24265389C}"/>
              </a:ext>
            </a:extLst>
          </p:cNvPr>
          <p:cNvSpPr>
            <a:spLocks noGrp="1"/>
          </p:cNvSpPr>
          <p:nvPr>
            <p:ph type="title"/>
          </p:nvPr>
        </p:nvSpPr>
        <p:spPr>
          <a:xfrm>
            <a:off x="104368" y="2654410"/>
            <a:ext cx="2488361" cy="1280890"/>
          </a:xfrm>
        </p:spPr>
        <p:txBody>
          <a:bodyPr>
            <a:normAutofit fontScale="90000"/>
          </a:bodyPr>
          <a:lstStyle/>
          <a:p>
            <a:r>
              <a:rPr lang="it-IT" dirty="0">
                <a:solidFill>
                  <a:schemeClr val="bg1"/>
                </a:solidFill>
              </a:rPr>
              <a:t>Geografia dello sviluppo</a:t>
            </a:r>
          </a:p>
        </p:txBody>
      </p:sp>
      <p:sp>
        <p:nvSpPr>
          <p:cNvPr id="3" name="Segnaposto contenuto 2">
            <a:extLst>
              <a:ext uri="{FF2B5EF4-FFF2-40B4-BE49-F238E27FC236}">
                <a16:creationId xmlns:a16="http://schemas.microsoft.com/office/drawing/2014/main" id="{1A60FC96-474D-804A-8B3C-E0C563FF16E5}"/>
              </a:ext>
            </a:extLst>
          </p:cNvPr>
          <p:cNvSpPr>
            <a:spLocks noGrp="1"/>
          </p:cNvSpPr>
          <p:nvPr>
            <p:ph idx="1"/>
          </p:nvPr>
        </p:nvSpPr>
        <p:spPr>
          <a:xfrm>
            <a:off x="41323" y="2947893"/>
            <a:ext cx="3988289" cy="2958637"/>
          </a:xfrm>
        </p:spPr>
        <p:txBody>
          <a:bodyPr>
            <a:normAutofit/>
          </a:bodyPr>
          <a:lstStyle/>
          <a:p>
            <a:pPr marL="0" indent="0">
              <a:buNone/>
            </a:pPr>
            <a:r>
              <a:rPr lang="it-IT" sz="2000" dirty="0">
                <a:sym typeface="Wingdings" pitchFamily="2" charset="2"/>
              </a:rPr>
              <a:t>Questioni di linguaggio:</a:t>
            </a:r>
          </a:p>
          <a:p>
            <a:pPr marL="0" indent="0">
              <a:buNone/>
            </a:pPr>
            <a:r>
              <a:rPr lang="it-IT" sz="2000" dirty="0">
                <a:sym typeface="Wingdings" pitchFamily="2" charset="2"/>
              </a:rPr>
              <a:t>Primo terzo mondo vs nord e sud del mondo</a:t>
            </a:r>
          </a:p>
          <a:p>
            <a:pPr marL="0" indent="0">
              <a:buNone/>
            </a:pPr>
            <a:r>
              <a:rPr lang="it-IT" sz="2000" dirty="0">
                <a:sym typeface="Wingdings" pitchFamily="2" charset="2"/>
              </a:rPr>
              <a:t>Cioè ordine gerarchico vs. complessità</a:t>
            </a:r>
          </a:p>
        </p:txBody>
      </p:sp>
      <p:pic>
        <p:nvPicPr>
          <p:cNvPr id="4" name="Segnaposto contenuto 3">
            <a:extLst>
              <a:ext uri="{FF2B5EF4-FFF2-40B4-BE49-F238E27FC236}">
                <a16:creationId xmlns:a16="http://schemas.microsoft.com/office/drawing/2014/main" id="{BB26D94C-F36C-1249-BB96-BDA852DF0B4C}"/>
              </a:ext>
            </a:extLst>
          </p:cNvPr>
          <p:cNvPicPr>
            <a:picLocks noChangeAspect="1"/>
          </p:cNvPicPr>
          <p:nvPr/>
        </p:nvPicPr>
        <p:blipFill>
          <a:blip r:embed="rId2"/>
          <a:stretch>
            <a:fillRect/>
          </a:stretch>
        </p:blipFill>
        <p:spPr>
          <a:xfrm>
            <a:off x="4029611" y="782425"/>
            <a:ext cx="7690925" cy="5210602"/>
          </a:xfrm>
          <a:prstGeom prst="rect">
            <a:avLst/>
          </a:prstGeom>
        </p:spPr>
      </p:pic>
    </p:spTree>
    <p:extLst>
      <p:ext uri="{BB962C8B-B14F-4D97-AF65-F5344CB8AC3E}">
        <p14:creationId xmlns:p14="http://schemas.microsoft.com/office/powerpoint/2010/main" val="39708489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Legno">
  <a:themeElements>
    <a:clrScheme name="Legno">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Legno">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Legno">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ppt/theme/theme2.xml><?xml version="1.0" encoding="utf-8"?>
<a:theme xmlns:a="http://schemas.openxmlformats.org/drawingml/2006/main" name="Tema di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{56A1631E-CC2D-6241-96A1-7AF495E609A3}tf10001070</Template>
  <TotalTime>3676</TotalTime>
  <Words>1581</Words>
  <Application>Microsoft Macintosh PowerPoint</Application>
  <PresentationFormat>Widescreen</PresentationFormat>
  <Paragraphs>162</Paragraphs>
  <Slides>36</Slides>
  <Notes>0</Notes>
  <HiddenSlides>0</HiddenSlides>
  <MMClips>0</MMClips>
  <ScaleCrop>false</ScaleCrop>
  <HeadingPairs>
    <vt:vector size="6" baseType="variant">
      <vt:variant>
        <vt:lpstr>Caratteri utilizzati</vt:lpstr>
      </vt:variant>
      <vt:variant>
        <vt:i4>6</vt:i4>
      </vt:variant>
      <vt:variant>
        <vt:lpstr>Tema</vt:lpstr>
      </vt:variant>
      <vt:variant>
        <vt:i4>1</vt:i4>
      </vt:variant>
      <vt:variant>
        <vt:lpstr>Titoli diapositive</vt:lpstr>
      </vt:variant>
      <vt:variant>
        <vt:i4>36</vt:i4>
      </vt:variant>
    </vt:vector>
  </HeadingPairs>
  <TitlesOfParts>
    <vt:vector size="43" baseType="lpstr">
      <vt:lpstr>Apple Color Emoji</vt:lpstr>
      <vt:lpstr>Calibri</vt:lpstr>
      <vt:lpstr>Rockwell</vt:lpstr>
      <vt:lpstr>Rockwell Condensed</vt:lpstr>
      <vt:lpstr>Rockwell Extra Bold</vt:lpstr>
      <vt:lpstr>Wingdings</vt:lpstr>
      <vt:lpstr>Legno</vt:lpstr>
      <vt:lpstr>Territorio e Società 225 Le   Corso di Studio  LE08 Lettere moderne</vt:lpstr>
      <vt:lpstr>Presentazione standard di PowerPoint</vt:lpstr>
      <vt:lpstr>I saperi locali</vt:lpstr>
      <vt:lpstr>Dal sapere locale allo sviluppo sostenibile</vt:lpstr>
      <vt:lpstr>Presentazione standard di PowerPoint</vt:lpstr>
      <vt:lpstr>Geografia dello sviluppo</vt:lpstr>
      <vt:lpstr>Geografia dello sviluppo</vt:lpstr>
      <vt:lpstr>Geografia dello sviluppo</vt:lpstr>
      <vt:lpstr>Geografia dello sviluppo</vt:lpstr>
      <vt:lpstr>Geografia dello sviluppo</vt:lpstr>
      <vt:lpstr>Geografia dello sviluppo</vt:lpstr>
      <vt:lpstr>Indicatori economici</vt:lpstr>
      <vt:lpstr>Pil 2020 pro capite (in migliaia di dollari)</vt:lpstr>
      <vt:lpstr>Indicatori economici</vt:lpstr>
      <vt:lpstr>Povertà nel mondo</vt:lpstr>
      <vt:lpstr>Povertà in Italia – 2016</vt:lpstr>
      <vt:lpstr>Italia: incidenza di povertà assoluta individuale  (% di persone che vivono in famiglie in povertà assoluta sui residenti).</vt:lpstr>
      <vt:lpstr>Italia: % di persone che vivono in famiglie in povertà relativa sui residenti</vt:lpstr>
      <vt:lpstr>percentuali di residenti in povertà assoluta e a rischio di esclusione sociale (2020)</vt:lpstr>
      <vt:lpstr>Indicatori socio demografici</vt:lpstr>
      <vt:lpstr>Indicatori ambientali</vt:lpstr>
      <vt:lpstr>Temi dell’Agenda 21 1.</vt:lpstr>
      <vt:lpstr>Temi dell’Agenda 21 2</vt:lpstr>
      <vt:lpstr>Indicatori ambientali geografici</vt:lpstr>
      <vt:lpstr>Indice di sviluppo umano</vt:lpstr>
      <vt:lpstr>Indice di sviluppo umano - mondo europa</vt:lpstr>
      <vt:lpstr>Indice di sviluppo  umano -  Italia</vt:lpstr>
      <vt:lpstr>Sviluppo e disuguaglianza del reddito</vt:lpstr>
      <vt:lpstr>Disuguaglianza reddito </vt:lpstr>
      <vt:lpstr>Divario fra ricchi e poveri</vt:lpstr>
      <vt:lpstr>Distribuzione della ricchezza fra Stati</vt:lpstr>
      <vt:lpstr>Coefficiente di Gini.  distribuzione del reddito all’interno della società</vt:lpstr>
      <vt:lpstr>Coefficiente  di Gini – distribuzione del reddito all’interno della società</vt:lpstr>
      <vt:lpstr>Coefficiente di gini in europa</vt:lpstr>
      <vt:lpstr>Coefficiente di gini  italia  1993-2000</vt:lpstr>
      <vt:lpstr>Italia 2015-2017   sono compresi i fitti imputati , cioè sono  considerati nel reddito la componente figurativa che deriva dalla proprietà della abitazione in cui si vive.</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Geografia (LE006)   Corso di Studio  LE01 - DISCIPLINE STORICHE E FILOSOFICHE </dc:title>
  <dc:creator>sergio zilli</dc:creator>
  <cp:lastModifiedBy>sergio zilli</cp:lastModifiedBy>
  <cp:revision>69</cp:revision>
  <dcterms:created xsi:type="dcterms:W3CDTF">2022-03-01T08:25:09Z</dcterms:created>
  <dcterms:modified xsi:type="dcterms:W3CDTF">2023-05-02T17:57:08Z</dcterms:modified>
</cp:coreProperties>
</file>