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1" r:id="rId2"/>
    <p:sldId id="282" r:id="rId3"/>
    <p:sldId id="283" r:id="rId4"/>
    <p:sldId id="284" r:id="rId5"/>
    <p:sldId id="285" r:id="rId6"/>
    <p:sldId id="286" r:id="rId7"/>
    <p:sldId id="287" r:id="rId8"/>
    <p:sldId id="288" r:id="rId9"/>
    <p:sldId id="289" r:id="rId10"/>
    <p:sldId id="290" r:id="rId11"/>
    <p:sldId id="291" r:id="rId12"/>
    <p:sldId id="292" r:id="rId13"/>
    <p:sldId id="29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18" y="60"/>
      </p:cViewPr>
      <p:guideLst/>
    </p:cSldViewPr>
  </p:slideViewPr>
  <p:notesTextViewPr>
    <p:cViewPr>
      <p:scale>
        <a:sx n="1" d="1"/>
        <a:sy n="1" d="1"/>
      </p:scale>
      <p:origin x="0" y="0"/>
    </p:cViewPr>
  </p:notesTextViewPr>
  <p:sorterViewPr>
    <p:cViewPr>
      <p:scale>
        <a:sx n="44" d="100"/>
        <a:sy n="4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B42623-A587-4B04-9411-D55CD0B9BCA9}" type="datetimeFigureOut">
              <a:rPr lang="en-US" smtClean="0"/>
              <a:t>5/2/2023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E3F6B5-C733-4460-8DAD-2A20B17E26B7}" type="slidenum">
              <a:rPr lang="en-US" smtClean="0"/>
              <a:t>‹#›</a:t>
            </a:fld>
            <a:endParaRPr lang="en-US"/>
          </a:p>
        </p:txBody>
      </p:sp>
    </p:spTree>
    <p:extLst>
      <p:ext uri="{BB962C8B-B14F-4D97-AF65-F5344CB8AC3E}">
        <p14:creationId xmlns:p14="http://schemas.microsoft.com/office/powerpoint/2010/main" val="775927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9D88BD3-E511-484E-AA85-0C6306F910A3}" type="slidenum">
              <a:rPr lang="en-US" altLang="en-US"/>
              <a:pPr>
                <a:spcBef>
                  <a:spcPct val="0"/>
                </a:spcBef>
              </a:pPr>
              <a:t>2</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878258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C8C6A3-77B7-4DD5-94AE-E92A4EB0BE88}" type="slidenum">
              <a:rPr lang="en-US" altLang="en-US"/>
              <a:pPr>
                <a:spcBef>
                  <a:spcPct val="0"/>
                </a:spcBef>
              </a:pPr>
              <a:t>3</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194977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D8AC18-458F-4A85-9AAC-06479822706B}" type="slidenum">
              <a:rPr lang="en-US" altLang="en-US"/>
              <a:pPr>
                <a:spcBef>
                  <a:spcPct val="0"/>
                </a:spcBef>
              </a:pPr>
              <a:t>4</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3226133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CBE52EF-EDA3-4535-A89F-AC6CA9FCE860}" type="slidenum">
              <a:rPr lang="en-US" altLang="en-US"/>
              <a:pPr>
                <a:spcBef>
                  <a:spcPct val="0"/>
                </a:spcBef>
              </a:pPr>
              <a:t>5</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242895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1D2770-2EF7-4146-A55B-76B8133868B6}" type="slidenum">
              <a:rPr lang="en-US" altLang="en-US"/>
              <a:pPr>
                <a:spcBef>
                  <a:spcPct val="0"/>
                </a:spcBef>
              </a:pPr>
              <a:t>6</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p>
        </p:txBody>
      </p:sp>
    </p:spTree>
    <p:extLst>
      <p:ext uri="{BB962C8B-B14F-4D97-AF65-F5344CB8AC3E}">
        <p14:creationId xmlns:p14="http://schemas.microsoft.com/office/powerpoint/2010/main" val="897356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5D73-55C2-F36E-9F38-27B7466B74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AB315F-99E6-25A7-B523-DBB8C5F3AA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CBC232-3F2A-D0F9-47A7-6F85A6EAE9BB}"/>
              </a:ext>
            </a:extLst>
          </p:cNvPr>
          <p:cNvSpPr>
            <a:spLocks noGrp="1"/>
          </p:cNvSpPr>
          <p:nvPr>
            <p:ph type="dt" sz="half" idx="10"/>
          </p:nvPr>
        </p:nvSpPr>
        <p:spPr/>
        <p:txBody>
          <a:bodyPr/>
          <a:lstStyle/>
          <a:p>
            <a:fld id="{AFC26CAB-F195-405A-8A6E-29112D870A4C}" type="datetime1">
              <a:rPr lang="en-US" smtClean="0"/>
              <a:t>5/2/2023</a:t>
            </a:fld>
            <a:endParaRPr lang="en-US"/>
          </a:p>
        </p:txBody>
      </p:sp>
      <p:sp>
        <p:nvSpPr>
          <p:cNvPr id="5" name="Footer Placeholder 4">
            <a:extLst>
              <a:ext uri="{FF2B5EF4-FFF2-40B4-BE49-F238E27FC236}">
                <a16:creationId xmlns:a16="http://schemas.microsoft.com/office/drawing/2014/main" id="{A3E63877-1DC5-B0FE-324F-744E781803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BE7A9-C237-6A18-9B68-575EE2E9306A}"/>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382200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C1AC0-346C-5BD4-4EE5-C6B4873ABA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98FAD2-A438-4216-F605-920ECC08C7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59C09F-CB0A-8EE2-252C-39DBA6E924CC}"/>
              </a:ext>
            </a:extLst>
          </p:cNvPr>
          <p:cNvSpPr>
            <a:spLocks noGrp="1"/>
          </p:cNvSpPr>
          <p:nvPr>
            <p:ph type="dt" sz="half" idx="10"/>
          </p:nvPr>
        </p:nvSpPr>
        <p:spPr/>
        <p:txBody>
          <a:bodyPr/>
          <a:lstStyle/>
          <a:p>
            <a:fld id="{B81B5B3A-FF04-447F-829B-A550D11F1332}" type="datetime1">
              <a:rPr lang="en-US" smtClean="0"/>
              <a:t>5/2/2023</a:t>
            </a:fld>
            <a:endParaRPr lang="en-US"/>
          </a:p>
        </p:txBody>
      </p:sp>
      <p:sp>
        <p:nvSpPr>
          <p:cNvPr id="5" name="Footer Placeholder 4">
            <a:extLst>
              <a:ext uri="{FF2B5EF4-FFF2-40B4-BE49-F238E27FC236}">
                <a16:creationId xmlns:a16="http://schemas.microsoft.com/office/drawing/2014/main" id="{233C6071-3A99-86A6-006A-7C089700A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19A444-A1B8-8CFB-5E11-44F1C3B813B8}"/>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663517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A53607-280B-3ADD-BFF0-3BD6DDAEBD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9FF2B6-EEE2-B9B0-0964-9C53B36E72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98570A-55F9-362F-72F3-B941786A71AE}"/>
              </a:ext>
            </a:extLst>
          </p:cNvPr>
          <p:cNvSpPr>
            <a:spLocks noGrp="1"/>
          </p:cNvSpPr>
          <p:nvPr>
            <p:ph type="dt" sz="half" idx="10"/>
          </p:nvPr>
        </p:nvSpPr>
        <p:spPr/>
        <p:txBody>
          <a:bodyPr/>
          <a:lstStyle/>
          <a:p>
            <a:fld id="{57C36794-457F-426F-9123-CBF43FA80BE5}" type="datetime1">
              <a:rPr lang="en-US" smtClean="0"/>
              <a:t>5/2/2023</a:t>
            </a:fld>
            <a:endParaRPr lang="en-US"/>
          </a:p>
        </p:txBody>
      </p:sp>
      <p:sp>
        <p:nvSpPr>
          <p:cNvPr id="5" name="Footer Placeholder 4">
            <a:extLst>
              <a:ext uri="{FF2B5EF4-FFF2-40B4-BE49-F238E27FC236}">
                <a16:creationId xmlns:a16="http://schemas.microsoft.com/office/drawing/2014/main" id="{43F852CD-9482-C656-A847-0474F6E921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DA419-6540-62D9-084C-576DDA2064E5}"/>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4221465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33"/>
          <p:cNvSpPr>
            <a:spLocks noGrp="1" noChangeArrowheads="1"/>
          </p:cNvSpPr>
          <p:nvPr>
            <p:ph type="sldNum" sz="quarter" idx="10"/>
          </p:nvPr>
        </p:nvSpPr>
        <p:spPr>
          <a:ln/>
        </p:spPr>
        <p:txBody>
          <a:bodyPr/>
          <a:lstStyle>
            <a:lvl1pPr>
              <a:defRPr/>
            </a:lvl1pPr>
          </a:lstStyle>
          <a:p>
            <a:pPr>
              <a:defRPr/>
            </a:pPr>
            <a:fld id="{78A6164B-9A0B-4CA6-A88A-78830B715CBA}" type="slidenum">
              <a:rPr lang="en-US" altLang="en-US"/>
              <a:pPr>
                <a:defRPr/>
              </a:pPr>
              <a:t>‹#›</a:t>
            </a:fld>
            <a:endParaRPr lang="en-US" altLang="en-US"/>
          </a:p>
        </p:txBody>
      </p:sp>
    </p:spTree>
    <p:extLst>
      <p:ext uri="{BB962C8B-B14F-4D97-AF65-F5344CB8AC3E}">
        <p14:creationId xmlns:p14="http://schemas.microsoft.com/office/powerpoint/2010/main" val="318658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C5C4-FF26-E4FA-86AE-BC53770E5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0674DA-04D3-894C-8E83-0A7310E40F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4DB9E5-1F17-B9E0-9626-58F2ED15AF9B}"/>
              </a:ext>
            </a:extLst>
          </p:cNvPr>
          <p:cNvSpPr>
            <a:spLocks noGrp="1"/>
          </p:cNvSpPr>
          <p:nvPr>
            <p:ph type="dt" sz="half" idx="10"/>
          </p:nvPr>
        </p:nvSpPr>
        <p:spPr/>
        <p:txBody>
          <a:bodyPr/>
          <a:lstStyle/>
          <a:p>
            <a:fld id="{F7F2599B-12BC-4CF3-BAC7-ED36F741963B}" type="datetime1">
              <a:rPr lang="en-US" smtClean="0"/>
              <a:t>5/2/2023</a:t>
            </a:fld>
            <a:endParaRPr lang="en-US"/>
          </a:p>
        </p:txBody>
      </p:sp>
      <p:sp>
        <p:nvSpPr>
          <p:cNvPr id="5" name="Footer Placeholder 4">
            <a:extLst>
              <a:ext uri="{FF2B5EF4-FFF2-40B4-BE49-F238E27FC236}">
                <a16:creationId xmlns:a16="http://schemas.microsoft.com/office/drawing/2014/main" id="{9D5BECB9-C3D9-B2DF-B8B3-D3CCB9C667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42DD38-EF16-CF71-7931-3B66BA453C83}"/>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72113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04FAE-0374-867D-51E5-EA6D920731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9618B9-83C2-A0B3-26F2-BF26034496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457E25-C90B-ADF5-0791-8F615B48D305}"/>
              </a:ext>
            </a:extLst>
          </p:cNvPr>
          <p:cNvSpPr>
            <a:spLocks noGrp="1"/>
          </p:cNvSpPr>
          <p:nvPr>
            <p:ph type="dt" sz="half" idx="10"/>
          </p:nvPr>
        </p:nvSpPr>
        <p:spPr/>
        <p:txBody>
          <a:bodyPr/>
          <a:lstStyle/>
          <a:p>
            <a:fld id="{0E5193A6-3A21-49E9-9B4E-4BDA5B05E209}" type="datetime1">
              <a:rPr lang="en-US" smtClean="0"/>
              <a:t>5/2/2023</a:t>
            </a:fld>
            <a:endParaRPr lang="en-US"/>
          </a:p>
        </p:txBody>
      </p:sp>
      <p:sp>
        <p:nvSpPr>
          <p:cNvPr id="5" name="Footer Placeholder 4">
            <a:extLst>
              <a:ext uri="{FF2B5EF4-FFF2-40B4-BE49-F238E27FC236}">
                <a16:creationId xmlns:a16="http://schemas.microsoft.com/office/drawing/2014/main" id="{BD3C0571-355F-4C25-253B-8FE3A8A3C4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892CF-C203-8652-3BE8-7078A4CE3B1A}"/>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217104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1AD51-8AF6-5CF5-3A39-3F3A684621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9B661A-1426-61FE-6D68-6E9F6EAFFA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97F6D8-A56B-BC7E-EF3F-32607E7A08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F2B57F-A146-CC42-5CC1-B72F31419CC2}"/>
              </a:ext>
            </a:extLst>
          </p:cNvPr>
          <p:cNvSpPr>
            <a:spLocks noGrp="1"/>
          </p:cNvSpPr>
          <p:nvPr>
            <p:ph type="dt" sz="half" idx="10"/>
          </p:nvPr>
        </p:nvSpPr>
        <p:spPr/>
        <p:txBody>
          <a:bodyPr/>
          <a:lstStyle/>
          <a:p>
            <a:fld id="{67F088DA-D7BF-4ACE-9245-562F35BC26AC}" type="datetime1">
              <a:rPr lang="en-US" smtClean="0"/>
              <a:t>5/2/2023</a:t>
            </a:fld>
            <a:endParaRPr lang="en-US"/>
          </a:p>
        </p:txBody>
      </p:sp>
      <p:sp>
        <p:nvSpPr>
          <p:cNvPr id="6" name="Footer Placeholder 5">
            <a:extLst>
              <a:ext uri="{FF2B5EF4-FFF2-40B4-BE49-F238E27FC236}">
                <a16:creationId xmlns:a16="http://schemas.microsoft.com/office/drawing/2014/main" id="{DEB9071A-6B65-98E3-A3E7-F067AB963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DA48D9-8D48-8987-4F51-7987748CFB83}"/>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396322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FE702-74FC-F446-747C-4DDE2131F3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D8AA0A-A82A-44C9-D854-D29628A489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EFCFD7-A76F-2620-8D83-008DF9938D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C89D27-1316-5138-A366-3AD03100DC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D8CC06-8BAA-B495-FD39-AE1BC2FC7E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3BA8DB-7070-306D-C081-896C63B829BF}"/>
              </a:ext>
            </a:extLst>
          </p:cNvPr>
          <p:cNvSpPr>
            <a:spLocks noGrp="1"/>
          </p:cNvSpPr>
          <p:nvPr>
            <p:ph type="dt" sz="half" idx="10"/>
          </p:nvPr>
        </p:nvSpPr>
        <p:spPr/>
        <p:txBody>
          <a:bodyPr/>
          <a:lstStyle/>
          <a:p>
            <a:fld id="{06622A2C-0048-412E-825B-7E33A6DC4163}" type="datetime1">
              <a:rPr lang="en-US" smtClean="0"/>
              <a:t>5/2/2023</a:t>
            </a:fld>
            <a:endParaRPr lang="en-US"/>
          </a:p>
        </p:txBody>
      </p:sp>
      <p:sp>
        <p:nvSpPr>
          <p:cNvPr id="8" name="Footer Placeholder 7">
            <a:extLst>
              <a:ext uri="{FF2B5EF4-FFF2-40B4-BE49-F238E27FC236}">
                <a16:creationId xmlns:a16="http://schemas.microsoft.com/office/drawing/2014/main" id="{DAF72BC7-C0D1-C5EE-A293-2D9E91A04F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BF24D2-B0AC-ECAD-DAE3-7438677550E9}"/>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1262742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C2327-A698-2044-7758-2A8A197A51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3CF98F-FD63-671E-7258-BB703D8BF367}"/>
              </a:ext>
            </a:extLst>
          </p:cNvPr>
          <p:cNvSpPr>
            <a:spLocks noGrp="1"/>
          </p:cNvSpPr>
          <p:nvPr>
            <p:ph type="dt" sz="half" idx="10"/>
          </p:nvPr>
        </p:nvSpPr>
        <p:spPr/>
        <p:txBody>
          <a:bodyPr/>
          <a:lstStyle/>
          <a:p>
            <a:fld id="{86E3566C-151F-425F-BBF8-61A5C08B1BBE}" type="datetime1">
              <a:rPr lang="en-US" smtClean="0"/>
              <a:t>5/2/2023</a:t>
            </a:fld>
            <a:endParaRPr lang="en-US"/>
          </a:p>
        </p:txBody>
      </p:sp>
      <p:sp>
        <p:nvSpPr>
          <p:cNvPr id="4" name="Footer Placeholder 3">
            <a:extLst>
              <a:ext uri="{FF2B5EF4-FFF2-40B4-BE49-F238E27FC236}">
                <a16:creationId xmlns:a16="http://schemas.microsoft.com/office/drawing/2014/main" id="{7E4CB36D-F4E5-6A1E-5CBE-6D0103E1B5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DAD8E2-8A2C-2B66-6419-12646F89C99D}"/>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3240427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B3E79C-1AEF-FB62-0F8D-F41F6A4C4EDC}"/>
              </a:ext>
            </a:extLst>
          </p:cNvPr>
          <p:cNvSpPr>
            <a:spLocks noGrp="1"/>
          </p:cNvSpPr>
          <p:nvPr>
            <p:ph type="dt" sz="half" idx="10"/>
          </p:nvPr>
        </p:nvSpPr>
        <p:spPr/>
        <p:txBody>
          <a:bodyPr/>
          <a:lstStyle/>
          <a:p>
            <a:fld id="{722B791B-7101-4936-AF4A-8FD4F0BBC6EC}" type="datetime1">
              <a:rPr lang="en-US" smtClean="0"/>
              <a:t>5/2/2023</a:t>
            </a:fld>
            <a:endParaRPr lang="en-US"/>
          </a:p>
        </p:txBody>
      </p:sp>
      <p:sp>
        <p:nvSpPr>
          <p:cNvPr id="3" name="Footer Placeholder 2">
            <a:extLst>
              <a:ext uri="{FF2B5EF4-FFF2-40B4-BE49-F238E27FC236}">
                <a16:creationId xmlns:a16="http://schemas.microsoft.com/office/drawing/2014/main" id="{F0957C7D-DA06-12AB-108C-B0C77FED8F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3CB544-B7F6-82C7-0119-C2C1A3F11295}"/>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77828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0CB63-B7C6-BDEC-053C-04CF9D13E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D13367-BD96-4589-FEF2-003C1C0DB4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B06352-F153-D3D0-662B-23C66D5B4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FFA7F9-B648-F11C-4E8D-D4BF452BB3AB}"/>
              </a:ext>
            </a:extLst>
          </p:cNvPr>
          <p:cNvSpPr>
            <a:spLocks noGrp="1"/>
          </p:cNvSpPr>
          <p:nvPr>
            <p:ph type="dt" sz="half" idx="10"/>
          </p:nvPr>
        </p:nvSpPr>
        <p:spPr/>
        <p:txBody>
          <a:bodyPr/>
          <a:lstStyle/>
          <a:p>
            <a:fld id="{0CAEC9AF-ECD1-4BE7-9BD6-B52B1F9CFECC}" type="datetime1">
              <a:rPr lang="en-US" smtClean="0"/>
              <a:t>5/2/2023</a:t>
            </a:fld>
            <a:endParaRPr lang="en-US"/>
          </a:p>
        </p:txBody>
      </p:sp>
      <p:sp>
        <p:nvSpPr>
          <p:cNvPr id="6" name="Footer Placeholder 5">
            <a:extLst>
              <a:ext uri="{FF2B5EF4-FFF2-40B4-BE49-F238E27FC236}">
                <a16:creationId xmlns:a16="http://schemas.microsoft.com/office/drawing/2014/main" id="{92892589-73EF-2A4D-AA15-7EAA5B7F28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3DA11A-DED9-B4BF-E3BC-357862832795}"/>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357679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CA1A-7598-F7C0-52CE-FB82DA3602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B7AE74-754D-A4C9-3C78-4AC7E87DB2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F02850-C207-DAA2-4BE6-41668CCCC8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119928-1038-CE8A-624C-4D7D5D38468F}"/>
              </a:ext>
            </a:extLst>
          </p:cNvPr>
          <p:cNvSpPr>
            <a:spLocks noGrp="1"/>
          </p:cNvSpPr>
          <p:nvPr>
            <p:ph type="dt" sz="half" idx="10"/>
          </p:nvPr>
        </p:nvSpPr>
        <p:spPr/>
        <p:txBody>
          <a:bodyPr/>
          <a:lstStyle/>
          <a:p>
            <a:fld id="{FB5EADE9-9C87-4ED9-9BD0-98FBD1908506}" type="datetime1">
              <a:rPr lang="en-US" smtClean="0"/>
              <a:t>5/2/2023</a:t>
            </a:fld>
            <a:endParaRPr lang="en-US"/>
          </a:p>
        </p:txBody>
      </p:sp>
      <p:sp>
        <p:nvSpPr>
          <p:cNvPr id="6" name="Footer Placeholder 5">
            <a:extLst>
              <a:ext uri="{FF2B5EF4-FFF2-40B4-BE49-F238E27FC236}">
                <a16:creationId xmlns:a16="http://schemas.microsoft.com/office/drawing/2014/main" id="{2F34DDCA-4527-3112-14C2-C7F55CD08E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5E021-44F2-7EEC-C454-C8D42F0424FC}"/>
              </a:ext>
            </a:extLst>
          </p:cNvPr>
          <p:cNvSpPr>
            <a:spLocks noGrp="1"/>
          </p:cNvSpPr>
          <p:nvPr>
            <p:ph type="sldNum" sz="quarter" idx="12"/>
          </p:nvPr>
        </p:nvSpPr>
        <p:spPr/>
        <p:txBody>
          <a:bodyPr/>
          <a:lstStyle/>
          <a:p>
            <a:fld id="{AC185A2C-5791-4829-84F4-CA7B69EB078A}" type="slidenum">
              <a:rPr lang="en-US" smtClean="0"/>
              <a:t>‹#›</a:t>
            </a:fld>
            <a:endParaRPr lang="en-US"/>
          </a:p>
        </p:txBody>
      </p:sp>
    </p:spTree>
    <p:extLst>
      <p:ext uri="{BB962C8B-B14F-4D97-AF65-F5344CB8AC3E}">
        <p14:creationId xmlns:p14="http://schemas.microsoft.com/office/powerpoint/2010/main" val="3237361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885ED3-BF48-D210-7B9B-C58A7E68FC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A96519-1D2D-01E3-7CD7-00E31E1139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EBAE42-D718-A782-4008-A6DE9B9B68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65F04-353D-461B-A995-E47F38B7178D}" type="datetime1">
              <a:rPr lang="en-US" smtClean="0"/>
              <a:t>5/2/2023</a:t>
            </a:fld>
            <a:endParaRPr lang="en-US"/>
          </a:p>
        </p:txBody>
      </p:sp>
      <p:sp>
        <p:nvSpPr>
          <p:cNvPr id="5" name="Footer Placeholder 4">
            <a:extLst>
              <a:ext uri="{FF2B5EF4-FFF2-40B4-BE49-F238E27FC236}">
                <a16:creationId xmlns:a16="http://schemas.microsoft.com/office/drawing/2014/main" id="{EEDF2A68-0D1B-CAE5-A93F-ACEF01A4E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5E98A1-8C42-B2F7-C128-89C48912E6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85A2C-5791-4829-84F4-CA7B69EB078A}" type="slidenum">
              <a:rPr lang="en-US" smtClean="0"/>
              <a:t>‹#›</a:t>
            </a:fld>
            <a:endParaRPr lang="en-US"/>
          </a:p>
        </p:txBody>
      </p:sp>
    </p:spTree>
    <p:extLst>
      <p:ext uri="{BB962C8B-B14F-4D97-AF65-F5344CB8AC3E}">
        <p14:creationId xmlns:p14="http://schemas.microsoft.com/office/powerpoint/2010/main" val="106765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ederico.rosei@units.i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524001" y="3581400"/>
            <a:ext cx="9143999" cy="2627642"/>
          </a:xfrm>
          <a:prstGeom prst="rect">
            <a:avLst/>
          </a:prstGeom>
        </p:spPr>
        <p:txBody>
          <a:bodyPr vert="horz" wrap="square" lIns="0" tIns="16510" rIns="0" bIns="0" rtlCol="0">
            <a:spAutoFit/>
          </a:bodyPr>
          <a:lstStyle/>
          <a:p>
            <a:pPr algn="ctr">
              <a:lnSpc>
                <a:spcPct val="150000"/>
              </a:lnSpc>
              <a:spcBef>
                <a:spcPts val="130"/>
              </a:spcBef>
            </a:pPr>
            <a:r>
              <a:rPr sz="2800" i="1" spc="-60" dirty="0">
                <a:latin typeface="Arial Rounded MT Bold"/>
                <a:cs typeface="Arial Rounded MT Bold"/>
              </a:rPr>
              <a:t>Prof.</a:t>
            </a:r>
            <a:r>
              <a:rPr sz="2800" i="1" spc="-45" dirty="0">
                <a:latin typeface="Arial Rounded MT Bold"/>
                <a:cs typeface="Arial Rounded MT Bold"/>
              </a:rPr>
              <a:t> </a:t>
            </a:r>
            <a:r>
              <a:rPr lang="en-CA" sz="2800" i="1" spc="-45" dirty="0">
                <a:latin typeface="Arial Rounded MT Bold"/>
                <a:cs typeface="Arial Rounded MT Bold"/>
              </a:rPr>
              <a:t>Federico ROSEI</a:t>
            </a:r>
            <a:endParaRPr sz="2800" dirty="0">
              <a:latin typeface="Arial Rounded MT Bold"/>
              <a:cs typeface="Arial Rounded MT Bold"/>
            </a:endParaRPr>
          </a:p>
          <a:p>
            <a:pPr marL="12700" marR="5080" algn="ctr">
              <a:lnSpc>
                <a:spcPct val="150000"/>
              </a:lnSpc>
              <a:spcBef>
                <a:spcPts val="85"/>
              </a:spcBef>
            </a:pPr>
            <a:r>
              <a:rPr sz="2800" i="1" spc="-35" dirty="0">
                <a:latin typeface="Arial Rounded MT Bold"/>
                <a:cs typeface="Arial Rounded MT Bold"/>
              </a:rPr>
              <a:t>Dipartimento</a:t>
            </a:r>
            <a:r>
              <a:rPr sz="2800" i="1" spc="-25" dirty="0">
                <a:latin typeface="Arial Rounded MT Bold"/>
                <a:cs typeface="Arial Rounded MT Bold"/>
              </a:rPr>
              <a:t> </a:t>
            </a:r>
            <a:r>
              <a:rPr sz="2800" i="1" dirty="0">
                <a:latin typeface="Arial Rounded MT Bold"/>
                <a:cs typeface="Arial Rounded MT Bold"/>
              </a:rPr>
              <a:t>di</a:t>
            </a:r>
            <a:r>
              <a:rPr sz="2800" i="1" spc="-40" dirty="0">
                <a:latin typeface="Arial Rounded MT Bold"/>
                <a:cs typeface="Arial Rounded MT Bold"/>
              </a:rPr>
              <a:t> </a:t>
            </a:r>
            <a:r>
              <a:rPr sz="2800" i="1" spc="-35" dirty="0">
                <a:latin typeface="Arial Rounded MT Bold"/>
                <a:cs typeface="Arial Rounded MT Bold"/>
              </a:rPr>
              <a:t>Scienze </a:t>
            </a:r>
            <a:r>
              <a:rPr sz="2800" i="1" spc="-40" dirty="0">
                <a:latin typeface="Arial Rounded MT Bold"/>
                <a:cs typeface="Arial Rounded MT Bold"/>
              </a:rPr>
              <a:t>Chimiche</a:t>
            </a:r>
            <a:r>
              <a:rPr sz="2800" i="1" spc="-30" dirty="0">
                <a:latin typeface="Arial Rounded MT Bold"/>
                <a:cs typeface="Arial Rounded MT Bold"/>
              </a:rPr>
              <a:t> </a:t>
            </a:r>
            <a:r>
              <a:rPr sz="2800" i="1" dirty="0">
                <a:latin typeface="Arial Rounded MT Bold"/>
                <a:cs typeface="Arial Rounded MT Bold"/>
              </a:rPr>
              <a:t>e</a:t>
            </a:r>
            <a:r>
              <a:rPr sz="2800" i="1" spc="-45" dirty="0">
                <a:latin typeface="Arial Rounded MT Bold"/>
                <a:cs typeface="Arial Rounded MT Bold"/>
              </a:rPr>
              <a:t> </a:t>
            </a:r>
            <a:r>
              <a:rPr sz="2800" i="1" spc="-30" dirty="0" err="1">
                <a:latin typeface="Arial Rounded MT Bold"/>
                <a:cs typeface="Arial Rounded MT Bold"/>
              </a:rPr>
              <a:t>Farmaceutiche</a:t>
            </a:r>
            <a:r>
              <a:rPr sz="2800" i="1" spc="-30" dirty="0">
                <a:latin typeface="Arial Rounded MT Bold"/>
                <a:cs typeface="Arial Rounded MT Bold"/>
              </a:rPr>
              <a:t> </a:t>
            </a:r>
            <a:r>
              <a:rPr lang="en-CA" sz="2800" i="1" spc="-30" dirty="0" err="1">
                <a:latin typeface="Arial Rounded MT Bold"/>
                <a:cs typeface="Arial Rounded MT Bold"/>
                <a:hlinkClick r:id="rId2"/>
              </a:rPr>
              <a:t>federico.rosei</a:t>
            </a:r>
            <a:r>
              <a:rPr sz="2800" i="1" spc="-10" dirty="0">
                <a:latin typeface="Arial Rounded MT Bold"/>
                <a:cs typeface="Arial Rounded MT Bold"/>
                <a:hlinkClick r:id="rId2"/>
              </a:rPr>
              <a:t>@units.it</a:t>
            </a:r>
            <a:endParaRPr lang="en-CA" sz="2800" i="1" spc="-10" dirty="0">
              <a:latin typeface="Arial Rounded MT Bold"/>
              <a:cs typeface="Arial Rounded MT Bold"/>
            </a:endParaRPr>
          </a:p>
          <a:p>
            <a:pPr marL="12700" marR="5080" algn="ctr">
              <a:lnSpc>
                <a:spcPct val="150000"/>
              </a:lnSpc>
              <a:spcBef>
                <a:spcPts val="85"/>
              </a:spcBef>
            </a:pPr>
            <a:r>
              <a:rPr lang="en-US" altLang="zh-CN" sz="2800" i="1" spc="-10" dirty="0">
                <a:latin typeface="Arial Rounded MT Bold"/>
                <a:cs typeface="Arial Rounded MT Bold"/>
              </a:rPr>
              <a:t>C11, Aula 3</a:t>
            </a:r>
            <a:endParaRPr sz="2800" dirty="0">
              <a:latin typeface="Arial Rounded MT Bold"/>
              <a:cs typeface="Arial Rounded MT Bold"/>
            </a:endParaRPr>
          </a:p>
        </p:txBody>
      </p:sp>
      <p:sp>
        <p:nvSpPr>
          <p:cNvPr id="7" name="object 7"/>
          <p:cNvSpPr txBox="1"/>
          <p:nvPr/>
        </p:nvSpPr>
        <p:spPr>
          <a:xfrm>
            <a:off x="6017768" y="217171"/>
            <a:ext cx="1659889" cy="289823"/>
          </a:xfrm>
          <a:prstGeom prst="rect">
            <a:avLst/>
          </a:prstGeom>
        </p:spPr>
        <p:txBody>
          <a:bodyPr vert="horz" wrap="square" lIns="0" tIns="12700" rIns="0" bIns="0" rtlCol="0">
            <a:spAutoFit/>
          </a:bodyPr>
          <a:lstStyle/>
          <a:p>
            <a:pPr marL="12700">
              <a:spcBef>
                <a:spcPts val="100"/>
              </a:spcBef>
            </a:pPr>
            <a:r>
              <a:rPr dirty="0">
                <a:latin typeface="Arial Rounded MT Bold"/>
                <a:cs typeface="Arial Rounded MT Bold"/>
              </a:rPr>
              <a:t>a.a.</a:t>
            </a:r>
            <a:r>
              <a:rPr spc="15" dirty="0">
                <a:latin typeface="Arial Rounded MT Bold"/>
                <a:cs typeface="Arial Rounded MT Bold"/>
              </a:rPr>
              <a:t> </a:t>
            </a:r>
            <a:r>
              <a:rPr spc="-10" dirty="0">
                <a:latin typeface="Arial Rounded MT Bold"/>
                <a:cs typeface="Arial Rounded MT Bold"/>
              </a:rPr>
              <a:t>202</a:t>
            </a:r>
            <a:r>
              <a:rPr lang="en-CA" spc="-10" dirty="0">
                <a:latin typeface="Arial Rounded MT Bold"/>
                <a:cs typeface="Arial Rounded MT Bold"/>
              </a:rPr>
              <a:t>2</a:t>
            </a:r>
            <a:r>
              <a:rPr spc="-10" dirty="0">
                <a:latin typeface="Arial Rounded MT Bold"/>
                <a:cs typeface="Arial Rounded MT Bold"/>
              </a:rPr>
              <a:t>-</a:t>
            </a:r>
            <a:r>
              <a:rPr spc="-20" dirty="0">
                <a:latin typeface="Arial Rounded MT Bold"/>
                <a:cs typeface="Arial Rounded MT Bold"/>
              </a:rPr>
              <a:t>202</a:t>
            </a:r>
            <a:r>
              <a:rPr lang="en-CA" spc="-20" dirty="0">
                <a:latin typeface="Arial Rounded MT Bold"/>
                <a:cs typeface="Arial Rounded MT Bold"/>
              </a:rPr>
              <a:t>3</a:t>
            </a:r>
            <a:endParaRPr dirty="0">
              <a:latin typeface="Arial Rounded MT Bold"/>
              <a:cs typeface="Arial Rounded MT Bold"/>
            </a:endParaRPr>
          </a:p>
        </p:txBody>
      </p:sp>
      <p:sp>
        <p:nvSpPr>
          <p:cNvPr id="9" name="object 9"/>
          <p:cNvSpPr txBox="1"/>
          <p:nvPr/>
        </p:nvSpPr>
        <p:spPr>
          <a:xfrm>
            <a:off x="2743201" y="700921"/>
            <a:ext cx="6913245" cy="1133644"/>
          </a:xfrm>
          <a:prstGeom prst="rect">
            <a:avLst/>
          </a:prstGeom>
        </p:spPr>
        <p:txBody>
          <a:bodyPr vert="horz" wrap="square" lIns="0" tIns="12700" rIns="0" bIns="0" rtlCol="0">
            <a:spAutoFit/>
          </a:bodyPr>
          <a:lstStyle/>
          <a:p>
            <a:pPr marL="12700" algn="ctr">
              <a:spcBef>
                <a:spcPts val="100"/>
              </a:spcBef>
              <a:tabLst>
                <a:tab pos="6757034" algn="l"/>
              </a:tabLst>
            </a:pPr>
            <a:r>
              <a:rPr lang="en-CA" sz="3600" dirty="0">
                <a:latin typeface="Arial Rounded MT Bold"/>
                <a:cs typeface="Arial Rounded MT Bold"/>
              </a:rPr>
              <a:t>Corso</a:t>
            </a:r>
            <a:r>
              <a:rPr lang="en-CA" sz="3600" spc="-90" dirty="0">
                <a:latin typeface="Arial Rounded MT Bold"/>
                <a:cs typeface="Arial Rounded MT Bold"/>
              </a:rPr>
              <a:t> </a:t>
            </a:r>
            <a:r>
              <a:rPr lang="en-CA" sz="3600" spc="-25" dirty="0">
                <a:latin typeface="Arial Rounded MT Bold"/>
                <a:cs typeface="Arial Rounded MT Bold"/>
              </a:rPr>
              <a:t>di</a:t>
            </a:r>
            <a:endParaRPr lang="en-CA" sz="3600" dirty="0">
              <a:latin typeface="Arial Rounded MT Bold"/>
              <a:cs typeface="Arial Rounded MT Bold"/>
            </a:endParaRPr>
          </a:p>
          <a:p>
            <a:pPr marL="12700" algn="ctr">
              <a:spcBef>
                <a:spcPts val="100"/>
              </a:spcBef>
              <a:tabLst>
                <a:tab pos="6757034" algn="l"/>
              </a:tabLst>
            </a:pPr>
            <a:r>
              <a:rPr sz="3600" dirty="0" err="1">
                <a:latin typeface="Arial Rounded MT Bold"/>
                <a:cs typeface="Arial Rounded MT Bold"/>
              </a:rPr>
              <a:t>Chimica</a:t>
            </a:r>
            <a:r>
              <a:rPr sz="3600" spc="-10" dirty="0">
                <a:latin typeface="Arial Rounded MT Bold"/>
                <a:cs typeface="Arial Rounded MT Bold"/>
              </a:rPr>
              <a:t> </a:t>
            </a:r>
            <a:r>
              <a:rPr sz="3600" dirty="0">
                <a:latin typeface="Arial Rounded MT Bold"/>
                <a:cs typeface="Arial Rounded MT Bold"/>
              </a:rPr>
              <a:t>delle</a:t>
            </a:r>
            <a:r>
              <a:rPr sz="3600" spc="-10" dirty="0">
                <a:latin typeface="Arial Rounded MT Bold"/>
                <a:cs typeface="Arial Rounded MT Bold"/>
              </a:rPr>
              <a:t> Macromolecole</a:t>
            </a:r>
            <a:r>
              <a:rPr sz="3600" dirty="0">
                <a:latin typeface="Arial Rounded MT Bold"/>
                <a:cs typeface="Arial Rounded MT Bold"/>
              </a:rPr>
              <a:t>	</a:t>
            </a:r>
            <a:r>
              <a:rPr sz="3600" spc="-50" dirty="0">
                <a:latin typeface="Arial Rounded MT Bold"/>
                <a:cs typeface="Arial Rounded MT Bold"/>
              </a:rPr>
              <a:t>I</a:t>
            </a:r>
            <a:endParaRPr sz="3600" dirty="0">
              <a:latin typeface="Arial Rounded MT Bold"/>
              <a:cs typeface="Arial Rounded MT Bold"/>
            </a:endParaRPr>
          </a:p>
        </p:txBody>
      </p:sp>
      <p:sp>
        <p:nvSpPr>
          <p:cNvPr id="2" name="Rectangle 9">
            <a:extLst>
              <a:ext uri="{FF2B5EF4-FFF2-40B4-BE49-F238E27FC236}">
                <a16:creationId xmlns:a16="http://schemas.microsoft.com/office/drawing/2014/main" id="{B01D7B39-BEB7-B0EF-205F-1C9D9727D8AA}"/>
              </a:ext>
            </a:extLst>
          </p:cNvPr>
          <p:cNvSpPr>
            <a:spLocks noChangeArrowheads="1"/>
          </p:cNvSpPr>
          <p:nvPr/>
        </p:nvSpPr>
        <p:spPr bwMode="auto">
          <a:xfrm>
            <a:off x="1523999" y="1988931"/>
            <a:ext cx="9144000" cy="139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3600" b="1" dirty="0" smtClean="0">
                <a:solidFill>
                  <a:schemeClr val="tx2"/>
                </a:solidFill>
              </a:rPr>
              <a:t>Presentazioni Orali</a:t>
            </a:r>
            <a:endParaRPr lang="da-DK" altLang="en-US" sz="3600" b="1" dirty="0">
              <a:solidFill>
                <a:schemeClr val="tx2"/>
              </a:solidFill>
            </a:endParaRPr>
          </a:p>
        </p:txBody>
      </p:sp>
    </p:spTree>
    <p:extLst>
      <p:ext uri="{BB962C8B-B14F-4D97-AF65-F5344CB8AC3E}">
        <p14:creationId xmlns:p14="http://schemas.microsoft.com/office/powerpoint/2010/main" val="1329309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bwMode="auto">
          <a:xfrm>
            <a:off x="4419600" y="565150"/>
            <a:ext cx="3168316" cy="895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r>
              <a:rPr lang="en-US" altLang="en-US" sz="3600" b="1" dirty="0" smtClean="0"/>
              <a:t>Outline (</a:t>
            </a:r>
            <a:r>
              <a:rPr lang="en-US" altLang="en-US" sz="3600" b="1" dirty="0" err="1" smtClean="0"/>
              <a:t>Scaletta</a:t>
            </a:r>
            <a:r>
              <a:rPr lang="en-US" altLang="en-US" sz="3600" b="1" dirty="0" smtClean="0"/>
              <a:t>)</a:t>
            </a:r>
            <a:r>
              <a:rPr lang="en-US" altLang="en-US" dirty="0" smtClean="0"/>
              <a:t> </a:t>
            </a:r>
            <a:endParaRPr lang="en-US" altLang="en-US" dirty="0" smtClean="0"/>
          </a:p>
        </p:txBody>
      </p:sp>
      <p:sp>
        <p:nvSpPr>
          <p:cNvPr id="17412" name="Rectangle 3"/>
          <p:cNvSpPr>
            <a:spLocks noGrp="1" noChangeArrowheads="1"/>
          </p:cNvSpPr>
          <p:nvPr>
            <p:ph type="body" idx="1"/>
          </p:nvPr>
        </p:nvSpPr>
        <p:spPr bwMode="auto">
          <a:xfrm>
            <a:off x="1524000" y="1597026"/>
            <a:ext cx="9144000" cy="4435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10000"/>
          </a:bodyPr>
          <a:lstStyle/>
          <a:p>
            <a:pPr>
              <a:lnSpc>
                <a:spcPct val="90000"/>
              </a:lnSpc>
            </a:pPr>
            <a:r>
              <a:rPr lang="en-US" altLang="en-US" b="1" dirty="0"/>
              <a:t>Title</a:t>
            </a:r>
          </a:p>
          <a:p>
            <a:pPr>
              <a:lnSpc>
                <a:spcPct val="90000"/>
              </a:lnSpc>
            </a:pPr>
            <a:endParaRPr lang="en-US" altLang="en-US" sz="800" b="1" dirty="0"/>
          </a:p>
          <a:p>
            <a:pPr>
              <a:lnSpc>
                <a:spcPct val="90000"/>
              </a:lnSpc>
            </a:pPr>
            <a:r>
              <a:rPr lang="en-US" altLang="en-US" b="1" dirty="0"/>
              <a:t>Authors + affiliations</a:t>
            </a:r>
          </a:p>
          <a:p>
            <a:pPr>
              <a:lnSpc>
                <a:spcPct val="90000"/>
              </a:lnSpc>
            </a:pPr>
            <a:endParaRPr lang="en-US" altLang="en-US" sz="800" b="1" dirty="0"/>
          </a:p>
          <a:p>
            <a:pPr>
              <a:lnSpc>
                <a:spcPct val="90000"/>
              </a:lnSpc>
            </a:pPr>
            <a:r>
              <a:rPr lang="en-US" altLang="en-US" b="1" dirty="0"/>
              <a:t>Introduction (Why)</a:t>
            </a:r>
          </a:p>
          <a:p>
            <a:pPr>
              <a:lnSpc>
                <a:spcPct val="90000"/>
              </a:lnSpc>
            </a:pPr>
            <a:endParaRPr lang="en-US" altLang="en-US" sz="800" b="1" dirty="0"/>
          </a:p>
          <a:p>
            <a:pPr>
              <a:lnSpc>
                <a:spcPct val="90000"/>
              </a:lnSpc>
            </a:pPr>
            <a:r>
              <a:rPr lang="en-US" altLang="en-US" b="1" dirty="0"/>
              <a:t>Experimental / Methods (How)</a:t>
            </a:r>
          </a:p>
          <a:p>
            <a:pPr>
              <a:lnSpc>
                <a:spcPct val="90000"/>
              </a:lnSpc>
            </a:pPr>
            <a:endParaRPr lang="en-US" altLang="en-US" sz="900" b="1" dirty="0"/>
          </a:p>
          <a:p>
            <a:pPr>
              <a:lnSpc>
                <a:spcPct val="90000"/>
              </a:lnSpc>
            </a:pPr>
            <a:r>
              <a:rPr lang="en-US" altLang="en-US" b="1" dirty="0"/>
              <a:t>Results / Discussion (What)</a:t>
            </a:r>
          </a:p>
          <a:p>
            <a:pPr>
              <a:lnSpc>
                <a:spcPct val="90000"/>
              </a:lnSpc>
            </a:pPr>
            <a:endParaRPr lang="en-US" altLang="en-US" sz="900" b="1" dirty="0"/>
          </a:p>
          <a:p>
            <a:pPr>
              <a:lnSpc>
                <a:spcPct val="90000"/>
              </a:lnSpc>
            </a:pPr>
            <a:r>
              <a:rPr lang="en-US" altLang="en-US" b="1" dirty="0"/>
              <a:t>Conclusions (Outlook: What’s Next)</a:t>
            </a:r>
          </a:p>
          <a:p>
            <a:pPr>
              <a:lnSpc>
                <a:spcPct val="90000"/>
              </a:lnSpc>
            </a:pPr>
            <a:endParaRPr lang="en-US" altLang="en-US" sz="900" b="1" dirty="0"/>
          </a:p>
          <a:p>
            <a:pPr>
              <a:lnSpc>
                <a:spcPct val="90000"/>
              </a:lnSpc>
            </a:pPr>
            <a:r>
              <a:rPr lang="en-US" altLang="en-US" b="1" dirty="0"/>
              <a:t>Acknowledgements</a:t>
            </a:r>
          </a:p>
        </p:txBody>
      </p:sp>
    </p:spTree>
    <p:extLst>
      <p:ext uri="{BB962C8B-B14F-4D97-AF65-F5344CB8AC3E}">
        <p14:creationId xmlns:p14="http://schemas.microsoft.com/office/powerpoint/2010/main" val="366203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bwMode="auto">
          <a:xfrm>
            <a:off x="4244976" y="508000"/>
            <a:ext cx="3287713" cy="793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sz="3600" b="1" dirty="0"/>
              <a:t>Tell a Story</a:t>
            </a:r>
            <a:r>
              <a:rPr lang="en-US" altLang="en-US" dirty="0" smtClean="0"/>
              <a:t> </a:t>
            </a:r>
          </a:p>
        </p:txBody>
      </p:sp>
      <p:sp>
        <p:nvSpPr>
          <p:cNvPr id="128003" name="Rectangle 3"/>
          <p:cNvSpPr>
            <a:spLocks noGrp="1" noChangeArrowheads="1"/>
          </p:cNvSpPr>
          <p:nvPr>
            <p:ph type="body" idx="1"/>
          </p:nvPr>
        </p:nvSpPr>
        <p:spPr bwMode="auto">
          <a:xfrm>
            <a:off x="1267326" y="1933911"/>
            <a:ext cx="9817768" cy="39214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b="1" dirty="0">
                <a:solidFill>
                  <a:srgbClr val="0000FF"/>
                </a:solidFill>
              </a:rPr>
              <a:t>Make sure the Introduction can be </a:t>
            </a:r>
            <a:r>
              <a:rPr lang="en-US" altLang="en-US" b="1" dirty="0" smtClean="0">
                <a:solidFill>
                  <a:srgbClr val="0000FF"/>
                </a:solidFill>
              </a:rPr>
              <a:t>understood/appreciated </a:t>
            </a:r>
            <a:r>
              <a:rPr lang="en-US" altLang="en-US" b="1" dirty="0">
                <a:solidFill>
                  <a:srgbClr val="0000FF"/>
                </a:solidFill>
              </a:rPr>
              <a:t>by non specialists in your field.</a:t>
            </a:r>
            <a:endParaRPr lang="en-US" altLang="en-US" sz="1000" b="1" dirty="0"/>
          </a:p>
          <a:p>
            <a:r>
              <a:rPr lang="en-US" altLang="en-US" b="1" dirty="0"/>
              <a:t>Whenever possible use Figures (micrographs, spectra, etc.)</a:t>
            </a:r>
          </a:p>
          <a:p>
            <a:endParaRPr lang="en-US" altLang="en-US" sz="1000" b="1" dirty="0"/>
          </a:p>
          <a:p>
            <a:r>
              <a:rPr lang="en-US" altLang="en-US" b="1" dirty="0">
                <a:solidFill>
                  <a:srgbClr val="0000FF"/>
                </a:solidFill>
              </a:rPr>
              <a:t>Use technical jargon only when absolutely necessary</a:t>
            </a:r>
          </a:p>
          <a:p>
            <a:endParaRPr lang="en-US" altLang="en-US" sz="1000" b="1" dirty="0"/>
          </a:p>
          <a:p>
            <a:r>
              <a:rPr lang="en-US" altLang="en-US" b="1" dirty="0"/>
              <a:t>Convince the audience that your work is outstanding and that they should go read your papers to learn more about it</a:t>
            </a:r>
          </a:p>
        </p:txBody>
      </p:sp>
    </p:spTree>
    <p:extLst>
      <p:ext uri="{BB962C8B-B14F-4D97-AF65-F5344CB8AC3E}">
        <p14:creationId xmlns:p14="http://schemas.microsoft.com/office/powerpoint/2010/main" val="2658581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8003">
                                            <p:txEl>
                                              <p:pRg st="3" end="3"/>
                                            </p:txEl>
                                          </p:spTgt>
                                        </p:tgtEl>
                                        <p:attrNameLst>
                                          <p:attrName>style.visibility</p:attrName>
                                        </p:attrNameLst>
                                      </p:cBhvr>
                                      <p:to>
                                        <p:strVal val="visible"/>
                                      </p:to>
                                    </p:set>
                                    <p:animEffect transition="in" filter="circle(in)">
                                      <p:cBhvr>
                                        <p:cTn id="7" dur="2000"/>
                                        <p:tgtEl>
                                          <p:spTgt spid="128003">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28003">
                                            <p:txEl>
                                              <p:pRg st="5" end="5"/>
                                            </p:txEl>
                                          </p:spTgt>
                                        </p:tgtEl>
                                        <p:attrNameLst>
                                          <p:attrName>style.visibility</p:attrName>
                                        </p:attrNameLst>
                                      </p:cBhvr>
                                      <p:to>
                                        <p:strVal val="visible"/>
                                      </p:to>
                                    </p:set>
                                    <p:animEffect transition="in" filter="circle(in)">
                                      <p:cBhvr>
                                        <p:cTn id="10" dur="2000"/>
                                        <p:tgtEl>
                                          <p:spTgt spid="1280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bwMode="auto">
          <a:xfrm>
            <a:off x="4752975" y="593725"/>
            <a:ext cx="2482850" cy="793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sz="3600" b="1"/>
              <a:t>Story</a:t>
            </a:r>
            <a:r>
              <a:rPr lang="en-US" altLang="en-US" smtClean="0"/>
              <a:t> </a:t>
            </a:r>
          </a:p>
        </p:txBody>
      </p:sp>
      <p:sp>
        <p:nvSpPr>
          <p:cNvPr id="128003" name="Rectangle 3"/>
          <p:cNvSpPr>
            <a:spLocks noGrp="1" noChangeArrowheads="1"/>
          </p:cNvSpPr>
          <p:nvPr>
            <p:ph type="body" idx="1"/>
          </p:nvPr>
        </p:nvSpPr>
        <p:spPr bwMode="auto">
          <a:xfrm>
            <a:off x="1524000" y="1916114"/>
            <a:ext cx="9144000" cy="414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b="1" dirty="0">
                <a:solidFill>
                  <a:srgbClr val="0000FF"/>
                </a:solidFill>
              </a:rPr>
              <a:t>Introduction: it’s like the store window. If you don’t captivate your audience here, consider it lost [</a:t>
            </a:r>
            <a:r>
              <a:rPr lang="en-US" altLang="en-US" b="1" u="sng" dirty="0">
                <a:solidFill>
                  <a:srgbClr val="0000FF"/>
                </a:solidFill>
              </a:rPr>
              <a:t>explain WHY you did this work</a:t>
            </a:r>
            <a:r>
              <a:rPr lang="en-US" altLang="en-US" b="1" dirty="0">
                <a:solidFill>
                  <a:srgbClr val="0000FF"/>
                </a:solidFill>
              </a:rPr>
              <a:t>]</a:t>
            </a:r>
            <a:endParaRPr lang="en-US" altLang="en-US" sz="1000" b="1" dirty="0"/>
          </a:p>
          <a:p>
            <a:r>
              <a:rPr lang="en-US" altLang="en-US" b="1" dirty="0"/>
              <a:t>Prepare clear Figures; write clear captions.</a:t>
            </a:r>
          </a:p>
          <a:p>
            <a:endParaRPr lang="en-US" altLang="en-US" sz="1000" b="1" dirty="0"/>
          </a:p>
          <a:p>
            <a:r>
              <a:rPr lang="en-US" altLang="en-US" b="1" dirty="0">
                <a:solidFill>
                  <a:srgbClr val="00B0F0"/>
                </a:solidFill>
              </a:rPr>
              <a:t>Tell your story around the Figures.</a:t>
            </a:r>
          </a:p>
          <a:p>
            <a:r>
              <a:rPr lang="en-US" altLang="en-US" b="1" dirty="0"/>
              <a:t>Figures should be made up of graphs, spectra, microscopy images. </a:t>
            </a:r>
            <a:r>
              <a:rPr lang="en-US" altLang="en-US" b="1" dirty="0" smtClean="0"/>
              <a:t>Discuss </a:t>
            </a:r>
            <a:r>
              <a:rPr lang="en-US" altLang="en-US" b="1" dirty="0"/>
              <a:t>them in detail.                                                                                                                                                                                                                                                                                                                                                                                                                                                                                                                                                                                                  </a:t>
            </a:r>
          </a:p>
        </p:txBody>
      </p:sp>
    </p:spTree>
    <p:extLst>
      <p:ext uri="{BB962C8B-B14F-4D97-AF65-F5344CB8AC3E}">
        <p14:creationId xmlns:p14="http://schemas.microsoft.com/office/powerpoint/2010/main" val="1024930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8003">
                                            <p:txEl>
                                              <p:pRg st="3" end="3"/>
                                            </p:txEl>
                                          </p:spTgt>
                                        </p:tgtEl>
                                        <p:attrNameLst>
                                          <p:attrName>style.visibility</p:attrName>
                                        </p:attrNameLst>
                                      </p:cBhvr>
                                      <p:to>
                                        <p:strVal val="visible"/>
                                      </p:to>
                                    </p:set>
                                    <p:animEffect transition="in" filter="circle(in)">
                                      <p:cBhvr>
                                        <p:cTn id="7" dur="2000"/>
                                        <p:tgtEl>
                                          <p:spTgt spid="12800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28003">
                                            <p:txEl>
                                              <p:pRg st="4" end="4"/>
                                            </p:txEl>
                                          </p:spTgt>
                                        </p:tgtEl>
                                        <p:attrNameLst>
                                          <p:attrName>style.visibility</p:attrName>
                                        </p:attrNameLst>
                                      </p:cBhvr>
                                      <p:to>
                                        <p:strVal val="visible"/>
                                      </p:to>
                                    </p:set>
                                    <p:animEffect transition="in" filter="circle(in)">
                                      <p:cBhvr>
                                        <p:cTn id="12" dur="2000"/>
                                        <p:tgtEl>
                                          <p:spTgt spid="1280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4165601" y="1160464"/>
            <a:ext cx="3482975" cy="706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sz="3600" b="1" dirty="0"/>
              <a:t>Conclusions</a:t>
            </a:r>
          </a:p>
        </p:txBody>
      </p:sp>
      <p:sp>
        <p:nvSpPr>
          <p:cNvPr id="129027" name="Rectangle 3"/>
          <p:cNvSpPr>
            <a:spLocks noGrp="1" noChangeArrowheads="1"/>
          </p:cNvSpPr>
          <p:nvPr>
            <p:ph type="body" idx="1"/>
          </p:nvPr>
        </p:nvSpPr>
        <p:spPr bwMode="auto">
          <a:xfrm>
            <a:off x="1540042" y="2838702"/>
            <a:ext cx="9144000" cy="290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b="1" dirty="0"/>
              <a:t>Summarize your work and why it is important</a:t>
            </a:r>
          </a:p>
          <a:p>
            <a:endParaRPr lang="en-US" altLang="en-US" sz="1000" b="1" dirty="0"/>
          </a:p>
          <a:p>
            <a:r>
              <a:rPr lang="en-US" altLang="en-US" b="1" dirty="0"/>
              <a:t>Outline perspectives for future work:</a:t>
            </a:r>
          </a:p>
          <a:p>
            <a:pPr>
              <a:buFontTx/>
              <a:buNone/>
            </a:pPr>
            <a:r>
              <a:rPr lang="en-US" altLang="en-US" b="1" dirty="0"/>
              <a:t>	</a:t>
            </a:r>
            <a:r>
              <a:rPr lang="en-US" altLang="en-US" b="1" u="sng" dirty="0">
                <a:solidFill>
                  <a:srgbClr val="0000FF"/>
                </a:solidFill>
              </a:rPr>
              <a:t>Good Science Opens New Doors</a:t>
            </a:r>
            <a:r>
              <a:rPr lang="en-US" altLang="en-US" b="1" dirty="0"/>
              <a:t>!</a:t>
            </a:r>
          </a:p>
        </p:txBody>
      </p:sp>
    </p:spTree>
    <p:extLst>
      <p:ext uri="{BB962C8B-B14F-4D97-AF65-F5344CB8AC3E}">
        <p14:creationId xmlns:p14="http://schemas.microsoft.com/office/powerpoint/2010/main" val="909673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9027">
                                            <p:txEl>
                                              <p:pRg st="2" end="2"/>
                                            </p:txEl>
                                          </p:spTgt>
                                        </p:tgtEl>
                                        <p:attrNameLst>
                                          <p:attrName>style.visibility</p:attrName>
                                        </p:attrNameLst>
                                      </p:cBhvr>
                                      <p:to>
                                        <p:strVal val="visible"/>
                                      </p:to>
                                    </p:set>
                                    <p:animEffect transition="in" filter="circle(in)">
                                      <p:cBhvr>
                                        <p:cTn id="7" dur="2000"/>
                                        <p:tgtEl>
                                          <p:spTgt spid="129027">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29027">
                                            <p:txEl>
                                              <p:pRg st="3" end="3"/>
                                            </p:txEl>
                                          </p:spTgt>
                                        </p:tgtEl>
                                        <p:attrNameLst>
                                          <p:attrName>style.visibility</p:attrName>
                                        </p:attrNameLst>
                                      </p:cBhvr>
                                      <p:to>
                                        <p:strVal val="visible"/>
                                      </p:to>
                                    </p:set>
                                    <p:animEffect transition="in" filter="circle(in)">
                                      <p:cBhvr>
                                        <p:cTn id="10" dur="2000"/>
                                        <p:tgtEl>
                                          <p:spTgt spid="1290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3" descr="Survival-Book-Japanese-Cov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36632" y="2471606"/>
            <a:ext cx="5855368" cy="4391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2"/>
          <p:cNvSpPr>
            <a:spLocks noChangeArrowheads="1"/>
          </p:cNvSpPr>
          <p:nvPr/>
        </p:nvSpPr>
        <p:spPr bwMode="auto">
          <a:xfrm>
            <a:off x="1658939" y="2940264"/>
            <a:ext cx="18473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bIns="0" anchor="ct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endParaRPr lang="fr-FR" altLang="en-US"/>
          </a:p>
        </p:txBody>
      </p:sp>
      <p:sp>
        <p:nvSpPr>
          <p:cNvPr id="120835" name="Text Box 3"/>
          <p:cNvSpPr txBox="1">
            <a:spLocks noChangeArrowheads="1"/>
          </p:cNvSpPr>
          <p:nvPr/>
        </p:nvSpPr>
        <p:spPr bwMode="auto">
          <a:xfrm>
            <a:off x="2521284" y="0"/>
            <a:ext cx="6896100" cy="646113"/>
          </a:xfrm>
          <a:prstGeom prst="rect">
            <a:avLst/>
          </a:prstGeom>
          <a:noFill/>
          <a:ln w="9525">
            <a:noFill/>
            <a:miter lim="800000"/>
            <a:headEnd/>
            <a:tailEnd/>
          </a:ln>
          <a:effectLst/>
        </p:spPr>
        <p:txBody>
          <a:bodyPr>
            <a:spAutoFit/>
          </a:bodyPr>
          <a:lstStyle/>
          <a:p>
            <a:pPr algn="ctr" eaLnBrk="1" hangingPunct="1">
              <a:defRPr/>
            </a:pPr>
            <a:r>
              <a:rPr lang="en-US" sz="3600" i="1" dirty="0">
                <a:solidFill>
                  <a:srgbClr val="CC0000"/>
                </a:solidFill>
                <a:effectLst>
                  <a:outerShdw blurRad="38100" dist="38100" dir="2700000" algn="tl">
                    <a:srgbClr val="C0C0C0"/>
                  </a:outerShdw>
                </a:effectLst>
              </a:rPr>
              <a:t>‘Survival Skills For Scientists’</a:t>
            </a:r>
          </a:p>
        </p:txBody>
      </p:sp>
      <p:pic>
        <p:nvPicPr>
          <p:cNvPr id="2053" name="Picture 6" descr="60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12649"/>
            <a:ext cx="6200594" cy="4382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2062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nodeType="clickEffect">
                                  <p:stCondLst>
                                    <p:cond delay="0"/>
                                  </p:stCondLst>
                                  <p:childTnLst>
                                    <p:animEffect transition="out" filter="fade">
                                      <p:cBhvr>
                                        <p:cTn id="11" dur="500"/>
                                        <p:tgtEl>
                                          <p:spTgt spid="2053"/>
                                        </p:tgtEl>
                                      </p:cBhvr>
                                    </p:animEffect>
                                    <p:set>
                                      <p:cBhvr>
                                        <p:cTn id="12" dur="1" fill="hold">
                                          <p:stCondLst>
                                            <p:cond delay="499"/>
                                          </p:stCondLst>
                                        </p:cTn>
                                        <p:tgtEl>
                                          <p:spTgt spid="2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bwMode="auto">
          <a:xfrm>
            <a:off x="2027238" y="269875"/>
            <a:ext cx="8229600" cy="571500"/>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pPr eaLnBrk="1" hangingPunct="1"/>
            <a:r>
              <a:rPr lang="en-US" altLang="en-US" sz="3600" b="1" i="1"/>
              <a:t>Scientific meetings and conferences</a:t>
            </a:r>
          </a:p>
        </p:txBody>
      </p:sp>
      <p:sp>
        <p:nvSpPr>
          <p:cNvPr id="6148" name="Rectangle 3"/>
          <p:cNvSpPr>
            <a:spLocks noGrp="1" noChangeArrowheads="1"/>
          </p:cNvSpPr>
          <p:nvPr>
            <p:ph type="body" sz="half" idx="1"/>
          </p:nvPr>
        </p:nvSpPr>
        <p:spPr bwMode="auto">
          <a:xfrm>
            <a:off x="1689100" y="952501"/>
            <a:ext cx="8445500" cy="588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n-US" altLang="en-US"/>
              <a:t>The 3(+1) reasons to attend a conference</a:t>
            </a:r>
          </a:p>
        </p:txBody>
      </p:sp>
      <p:pic>
        <p:nvPicPr>
          <p:cNvPr id="93188" name="Picture 4" descr="hawaii1"/>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bwMode="auto">
          <a:xfrm>
            <a:off x="6940550" y="3975100"/>
            <a:ext cx="3727450" cy="2882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9" name="Text Box 5"/>
          <p:cNvSpPr txBox="1">
            <a:spLocks noChangeArrowheads="1"/>
          </p:cNvSpPr>
          <p:nvPr/>
        </p:nvSpPr>
        <p:spPr bwMode="auto">
          <a:xfrm>
            <a:off x="1841500" y="1665288"/>
            <a:ext cx="3619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1. To present your work</a:t>
            </a:r>
          </a:p>
        </p:txBody>
      </p:sp>
      <p:sp>
        <p:nvSpPr>
          <p:cNvPr id="93190" name="Text Box 6"/>
          <p:cNvSpPr txBox="1">
            <a:spLocks noChangeArrowheads="1"/>
          </p:cNvSpPr>
          <p:nvPr/>
        </p:nvSpPr>
        <p:spPr bwMode="auto">
          <a:xfrm>
            <a:off x="1847850" y="2160588"/>
            <a:ext cx="4991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2. To learn from your peers’ work</a:t>
            </a:r>
          </a:p>
        </p:txBody>
      </p:sp>
      <p:sp>
        <p:nvSpPr>
          <p:cNvPr id="93191" name="Text Box 7"/>
          <p:cNvSpPr txBox="1">
            <a:spLocks noChangeArrowheads="1"/>
          </p:cNvSpPr>
          <p:nvPr/>
        </p:nvSpPr>
        <p:spPr bwMode="auto">
          <a:xfrm>
            <a:off x="1873251" y="2652713"/>
            <a:ext cx="4481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a:t>3. To network with your peers</a:t>
            </a:r>
          </a:p>
        </p:txBody>
      </p:sp>
      <p:sp>
        <p:nvSpPr>
          <p:cNvPr id="93192" name="Text Box 8"/>
          <p:cNvSpPr txBox="1">
            <a:spLocks noChangeArrowheads="1"/>
          </p:cNvSpPr>
          <p:nvPr/>
        </p:nvSpPr>
        <p:spPr bwMode="auto">
          <a:xfrm>
            <a:off x="1874839" y="3189289"/>
            <a:ext cx="885210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a:t>+1. the conference is in a nice location, e.g. Hawaii, Florida,</a:t>
            </a:r>
          </a:p>
          <a:p>
            <a:pPr eaLnBrk="1" hangingPunct="1"/>
            <a:r>
              <a:rPr lang="en-US" altLang="en-US" dirty="0"/>
              <a:t>Australia, Paris, Rome, etc. (not uncommon)</a:t>
            </a:r>
          </a:p>
        </p:txBody>
      </p:sp>
      <p:pic>
        <p:nvPicPr>
          <p:cNvPr id="93193" name="Picture 9" descr="hawaii2"/>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bwMode="auto">
          <a:xfrm>
            <a:off x="1752601" y="4010025"/>
            <a:ext cx="4354513" cy="281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4009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3189"/>
                                        </p:tgtEl>
                                        <p:attrNameLst>
                                          <p:attrName>style.visibility</p:attrName>
                                        </p:attrNameLst>
                                      </p:cBhvr>
                                      <p:to>
                                        <p:strVal val="visible"/>
                                      </p:to>
                                    </p:set>
                                    <p:animEffect transition="in" filter="dissolve">
                                      <p:cBhvr>
                                        <p:cTn id="7" dur="500"/>
                                        <p:tgtEl>
                                          <p:spTgt spid="931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190"/>
                                        </p:tgtEl>
                                        <p:attrNameLst>
                                          <p:attrName>style.visibility</p:attrName>
                                        </p:attrNameLst>
                                      </p:cBhvr>
                                      <p:to>
                                        <p:strVal val="visible"/>
                                      </p:to>
                                    </p:set>
                                    <p:animEffect transition="in" filter="dissolve">
                                      <p:cBhvr>
                                        <p:cTn id="12" dur="500"/>
                                        <p:tgtEl>
                                          <p:spTgt spid="931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3191"/>
                                        </p:tgtEl>
                                        <p:attrNameLst>
                                          <p:attrName>style.visibility</p:attrName>
                                        </p:attrNameLst>
                                      </p:cBhvr>
                                      <p:to>
                                        <p:strVal val="visible"/>
                                      </p:to>
                                    </p:set>
                                    <p:animEffect transition="in" filter="dissolve">
                                      <p:cBhvr>
                                        <p:cTn id="17" dur="500"/>
                                        <p:tgtEl>
                                          <p:spTgt spid="9319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3192"/>
                                        </p:tgtEl>
                                        <p:attrNameLst>
                                          <p:attrName>style.visibility</p:attrName>
                                        </p:attrNameLst>
                                      </p:cBhvr>
                                      <p:to>
                                        <p:strVal val="visible"/>
                                      </p:to>
                                    </p:set>
                                    <p:animEffect transition="in" filter="dissolve">
                                      <p:cBhvr>
                                        <p:cTn id="22" dur="500"/>
                                        <p:tgtEl>
                                          <p:spTgt spid="931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93188"/>
                                        </p:tgtEl>
                                        <p:attrNameLst>
                                          <p:attrName>style.visibility</p:attrName>
                                        </p:attrNameLst>
                                      </p:cBhvr>
                                      <p:to>
                                        <p:strVal val="visible"/>
                                      </p:to>
                                    </p:set>
                                    <p:animEffect transition="in" filter="dissolve">
                                      <p:cBhvr>
                                        <p:cTn id="27" dur="500"/>
                                        <p:tgtEl>
                                          <p:spTgt spid="931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3193"/>
                                        </p:tgtEl>
                                        <p:attrNameLst>
                                          <p:attrName>style.visibility</p:attrName>
                                        </p:attrNameLst>
                                      </p:cBhvr>
                                      <p:to>
                                        <p:strVal val="visible"/>
                                      </p:to>
                                    </p:set>
                                    <p:animEffect transition="in" filter="dissolve">
                                      <p:cBhvr>
                                        <p:cTn id="32" dur="500"/>
                                        <p:tgtEl>
                                          <p:spTgt spid="93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9" grpId="0"/>
      <p:bldP spid="93190" grpId="0"/>
      <p:bldP spid="93191" grpId="0"/>
      <p:bldP spid="9319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bwMode="auto">
          <a:xfrm>
            <a:off x="2806700" y="428625"/>
            <a:ext cx="6489700" cy="723900"/>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n-US" altLang="en-US" sz="3600" b="1" i="1" u="sng">
                <a:solidFill>
                  <a:srgbClr val="0000FF"/>
                </a:solidFill>
              </a:rPr>
              <a:t>Networking is important</a:t>
            </a:r>
            <a:r>
              <a:rPr lang="en-US" altLang="en-US" sz="3600" b="1" i="1">
                <a:solidFill>
                  <a:srgbClr val="0000FF"/>
                </a:solidFill>
              </a:rPr>
              <a:t>!</a:t>
            </a:r>
          </a:p>
        </p:txBody>
      </p:sp>
      <p:pic>
        <p:nvPicPr>
          <p:cNvPr id="8196" name="Picture 5" descr="network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61126" y="1574801"/>
            <a:ext cx="4206875" cy="2951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p:cNvSpPr>
            <a:spLocks noChangeArrowheads="1"/>
          </p:cNvSpPr>
          <p:nvPr/>
        </p:nvSpPr>
        <p:spPr bwMode="auto">
          <a:xfrm>
            <a:off x="1524001" y="1139825"/>
            <a:ext cx="5853113"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lnSpc>
                <a:spcPct val="90000"/>
              </a:lnSpc>
              <a:spcBef>
                <a:spcPct val="20000"/>
              </a:spcBef>
              <a:buFontTx/>
              <a:buChar char="•"/>
            </a:pPr>
            <a:r>
              <a:rPr lang="en-US" altLang="en-US" sz="3200" i="1">
                <a:solidFill>
                  <a:srgbClr val="0000FF"/>
                </a:solidFill>
              </a:rPr>
              <a:t>Networking</a:t>
            </a:r>
            <a:r>
              <a:rPr lang="en-US" altLang="en-US" sz="3200" b="0"/>
              <a:t> can help you to:</a:t>
            </a:r>
          </a:p>
          <a:p>
            <a:pPr eaLnBrk="1" hangingPunct="1">
              <a:lnSpc>
                <a:spcPct val="90000"/>
              </a:lnSpc>
              <a:spcBef>
                <a:spcPct val="20000"/>
              </a:spcBef>
              <a:buFontTx/>
              <a:buChar char="•"/>
            </a:pPr>
            <a:endParaRPr lang="en-US" altLang="en-US" sz="1200" b="0"/>
          </a:p>
          <a:p>
            <a:pPr lvl="1" eaLnBrk="1" hangingPunct="1">
              <a:lnSpc>
                <a:spcPct val="90000"/>
              </a:lnSpc>
              <a:spcBef>
                <a:spcPct val="20000"/>
              </a:spcBef>
              <a:buFontTx/>
              <a:buChar char="–"/>
            </a:pPr>
            <a:r>
              <a:rPr lang="en-US" altLang="en-US" sz="2800"/>
              <a:t>Find a job</a:t>
            </a:r>
          </a:p>
          <a:p>
            <a:pPr lvl="1" eaLnBrk="1" hangingPunct="1">
              <a:lnSpc>
                <a:spcPct val="90000"/>
              </a:lnSpc>
              <a:spcBef>
                <a:spcPct val="20000"/>
              </a:spcBef>
              <a:buFontTx/>
              <a:buChar char="–"/>
            </a:pPr>
            <a:endParaRPr lang="en-US" altLang="en-US" sz="800"/>
          </a:p>
          <a:p>
            <a:pPr lvl="1" eaLnBrk="1" hangingPunct="1">
              <a:lnSpc>
                <a:spcPct val="90000"/>
              </a:lnSpc>
              <a:spcBef>
                <a:spcPct val="20000"/>
              </a:spcBef>
              <a:buFontTx/>
              <a:buChar char="–"/>
            </a:pPr>
            <a:r>
              <a:rPr lang="en-US" altLang="en-US" sz="2800"/>
              <a:t>Develop collaborations</a:t>
            </a:r>
          </a:p>
          <a:p>
            <a:pPr lvl="1" eaLnBrk="1" hangingPunct="1">
              <a:lnSpc>
                <a:spcPct val="90000"/>
              </a:lnSpc>
              <a:spcBef>
                <a:spcPct val="20000"/>
              </a:spcBef>
              <a:buFontTx/>
              <a:buChar char="–"/>
            </a:pPr>
            <a:endParaRPr lang="en-US" altLang="en-US" sz="800"/>
          </a:p>
          <a:p>
            <a:pPr lvl="1" eaLnBrk="1" hangingPunct="1">
              <a:lnSpc>
                <a:spcPct val="90000"/>
              </a:lnSpc>
              <a:spcBef>
                <a:spcPct val="20000"/>
              </a:spcBef>
              <a:buFontTx/>
              <a:buChar char="–"/>
            </a:pPr>
            <a:r>
              <a:rPr lang="en-US" altLang="en-US" sz="2800"/>
              <a:t>Recruit good people (students, post–docs, professors, etc.)</a:t>
            </a:r>
          </a:p>
        </p:txBody>
      </p:sp>
      <p:sp>
        <p:nvSpPr>
          <p:cNvPr id="8198" name="Text Box 8"/>
          <p:cNvSpPr txBox="1">
            <a:spLocks noChangeArrowheads="1"/>
          </p:cNvSpPr>
          <p:nvPr/>
        </p:nvSpPr>
        <p:spPr bwMode="auto">
          <a:xfrm>
            <a:off x="1624014" y="4438650"/>
            <a:ext cx="8853487"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Bef>
                <a:spcPct val="50000"/>
              </a:spcBef>
            </a:pPr>
            <a:r>
              <a:rPr lang="en-US" altLang="en-US"/>
              <a:t>Some of the scientists you meet at conferences are the ones who referee your manuscripts and grant applications. (Likewise, you will be asked to comment on their work at some point in your career).</a:t>
            </a:r>
          </a:p>
          <a:p>
            <a:pPr eaLnBrk="1" hangingPunct="1">
              <a:spcBef>
                <a:spcPct val="50000"/>
              </a:spcBef>
            </a:pPr>
            <a:r>
              <a:rPr lang="en-US" altLang="en-US"/>
              <a:t>Having them know you personally can help.</a:t>
            </a:r>
          </a:p>
        </p:txBody>
      </p:sp>
    </p:spTree>
    <p:extLst>
      <p:ext uri="{BB962C8B-B14F-4D97-AF65-F5344CB8AC3E}">
        <p14:creationId xmlns:p14="http://schemas.microsoft.com/office/powerpoint/2010/main" val="2716677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bwMode="auto">
          <a:xfrm>
            <a:off x="1778000" y="693738"/>
            <a:ext cx="8890000" cy="73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n-US" altLang="en-US" sz="3600" b="1" i="1" u="sng">
                <a:solidFill>
                  <a:srgbClr val="0000FF"/>
                </a:solidFill>
              </a:rPr>
              <a:t>A few tips on presenting to an audience</a:t>
            </a:r>
          </a:p>
        </p:txBody>
      </p:sp>
      <p:sp>
        <p:nvSpPr>
          <p:cNvPr id="10244" name="Rectangle 3"/>
          <p:cNvSpPr>
            <a:spLocks noGrp="1" noChangeArrowheads="1"/>
          </p:cNvSpPr>
          <p:nvPr>
            <p:ph type="body" idx="1"/>
          </p:nvPr>
        </p:nvSpPr>
        <p:spPr bwMode="auto">
          <a:xfrm>
            <a:off x="1524000" y="1320801"/>
            <a:ext cx="9144000" cy="4983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endParaRPr lang="en-US" altLang="en-US" sz="1000" b="1"/>
          </a:p>
          <a:p>
            <a:pPr eaLnBrk="1" hangingPunct="1"/>
            <a:r>
              <a:rPr lang="en-US" altLang="en-US" b="1"/>
              <a:t>Don’t try their patience!</a:t>
            </a:r>
          </a:p>
          <a:p>
            <a:pPr eaLnBrk="1" hangingPunct="1"/>
            <a:endParaRPr lang="en-US" altLang="en-US" sz="1000" b="1"/>
          </a:p>
          <a:p>
            <a:pPr eaLnBrk="1" hangingPunct="1"/>
            <a:r>
              <a:rPr lang="en-US" altLang="en-US" b="1"/>
              <a:t>Don’t go over time (never ever…!)</a:t>
            </a:r>
          </a:p>
          <a:p>
            <a:pPr eaLnBrk="1" hangingPunct="1"/>
            <a:endParaRPr lang="en-US" altLang="en-US" sz="1000" b="1"/>
          </a:p>
          <a:p>
            <a:pPr eaLnBrk="1" hangingPunct="1"/>
            <a:r>
              <a:rPr lang="en-US" altLang="en-US" b="1"/>
              <a:t>Rehearse in front of a ‘friendly’ audience, and use their (hopefully constructive) criticism to improve your presentation (both content and form)</a:t>
            </a:r>
          </a:p>
          <a:p>
            <a:pPr eaLnBrk="1" hangingPunct="1"/>
            <a:endParaRPr lang="en-US" altLang="en-US" sz="1000" b="1"/>
          </a:p>
          <a:p>
            <a:pPr eaLnBrk="1" hangingPunct="1"/>
            <a:r>
              <a:rPr lang="en-US" altLang="en-US" b="1"/>
              <a:t>Prepare backup slides for questions that come repeatedly</a:t>
            </a:r>
          </a:p>
          <a:p>
            <a:pPr eaLnBrk="1" hangingPunct="1"/>
            <a:endParaRPr lang="en-US" altLang="en-US" sz="1000" b="1"/>
          </a:p>
          <a:p>
            <a:pPr eaLnBrk="1" hangingPunct="1"/>
            <a:r>
              <a:rPr lang="en-US" altLang="en-US" b="1"/>
              <a:t>(15 ways…)</a:t>
            </a:r>
          </a:p>
        </p:txBody>
      </p:sp>
    </p:spTree>
    <p:extLst>
      <p:ext uri="{BB962C8B-B14F-4D97-AF65-F5344CB8AC3E}">
        <p14:creationId xmlns:p14="http://schemas.microsoft.com/office/powerpoint/2010/main" val="3215411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bwMode="auto">
          <a:xfrm>
            <a:off x="1524000" y="0"/>
            <a:ext cx="8940800" cy="6858000"/>
          </a:xfrm>
          <a:solidFill>
            <a:schemeClr val="accent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77500" lnSpcReduction="20000"/>
          </a:bodyPr>
          <a:lstStyle/>
          <a:p>
            <a:pPr marL="609600" indent="-609600">
              <a:lnSpc>
                <a:spcPct val="80000"/>
              </a:lnSpc>
              <a:buFontTx/>
              <a:buAutoNum type="arabicPeriod"/>
            </a:pPr>
            <a:r>
              <a:rPr lang="en-US" altLang="en-US" sz="1800" b="1" dirty="0">
                <a:solidFill>
                  <a:srgbClr val="0000FF"/>
                </a:solidFill>
              </a:rPr>
              <a:t>Cover too much material</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Include too many details</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Start with too much small talk</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b="1" dirty="0">
                <a:solidFill>
                  <a:srgbClr val="0000FF"/>
                </a:solidFill>
              </a:rPr>
              <a:t>Run over the allotted speaking time</a:t>
            </a:r>
          </a:p>
          <a:p>
            <a:pPr marL="609600" indent="-609600">
              <a:lnSpc>
                <a:spcPct val="80000"/>
              </a:lnSpc>
              <a:buFontTx/>
              <a:buAutoNum type="arabicPeriod"/>
            </a:pPr>
            <a:endParaRPr lang="en-US" altLang="en-US" sz="700" dirty="0"/>
          </a:p>
          <a:p>
            <a:pPr marL="609600" indent="-609600">
              <a:lnSpc>
                <a:spcPct val="80000"/>
              </a:lnSpc>
              <a:buFontTx/>
              <a:buAutoNum type="arabicPeriod"/>
            </a:pPr>
            <a:r>
              <a:rPr lang="en-US" altLang="en-US" sz="1800" dirty="0"/>
              <a:t>Avoid telling the audience why your research has been done</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b="1" dirty="0">
                <a:solidFill>
                  <a:srgbClr val="0000FF"/>
                </a:solidFill>
              </a:rPr>
              <a:t>Overestimate, or at least fail to assess, the audience’s level of knowledge</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Fail to make contact with the audience</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Ignore the inherent difference that exists between written and oral communication</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Waste time searching for a specific overhead file somewhere in your pile </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Use unexplained terminology, abbreviations and acronyms</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Use unexplained symbols in text or equations</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Use unexplained graphics</a:t>
            </a:r>
          </a:p>
          <a:p>
            <a:pPr marL="609600" indent="-609600">
              <a:lnSpc>
                <a:spcPct val="80000"/>
              </a:lnSpc>
              <a:buFontTx/>
              <a:buAutoNum type="arabicPeriod"/>
            </a:pPr>
            <a:endParaRPr lang="en-US" altLang="en-US" sz="500" dirty="0"/>
          </a:p>
          <a:p>
            <a:pPr marL="609600" indent="-609600">
              <a:lnSpc>
                <a:spcPct val="80000"/>
              </a:lnSpc>
              <a:buFontTx/>
              <a:buAutoNum type="arabicPeriod"/>
            </a:pPr>
            <a:r>
              <a:rPr lang="en-US" altLang="en-US" sz="1800" dirty="0"/>
              <a:t>Present overhead transparencies that are unreadable</a:t>
            </a:r>
          </a:p>
          <a:p>
            <a:pPr marL="609600" indent="-609600">
              <a:lnSpc>
                <a:spcPct val="80000"/>
              </a:lnSpc>
              <a:buFontTx/>
              <a:buAutoNum type="arabicPeriod"/>
            </a:pPr>
            <a:endParaRPr lang="en-US" altLang="en-US" sz="600" dirty="0"/>
          </a:p>
          <a:p>
            <a:pPr marL="609600" indent="-609600">
              <a:lnSpc>
                <a:spcPct val="80000"/>
              </a:lnSpc>
              <a:buFontTx/>
              <a:buAutoNum type="arabicPeriod"/>
            </a:pPr>
            <a:r>
              <a:rPr lang="en-US" altLang="en-US" sz="1800" dirty="0"/>
              <a:t>Read </a:t>
            </a:r>
            <a:r>
              <a:rPr lang="en-US" altLang="en-US" sz="1800" i="1" dirty="0"/>
              <a:t>in </a:t>
            </a:r>
            <a:r>
              <a:rPr lang="en-US" altLang="en-US" sz="1800" i="1" dirty="0" err="1"/>
              <a:t>extenso</a:t>
            </a:r>
            <a:r>
              <a:rPr lang="en-US" altLang="en-US" sz="1800" dirty="0"/>
              <a:t> from projected transparencies</a:t>
            </a:r>
          </a:p>
          <a:p>
            <a:pPr marL="609600" indent="-609600">
              <a:lnSpc>
                <a:spcPct val="80000"/>
              </a:lnSpc>
              <a:buFontTx/>
              <a:buAutoNum type="arabicPeriod"/>
            </a:pPr>
            <a:endParaRPr lang="en-US" altLang="en-US" sz="600" dirty="0"/>
          </a:p>
          <a:p>
            <a:pPr marL="609600" indent="-609600">
              <a:lnSpc>
                <a:spcPct val="80000"/>
              </a:lnSpc>
              <a:buFontTx/>
              <a:buAutoNum type="arabicPeriod"/>
            </a:pPr>
            <a:r>
              <a:rPr lang="en-US" altLang="en-US" sz="1800" b="1" dirty="0">
                <a:solidFill>
                  <a:srgbClr val="0000FF"/>
                </a:solidFill>
              </a:rPr>
              <a:t>If the moderator has just introduced you to the audience, alienate both parties by opening your presentation with such details as your name, your affiliation and the title of your talk</a:t>
            </a:r>
          </a:p>
          <a:p>
            <a:pPr marL="609600" indent="-609600">
              <a:lnSpc>
                <a:spcPct val="80000"/>
              </a:lnSpc>
              <a:buNone/>
            </a:pPr>
            <a:endParaRPr lang="en-US" altLang="en-US" sz="500" dirty="0"/>
          </a:p>
          <a:p>
            <a:pPr marL="609600" indent="-609600">
              <a:lnSpc>
                <a:spcPct val="80000"/>
              </a:lnSpc>
              <a:buNone/>
            </a:pPr>
            <a:endParaRPr lang="en-US" altLang="en-US" sz="700" dirty="0"/>
          </a:p>
          <a:p>
            <a:pPr marL="609600" indent="-609600">
              <a:lnSpc>
                <a:spcPct val="80000"/>
              </a:lnSpc>
              <a:buNone/>
            </a:pPr>
            <a:r>
              <a:rPr lang="en-US" altLang="en-US" sz="1600" b="1" dirty="0"/>
              <a:t>Peter Sigmund, Odense University (Denmark), Physics Today, August 1998</a:t>
            </a:r>
          </a:p>
        </p:txBody>
      </p:sp>
      <p:sp>
        <p:nvSpPr>
          <p:cNvPr id="12292" name="Rectangle 2"/>
          <p:cNvSpPr>
            <a:spLocks noGrp="1" noChangeArrowheads="1"/>
          </p:cNvSpPr>
          <p:nvPr>
            <p:ph type="title"/>
          </p:nvPr>
        </p:nvSpPr>
        <p:spPr bwMode="auto">
          <a:xfrm>
            <a:off x="5454985" y="0"/>
            <a:ext cx="2527300" cy="723900"/>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n-US" altLang="en-US" sz="3600" b="1" i="1" dirty="0"/>
              <a:t>15 ways…</a:t>
            </a:r>
          </a:p>
        </p:txBody>
      </p:sp>
    </p:spTree>
    <p:extLst>
      <p:ext uri="{BB962C8B-B14F-4D97-AF65-F5344CB8AC3E}">
        <p14:creationId xmlns:p14="http://schemas.microsoft.com/office/powerpoint/2010/main" val="1159407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bwMode="auto">
          <a:xfrm>
            <a:off x="1524000" y="0"/>
            <a:ext cx="8928100" cy="698500"/>
          </a:xfrm>
          <a:solidFill>
            <a:schemeClr val="bg1"/>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r>
              <a:rPr lang="en-US" altLang="en-US" sz="3600" b="1" i="1" dirty="0"/>
              <a:t>Guidelines for </a:t>
            </a:r>
            <a:r>
              <a:rPr lang="en-US" altLang="en-US" sz="3600" b="1" i="1" dirty="0" smtClean="0"/>
              <a:t>a truly </a:t>
            </a:r>
            <a:r>
              <a:rPr lang="en-US" altLang="en-US" sz="3600" b="1" i="1" dirty="0"/>
              <a:t>terrible talk</a:t>
            </a:r>
          </a:p>
        </p:txBody>
      </p:sp>
      <p:sp>
        <p:nvSpPr>
          <p:cNvPr id="14340" name="Text Box 3"/>
          <p:cNvSpPr txBox="1">
            <a:spLocks noChangeArrowheads="1"/>
          </p:cNvSpPr>
          <p:nvPr/>
        </p:nvSpPr>
        <p:spPr bwMode="auto">
          <a:xfrm>
            <a:off x="1609726" y="684214"/>
            <a:ext cx="89566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2000" b="0"/>
              <a:t>Strict adherence to the following time-tested guidelines will ensure that both you and your work remain obscure and will guarantee an audience of minimum size at your next talk.</a:t>
            </a:r>
            <a:endParaRPr lang="en-US" altLang="en-US" sz="2000"/>
          </a:p>
        </p:txBody>
      </p:sp>
      <p:sp>
        <p:nvSpPr>
          <p:cNvPr id="14341" name="Text Box 4"/>
          <p:cNvSpPr txBox="1">
            <a:spLocks noChangeArrowheads="1"/>
          </p:cNvSpPr>
          <p:nvPr/>
        </p:nvSpPr>
        <p:spPr bwMode="auto">
          <a:xfrm>
            <a:off x="1524000" y="1655763"/>
            <a:ext cx="9144000" cy="5065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b="1">
                <a:solidFill>
                  <a:schemeClr val="tx1"/>
                </a:solidFill>
                <a:latin typeface="Arial" panose="020B0604020202020204" pitchFamily="34" charset="0"/>
              </a:defRPr>
            </a:lvl1pPr>
            <a:lvl2pPr marL="800100" indent="-342900">
              <a:defRPr sz="2400" b="1">
                <a:solidFill>
                  <a:schemeClr val="tx1"/>
                </a:solidFill>
                <a:latin typeface="Arial" panose="020B0604020202020204" pitchFamily="34" charset="0"/>
              </a:defRPr>
            </a:lvl2pPr>
            <a:lvl3pPr marL="1257300" indent="-342900">
              <a:defRPr sz="2400" b="1">
                <a:solidFill>
                  <a:schemeClr val="tx1"/>
                </a:solidFill>
                <a:latin typeface="Arial" panose="020B0604020202020204" pitchFamily="34" charset="0"/>
              </a:defRPr>
            </a:lvl3pPr>
            <a:lvl4pPr marL="1714500" indent="-342900">
              <a:defRPr sz="2400" b="1">
                <a:solidFill>
                  <a:schemeClr val="tx1"/>
                </a:solidFill>
                <a:latin typeface="Arial" panose="020B0604020202020204" pitchFamily="34" charset="0"/>
              </a:defRPr>
            </a:lvl4pPr>
            <a:lvl5pPr marL="2171700" indent="-342900">
              <a:defRPr sz="2400" b="1">
                <a:solidFill>
                  <a:schemeClr val="tx1"/>
                </a:solidFill>
                <a:latin typeface="Arial" panose="020B0604020202020204" pitchFamily="34" charset="0"/>
              </a:defRPr>
            </a:lvl5pPr>
            <a:lvl6pPr marL="2628900" indent="-342900" eaLnBrk="0" fontAlgn="base" hangingPunct="0">
              <a:spcBef>
                <a:spcPct val="0"/>
              </a:spcBef>
              <a:spcAft>
                <a:spcPct val="0"/>
              </a:spcAft>
              <a:defRPr sz="2400" b="1">
                <a:solidFill>
                  <a:schemeClr val="tx1"/>
                </a:solidFill>
                <a:latin typeface="Arial" panose="020B0604020202020204" pitchFamily="34" charset="0"/>
              </a:defRPr>
            </a:lvl6pPr>
            <a:lvl7pPr marL="3086100" indent="-342900" eaLnBrk="0" fontAlgn="base" hangingPunct="0">
              <a:spcBef>
                <a:spcPct val="0"/>
              </a:spcBef>
              <a:spcAft>
                <a:spcPct val="0"/>
              </a:spcAft>
              <a:defRPr sz="2400" b="1">
                <a:solidFill>
                  <a:schemeClr val="tx1"/>
                </a:solidFill>
                <a:latin typeface="Arial" panose="020B0604020202020204" pitchFamily="34" charset="0"/>
              </a:defRPr>
            </a:lvl7pPr>
            <a:lvl8pPr marL="3543300" indent="-342900" eaLnBrk="0" fontAlgn="base" hangingPunct="0">
              <a:spcBef>
                <a:spcPct val="0"/>
              </a:spcBef>
              <a:spcAft>
                <a:spcPct val="0"/>
              </a:spcAft>
              <a:defRPr sz="2400" b="1">
                <a:solidFill>
                  <a:schemeClr val="tx1"/>
                </a:solidFill>
                <a:latin typeface="Arial" panose="020B0604020202020204" pitchFamily="34" charset="0"/>
              </a:defRPr>
            </a:lvl8pPr>
            <a:lvl9pPr marL="4000500" indent="-3429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1800" dirty="0"/>
              <a:t>Slides and Viewgraphs</a:t>
            </a:r>
          </a:p>
          <a:p>
            <a:pPr eaLnBrk="1" hangingPunct="1">
              <a:buFontTx/>
              <a:buAutoNum type="arabicPeriod"/>
            </a:pPr>
            <a:r>
              <a:rPr lang="en-US" altLang="en-US" sz="1800" dirty="0">
                <a:solidFill>
                  <a:srgbClr val="0000FF"/>
                </a:solidFill>
              </a:rPr>
              <a:t>Use lots of </a:t>
            </a:r>
            <a:r>
              <a:rPr lang="en-US" altLang="en-US" sz="1800" dirty="0" smtClean="0">
                <a:solidFill>
                  <a:srgbClr val="0000FF"/>
                </a:solidFill>
              </a:rPr>
              <a:t>slides, </a:t>
            </a:r>
            <a:r>
              <a:rPr lang="en-US" altLang="en-US" sz="1800" dirty="0">
                <a:solidFill>
                  <a:srgbClr val="0000FF"/>
                </a:solidFill>
                <a:cs typeface="Arial" panose="020B0604020202020204" pitchFamily="34" charset="0"/>
              </a:rPr>
              <a:t>~</a:t>
            </a:r>
            <a:r>
              <a:rPr lang="en-US" altLang="en-US" sz="1800" dirty="0">
                <a:solidFill>
                  <a:srgbClr val="0000FF"/>
                </a:solidFill>
              </a:rPr>
              <a:t>one for each 10 seconds of time allotted for your talk.</a:t>
            </a:r>
            <a:r>
              <a:rPr lang="en-US" altLang="en-US" sz="1800" b="0" dirty="0"/>
              <a:t> If you don't have enough, borrow the rest from the previous speaker, or cycle back and forth between </a:t>
            </a:r>
            <a:r>
              <a:rPr lang="en-US" altLang="en-US" sz="1800" b="0" dirty="0" smtClean="0"/>
              <a:t>slides.</a:t>
            </a:r>
            <a:endParaRPr lang="en-US" altLang="en-US" sz="1800" b="0" dirty="0"/>
          </a:p>
          <a:p>
            <a:pPr eaLnBrk="1" hangingPunct="1">
              <a:buFontTx/>
              <a:buAutoNum type="arabicPeriod"/>
            </a:pPr>
            <a:endParaRPr lang="en-US" altLang="en-US" sz="500" b="0" dirty="0"/>
          </a:p>
          <a:p>
            <a:pPr eaLnBrk="1" hangingPunct="1"/>
            <a:r>
              <a:rPr lang="en-US" altLang="en-US" sz="1800" b="0" dirty="0"/>
              <a:t>2. </a:t>
            </a:r>
            <a:r>
              <a:rPr lang="en-US" altLang="en-US" sz="1800" dirty="0">
                <a:solidFill>
                  <a:srgbClr val="0000FF"/>
                </a:solidFill>
              </a:rPr>
              <a:t>Put as much information on each slide and viewgraph as possible.</a:t>
            </a:r>
            <a:r>
              <a:rPr lang="en-US" altLang="en-US" sz="1800" b="0" dirty="0"/>
              <a:t> Graphs with a dozen or so crossing lines, tables with at least 100 entries, and maps with 20 or 30 units are especially effective; but equations, particularly if they contain at least 15 terms and 20 variables, are almost as good. A high density of detailed and marginally relevant data usually preempts penetrating questions from the audience.</a:t>
            </a:r>
          </a:p>
          <a:p>
            <a:pPr eaLnBrk="1" hangingPunct="1"/>
            <a:endParaRPr lang="en-US" altLang="en-US" sz="500" b="0" dirty="0"/>
          </a:p>
          <a:p>
            <a:pPr eaLnBrk="1" hangingPunct="1"/>
            <a:r>
              <a:rPr lang="en-US" altLang="en-US" sz="1800" b="0" dirty="0"/>
              <a:t>3. </a:t>
            </a:r>
            <a:r>
              <a:rPr lang="en-US" altLang="en-US" sz="1800" dirty="0">
                <a:solidFill>
                  <a:srgbClr val="0000FF"/>
                </a:solidFill>
              </a:rPr>
              <a:t>Use small print.</a:t>
            </a:r>
            <a:r>
              <a:rPr lang="en-US" altLang="en-US" sz="1800" b="0" dirty="0"/>
              <a:t> Anyone who has not had the foresight to either sit in the front row or</a:t>
            </a:r>
          </a:p>
          <a:p>
            <a:pPr eaLnBrk="1" hangingPunct="1"/>
            <a:r>
              <a:rPr lang="en-US" altLang="en-US" sz="1800" b="0" dirty="0"/>
              <a:t>bring a set of binoculars is probably not smart enough to understand your talk anyway.</a:t>
            </a:r>
          </a:p>
          <a:p>
            <a:pPr eaLnBrk="1" hangingPunct="1"/>
            <a:endParaRPr lang="en-US" altLang="en-US" sz="500" b="0" dirty="0"/>
          </a:p>
          <a:p>
            <a:pPr eaLnBrk="1" hangingPunct="1"/>
            <a:r>
              <a:rPr lang="en-US" altLang="en-US" sz="1800" b="0" dirty="0"/>
              <a:t>4. </a:t>
            </a:r>
            <a:r>
              <a:rPr lang="en-US" altLang="en-US" sz="1800" dirty="0">
                <a:solidFill>
                  <a:srgbClr val="0000FF"/>
                </a:solidFill>
              </a:rPr>
              <a:t>Use graphs and tables from publications.</a:t>
            </a:r>
            <a:r>
              <a:rPr lang="en-US" altLang="en-US" sz="1800" b="0" dirty="0"/>
              <a:t> They will help you accomplish goals</a:t>
            </a:r>
          </a:p>
          <a:p>
            <a:pPr eaLnBrk="1" hangingPunct="1"/>
            <a:r>
              <a:rPr lang="en-US" altLang="en-US" sz="1800" b="0" dirty="0"/>
              <a:t>2 and 3 above and minimize the amount of preparation for the talk. If you haven't</a:t>
            </a:r>
          </a:p>
          <a:p>
            <a:pPr eaLnBrk="1" hangingPunct="1"/>
            <a:r>
              <a:rPr lang="en-US" altLang="en-US" sz="1800" b="0" dirty="0"/>
              <a:t>published the work, use illustrations from an old publication. Only a few people in the</a:t>
            </a:r>
          </a:p>
          <a:p>
            <a:pPr eaLnBrk="1" hangingPunct="1"/>
            <a:r>
              <a:rPr lang="en-US" altLang="en-US" sz="1800" b="0" dirty="0"/>
              <a:t>audience will notice anyway.</a:t>
            </a:r>
          </a:p>
          <a:p>
            <a:pPr eaLnBrk="1" hangingPunct="1"/>
            <a:endParaRPr lang="en-US" altLang="en-US" sz="500" b="0" dirty="0"/>
          </a:p>
          <a:p>
            <a:pPr eaLnBrk="1" hangingPunct="1"/>
            <a:r>
              <a:rPr lang="en-US" altLang="en-US" sz="1800" b="0" dirty="0"/>
              <a:t>5. Make sure </a:t>
            </a:r>
            <a:r>
              <a:rPr lang="en-US" altLang="en-US" sz="1800" dirty="0">
                <a:solidFill>
                  <a:srgbClr val="0000FF"/>
                </a:solidFill>
              </a:rPr>
              <a:t>at least one slide </a:t>
            </a:r>
            <a:r>
              <a:rPr lang="en-US" altLang="en-US" sz="1800" dirty="0" smtClean="0">
                <a:solidFill>
                  <a:srgbClr val="0000FF"/>
                </a:solidFill>
              </a:rPr>
              <a:t>is </a:t>
            </a:r>
            <a:r>
              <a:rPr lang="en-US" altLang="en-US" sz="1800" dirty="0">
                <a:solidFill>
                  <a:srgbClr val="0000FF"/>
                </a:solidFill>
              </a:rPr>
              <a:t>upside down or sideways.</a:t>
            </a:r>
            <a:r>
              <a:rPr lang="en-US" altLang="en-US" sz="1800" b="0" dirty="0"/>
              <a:t> This relieves tension in the room.</a:t>
            </a:r>
            <a:endParaRPr lang="en-US" altLang="en-US" sz="1800" dirty="0"/>
          </a:p>
        </p:txBody>
      </p:sp>
    </p:spTree>
    <p:extLst>
      <p:ext uri="{BB962C8B-B14F-4D97-AF65-F5344CB8AC3E}">
        <p14:creationId xmlns:p14="http://schemas.microsoft.com/office/powerpoint/2010/main" val="3040279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bwMode="auto">
          <a:xfrm>
            <a:off x="3657600" y="63500"/>
            <a:ext cx="4622800" cy="749300"/>
          </a:xfrm>
          <a:solidFill>
            <a:schemeClr val="bg1"/>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r>
              <a:rPr lang="en-US" altLang="en-US" sz="3600" b="1" i="1"/>
              <a:t>Guidelines – part II</a:t>
            </a:r>
          </a:p>
        </p:txBody>
      </p:sp>
      <p:sp>
        <p:nvSpPr>
          <p:cNvPr id="15364" name="Rectangle 3"/>
          <p:cNvSpPr>
            <a:spLocks noGrp="1" noChangeArrowheads="1"/>
          </p:cNvSpPr>
          <p:nvPr>
            <p:ph type="body" idx="1"/>
          </p:nvPr>
        </p:nvSpPr>
        <p:spPr bwMode="auto">
          <a:xfrm>
            <a:off x="1562100" y="812801"/>
            <a:ext cx="8978900" cy="58848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lnSpcReduction="10000"/>
          </a:bodyPr>
          <a:lstStyle/>
          <a:p>
            <a:pPr>
              <a:lnSpc>
                <a:spcPct val="80000"/>
              </a:lnSpc>
              <a:buFontTx/>
              <a:buNone/>
            </a:pPr>
            <a:r>
              <a:rPr lang="en-US" altLang="en-US" sz="2000" b="1" dirty="0"/>
              <a:t>Presentation</a:t>
            </a:r>
          </a:p>
          <a:p>
            <a:pPr>
              <a:lnSpc>
                <a:spcPct val="80000"/>
              </a:lnSpc>
              <a:buFontTx/>
              <a:buNone/>
            </a:pPr>
            <a:r>
              <a:rPr lang="en-US" altLang="en-US" sz="1800" dirty="0"/>
              <a:t>1. </a:t>
            </a:r>
            <a:r>
              <a:rPr lang="en-US" altLang="en-US" sz="1800" b="1" dirty="0">
                <a:solidFill>
                  <a:srgbClr val="0000FF"/>
                </a:solidFill>
              </a:rPr>
              <a:t>Don't organize your talk in advance.</a:t>
            </a:r>
            <a:r>
              <a:rPr lang="en-US" altLang="en-US" sz="1800" dirty="0"/>
              <a:t> It is usually best not even to think about it until your name has been announced by the session chair. Above all, don't write the talk out, for it may fall into enemy hands.</a:t>
            </a:r>
          </a:p>
          <a:p>
            <a:pPr>
              <a:lnSpc>
                <a:spcPct val="80000"/>
              </a:lnSpc>
              <a:buFontTx/>
              <a:buNone/>
            </a:pPr>
            <a:endParaRPr lang="en-US" altLang="en-US" sz="400" dirty="0"/>
          </a:p>
          <a:p>
            <a:pPr>
              <a:lnSpc>
                <a:spcPct val="80000"/>
              </a:lnSpc>
              <a:buFontTx/>
              <a:buNone/>
            </a:pPr>
            <a:r>
              <a:rPr lang="en-US" altLang="en-US" sz="1800" dirty="0"/>
              <a:t>2. </a:t>
            </a:r>
            <a:r>
              <a:rPr lang="en-US" altLang="en-US" sz="1800" b="1" dirty="0">
                <a:solidFill>
                  <a:srgbClr val="0000FF"/>
                </a:solidFill>
              </a:rPr>
              <a:t>Never, ever, rehearse, even briefly.</a:t>
            </a:r>
            <a:r>
              <a:rPr lang="en-US" altLang="en-US" sz="1800" dirty="0"/>
              <a:t> Talks are best when they are given spontaneously with thoughts organized in a random fashion. Leave it as an exercise for the listener to assemble your thoughts properly and make some sense out of what you say.</a:t>
            </a:r>
          </a:p>
          <a:p>
            <a:pPr>
              <a:lnSpc>
                <a:spcPct val="80000"/>
              </a:lnSpc>
              <a:buFontTx/>
              <a:buNone/>
            </a:pPr>
            <a:endParaRPr lang="en-US" altLang="en-US" sz="400" dirty="0"/>
          </a:p>
          <a:p>
            <a:pPr>
              <a:lnSpc>
                <a:spcPct val="80000"/>
              </a:lnSpc>
              <a:buFontTx/>
              <a:buNone/>
            </a:pPr>
            <a:r>
              <a:rPr lang="en-US" altLang="en-US" sz="1800" dirty="0"/>
              <a:t>3. </a:t>
            </a:r>
            <a:r>
              <a:rPr lang="en-US" altLang="en-US" sz="1800" b="1" dirty="0">
                <a:solidFill>
                  <a:srgbClr val="0000FF"/>
                </a:solidFill>
              </a:rPr>
              <a:t>Discuss each slide </a:t>
            </a:r>
            <a:r>
              <a:rPr lang="en-US" altLang="en-US" sz="1800" b="1" dirty="0" smtClean="0">
                <a:solidFill>
                  <a:srgbClr val="0000FF"/>
                </a:solidFill>
              </a:rPr>
              <a:t>in </a:t>
            </a:r>
            <a:r>
              <a:rPr lang="en-US" altLang="en-US" sz="1800" b="1" dirty="0">
                <a:solidFill>
                  <a:srgbClr val="0000FF"/>
                </a:solidFill>
              </a:rPr>
              <a:t>complete detail,</a:t>
            </a:r>
            <a:r>
              <a:rPr lang="en-US" altLang="en-US" sz="1800" dirty="0"/>
              <a:t> especially those parts irrelevant to the main points of your talk. If you suspect that there is anyone in the audience who is not asleep, return to a previous slide and discuss it again.</a:t>
            </a:r>
          </a:p>
          <a:p>
            <a:pPr>
              <a:lnSpc>
                <a:spcPct val="80000"/>
              </a:lnSpc>
              <a:buFontTx/>
              <a:buNone/>
            </a:pPr>
            <a:endParaRPr lang="en-US" altLang="en-US" sz="500" dirty="0"/>
          </a:p>
          <a:p>
            <a:pPr>
              <a:lnSpc>
                <a:spcPct val="80000"/>
              </a:lnSpc>
              <a:buFontTx/>
              <a:buNone/>
            </a:pPr>
            <a:r>
              <a:rPr lang="en-US" altLang="en-US" sz="1800" dirty="0"/>
              <a:t>4. </a:t>
            </a:r>
            <a:r>
              <a:rPr lang="en-US" altLang="en-US" sz="1800" b="1" dirty="0">
                <a:solidFill>
                  <a:srgbClr val="0000FF"/>
                </a:solidFill>
              </a:rPr>
              <a:t>Face the projection screen, mumble, and talk as fast as possible,</a:t>
            </a:r>
            <a:r>
              <a:rPr lang="en-US" altLang="en-US" sz="1800" dirty="0"/>
              <a:t> especially while making important points. An alternate strategy is to speak very slowly, leave every other sentence uncompleted, and punctuate each thought with \</a:t>
            </a:r>
            <a:r>
              <a:rPr lang="en-US" altLang="en-US" sz="1800" dirty="0" err="1"/>
              <a:t>ahhh</a:t>
            </a:r>
            <a:r>
              <a:rPr lang="en-US" altLang="en-US" sz="1800" dirty="0"/>
              <a:t>," \</a:t>
            </a:r>
            <a:r>
              <a:rPr lang="en-US" altLang="en-US" sz="1800" dirty="0" err="1"/>
              <a:t>unhh</a:t>
            </a:r>
            <a:r>
              <a:rPr lang="en-US" altLang="en-US" sz="1800" dirty="0"/>
              <a:t>," or something equally informative.</a:t>
            </a:r>
          </a:p>
          <a:p>
            <a:pPr>
              <a:lnSpc>
                <a:spcPct val="80000"/>
              </a:lnSpc>
              <a:buFontTx/>
              <a:buNone/>
            </a:pPr>
            <a:endParaRPr lang="en-US" altLang="en-US" sz="500" dirty="0"/>
          </a:p>
          <a:p>
            <a:pPr>
              <a:lnSpc>
                <a:spcPct val="80000"/>
              </a:lnSpc>
              <a:buFontTx/>
              <a:buNone/>
            </a:pPr>
            <a:r>
              <a:rPr lang="en-US" altLang="en-US" sz="1800" dirty="0"/>
              <a:t>5. </a:t>
            </a:r>
            <a:r>
              <a:rPr lang="en-US" altLang="en-US" sz="1800" b="1" dirty="0">
                <a:solidFill>
                  <a:srgbClr val="0000FF"/>
                </a:solidFill>
              </a:rPr>
              <a:t>Wave the light pointer around the room,</a:t>
            </a:r>
            <a:r>
              <a:rPr lang="en-US" altLang="en-US" sz="1800" dirty="0"/>
              <a:t> or at least move the beam rapidly about the slide image in small circles. If this is done properly, it will make 50% of the people in the front three rows (and those with binoculars) sick.</a:t>
            </a:r>
          </a:p>
          <a:p>
            <a:pPr>
              <a:lnSpc>
                <a:spcPct val="80000"/>
              </a:lnSpc>
              <a:buFontTx/>
              <a:buNone/>
            </a:pPr>
            <a:endParaRPr lang="en-US" altLang="en-US" sz="500" dirty="0"/>
          </a:p>
          <a:p>
            <a:pPr>
              <a:lnSpc>
                <a:spcPct val="80000"/>
              </a:lnSpc>
              <a:buFontTx/>
              <a:buNone/>
            </a:pPr>
            <a:r>
              <a:rPr lang="en-US" altLang="en-US" sz="1800" dirty="0"/>
              <a:t>6. </a:t>
            </a:r>
            <a:r>
              <a:rPr lang="en-US" altLang="en-US" sz="1800" b="1" dirty="0">
                <a:solidFill>
                  <a:srgbClr val="0000FF"/>
                </a:solidFill>
              </a:rPr>
              <a:t>Use up all of your allotted time and at least half, if not all, of the next speaker's. </a:t>
            </a:r>
            <a:r>
              <a:rPr lang="en-US" altLang="en-US" sz="1800" dirty="0"/>
              <a:t>This avoids foolish and annoying questions and forces the chairman to ride herd on the following speakers. Remember, the rest of the speakers don't have anything important to say anyway. If they had, they would have been assigned times earlier then yours.</a:t>
            </a:r>
          </a:p>
        </p:txBody>
      </p:sp>
    </p:spTree>
    <p:extLst>
      <p:ext uri="{BB962C8B-B14F-4D97-AF65-F5344CB8AC3E}">
        <p14:creationId xmlns:p14="http://schemas.microsoft.com/office/powerpoint/2010/main" val="3867250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fld id="{4472689D-4C8A-40E5-B827-53C345D6FA15}" type="slidenum">
              <a:rPr lang="en-US" altLang="en-US" sz="1400" b="0"/>
              <a:pPr/>
              <a:t>9</a:t>
            </a:fld>
            <a:endParaRPr lang="en-US" altLang="en-US" sz="1400" b="0"/>
          </a:p>
        </p:txBody>
      </p:sp>
      <p:sp>
        <p:nvSpPr>
          <p:cNvPr id="16387" name="Rectangle 2"/>
          <p:cNvSpPr>
            <a:spLocks noGrp="1" noChangeArrowheads="1"/>
          </p:cNvSpPr>
          <p:nvPr>
            <p:ph type="title"/>
          </p:nvPr>
        </p:nvSpPr>
        <p:spPr bwMode="auto">
          <a:xfrm>
            <a:off x="3819525" y="431800"/>
            <a:ext cx="4338638" cy="73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en-US" altLang="en-US" sz="3600" b="1"/>
              <a:t>Oral Presentations</a:t>
            </a:r>
          </a:p>
        </p:txBody>
      </p:sp>
      <p:sp>
        <p:nvSpPr>
          <p:cNvPr id="123907" name="Rectangle 3"/>
          <p:cNvSpPr>
            <a:spLocks noGrp="1" noChangeArrowheads="1"/>
          </p:cNvSpPr>
          <p:nvPr>
            <p:ph type="body" idx="1"/>
          </p:nvPr>
        </p:nvSpPr>
        <p:spPr bwMode="auto">
          <a:xfrm>
            <a:off x="1606550" y="1395413"/>
            <a:ext cx="8934450" cy="5103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10000"/>
          </a:bodyPr>
          <a:lstStyle/>
          <a:p>
            <a:pPr>
              <a:lnSpc>
                <a:spcPct val="90000"/>
              </a:lnSpc>
            </a:pPr>
            <a:r>
              <a:rPr lang="en-US" altLang="en-US" b="1" dirty="0"/>
              <a:t>Start with an outline (not to be included)</a:t>
            </a:r>
          </a:p>
          <a:p>
            <a:pPr>
              <a:lnSpc>
                <a:spcPct val="90000"/>
              </a:lnSpc>
            </a:pPr>
            <a:endParaRPr lang="en-US" altLang="en-US" sz="800" b="1" dirty="0"/>
          </a:p>
          <a:p>
            <a:pPr>
              <a:lnSpc>
                <a:spcPct val="90000"/>
              </a:lnSpc>
            </a:pPr>
            <a:r>
              <a:rPr lang="en-US" altLang="en-US" b="1" dirty="0">
                <a:solidFill>
                  <a:srgbClr val="0070C0"/>
                </a:solidFill>
              </a:rPr>
              <a:t>Speak clearly</a:t>
            </a:r>
          </a:p>
          <a:p>
            <a:pPr>
              <a:lnSpc>
                <a:spcPct val="90000"/>
              </a:lnSpc>
            </a:pPr>
            <a:endParaRPr lang="en-US" altLang="en-US" sz="800" b="1" dirty="0"/>
          </a:p>
          <a:p>
            <a:pPr>
              <a:lnSpc>
                <a:spcPct val="90000"/>
              </a:lnSpc>
            </a:pPr>
            <a:r>
              <a:rPr lang="en-US" altLang="en-US" b="1" dirty="0"/>
              <a:t>Put yourself in the audience’s position</a:t>
            </a:r>
          </a:p>
          <a:p>
            <a:pPr>
              <a:lnSpc>
                <a:spcPct val="90000"/>
              </a:lnSpc>
            </a:pPr>
            <a:endParaRPr lang="en-US" altLang="en-US" sz="800" b="1" dirty="0"/>
          </a:p>
          <a:p>
            <a:pPr>
              <a:lnSpc>
                <a:spcPct val="90000"/>
              </a:lnSpc>
            </a:pPr>
            <a:r>
              <a:rPr lang="en-US" altLang="en-US" b="1" dirty="0">
                <a:solidFill>
                  <a:srgbClr val="0070C0"/>
                </a:solidFill>
              </a:rPr>
              <a:t>You are telling / selling a story</a:t>
            </a:r>
          </a:p>
          <a:p>
            <a:pPr>
              <a:lnSpc>
                <a:spcPct val="90000"/>
              </a:lnSpc>
            </a:pPr>
            <a:endParaRPr lang="en-US" altLang="en-US" sz="800" b="1" dirty="0"/>
          </a:p>
          <a:p>
            <a:pPr>
              <a:lnSpc>
                <a:spcPct val="90000"/>
              </a:lnSpc>
            </a:pPr>
            <a:r>
              <a:rPr lang="en-US" altLang="en-US" b="1" dirty="0"/>
              <a:t>Be critical in your choice of Figures and words to describe them.</a:t>
            </a:r>
          </a:p>
          <a:p>
            <a:pPr>
              <a:lnSpc>
                <a:spcPct val="90000"/>
              </a:lnSpc>
            </a:pPr>
            <a:endParaRPr lang="en-US" altLang="en-US" sz="900" b="1" dirty="0">
              <a:solidFill>
                <a:srgbClr val="0070C0"/>
              </a:solidFill>
            </a:endParaRPr>
          </a:p>
          <a:p>
            <a:pPr>
              <a:lnSpc>
                <a:spcPct val="90000"/>
              </a:lnSpc>
            </a:pPr>
            <a:r>
              <a:rPr lang="en-US" altLang="en-US" b="1" dirty="0">
                <a:solidFill>
                  <a:srgbClr val="0070C0"/>
                </a:solidFill>
              </a:rPr>
              <a:t>Ask colleagues to listen to you speak (both experts and non-experts in your field)</a:t>
            </a:r>
          </a:p>
          <a:p>
            <a:pPr>
              <a:lnSpc>
                <a:spcPct val="90000"/>
              </a:lnSpc>
            </a:pPr>
            <a:endParaRPr lang="en-US" altLang="en-US" sz="900" b="1" dirty="0"/>
          </a:p>
          <a:p>
            <a:pPr>
              <a:lnSpc>
                <a:spcPct val="90000"/>
              </a:lnSpc>
            </a:pPr>
            <a:r>
              <a:rPr lang="en-US" altLang="en-US" b="1" dirty="0"/>
              <a:t>Be demanding of yourself</a:t>
            </a:r>
          </a:p>
        </p:txBody>
      </p:sp>
    </p:spTree>
    <p:extLst>
      <p:ext uri="{BB962C8B-B14F-4D97-AF65-F5344CB8AC3E}">
        <p14:creationId xmlns:p14="http://schemas.microsoft.com/office/powerpoint/2010/main" val="29535244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3907">
                                            <p:txEl>
                                              <p:pRg st="2" end="2"/>
                                            </p:txEl>
                                          </p:spTgt>
                                        </p:tgtEl>
                                        <p:attrNameLst>
                                          <p:attrName>style.visibility</p:attrName>
                                        </p:attrNameLst>
                                      </p:cBhvr>
                                      <p:to>
                                        <p:strVal val="visible"/>
                                      </p:to>
                                    </p:set>
                                    <p:animEffect transition="in" filter="blinds(horizontal)">
                                      <p:cBhvr>
                                        <p:cTn id="7" dur="500"/>
                                        <p:tgtEl>
                                          <p:spTgt spid="12390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3907">
                                            <p:txEl>
                                              <p:pRg st="4" end="4"/>
                                            </p:txEl>
                                          </p:spTgt>
                                        </p:tgtEl>
                                        <p:attrNameLst>
                                          <p:attrName>style.visibility</p:attrName>
                                        </p:attrNameLst>
                                      </p:cBhvr>
                                      <p:to>
                                        <p:strVal val="visible"/>
                                      </p:to>
                                    </p:set>
                                    <p:animEffect transition="in" filter="blinds(horizontal)">
                                      <p:cBhvr>
                                        <p:cTn id="12" dur="500"/>
                                        <p:tgtEl>
                                          <p:spTgt spid="12390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3907">
                                            <p:txEl>
                                              <p:pRg st="6" end="6"/>
                                            </p:txEl>
                                          </p:spTgt>
                                        </p:tgtEl>
                                        <p:attrNameLst>
                                          <p:attrName>style.visibility</p:attrName>
                                        </p:attrNameLst>
                                      </p:cBhvr>
                                      <p:to>
                                        <p:strVal val="visible"/>
                                      </p:to>
                                    </p:set>
                                    <p:animEffect transition="in" filter="blinds(horizontal)">
                                      <p:cBhvr>
                                        <p:cTn id="17" dur="500"/>
                                        <p:tgtEl>
                                          <p:spTgt spid="123907">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23907">
                                            <p:txEl>
                                              <p:pRg st="8" end="8"/>
                                            </p:txEl>
                                          </p:spTgt>
                                        </p:tgtEl>
                                        <p:attrNameLst>
                                          <p:attrName>style.visibility</p:attrName>
                                        </p:attrNameLst>
                                      </p:cBhvr>
                                      <p:to>
                                        <p:strVal val="visible"/>
                                      </p:to>
                                    </p:set>
                                    <p:animEffect transition="in" filter="blinds(horizontal)">
                                      <p:cBhvr>
                                        <p:cTn id="22" dur="500"/>
                                        <p:tgtEl>
                                          <p:spTgt spid="123907">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23907">
                                            <p:txEl>
                                              <p:pRg st="10" end="10"/>
                                            </p:txEl>
                                          </p:spTgt>
                                        </p:tgtEl>
                                        <p:attrNameLst>
                                          <p:attrName>style.visibility</p:attrName>
                                        </p:attrNameLst>
                                      </p:cBhvr>
                                      <p:to>
                                        <p:strVal val="visible"/>
                                      </p:to>
                                    </p:set>
                                    <p:animEffect transition="in" filter="blinds(horizontal)">
                                      <p:cBhvr>
                                        <p:cTn id="27" dur="500"/>
                                        <p:tgtEl>
                                          <p:spTgt spid="123907">
                                            <p:txEl>
                                              <p:pRg st="10" end="1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23907">
                                            <p:txEl>
                                              <p:pRg st="12" end="12"/>
                                            </p:txEl>
                                          </p:spTgt>
                                        </p:tgtEl>
                                        <p:attrNameLst>
                                          <p:attrName>style.visibility</p:attrName>
                                        </p:attrNameLst>
                                      </p:cBhvr>
                                      <p:to>
                                        <p:strVal val="visible"/>
                                      </p:to>
                                    </p:set>
                                    <p:animEffect transition="in" filter="blinds(horizontal)">
                                      <p:cBhvr>
                                        <p:cTn id="32" dur="500"/>
                                        <p:tgtEl>
                                          <p:spTgt spid="12390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901</TotalTime>
  <Words>1208</Words>
  <Application>Microsoft Office PowerPoint</Application>
  <PresentationFormat>Widescreen</PresentationFormat>
  <Paragraphs>150</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Rounded MT Bold</vt:lpstr>
      <vt:lpstr>Calibri</vt:lpstr>
      <vt:lpstr>Calibri Light</vt:lpstr>
      <vt:lpstr>等线</vt:lpstr>
      <vt:lpstr>Office Theme</vt:lpstr>
      <vt:lpstr>PowerPoint Presentation</vt:lpstr>
      <vt:lpstr>PowerPoint Presentation</vt:lpstr>
      <vt:lpstr>Scientific meetings and conferences</vt:lpstr>
      <vt:lpstr>Networking is important!</vt:lpstr>
      <vt:lpstr>A few tips on presenting to an audience</vt:lpstr>
      <vt:lpstr>15 ways…</vt:lpstr>
      <vt:lpstr>Guidelines for a truly terrible talk</vt:lpstr>
      <vt:lpstr>Guidelines – part II</vt:lpstr>
      <vt:lpstr>Oral Presentations</vt:lpstr>
      <vt:lpstr>Outline (Scaletta) </vt:lpstr>
      <vt:lpstr>Tell a Story </vt:lpstr>
      <vt:lpstr>Story </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 scattering</dc:title>
  <dc:creator>Ines Holzbaur</dc:creator>
  <cp:lastModifiedBy>Windows User</cp:lastModifiedBy>
  <cp:revision>20</cp:revision>
  <dcterms:created xsi:type="dcterms:W3CDTF">2023-05-02T01:35:58Z</dcterms:created>
  <dcterms:modified xsi:type="dcterms:W3CDTF">2023-05-03T08:27:15Z</dcterms:modified>
</cp:coreProperties>
</file>