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3" r:id="rId19"/>
    <p:sldId id="273" r:id="rId20"/>
    <p:sldId id="274" r:id="rId21"/>
    <p:sldId id="299" r:id="rId22"/>
    <p:sldId id="300" r:id="rId23"/>
    <p:sldId id="275" r:id="rId24"/>
    <p:sldId id="297" r:id="rId25"/>
    <p:sldId id="296" r:id="rId26"/>
    <p:sldId id="276" r:id="rId27"/>
    <p:sldId id="277" r:id="rId28"/>
    <p:sldId id="278" r:id="rId29"/>
    <p:sldId id="301" r:id="rId30"/>
    <p:sldId id="279" r:id="rId31"/>
    <p:sldId id="298" r:id="rId32"/>
    <p:sldId id="280" r:id="rId33"/>
    <p:sldId id="302" r:id="rId34"/>
    <p:sldId id="281" r:id="rId35"/>
    <p:sldId id="282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AFF"/>
    <a:srgbClr val="0F2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/>
    <p:restoredTop sz="94586"/>
  </p:normalViewPr>
  <p:slideViewPr>
    <p:cSldViewPr snapToGrid="0" snapToObjects="1">
      <p:cViewPr varScale="1">
        <p:scale>
          <a:sx n="160" d="100"/>
          <a:sy n="160" d="100"/>
        </p:scale>
        <p:origin x="3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7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4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97AC-477C-9647-82AD-DF18BFAF287D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72FECD-2C46-9D48-89EB-5086E7A8753D}"/>
              </a:ext>
            </a:extLst>
          </p:cNvPr>
          <p:cNvSpPr txBox="1"/>
          <p:nvPr/>
        </p:nvSpPr>
        <p:spPr>
          <a:xfrm>
            <a:off x="2975317" y="379828"/>
            <a:ext cx="257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Circuiti sequenziali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D2572-BF2C-8E4A-8B44-584E2DE9F58F}"/>
              </a:ext>
            </a:extLst>
          </p:cNvPr>
          <p:cNvSpPr txBox="1"/>
          <p:nvPr/>
        </p:nvSpPr>
        <p:spPr>
          <a:xfrm>
            <a:off x="794825" y="1237957"/>
            <a:ext cx="7847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Nei circuiti combinatori, in ogni istante la configurazione di una generica variabile </a:t>
            </a:r>
          </a:p>
          <a:p>
            <a:r>
              <a:rPr lang="it-IT"/>
              <a:t>di uscita </a:t>
            </a:r>
            <a:r>
              <a:rPr lang="it-IT" i="1"/>
              <a:t>y</a:t>
            </a:r>
            <a:r>
              <a:rPr lang="it-IT" i="1" baseline="-25000"/>
              <a:t>i</a:t>
            </a:r>
            <a:r>
              <a:rPr lang="it-IT"/>
              <a:t> dipende unicamente dal valore assunto dalle variabili d’ingresso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F080E-EA02-F640-87B0-233C9AEEF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47" y="2629181"/>
            <a:ext cx="3770337" cy="1467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3AE8C5-6920-8649-8D22-7084E0DB4278}"/>
              </a:ext>
            </a:extLst>
          </p:cNvPr>
          <p:cNvSpPr txBox="1"/>
          <p:nvPr/>
        </p:nvSpPr>
        <p:spPr>
          <a:xfrm>
            <a:off x="886265" y="4841449"/>
            <a:ext cx="7523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Nei circuiti </a:t>
            </a:r>
            <a:r>
              <a:rPr lang="it-IT" i="1"/>
              <a:t>sequenziali</a:t>
            </a:r>
            <a:r>
              <a:rPr lang="it-IT"/>
              <a:t> il valore delle uscite dipenda anche dalla storia passata </a:t>
            </a:r>
          </a:p>
          <a:p>
            <a:r>
              <a:rPr lang="it-IT"/>
              <a:t>della circuiteria che lo costituisce, ovvero dallo </a:t>
            </a:r>
            <a:r>
              <a:rPr lang="it-IT" i="1"/>
              <a:t>stato </a:t>
            </a:r>
            <a:r>
              <a:rPr lang="it-IT"/>
              <a:t>della rete.</a:t>
            </a:r>
          </a:p>
          <a:p>
            <a:r>
              <a:rPr lang="it-IT"/>
              <a:t>Esempio tipico il sistema telefonico.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5170D-3DA4-4049-9B3F-49C862971BD8}"/>
              </a:ext>
            </a:extLst>
          </p:cNvPr>
          <p:cNvSpPr txBox="1"/>
          <p:nvPr/>
        </p:nvSpPr>
        <p:spPr>
          <a:xfrm>
            <a:off x="7986311" y="0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Circuiti sequenziali</a:t>
            </a:r>
          </a:p>
        </p:txBody>
      </p:sp>
    </p:spTree>
    <p:extLst>
      <p:ext uri="{BB962C8B-B14F-4D97-AF65-F5344CB8AC3E}">
        <p14:creationId xmlns:p14="http://schemas.microsoft.com/office/powerpoint/2010/main" val="117201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B62C96-A3A1-344C-A28C-0FCD8255DEEA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2E3A31-BD0C-7041-8727-DFB3B7A93FFF}"/>
              </a:ext>
            </a:extLst>
          </p:cNvPr>
          <p:cNvSpPr/>
          <p:nvPr/>
        </p:nvSpPr>
        <p:spPr>
          <a:xfrm>
            <a:off x="1158284" y="2753073"/>
            <a:ext cx="66022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latin typeface="NimbusRomNo9L"/>
              </a:rPr>
              <a:t>Perché non si tollerano due ingressi contemporaneamente a </a:t>
            </a:r>
            <a:r>
              <a:rPr lang="it-IT">
                <a:latin typeface="CMR10"/>
              </a:rPr>
              <a:t>1:</a:t>
            </a:r>
          </a:p>
          <a:p>
            <a:endParaRPr lang="it-IT">
              <a:latin typeface="CMR1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>
                <a:latin typeface="NimbusRomNo9L"/>
              </a:rPr>
              <a:t>ambedue le uscite sarebbero a </a:t>
            </a:r>
            <a:r>
              <a:rPr lang="it-IT">
                <a:latin typeface="CMR10"/>
              </a:rPr>
              <a:t>0</a:t>
            </a:r>
            <a:r>
              <a:rPr lang="it-IT">
                <a:latin typeface="NimbusRomNo9L"/>
              </a:rPr>
              <a:t>, violando la condizione base di funzionamento di un </a:t>
            </a:r>
            <a:r>
              <a:rPr lang="it-IT" i="1">
                <a:latin typeface="NimbusRomNo9L"/>
              </a:rPr>
              <a:t>flip-flop</a:t>
            </a:r>
            <a:r>
              <a:rPr lang="it-IT">
                <a:latin typeface="NimbusRomNo9L"/>
              </a:rPr>
              <a:t>, secondo la quale le due uscite devono essere sempre complementari; </a:t>
            </a:r>
          </a:p>
          <a:p>
            <a:pPr marL="342900" indent="-342900">
              <a:buFont typeface="+mj-lt"/>
              <a:buAutoNum type="arabicPeriod"/>
            </a:pPr>
            <a:endParaRPr lang="it-IT">
              <a:latin typeface="NimbusRomNo9L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>
                <a:latin typeface="NimbusRomNo9L"/>
              </a:rPr>
              <a:t>se ambedue gli ingressi tornassero a </a:t>
            </a:r>
            <a:r>
              <a:rPr lang="it-IT">
                <a:latin typeface="CMR10"/>
              </a:rPr>
              <a:t>0 </a:t>
            </a:r>
            <a:r>
              <a:rPr lang="it-IT">
                <a:latin typeface="NimbusRomNo9L"/>
              </a:rPr>
              <a:t>al medesimo istante, lo stato in cui il </a:t>
            </a:r>
            <a:r>
              <a:rPr lang="it-IT" i="1">
                <a:latin typeface="NimbusRomNo9L"/>
              </a:rPr>
              <a:t>flip-flop </a:t>
            </a:r>
            <a:r>
              <a:rPr lang="it-IT">
                <a:latin typeface="NimbusRomNo9L"/>
              </a:rPr>
              <a:t>si porterebbe non sarebbe prevedibile e al limite potrebbe realizzarsi una condizione di oscillazione.</a:t>
            </a:r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24D0C-C415-714F-9E05-BAA6C2F87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78" y="657288"/>
            <a:ext cx="4229100" cy="406400"/>
          </a:xfrm>
          <a:prstGeom prst="rect">
            <a:avLst/>
          </a:prstGeom>
          <a:ln w="25400">
            <a:solidFill>
              <a:srgbClr val="0F21FF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96B70-3D6F-A649-9F74-FE839361A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220" y="286414"/>
            <a:ext cx="3462326" cy="24264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91CAD1-CEE0-064F-A67E-E967543F41AA}"/>
              </a:ext>
            </a:extLst>
          </p:cNvPr>
          <p:cNvSpPr/>
          <p:nvPr/>
        </p:nvSpPr>
        <p:spPr>
          <a:xfrm>
            <a:off x="5473613" y="1732885"/>
            <a:ext cx="1234118" cy="2336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0C9E1-053B-EE43-84AB-88827F790744}"/>
              </a:ext>
            </a:extLst>
          </p:cNvPr>
          <p:cNvSpPr/>
          <p:nvPr/>
        </p:nvSpPr>
        <p:spPr>
          <a:xfrm>
            <a:off x="403745" y="5561201"/>
            <a:ext cx="8430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latin typeface="NimbusRomNo9L"/>
              </a:rPr>
              <a:t> Con il vincolo </a:t>
            </a:r>
            <a:r>
              <a:rPr lang="it-IT" i="1">
                <a:latin typeface="CMMI10"/>
              </a:rPr>
              <a:t>R S</a:t>
            </a:r>
            <a:r>
              <a:rPr lang="it-IT">
                <a:latin typeface="CMMI10"/>
              </a:rPr>
              <a:t> </a:t>
            </a:r>
            <a:r>
              <a:rPr lang="it-IT">
                <a:latin typeface="TeX"/>
              </a:rPr>
              <a:t>= </a:t>
            </a:r>
            <a:r>
              <a:rPr lang="it-IT">
                <a:latin typeface="CMR10"/>
              </a:rPr>
              <a:t>0 </a:t>
            </a:r>
            <a:r>
              <a:rPr lang="it-IT">
                <a:latin typeface="NimbusRomNo9L"/>
              </a:rPr>
              <a:t>il </a:t>
            </a:r>
            <a:r>
              <a:rPr lang="it-IT" i="1">
                <a:latin typeface="NimbusRomNo9L"/>
              </a:rPr>
              <a:t>flip-flop </a:t>
            </a:r>
            <a:r>
              <a:rPr lang="it-IT">
                <a:latin typeface="NimbusRomNo9L"/>
              </a:rPr>
              <a:t>SR diventa un dispositivo di memorizzazione affidabile.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2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BA22F-CA94-A34A-BB13-B37A967AA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651" y="986115"/>
            <a:ext cx="2565400" cy="1765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28408-0B14-864B-BBA8-6B972E5A0998}"/>
              </a:ext>
            </a:extLst>
          </p:cNvPr>
          <p:cNvSpPr txBox="1"/>
          <p:nvPr/>
        </p:nvSpPr>
        <p:spPr>
          <a:xfrm>
            <a:off x="1154791" y="4831189"/>
            <a:ext cx="6626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Funzionamento:</a:t>
            </a:r>
          </a:p>
          <a:p>
            <a:r>
              <a:rPr lang="it-IT"/>
              <a:t>con </a:t>
            </a:r>
            <a:r>
              <a:rPr lang="it-IT" i="1"/>
              <a:t>R</a:t>
            </a:r>
            <a:r>
              <a:rPr lang="it-IT"/>
              <a:t> </a:t>
            </a:r>
            <a:r>
              <a:rPr lang="it-IT" i="1"/>
              <a:t>S</a:t>
            </a:r>
            <a:r>
              <a:rPr lang="it-IT"/>
              <a:t> = 0 		un impulso 1 su </a:t>
            </a:r>
            <a:r>
              <a:rPr lang="it-IT" i="1"/>
              <a:t>S</a:t>
            </a:r>
            <a:r>
              <a:rPr lang="it-IT"/>
              <a:t> porta l’uscita </a:t>
            </a:r>
            <a:r>
              <a:rPr lang="it-IT" i="1"/>
              <a:t>X</a:t>
            </a:r>
            <a:r>
              <a:rPr lang="it-IT"/>
              <a:t> a 1; </a:t>
            </a:r>
          </a:p>
          <a:p>
            <a:r>
              <a:rPr lang="it-IT"/>
              <a:t>			un impulso 1 su R riporta l’uscita X a 0.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078D3-5109-6849-8FD2-3E319E0F30E8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E58F69-BD12-AC44-A689-9895EF992E52}"/>
              </a:ext>
            </a:extLst>
          </p:cNvPr>
          <p:cNvSpPr txBox="1"/>
          <p:nvPr/>
        </p:nvSpPr>
        <p:spPr>
          <a:xfrm>
            <a:off x="1451918" y="3478428"/>
            <a:ext cx="621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In uscita è presente la variabile </a:t>
            </a:r>
            <a:r>
              <a:rPr lang="it-IT" i="1"/>
              <a:t>X</a:t>
            </a:r>
            <a:r>
              <a:rPr lang="it-IT"/>
              <a:t> sia in forma diretta che negata</a:t>
            </a:r>
          </a:p>
        </p:txBody>
      </p:sp>
    </p:spTree>
    <p:extLst>
      <p:ext uri="{BB962C8B-B14F-4D97-AF65-F5344CB8AC3E}">
        <p14:creationId xmlns:p14="http://schemas.microsoft.com/office/powerpoint/2010/main" val="13083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B01868-D9A8-BB4A-A01F-A11C2676816C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7ED3F-0998-BC4A-9E82-0600750A02DB}"/>
              </a:ext>
            </a:extLst>
          </p:cNvPr>
          <p:cNvSpPr txBox="1"/>
          <p:nvPr/>
        </p:nvSpPr>
        <p:spPr>
          <a:xfrm>
            <a:off x="1624179" y="53713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/>
              <a:t>Latch </a:t>
            </a:r>
            <a:r>
              <a:rPr lang="it-IT" b="1"/>
              <a:t>di NAND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C99F1-B95B-D341-AEC4-BF8FF40B0FED}"/>
              </a:ext>
            </a:extLst>
          </p:cNvPr>
          <p:cNvSpPr txBox="1"/>
          <p:nvPr/>
        </p:nvSpPr>
        <p:spPr>
          <a:xfrm>
            <a:off x="1097040" y="3652212"/>
            <a:ext cx="666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Il valore assunto dalle variabili di uscita dipende anche in questo caso</a:t>
            </a:r>
          </a:p>
          <a:p>
            <a:r>
              <a:rPr lang="it-IT"/>
              <a:t>dalle uscite stesse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BFAEA-B6F5-D646-BB8F-35D803BC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007" y="1212537"/>
            <a:ext cx="4533900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185E1-01E5-9048-986D-70E892B38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23" y="4604618"/>
            <a:ext cx="40132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6863AC-401A-3543-BD2B-CE04A8E1B936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F20AE-5602-B64C-A532-C368511CE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039" y="3458574"/>
            <a:ext cx="31242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79CD1C-E6F7-8544-B3CF-2FC0225B6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96" y="1756287"/>
            <a:ext cx="2967921" cy="4614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F16491-F91F-4244-88E5-8A42711A0CA1}"/>
              </a:ext>
            </a:extLst>
          </p:cNvPr>
          <p:cNvSpPr txBox="1"/>
          <p:nvPr/>
        </p:nvSpPr>
        <p:spPr>
          <a:xfrm>
            <a:off x="645795" y="474345"/>
            <a:ext cx="7655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Anche in questo caso bisogna fissare i valori di </a:t>
            </a:r>
            <a:r>
              <a:rPr lang="it-IT" i="1"/>
              <a:t>S, R, X</a:t>
            </a:r>
            <a:r>
              <a:rPr lang="it-IT"/>
              <a:t> e </a:t>
            </a:r>
            <a:r>
              <a:rPr lang="it-IT" i="1"/>
              <a:t>Y</a:t>
            </a:r>
            <a:r>
              <a:rPr lang="it-IT"/>
              <a:t> in tutti i modi possibili </a:t>
            </a:r>
          </a:p>
          <a:p>
            <a:r>
              <a:rPr lang="it-IT"/>
              <a:t>e vedere quali quaterne sono compatibili con i vincoli imposti dalle equazioni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67C9FE-8BA3-7142-A40D-523DA8988DF3}"/>
              </a:ext>
            </a:extLst>
          </p:cNvPr>
          <p:cNvGrpSpPr/>
          <p:nvPr/>
        </p:nvGrpSpPr>
        <p:grpSpPr>
          <a:xfrm>
            <a:off x="4616320" y="1259653"/>
            <a:ext cx="3369991" cy="434553"/>
            <a:chOff x="4616320" y="1620715"/>
            <a:chExt cx="3369991" cy="4345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51E89B-B410-E149-8721-CED509EA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7459" y="1625321"/>
              <a:ext cx="1208852" cy="405892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E351316-E808-C44F-A511-349788616FF7}"/>
                </a:ext>
              </a:extLst>
            </p:cNvPr>
            <p:cNvGrpSpPr/>
            <p:nvPr/>
          </p:nvGrpSpPr>
          <p:grpSpPr>
            <a:xfrm>
              <a:off x="4616320" y="1620715"/>
              <a:ext cx="1937945" cy="434553"/>
              <a:chOff x="4200684" y="1576722"/>
              <a:chExt cx="2493504" cy="60350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7BC2E5F-AE3C-B64C-8C17-BA8AFA1BE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0684" y="1646826"/>
                <a:ext cx="546100" cy="5334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BA0DEF7-AC76-504F-8CAD-B1085DB70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9488" y="1576722"/>
                <a:ext cx="2044700" cy="546100"/>
              </a:xfrm>
              <a:prstGeom prst="rect">
                <a:avLst/>
              </a:prstGeom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A8CB4CA-9E55-7242-86EE-023337D308C6}"/>
              </a:ext>
            </a:extLst>
          </p:cNvPr>
          <p:cNvSpPr txBox="1"/>
          <p:nvPr/>
        </p:nvSpPr>
        <p:spPr>
          <a:xfrm>
            <a:off x="4473734" y="2404449"/>
            <a:ext cx="417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le configurazioni in rosso non soddisfano </a:t>
            </a:r>
          </a:p>
          <a:p>
            <a:r>
              <a:rPr lang="it-IT"/>
              <a:t>l’una, l’altra o entrambe le equazioni sopra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AAFB8C-B91E-7345-87BD-EB752B5A660C}"/>
              </a:ext>
            </a:extLst>
          </p:cNvPr>
          <p:cNvGrpSpPr/>
          <p:nvPr/>
        </p:nvGrpSpPr>
        <p:grpSpPr>
          <a:xfrm>
            <a:off x="1648376" y="2181563"/>
            <a:ext cx="1954530" cy="222886"/>
            <a:chOff x="2017395" y="2383154"/>
            <a:chExt cx="1954530" cy="22288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12B0DC-3043-5043-B50A-5D7DEE2B84F7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17821E-7A44-5E4D-8D43-7B136C91A15A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5C04FB-4A5F-524F-85A6-24F45E3CA1E0}"/>
              </a:ext>
            </a:extLst>
          </p:cNvPr>
          <p:cNvGrpSpPr/>
          <p:nvPr/>
        </p:nvGrpSpPr>
        <p:grpSpPr>
          <a:xfrm>
            <a:off x="1648376" y="2426803"/>
            <a:ext cx="1954530" cy="222886"/>
            <a:chOff x="2017395" y="2383154"/>
            <a:chExt cx="1954530" cy="2228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448EDF-5087-E64B-A0C1-039C338CDA1C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0AB2BB-7022-D245-9FFE-84B36457594E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7979BA-7561-374E-B302-5AA67FA7CAF5}"/>
              </a:ext>
            </a:extLst>
          </p:cNvPr>
          <p:cNvGrpSpPr/>
          <p:nvPr/>
        </p:nvGrpSpPr>
        <p:grpSpPr>
          <a:xfrm>
            <a:off x="1648376" y="2646694"/>
            <a:ext cx="1954530" cy="222886"/>
            <a:chOff x="2017395" y="2383154"/>
            <a:chExt cx="1954530" cy="2228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A0565F-5222-3A4F-B0D9-0374DB8E7B01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775AA0-BEC8-E94D-A523-59590A4C695A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C27CC2-6BFD-C343-9EAD-507C38082DDB}"/>
              </a:ext>
            </a:extLst>
          </p:cNvPr>
          <p:cNvGrpSpPr/>
          <p:nvPr/>
        </p:nvGrpSpPr>
        <p:grpSpPr>
          <a:xfrm>
            <a:off x="1635588" y="3791134"/>
            <a:ext cx="1954530" cy="222886"/>
            <a:chOff x="2017395" y="2383154"/>
            <a:chExt cx="1954530" cy="2228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605A264-5DA9-774B-A743-C5877842AFE1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B388B9D-CD7F-6F4F-B350-4730147781E1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D0804B-885D-2B44-BDE3-14A93ABE3F9D}"/>
              </a:ext>
            </a:extLst>
          </p:cNvPr>
          <p:cNvGrpSpPr/>
          <p:nvPr/>
        </p:nvGrpSpPr>
        <p:grpSpPr>
          <a:xfrm>
            <a:off x="1635588" y="4022486"/>
            <a:ext cx="1954530" cy="222886"/>
            <a:chOff x="2017395" y="2383154"/>
            <a:chExt cx="1954530" cy="222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6410F6-F8E2-5A40-AC49-7BC03DDF98D9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C016D8-DCA5-DD42-9A28-E0C7251B910A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32B386-D60F-6443-8F23-1F477896BEC3}"/>
              </a:ext>
            </a:extLst>
          </p:cNvPr>
          <p:cNvGrpSpPr/>
          <p:nvPr/>
        </p:nvGrpSpPr>
        <p:grpSpPr>
          <a:xfrm>
            <a:off x="1648376" y="4745485"/>
            <a:ext cx="1954530" cy="181215"/>
            <a:chOff x="2017395" y="2383154"/>
            <a:chExt cx="1954530" cy="22288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FDE3D04-5202-B34B-93E5-A6852E7A774A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B79B815-C83A-494E-AE91-ECFC4FDA04FB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18FF417-C3BE-104B-8A43-5988159CC778}"/>
              </a:ext>
            </a:extLst>
          </p:cNvPr>
          <p:cNvGrpSpPr/>
          <p:nvPr/>
        </p:nvGrpSpPr>
        <p:grpSpPr>
          <a:xfrm>
            <a:off x="1648376" y="4525127"/>
            <a:ext cx="1954530" cy="181215"/>
            <a:chOff x="2017395" y="2383154"/>
            <a:chExt cx="1954530" cy="22288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51669A-E963-0A47-A105-4BF531D7040F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40CD822-0679-5049-9195-B4FBCB051DD9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6C306B-BEF2-8848-ADA1-C473512EF00D}"/>
              </a:ext>
            </a:extLst>
          </p:cNvPr>
          <p:cNvGrpSpPr/>
          <p:nvPr/>
        </p:nvGrpSpPr>
        <p:grpSpPr>
          <a:xfrm>
            <a:off x="1648376" y="4971324"/>
            <a:ext cx="1954530" cy="181215"/>
            <a:chOff x="2017395" y="2383154"/>
            <a:chExt cx="1954530" cy="22288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08EF985-5CA0-F043-B16D-11B93E9F0CA3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BFEA77F-5145-9B4B-A3ED-1FDE3ADC971A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BB2FFB-7898-AB4A-BBD6-7BBFA1068314}"/>
              </a:ext>
            </a:extLst>
          </p:cNvPr>
          <p:cNvGrpSpPr/>
          <p:nvPr/>
        </p:nvGrpSpPr>
        <p:grpSpPr>
          <a:xfrm>
            <a:off x="1648376" y="3358842"/>
            <a:ext cx="1954530" cy="181215"/>
            <a:chOff x="2017395" y="2383154"/>
            <a:chExt cx="1954530" cy="22288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0F04C79-0927-DF4A-B7E1-49D36320A3EF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771E39F-DB5D-D845-81A8-1ADCB9F19B17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4CF837-CFD7-B74C-9D4D-4E45B6DC30A4}"/>
              </a:ext>
            </a:extLst>
          </p:cNvPr>
          <p:cNvGrpSpPr/>
          <p:nvPr/>
        </p:nvGrpSpPr>
        <p:grpSpPr>
          <a:xfrm>
            <a:off x="1648376" y="3132870"/>
            <a:ext cx="1954530" cy="181215"/>
            <a:chOff x="2017395" y="2383154"/>
            <a:chExt cx="1954530" cy="22288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B449EDF-46E2-AC48-A97A-74C3A268A649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294A18B-2E3C-A847-80A5-C2B3F92149B8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0654E02-C23D-CB45-A2CF-9EE120C486AD}"/>
              </a:ext>
            </a:extLst>
          </p:cNvPr>
          <p:cNvGrpSpPr/>
          <p:nvPr/>
        </p:nvGrpSpPr>
        <p:grpSpPr>
          <a:xfrm>
            <a:off x="1635588" y="5670852"/>
            <a:ext cx="1954530" cy="181215"/>
            <a:chOff x="2017395" y="2383154"/>
            <a:chExt cx="1954530" cy="22288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6FD030-6560-7E4B-AE87-1A1519344066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FA266FA-5FB6-CA44-AA8D-4DBD95226F96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3986519-8908-7441-8BFF-A090B7F7BEA8}"/>
              </a:ext>
            </a:extLst>
          </p:cNvPr>
          <p:cNvGrpSpPr/>
          <p:nvPr/>
        </p:nvGrpSpPr>
        <p:grpSpPr>
          <a:xfrm>
            <a:off x="3590118" y="3050780"/>
            <a:ext cx="1430754" cy="2505958"/>
            <a:chOff x="3590118" y="3050780"/>
            <a:chExt cx="1430754" cy="2505958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28423C1-3737-2D46-A440-75B352E52A86}"/>
                </a:ext>
              </a:extLst>
            </p:cNvPr>
            <p:cNvCxnSpPr>
              <a:cxnSpLocks/>
            </p:cNvCxnSpPr>
            <p:nvPr/>
          </p:nvCxnSpPr>
          <p:spPr>
            <a:xfrm>
              <a:off x="3602906" y="3050780"/>
              <a:ext cx="1410308" cy="10048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E9CE7B3-2189-1A44-BF62-78AA282CA02A}"/>
                </a:ext>
              </a:extLst>
            </p:cNvPr>
            <p:cNvCxnSpPr>
              <a:cxnSpLocks/>
            </p:cNvCxnSpPr>
            <p:nvPr/>
          </p:nvCxnSpPr>
          <p:spPr>
            <a:xfrm>
              <a:off x="3602906" y="3721544"/>
              <a:ext cx="1410308" cy="615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E745956-A804-7D47-A3EC-45C204F82F97}"/>
                </a:ext>
              </a:extLst>
            </p:cNvPr>
            <p:cNvCxnSpPr>
              <a:cxnSpLocks/>
            </p:cNvCxnSpPr>
            <p:nvPr/>
          </p:nvCxnSpPr>
          <p:spPr>
            <a:xfrm>
              <a:off x="3602906" y="4412140"/>
              <a:ext cx="1410308" cy="1948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54B1224-B031-CF47-8C55-879C0C180E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2906" y="4839369"/>
              <a:ext cx="1417966" cy="461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2F1DDBF-2DB2-A540-B59E-8EF4E3A5CB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0118" y="5064611"/>
              <a:ext cx="1423096" cy="492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9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190B3-DE5A-3740-BB7E-8F13B2AFC90D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7E3F1-37DD-6344-94B8-931B57C79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05" y="830474"/>
            <a:ext cx="3124200" cy="243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138B5-3779-2B4A-B01E-4002788A12D8}"/>
              </a:ext>
            </a:extLst>
          </p:cNvPr>
          <p:cNvSpPr txBox="1"/>
          <p:nvPr/>
        </p:nvSpPr>
        <p:spPr>
          <a:xfrm>
            <a:off x="230198" y="517919"/>
            <a:ext cx="4265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Rifacendo gli stessi ragionamenti fatti per il </a:t>
            </a:r>
          </a:p>
          <a:p>
            <a:r>
              <a:rPr lang="it-IT"/>
              <a:t>latch di NOR si scopre che ora la configura-</a:t>
            </a:r>
          </a:p>
          <a:p>
            <a:r>
              <a:rPr lang="it-IT"/>
              <a:t>zione da evitare è </a:t>
            </a:r>
            <a:r>
              <a:rPr lang="it-IT" i="1"/>
              <a:t>R</a:t>
            </a:r>
            <a:r>
              <a:rPr lang="it-IT"/>
              <a:t>=0, </a:t>
            </a:r>
            <a:r>
              <a:rPr lang="it-IT" i="1"/>
              <a:t>S</a:t>
            </a:r>
            <a:r>
              <a:rPr lang="it-IT"/>
              <a:t>=0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543C5-4E05-ED4A-B3CC-BFA17AAF9D62}"/>
              </a:ext>
            </a:extLst>
          </p:cNvPr>
          <p:cNvSpPr/>
          <p:nvPr/>
        </p:nvSpPr>
        <p:spPr>
          <a:xfrm>
            <a:off x="5249809" y="1318053"/>
            <a:ext cx="1298062" cy="2336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D28CE8-77F9-414C-8103-E9D018F85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51" y="2493108"/>
            <a:ext cx="1765300" cy="299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8CCE40-30D3-3347-AE83-007BBF777AD1}"/>
              </a:ext>
            </a:extLst>
          </p:cNvPr>
          <p:cNvSpPr txBox="1"/>
          <p:nvPr/>
        </p:nvSpPr>
        <p:spPr>
          <a:xfrm>
            <a:off x="3395429" y="3807608"/>
            <a:ext cx="55084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Lo stato di partenza è ora a livello alto (R = 1, S = 1), </a:t>
            </a:r>
          </a:p>
          <a:p>
            <a:r>
              <a:rPr lang="it-IT"/>
              <a:t>mentre i segnali di attivazione sono a livello basso </a:t>
            </a:r>
          </a:p>
          <a:p>
            <a:r>
              <a:rPr lang="it-IT"/>
              <a:t>(R = 0 oppure S = 0). </a:t>
            </a:r>
          </a:p>
          <a:p>
            <a:endParaRPr lang="it-IT"/>
          </a:p>
          <a:p>
            <a:r>
              <a:rPr lang="it-IT"/>
              <a:t>Dare un segnale di </a:t>
            </a:r>
            <a:r>
              <a:rPr lang="it-IT" i="1"/>
              <a:t>Set </a:t>
            </a:r>
            <a:r>
              <a:rPr lang="it-IT"/>
              <a:t>significa porre S = 0, ottenendo </a:t>
            </a:r>
          </a:p>
          <a:p>
            <a:r>
              <a:rPr lang="it-IT"/>
              <a:t>che </a:t>
            </a:r>
            <a:r>
              <a:rPr lang="it-IT" i="1"/>
              <a:t>X</a:t>
            </a:r>
            <a:r>
              <a:rPr lang="it-IT"/>
              <a:t> va o permane a 0; </a:t>
            </a:r>
          </a:p>
          <a:p>
            <a:r>
              <a:rPr lang="it-IT"/>
              <a:t>dare un segnale di </a:t>
            </a:r>
            <a:r>
              <a:rPr lang="it-IT" i="1"/>
              <a:t>Reset </a:t>
            </a:r>
            <a:r>
              <a:rPr lang="it-IT"/>
              <a:t>significa porre R = 0, ottenendo </a:t>
            </a:r>
          </a:p>
          <a:p>
            <a:r>
              <a:rPr lang="it-IT"/>
              <a:t>che </a:t>
            </a:r>
            <a:r>
              <a:rPr lang="it-IT" i="1"/>
              <a:t>X </a:t>
            </a:r>
            <a:r>
              <a:rPr lang="it-IT"/>
              <a:t>va o permane a 1. </a:t>
            </a:r>
          </a:p>
        </p:txBody>
      </p:sp>
    </p:spTree>
    <p:extLst>
      <p:ext uri="{BB962C8B-B14F-4D97-AF65-F5344CB8AC3E}">
        <p14:creationId xmlns:p14="http://schemas.microsoft.com/office/powerpoint/2010/main" val="15806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3DE499-9E09-2945-8C6F-28789BA4897B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063F7-4AB0-2148-812D-9EDB04A33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42" y="4056518"/>
            <a:ext cx="4483100" cy="469900"/>
          </a:xfrm>
          <a:prstGeom prst="rect">
            <a:avLst/>
          </a:prstGeom>
          <a:ln w="25400">
            <a:solidFill>
              <a:srgbClr val="0F21FF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6A6CB-FBEB-6341-A98F-6A2731B10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052" y="677872"/>
            <a:ext cx="2540000" cy="262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8BACD-2BFD-7B4F-AAE8-FE8A378E1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611" y="593969"/>
            <a:ext cx="1765300" cy="299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74427-60F5-BB40-8CCE-EDAFFBBDFA4A}"/>
              </a:ext>
            </a:extLst>
          </p:cNvPr>
          <p:cNvSpPr txBox="1"/>
          <p:nvPr/>
        </p:nvSpPr>
        <p:spPr>
          <a:xfrm>
            <a:off x="1226569" y="4991767"/>
            <a:ext cx="6626045" cy="1200329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endParaRPr lang="it-IT"/>
          </a:p>
          <a:p>
            <a:r>
              <a:rPr lang="it-IT"/>
              <a:t>con </a:t>
            </a:r>
            <a:r>
              <a:rPr lang="it-IT" i="1"/>
              <a:t>R</a:t>
            </a:r>
            <a:r>
              <a:rPr lang="it-IT"/>
              <a:t> + </a:t>
            </a:r>
            <a:r>
              <a:rPr lang="it-IT" i="1"/>
              <a:t>S</a:t>
            </a:r>
            <a:r>
              <a:rPr lang="it-IT"/>
              <a:t> = 1 		un impulso 0 su </a:t>
            </a:r>
            <a:r>
              <a:rPr lang="it-IT" i="1"/>
              <a:t>S</a:t>
            </a:r>
            <a:r>
              <a:rPr lang="it-IT"/>
              <a:t> porta l’uscita </a:t>
            </a:r>
            <a:r>
              <a:rPr lang="it-IT" i="1"/>
              <a:t>X</a:t>
            </a:r>
            <a:r>
              <a:rPr lang="it-IT"/>
              <a:t> a 0; </a:t>
            </a:r>
          </a:p>
          <a:p>
            <a:r>
              <a:rPr lang="it-IT"/>
              <a:t>			un impulso 0 su </a:t>
            </a:r>
            <a:r>
              <a:rPr lang="it-IT" i="1"/>
              <a:t>R</a:t>
            </a:r>
            <a:r>
              <a:rPr lang="it-IT"/>
              <a:t> riporta l’uscita X a 1.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34C367-F6CE-F346-A3EB-079432EC7DD4}"/>
              </a:ext>
            </a:extLst>
          </p:cNvPr>
          <p:cNvGrpSpPr/>
          <p:nvPr/>
        </p:nvGrpSpPr>
        <p:grpSpPr>
          <a:xfrm>
            <a:off x="5786491" y="339619"/>
            <a:ext cx="528255" cy="997386"/>
            <a:chOff x="7738858" y="841557"/>
            <a:chExt cx="528255" cy="9973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4E680C-6F7E-AA41-818A-D36262EE3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8809" y="841557"/>
              <a:ext cx="328304" cy="33825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CBB7F54-83BF-264B-B849-9844FC4125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8858" y="1179810"/>
              <a:ext cx="364103" cy="6591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635E09-DA8A-8F4A-8487-4DE7BE35A923}"/>
              </a:ext>
            </a:extLst>
          </p:cNvPr>
          <p:cNvGrpSpPr/>
          <p:nvPr/>
        </p:nvGrpSpPr>
        <p:grpSpPr>
          <a:xfrm>
            <a:off x="6314746" y="959071"/>
            <a:ext cx="1619665" cy="982893"/>
            <a:chOff x="6314746" y="959071"/>
            <a:chExt cx="1619665" cy="98289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08E81E-95AB-094C-A97E-E753AC421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6411" y="959071"/>
              <a:ext cx="508000" cy="3683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C53D079-3AD9-9C42-BEE2-7563F06F6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4746" y="1143221"/>
              <a:ext cx="1111665" cy="7987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042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76D33F-3B5E-424E-8E0C-67C60A0AAD5F}"/>
              </a:ext>
            </a:extLst>
          </p:cNvPr>
          <p:cNvSpPr txBox="1"/>
          <p:nvPr/>
        </p:nvSpPr>
        <p:spPr>
          <a:xfrm>
            <a:off x="8227611" y="0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FFSR sincrono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EDC7D-3852-5848-A6EA-3D378805506B}"/>
              </a:ext>
            </a:extLst>
          </p:cNvPr>
          <p:cNvSpPr txBox="1"/>
          <p:nvPr/>
        </p:nvSpPr>
        <p:spPr>
          <a:xfrm>
            <a:off x="2672862" y="246221"/>
            <a:ext cx="373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Moduli sequenziali sincroni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4F779-B149-E64F-AE96-19F99D6615E9}"/>
              </a:ext>
            </a:extLst>
          </p:cNvPr>
          <p:cNvSpPr txBox="1"/>
          <p:nvPr/>
        </p:nvSpPr>
        <p:spPr>
          <a:xfrm>
            <a:off x="812090" y="984739"/>
            <a:ext cx="297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Il </a:t>
            </a:r>
            <a:r>
              <a:rPr lang="it-IT" b="1" i="1"/>
              <a:t>Flip-Flop </a:t>
            </a:r>
            <a:r>
              <a:rPr lang="it-IT" b="1"/>
              <a:t>SR sincrono (FFSR)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239D7-4CBD-3B48-8061-46500E0D40B0}"/>
              </a:ext>
            </a:extLst>
          </p:cNvPr>
          <p:cNvSpPr txBox="1"/>
          <p:nvPr/>
        </p:nvSpPr>
        <p:spPr>
          <a:xfrm>
            <a:off x="698475" y="1809617"/>
            <a:ext cx="7736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Nel </a:t>
            </a:r>
            <a:r>
              <a:rPr lang="it-IT" i="1"/>
              <a:t>Flip-Flop</a:t>
            </a:r>
            <a:r>
              <a:rPr lang="it-IT"/>
              <a:t> di tipo asincrono i segnali d’ingresso possono variare in qualunque </a:t>
            </a:r>
          </a:p>
          <a:p>
            <a:r>
              <a:rPr lang="it-IT"/>
              <a:t>istante di tempo. Il progetto di un circuito sequenziale può essere notevolmente </a:t>
            </a:r>
          </a:p>
          <a:p>
            <a:r>
              <a:rPr lang="it-IT"/>
              <a:t>semplificato se le commutazioni possono avvenire solo in corrispondenza in </a:t>
            </a:r>
          </a:p>
          <a:p>
            <a:r>
              <a:rPr lang="it-IT"/>
              <a:t>precisi istanti di tempo equintervallati fissati da un orologio interno (</a:t>
            </a:r>
            <a:r>
              <a:rPr lang="it-IT" i="1"/>
              <a:t>clock</a:t>
            </a:r>
            <a:r>
              <a:rPr lang="it-IT"/>
              <a:t>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12F28-B276-3647-9326-814ABBE92AB4}"/>
              </a:ext>
            </a:extLst>
          </p:cNvPr>
          <p:cNvSpPr txBox="1"/>
          <p:nvPr/>
        </p:nvSpPr>
        <p:spPr>
          <a:xfrm>
            <a:off x="698475" y="3695966"/>
            <a:ext cx="80350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Distinguiamo due tipi di segnali:</a:t>
            </a:r>
          </a:p>
          <a:p>
            <a:endParaRPr lang="it-IT"/>
          </a:p>
          <a:p>
            <a:pPr marL="342900" indent="-342900">
              <a:buFont typeface="+mj-lt"/>
              <a:buAutoNum type="arabicPeriod"/>
            </a:pPr>
            <a:r>
              <a:rPr lang="it-IT" i="1"/>
              <a:t>Impulso:</a:t>
            </a:r>
            <a:r>
              <a:rPr lang="it-IT"/>
              <a:t> segnale che normalmente si mantiene a un livello, usualmente 0, </a:t>
            </a:r>
            <a:br>
              <a:rPr lang="it-IT"/>
            </a:br>
            <a:r>
              <a:rPr lang="it-IT"/>
              <a:t>e va all’altro livello solamente per intervalli di tempo estremamente brevi. 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A</a:t>
            </a:r>
            <a:r>
              <a:rPr lang="it-IT" i="1"/>
              <a:t> livelli:</a:t>
            </a:r>
            <a:r>
              <a:rPr lang="it-IT"/>
              <a:t> segnale che può rimanere sia a 0 che a 1 per periodi di tempo indefiniti </a:t>
            </a:r>
            <a:br>
              <a:rPr lang="it-IT"/>
            </a:br>
            <a:r>
              <a:rPr lang="it-IT"/>
              <a:t>e comunque molto lunghi se paragonati alla durata di un impulso. 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5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6BB22-796A-8349-9918-D4D4EB55FFFE}"/>
              </a:ext>
            </a:extLst>
          </p:cNvPr>
          <p:cNvSpPr txBox="1"/>
          <p:nvPr/>
        </p:nvSpPr>
        <p:spPr>
          <a:xfrm>
            <a:off x="792906" y="422031"/>
            <a:ext cx="74914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Un circuito sincronizzato da un impulso di </a:t>
            </a:r>
            <a:r>
              <a:rPr lang="it-IT" i="1"/>
              <a:t>clock</a:t>
            </a:r>
            <a:r>
              <a:rPr lang="it-IT"/>
              <a:t>, detto circuito </a:t>
            </a:r>
            <a:r>
              <a:rPr lang="it-IT" i="1"/>
              <a:t>sincrono</a:t>
            </a:r>
            <a:r>
              <a:rPr lang="it-IT"/>
              <a:t>, può </a:t>
            </a:r>
          </a:p>
          <a:p>
            <a:r>
              <a:rPr lang="it-IT"/>
              <a:t>cambiare stato solo in corrispondenza di tale impulso.</a:t>
            </a:r>
          </a:p>
          <a:p>
            <a:endParaRPr lang="it-IT"/>
          </a:p>
          <a:p>
            <a:r>
              <a:rPr lang="it-IT"/>
              <a:t>Potrà cambiare stato non più di una volta per ciascun impulso di </a:t>
            </a:r>
            <a:r>
              <a:rPr lang="it-IT" i="1"/>
              <a:t>clock</a:t>
            </a:r>
            <a:r>
              <a:rPr lang="it-IT"/>
              <a:t>.</a:t>
            </a:r>
          </a:p>
          <a:p>
            <a:endParaRPr lang="it-IT"/>
          </a:p>
          <a:p>
            <a:r>
              <a:rPr lang="it-IT"/>
              <a:t>I segnali S e R non devono cambiare stato durante l’intera durata dell’impulso </a:t>
            </a:r>
          </a:p>
          <a:p>
            <a:r>
              <a:rPr lang="it-IT"/>
              <a:t>di clock.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1B99F-665A-934F-99F1-A3CCCA4736BD}"/>
              </a:ext>
            </a:extLst>
          </p:cNvPr>
          <p:cNvSpPr txBox="1"/>
          <p:nvPr/>
        </p:nvSpPr>
        <p:spPr>
          <a:xfrm>
            <a:off x="792906" y="2714568"/>
            <a:ext cx="744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Per realizzare FFSR sincrono bisogna creare un consenso con delle porte 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1ECE5-7D56-E546-B44F-C96C43EA3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86" y="3345113"/>
            <a:ext cx="7816469" cy="1726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1A82B8-5ADD-4D4E-9ABD-B261E2D65E1A}"/>
              </a:ext>
            </a:extLst>
          </p:cNvPr>
          <p:cNvSpPr txBox="1"/>
          <p:nvPr/>
        </p:nvSpPr>
        <p:spPr>
          <a:xfrm>
            <a:off x="684202" y="5369370"/>
            <a:ext cx="770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Quando l’impulso di </a:t>
            </a:r>
            <a:r>
              <a:rPr lang="it-IT" i="1"/>
              <a:t>clock </a:t>
            </a:r>
            <a:r>
              <a:rPr lang="it-IT"/>
              <a:t>scatta, si ha </a:t>
            </a:r>
            <a:r>
              <a:rPr lang="it-IT" i="1"/>
              <a:t>C</a:t>
            </a:r>
            <a:r>
              <a:rPr lang="it-IT"/>
              <a:t> = 1, le porte AND diventano trasparenti </a:t>
            </a:r>
          </a:p>
          <a:p>
            <a:r>
              <a:rPr lang="it-IT"/>
              <a:t>rispetto a </a:t>
            </a:r>
            <a:r>
              <a:rPr lang="it-IT" i="1"/>
              <a:t>S</a:t>
            </a:r>
            <a:r>
              <a:rPr lang="it-IT"/>
              <a:t> e </a:t>
            </a:r>
            <a:r>
              <a:rPr lang="it-IT" i="1"/>
              <a:t>R</a:t>
            </a:r>
            <a:r>
              <a:rPr lang="it-IT"/>
              <a:t> e il </a:t>
            </a:r>
            <a:r>
              <a:rPr lang="it-IT" i="1"/>
              <a:t>flip-flop </a:t>
            </a:r>
            <a:r>
              <a:rPr lang="it-IT"/>
              <a:t>funziona al solito modo.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43364-D7F1-E74E-AC10-3096DC1BBFD8}"/>
              </a:ext>
            </a:extLst>
          </p:cNvPr>
          <p:cNvSpPr txBox="1"/>
          <p:nvPr/>
        </p:nvSpPr>
        <p:spPr>
          <a:xfrm>
            <a:off x="8227611" y="0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FFSR sincrono</a:t>
            </a:r>
          </a:p>
        </p:txBody>
      </p:sp>
    </p:spTree>
    <p:extLst>
      <p:ext uri="{BB962C8B-B14F-4D97-AF65-F5344CB8AC3E}">
        <p14:creationId xmlns:p14="http://schemas.microsoft.com/office/powerpoint/2010/main" val="9586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38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2CED85-D745-0F43-8C02-C4995BA86FF6}"/>
              </a:ext>
            </a:extLst>
          </p:cNvPr>
          <p:cNvSpPr txBox="1"/>
          <p:nvPr/>
        </p:nvSpPr>
        <p:spPr>
          <a:xfrm>
            <a:off x="3540775" y="479580"/>
            <a:ext cx="20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Il </a:t>
            </a:r>
            <a:r>
              <a:rPr lang="it-IT" b="1" i="1"/>
              <a:t>Flip-Flop </a:t>
            </a:r>
            <a:r>
              <a:rPr lang="it-IT" b="1"/>
              <a:t>JK (FFJK)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3E4B5-B95B-6646-B5DE-77A2A0F70D41}"/>
              </a:ext>
            </a:extLst>
          </p:cNvPr>
          <p:cNvSpPr txBox="1"/>
          <p:nvPr/>
        </p:nvSpPr>
        <p:spPr>
          <a:xfrm>
            <a:off x="741751" y="1023105"/>
            <a:ext cx="7268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In questo FFJK il vincolo che ambedue gli ingressi non possano essere 1 allo </a:t>
            </a:r>
          </a:p>
          <a:p>
            <a:r>
              <a:rPr lang="it-IT"/>
              <a:t>stesso istante viene a cadere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564FB-4E85-4641-BC3A-964D9F4C3768}"/>
              </a:ext>
            </a:extLst>
          </p:cNvPr>
          <p:cNvSpPr txBox="1"/>
          <p:nvPr/>
        </p:nvSpPr>
        <p:spPr>
          <a:xfrm>
            <a:off x="671413" y="5118356"/>
            <a:ext cx="7490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Il funzionamento del JK è identico a quello RS con </a:t>
            </a:r>
            <a:r>
              <a:rPr lang="it-IT" i="1"/>
              <a:t>J</a:t>
            </a:r>
            <a:r>
              <a:rPr lang="it-IT"/>
              <a:t> corrispondente a </a:t>
            </a:r>
            <a:r>
              <a:rPr lang="it-IT" i="1"/>
              <a:t>S</a:t>
            </a:r>
            <a:r>
              <a:rPr lang="it-IT"/>
              <a:t> e </a:t>
            </a:r>
            <a:r>
              <a:rPr lang="it-IT" i="1"/>
              <a:t>K</a:t>
            </a:r>
            <a:r>
              <a:rPr lang="it-IT"/>
              <a:t> a </a:t>
            </a:r>
            <a:r>
              <a:rPr lang="it-IT" i="1"/>
              <a:t>R</a:t>
            </a:r>
            <a:r>
              <a:rPr lang="it-IT"/>
              <a:t> </a:t>
            </a:r>
          </a:p>
          <a:p>
            <a:r>
              <a:rPr lang="it-IT"/>
              <a:t>eccetto quando ambedue gli ingressi valgono 1; in questo caso il flip-flop </a:t>
            </a:r>
          </a:p>
          <a:p>
            <a:r>
              <a:rPr lang="it-IT" b="1" i="1"/>
              <a:t>comunque cambia stato</a:t>
            </a:r>
            <a:r>
              <a:rPr lang="it-IT"/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EAA1C0-FBD6-444A-8D13-AE77892C7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888" y="1956056"/>
            <a:ext cx="1651000" cy="3162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8BD644-060E-474F-9EE0-ED4C3866C1DA}"/>
              </a:ext>
            </a:extLst>
          </p:cNvPr>
          <p:cNvSpPr/>
          <p:nvPr/>
        </p:nvSpPr>
        <p:spPr>
          <a:xfrm>
            <a:off x="4153540" y="3882210"/>
            <a:ext cx="597505" cy="478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031FE3E-6B01-C141-BB89-AD20282A82DA}"/>
              </a:ext>
            </a:extLst>
          </p:cNvPr>
          <p:cNvSpPr/>
          <p:nvPr/>
        </p:nvSpPr>
        <p:spPr>
          <a:xfrm>
            <a:off x="2359536" y="3280330"/>
            <a:ext cx="364481" cy="172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3A8B7A-FBA4-954B-BC00-9483376F3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697" y="2602079"/>
            <a:ext cx="2590800" cy="1701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CB3FFB-A5B4-CF42-9651-48F25AB9A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997" y="4476167"/>
            <a:ext cx="1600200" cy="469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6CDB4F-EA01-7947-9868-BBBFFD30BC49}"/>
              </a:ext>
            </a:extLst>
          </p:cNvPr>
          <p:cNvSpPr txBox="1"/>
          <p:nvPr/>
        </p:nvSpPr>
        <p:spPr>
          <a:xfrm>
            <a:off x="8697511" y="0"/>
            <a:ext cx="402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FFJK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80709E-B726-EC41-B0DC-B2A7341003B3}"/>
              </a:ext>
            </a:extLst>
          </p:cNvPr>
          <p:cNvGrpSpPr/>
          <p:nvPr/>
        </p:nvGrpSpPr>
        <p:grpSpPr>
          <a:xfrm>
            <a:off x="408220" y="1935062"/>
            <a:ext cx="1536700" cy="3020053"/>
            <a:chOff x="408220" y="1935062"/>
            <a:chExt cx="1536700" cy="30200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C0E2A4-4B9A-3942-8CAE-D1CF3C8C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220" y="1935062"/>
              <a:ext cx="1536700" cy="2501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46E7D8-68AF-714C-8F66-22841D69B430}"/>
                </a:ext>
              </a:extLst>
            </p:cNvPr>
            <p:cNvSpPr txBox="1"/>
            <p:nvPr/>
          </p:nvSpPr>
          <p:spPr>
            <a:xfrm>
              <a:off x="568858" y="4524228"/>
              <a:ext cx="10550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>
                  <a:latin typeface="Times" pitchFamily="2" charset="0"/>
                </a:rPr>
                <a:t>Vecchia tabella</a:t>
              </a:r>
            </a:p>
            <a:p>
              <a:r>
                <a:rPr lang="it-IT" sz="1100">
                  <a:latin typeface="Times" pitchFamily="2" charset="0"/>
                </a:rPr>
                <a:t>del FFSR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94A6A5-050A-5341-93AD-76AE19F8AD2B}"/>
              </a:ext>
            </a:extLst>
          </p:cNvPr>
          <p:cNvGrpSpPr/>
          <p:nvPr/>
        </p:nvGrpSpPr>
        <p:grpSpPr>
          <a:xfrm>
            <a:off x="6932338" y="2303630"/>
            <a:ext cx="457003" cy="879969"/>
            <a:chOff x="6932338" y="2303630"/>
            <a:chExt cx="457003" cy="8799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8C3BFC-663E-C943-B542-B6C4C9041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2338" y="2303630"/>
              <a:ext cx="457003" cy="36135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5204FF5-0543-1343-B8F6-56C5E441EB7E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V="1">
              <a:off x="7011376" y="2664981"/>
              <a:ext cx="149464" cy="5186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5D6FA7-1FB9-2847-8D97-EBBDD61F0CF1}"/>
              </a:ext>
            </a:extLst>
          </p:cNvPr>
          <p:cNvGrpSpPr/>
          <p:nvPr/>
        </p:nvGrpSpPr>
        <p:grpSpPr>
          <a:xfrm>
            <a:off x="7086108" y="3882210"/>
            <a:ext cx="1477124" cy="720118"/>
            <a:chOff x="7086108" y="3882210"/>
            <a:chExt cx="1477124" cy="7201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3F7FE0-74A1-A346-8A99-28418D09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10664" y="4093099"/>
              <a:ext cx="552568" cy="50922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420B1AD-2427-DD4F-A11F-FCCAAC90FAAA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7086108" y="3882210"/>
              <a:ext cx="924556" cy="4655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47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E6C07B-F5E9-544B-8101-F4344A9C4BC5}"/>
              </a:ext>
            </a:extLst>
          </p:cNvPr>
          <p:cNvSpPr txBox="1"/>
          <p:nvPr/>
        </p:nvSpPr>
        <p:spPr>
          <a:xfrm>
            <a:off x="831273" y="688471"/>
            <a:ext cx="7893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Un circuito sequenziale è un </a:t>
            </a:r>
            <a:r>
              <a:rPr lang="it-IT" i="1"/>
              <a:t>automa a stati finiti M</a:t>
            </a:r>
            <a:r>
              <a:rPr lang="it-IT"/>
              <a:t>, cioè un sistema dinamico </a:t>
            </a:r>
          </a:p>
          <a:p>
            <a:r>
              <a:rPr lang="it-IT" i="1"/>
              <a:t>discreto </a:t>
            </a:r>
            <a:r>
              <a:rPr lang="it-IT"/>
              <a:t>(nella scansione del tempo e nella descrizione del suo stato)</a:t>
            </a:r>
            <a:r>
              <a:rPr lang="it-IT" i="1"/>
              <a:t> e stazionario </a:t>
            </a:r>
          </a:p>
          <a:p>
            <a:r>
              <a:rPr lang="it-IT"/>
              <a:t>(se sottoposto alle stesse sollecitazioni, il sistema si comporta alla stessa</a:t>
            </a:r>
            <a:r>
              <a:rPr lang="it-IT" i="1"/>
              <a:t> </a:t>
            </a:r>
            <a:r>
              <a:rPr lang="it-IT"/>
              <a:t>maniera </a:t>
            </a:r>
          </a:p>
          <a:p>
            <a:r>
              <a:rPr lang="it-IT"/>
              <a:t>indipendentemente dall’istante di tempo in cui agisce).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67029-9FCA-0A4B-9886-E98ED8AB4960}"/>
              </a:ext>
            </a:extLst>
          </p:cNvPr>
          <p:cNvGrpSpPr/>
          <p:nvPr/>
        </p:nvGrpSpPr>
        <p:grpSpPr>
          <a:xfrm>
            <a:off x="484447" y="2484837"/>
            <a:ext cx="8318500" cy="3328473"/>
            <a:chOff x="495877" y="2101932"/>
            <a:chExt cx="8318500" cy="33284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05DE25-75D0-1C47-87A0-E48F71AA2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877" y="2674505"/>
              <a:ext cx="8318500" cy="27559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99DC64-4E7A-C446-819B-349F98E1ED29}"/>
                </a:ext>
              </a:extLst>
            </p:cNvPr>
            <p:cNvSpPr txBox="1"/>
            <p:nvPr/>
          </p:nvSpPr>
          <p:spPr>
            <a:xfrm>
              <a:off x="1027216" y="2101932"/>
              <a:ext cx="2438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Esso è caratterizzato da: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4B43145-E5CD-E949-8C96-DA3603EDF1AC}"/>
              </a:ext>
            </a:extLst>
          </p:cNvPr>
          <p:cNvSpPr txBox="1"/>
          <p:nvPr/>
        </p:nvSpPr>
        <p:spPr>
          <a:xfrm>
            <a:off x="7986311" y="0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Circuiti sequenziali</a:t>
            </a:r>
          </a:p>
        </p:txBody>
      </p:sp>
    </p:spTree>
    <p:extLst>
      <p:ext uri="{BB962C8B-B14F-4D97-AF65-F5344CB8AC3E}">
        <p14:creationId xmlns:p14="http://schemas.microsoft.com/office/powerpoint/2010/main" val="14200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C96DF-4D88-9940-8E59-393EE04C0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25" y="461552"/>
            <a:ext cx="2590800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7F7488-30A8-F942-A29C-E2ECAEC98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645" y="1032740"/>
            <a:ext cx="16002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26FB6-AA02-B245-B5ED-6D17D9D9D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754" y="2529563"/>
            <a:ext cx="5707407" cy="2047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04ADF6-BA35-474F-B7B1-7683699EACAB}"/>
              </a:ext>
            </a:extLst>
          </p:cNvPr>
          <p:cNvSpPr txBox="1"/>
          <p:nvPr/>
        </p:nvSpPr>
        <p:spPr>
          <a:xfrm>
            <a:off x="1240516" y="4942876"/>
            <a:ext cx="6925486" cy="1477328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endParaRPr lang="it-IT"/>
          </a:p>
          <a:p>
            <a:r>
              <a:rPr lang="it-IT"/>
              <a:t>quando </a:t>
            </a:r>
            <a:r>
              <a:rPr lang="it-IT" i="1"/>
              <a:t>x</a:t>
            </a:r>
            <a:r>
              <a:rPr lang="it-IT"/>
              <a:t> = 1 si abilita la sola porta AND del </a:t>
            </a:r>
            <a:r>
              <a:rPr lang="it-IT" i="1"/>
              <a:t>reset K</a:t>
            </a:r>
            <a:endParaRPr lang="it-IT"/>
          </a:p>
          <a:p>
            <a:r>
              <a:rPr lang="it-IT"/>
              <a:t>quando </a:t>
            </a:r>
            <a:r>
              <a:rPr lang="it-IT" i="1"/>
              <a:t>x</a:t>
            </a:r>
            <a:r>
              <a:rPr lang="it-IT"/>
              <a:t> = 0 si abilita la sola porta AND del </a:t>
            </a:r>
            <a:r>
              <a:rPr lang="it-IT" i="1"/>
              <a:t>set J</a:t>
            </a:r>
            <a:endParaRPr lang="it-IT"/>
          </a:p>
          <a:p>
            <a:r>
              <a:rPr lang="it-IT"/>
              <a:t>se entrambi </a:t>
            </a:r>
            <a:r>
              <a:rPr lang="it-IT" i="1"/>
              <a:t>J</a:t>
            </a:r>
            <a:r>
              <a:rPr lang="it-IT"/>
              <a:t> e </a:t>
            </a:r>
            <a:r>
              <a:rPr lang="it-IT" i="1"/>
              <a:t>K</a:t>
            </a:r>
            <a:r>
              <a:rPr lang="it-IT"/>
              <a:t> sono a 1, </a:t>
            </a:r>
            <a:r>
              <a:rPr lang="it-IT" i="1"/>
              <a:t>x</a:t>
            </a:r>
            <a:r>
              <a:rPr lang="it-IT"/>
              <a:t> = 1 forza un </a:t>
            </a:r>
            <a:r>
              <a:rPr lang="it-IT" i="1"/>
              <a:t>reset</a:t>
            </a:r>
            <a:r>
              <a:rPr lang="it-IT"/>
              <a:t>, mentre </a:t>
            </a:r>
            <a:r>
              <a:rPr lang="it-IT" i="1"/>
              <a:t>x</a:t>
            </a:r>
            <a:r>
              <a:rPr lang="it-IT"/>
              <a:t> = 0 forza un </a:t>
            </a:r>
            <a:r>
              <a:rPr lang="it-IT" i="1"/>
              <a:t>set</a:t>
            </a:r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BF8F1-62EF-184A-9105-213287AE348D}"/>
              </a:ext>
            </a:extLst>
          </p:cNvPr>
          <p:cNvSpPr txBox="1"/>
          <p:nvPr/>
        </p:nvSpPr>
        <p:spPr>
          <a:xfrm>
            <a:off x="8697511" y="0"/>
            <a:ext cx="402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FFJK</a:t>
            </a:r>
          </a:p>
        </p:txBody>
      </p:sp>
    </p:spTree>
    <p:extLst>
      <p:ext uri="{BB962C8B-B14F-4D97-AF65-F5344CB8AC3E}">
        <p14:creationId xmlns:p14="http://schemas.microsoft.com/office/powerpoint/2010/main" val="23620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7D8114B-A21C-1D46-81D0-C71352B29F91}"/>
              </a:ext>
            </a:extLst>
          </p:cNvPr>
          <p:cNvGrpSpPr/>
          <p:nvPr/>
        </p:nvGrpSpPr>
        <p:grpSpPr>
          <a:xfrm>
            <a:off x="1951739" y="294086"/>
            <a:ext cx="5543550" cy="2828453"/>
            <a:chOff x="1951739" y="294086"/>
            <a:chExt cx="5543550" cy="282845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459A9AD-A0C8-E548-AFB3-760CD2FD331E}"/>
                </a:ext>
              </a:extLst>
            </p:cNvPr>
            <p:cNvGrpSpPr/>
            <p:nvPr/>
          </p:nvGrpSpPr>
          <p:grpSpPr>
            <a:xfrm>
              <a:off x="2080326" y="294086"/>
              <a:ext cx="5054600" cy="2324100"/>
              <a:chOff x="2080326" y="494114"/>
              <a:chExt cx="5054600" cy="23241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80CA6F7-5541-A843-AF70-FDDEEA255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80326" y="494114"/>
                <a:ext cx="5054600" cy="23241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F18AD7-79E9-514D-892F-85DFE774793C}"/>
                  </a:ext>
                </a:extLst>
              </p:cNvPr>
              <p:cNvSpPr txBox="1"/>
              <p:nvPr/>
            </p:nvSpPr>
            <p:spPr>
              <a:xfrm>
                <a:off x="6614555" y="815985"/>
                <a:ext cx="3273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/>
                  <a:t>1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34F141-F061-0349-8BFB-50484DE16141}"/>
                  </a:ext>
                </a:extLst>
              </p:cNvPr>
              <p:cNvSpPr txBox="1"/>
              <p:nvPr/>
            </p:nvSpPr>
            <p:spPr>
              <a:xfrm>
                <a:off x="6614555" y="2084665"/>
                <a:ext cx="3273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/>
                  <a:t>0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B90D449-AEFE-B44E-828E-D0B03AAD7C7B}"/>
                  </a:ext>
                </a:extLst>
              </p:cNvPr>
              <p:cNvGrpSpPr/>
              <p:nvPr/>
            </p:nvGrpSpPr>
            <p:grpSpPr>
              <a:xfrm>
                <a:off x="3565566" y="1670108"/>
                <a:ext cx="666000" cy="630000"/>
                <a:chOff x="4251366" y="3780825"/>
                <a:chExt cx="666000" cy="630000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1EA37692-D9F4-BF4B-8787-E9FEB22351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51366" y="3782234"/>
                  <a:ext cx="665018" cy="62859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983C97F2-8811-834D-B23A-D23E6619ACA8}"/>
                    </a:ext>
                  </a:extLst>
                </p:cNvPr>
                <p:cNvCxnSpPr/>
                <p:nvPr/>
              </p:nvCxnSpPr>
              <p:spPr>
                <a:xfrm flipV="1">
                  <a:off x="4251366" y="3780825"/>
                  <a:ext cx="666000" cy="63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0A2210B-36DD-DC45-B919-CD15FBA70877}"/>
                </a:ext>
              </a:extLst>
            </p:cNvPr>
            <p:cNvSpPr/>
            <p:nvPr/>
          </p:nvSpPr>
          <p:spPr>
            <a:xfrm>
              <a:off x="1951739" y="2753207"/>
              <a:ext cx="554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/>
                <a:t>quando </a:t>
              </a:r>
              <a:r>
                <a:rPr lang="it-IT" i="1"/>
                <a:t>x</a:t>
              </a:r>
              <a:r>
                <a:rPr lang="it-IT"/>
                <a:t> = 1 si abilita la sola porta AND del </a:t>
              </a:r>
              <a:r>
                <a:rPr lang="it-IT" i="1"/>
                <a:t>reset K</a:t>
              </a:r>
              <a:endParaRPr lang="it-IT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F5A859-C3B2-C040-B564-836675A8652D}"/>
              </a:ext>
            </a:extLst>
          </p:cNvPr>
          <p:cNvGrpSpPr/>
          <p:nvPr/>
        </p:nvGrpSpPr>
        <p:grpSpPr>
          <a:xfrm>
            <a:off x="1951739" y="3455979"/>
            <a:ext cx="5183187" cy="2833442"/>
            <a:chOff x="1951739" y="3455979"/>
            <a:chExt cx="5183187" cy="28334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3A40A5F-1AD5-DC45-BDE6-D54449F64664}"/>
                </a:ext>
              </a:extLst>
            </p:cNvPr>
            <p:cNvGrpSpPr/>
            <p:nvPr/>
          </p:nvGrpSpPr>
          <p:grpSpPr>
            <a:xfrm>
              <a:off x="2080326" y="3455979"/>
              <a:ext cx="5054600" cy="2324100"/>
              <a:chOff x="2080326" y="3855521"/>
              <a:chExt cx="5054600" cy="23241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0B78DF5-76B5-3849-9C6D-DDB637734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80326" y="3855521"/>
                <a:ext cx="5054600" cy="23241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A399E5-AFB1-4F4D-90E0-B3D7AAF62FAF}"/>
                  </a:ext>
                </a:extLst>
              </p:cNvPr>
              <p:cNvSpPr txBox="1"/>
              <p:nvPr/>
            </p:nvSpPr>
            <p:spPr>
              <a:xfrm>
                <a:off x="6614555" y="5346515"/>
                <a:ext cx="3273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/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5E2D41-F918-1443-8C91-29ECBD8ABA69}"/>
                  </a:ext>
                </a:extLst>
              </p:cNvPr>
              <p:cNvSpPr txBox="1"/>
              <p:nvPr/>
            </p:nvSpPr>
            <p:spPr>
              <a:xfrm>
                <a:off x="6614555" y="4146430"/>
                <a:ext cx="3273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/>
                  <a:t>0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94D5664-A9F8-A046-93BB-F126B10AA1E5}"/>
                  </a:ext>
                </a:extLst>
              </p:cNvPr>
              <p:cNvGrpSpPr/>
              <p:nvPr/>
            </p:nvGrpSpPr>
            <p:grpSpPr>
              <a:xfrm>
                <a:off x="3565566" y="4364863"/>
                <a:ext cx="666000" cy="630000"/>
                <a:chOff x="4251366" y="3780825"/>
                <a:chExt cx="666000" cy="630000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3D299BD7-F56C-BF4A-A268-1082D38055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51366" y="3782234"/>
                  <a:ext cx="665018" cy="62859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37D08506-4EE6-B742-B8BB-CCE8D0FFDCEF}"/>
                    </a:ext>
                  </a:extLst>
                </p:cNvPr>
                <p:cNvCxnSpPr/>
                <p:nvPr/>
              </p:nvCxnSpPr>
              <p:spPr>
                <a:xfrm flipV="1">
                  <a:off x="4251366" y="3780825"/>
                  <a:ext cx="666000" cy="63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D9E063-DED9-E343-894F-3FBD6153B5B2}"/>
                </a:ext>
              </a:extLst>
            </p:cNvPr>
            <p:cNvSpPr/>
            <p:nvPr/>
          </p:nvSpPr>
          <p:spPr>
            <a:xfrm>
              <a:off x="1951739" y="5920089"/>
              <a:ext cx="49577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/>
                <a:t>quando </a:t>
              </a:r>
              <a:r>
                <a:rPr lang="it-IT" i="1"/>
                <a:t>x</a:t>
              </a:r>
              <a:r>
                <a:rPr lang="it-IT"/>
                <a:t> = 0 si abilita la sola porta AND del </a:t>
              </a:r>
              <a:r>
                <a:rPr lang="it-IT" i="1"/>
                <a:t>set J</a:t>
              </a: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194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17DD0A-602D-B045-BA62-A7867CF5779F}"/>
              </a:ext>
            </a:extLst>
          </p:cNvPr>
          <p:cNvGrpSpPr/>
          <p:nvPr/>
        </p:nvGrpSpPr>
        <p:grpSpPr>
          <a:xfrm>
            <a:off x="1681555" y="924853"/>
            <a:ext cx="5381934" cy="2324100"/>
            <a:chOff x="1710130" y="2096428"/>
            <a:chExt cx="5381934" cy="23241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EAE59-75F3-DB42-9E90-2D45D3BF8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7464" y="2096428"/>
              <a:ext cx="5054600" cy="23241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6EB647-2A44-EE41-9883-E20B93AC52A6}"/>
                </a:ext>
              </a:extLst>
            </p:cNvPr>
            <p:cNvSpPr txBox="1"/>
            <p:nvPr/>
          </p:nvSpPr>
          <p:spPr>
            <a:xfrm>
              <a:off x="1710130" y="2691432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319E07-7940-224F-8DA9-5E336B992475}"/>
                </a:ext>
              </a:extLst>
            </p:cNvPr>
            <p:cNvSpPr txBox="1"/>
            <p:nvPr/>
          </p:nvSpPr>
          <p:spPr>
            <a:xfrm>
              <a:off x="1710130" y="3325772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/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D78E331-1BAC-3645-8703-7995FB7653CA}"/>
              </a:ext>
            </a:extLst>
          </p:cNvPr>
          <p:cNvSpPr txBox="1"/>
          <p:nvPr/>
        </p:nvSpPr>
        <p:spPr>
          <a:xfrm>
            <a:off x="1828800" y="4086746"/>
            <a:ext cx="613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 con </a:t>
            </a:r>
            <a:r>
              <a:rPr lang="it-IT" i="1"/>
              <a:t>J = </a:t>
            </a:r>
            <a:r>
              <a:rPr lang="it-IT"/>
              <a:t>1 e </a:t>
            </a:r>
            <a:r>
              <a:rPr lang="it-IT" i="1"/>
              <a:t>K</a:t>
            </a:r>
            <a:r>
              <a:rPr lang="it-IT"/>
              <a:t> =1,    </a:t>
            </a:r>
            <a:r>
              <a:rPr lang="it-IT" i="1"/>
              <a:t>x</a:t>
            </a:r>
            <a:r>
              <a:rPr lang="it-IT"/>
              <a:t> = 1 forza un </a:t>
            </a:r>
            <a:r>
              <a:rPr lang="it-IT" i="1"/>
              <a:t>reset</a:t>
            </a:r>
            <a:r>
              <a:rPr lang="it-IT"/>
              <a:t>, mentre </a:t>
            </a:r>
            <a:r>
              <a:rPr lang="it-IT" i="1"/>
              <a:t>x</a:t>
            </a:r>
            <a:r>
              <a:rPr lang="it-IT"/>
              <a:t> = 0 forza un </a:t>
            </a:r>
            <a:r>
              <a:rPr lang="it-IT" i="1"/>
              <a:t>set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195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101A9C-EDA6-B848-8436-622B327842B1}"/>
              </a:ext>
            </a:extLst>
          </p:cNvPr>
          <p:cNvSpPr/>
          <p:nvPr/>
        </p:nvSpPr>
        <p:spPr>
          <a:xfrm>
            <a:off x="3110914" y="418006"/>
            <a:ext cx="3081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>
                <a:latin typeface="NimbusRomNo9L"/>
              </a:rPr>
              <a:t>Flip-Flop </a:t>
            </a:r>
            <a:r>
              <a:rPr lang="it-IT" sz="2400" b="1">
                <a:latin typeface="NimbusRomNo9L"/>
              </a:rPr>
              <a:t>di tipo T (FFT)</a:t>
            </a:r>
            <a:endParaRPr lang="it-IT" sz="2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9998A-E28A-A34E-80D8-8EAB1719CC40}"/>
              </a:ext>
            </a:extLst>
          </p:cNvPr>
          <p:cNvSpPr txBox="1"/>
          <p:nvPr/>
        </p:nvSpPr>
        <p:spPr>
          <a:xfrm>
            <a:off x="605641" y="1330036"/>
            <a:ext cx="8147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Nel </a:t>
            </a:r>
            <a:r>
              <a:rPr lang="it-IT" i="1"/>
              <a:t>flip-flop T</a:t>
            </a:r>
            <a:r>
              <a:rPr lang="it-IT"/>
              <a:t> - </a:t>
            </a:r>
            <a:r>
              <a:rPr lang="it-IT" i="1"/>
              <a:t>T</a:t>
            </a:r>
            <a:r>
              <a:rPr lang="it-IT"/>
              <a:t> sta per </a:t>
            </a:r>
            <a:r>
              <a:rPr lang="it-IT" i="1"/>
              <a:t>Toggle </a:t>
            </a:r>
            <a:r>
              <a:rPr lang="it-IT"/>
              <a:t>- il </a:t>
            </a:r>
            <a:r>
              <a:rPr lang="it-IT" i="1"/>
              <a:t>clock è</a:t>
            </a:r>
            <a:r>
              <a:rPr lang="it-IT"/>
              <a:t> il solo segnale d’ingresso e viene chiamato </a:t>
            </a:r>
          </a:p>
          <a:p>
            <a:r>
              <a:rPr lang="it-IT"/>
              <a:t>segnale di </a:t>
            </a:r>
            <a:r>
              <a:rPr lang="it-IT" i="1"/>
              <a:t>trigger</a:t>
            </a:r>
            <a:r>
              <a:rPr lang="it-IT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2CC9E-9615-8541-836C-F39AC5E7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551" y="2056403"/>
            <a:ext cx="3505190" cy="20872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56A1A-EDA1-3A4A-A591-833DA9D23C63}"/>
              </a:ext>
            </a:extLst>
          </p:cNvPr>
          <p:cNvGrpSpPr/>
          <p:nvPr/>
        </p:nvGrpSpPr>
        <p:grpSpPr>
          <a:xfrm>
            <a:off x="1216211" y="4360891"/>
            <a:ext cx="7065398" cy="1548077"/>
            <a:chOff x="1294748" y="5207973"/>
            <a:chExt cx="7065398" cy="15480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1486D49-98E4-9A46-9B57-BA42435B25D2}"/>
                </a:ext>
              </a:extLst>
            </p:cNvPr>
            <p:cNvGrpSpPr/>
            <p:nvPr/>
          </p:nvGrpSpPr>
          <p:grpSpPr>
            <a:xfrm>
              <a:off x="1294748" y="5207973"/>
              <a:ext cx="6269496" cy="1133442"/>
              <a:chOff x="1247823" y="3035138"/>
              <a:chExt cx="6269496" cy="113344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69DBCB-B003-9F49-B760-A7CF5C338972}"/>
                  </a:ext>
                </a:extLst>
              </p:cNvPr>
              <p:cNvSpPr txBox="1"/>
              <p:nvPr/>
            </p:nvSpPr>
            <p:spPr>
              <a:xfrm>
                <a:off x="1247823" y="3245250"/>
                <a:ext cx="42868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L’equazione di funzionamento si ricava dalla</a:t>
                </a:r>
              </a:p>
              <a:p>
                <a:endParaRPr lang="it-IT"/>
              </a:p>
              <a:p>
                <a:r>
                  <a:rPr lang="it-IT"/>
                  <a:t>ponendo </a:t>
                </a:r>
                <a:r>
                  <a:rPr lang="it-IT" i="1"/>
                  <a:t>J</a:t>
                </a:r>
                <a:r>
                  <a:rPr lang="it-IT"/>
                  <a:t> = </a:t>
                </a:r>
                <a:r>
                  <a:rPr lang="it-IT" i="1"/>
                  <a:t>T</a:t>
                </a:r>
                <a:r>
                  <a:rPr lang="it-IT"/>
                  <a:t> e </a:t>
                </a:r>
                <a:r>
                  <a:rPr lang="it-IT" i="1"/>
                  <a:t>K</a:t>
                </a:r>
                <a:r>
                  <a:rPr lang="it-IT"/>
                  <a:t> = </a:t>
                </a:r>
                <a:r>
                  <a:rPr lang="it-IT" i="1"/>
                  <a:t>T</a:t>
                </a:r>
                <a:r>
                  <a:rPr lang="it-IT"/>
                  <a:t> 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F13A459-AC3F-E247-91B1-18DA809A9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6419" y="3035138"/>
                <a:ext cx="2120900" cy="812800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6BE7160-D4CF-8E46-86D6-00085ADA4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3146" y="5879750"/>
              <a:ext cx="3937000" cy="8763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204073B-EEE9-0B4D-9F38-23E7B715F374}"/>
              </a:ext>
            </a:extLst>
          </p:cNvPr>
          <p:cNvSpPr txBox="1"/>
          <p:nvPr/>
        </p:nvSpPr>
        <p:spPr>
          <a:xfrm>
            <a:off x="8697511" y="0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FFT</a:t>
            </a:r>
          </a:p>
        </p:txBody>
      </p:sp>
    </p:spTree>
    <p:extLst>
      <p:ext uri="{BB962C8B-B14F-4D97-AF65-F5344CB8AC3E}">
        <p14:creationId xmlns:p14="http://schemas.microsoft.com/office/powerpoint/2010/main" val="134152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FFB973-A547-FC43-B878-7E4E0C80AF7D}"/>
              </a:ext>
            </a:extLst>
          </p:cNvPr>
          <p:cNvSpPr txBox="1"/>
          <p:nvPr/>
        </p:nvSpPr>
        <p:spPr>
          <a:xfrm>
            <a:off x="1145737" y="4457106"/>
            <a:ext cx="6800516" cy="923330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r>
              <a:rPr lang="it-IT"/>
              <a:t>Quando l’ingresso </a:t>
            </a:r>
            <a:r>
              <a:rPr lang="it-IT" i="1"/>
              <a:t>T</a:t>
            </a:r>
            <a:r>
              <a:rPr lang="it-IT"/>
              <a:t> = 1, a ogni istante di </a:t>
            </a:r>
            <a:r>
              <a:rPr lang="it-IT" i="1"/>
              <a:t>clock </a:t>
            </a:r>
            <a:r>
              <a:rPr lang="it-IT"/>
              <a:t>il </a:t>
            </a:r>
            <a:r>
              <a:rPr lang="it-IT" i="1"/>
              <a:t>flip-flop </a:t>
            </a:r>
            <a:r>
              <a:rPr lang="it-IT"/>
              <a:t>cambia stato; </a:t>
            </a:r>
          </a:p>
          <a:p>
            <a:r>
              <a:rPr lang="it-IT"/>
              <a:t>se invece l’ingresso </a:t>
            </a:r>
            <a:r>
              <a:rPr lang="it-IT" i="1"/>
              <a:t>T</a:t>
            </a:r>
            <a:r>
              <a:rPr lang="it-IT"/>
              <a:t> = 0 esso rimane nello stesso stato.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3AFC2-D071-6A45-90E0-2719F7C8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306" y="474435"/>
            <a:ext cx="3505190" cy="20872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93A06-9984-0746-832D-1D440A7FE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977" y="2878498"/>
            <a:ext cx="3937000" cy="87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CB12A-1E1C-6143-81CD-27C66ACDCBED}"/>
              </a:ext>
            </a:extLst>
          </p:cNvPr>
          <p:cNvSpPr txBox="1"/>
          <p:nvPr/>
        </p:nvSpPr>
        <p:spPr>
          <a:xfrm>
            <a:off x="8697511" y="0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FFT</a:t>
            </a:r>
          </a:p>
        </p:txBody>
      </p:sp>
    </p:spTree>
    <p:extLst>
      <p:ext uri="{BB962C8B-B14F-4D97-AF65-F5344CB8AC3E}">
        <p14:creationId xmlns:p14="http://schemas.microsoft.com/office/powerpoint/2010/main" val="9644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B43430-56F5-9C4F-B874-97D17E2F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88" y="267473"/>
            <a:ext cx="3924300" cy="233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B0820F-4824-BE46-916C-F7F8FA751628}"/>
              </a:ext>
            </a:extLst>
          </p:cNvPr>
          <p:cNvSpPr txBox="1"/>
          <p:nvPr/>
        </p:nvSpPr>
        <p:spPr>
          <a:xfrm>
            <a:off x="1472540" y="2921330"/>
            <a:ext cx="6893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Un impiego tipico del FFT è quello di dimezzare la frequenza di </a:t>
            </a:r>
            <a:r>
              <a:rPr lang="it-IT" i="1"/>
              <a:t>clock</a:t>
            </a:r>
            <a:r>
              <a:rPr lang="it-IT"/>
              <a:t>, </a:t>
            </a:r>
          </a:p>
          <a:p>
            <a:r>
              <a:rPr lang="it-IT"/>
              <a:t>poiché una volta cambiato lo stato di uscita esso non cambia più fino al </a:t>
            </a:r>
          </a:p>
          <a:p>
            <a:r>
              <a:rPr lang="it-IT"/>
              <a:t>prossimo impulso di </a:t>
            </a:r>
            <a:r>
              <a:rPr lang="it-IT" i="1"/>
              <a:t>clock</a:t>
            </a:r>
            <a:r>
              <a:rPr lang="it-IT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B3B3B-D4AE-E34C-9941-CCE27DE6C789}"/>
              </a:ext>
            </a:extLst>
          </p:cNvPr>
          <p:cNvSpPr txBox="1"/>
          <p:nvPr/>
        </p:nvSpPr>
        <p:spPr>
          <a:xfrm>
            <a:off x="8697511" y="0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4690DB-B299-1346-B104-A30E45F928CE}"/>
              </a:ext>
            </a:extLst>
          </p:cNvPr>
          <p:cNvGrpSpPr/>
          <p:nvPr/>
        </p:nvGrpSpPr>
        <p:grpSpPr>
          <a:xfrm>
            <a:off x="970005" y="4161717"/>
            <a:ext cx="6595567" cy="2182256"/>
            <a:chOff x="970005" y="4161717"/>
            <a:chExt cx="6595567" cy="21822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19141B-0BF4-8243-94CF-8A05C7FC5B13}"/>
                </a:ext>
              </a:extLst>
            </p:cNvPr>
            <p:cNvGrpSpPr/>
            <p:nvPr/>
          </p:nvGrpSpPr>
          <p:grpSpPr>
            <a:xfrm>
              <a:off x="1472540" y="4161717"/>
              <a:ext cx="6093032" cy="2182256"/>
              <a:chOff x="1239982" y="4161717"/>
              <a:chExt cx="6093032" cy="218225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A91F5B3-03D3-D645-85F6-B88329DA0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9982" y="4161717"/>
                <a:ext cx="6093032" cy="2182256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DD20A8-397A-764A-978A-F1D68F94CDDC}"/>
                  </a:ext>
                </a:extLst>
              </p:cNvPr>
              <p:cNvSpPr/>
              <p:nvPr/>
            </p:nvSpPr>
            <p:spPr>
              <a:xfrm>
                <a:off x="1743957" y="4727542"/>
                <a:ext cx="103695" cy="1294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E4F099-7EA2-FE47-9E83-D9DDEA88D405}"/>
                </a:ext>
              </a:extLst>
            </p:cNvPr>
            <p:cNvSpPr txBox="1"/>
            <p:nvPr/>
          </p:nvSpPr>
          <p:spPr>
            <a:xfrm>
              <a:off x="970005" y="506817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/>
                <a:t>T</a:t>
              </a:r>
              <a:r>
                <a:rPr lang="it-IT"/>
                <a:t>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07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03BDB-2B09-5840-A100-EE45FED0D772}"/>
              </a:ext>
            </a:extLst>
          </p:cNvPr>
          <p:cNvSpPr/>
          <p:nvPr/>
        </p:nvSpPr>
        <p:spPr>
          <a:xfrm>
            <a:off x="3110914" y="418006"/>
            <a:ext cx="3164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>
                <a:latin typeface="NimbusRomNo9L"/>
              </a:rPr>
              <a:t>Flip-Flop </a:t>
            </a:r>
            <a:r>
              <a:rPr lang="it-IT" sz="2400" b="1">
                <a:latin typeface="NimbusRomNo9L"/>
              </a:rPr>
              <a:t>di tipo D (FFD)</a:t>
            </a:r>
            <a:endParaRPr lang="it-IT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234DB-AD29-0C4D-A48A-36AC39F7DAD9}"/>
              </a:ext>
            </a:extLst>
          </p:cNvPr>
          <p:cNvSpPr txBox="1"/>
          <p:nvPr/>
        </p:nvSpPr>
        <p:spPr>
          <a:xfrm>
            <a:off x="783771" y="1496291"/>
            <a:ext cx="722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Nel </a:t>
            </a:r>
            <a:r>
              <a:rPr lang="it-IT" i="1"/>
              <a:t>flip-flop D</a:t>
            </a:r>
            <a:r>
              <a:rPr lang="it-IT"/>
              <a:t> - </a:t>
            </a:r>
            <a:r>
              <a:rPr lang="it-IT" i="1"/>
              <a:t>D</a:t>
            </a:r>
            <a:r>
              <a:rPr lang="it-IT"/>
              <a:t> sta per </a:t>
            </a:r>
            <a:r>
              <a:rPr lang="it-IT" i="1"/>
              <a:t>Delay </a:t>
            </a:r>
            <a:r>
              <a:rPr lang="it-IT"/>
              <a:t>– l’uscita dopo un impulso di </a:t>
            </a:r>
            <a:r>
              <a:rPr lang="it-IT" i="1"/>
              <a:t>clock è</a:t>
            </a:r>
            <a:r>
              <a:rPr lang="it-IT"/>
              <a:t> uguale </a:t>
            </a:r>
          </a:p>
          <a:p>
            <a:r>
              <a:rPr lang="it-IT"/>
              <a:t>al valore presente all’ingresso D all’istante di clock.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8D2FB-3948-7F41-93BA-BF188A4A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607" y="5809780"/>
            <a:ext cx="3423741" cy="645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3603FB-74A9-4A40-BF59-20ADA153B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686" y="2409734"/>
            <a:ext cx="3765636" cy="19604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B37B696-E17D-5F40-9DD4-D8CE26B72B71}"/>
              </a:ext>
            </a:extLst>
          </p:cNvPr>
          <p:cNvGrpSpPr/>
          <p:nvPr/>
        </p:nvGrpSpPr>
        <p:grpSpPr>
          <a:xfrm>
            <a:off x="993593" y="4422609"/>
            <a:ext cx="6274873" cy="1129022"/>
            <a:chOff x="866899" y="4225326"/>
            <a:chExt cx="6274873" cy="11290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1A0F7A-E4A3-2D49-924C-F342A971E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0399" y="4959823"/>
              <a:ext cx="1984829" cy="31518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BD9A0F-3088-4C42-A0BB-CC286AB75918}"/>
                </a:ext>
              </a:extLst>
            </p:cNvPr>
            <p:cNvSpPr txBox="1"/>
            <p:nvPr/>
          </p:nvSpPr>
          <p:spPr>
            <a:xfrm>
              <a:off x="866899" y="4431018"/>
              <a:ext cx="42868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L’equazione di funzionamento si ricava dalla</a:t>
              </a:r>
            </a:p>
            <a:p>
              <a:endParaRPr lang="it-IT"/>
            </a:p>
            <a:p>
              <a:r>
                <a:rPr lang="it-IT"/>
                <a:t>ponendo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7C9230-93A7-484C-832C-17616264E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0872" y="4225326"/>
              <a:ext cx="2120900" cy="812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F639670-73A0-F14A-A0B2-176A66613188}"/>
              </a:ext>
            </a:extLst>
          </p:cNvPr>
          <p:cNvSpPr txBox="1"/>
          <p:nvPr/>
        </p:nvSpPr>
        <p:spPr>
          <a:xfrm>
            <a:off x="8697511" y="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FFD</a:t>
            </a:r>
          </a:p>
        </p:txBody>
      </p:sp>
    </p:spTree>
    <p:extLst>
      <p:ext uri="{BB962C8B-B14F-4D97-AF65-F5344CB8AC3E}">
        <p14:creationId xmlns:p14="http://schemas.microsoft.com/office/powerpoint/2010/main" val="425873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D22F66-45D6-5F46-94A8-EAB7486D44F1}"/>
              </a:ext>
            </a:extLst>
          </p:cNvPr>
          <p:cNvSpPr/>
          <p:nvPr/>
        </p:nvSpPr>
        <p:spPr>
          <a:xfrm>
            <a:off x="982416" y="5118287"/>
            <a:ext cx="7523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latin typeface="CMMI10"/>
              </a:rPr>
              <a:t> </a:t>
            </a:r>
            <a:r>
              <a:rPr lang="it-IT"/>
              <a:t>Il </a:t>
            </a:r>
            <a:r>
              <a:rPr lang="it-IT" i="1"/>
              <a:t>flip-flop D</a:t>
            </a:r>
            <a:r>
              <a:rPr lang="it-IT"/>
              <a:t> realizza il trasferimento in uscita del segnale d’ingresso D con un ritardo pari al periodo di clock </a:t>
            </a:r>
            <a:r>
              <a:rPr lang="it-IT" i="1"/>
              <a:t>T</a:t>
            </a:r>
            <a:r>
              <a:rPr lang="it-IT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72751-3F7F-E544-8A1E-E04DF59F4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648" y="1038315"/>
            <a:ext cx="3765636" cy="1960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544661-EB32-8D44-80E5-8D59E1796131}"/>
              </a:ext>
            </a:extLst>
          </p:cNvPr>
          <p:cNvSpPr txBox="1"/>
          <p:nvPr/>
        </p:nvSpPr>
        <p:spPr>
          <a:xfrm>
            <a:off x="8697511" y="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B2049-C6A9-9E43-88B2-B91CBEA8E274}"/>
              </a:ext>
            </a:extLst>
          </p:cNvPr>
          <p:cNvSpPr txBox="1"/>
          <p:nvPr/>
        </p:nvSpPr>
        <p:spPr>
          <a:xfrm>
            <a:off x="1182743" y="3628758"/>
            <a:ext cx="6169189" cy="923330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>
                <a:latin typeface="NimbusRomNo9L"/>
              </a:rPr>
              <a:t>Funzionamento</a:t>
            </a:r>
            <a:r>
              <a:rPr lang="it-IT">
                <a:latin typeface="NimbusRomNo9L"/>
              </a:rPr>
              <a:t>:</a:t>
            </a:r>
          </a:p>
          <a:p>
            <a:r>
              <a:rPr lang="it-IT">
                <a:latin typeface="NimbusRomNo9L"/>
              </a:rPr>
              <a:t>lo stato futuro </a:t>
            </a:r>
            <a:r>
              <a:rPr lang="it-IT" i="1">
                <a:latin typeface="CMMI10"/>
              </a:rPr>
              <a:t>X</a:t>
            </a:r>
            <a:r>
              <a:rPr lang="it-IT">
                <a:latin typeface="CMMI10"/>
              </a:rPr>
              <a:t> sarà pari al valore attuale di </a:t>
            </a:r>
            <a:r>
              <a:rPr lang="it-IT" i="1">
                <a:latin typeface="CMMI10"/>
              </a:rPr>
              <a:t>D</a:t>
            </a:r>
            <a:r>
              <a:rPr lang="it-IT">
                <a:latin typeface="NimbusRomNo9L"/>
              </a:rPr>
              <a:t> e sarà disponible</a:t>
            </a:r>
          </a:p>
          <a:p>
            <a:r>
              <a:rPr lang="it-IT">
                <a:latin typeface="NimbusRomNo9L"/>
              </a:rPr>
              <a:t>al prossimo impulso di clock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4AE10E-22DD-3440-B38E-84F6B8250B5A}"/>
              </a:ext>
            </a:extLst>
          </p:cNvPr>
          <p:cNvSpPr txBox="1"/>
          <p:nvPr/>
        </p:nvSpPr>
        <p:spPr>
          <a:xfrm>
            <a:off x="3379575" y="155855"/>
            <a:ext cx="266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Registri e contatori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6843C0-5053-9849-AC0C-E48DC50EEB29}"/>
              </a:ext>
            </a:extLst>
          </p:cNvPr>
          <p:cNvSpPr/>
          <p:nvPr/>
        </p:nvSpPr>
        <p:spPr>
          <a:xfrm>
            <a:off x="807190" y="884911"/>
            <a:ext cx="781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latin typeface="NimbusRomNo9L"/>
              </a:rPr>
              <a:t>I </a:t>
            </a:r>
            <a:r>
              <a:rPr lang="it-IT" i="1">
                <a:latin typeface="NimbusRomNo9L"/>
              </a:rPr>
              <a:t>flip-flop </a:t>
            </a:r>
            <a:r>
              <a:rPr lang="it-IT">
                <a:latin typeface="NimbusRomNo9L"/>
              </a:rPr>
              <a:t>costituiscono la circuiteria di base per la memorizzazione di un singolo bit in formato elettronico. A partire da un FFD si possono costruire unità per la memorizzazione di blocchi di </a:t>
            </a:r>
            <a:r>
              <a:rPr lang="it-IT" i="1">
                <a:latin typeface="CMMI10"/>
              </a:rPr>
              <a:t>m</a:t>
            </a:r>
            <a:r>
              <a:rPr lang="it-IT">
                <a:latin typeface="CMMI10"/>
              </a:rPr>
              <a:t> </a:t>
            </a:r>
            <a:r>
              <a:rPr lang="it-IT">
                <a:latin typeface="NimbusRomNo9L"/>
              </a:rPr>
              <a:t>bit denominati </a:t>
            </a:r>
            <a:r>
              <a:rPr lang="it-IT" i="1">
                <a:latin typeface="NimbusRomNo9L"/>
              </a:rPr>
              <a:t>registri.</a:t>
            </a:r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58DCC-1BAD-C74E-AD86-8F9A36B9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954" y="2075632"/>
            <a:ext cx="4689058" cy="3281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3CC801-1742-DB4D-8071-6845191F3B76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A1CC21-1DEE-5346-A616-5072D32278F8}"/>
              </a:ext>
            </a:extLst>
          </p:cNvPr>
          <p:cNvGrpSpPr/>
          <p:nvPr/>
        </p:nvGrpSpPr>
        <p:grpSpPr>
          <a:xfrm>
            <a:off x="1391235" y="5570547"/>
            <a:ext cx="7388048" cy="646331"/>
            <a:chOff x="1391235" y="5570547"/>
            <a:chExt cx="7388048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7D3C5D-9FC1-1C4B-B417-3B3A60E73540}"/>
                </a:ext>
              </a:extLst>
            </p:cNvPr>
            <p:cNvSpPr txBox="1"/>
            <p:nvPr/>
          </p:nvSpPr>
          <p:spPr>
            <a:xfrm>
              <a:off x="1391235" y="5570547"/>
              <a:ext cx="7388048" cy="646331"/>
            </a:xfrm>
            <a:prstGeom prst="rect">
              <a:avLst/>
            </a:prstGeom>
            <a:noFill/>
            <a:ln w="25400">
              <a:solidFill>
                <a:srgbClr val="0F21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b="1"/>
                <a:t>Funzionamento</a:t>
              </a:r>
              <a:r>
                <a:rPr lang="it-IT"/>
                <a:t>:</a:t>
              </a:r>
            </a:p>
            <a:p>
              <a:r>
                <a:rPr lang="it-IT"/>
                <a:t>Le variabili                ...            assumo i valori  </a:t>
              </a:r>
              <a:r>
                <a:rPr lang="it-IT" i="1"/>
                <a:t>d</a:t>
              </a:r>
              <a:r>
                <a:rPr lang="it-IT" baseline="-25000"/>
                <a:t>0</a:t>
              </a:r>
              <a:r>
                <a:rPr lang="it-IT"/>
                <a:t>, </a:t>
              </a:r>
              <a:r>
                <a:rPr lang="it-IT" i="1"/>
                <a:t>d</a:t>
              </a:r>
              <a:r>
                <a:rPr lang="it-IT" baseline="-25000"/>
                <a:t>1</a:t>
              </a:r>
              <a:r>
                <a:rPr lang="it-IT"/>
                <a:t>, ...</a:t>
              </a:r>
              <a:r>
                <a:rPr lang="it-IT" i="1"/>
                <a:t>d</a:t>
              </a:r>
              <a:r>
                <a:rPr lang="it-IT" i="1" baseline="-25000"/>
                <a:t>m</a:t>
              </a:r>
              <a:r>
                <a:rPr lang="it-IT" baseline="-25000"/>
                <a:t>-1</a:t>
              </a:r>
              <a:r>
                <a:rPr lang="it-IT"/>
                <a:t> presenti in ingresso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82514A-00CC-F04C-AE0C-BC3C9046F294}"/>
                </a:ext>
              </a:extLst>
            </p:cNvPr>
            <p:cNvGrpSpPr/>
            <p:nvPr/>
          </p:nvGrpSpPr>
          <p:grpSpPr>
            <a:xfrm>
              <a:off x="2522859" y="5893712"/>
              <a:ext cx="1527428" cy="274218"/>
              <a:chOff x="6662903" y="2431504"/>
              <a:chExt cx="2114362" cy="43444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F1DC524-73F2-764C-8828-27EDF11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6065" y="2484953"/>
                <a:ext cx="711200" cy="3810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521F2C3-3384-FF4D-8E46-004A38A91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4562" y="2453943"/>
                <a:ext cx="431800" cy="4064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3FDBAED-F7AB-E746-B044-8C9262B5B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2903" y="2431504"/>
                <a:ext cx="508000" cy="4191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233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843333-D7B5-3347-B10E-EC60C5889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719" y="692785"/>
            <a:ext cx="4508088" cy="2697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A354B-B8B5-D34A-875D-29425E735B83}"/>
              </a:ext>
            </a:extLst>
          </p:cNvPr>
          <p:cNvSpPr txBox="1"/>
          <p:nvPr/>
        </p:nvSpPr>
        <p:spPr>
          <a:xfrm>
            <a:off x="2968831" y="2189993"/>
            <a:ext cx="301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0</a:t>
            </a:r>
          </a:p>
          <a:p>
            <a:r>
              <a:rPr lang="it-IT">
                <a:solidFill>
                  <a:srgbClr val="FF0000"/>
                </a:solidFill>
              </a:rPr>
              <a:t>1</a:t>
            </a:r>
          </a:p>
          <a:p>
            <a:r>
              <a:rPr lang="it-IT">
                <a:solidFill>
                  <a:srgbClr val="FF0000"/>
                </a:solidFill>
              </a:rPr>
              <a:t>:</a:t>
            </a:r>
          </a:p>
          <a:p>
            <a:r>
              <a:rPr lang="it-IT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762C-5632-E34C-891A-16E88CA12C3E}"/>
              </a:ext>
            </a:extLst>
          </p:cNvPr>
          <p:cNvSpPr txBox="1"/>
          <p:nvPr/>
        </p:nvSpPr>
        <p:spPr>
          <a:xfrm>
            <a:off x="1294410" y="2189993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/>
              <a:t>t</a:t>
            </a:r>
            <a:r>
              <a:rPr lang="it-IT" sz="3200" baseline="-25000"/>
              <a:t>0</a:t>
            </a:r>
            <a:endParaRPr lang="it-IT" sz="3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F60605-72F1-5A47-A1D0-465B8FB456C4}"/>
              </a:ext>
            </a:extLst>
          </p:cNvPr>
          <p:cNvGrpSpPr/>
          <p:nvPr/>
        </p:nvGrpSpPr>
        <p:grpSpPr>
          <a:xfrm>
            <a:off x="1294410" y="3610938"/>
            <a:ext cx="6669397" cy="3066869"/>
            <a:chOff x="1294410" y="3610938"/>
            <a:chExt cx="6669397" cy="30668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9FB4F3-14F5-F145-A0A9-4000FC122E37}"/>
                </a:ext>
              </a:extLst>
            </p:cNvPr>
            <p:cNvSpPr txBox="1"/>
            <p:nvPr/>
          </p:nvSpPr>
          <p:spPr>
            <a:xfrm>
              <a:off x="3954483" y="3610938"/>
              <a:ext cx="2696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>
                  <a:solidFill>
                    <a:srgbClr val="FF0000"/>
                  </a:solidFill>
                </a:rPr>
                <a:t>0	1	....      1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2886EAF-0AB1-5745-BAF4-D264C2EE2457}"/>
                </a:ext>
              </a:extLst>
            </p:cNvPr>
            <p:cNvGrpSpPr/>
            <p:nvPr/>
          </p:nvGrpSpPr>
          <p:grpSpPr>
            <a:xfrm>
              <a:off x="1294410" y="3980270"/>
              <a:ext cx="6669397" cy="2697537"/>
              <a:chOff x="1294410" y="3980270"/>
              <a:chExt cx="6669397" cy="269753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ABAAFB5-AEE9-FF4A-819B-5C18B080DA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55719" y="3980270"/>
                <a:ext cx="4508088" cy="2697537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B7DE01-3668-AA4C-9814-D2C23EBA1A63}"/>
                  </a:ext>
                </a:extLst>
              </p:cNvPr>
              <p:cNvSpPr txBox="1"/>
              <p:nvPr/>
            </p:nvSpPr>
            <p:spPr>
              <a:xfrm>
                <a:off x="2968831" y="5477478"/>
                <a:ext cx="30168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>
                    <a:solidFill>
                      <a:srgbClr val="FF0000"/>
                    </a:solidFill>
                  </a:rPr>
                  <a:t>0</a:t>
                </a:r>
              </a:p>
              <a:p>
                <a:r>
                  <a:rPr lang="it-IT">
                    <a:solidFill>
                      <a:srgbClr val="FF0000"/>
                    </a:solidFill>
                  </a:rPr>
                  <a:t>1</a:t>
                </a:r>
              </a:p>
              <a:p>
                <a:r>
                  <a:rPr lang="it-IT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it-IT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56EADF-7781-0942-B288-49AF9EA2809A}"/>
                  </a:ext>
                </a:extLst>
              </p:cNvPr>
              <p:cNvSpPr txBox="1"/>
              <p:nvPr/>
            </p:nvSpPr>
            <p:spPr>
              <a:xfrm>
                <a:off x="1294410" y="5036650"/>
                <a:ext cx="4619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i="1"/>
                  <a:t>t</a:t>
                </a:r>
                <a:r>
                  <a:rPr lang="it-IT" sz="3200" baseline="-25000"/>
                  <a:t>1</a:t>
                </a:r>
                <a:endParaRPr lang="it-IT" sz="3200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93D191-6765-304A-BD07-E5E0A58CA376}"/>
              </a:ext>
            </a:extLst>
          </p:cNvPr>
          <p:cNvSpPr txBox="1"/>
          <p:nvPr/>
        </p:nvSpPr>
        <p:spPr>
          <a:xfrm>
            <a:off x="3954483" y="213145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0	0	....      0</a:t>
            </a:r>
          </a:p>
        </p:txBody>
      </p:sp>
    </p:spTree>
    <p:extLst>
      <p:ext uri="{BB962C8B-B14F-4D97-AF65-F5344CB8AC3E}">
        <p14:creationId xmlns:p14="http://schemas.microsoft.com/office/powerpoint/2010/main" val="17652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ED5205-D43D-DE4F-B7E5-9BCD60CDBAE1}"/>
              </a:ext>
            </a:extLst>
          </p:cNvPr>
          <p:cNvSpPr txBox="1"/>
          <p:nvPr/>
        </p:nvSpPr>
        <p:spPr>
          <a:xfrm>
            <a:off x="7986311" y="0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Circuiti sequenziali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3D24C-C74F-0045-97BF-CCCD889E1444}"/>
              </a:ext>
            </a:extLst>
          </p:cNvPr>
          <p:cNvSpPr txBox="1"/>
          <p:nvPr/>
        </p:nvSpPr>
        <p:spPr>
          <a:xfrm>
            <a:off x="1251248" y="111234"/>
            <a:ext cx="669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La macchina sequenziale è pertanto definita dai cinque insiemi citati: </a:t>
            </a:r>
            <a:endParaRPr lang="it-IT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FB04A-D8D1-154C-8AB3-322515B9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558" y="685401"/>
            <a:ext cx="2287483" cy="44755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4AB8618-106C-4042-88BD-B754469BA1C0}"/>
              </a:ext>
            </a:extLst>
          </p:cNvPr>
          <p:cNvGrpSpPr/>
          <p:nvPr/>
        </p:nvGrpSpPr>
        <p:grpSpPr>
          <a:xfrm>
            <a:off x="780838" y="1387351"/>
            <a:ext cx="3385607" cy="2188319"/>
            <a:chOff x="780838" y="1387351"/>
            <a:chExt cx="3385607" cy="21883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32A28C-D508-5F4F-A4CB-5C8EACC14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0991" y="1387351"/>
              <a:ext cx="1765300" cy="14351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993C1B-2AB8-FA4E-9E0A-A36617865E91}"/>
                </a:ext>
              </a:extLst>
            </p:cNvPr>
            <p:cNvSpPr txBox="1"/>
            <p:nvPr/>
          </p:nvSpPr>
          <p:spPr>
            <a:xfrm>
              <a:off x="780838" y="3206338"/>
              <a:ext cx="3385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Matrice di transizione dell’automa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F3C8A4-EE73-3648-B5E3-9CD5C55A1A9E}"/>
              </a:ext>
            </a:extLst>
          </p:cNvPr>
          <p:cNvGrpSpPr/>
          <p:nvPr/>
        </p:nvGrpSpPr>
        <p:grpSpPr>
          <a:xfrm>
            <a:off x="5239626" y="1132952"/>
            <a:ext cx="2812810" cy="2436118"/>
            <a:chOff x="4902440" y="970942"/>
            <a:chExt cx="3201625" cy="264095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37AA235-AAC1-5348-B531-4A5EC174F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440" y="970942"/>
              <a:ext cx="3042307" cy="19072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230FD72-5429-CD46-A08F-0D4BEA4AAF37}"/>
                </a:ext>
              </a:extLst>
            </p:cNvPr>
            <p:cNvSpPr txBox="1"/>
            <p:nvPr/>
          </p:nvSpPr>
          <p:spPr>
            <a:xfrm>
              <a:off x="4929285" y="3242563"/>
              <a:ext cx="3174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Grafo di transizione dell’automa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AAC1AAA5-33F2-0D44-81A5-B3A416F46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846" y="3959557"/>
            <a:ext cx="3721964" cy="26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BA5C0-5B66-144C-966D-AFE04B601F59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FC75F-30BD-1847-869D-220EB074E0DD}"/>
              </a:ext>
            </a:extLst>
          </p:cNvPr>
          <p:cNvSpPr txBox="1"/>
          <p:nvPr/>
        </p:nvSpPr>
        <p:spPr>
          <a:xfrm>
            <a:off x="1308099" y="581047"/>
            <a:ext cx="6892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Gli stessi </a:t>
            </a:r>
            <a:r>
              <a:rPr lang="it-IT" i="1"/>
              <a:t>m</a:t>
            </a:r>
            <a:r>
              <a:rPr lang="it-IT"/>
              <a:t> </a:t>
            </a:r>
            <a:r>
              <a:rPr lang="it-IT" i="1"/>
              <a:t>flip-flop </a:t>
            </a:r>
            <a:r>
              <a:rPr lang="it-IT"/>
              <a:t>di tipo </a:t>
            </a:r>
            <a:r>
              <a:rPr lang="it-IT" i="1"/>
              <a:t>D</a:t>
            </a:r>
            <a:r>
              <a:rPr lang="it-IT"/>
              <a:t> possono essere organizzati per realizzare i </a:t>
            </a:r>
          </a:p>
          <a:p>
            <a:r>
              <a:rPr lang="it-IT" i="1"/>
              <a:t>registri a scorrimento </a:t>
            </a:r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1A670-7725-8A49-A4D4-A0193D7A4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34" y="1494208"/>
            <a:ext cx="6468065" cy="2445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B148A4-9D9B-1943-B4A8-579398529054}"/>
              </a:ext>
            </a:extLst>
          </p:cNvPr>
          <p:cNvSpPr txBox="1"/>
          <p:nvPr/>
        </p:nvSpPr>
        <p:spPr>
          <a:xfrm>
            <a:off x="1189000" y="4769649"/>
            <a:ext cx="7272055" cy="923330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r>
              <a:rPr lang="it-IT"/>
              <a:t>A ogni istante di </a:t>
            </a:r>
            <a:r>
              <a:rPr lang="it-IT" i="1"/>
              <a:t>clock</a:t>
            </a:r>
            <a:r>
              <a:rPr lang="it-IT"/>
              <a:t> il contenuto del registro </a:t>
            </a:r>
            <a:r>
              <a:rPr lang="it-IT" i="1"/>
              <a:t>j</a:t>
            </a:r>
            <a:r>
              <a:rPr lang="it-IT"/>
              <a:t>-esimo si sposta nel registro </a:t>
            </a:r>
          </a:p>
          <a:p>
            <a:r>
              <a:rPr lang="it-IT"/>
              <a:t>(</a:t>
            </a:r>
            <a:r>
              <a:rPr lang="it-IT" i="1"/>
              <a:t>j</a:t>
            </a:r>
            <a:r>
              <a:rPr lang="it-IT"/>
              <a:t>-1)-esimo e si rende disponibile per l’uscita. </a:t>
            </a:r>
          </a:p>
        </p:txBody>
      </p:sp>
    </p:spTree>
    <p:extLst>
      <p:ext uri="{BB962C8B-B14F-4D97-AF65-F5344CB8AC3E}">
        <p14:creationId xmlns:p14="http://schemas.microsoft.com/office/powerpoint/2010/main" val="17513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4D5A8C8-BB98-8441-B07A-382CA00846C7}"/>
              </a:ext>
            </a:extLst>
          </p:cNvPr>
          <p:cNvGrpSpPr/>
          <p:nvPr/>
        </p:nvGrpSpPr>
        <p:grpSpPr>
          <a:xfrm>
            <a:off x="474282" y="17420"/>
            <a:ext cx="7260264" cy="1589594"/>
            <a:chOff x="474282" y="88090"/>
            <a:chExt cx="7260264" cy="158959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2AA8D0-C748-2147-A772-AD49F81CE78E}"/>
                </a:ext>
              </a:extLst>
            </p:cNvPr>
            <p:cNvGrpSpPr/>
            <p:nvPr/>
          </p:nvGrpSpPr>
          <p:grpSpPr>
            <a:xfrm>
              <a:off x="1485899" y="88090"/>
              <a:ext cx="6248647" cy="1589594"/>
              <a:chOff x="1485899" y="88090"/>
              <a:chExt cx="6248647" cy="158959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16EDBA8-D7F2-264B-9570-A85511299394}"/>
                  </a:ext>
                </a:extLst>
              </p:cNvPr>
              <p:cNvGrpSpPr/>
              <p:nvPr/>
            </p:nvGrpSpPr>
            <p:grpSpPr>
              <a:xfrm>
                <a:off x="1485899" y="228599"/>
                <a:ext cx="6248647" cy="1449085"/>
                <a:chOff x="926275" y="382289"/>
                <a:chExt cx="8122722" cy="2052634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87304B26-6B9D-B342-A13A-270317C55C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26275" y="382289"/>
                  <a:ext cx="8122722" cy="2052634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FB3A9FD-738C-8E4C-8DE4-576576181143}"/>
                    </a:ext>
                  </a:extLst>
                </p:cNvPr>
                <p:cNvSpPr/>
                <p:nvPr/>
              </p:nvSpPr>
              <p:spPr>
                <a:xfrm>
                  <a:off x="1045029" y="676894"/>
                  <a:ext cx="391885" cy="3206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CB68BA-75DA-714C-8C5E-03123DB613BF}"/>
                  </a:ext>
                </a:extLst>
              </p:cNvPr>
              <p:cNvSpPr txBox="1"/>
              <p:nvPr/>
            </p:nvSpPr>
            <p:spPr>
              <a:xfrm>
                <a:off x="3257550" y="8809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43726C-E7C5-6F41-ACE5-0C70DF28FA52}"/>
                  </a:ext>
                </a:extLst>
              </p:cNvPr>
              <p:cNvSpPr txBox="1"/>
              <p:nvPr/>
            </p:nvSpPr>
            <p:spPr>
              <a:xfrm>
                <a:off x="4274883" y="8809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971633-9D41-5147-9454-7B3A1FB44532}"/>
                  </a:ext>
                </a:extLst>
              </p:cNvPr>
              <p:cNvSpPr txBox="1"/>
              <p:nvPr/>
            </p:nvSpPr>
            <p:spPr>
              <a:xfrm>
                <a:off x="5292216" y="8809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169874-DAA7-ED4D-AA65-D0FAB99E4C6E}"/>
                  </a:ext>
                </a:extLst>
              </p:cNvPr>
              <p:cNvSpPr txBox="1"/>
              <p:nvPr/>
            </p:nvSpPr>
            <p:spPr>
              <a:xfrm>
                <a:off x="7394388" y="9268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FEBEC1-618F-8141-B90A-EBE7440B9C6F}"/>
                </a:ext>
              </a:extLst>
            </p:cNvPr>
            <p:cNvSpPr txBox="1"/>
            <p:nvPr/>
          </p:nvSpPr>
          <p:spPr>
            <a:xfrm>
              <a:off x="474282" y="276058"/>
              <a:ext cx="1313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... </a:t>
              </a:r>
              <a:r>
                <a:rPr lang="it-IT" sz="2400">
                  <a:solidFill>
                    <a:srgbClr val="FF0000"/>
                  </a:solidFill>
                </a:rPr>
                <a:t>1 0 1 1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B08F251-778E-D84B-B89C-D019899AB81B}"/>
              </a:ext>
            </a:extLst>
          </p:cNvPr>
          <p:cNvSpPr txBox="1"/>
          <p:nvPr/>
        </p:nvSpPr>
        <p:spPr>
          <a:xfrm>
            <a:off x="8066685" y="592264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/>
              <a:t>t</a:t>
            </a:r>
            <a:r>
              <a:rPr lang="it-IT" sz="3200" baseline="-25000"/>
              <a:t>0</a:t>
            </a:r>
            <a:endParaRPr lang="it-IT" sz="32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84031E-44AA-1B4A-A97F-2CE0F6CBE0A2}"/>
              </a:ext>
            </a:extLst>
          </p:cNvPr>
          <p:cNvGrpSpPr/>
          <p:nvPr/>
        </p:nvGrpSpPr>
        <p:grpSpPr>
          <a:xfrm>
            <a:off x="789068" y="1604701"/>
            <a:ext cx="7739603" cy="1589594"/>
            <a:chOff x="789068" y="1604701"/>
            <a:chExt cx="7739603" cy="158959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893C4A3-FE33-094E-A8C2-1DC038208396}"/>
                </a:ext>
              </a:extLst>
            </p:cNvPr>
            <p:cNvGrpSpPr/>
            <p:nvPr/>
          </p:nvGrpSpPr>
          <p:grpSpPr>
            <a:xfrm>
              <a:off x="789068" y="1604701"/>
              <a:ext cx="6945478" cy="1589594"/>
              <a:chOff x="698702" y="1725143"/>
              <a:chExt cx="6945478" cy="158959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665F30-CEE6-5943-94A6-8E7D681B529A}"/>
                  </a:ext>
                </a:extLst>
              </p:cNvPr>
              <p:cNvGrpSpPr/>
              <p:nvPr/>
            </p:nvGrpSpPr>
            <p:grpSpPr>
              <a:xfrm>
                <a:off x="1395533" y="1725143"/>
                <a:ext cx="6248647" cy="1589594"/>
                <a:chOff x="1485899" y="88090"/>
                <a:chExt cx="6248647" cy="1589594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F7244A4-7689-E547-9018-A9CB28812C9C}"/>
                    </a:ext>
                  </a:extLst>
                </p:cNvPr>
                <p:cNvGrpSpPr/>
                <p:nvPr/>
              </p:nvGrpSpPr>
              <p:grpSpPr>
                <a:xfrm>
                  <a:off x="1485899" y="228599"/>
                  <a:ext cx="6248647" cy="1449085"/>
                  <a:chOff x="926275" y="382289"/>
                  <a:chExt cx="8122722" cy="2052634"/>
                </a:xfrm>
              </p:grpSpPr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4484BBBD-6097-1D44-85C9-4694B45D38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26275" y="382289"/>
                    <a:ext cx="8122722" cy="2052634"/>
                  </a:xfrm>
                  <a:prstGeom prst="rect">
                    <a:avLst/>
                  </a:prstGeom>
                </p:spPr>
              </p:pic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393DD1AD-A0A5-CC44-A5B7-91A97005E74F}"/>
                      </a:ext>
                    </a:extLst>
                  </p:cNvPr>
                  <p:cNvSpPr/>
                  <p:nvPr/>
                </p:nvSpPr>
                <p:spPr>
                  <a:xfrm>
                    <a:off x="1045029" y="676894"/>
                    <a:ext cx="391885" cy="3206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8C63078-1842-2F46-8D3E-AFBA3F634CD4}"/>
                    </a:ext>
                  </a:extLst>
                </p:cNvPr>
                <p:cNvSpPr txBox="1"/>
                <p:nvPr/>
              </p:nvSpPr>
              <p:spPr>
                <a:xfrm>
                  <a:off x="3257550" y="88091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8C21AAD-2FB3-524B-A25A-D4A6C10FEF1B}"/>
                    </a:ext>
                  </a:extLst>
                </p:cNvPr>
                <p:cNvSpPr txBox="1"/>
                <p:nvPr/>
              </p:nvSpPr>
              <p:spPr>
                <a:xfrm>
                  <a:off x="4274883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F0FDB4E-EA39-E744-B4E6-8817BE36575B}"/>
                    </a:ext>
                  </a:extLst>
                </p:cNvPr>
                <p:cNvSpPr txBox="1"/>
                <p:nvPr/>
              </p:nvSpPr>
              <p:spPr>
                <a:xfrm>
                  <a:off x="5292216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6E6E224-D46B-414C-8E12-BB75A6C34AD9}"/>
                    </a:ext>
                  </a:extLst>
                </p:cNvPr>
                <p:cNvSpPr txBox="1"/>
                <p:nvPr/>
              </p:nvSpPr>
              <p:spPr>
                <a:xfrm>
                  <a:off x="7394388" y="92687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05CEC6-9200-A54F-9210-D7828E7EDD7F}"/>
                  </a:ext>
                </a:extLst>
              </p:cNvPr>
              <p:cNvSpPr txBox="1"/>
              <p:nvPr/>
            </p:nvSpPr>
            <p:spPr>
              <a:xfrm>
                <a:off x="698702" y="1865652"/>
                <a:ext cx="1088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... </a:t>
                </a:r>
                <a:r>
                  <a:rPr lang="it-IT" sz="2400">
                    <a:solidFill>
                      <a:srgbClr val="FF0000"/>
                    </a:solidFill>
                  </a:rPr>
                  <a:t>1 0 1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66D14A2-B70C-A84C-8F4E-F34D07453158}"/>
                </a:ext>
              </a:extLst>
            </p:cNvPr>
            <p:cNvSpPr txBox="1"/>
            <p:nvPr/>
          </p:nvSpPr>
          <p:spPr>
            <a:xfrm>
              <a:off x="8066685" y="1914487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i="1"/>
                <a:t>t</a:t>
              </a:r>
              <a:r>
                <a:rPr lang="it-IT" sz="3200" baseline="-25000"/>
                <a:t>1</a:t>
              </a:r>
              <a:endParaRPr lang="it-IT" sz="3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E3CBF03-81A9-8942-8ACC-B61C63932294}"/>
              </a:ext>
            </a:extLst>
          </p:cNvPr>
          <p:cNvGrpSpPr/>
          <p:nvPr/>
        </p:nvGrpSpPr>
        <p:grpSpPr>
          <a:xfrm>
            <a:off x="1130872" y="3144523"/>
            <a:ext cx="7397799" cy="1589594"/>
            <a:chOff x="1130872" y="3144523"/>
            <a:chExt cx="7397799" cy="158959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97609C-DA7D-0B4F-B1B1-9C9B7948395A}"/>
                </a:ext>
              </a:extLst>
            </p:cNvPr>
            <p:cNvGrpSpPr/>
            <p:nvPr/>
          </p:nvGrpSpPr>
          <p:grpSpPr>
            <a:xfrm>
              <a:off x="1130872" y="3144523"/>
              <a:ext cx="6641344" cy="1589594"/>
              <a:chOff x="923123" y="3541637"/>
              <a:chExt cx="6641344" cy="1589594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6BB9640-3BB2-6948-BF62-CC825F425F6E}"/>
                  </a:ext>
                </a:extLst>
              </p:cNvPr>
              <p:cNvGrpSpPr/>
              <p:nvPr/>
            </p:nvGrpSpPr>
            <p:grpSpPr>
              <a:xfrm>
                <a:off x="1315820" y="3541637"/>
                <a:ext cx="6248647" cy="1589594"/>
                <a:chOff x="1485899" y="88090"/>
                <a:chExt cx="6248647" cy="1589594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605826A-4E77-E845-9B81-9A65E4B43128}"/>
                    </a:ext>
                  </a:extLst>
                </p:cNvPr>
                <p:cNvGrpSpPr/>
                <p:nvPr/>
              </p:nvGrpSpPr>
              <p:grpSpPr>
                <a:xfrm>
                  <a:off x="1485899" y="228599"/>
                  <a:ext cx="6248647" cy="1449085"/>
                  <a:chOff x="926275" y="382289"/>
                  <a:chExt cx="8122722" cy="2052634"/>
                </a:xfrm>
              </p:grpSpPr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id="{E7604367-77B8-9B47-AF32-3C9FDFD61B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26275" y="382289"/>
                    <a:ext cx="8122722" cy="2052634"/>
                  </a:xfrm>
                  <a:prstGeom prst="rect">
                    <a:avLst/>
                  </a:prstGeom>
                </p:spPr>
              </p:pic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5ED03FD-75B6-8448-A784-2A241650A1E5}"/>
                      </a:ext>
                    </a:extLst>
                  </p:cNvPr>
                  <p:cNvSpPr/>
                  <p:nvPr/>
                </p:nvSpPr>
                <p:spPr>
                  <a:xfrm>
                    <a:off x="1045029" y="676894"/>
                    <a:ext cx="391885" cy="3206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0D2B551-73FB-7E43-BB06-B3DA4E31DF47}"/>
                    </a:ext>
                  </a:extLst>
                </p:cNvPr>
                <p:cNvSpPr txBox="1"/>
                <p:nvPr/>
              </p:nvSpPr>
              <p:spPr>
                <a:xfrm>
                  <a:off x="3257550" y="88091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C190804-ECEC-1345-B72A-422115A46BDE}"/>
                    </a:ext>
                  </a:extLst>
                </p:cNvPr>
                <p:cNvSpPr txBox="1"/>
                <p:nvPr/>
              </p:nvSpPr>
              <p:spPr>
                <a:xfrm>
                  <a:off x="4274883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EECE4D-DA40-1149-84B2-791A7C4D9995}"/>
                    </a:ext>
                  </a:extLst>
                </p:cNvPr>
                <p:cNvSpPr txBox="1"/>
                <p:nvPr/>
              </p:nvSpPr>
              <p:spPr>
                <a:xfrm>
                  <a:off x="5292216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A2ED8D2-538E-1544-A142-096D580D1514}"/>
                    </a:ext>
                  </a:extLst>
                </p:cNvPr>
                <p:cNvSpPr txBox="1"/>
                <p:nvPr/>
              </p:nvSpPr>
              <p:spPr>
                <a:xfrm>
                  <a:off x="7394388" y="92687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FF32D2-2E7C-8045-87C4-3E980CE3024A}"/>
                  </a:ext>
                </a:extLst>
              </p:cNvPr>
              <p:cNvSpPr txBox="1"/>
              <p:nvPr/>
            </p:nvSpPr>
            <p:spPr>
              <a:xfrm>
                <a:off x="923123" y="3652532"/>
                <a:ext cx="8643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... </a:t>
                </a:r>
                <a:r>
                  <a:rPr lang="it-IT" sz="2400">
                    <a:solidFill>
                      <a:srgbClr val="FF0000"/>
                    </a:solidFill>
                  </a:rPr>
                  <a:t>1 0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14C534-FADE-4540-B3E1-FC2F5DB9B40D}"/>
                </a:ext>
              </a:extLst>
            </p:cNvPr>
            <p:cNvSpPr txBox="1"/>
            <p:nvPr/>
          </p:nvSpPr>
          <p:spPr>
            <a:xfrm>
              <a:off x="8066685" y="3375355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i="1"/>
                <a:t>t</a:t>
              </a:r>
              <a:r>
                <a:rPr lang="it-IT" sz="3200" baseline="-25000"/>
                <a:t>2</a:t>
              </a:r>
              <a:endParaRPr lang="it-IT" sz="32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489912-9462-E443-8AFF-EE512263D00A}"/>
              </a:ext>
            </a:extLst>
          </p:cNvPr>
          <p:cNvGrpSpPr/>
          <p:nvPr/>
        </p:nvGrpSpPr>
        <p:grpSpPr>
          <a:xfrm>
            <a:off x="1467790" y="4797668"/>
            <a:ext cx="7060881" cy="1589594"/>
            <a:chOff x="1467790" y="4797668"/>
            <a:chExt cx="7060881" cy="158959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2B73E2A-8CDA-0C4A-A3E5-06E95E3CBAC9}"/>
                </a:ext>
              </a:extLst>
            </p:cNvPr>
            <p:cNvGrpSpPr/>
            <p:nvPr/>
          </p:nvGrpSpPr>
          <p:grpSpPr>
            <a:xfrm>
              <a:off x="1467790" y="4797668"/>
              <a:ext cx="6416924" cy="1589594"/>
              <a:chOff x="1147543" y="5131231"/>
              <a:chExt cx="6416924" cy="1589594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447822D-D65F-6B4F-B791-B18CF2513C92}"/>
                  </a:ext>
                </a:extLst>
              </p:cNvPr>
              <p:cNvGrpSpPr/>
              <p:nvPr/>
            </p:nvGrpSpPr>
            <p:grpSpPr>
              <a:xfrm>
                <a:off x="1315820" y="5131231"/>
                <a:ext cx="6248647" cy="1589594"/>
                <a:chOff x="1485899" y="88090"/>
                <a:chExt cx="6248647" cy="1589594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3F8E84B0-D2AF-1746-A2EB-AAFD5FAB951F}"/>
                    </a:ext>
                  </a:extLst>
                </p:cNvPr>
                <p:cNvGrpSpPr/>
                <p:nvPr/>
              </p:nvGrpSpPr>
              <p:grpSpPr>
                <a:xfrm>
                  <a:off x="1485899" y="228599"/>
                  <a:ext cx="6248647" cy="1449085"/>
                  <a:chOff x="926275" y="382289"/>
                  <a:chExt cx="8122722" cy="2052634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1C976E74-C4BA-1D40-BBA4-41014975AE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26275" y="382289"/>
                    <a:ext cx="8122722" cy="2052634"/>
                  </a:xfrm>
                  <a:prstGeom prst="rect">
                    <a:avLst/>
                  </a:prstGeom>
                </p:spPr>
              </p:pic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0D7E50A-3FBC-D044-B15A-EB5A7C32100B}"/>
                      </a:ext>
                    </a:extLst>
                  </p:cNvPr>
                  <p:cNvSpPr/>
                  <p:nvPr/>
                </p:nvSpPr>
                <p:spPr>
                  <a:xfrm>
                    <a:off x="1045029" y="676894"/>
                    <a:ext cx="391885" cy="3206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42A83E8-049D-C342-9885-345EA48D09D1}"/>
                    </a:ext>
                  </a:extLst>
                </p:cNvPr>
                <p:cNvSpPr txBox="1"/>
                <p:nvPr/>
              </p:nvSpPr>
              <p:spPr>
                <a:xfrm>
                  <a:off x="3257550" y="88091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0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C35C483-7AE1-9941-B2F4-EDDDFD1C8010}"/>
                    </a:ext>
                  </a:extLst>
                </p:cNvPr>
                <p:cNvSpPr txBox="1"/>
                <p:nvPr/>
              </p:nvSpPr>
              <p:spPr>
                <a:xfrm>
                  <a:off x="4274883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CE28CDF-48CB-0B4B-8294-7FF685BFE97D}"/>
                    </a:ext>
                  </a:extLst>
                </p:cNvPr>
                <p:cNvSpPr txBox="1"/>
                <p:nvPr/>
              </p:nvSpPr>
              <p:spPr>
                <a:xfrm>
                  <a:off x="5292216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7B44D76-B4F6-D54C-B255-920A53FF073A}"/>
                    </a:ext>
                  </a:extLst>
                </p:cNvPr>
                <p:cNvSpPr txBox="1"/>
                <p:nvPr/>
              </p:nvSpPr>
              <p:spPr>
                <a:xfrm>
                  <a:off x="7394388" y="92687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4DA9FE6-CACA-2746-9B65-079E652A0A0A}"/>
                  </a:ext>
                </a:extLst>
              </p:cNvPr>
              <p:cNvSpPr txBox="1"/>
              <p:nvPr/>
            </p:nvSpPr>
            <p:spPr>
              <a:xfrm>
                <a:off x="1147543" y="5248887"/>
                <a:ext cx="639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... </a:t>
                </a:r>
                <a:r>
                  <a:rPr lang="it-IT" sz="240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F3131AE-25FC-2144-B96B-2540563C5515}"/>
                </a:ext>
              </a:extLst>
            </p:cNvPr>
            <p:cNvSpPr txBox="1"/>
            <p:nvPr/>
          </p:nvSpPr>
          <p:spPr>
            <a:xfrm>
              <a:off x="8066685" y="5038642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i="1"/>
                <a:t>t</a:t>
              </a:r>
              <a:r>
                <a:rPr lang="it-IT" sz="3200" baseline="-25000"/>
                <a:t>3</a:t>
              </a:r>
              <a:endParaRPr lang="it-IT" sz="3200"/>
            </a:p>
          </p:txBody>
        </p:sp>
      </p:grpSp>
    </p:spTree>
    <p:extLst>
      <p:ext uri="{BB962C8B-B14F-4D97-AF65-F5344CB8AC3E}">
        <p14:creationId xmlns:p14="http://schemas.microsoft.com/office/powerpoint/2010/main" val="35074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0549B0-560E-554B-B4F0-4E2A4CF58439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E51F1-7795-4B43-B676-B6F9BB9C1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69" y="1593587"/>
            <a:ext cx="5784233" cy="2145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814C19-0E46-6846-82ED-EC034BE15B44}"/>
              </a:ext>
            </a:extLst>
          </p:cNvPr>
          <p:cNvSpPr txBox="1"/>
          <p:nvPr/>
        </p:nvSpPr>
        <p:spPr>
          <a:xfrm>
            <a:off x="742411" y="794412"/>
            <a:ext cx="7749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Con </a:t>
            </a:r>
            <a:r>
              <a:rPr lang="it-IT" i="1"/>
              <a:t>m</a:t>
            </a:r>
            <a:r>
              <a:rPr lang="it-IT"/>
              <a:t> </a:t>
            </a:r>
            <a:r>
              <a:rPr lang="it-IT" i="1"/>
              <a:t>flip-flop </a:t>
            </a:r>
            <a:r>
              <a:rPr lang="it-IT"/>
              <a:t>di tipo </a:t>
            </a:r>
            <a:r>
              <a:rPr lang="it-IT" i="1"/>
              <a:t>T</a:t>
            </a:r>
            <a:r>
              <a:rPr lang="it-IT"/>
              <a:t> è possibile realizzare anche un </a:t>
            </a:r>
            <a:r>
              <a:rPr lang="it-IT" i="1"/>
              <a:t>contatore</a:t>
            </a:r>
            <a:r>
              <a:rPr lang="it-IT"/>
              <a:t>, che scandisce, </a:t>
            </a:r>
          </a:p>
          <a:p>
            <a:r>
              <a:rPr lang="it-IT"/>
              <a:t>una dopo l’altra, tutte le 2</a:t>
            </a:r>
            <a:r>
              <a:rPr lang="it-IT" i="1" baseline="30000"/>
              <a:t>m</a:t>
            </a:r>
            <a:r>
              <a:rPr lang="it-IT"/>
              <a:t> configurazioni da 00...0 a 111...1. </a:t>
            </a:r>
          </a:p>
          <a:p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E5F99-011B-D945-BDD4-1ADA787FF73F}"/>
              </a:ext>
            </a:extLst>
          </p:cNvPr>
          <p:cNvSpPr txBox="1"/>
          <p:nvPr/>
        </p:nvSpPr>
        <p:spPr>
          <a:xfrm>
            <a:off x="3733275" y="215626"/>
            <a:ext cx="1383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Contatori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F127FF-FF21-6248-A225-7B236C8542B8}"/>
              </a:ext>
            </a:extLst>
          </p:cNvPr>
          <p:cNvSpPr txBox="1"/>
          <p:nvPr/>
        </p:nvSpPr>
        <p:spPr>
          <a:xfrm>
            <a:off x="1002687" y="4225159"/>
            <a:ext cx="7238200" cy="2308324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r>
              <a:rPr lang="it-IT"/>
              <a:t>Partiamo dallo stato </a:t>
            </a:r>
            <a:r>
              <a:rPr lang="it-IT" i="1"/>
              <a:t>X</a:t>
            </a:r>
            <a:r>
              <a:rPr lang="it-IT" baseline="-25000"/>
              <a:t>0</a:t>
            </a:r>
            <a:r>
              <a:rPr lang="it-IT" i="1"/>
              <a:t>X</a:t>
            </a:r>
            <a:r>
              <a:rPr lang="it-IT" baseline="-25000"/>
              <a:t>1</a:t>
            </a:r>
            <a:r>
              <a:rPr lang="it-IT"/>
              <a:t>= 00</a:t>
            </a:r>
          </a:p>
          <a:p>
            <a:r>
              <a:rPr lang="it-IT"/>
              <a:t>Il FFT di sinistra ha sempre </a:t>
            </a:r>
            <a:r>
              <a:rPr lang="it-IT" i="1"/>
              <a:t>K</a:t>
            </a:r>
            <a:r>
              <a:rPr lang="it-IT"/>
              <a:t>=</a:t>
            </a:r>
            <a:r>
              <a:rPr lang="it-IT" i="1"/>
              <a:t>J</a:t>
            </a:r>
            <a:r>
              <a:rPr lang="it-IT"/>
              <a:t>=1 e l’uscita </a:t>
            </a:r>
            <a:r>
              <a:rPr lang="it-IT" i="1"/>
              <a:t>X</a:t>
            </a:r>
            <a:r>
              <a:rPr lang="it-IT" baseline="-25000"/>
              <a:t>0</a:t>
            </a:r>
            <a:r>
              <a:rPr lang="it-IT"/>
              <a:t> cambia a ogni istante di clock:</a:t>
            </a:r>
          </a:p>
          <a:p>
            <a:r>
              <a:rPr lang="it-IT"/>
              <a:t>al primo istante di </a:t>
            </a:r>
            <a:r>
              <a:rPr lang="it-IT" i="1"/>
              <a:t>clock</a:t>
            </a:r>
            <a:r>
              <a:rPr lang="it-IT"/>
              <a:t> passa dunque a 1. </a:t>
            </a:r>
          </a:p>
          <a:p>
            <a:r>
              <a:rPr lang="it-IT"/>
              <a:t>Il FFT di destra all’inizio ha </a:t>
            </a:r>
            <a:r>
              <a:rPr lang="it-IT" i="1"/>
              <a:t>X</a:t>
            </a:r>
            <a:r>
              <a:rPr lang="it-IT" baseline="-25000"/>
              <a:t>0</a:t>
            </a:r>
            <a:r>
              <a:rPr lang="it-IT"/>
              <a:t>=0 e dunque </a:t>
            </a:r>
            <a:r>
              <a:rPr lang="it-IT" i="1"/>
              <a:t>X</a:t>
            </a:r>
            <a:r>
              <a:rPr lang="it-IT" baseline="-25000"/>
              <a:t>1</a:t>
            </a:r>
            <a:r>
              <a:rPr lang="it-IT"/>
              <a:t> resta invariato a 0. </a:t>
            </a:r>
          </a:p>
          <a:p>
            <a:r>
              <a:rPr lang="it-IT"/>
              <a:t>Lo stato successivo è allora 10</a:t>
            </a:r>
          </a:p>
          <a:p>
            <a:r>
              <a:rPr lang="it-IT"/>
              <a:t>Ora </a:t>
            </a:r>
            <a:r>
              <a:rPr lang="it-IT" i="1"/>
              <a:t>X</a:t>
            </a:r>
            <a:r>
              <a:rPr lang="it-IT" baseline="-25000"/>
              <a:t>0</a:t>
            </a:r>
            <a:r>
              <a:rPr lang="it-IT"/>
              <a:t> è a 1, e all’istante successivo, </a:t>
            </a:r>
            <a:r>
              <a:rPr lang="it-IT" i="1"/>
              <a:t>X</a:t>
            </a:r>
            <a:r>
              <a:rPr lang="it-IT" baseline="-25000"/>
              <a:t>1</a:t>
            </a:r>
            <a:r>
              <a:rPr lang="it-IT"/>
              <a:t> cambierà il suo valore, portando a  </a:t>
            </a:r>
          </a:p>
          <a:p>
            <a:r>
              <a:rPr lang="it-IT"/>
              <a:t>01 lo stato successivo. In seguito si ha 11 e poi si ritorna a 00</a:t>
            </a:r>
          </a:p>
        </p:txBody>
      </p:sp>
    </p:spTree>
    <p:extLst>
      <p:ext uri="{BB962C8B-B14F-4D97-AF65-F5344CB8AC3E}">
        <p14:creationId xmlns:p14="http://schemas.microsoft.com/office/powerpoint/2010/main" val="239854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3FDF10B-DC9A-2742-ADDF-325919FF7841}"/>
              </a:ext>
            </a:extLst>
          </p:cNvPr>
          <p:cNvGrpSpPr/>
          <p:nvPr/>
        </p:nvGrpSpPr>
        <p:grpSpPr>
          <a:xfrm>
            <a:off x="493109" y="160873"/>
            <a:ext cx="3565968" cy="1789566"/>
            <a:chOff x="2670175" y="55108"/>
            <a:chExt cx="3565968" cy="17895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CDBE43-33ED-E846-953D-6132C2059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0175" y="185737"/>
              <a:ext cx="3336514" cy="1658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4919F4-C646-024C-9AFA-39E7780C2074}"/>
                </a:ext>
              </a:extLst>
            </p:cNvPr>
            <p:cNvSpPr txBox="1"/>
            <p:nvPr/>
          </p:nvSpPr>
          <p:spPr>
            <a:xfrm>
              <a:off x="4397582" y="551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4278B3-39FE-0149-BA42-3E551AFADF1C}"/>
                </a:ext>
              </a:extLst>
            </p:cNvPr>
            <p:cNvSpPr txBox="1"/>
            <p:nvPr/>
          </p:nvSpPr>
          <p:spPr>
            <a:xfrm>
              <a:off x="5895985" y="551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568DAF-3860-8F43-AD02-455D930A340B}"/>
              </a:ext>
            </a:extLst>
          </p:cNvPr>
          <p:cNvGrpSpPr/>
          <p:nvPr/>
        </p:nvGrpSpPr>
        <p:grpSpPr>
          <a:xfrm>
            <a:off x="491572" y="2045077"/>
            <a:ext cx="3565968" cy="2278393"/>
            <a:chOff x="710746" y="2948769"/>
            <a:chExt cx="3565968" cy="227839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27F0F1-23B9-6D49-B074-92AFA34A6AE3}"/>
                </a:ext>
              </a:extLst>
            </p:cNvPr>
            <p:cNvGrpSpPr/>
            <p:nvPr/>
          </p:nvGrpSpPr>
          <p:grpSpPr>
            <a:xfrm>
              <a:off x="710746" y="3437596"/>
              <a:ext cx="3565968" cy="1789566"/>
              <a:chOff x="2670175" y="55108"/>
              <a:chExt cx="3565968" cy="178956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69F0AA3-9DC7-4C45-9236-62793B1A9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0175" y="185737"/>
                <a:ext cx="3336514" cy="165893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30977F-C383-7647-85E0-10990FAB1C22}"/>
                  </a:ext>
                </a:extLst>
              </p:cNvPr>
              <p:cNvSpPr txBox="1"/>
              <p:nvPr/>
            </p:nvSpPr>
            <p:spPr>
              <a:xfrm>
                <a:off x="4397582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D9792F-5D4E-C64A-B75B-7BC9E6C8C058}"/>
                  </a:ext>
                </a:extLst>
              </p:cNvPr>
              <p:cNvSpPr txBox="1"/>
              <p:nvPr/>
            </p:nvSpPr>
            <p:spPr>
              <a:xfrm>
                <a:off x="5895985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</p:grp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3ACCDD9C-EE5F-B642-9396-5E49DE1AFCD9}"/>
                </a:ext>
              </a:extLst>
            </p:cNvPr>
            <p:cNvSpPr/>
            <p:nvPr/>
          </p:nvSpPr>
          <p:spPr>
            <a:xfrm>
              <a:off x="2173184" y="2948769"/>
              <a:ext cx="205819" cy="5541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5118CE-8A2A-8F4F-8C35-99317FA69F46}"/>
              </a:ext>
            </a:extLst>
          </p:cNvPr>
          <p:cNvGrpSpPr/>
          <p:nvPr/>
        </p:nvGrpSpPr>
        <p:grpSpPr>
          <a:xfrm>
            <a:off x="4455237" y="160873"/>
            <a:ext cx="4316236" cy="2422735"/>
            <a:chOff x="4455237" y="720127"/>
            <a:chExt cx="4316236" cy="24227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0AE46D0-139E-7A48-8329-0752725B9F19}"/>
                </a:ext>
              </a:extLst>
            </p:cNvPr>
            <p:cNvGrpSpPr/>
            <p:nvPr/>
          </p:nvGrpSpPr>
          <p:grpSpPr>
            <a:xfrm>
              <a:off x="5205505" y="720127"/>
              <a:ext cx="3565968" cy="1789566"/>
              <a:chOff x="2670175" y="55108"/>
              <a:chExt cx="3565968" cy="178956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2B06128-546A-764C-99B3-D023CB7C9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0175" y="185737"/>
                <a:ext cx="3336514" cy="1658937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A77604-DF02-1F47-9D0D-DEFD5A31550D}"/>
                  </a:ext>
                </a:extLst>
              </p:cNvPr>
              <p:cNvSpPr txBox="1"/>
              <p:nvPr/>
            </p:nvSpPr>
            <p:spPr>
              <a:xfrm>
                <a:off x="4397582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02A98A-870C-6D44-B2EA-1F25A0A545F4}"/>
                  </a:ext>
                </a:extLst>
              </p:cNvPr>
              <p:cNvSpPr txBox="1"/>
              <p:nvPr/>
            </p:nvSpPr>
            <p:spPr>
              <a:xfrm>
                <a:off x="5895985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1</a:t>
                </a:r>
              </a:p>
            </p:txBody>
          </p:sp>
        </p:grp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24C5C097-08E7-0444-95E1-D4D6DFA2C5C2}"/>
                </a:ext>
              </a:extLst>
            </p:cNvPr>
            <p:cNvSpPr/>
            <p:nvPr/>
          </p:nvSpPr>
          <p:spPr>
            <a:xfrm rot="13886148">
              <a:off x="4629398" y="2762882"/>
              <a:ext cx="205819" cy="5541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7466B4-7F73-E04D-A167-23F48CABD361}"/>
              </a:ext>
            </a:extLst>
          </p:cNvPr>
          <p:cNvGrpSpPr/>
          <p:nvPr/>
        </p:nvGrpSpPr>
        <p:grpSpPr>
          <a:xfrm>
            <a:off x="5207810" y="2081068"/>
            <a:ext cx="3565968" cy="2278393"/>
            <a:chOff x="5205505" y="2948769"/>
            <a:chExt cx="3565968" cy="2278393"/>
          </a:xfrm>
        </p:grpSpPr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A127A058-2A15-B54C-B642-D725C9263086}"/>
                </a:ext>
              </a:extLst>
            </p:cNvPr>
            <p:cNvSpPr/>
            <p:nvPr/>
          </p:nvSpPr>
          <p:spPr>
            <a:xfrm>
              <a:off x="6667943" y="2948769"/>
              <a:ext cx="205819" cy="5541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2A52698-129D-4742-BFC3-03A00D5CD0A4}"/>
                </a:ext>
              </a:extLst>
            </p:cNvPr>
            <p:cNvGrpSpPr/>
            <p:nvPr/>
          </p:nvGrpSpPr>
          <p:grpSpPr>
            <a:xfrm>
              <a:off x="5205505" y="3437596"/>
              <a:ext cx="3565968" cy="1789566"/>
              <a:chOff x="2670175" y="55108"/>
              <a:chExt cx="3565968" cy="178956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444E9AB-36E0-4A4D-AB53-F14D1D3BF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0175" y="185737"/>
                <a:ext cx="3336514" cy="165893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BDB7AB-A545-2E40-A03C-9D4302E3BA14}"/>
                  </a:ext>
                </a:extLst>
              </p:cNvPr>
              <p:cNvSpPr txBox="1"/>
              <p:nvPr/>
            </p:nvSpPr>
            <p:spPr>
              <a:xfrm>
                <a:off x="4397582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483097-89AE-3342-9FFB-0578E03C7AB7}"/>
                  </a:ext>
                </a:extLst>
              </p:cNvPr>
              <p:cNvSpPr txBox="1"/>
              <p:nvPr/>
            </p:nvSpPr>
            <p:spPr>
              <a:xfrm>
                <a:off x="5895985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7B5D13-3FA0-7142-8D1D-D43329E2ED74}"/>
              </a:ext>
            </a:extLst>
          </p:cNvPr>
          <p:cNvGrpSpPr/>
          <p:nvPr/>
        </p:nvGrpSpPr>
        <p:grpSpPr>
          <a:xfrm>
            <a:off x="5205505" y="4323470"/>
            <a:ext cx="3565968" cy="2278393"/>
            <a:chOff x="5205505" y="2948769"/>
            <a:chExt cx="3565968" cy="2278393"/>
          </a:xfrm>
        </p:grpSpPr>
        <p:sp>
          <p:nvSpPr>
            <p:cNvPr id="28" name="Down Arrow 27">
              <a:extLst>
                <a:ext uri="{FF2B5EF4-FFF2-40B4-BE49-F238E27FC236}">
                  <a16:creationId xmlns:a16="http://schemas.microsoft.com/office/drawing/2014/main" id="{AA2D1580-CD2D-4E4C-ABE1-0DCAE2AC56D8}"/>
                </a:ext>
              </a:extLst>
            </p:cNvPr>
            <p:cNvSpPr/>
            <p:nvPr/>
          </p:nvSpPr>
          <p:spPr>
            <a:xfrm>
              <a:off x="6667943" y="2948769"/>
              <a:ext cx="205819" cy="5541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1F9AE61-29EE-5A46-9906-F5F9AB09F127}"/>
                </a:ext>
              </a:extLst>
            </p:cNvPr>
            <p:cNvGrpSpPr/>
            <p:nvPr/>
          </p:nvGrpSpPr>
          <p:grpSpPr>
            <a:xfrm>
              <a:off x="5205505" y="3437596"/>
              <a:ext cx="3565968" cy="1789566"/>
              <a:chOff x="2670175" y="55108"/>
              <a:chExt cx="3565968" cy="1789566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CC6820E-D608-F94C-9227-37708900AE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0175" y="185737"/>
                <a:ext cx="3336514" cy="1658937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D0CF4D-4E07-2B4D-90FD-C63E316BBCF9}"/>
                  </a:ext>
                </a:extLst>
              </p:cNvPr>
              <p:cNvSpPr txBox="1"/>
              <p:nvPr/>
            </p:nvSpPr>
            <p:spPr>
              <a:xfrm>
                <a:off x="4397582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37FBDB-5631-E842-9ECD-454822D0791B}"/>
                  </a:ext>
                </a:extLst>
              </p:cNvPr>
              <p:cNvSpPr txBox="1"/>
              <p:nvPr/>
            </p:nvSpPr>
            <p:spPr>
              <a:xfrm>
                <a:off x="5895985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71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0B64B-9A63-C24C-B366-43E66D390590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5B03D-C0EF-4B4C-9CBE-BE2DFFF45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87" y="540450"/>
            <a:ext cx="5784233" cy="2145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54D70-4BB6-2143-A56C-AB90A64D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801" y="3362260"/>
            <a:ext cx="5143500" cy="289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3BE5B7-B4F3-0F43-918F-16A1E7497E12}"/>
              </a:ext>
            </a:extLst>
          </p:cNvPr>
          <p:cNvSpPr txBox="1"/>
          <p:nvPr/>
        </p:nvSpPr>
        <p:spPr>
          <a:xfrm>
            <a:off x="3064817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FC0A99-205D-8D4F-A786-C6DB44D03DEB}"/>
              </a:ext>
            </a:extLst>
          </p:cNvPr>
          <p:cNvGrpSpPr/>
          <p:nvPr/>
        </p:nvGrpSpPr>
        <p:grpSpPr>
          <a:xfrm>
            <a:off x="2535094" y="3651294"/>
            <a:ext cx="301686" cy="1343432"/>
            <a:chOff x="2535094" y="3651294"/>
            <a:chExt cx="301686" cy="13434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DA5092-C688-4842-B770-E63F76741A09}"/>
                </a:ext>
              </a:extLst>
            </p:cNvPr>
            <p:cNvSpPr txBox="1"/>
            <p:nvPr/>
          </p:nvSpPr>
          <p:spPr>
            <a:xfrm>
              <a:off x="2535094" y="36512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395EE3-2758-4042-9D27-DE9F3BC9B938}"/>
                </a:ext>
              </a:extLst>
            </p:cNvPr>
            <p:cNvSpPr txBox="1"/>
            <p:nvPr/>
          </p:nvSpPr>
          <p:spPr>
            <a:xfrm>
              <a:off x="2535094" y="46253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0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F3ABE6-B121-8841-883C-10E328A59510}"/>
              </a:ext>
            </a:extLst>
          </p:cNvPr>
          <p:cNvSpPr txBox="1"/>
          <p:nvPr/>
        </p:nvSpPr>
        <p:spPr>
          <a:xfrm>
            <a:off x="3064817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3FCC5-D1CA-754D-97A5-82237064FBC0}"/>
              </a:ext>
            </a:extLst>
          </p:cNvPr>
          <p:cNvSpPr txBox="1"/>
          <p:nvPr/>
        </p:nvSpPr>
        <p:spPr>
          <a:xfrm>
            <a:off x="4213559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C63E21-C903-D042-AB9B-54DA6BCD2BFD}"/>
              </a:ext>
            </a:extLst>
          </p:cNvPr>
          <p:cNvSpPr txBox="1"/>
          <p:nvPr/>
        </p:nvSpPr>
        <p:spPr>
          <a:xfrm>
            <a:off x="5330813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A1751-DFB7-3248-ADD3-6968FF4654A3}"/>
              </a:ext>
            </a:extLst>
          </p:cNvPr>
          <p:cNvSpPr txBox="1"/>
          <p:nvPr/>
        </p:nvSpPr>
        <p:spPr>
          <a:xfrm>
            <a:off x="6441761" y="46232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3E0E9-D04B-8F4F-B020-00A01A577C75}"/>
              </a:ext>
            </a:extLst>
          </p:cNvPr>
          <p:cNvSpPr txBox="1"/>
          <p:nvPr/>
        </p:nvSpPr>
        <p:spPr>
          <a:xfrm>
            <a:off x="4777373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B6744-9B35-5D4A-B769-B544EE1648E5}"/>
              </a:ext>
            </a:extLst>
          </p:cNvPr>
          <p:cNvSpPr txBox="1"/>
          <p:nvPr/>
        </p:nvSpPr>
        <p:spPr>
          <a:xfrm>
            <a:off x="5330813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E9213-FC72-DD4A-A855-DB1D879D6B67}"/>
              </a:ext>
            </a:extLst>
          </p:cNvPr>
          <p:cNvSpPr txBox="1"/>
          <p:nvPr/>
        </p:nvSpPr>
        <p:spPr>
          <a:xfrm>
            <a:off x="3642341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853F0A-6DA6-6848-AD3D-95EC572513F6}"/>
              </a:ext>
            </a:extLst>
          </p:cNvPr>
          <p:cNvSpPr txBox="1"/>
          <p:nvPr/>
        </p:nvSpPr>
        <p:spPr>
          <a:xfrm>
            <a:off x="4774555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7659A6-920B-6E46-9AB4-580CC7FA497C}"/>
              </a:ext>
            </a:extLst>
          </p:cNvPr>
          <p:cNvSpPr txBox="1"/>
          <p:nvPr/>
        </p:nvSpPr>
        <p:spPr>
          <a:xfrm>
            <a:off x="5885503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1784F8-8536-C340-BD60-3D966FDAE36F}"/>
              </a:ext>
            </a:extLst>
          </p:cNvPr>
          <p:cNvSpPr txBox="1"/>
          <p:nvPr/>
        </p:nvSpPr>
        <p:spPr>
          <a:xfrm>
            <a:off x="3634669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A6C479-8763-1743-A021-84788EEAF9D9}"/>
              </a:ext>
            </a:extLst>
          </p:cNvPr>
          <p:cNvSpPr txBox="1"/>
          <p:nvPr/>
        </p:nvSpPr>
        <p:spPr>
          <a:xfrm>
            <a:off x="4188109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8E598C-DCC5-654D-BA31-E181D973E793}"/>
              </a:ext>
            </a:extLst>
          </p:cNvPr>
          <p:cNvSpPr txBox="1"/>
          <p:nvPr/>
        </p:nvSpPr>
        <p:spPr>
          <a:xfrm>
            <a:off x="5886644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F1009F-7AFA-924A-8DF0-C23F978CEECA}"/>
              </a:ext>
            </a:extLst>
          </p:cNvPr>
          <p:cNvSpPr txBox="1"/>
          <p:nvPr/>
        </p:nvSpPr>
        <p:spPr>
          <a:xfrm>
            <a:off x="6441761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23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A83A9-DC97-3746-AA22-0B57962F8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571807"/>
            <a:ext cx="5232400" cy="1968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35B78BB-2589-A747-8603-563832AD8005}"/>
              </a:ext>
            </a:extLst>
          </p:cNvPr>
          <p:cNvGrpSpPr/>
          <p:nvPr/>
        </p:nvGrpSpPr>
        <p:grpSpPr>
          <a:xfrm>
            <a:off x="737825" y="2863018"/>
            <a:ext cx="8130816" cy="646331"/>
            <a:chOff x="737825" y="2863018"/>
            <a:chExt cx="8130816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40F112-40C9-D14F-A47C-5D7FAC48D77D}"/>
                </a:ext>
              </a:extLst>
            </p:cNvPr>
            <p:cNvSpPr txBox="1"/>
            <p:nvPr/>
          </p:nvSpPr>
          <p:spPr>
            <a:xfrm>
              <a:off x="737825" y="2863018"/>
              <a:ext cx="81308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Contatore a 3 bit che passa attraverso gli stati 000, 100, 010, 110, 001, 101, 011, 111 </a:t>
              </a:r>
            </a:p>
            <a:p>
              <a:r>
                <a:rPr lang="it-IT"/>
                <a:t>per le variabili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DF48BC-BD11-4245-8587-AF649900A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5449" y="3186183"/>
              <a:ext cx="950267" cy="28796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6306D67-E5D5-9E4C-9441-0F9543914ABA}"/>
              </a:ext>
            </a:extLst>
          </p:cNvPr>
          <p:cNvSpPr txBox="1"/>
          <p:nvPr/>
        </p:nvSpPr>
        <p:spPr>
          <a:xfrm>
            <a:off x="1231954" y="4054891"/>
            <a:ext cx="6536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Per far commutare </a:t>
            </a:r>
            <a:r>
              <a:rPr lang="it-IT" i="1"/>
              <a:t>X</a:t>
            </a:r>
            <a:r>
              <a:rPr lang="it-IT" baseline="-25000"/>
              <a:t>2</a:t>
            </a:r>
            <a:r>
              <a:rPr lang="it-IT"/>
              <a:t> da 0 a 1 è necessario che sia X</a:t>
            </a:r>
            <a:r>
              <a:rPr lang="it-IT" baseline="-25000"/>
              <a:t>0</a:t>
            </a:r>
            <a:r>
              <a:rPr lang="it-IT"/>
              <a:t> = X</a:t>
            </a:r>
            <a:r>
              <a:rPr lang="it-IT" baseline="-25000"/>
              <a:t>1</a:t>
            </a:r>
            <a:r>
              <a:rPr lang="it-IT"/>
              <a:t> = 1: si usa</a:t>
            </a:r>
          </a:p>
          <a:p>
            <a:r>
              <a:rPr lang="it-IT"/>
              <a:t>allora una porta AND.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28B650-08A2-BF41-91B0-49EB79A707C2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</p:spTree>
    <p:extLst>
      <p:ext uri="{BB962C8B-B14F-4D97-AF65-F5344CB8AC3E}">
        <p14:creationId xmlns:p14="http://schemas.microsoft.com/office/powerpoint/2010/main" val="24838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C2F1F6-54B7-424B-A270-6BBD03F71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77" y="192324"/>
            <a:ext cx="3927891" cy="14777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94CACA-D25E-EE42-9A68-EF0455099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926" y="2345909"/>
            <a:ext cx="4507529" cy="3505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2622BF-9D54-684D-8606-19362333F699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7F934-0A24-E04D-9AE9-E2133A6BB68B}"/>
              </a:ext>
            </a:extLst>
          </p:cNvPr>
          <p:cNvSpPr txBox="1"/>
          <p:nvPr/>
        </p:nvSpPr>
        <p:spPr>
          <a:xfrm>
            <a:off x="2806262" y="2604464"/>
            <a:ext cx="38186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0       0        0       0       1       1       1       1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0       0        1       1       0       0       1       1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0       1        0       1       0       1       0       1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F114EA-F1A4-B74B-BAB1-86CB0289CACF}"/>
              </a:ext>
            </a:extLst>
          </p:cNvPr>
          <p:cNvSpPr/>
          <p:nvPr/>
        </p:nvSpPr>
        <p:spPr>
          <a:xfrm>
            <a:off x="2806262" y="2547708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423CA5-BC9F-324D-9304-D295491C504C}"/>
              </a:ext>
            </a:extLst>
          </p:cNvPr>
          <p:cNvSpPr/>
          <p:nvPr/>
        </p:nvSpPr>
        <p:spPr>
          <a:xfrm>
            <a:off x="3267666" y="2547708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C1D22-5ACB-AC49-9162-7A0A2B8BD9B2}"/>
              </a:ext>
            </a:extLst>
          </p:cNvPr>
          <p:cNvSpPr/>
          <p:nvPr/>
        </p:nvSpPr>
        <p:spPr>
          <a:xfrm>
            <a:off x="3780002" y="2547707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B42FEA-A944-9841-8DA8-849CB5006A38}"/>
              </a:ext>
            </a:extLst>
          </p:cNvPr>
          <p:cNvSpPr/>
          <p:nvPr/>
        </p:nvSpPr>
        <p:spPr>
          <a:xfrm>
            <a:off x="4292338" y="2547706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5444EC-EF2A-6548-A59A-1355EA5F73AD}"/>
              </a:ext>
            </a:extLst>
          </p:cNvPr>
          <p:cNvSpPr/>
          <p:nvPr/>
        </p:nvSpPr>
        <p:spPr>
          <a:xfrm>
            <a:off x="4788646" y="2547706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9CBAF5-EC62-A448-90A3-DC7DBC6F0786}"/>
              </a:ext>
            </a:extLst>
          </p:cNvPr>
          <p:cNvSpPr/>
          <p:nvPr/>
        </p:nvSpPr>
        <p:spPr>
          <a:xfrm>
            <a:off x="5266078" y="2547705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431D44-3134-CA4B-8742-0417911237E8}"/>
              </a:ext>
            </a:extLst>
          </p:cNvPr>
          <p:cNvSpPr/>
          <p:nvPr/>
        </p:nvSpPr>
        <p:spPr>
          <a:xfrm>
            <a:off x="5738650" y="2547705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66A1CA-328D-1D44-9F4B-0348941727EA}"/>
              </a:ext>
            </a:extLst>
          </p:cNvPr>
          <p:cNvSpPr/>
          <p:nvPr/>
        </p:nvSpPr>
        <p:spPr>
          <a:xfrm>
            <a:off x="6211222" y="2547705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5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3C3A8AD-2179-8445-8AF7-ECACC890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672" y="2706456"/>
            <a:ext cx="3924300" cy="2641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CE2A2DF-43B9-B448-BEA6-D7F5DED4D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10" y="2663969"/>
            <a:ext cx="3949700" cy="2717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FCEA91-C3C3-4643-8378-92ECE9448C5A}"/>
              </a:ext>
            </a:extLst>
          </p:cNvPr>
          <p:cNvSpPr txBox="1"/>
          <p:nvPr/>
        </p:nvSpPr>
        <p:spPr>
          <a:xfrm>
            <a:off x="7986311" y="0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Circuiti sequenziali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34B85-A60A-CF4C-B363-975CBD09A90C}"/>
              </a:ext>
            </a:extLst>
          </p:cNvPr>
          <p:cNvSpPr txBox="1"/>
          <p:nvPr/>
        </p:nvSpPr>
        <p:spPr>
          <a:xfrm>
            <a:off x="2594758" y="403760"/>
            <a:ext cx="382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Moduli sequenziali asincroni</a:t>
            </a:r>
            <a:endParaRPr lang="it-IT" sz="2400" b="1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23248-0262-A148-A4FF-B9BCBD607883}"/>
              </a:ext>
            </a:extLst>
          </p:cNvPr>
          <p:cNvSpPr txBox="1"/>
          <p:nvPr/>
        </p:nvSpPr>
        <p:spPr>
          <a:xfrm>
            <a:off x="1600479" y="1268730"/>
            <a:ext cx="581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Il </a:t>
            </a:r>
            <a:r>
              <a:rPr lang="it-IT" b="1" i="1">
                <a:solidFill>
                  <a:srgbClr val="192AFF"/>
                </a:solidFill>
              </a:rPr>
              <a:t>flip-flop</a:t>
            </a:r>
            <a:r>
              <a:rPr lang="it-IT" i="1"/>
              <a:t> </a:t>
            </a:r>
            <a:r>
              <a:rPr lang="it-IT"/>
              <a:t>è l’esempio più importante di modulo sequanziale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B91997-ECBC-544E-9AD6-187F73991241}"/>
              </a:ext>
            </a:extLst>
          </p:cNvPr>
          <p:cNvSpPr txBox="1"/>
          <p:nvPr/>
        </p:nvSpPr>
        <p:spPr>
          <a:xfrm>
            <a:off x="1525905" y="4457626"/>
            <a:ext cx="923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interdetto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67F78-A114-9349-8BFE-53B108EEC414}"/>
              </a:ext>
            </a:extLst>
          </p:cNvPr>
          <p:cNvSpPr txBox="1"/>
          <p:nvPr/>
        </p:nvSpPr>
        <p:spPr>
          <a:xfrm>
            <a:off x="6701790" y="4457626"/>
            <a:ext cx="923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interdetto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A0ED06-8EF0-C94E-BD4D-EF9BFD864971}"/>
              </a:ext>
            </a:extLst>
          </p:cNvPr>
          <p:cNvSpPr txBox="1"/>
          <p:nvPr/>
        </p:nvSpPr>
        <p:spPr>
          <a:xfrm>
            <a:off x="998880" y="5930708"/>
            <a:ext cx="738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E’ un circuito bistabile, i cui valori di uscita dipendono dai valori degli ingressi</a:t>
            </a:r>
          </a:p>
          <a:p>
            <a:r>
              <a:rPr lang="it-IT"/>
              <a:t>al passo precedente. Esso costituisce un elemento di memoria di 1 bit.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895AC3-FE09-334D-BC9F-2703586100D0}"/>
              </a:ext>
            </a:extLst>
          </p:cNvPr>
          <p:cNvGrpSpPr/>
          <p:nvPr/>
        </p:nvGrpSpPr>
        <p:grpSpPr>
          <a:xfrm>
            <a:off x="2474974" y="3880411"/>
            <a:ext cx="1476132" cy="881440"/>
            <a:chOff x="2474974" y="3120390"/>
            <a:chExt cx="1476132" cy="88144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F6A12E1-5CAC-BC4F-93BC-89ACEB77CCEF}"/>
                </a:ext>
              </a:extLst>
            </p:cNvPr>
            <p:cNvGrpSpPr/>
            <p:nvPr/>
          </p:nvGrpSpPr>
          <p:grpSpPr>
            <a:xfrm>
              <a:off x="2554753" y="3120390"/>
              <a:ext cx="1396353" cy="649744"/>
              <a:chOff x="2554753" y="3120390"/>
              <a:chExt cx="1396353" cy="64974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07E9259-8696-744E-B6BF-C12310258D5E}"/>
                  </a:ext>
                </a:extLst>
              </p:cNvPr>
              <p:cNvGrpSpPr/>
              <p:nvPr/>
            </p:nvGrpSpPr>
            <p:grpSpPr>
              <a:xfrm>
                <a:off x="2554753" y="3120390"/>
                <a:ext cx="641522" cy="307777"/>
                <a:chOff x="2705692" y="5600700"/>
                <a:chExt cx="641522" cy="307777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227912C-243B-FA43-9830-C1DF4CC0B35F}"/>
                    </a:ext>
                  </a:extLst>
                </p:cNvPr>
                <p:cNvSpPr txBox="1"/>
                <p:nvPr/>
              </p:nvSpPr>
              <p:spPr>
                <a:xfrm>
                  <a:off x="2705692" y="5600700"/>
                  <a:ext cx="64152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i="1">
                      <a:solidFill>
                        <a:srgbClr val="0F21FF"/>
                      </a:solidFill>
                    </a:rPr>
                    <a:t>I</a:t>
                  </a:r>
                  <a:r>
                    <a:rPr lang="it-IT" sz="1400" i="1" baseline="-25000">
                      <a:solidFill>
                        <a:srgbClr val="0F21FF"/>
                      </a:solidFill>
                    </a:rPr>
                    <a:t>b</a:t>
                  </a:r>
                  <a:r>
                    <a:rPr lang="it-IT" sz="1400">
                      <a:solidFill>
                        <a:srgbClr val="0F21FF"/>
                      </a:solidFill>
                    </a:rPr>
                    <a:t> &gt;&gt; 0</a:t>
                  </a:r>
                </a:p>
              </p:txBody>
            </p: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6E6A1F62-A54A-4D40-93E8-0F66FA511D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71279" y="5868472"/>
                  <a:ext cx="414846" cy="0"/>
                </a:xfrm>
                <a:prstGeom prst="straightConnector1">
                  <a:avLst/>
                </a:prstGeom>
                <a:ln w="15875">
                  <a:solidFill>
                    <a:srgbClr val="0F21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FCCA570-091B-9442-9E6E-21B5A7739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1410" y="3230186"/>
                <a:ext cx="0" cy="539948"/>
              </a:xfrm>
              <a:prstGeom prst="straightConnector1">
                <a:avLst/>
              </a:prstGeom>
              <a:ln w="15875">
                <a:solidFill>
                  <a:srgbClr val="0F21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77AD44-F67F-5C4E-95B4-38950F8AD917}"/>
                  </a:ext>
                </a:extLst>
              </p:cNvPr>
              <p:cNvSpPr txBox="1"/>
              <p:nvPr/>
            </p:nvSpPr>
            <p:spPr>
              <a:xfrm>
                <a:off x="3601330" y="3290490"/>
                <a:ext cx="3497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i="1">
                    <a:solidFill>
                      <a:srgbClr val="0F21FF"/>
                    </a:solidFill>
                  </a:rPr>
                  <a:t>I</a:t>
                </a:r>
                <a:r>
                  <a:rPr lang="it-IT" sz="1400" i="1" baseline="-25000">
                    <a:solidFill>
                      <a:srgbClr val="0F21FF"/>
                    </a:solidFill>
                  </a:rPr>
                  <a:t>CE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A594C7-FD29-DE44-87E8-C5E7D6E525D1}"/>
                </a:ext>
              </a:extLst>
            </p:cNvPr>
            <p:cNvSpPr txBox="1"/>
            <p:nvPr/>
          </p:nvSpPr>
          <p:spPr>
            <a:xfrm>
              <a:off x="2474974" y="3694053"/>
              <a:ext cx="1027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>
                  <a:solidFill>
                    <a:srgbClr val="0F21FF"/>
                  </a:solidFill>
                </a:rPr>
                <a:t>conduzione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9FB720-7E40-0D46-8688-15D09E59542E}"/>
              </a:ext>
            </a:extLst>
          </p:cNvPr>
          <p:cNvGrpSpPr/>
          <p:nvPr/>
        </p:nvGrpSpPr>
        <p:grpSpPr>
          <a:xfrm>
            <a:off x="5179528" y="3896623"/>
            <a:ext cx="1511338" cy="865227"/>
            <a:chOff x="5179528" y="3136602"/>
            <a:chExt cx="1511338" cy="8652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DB4552D-FBAC-E84C-8B58-FD892DEAD88C}"/>
                </a:ext>
              </a:extLst>
            </p:cNvPr>
            <p:cNvGrpSpPr/>
            <p:nvPr/>
          </p:nvGrpSpPr>
          <p:grpSpPr>
            <a:xfrm>
              <a:off x="5179528" y="3136602"/>
              <a:ext cx="1318112" cy="677624"/>
              <a:chOff x="5179528" y="3136602"/>
              <a:chExt cx="1318112" cy="67762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5C6D497-CA6F-0D44-9251-0C5976F45066}"/>
                  </a:ext>
                </a:extLst>
              </p:cNvPr>
              <p:cNvGrpSpPr/>
              <p:nvPr/>
            </p:nvGrpSpPr>
            <p:grpSpPr>
              <a:xfrm>
                <a:off x="5856118" y="3136602"/>
                <a:ext cx="641522" cy="307777"/>
                <a:chOff x="2705692" y="5600700"/>
                <a:chExt cx="641522" cy="307777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E848A21-13C8-5941-9805-E9D00DDA8DC6}"/>
                    </a:ext>
                  </a:extLst>
                </p:cNvPr>
                <p:cNvSpPr txBox="1"/>
                <p:nvPr/>
              </p:nvSpPr>
              <p:spPr>
                <a:xfrm>
                  <a:off x="2705692" y="5600700"/>
                  <a:ext cx="64152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i="1">
                      <a:solidFill>
                        <a:srgbClr val="0F21FF"/>
                      </a:solidFill>
                    </a:rPr>
                    <a:t>I</a:t>
                  </a:r>
                  <a:r>
                    <a:rPr lang="it-IT" sz="1400" i="1" baseline="-25000">
                      <a:solidFill>
                        <a:srgbClr val="0F21FF"/>
                      </a:solidFill>
                    </a:rPr>
                    <a:t>b</a:t>
                  </a:r>
                  <a:r>
                    <a:rPr lang="it-IT" sz="1400">
                      <a:solidFill>
                        <a:srgbClr val="0F21FF"/>
                      </a:solidFill>
                    </a:rPr>
                    <a:t> &gt;&gt; 0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CC8E7449-39B8-4648-A55C-4C76D52D28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71279" y="5868472"/>
                  <a:ext cx="414846" cy="0"/>
                </a:xfrm>
                <a:prstGeom prst="straightConnector1">
                  <a:avLst/>
                </a:prstGeom>
                <a:ln w="15875">
                  <a:solidFill>
                    <a:srgbClr val="0F21FF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C497A71-18EB-9043-91CC-5E4A1A7CEC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4015" y="3274278"/>
                <a:ext cx="0" cy="539948"/>
              </a:xfrm>
              <a:prstGeom prst="straightConnector1">
                <a:avLst/>
              </a:prstGeom>
              <a:ln w="15875">
                <a:solidFill>
                  <a:srgbClr val="0F21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A989B2-CF51-A64B-B710-5E91A516A28F}"/>
                  </a:ext>
                </a:extLst>
              </p:cNvPr>
              <p:cNvSpPr txBox="1"/>
              <p:nvPr/>
            </p:nvSpPr>
            <p:spPr>
              <a:xfrm>
                <a:off x="5179528" y="3295372"/>
                <a:ext cx="3497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i="1">
                    <a:solidFill>
                      <a:srgbClr val="0F21FF"/>
                    </a:solidFill>
                  </a:rPr>
                  <a:t>I</a:t>
                </a:r>
                <a:r>
                  <a:rPr lang="it-IT" sz="1400" i="1" baseline="-25000">
                    <a:solidFill>
                      <a:srgbClr val="0F21FF"/>
                    </a:solidFill>
                  </a:rPr>
                  <a:t>CE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7CA111-1F10-474A-8477-59FF3A039982}"/>
                </a:ext>
              </a:extLst>
            </p:cNvPr>
            <p:cNvSpPr txBox="1"/>
            <p:nvPr/>
          </p:nvSpPr>
          <p:spPr>
            <a:xfrm>
              <a:off x="5662892" y="3694052"/>
              <a:ext cx="1027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>
                  <a:solidFill>
                    <a:srgbClr val="0F21FF"/>
                  </a:solidFill>
                </a:rPr>
                <a:t>conduzione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CC9A29-53F6-7E41-AC2E-1AF7E11DBF75}"/>
              </a:ext>
            </a:extLst>
          </p:cNvPr>
          <p:cNvSpPr txBox="1"/>
          <p:nvPr/>
        </p:nvSpPr>
        <p:spPr>
          <a:xfrm>
            <a:off x="1552612" y="1780470"/>
            <a:ext cx="590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Vediamo il circuito di un flip-flop realizzato con due transistor</a:t>
            </a:r>
          </a:p>
        </p:txBody>
      </p:sp>
    </p:spTree>
    <p:extLst>
      <p:ext uri="{BB962C8B-B14F-4D97-AF65-F5344CB8AC3E}">
        <p14:creationId xmlns:p14="http://schemas.microsoft.com/office/powerpoint/2010/main" val="13676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A7546-B5F6-D945-BA99-34F05E649655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AC53D-47B9-074C-83E2-B0A0AD929B2B}"/>
              </a:ext>
            </a:extLst>
          </p:cNvPr>
          <p:cNvSpPr txBox="1"/>
          <p:nvPr/>
        </p:nvSpPr>
        <p:spPr>
          <a:xfrm>
            <a:off x="2544660" y="255849"/>
            <a:ext cx="474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Il </a:t>
            </a:r>
            <a:r>
              <a:rPr lang="it-IT" sz="2400" b="1" i="1"/>
              <a:t>Flip-Flop Set-Reset </a:t>
            </a:r>
            <a:r>
              <a:rPr lang="it-IT" sz="2400" b="1"/>
              <a:t>– SR asincrono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1FAEC-0665-D645-9676-F4E419BAB502}"/>
              </a:ext>
            </a:extLst>
          </p:cNvPr>
          <p:cNvSpPr txBox="1"/>
          <p:nvPr/>
        </p:nvSpPr>
        <p:spPr>
          <a:xfrm>
            <a:off x="857250" y="899842"/>
            <a:ext cx="7303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Il circuito appena visto non viene usata nella pratica per memorizzare </a:t>
            </a:r>
            <a:r>
              <a:rPr lang="it-IT" i="1"/>
              <a:t>bit</a:t>
            </a:r>
            <a:r>
              <a:rPr lang="it-IT"/>
              <a:t>, </a:t>
            </a:r>
          </a:p>
          <a:p>
            <a:r>
              <a:rPr lang="it-IT"/>
              <a:t>poiché si preferisce sempre ricorrere alle porte logiche, che costituiscono le </a:t>
            </a:r>
          </a:p>
          <a:p>
            <a:r>
              <a:rPr lang="it-IT"/>
              <a:t>unità elementari di qualunque circuito logico.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BC7296-4C12-E044-964B-A5F40EEECFB5}"/>
              </a:ext>
            </a:extLst>
          </p:cNvPr>
          <p:cNvGrpSpPr/>
          <p:nvPr/>
        </p:nvGrpSpPr>
        <p:grpSpPr>
          <a:xfrm>
            <a:off x="857250" y="2137224"/>
            <a:ext cx="5359297" cy="1836371"/>
            <a:chOff x="857250" y="2137224"/>
            <a:chExt cx="5359297" cy="18363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18296E-5119-CA40-A519-7DA6B3D56130}"/>
                </a:ext>
              </a:extLst>
            </p:cNvPr>
            <p:cNvSpPr txBox="1"/>
            <p:nvPr/>
          </p:nvSpPr>
          <p:spPr>
            <a:xfrm>
              <a:off x="857250" y="2137224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/>
                <a:t>Latch </a:t>
              </a:r>
              <a:r>
                <a:rPr lang="it-IT" b="1"/>
                <a:t>di NOR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932EF2-76B8-0945-B662-8E2EB1916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6132" y="2162460"/>
              <a:ext cx="3320415" cy="181113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8CD50E9-D8A6-BF4A-ABA2-3C8D0668E291}"/>
              </a:ext>
            </a:extLst>
          </p:cNvPr>
          <p:cNvSpPr txBox="1"/>
          <p:nvPr/>
        </p:nvSpPr>
        <p:spPr>
          <a:xfrm>
            <a:off x="1314450" y="4472313"/>
            <a:ext cx="717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Il valore assunto dalle variabili di uscita </a:t>
            </a:r>
            <a:r>
              <a:rPr lang="it-IT" b="1" i="1">
                <a:solidFill>
                  <a:srgbClr val="192AFF"/>
                </a:solidFill>
              </a:rPr>
              <a:t>dipende anche dalle uscite stesse!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8BC067-B3D9-164D-A6ED-376926C07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660" y="5017785"/>
            <a:ext cx="4422374" cy="15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DEAC81-700A-174B-8EBB-A0E623ACB9DE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F318A-371A-134B-9BA4-A9851F806B45}"/>
              </a:ext>
            </a:extLst>
          </p:cNvPr>
          <p:cNvSpPr txBox="1"/>
          <p:nvPr/>
        </p:nvSpPr>
        <p:spPr>
          <a:xfrm>
            <a:off x="645795" y="474345"/>
            <a:ext cx="824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Per capire il funzionamento bisogna fissare i valori di </a:t>
            </a:r>
            <a:r>
              <a:rPr lang="it-IT" i="1"/>
              <a:t>S, R, X</a:t>
            </a:r>
            <a:r>
              <a:rPr lang="it-IT"/>
              <a:t> e </a:t>
            </a:r>
            <a:r>
              <a:rPr lang="it-IT" i="1"/>
              <a:t>Y</a:t>
            </a:r>
            <a:r>
              <a:rPr lang="it-IT"/>
              <a:t> in tutti i modi possibili </a:t>
            </a:r>
          </a:p>
          <a:p>
            <a:r>
              <a:rPr lang="it-IT"/>
              <a:t>e vedere quali quaterne sono compatibili con i vincoli imposti dalle equazioni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71A20-EC5E-2144-82CB-505F5DE39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795" y="1382017"/>
            <a:ext cx="1581150" cy="41654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3C2A41-2E12-9E46-A538-178DAB44E233}"/>
              </a:ext>
            </a:extLst>
          </p:cNvPr>
          <p:cNvGrpSpPr/>
          <p:nvPr/>
        </p:nvGrpSpPr>
        <p:grpSpPr>
          <a:xfrm>
            <a:off x="2108835" y="1315211"/>
            <a:ext cx="2245995" cy="466725"/>
            <a:chOff x="3126105" y="4351020"/>
            <a:chExt cx="3081020" cy="647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77E8FF-E473-584A-BA11-C594BC6FD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6105" y="4443730"/>
              <a:ext cx="508000" cy="4953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0812A8-CFD2-084A-8629-B8D159257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5525" y="4351020"/>
              <a:ext cx="2641600" cy="6477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F16CEFC-FC1E-3446-BBFD-31183411B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815" y="2043277"/>
            <a:ext cx="2984500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FA1BA0-ACE2-8743-9B93-8658BA1C02F0}"/>
              </a:ext>
            </a:extLst>
          </p:cNvPr>
          <p:cNvSpPr txBox="1"/>
          <p:nvPr/>
        </p:nvSpPr>
        <p:spPr>
          <a:xfrm>
            <a:off x="4648200" y="2423160"/>
            <a:ext cx="417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le configurazioni in rosso non soddisfano </a:t>
            </a:r>
          </a:p>
          <a:p>
            <a:r>
              <a:rPr lang="it-IT"/>
              <a:t>l’una, l’altra o entrambe le equazioni sopra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BDE859-DD2E-AD4F-8C08-1DD9588DEA95}"/>
              </a:ext>
            </a:extLst>
          </p:cNvPr>
          <p:cNvGrpSpPr/>
          <p:nvPr/>
        </p:nvGrpSpPr>
        <p:grpSpPr>
          <a:xfrm>
            <a:off x="2017395" y="2383154"/>
            <a:ext cx="1954530" cy="222886"/>
            <a:chOff x="2017395" y="2383154"/>
            <a:chExt cx="1954530" cy="2228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B5BB63-B9FB-494C-BE0E-FE70CC219DF8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234A6B-E1DD-D64D-AB1D-2F08E42C2C7F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733B6A-184E-8E42-ABC0-E856E8BD5F4E}"/>
              </a:ext>
            </a:extLst>
          </p:cNvPr>
          <p:cNvGrpSpPr/>
          <p:nvPr/>
        </p:nvGrpSpPr>
        <p:grpSpPr>
          <a:xfrm>
            <a:off x="2017395" y="3009899"/>
            <a:ext cx="1954530" cy="222886"/>
            <a:chOff x="2017395" y="2383154"/>
            <a:chExt cx="1954530" cy="22288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AA97B2-EB87-1D40-A2B7-5F8463E8371D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E79230-1E4C-1F4D-A769-DCAE338875C0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082ABD-B979-A24D-B15F-B8BBAD657734}"/>
              </a:ext>
            </a:extLst>
          </p:cNvPr>
          <p:cNvGrpSpPr/>
          <p:nvPr/>
        </p:nvGrpSpPr>
        <p:grpSpPr>
          <a:xfrm>
            <a:off x="2017395" y="3425694"/>
            <a:ext cx="1954530" cy="222886"/>
            <a:chOff x="2017395" y="2383154"/>
            <a:chExt cx="1954530" cy="2228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8F6AE1-A4E9-E842-B016-FF88C94D0775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D8E445-1C49-7E41-91C2-B36F709397EE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B03CC7-D273-3D41-B72D-208C402374E6}"/>
              </a:ext>
            </a:extLst>
          </p:cNvPr>
          <p:cNvGrpSpPr/>
          <p:nvPr/>
        </p:nvGrpSpPr>
        <p:grpSpPr>
          <a:xfrm>
            <a:off x="2017395" y="4436877"/>
            <a:ext cx="1954530" cy="222886"/>
            <a:chOff x="2017395" y="2383154"/>
            <a:chExt cx="1954530" cy="2228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A093AB-C592-DA4A-84A5-6A0162CD10C2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6EC1411-753D-6F47-A383-E40FC167DC66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066A0F-EAC3-E140-8545-5E79309D2122}"/>
              </a:ext>
            </a:extLst>
          </p:cNvPr>
          <p:cNvGrpSpPr/>
          <p:nvPr/>
        </p:nvGrpSpPr>
        <p:grpSpPr>
          <a:xfrm>
            <a:off x="2017395" y="4682622"/>
            <a:ext cx="1954530" cy="222886"/>
            <a:chOff x="2017395" y="2383154"/>
            <a:chExt cx="1954530" cy="222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8FAB3C-F03E-944D-8E4D-571B2F81ABAA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269E514-F19E-674A-B68B-0B11BFB6E690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407B31-694C-A043-A891-18619CE8AEA6}"/>
              </a:ext>
            </a:extLst>
          </p:cNvPr>
          <p:cNvGrpSpPr/>
          <p:nvPr/>
        </p:nvGrpSpPr>
        <p:grpSpPr>
          <a:xfrm>
            <a:off x="2017395" y="5309278"/>
            <a:ext cx="1954530" cy="181215"/>
            <a:chOff x="2017395" y="2383154"/>
            <a:chExt cx="1954530" cy="22288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DCD879-74A1-6A43-9C34-4992EE2A8A70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697183-C020-1E41-9C8C-9783D50644B6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FAF570-BBE9-5D4C-9D20-0A501C0ECA54}"/>
              </a:ext>
            </a:extLst>
          </p:cNvPr>
          <p:cNvGrpSpPr/>
          <p:nvPr/>
        </p:nvGrpSpPr>
        <p:grpSpPr>
          <a:xfrm>
            <a:off x="2017395" y="5105709"/>
            <a:ext cx="1954530" cy="181215"/>
            <a:chOff x="2017395" y="2383154"/>
            <a:chExt cx="1954530" cy="22288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0AAF560-8B1C-554A-BB98-2D37F64AA5AC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3E5541-3ED1-504F-A4D2-19D340850932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D03AF3-9DEF-EE4E-AFAF-6B69BBA9C688}"/>
              </a:ext>
            </a:extLst>
          </p:cNvPr>
          <p:cNvGrpSpPr/>
          <p:nvPr/>
        </p:nvGrpSpPr>
        <p:grpSpPr>
          <a:xfrm>
            <a:off x="2017395" y="5512847"/>
            <a:ext cx="1954530" cy="181215"/>
            <a:chOff x="2017395" y="2383154"/>
            <a:chExt cx="1954530" cy="22288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8F087E-306A-0D4D-AF88-2521A34D4B51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ED49A1-9CD9-8E43-9708-7CD9F2504C7E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4BD653D-A5ED-E142-8502-EFB67391F484}"/>
              </a:ext>
            </a:extLst>
          </p:cNvPr>
          <p:cNvGrpSpPr/>
          <p:nvPr/>
        </p:nvGrpSpPr>
        <p:grpSpPr>
          <a:xfrm>
            <a:off x="2017395" y="4055637"/>
            <a:ext cx="1954530" cy="181215"/>
            <a:chOff x="2017395" y="2383154"/>
            <a:chExt cx="1954530" cy="22288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287E316-779D-B64D-9227-F00EDB93E0D1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A978D50-17DB-7B47-8E47-C20858174311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E183C29-E6C1-F344-8D9D-F95400A4A3A0}"/>
              </a:ext>
            </a:extLst>
          </p:cNvPr>
          <p:cNvGrpSpPr/>
          <p:nvPr/>
        </p:nvGrpSpPr>
        <p:grpSpPr>
          <a:xfrm>
            <a:off x="2017395" y="3849720"/>
            <a:ext cx="1954530" cy="181215"/>
            <a:chOff x="2017395" y="2383154"/>
            <a:chExt cx="1954530" cy="22288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6969781-A7FC-5A41-B965-DD7052C900A4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ED39FD6-8F44-D24C-8BFE-DCBAADE2975D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DB8D7B7-6735-F24C-92B9-BD6F4D0E9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795" y="3511419"/>
            <a:ext cx="3462326" cy="242646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475206F6-A4DF-AB49-B4C2-B4A5FB118FBC}"/>
              </a:ext>
            </a:extLst>
          </p:cNvPr>
          <p:cNvGrpSpPr/>
          <p:nvPr/>
        </p:nvGrpSpPr>
        <p:grpSpPr>
          <a:xfrm>
            <a:off x="2017395" y="3220252"/>
            <a:ext cx="1954530" cy="222886"/>
            <a:chOff x="2017395" y="2383154"/>
            <a:chExt cx="1954530" cy="22288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52C7FD0-5DD2-C94A-85E3-F0E80ACDE346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551CA8E-C64B-9046-BDDD-18447CF2861B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239772-D6D9-A643-AC7A-2E894C567A9E}"/>
              </a:ext>
            </a:extLst>
          </p:cNvPr>
          <p:cNvGrpSpPr/>
          <p:nvPr/>
        </p:nvGrpSpPr>
        <p:grpSpPr>
          <a:xfrm>
            <a:off x="3917986" y="2717622"/>
            <a:ext cx="1102886" cy="2346989"/>
            <a:chOff x="3917986" y="2717622"/>
            <a:chExt cx="1102886" cy="234698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2C98041-54BC-F347-9F21-DDAF83258387}"/>
                </a:ext>
              </a:extLst>
            </p:cNvPr>
            <p:cNvCxnSpPr/>
            <p:nvPr/>
          </p:nvCxnSpPr>
          <p:spPr>
            <a:xfrm>
              <a:off x="3926165" y="2717622"/>
              <a:ext cx="1087049" cy="13380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1E42E7A-EE9A-C343-9545-0691CC6CC0BB}"/>
                </a:ext>
              </a:extLst>
            </p:cNvPr>
            <p:cNvCxnSpPr>
              <a:cxnSpLocks/>
            </p:cNvCxnSpPr>
            <p:nvPr/>
          </p:nvCxnSpPr>
          <p:spPr>
            <a:xfrm>
              <a:off x="3917986" y="2925520"/>
              <a:ext cx="1095228" cy="14110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0D5F2D9-47DC-8443-8AB9-52D9F59A573B}"/>
                </a:ext>
              </a:extLst>
            </p:cNvPr>
            <p:cNvCxnSpPr>
              <a:cxnSpLocks/>
            </p:cNvCxnSpPr>
            <p:nvPr/>
          </p:nvCxnSpPr>
          <p:spPr>
            <a:xfrm>
              <a:off x="3925644" y="3743836"/>
              <a:ext cx="1087570" cy="863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38B50E1-5369-8C45-A72E-60D20F393A87}"/>
                </a:ext>
              </a:extLst>
            </p:cNvPr>
            <p:cNvCxnSpPr>
              <a:cxnSpLocks/>
            </p:cNvCxnSpPr>
            <p:nvPr/>
          </p:nvCxnSpPr>
          <p:spPr>
            <a:xfrm>
              <a:off x="3943284" y="4371975"/>
              <a:ext cx="1077588" cy="4673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1E43A54-3362-074A-A92A-76690EFEAF97}"/>
                </a:ext>
              </a:extLst>
            </p:cNvPr>
            <p:cNvCxnSpPr>
              <a:cxnSpLocks/>
            </p:cNvCxnSpPr>
            <p:nvPr/>
          </p:nvCxnSpPr>
          <p:spPr>
            <a:xfrm>
              <a:off x="3971925" y="4978238"/>
              <a:ext cx="1041289" cy="86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93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49C3D-19C3-2E44-80F5-40F92092CC26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9EF06-85C7-6A40-BE31-32DD604F7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23" y="3658262"/>
            <a:ext cx="3175000" cy="166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D7BE6A-B707-614E-BA93-0EFC14C2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13" y="3613812"/>
            <a:ext cx="3492500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8CA5F-DA81-0C44-ADF9-2706ED95C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27" y="5321962"/>
            <a:ext cx="22479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E968AB-46BA-3445-8BE9-831AD1742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3" y="386285"/>
            <a:ext cx="3975100" cy="2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E2365B-4108-2D41-B557-D167BA10F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021" y="889712"/>
            <a:ext cx="3462326" cy="242646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0B886C2-C65F-B746-9603-E9399A645E05}"/>
              </a:ext>
            </a:extLst>
          </p:cNvPr>
          <p:cNvGrpSpPr/>
          <p:nvPr/>
        </p:nvGrpSpPr>
        <p:grpSpPr>
          <a:xfrm>
            <a:off x="5233783" y="1406719"/>
            <a:ext cx="1224568" cy="466842"/>
            <a:chOff x="1998213" y="2383154"/>
            <a:chExt cx="1224568" cy="46684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B32234-6E93-0848-9775-45DDB9EDC556}"/>
                </a:ext>
              </a:extLst>
            </p:cNvPr>
            <p:cNvSpPr/>
            <p:nvPr/>
          </p:nvSpPr>
          <p:spPr>
            <a:xfrm>
              <a:off x="1998213" y="2383155"/>
              <a:ext cx="508635" cy="466841"/>
            </a:xfrm>
            <a:prstGeom prst="rect">
              <a:avLst/>
            </a:prstGeom>
            <a:noFill/>
            <a:ln w="19050">
              <a:solidFill>
                <a:srgbClr val="0F2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734D54-C5FE-D14A-8FD5-2EF9F24DAF13}"/>
                </a:ext>
              </a:extLst>
            </p:cNvPr>
            <p:cNvSpPr/>
            <p:nvPr/>
          </p:nvSpPr>
          <p:spPr>
            <a:xfrm>
              <a:off x="2653679" y="2383154"/>
              <a:ext cx="569102" cy="46684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00E3F8-1918-3F44-8357-B5E27F806B7B}"/>
              </a:ext>
            </a:extLst>
          </p:cNvPr>
          <p:cNvGrpSpPr/>
          <p:nvPr/>
        </p:nvGrpSpPr>
        <p:grpSpPr>
          <a:xfrm>
            <a:off x="422031" y="1176571"/>
            <a:ext cx="3279199" cy="1427139"/>
            <a:chOff x="422031" y="1176571"/>
            <a:chExt cx="3279199" cy="14271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EF532B-5552-2543-A893-0A91C90DBED0}"/>
                </a:ext>
              </a:extLst>
            </p:cNvPr>
            <p:cNvSpPr txBox="1"/>
            <p:nvPr/>
          </p:nvSpPr>
          <p:spPr>
            <a:xfrm>
              <a:off x="422031" y="1176571"/>
              <a:ext cx="318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ci sono due stati stabili possibili: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C3D4CE-86D5-F54F-A3D0-09F586378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2330" y="1736192"/>
              <a:ext cx="1358900" cy="254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4FD454-C53C-EB42-8B07-A1946BC84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9226" y="1685392"/>
              <a:ext cx="1397000" cy="304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FD3D54-2BAF-654F-92B3-586E4F62F036}"/>
                </a:ext>
              </a:extLst>
            </p:cNvPr>
            <p:cNvSpPr txBox="1"/>
            <p:nvPr/>
          </p:nvSpPr>
          <p:spPr>
            <a:xfrm>
              <a:off x="422031" y="2234378"/>
              <a:ext cx="2215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Partiamo dal secondo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04D3B71-0275-624E-A706-E4BC053132EB}"/>
              </a:ext>
            </a:extLst>
          </p:cNvPr>
          <p:cNvSpPr txBox="1"/>
          <p:nvPr/>
        </p:nvSpPr>
        <p:spPr>
          <a:xfrm>
            <a:off x="715761" y="5820148"/>
            <a:ext cx="741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Funzionamento:</a:t>
            </a:r>
          </a:p>
          <a:p>
            <a:r>
              <a:rPr lang="it-IT">
                <a:solidFill>
                  <a:srgbClr val="0F21FF"/>
                </a:solidFill>
              </a:rPr>
              <a:t>Inviando un impulso (di </a:t>
            </a:r>
            <a:r>
              <a:rPr lang="it-IT" i="1">
                <a:solidFill>
                  <a:srgbClr val="0F21FF"/>
                </a:solidFill>
              </a:rPr>
              <a:t>Reset</a:t>
            </a:r>
            <a:r>
              <a:rPr lang="it-IT">
                <a:solidFill>
                  <a:srgbClr val="0F21FF"/>
                </a:solidFill>
              </a:rPr>
              <a:t>) sull’ingresso </a:t>
            </a:r>
            <a:r>
              <a:rPr lang="it-IT" i="1">
                <a:solidFill>
                  <a:srgbClr val="0F21FF"/>
                </a:solidFill>
              </a:rPr>
              <a:t>R</a:t>
            </a:r>
            <a:r>
              <a:rPr lang="it-IT">
                <a:solidFill>
                  <a:srgbClr val="0F21FF"/>
                </a:solidFill>
              </a:rPr>
              <a:t>, l’uscita </a:t>
            </a:r>
            <a:r>
              <a:rPr lang="it-IT" i="1">
                <a:solidFill>
                  <a:srgbClr val="0F21FF"/>
                </a:solidFill>
              </a:rPr>
              <a:t>X</a:t>
            </a:r>
            <a:r>
              <a:rPr lang="it-IT">
                <a:solidFill>
                  <a:srgbClr val="0F21FF"/>
                </a:solidFill>
              </a:rPr>
              <a:t> va (o permane) a 0.</a:t>
            </a:r>
            <a:r>
              <a:rPr lang="it-IT" b="1">
                <a:solidFill>
                  <a:srgbClr val="0F21FF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4A9A2A-D9BB-6641-9DF9-F5DCBAD98C3E}"/>
              </a:ext>
            </a:extLst>
          </p:cNvPr>
          <p:cNvSpPr txBox="1"/>
          <p:nvPr/>
        </p:nvSpPr>
        <p:spPr>
          <a:xfrm>
            <a:off x="1404163" y="3044413"/>
            <a:ext cx="155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Portiamo </a:t>
            </a:r>
            <a:r>
              <a:rPr lang="it-IT" i="1"/>
              <a:t>R</a:t>
            </a:r>
            <a:r>
              <a:rPr lang="it-IT"/>
              <a:t> a</a:t>
            </a:r>
            <a:r>
              <a:rPr lang="it-IT" b="1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395AC-EF64-7548-B216-C09A7233BE5B}"/>
              </a:ext>
            </a:extLst>
          </p:cNvPr>
          <p:cNvSpPr/>
          <p:nvPr/>
        </p:nvSpPr>
        <p:spPr>
          <a:xfrm>
            <a:off x="1311442" y="3765884"/>
            <a:ext cx="240632" cy="216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D5BC68-7448-5F44-AB28-D81F95FAD7B4}"/>
              </a:ext>
            </a:extLst>
          </p:cNvPr>
          <p:cNvSpPr/>
          <p:nvPr/>
        </p:nvSpPr>
        <p:spPr>
          <a:xfrm>
            <a:off x="2588483" y="3695362"/>
            <a:ext cx="374312" cy="216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8A3B15-6BBD-214F-986D-37CEA3EA026E}"/>
              </a:ext>
            </a:extLst>
          </p:cNvPr>
          <p:cNvSpPr/>
          <p:nvPr/>
        </p:nvSpPr>
        <p:spPr>
          <a:xfrm>
            <a:off x="3701229" y="3995976"/>
            <a:ext cx="625483" cy="251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9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592C91-B373-B14F-A43E-D1E71099F2ED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40DDF-80CF-714B-9AAE-CDEEF781D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099" y="1773390"/>
            <a:ext cx="3251200" cy="171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E604DA-F64C-3045-AC2A-8071F808B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89" y="1687506"/>
            <a:ext cx="3454400" cy="172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3A0147-32D1-8848-88B8-4C44EA86C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219" y="3646799"/>
            <a:ext cx="2095500" cy="35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ED47EC-E5D1-034F-B101-EE19B4F741D0}"/>
              </a:ext>
            </a:extLst>
          </p:cNvPr>
          <p:cNvSpPr txBox="1"/>
          <p:nvPr/>
        </p:nvSpPr>
        <p:spPr>
          <a:xfrm>
            <a:off x="741751" y="246221"/>
            <a:ext cx="278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Analizziamo ora l’altro caso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F49B7-A92A-244E-B7A8-7B92643FA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064" y="274400"/>
            <a:ext cx="1397000" cy="30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46886C-74C5-C34B-A3AC-D837C17ECF4B}"/>
              </a:ext>
            </a:extLst>
          </p:cNvPr>
          <p:cNvSpPr txBox="1"/>
          <p:nvPr/>
        </p:nvSpPr>
        <p:spPr>
          <a:xfrm>
            <a:off x="1057230" y="4608896"/>
            <a:ext cx="7189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Funzionamento:</a:t>
            </a:r>
          </a:p>
          <a:p>
            <a:r>
              <a:rPr lang="it-IT">
                <a:solidFill>
                  <a:srgbClr val="0F21FF"/>
                </a:solidFill>
              </a:rPr>
              <a:t>Inviando un impulso (di </a:t>
            </a:r>
            <a:r>
              <a:rPr lang="it-IT" i="1">
                <a:solidFill>
                  <a:srgbClr val="0F21FF"/>
                </a:solidFill>
              </a:rPr>
              <a:t>Set</a:t>
            </a:r>
            <a:r>
              <a:rPr lang="it-IT">
                <a:solidFill>
                  <a:srgbClr val="0F21FF"/>
                </a:solidFill>
              </a:rPr>
              <a:t>) sull’ingresso </a:t>
            </a:r>
            <a:r>
              <a:rPr lang="it-IT" i="1">
                <a:solidFill>
                  <a:srgbClr val="0F21FF"/>
                </a:solidFill>
              </a:rPr>
              <a:t>S</a:t>
            </a:r>
            <a:r>
              <a:rPr lang="it-IT">
                <a:solidFill>
                  <a:srgbClr val="0F21FF"/>
                </a:solidFill>
              </a:rPr>
              <a:t>, l’uscita </a:t>
            </a:r>
            <a:r>
              <a:rPr lang="it-IT" i="1">
                <a:solidFill>
                  <a:srgbClr val="0F21FF"/>
                </a:solidFill>
              </a:rPr>
              <a:t>X</a:t>
            </a:r>
            <a:r>
              <a:rPr lang="it-IT">
                <a:solidFill>
                  <a:srgbClr val="0F21FF"/>
                </a:solidFill>
              </a:rPr>
              <a:t> va (o permane) a 1.</a:t>
            </a:r>
            <a:r>
              <a:rPr lang="it-IT" b="1">
                <a:solidFill>
                  <a:srgbClr val="0F21FF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F2973-A133-D04E-A7CE-3AF0BCB1764D}"/>
              </a:ext>
            </a:extLst>
          </p:cNvPr>
          <p:cNvSpPr/>
          <p:nvPr/>
        </p:nvSpPr>
        <p:spPr>
          <a:xfrm>
            <a:off x="2872517" y="1723860"/>
            <a:ext cx="625483" cy="300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EA9B1-6EEA-1744-876E-CCB792CB9895}"/>
              </a:ext>
            </a:extLst>
          </p:cNvPr>
          <p:cNvSpPr/>
          <p:nvPr/>
        </p:nvSpPr>
        <p:spPr>
          <a:xfrm>
            <a:off x="2848452" y="2719137"/>
            <a:ext cx="625483" cy="216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08F759-1957-9E4E-84E0-D5419D372ADA}"/>
              </a:ext>
            </a:extLst>
          </p:cNvPr>
          <p:cNvSpPr/>
          <p:nvPr/>
        </p:nvSpPr>
        <p:spPr>
          <a:xfrm>
            <a:off x="4083969" y="2024562"/>
            <a:ext cx="625483" cy="309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B2055-9C42-AA4E-800D-B24A0866831A}"/>
              </a:ext>
            </a:extLst>
          </p:cNvPr>
          <p:cNvSpPr txBox="1"/>
          <p:nvPr/>
        </p:nvSpPr>
        <p:spPr>
          <a:xfrm>
            <a:off x="1057230" y="966863"/>
            <a:ext cx="153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Portiamo </a:t>
            </a:r>
            <a:r>
              <a:rPr lang="it-IT" i="1"/>
              <a:t>S</a:t>
            </a:r>
            <a:r>
              <a:rPr lang="it-IT"/>
              <a:t> a</a:t>
            </a:r>
            <a:r>
              <a:rPr lang="it-IT" b="1">
                <a:solidFill>
                  <a:srgbClr val="FF0000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181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BEE902-BBF8-614D-B7DC-F8109E4E0BF5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701B8-801A-BC4A-9BAF-F70E1BD35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761" y="1645155"/>
            <a:ext cx="1739900" cy="2971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9A5A3F-4F1A-6B4C-AD49-94928845D33D}"/>
              </a:ext>
            </a:extLst>
          </p:cNvPr>
          <p:cNvGrpSpPr/>
          <p:nvPr/>
        </p:nvGrpSpPr>
        <p:grpSpPr>
          <a:xfrm>
            <a:off x="3162048" y="1712455"/>
            <a:ext cx="1631098" cy="369332"/>
            <a:chOff x="3225661" y="1661299"/>
            <a:chExt cx="1631098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B5C5F4-5F03-864B-832C-0E95EB95E1E6}"/>
                </a:ext>
              </a:extLst>
            </p:cNvPr>
            <p:cNvSpPr txBox="1"/>
            <p:nvPr/>
          </p:nvSpPr>
          <p:spPr>
            <a:xfrm>
              <a:off x="3563456" y="1661299"/>
              <a:ext cx="1293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stato futuro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16068FF-8ACE-BD4A-A5D5-0DED0036C3CB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3225661" y="1845965"/>
              <a:ext cx="3377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2148FA-C92F-9040-AA8F-CEC918E17716}"/>
              </a:ext>
            </a:extLst>
          </p:cNvPr>
          <p:cNvGrpSpPr/>
          <p:nvPr/>
        </p:nvGrpSpPr>
        <p:grpSpPr>
          <a:xfrm>
            <a:off x="1802508" y="669400"/>
            <a:ext cx="1503873" cy="1069879"/>
            <a:chOff x="1802508" y="669400"/>
            <a:chExt cx="1503873" cy="10698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194D7B-1749-D14E-A4E6-BDC40C818881}"/>
                </a:ext>
              </a:extLst>
            </p:cNvPr>
            <p:cNvSpPr txBox="1"/>
            <p:nvPr/>
          </p:nvSpPr>
          <p:spPr>
            <a:xfrm>
              <a:off x="1802508" y="669400"/>
              <a:ext cx="1503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stato corrente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75291C0-D1B7-9E42-ABE5-B33356E0889E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2554444" y="1038732"/>
              <a:ext cx="1" cy="7005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2DEFE3-DCC7-854B-8F3E-AC3E12579D89}"/>
              </a:ext>
            </a:extLst>
          </p:cNvPr>
          <p:cNvSpPr txBox="1"/>
          <p:nvPr/>
        </p:nvSpPr>
        <p:spPr>
          <a:xfrm>
            <a:off x="1312473" y="4794803"/>
            <a:ext cx="6768776" cy="1477328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endParaRPr lang="it-IT"/>
          </a:p>
          <a:p>
            <a:r>
              <a:rPr lang="it-IT"/>
              <a:t>con </a:t>
            </a:r>
            <a:r>
              <a:rPr lang="it-IT" i="1"/>
              <a:t>R</a:t>
            </a:r>
            <a:r>
              <a:rPr lang="it-IT"/>
              <a:t> </a:t>
            </a:r>
            <a:r>
              <a:rPr lang="it-IT" i="1"/>
              <a:t>S</a:t>
            </a:r>
            <a:r>
              <a:rPr lang="it-IT"/>
              <a:t> = 0 		un impulso 1 su </a:t>
            </a:r>
            <a:r>
              <a:rPr lang="it-IT" i="1"/>
              <a:t>S</a:t>
            </a:r>
            <a:r>
              <a:rPr lang="it-IT"/>
              <a:t> porta l’uscita </a:t>
            </a:r>
            <a:r>
              <a:rPr lang="it-IT" i="1"/>
              <a:t>X</a:t>
            </a:r>
            <a:r>
              <a:rPr lang="it-IT"/>
              <a:t> a 1; </a:t>
            </a:r>
          </a:p>
          <a:p>
            <a:r>
              <a:rPr lang="it-IT"/>
              <a:t>			un impulso 1 su R riporta l’uscita X a 0; </a:t>
            </a:r>
          </a:p>
          <a:p>
            <a:r>
              <a:rPr lang="it-IT"/>
              <a:t>ciò viene evidenziato in figura dalle cifre in blu (</a:t>
            </a:r>
            <a:r>
              <a:rPr lang="it-IT" i="1"/>
              <a:t>Set</a:t>
            </a:r>
            <a:r>
              <a:rPr lang="it-IT"/>
              <a:t>) e in rosso (</a:t>
            </a:r>
            <a:r>
              <a:rPr lang="it-IT" i="1"/>
              <a:t>Reset</a:t>
            </a:r>
            <a:r>
              <a:rPr lang="it-IT"/>
              <a:t>).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C78E43-0E3E-EA43-A2A9-74548B23E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378" y="1232103"/>
            <a:ext cx="2527300" cy="2527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E0E9A0-D6D4-A049-BBB1-C80CB6250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452" y="4099478"/>
            <a:ext cx="4229100" cy="406400"/>
          </a:xfrm>
          <a:prstGeom prst="rect">
            <a:avLst/>
          </a:prstGeom>
          <a:ln w="25400">
            <a:solidFill>
              <a:srgbClr val="0F21FF"/>
            </a:solidFill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91E9DDF-E125-C546-866E-01736F498FF0}"/>
              </a:ext>
            </a:extLst>
          </p:cNvPr>
          <p:cNvGrpSpPr/>
          <p:nvPr/>
        </p:nvGrpSpPr>
        <p:grpSpPr>
          <a:xfrm>
            <a:off x="7142551" y="652147"/>
            <a:ext cx="509335" cy="1244974"/>
            <a:chOff x="7142551" y="652147"/>
            <a:chExt cx="509335" cy="1244974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81E27AC-E0B1-1D43-BBC3-2F41FC38794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flipV="1">
              <a:off x="7142551" y="1021479"/>
              <a:ext cx="364103" cy="8756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EC7B73-64AA-1544-9D69-5A0C6DE461F9}"/>
                </a:ext>
              </a:extLst>
            </p:cNvPr>
            <p:cNvSpPr txBox="1"/>
            <p:nvPr/>
          </p:nvSpPr>
          <p:spPr>
            <a:xfrm>
              <a:off x="7361422" y="652147"/>
              <a:ext cx="29046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i="1"/>
                <a:t>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C857B2-B055-664B-B2C9-041A8B6EA402}"/>
              </a:ext>
            </a:extLst>
          </p:cNvPr>
          <p:cNvGrpSpPr/>
          <p:nvPr/>
        </p:nvGrpSpPr>
        <p:grpSpPr>
          <a:xfrm>
            <a:off x="5154094" y="1897121"/>
            <a:ext cx="1074060" cy="436838"/>
            <a:chOff x="5154094" y="1897121"/>
            <a:chExt cx="1074060" cy="4368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A965ABE-D36A-8E48-80B0-9C1EA8C3C22F}"/>
                </a:ext>
              </a:extLst>
            </p:cNvPr>
            <p:cNvGrpSpPr/>
            <p:nvPr/>
          </p:nvGrpSpPr>
          <p:grpSpPr>
            <a:xfrm>
              <a:off x="5154094" y="1897121"/>
              <a:ext cx="1074060" cy="436838"/>
              <a:chOff x="7361422" y="652147"/>
              <a:chExt cx="1074060" cy="436838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E53EAEF-FF4A-AC41-B940-625CC6A94B95}"/>
                  </a:ext>
                </a:extLst>
              </p:cNvPr>
              <p:cNvCxnSpPr>
                <a:cxnSpLocks/>
                <a:endCxn id="28" idx="3"/>
              </p:cNvCxnSpPr>
              <p:nvPr/>
            </p:nvCxnSpPr>
            <p:spPr>
              <a:xfrm flipH="1" flipV="1">
                <a:off x="7863483" y="836813"/>
                <a:ext cx="571999" cy="25217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2E881A-FAE3-2C41-9B68-680890D6EEBE}"/>
                  </a:ext>
                </a:extLst>
              </p:cNvPr>
              <p:cNvSpPr txBox="1"/>
              <p:nvPr/>
            </p:nvSpPr>
            <p:spPr>
              <a:xfrm>
                <a:off x="7361422" y="652147"/>
                <a:ext cx="502061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i="1">
                    <a:solidFill>
                      <a:srgbClr val="FF0000"/>
                    </a:solidFill>
                  </a:rPr>
                  <a:t>      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7DA4D4C-DD92-BF4D-B0D6-38658D7C4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911" y="1963990"/>
              <a:ext cx="332602" cy="23559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002F3AC-AA56-E548-AE2C-2740320ECAD5}"/>
              </a:ext>
            </a:extLst>
          </p:cNvPr>
          <p:cNvSpPr/>
          <p:nvPr/>
        </p:nvSpPr>
        <p:spPr>
          <a:xfrm>
            <a:off x="1710047" y="3598223"/>
            <a:ext cx="1353787" cy="501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0037EF-5714-AD4E-86D8-1F573481180B}"/>
              </a:ext>
            </a:extLst>
          </p:cNvPr>
          <p:cNvSpPr/>
          <p:nvPr/>
        </p:nvSpPr>
        <p:spPr>
          <a:xfrm>
            <a:off x="1709063" y="2120434"/>
            <a:ext cx="1353787" cy="501255"/>
          </a:xfrm>
          <a:prstGeom prst="rect">
            <a:avLst/>
          </a:prstGeom>
          <a:noFill/>
          <a:ln w="1905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3675B1-EAD7-1E4F-BFBB-4DA55DD1CA7E}"/>
              </a:ext>
            </a:extLst>
          </p:cNvPr>
          <p:cNvGrpSpPr/>
          <p:nvPr/>
        </p:nvGrpSpPr>
        <p:grpSpPr>
          <a:xfrm>
            <a:off x="2110381" y="2621688"/>
            <a:ext cx="922390" cy="501256"/>
            <a:chOff x="2110381" y="2621688"/>
            <a:chExt cx="922390" cy="5012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348EBB8-1CD6-A545-80CD-391E2C078BC7}"/>
                </a:ext>
              </a:extLst>
            </p:cNvPr>
            <p:cNvSpPr/>
            <p:nvPr/>
          </p:nvSpPr>
          <p:spPr>
            <a:xfrm>
              <a:off x="2110381" y="2621689"/>
              <a:ext cx="245330" cy="501255"/>
            </a:xfrm>
            <a:prstGeom prst="rect">
              <a:avLst/>
            </a:prstGeom>
            <a:noFill/>
            <a:ln w="1905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2BC4EED-3660-2C4D-9D03-4C6B6FD09DBB}"/>
                </a:ext>
              </a:extLst>
            </p:cNvPr>
            <p:cNvSpPr/>
            <p:nvPr/>
          </p:nvSpPr>
          <p:spPr>
            <a:xfrm>
              <a:off x="2787441" y="2621688"/>
              <a:ext cx="245330" cy="501255"/>
            </a:xfrm>
            <a:prstGeom prst="rect">
              <a:avLst/>
            </a:prstGeom>
            <a:noFill/>
            <a:ln w="1905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9852B5-30C8-1C4D-A88A-26207D444A53}"/>
              </a:ext>
            </a:extLst>
          </p:cNvPr>
          <p:cNvGrpSpPr/>
          <p:nvPr/>
        </p:nvGrpSpPr>
        <p:grpSpPr>
          <a:xfrm>
            <a:off x="1730100" y="3109956"/>
            <a:ext cx="1304440" cy="457703"/>
            <a:chOff x="2110381" y="2621689"/>
            <a:chExt cx="1304440" cy="45770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7940655-6308-3A47-869F-DA37EE84D3E7}"/>
                </a:ext>
              </a:extLst>
            </p:cNvPr>
            <p:cNvSpPr/>
            <p:nvPr/>
          </p:nvSpPr>
          <p:spPr>
            <a:xfrm>
              <a:off x="2110381" y="2621689"/>
              <a:ext cx="245330" cy="45770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C9CFE66-EB1D-2345-A197-BF5B31D43FA4}"/>
                </a:ext>
              </a:extLst>
            </p:cNvPr>
            <p:cNvSpPr/>
            <p:nvPr/>
          </p:nvSpPr>
          <p:spPr>
            <a:xfrm>
              <a:off x="3169491" y="2633431"/>
              <a:ext cx="245330" cy="4459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6464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01A8469-4ABE-C349-8604-DDFA66561FA0}" vid="{3DE8DD89-8E96-7D45-8D8A-48E3201CD8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1749</TotalTime>
  <Words>1787</Words>
  <Application>Microsoft Macintosh PowerPoint</Application>
  <PresentationFormat>On-screen Show (4:3)</PresentationFormat>
  <Paragraphs>275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CMMI10</vt:lpstr>
      <vt:lpstr>CMR10</vt:lpstr>
      <vt:lpstr>NimbusRomNo9L</vt:lpstr>
      <vt:lpstr>TeX</vt:lpstr>
      <vt:lpstr>Times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Fabris</dc:creator>
  <cp:lastModifiedBy>Francesco Fabris</cp:lastModifiedBy>
  <cp:revision>158</cp:revision>
  <dcterms:created xsi:type="dcterms:W3CDTF">2021-10-15T14:23:16Z</dcterms:created>
  <dcterms:modified xsi:type="dcterms:W3CDTF">2022-11-22T14:11:18Z</dcterms:modified>
</cp:coreProperties>
</file>