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6"/>
  </p:notesMasterIdLst>
  <p:sldIdLst>
    <p:sldId id="257" r:id="rId3"/>
    <p:sldId id="258" r:id="rId4"/>
    <p:sldId id="262" r:id="rId5"/>
    <p:sldId id="268" r:id="rId6"/>
    <p:sldId id="269" r:id="rId7"/>
    <p:sldId id="271" r:id="rId8"/>
    <p:sldId id="341" r:id="rId9"/>
    <p:sldId id="282" r:id="rId10"/>
    <p:sldId id="285" r:id="rId11"/>
    <p:sldId id="310" r:id="rId12"/>
    <p:sldId id="311" r:id="rId13"/>
    <p:sldId id="313" r:id="rId14"/>
    <p:sldId id="340" r:id="rId15"/>
    <p:sldId id="342" r:id="rId16"/>
    <p:sldId id="343" r:id="rId17"/>
    <p:sldId id="314" r:id="rId18"/>
    <p:sldId id="315" r:id="rId19"/>
    <p:sldId id="316" r:id="rId20"/>
    <p:sldId id="317" r:id="rId21"/>
    <p:sldId id="318" r:id="rId22"/>
    <p:sldId id="319" r:id="rId23"/>
    <p:sldId id="322" r:id="rId24"/>
    <p:sldId id="324" r:id="rId25"/>
    <p:sldId id="325" r:id="rId26"/>
    <p:sldId id="326" r:id="rId27"/>
    <p:sldId id="327" r:id="rId28"/>
    <p:sldId id="330" r:id="rId29"/>
    <p:sldId id="332" r:id="rId30"/>
    <p:sldId id="334" r:id="rId31"/>
    <p:sldId id="336" r:id="rId32"/>
    <p:sldId id="337" r:id="rId33"/>
    <p:sldId id="338" r:id="rId34"/>
    <p:sldId id="33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721"/>
  </p:normalViewPr>
  <p:slideViewPr>
    <p:cSldViewPr snapToGrid="0" snapToObjects="1">
      <p:cViewPr varScale="1">
        <p:scale>
          <a:sx n="111" d="100"/>
          <a:sy n="111" d="100"/>
        </p:scale>
        <p:origin x="12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543B1-1CF4-1340-A87A-8506F4D47C2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488E9-41B7-A241-B66E-DF4F7928ADA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4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BB997-5F62-7A47-B715-4707BE71DF0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165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98180-4366-544B-83CF-2B100E190CC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56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98180-4366-544B-83CF-2B100E190CC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44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08D2-DD97-0F43-9AE0-34BFA7E0E93B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D3FF-D8D1-FD45-A76D-16C537FC4C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4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08D2-DD97-0F43-9AE0-34BFA7E0E93B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D3FF-D8D1-FD45-A76D-16C537FC4C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4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08D2-DD97-0F43-9AE0-34BFA7E0E93B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D3FF-D8D1-FD45-A76D-16C537FC4C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68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B14F-39BC-9346-ADE7-54BE2C4F9C77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C27E-BF22-604F-AA45-9C710F13EE2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21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B14F-39BC-9346-ADE7-54BE2C4F9C77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C27E-BF22-604F-AA45-9C710F13EE2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92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B14F-39BC-9346-ADE7-54BE2C4F9C77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C27E-BF22-604F-AA45-9C710F13EE2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24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B14F-39BC-9346-ADE7-54BE2C4F9C77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C27E-BF22-604F-AA45-9C710F13EE2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36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B14F-39BC-9346-ADE7-54BE2C4F9C77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C27E-BF22-604F-AA45-9C710F13EE2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02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B14F-39BC-9346-ADE7-54BE2C4F9C77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C27E-BF22-604F-AA45-9C710F13EE2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73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B14F-39BC-9346-ADE7-54BE2C4F9C77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C27E-BF22-604F-AA45-9C710F13EE2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33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B14F-39BC-9346-ADE7-54BE2C4F9C77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C27E-BF22-604F-AA45-9C710F13EE2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0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08D2-DD97-0F43-9AE0-34BFA7E0E93B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D3FF-D8D1-FD45-A76D-16C537FC4C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96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B14F-39BC-9346-ADE7-54BE2C4F9C77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C27E-BF22-604F-AA45-9C710F13EE2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77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B14F-39BC-9346-ADE7-54BE2C4F9C77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C27E-BF22-604F-AA45-9C710F13EE2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65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B14F-39BC-9346-ADE7-54BE2C4F9C77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C27E-BF22-604F-AA45-9C710F13EE2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3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08D2-DD97-0F43-9AE0-34BFA7E0E93B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D3FF-D8D1-FD45-A76D-16C537FC4C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50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08D2-DD97-0F43-9AE0-34BFA7E0E93B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D3FF-D8D1-FD45-A76D-16C537FC4C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7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08D2-DD97-0F43-9AE0-34BFA7E0E93B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D3FF-D8D1-FD45-A76D-16C537FC4C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5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08D2-DD97-0F43-9AE0-34BFA7E0E93B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D3FF-D8D1-FD45-A76D-16C537FC4C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6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08D2-DD97-0F43-9AE0-34BFA7E0E93B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D3FF-D8D1-FD45-A76D-16C537FC4C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08D2-DD97-0F43-9AE0-34BFA7E0E93B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D3FF-D8D1-FD45-A76D-16C537FC4C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0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08D2-DD97-0F43-9AE0-34BFA7E0E93B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D3FF-D8D1-FD45-A76D-16C537FC4C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3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C08D2-DD97-0F43-9AE0-34BFA7E0E93B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4D3FF-D8D1-FD45-A76D-16C537FC4CEC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84731" y="6372545"/>
            <a:ext cx="16530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0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© Paul De Grauwe, 2020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617" y="6328611"/>
            <a:ext cx="1219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7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AB14F-39BC-9346-ADE7-54BE2C4F9C77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7C27E-BF22-604F-AA45-9C710F13EE2B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617" y="6328611"/>
            <a:ext cx="1219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184731" y="6372545"/>
            <a:ext cx="16530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0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© Paul De Grauwe, 2020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0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11188" y="2012297"/>
            <a:ext cx="8295306" cy="765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dirty="0">
                <a:latin typeface="Arial" charset="0"/>
              </a:rPr>
              <a:t>Economics of Monetary Union 14e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41425" y="3922058"/>
            <a:ext cx="64008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dirty="0" smtClean="0">
                <a:latin typeface="Arial" charset="0"/>
              </a:rPr>
              <a:t>How </a:t>
            </a:r>
            <a:r>
              <a:rPr lang="en-GB" sz="2800" dirty="0">
                <a:latin typeface="Arial" charset="0"/>
              </a:rPr>
              <a:t>to complete a monetary union</a:t>
            </a:r>
            <a:endParaRPr lang="en-GB" dirty="0">
              <a:latin typeface="Arial" charset="0"/>
            </a:endParaRPr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296863" y="1223963"/>
            <a:ext cx="1878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rgbClr val="042960"/>
                </a:solidFill>
              </a:rPr>
              <a:t>Paul De Grauwe</a:t>
            </a:r>
          </a:p>
        </p:txBody>
      </p:sp>
    </p:spTree>
    <p:extLst>
      <p:ext uri="{BB962C8B-B14F-4D97-AF65-F5344CB8AC3E}">
        <p14:creationId xmlns:p14="http://schemas.microsoft.com/office/powerpoint/2010/main" val="33361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41425" y="1737708"/>
            <a:ext cx="64008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dirty="0" smtClean="0">
                <a:latin typeface="Arial" charset="0"/>
              </a:rPr>
              <a:t>Political </a:t>
            </a:r>
            <a:r>
              <a:rPr lang="en-GB" sz="2800" dirty="0">
                <a:latin typeface="Arial" charset="0"/>
              </a:rPr>
              <a:t>economy of </a:t>
            </a:r>
            <a:endParaRPr lang="en-FI" sz="2800" dirty="0" smtClean="0">
              <a:latin typeface="Arial" charset="0"/>
            </a:endParaRPr>
          </a:p>
          <a:p>
            <a:r>
              <a:rPr lang="en-GB" sz="2800" dirty="0" smtClean="0">
                <a:latin typeface="Arial" charset="0"/>
              </a:rPr>
              <a:t>deconstructing </a:t>
            </a:r>
            <a:r>
              <a:rPr lang="en-GB" sz="2800" dirty="0">
                <a:latin typeface="Arial" charset="0"/>
              </a:rPr>
              <a:t>the Eurozone</a:t>
            </a:r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91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653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>
                <a:latin typeface="Arial" charset="0"/>
              </a:rPr>
              <a:t>Political union in the OCA theory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OCA theory has been used almost exclusively to </a:t>
            </a:r>
            <a:r>
              <a:rPr lang="en-US" dirty="0" err="1">
                <a:latin typeface="Arial" charset="0"/>
              </a:rPr>
              <a:t>analyse</a:t>
            </a:r>
            <a:r>
              <a:rPr lang="en-US" dirty="0">
                <a:latin typeface="Arial" charset="0"/>
              </a:rPr>
              <a:t> whether countries should join a monetary union.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It can also be used to study the conditions in which existing members of a monetary union will want to leave the union.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OCA theory says that if the benefits of the monetary union exceed the costs, member countries have no incentive to leave the union. They form an optimal currency area. </a:t>
            </a:r>
          </a:p>
        </p:txBody>
      </p:sp>
    </p:spTree>
    <p:extLst>
      <p:ext uri="{BB962C8B-B14F-4D97-AF65-F5344CB8AC3E}">
        <p14:creationId xmlns:p14="http://schemas.microsoft.com/office/powerpoint/2010/main" val="362788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653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sz="2900" dirty="0">
                <a:latin typeface="Arial" charset="0"/>
              </a:rPr>
              <a:t>OCA analysis and sustainability of Eurozone</a:t>
            </a:r>
            <a:endParaRPr lang="en-US" sz="2900" dirty="0">
              <a:latin typeface="Arial" charset="0"/>
            </a:endParaRPr>
          </a:p>
        </p:txBody>
      </p:sp>
      <p:sp>
        <p:nvSpPr>
          <p:cNvPr id="306187" name="Text Box 11"/>
          <p:cNvSpPr txBox="1">
            <a:spLocks noChangeArrowheads="1"/>
          </p:cNvSpPr>
          <p:nvPr/>
        </p:nvSpPr>
        <p:spPr bwMode="auto">
          <a:xfrm>
            <a:off x="6119813" y="2060575"/>
            <a:ext cx="2160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 descr="The graph plots symmetry versus flexibility. The line O C A extends from top-left to bottom-right. Eurozone is below the line. &#10;">
            <a:extLst>
              <a:ext uri="{FF2B5EF4-FFF2-40B4-BE49-F238E27FC236}">
                <a16:creationId xmlns:a16="http://schemas.microsoft.com/office/drawing/2014/main" id="{566ECAF9-7258-4301-8E49-DE938428BA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27" y="1827213"/>
            <a:ext cx="4606361" cy="376884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CB2B9A1-2059-4CFF-B4B7-AB1C5C021CD0}"/>
              </a:ext>
            </a:extLst>
          </p:cNvPr>
          <p:cNvSpPr txBox="1">
            <a:spLocks/>
          </p:cNvSpPr>
          <p:nvPr/>
        </p:nvSpPr>
        <p:spPr>
          <a:xfrm>
            <a:off x="-1604430" y="1259349"/>
            <a:ext cx="86868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Figure 8.1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Symmetry and flexibility as OCA criteria.</a:t>
            </a:r>
          </a:p>
        </p:txBody>
      </p:sp>
    </p:spTree>
    <p:extLst>
      <p:ext uri="{BB962C8B-B14F-4D97-AF65-F5344CB8AC3E}">
        <p14:creationId xmlns:p14="http://schemas.microsoft.com/office/powerpoint/2010/main" val="405993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653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BE" sz="2900" dirty="0">
                <a:latin typeface="Arial" charset="0"/>
              </a:rPr>
              <a:t>OCA analysis and sustainability of Eurozone</a:t>
            </a:r>
            <a:endParaRPr lang="en-US" sz="2900" dirty="0">
              <a:latin typeface="Arial" charset="0"/>
            </a:endParaRPr>
          </a:p>
        </p:txBody>
      </p:sp>
      <p:sp>
        <p:nvSpPr>
          <p:cNvPr id="306187" name="Text Box 11"/>
          <p:cNvSpPr txBox="1">
            <a:spLocks noChangeArrowheads="1"/>
          </p:cNvSpPr>
          <p:nvPr/>
        </p:nvSpPr>
        <p:spPr bwMode="auto">
          <a:xfrm>
            <a:off x="6119813" y="2060575"/>
            <a:ext cx="2160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CB2B9A1-2059-4CFF-B4B7-AB1C5C021CD0}"/>
              </a:ext>
            </a:extLst>
          </p:cNvPr>
          <p:cNvSpPr txBox="1">
            <a:spLocks/>
          </p:cNvSpPr>
          <p:nvPr/>
        </p:nvSpPr>
        <p:spPr>
          <a:xfrm>
            <a:off x="-1604430" y="1259349"/>
            <a:ext cx="86868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Figure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8.</a:t>
            </a:r>
            <a:r>
              <a:rPr kumimoji="0" lang="en-FI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Symmetry and </a:t>
            </a:r>
            <a:r>
              <a:rPr lang="en-FI" sz="1400" dirty="0" smtClean="0">
                <a:solidFill>
                  <a:prstClr val="black"/>
                </a:solidFill>
                <a:latin typeface="Calibri"/>
              </a:rPr>
              <a:t>integration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as OCA criteria.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71" y="1742531"/>
            <a:ext cx="5054626" cy="441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1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70" y="1184077"/>
            <a:ext cx="8232903" cy="386525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31652" y="6084498"/>
            <a:ext cx="69011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100" dirty="0" smtClean="0"/>
              <a:t>Source: </a:t>
            </a:r>
            <a:r>
              <a:rPr lang="en-US" sz="1100" dirty="0" smtClean="0"/>
              <a:t>Aghajanian</a:t>
            </a:r>
            <a:r>
              <a:rPr lang="en-FI" sz="1100" dirty="0" smtClean="0"/>
              <a:t>, Caeiro, Egger, Justino and Lo Bue (2022)</a:t>
            </a:r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59759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31652" y="6084498"/>
            <a:ext cx="69011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100" dirty="0" smtClean="0"/>
              <a:t>Source: </a:t>
            </a:r>
            <a:r>
              <a:rPr lang="en-US" sz="1100" dirty="0" smtClean="0"/>
              <a:t>A</a:t>
            </a:r>
            <a:r>
              <a:rPr lang="en-FI" sz="1100" dirty="0" smtClean="0"/>
              <a:t>lgan, </a:t>
            </a:r>
            <a:r>
              <a:rPr lang="en-US" sz="1100" dirty="0" err="1" smtClean="0"/>
              <a:t>Guriev</a:t>
            </a:r>
            <a:r>
              <a:rPr lang="en-US" sz="1100" dirty="0" smtClean="0"/>
              <a:t>,</a:t>
            </a:r>
            <a:r>
              <a:rPr lang="en-FI" sz="1100" dirty="0" smtClean="0"/>
              <a:t> </a:t>
            </a:r>
            <a:r>
              <a:rPr lang="en-US" sz="1100" dirty="0" err="1" smtClean="0"/>
              <a:t>Papaioannou</a:t>
            </a:r>
            <a:r>
              <a:rPr lang="en-FI" sz="1100" dirty="0" smtClean="0"/>
              <a:t>, </a:t>
            </a:r>
            <a:r>
              <a:rPr lang="en-US" sz="1100" dirty="0" err="1"/>
              <a:t>Passari</a:t>
            </a:r>
            <a:r>
              <a:rPr lang="en-FI" sz="1100" dirty="0" smtClean="0"/>
              <a:t> (2018)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03" y="1692185"/>
            <a:ext cx="8642794" cy="347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65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 of Greece and Italy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Cases studies of Greece and Italy show that the temptation to leave the Eurozone in these countries is high.</a:t>
            </a:r>
          </a:p>
        </p:txBody>
      </p:sp>
    </p:spTree>
    <p:extLst>
      <p:ext uri="{BB962C8B-B14F-4D97-AF65-F5344CB8AC3E}">
        <p14:creationId xmlns:p14="http://schemas.microsoft.com/office/powerpoint/2010/main" val="50482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6052"/>
          </a:xfrm>
        </p:spPr>
        <p:txBody>
          <a:bodyPr/>
          <a:lstStyle/>
          <a:p>
            <a:r>
              <a:rPr lang="en-US" dirty="0"/>
              <a:t>Greece</a:t>
            </a:r>
          </a:p>
        </p:txBody>
      </p:sp>
      <p:sp>
        <p:nvSpPr>
          <p:cNvPr id="3" name="Rectangle 2"/>
          <p:cNvSpPr/>
          <p:nvPr/>
        </p:nvSpPr>
        <p:spPr>
          <a:xfrm>
            <a:off x="1467520" y="1051237"/>
            <a:ext cx="7326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8.3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 GDP Greece and Eurozone (2000 = 100).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4691" y="6488668"/>
            <a:ext cx="1851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 Eurostat.</a:t>
            </a:r>
          </a:p>
        </p:txBody>
      </p:sp>
      <p:pic>
        <p:nvPicPr>
          <p:cNvPr id="8" name="Picture 7" descr="The line graph plots real G D P index from 80 to 140, versus the years from 2000 to 2020. Eurozone: 2000, 100; 2008, 115; 2019, 125; 2020, 118. Greece: 2000, 100; 2008, 132; 2016, 96; 2019, 100; 2020, 92. All values are estimated. &#10;">
            <a:extLst>
              <a:ext uri="{FF2B5EF4-FFF2-40B4-BE49-F238E27FC236}">
                <a16:creationId xmlns:a16="http://schemas.microsoft.com/office/drawing/2014/main" id="{21A81469-9AEF-4A68-B58A-307D9F67E0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68" y="1700967"/>
            <a:ext cx="6398096" cy="43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6052"/>
          </a:xfrm>
        </p:spPr>
        <p:txBody>
          <a:bodyPr/>
          <a:lstStyle/>
          <a:p>
            <a:r>
              <a:rPr lang="en-US" dirty="0"/>
              <a:t>Greece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2256" y="6353105"/>
            <a:ext cx="1851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 Eurostat.</a:t>
            </a:r>
          </a:p>
        </p:txBody>
      </p:sp>
      <p:pic>
        <p:nvPicPr>
          <p:cNvPr id="8" name="Picture 7" descr="The line graph plots unemployment percent from 0 to 30, versus the years from 1999 to 2020. Eurozone: 1999, 10; 2008, 7.5; 2013, 12; 2019, 7.5. Greece: 1999, 12; 2008, 8; 2013, 27; 2020, 17. All values are estimated.&#10;">
            <a:extLst>
              <a:ext uri="{FF2B5EF4-FFF2-40B4-BE49-F238E27FC236}">
                <a16:creationId xmlns:a16="http://schemas.microsoft.com/office/drawing/2014/main" id="{832701F7-A867-489E-8551-547B02D775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06" y="1471512"/>
            <a:ext cx="6397567" cy="453077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254C6BC-9D95-4A6A-AD64-9C12F87C9193}"/>
              </a:ext>
            </a:extLst>
          </p:cNvPr>
          <p:cNvSpPr txBox="1">
            <a:spLocks/>
          </p:cNvSpPr>
          <p:nvPr/>
        </p:nvSpPr>
        <p:spPr>
          <a:xfrm>
            <a:off x="228600" y="1120690"/>
            <a:ext cx="86868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Figure 8.4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Unemployment rate in Greece and the Eurozone, 1999–2020 (%).</a:t>
            </a:r>
          </a:p>
        </p:txBody>
      </p:sp>
    </p:spTree>
    <p:extLst>
      <p:ext uri="{BB962C8B-B14F-4D97-AF65-F5344CB8AC3E}">
        <p14:creationId xmlns:p14="http://schemas.microsoft.com/office/powerpoint/2010/main" val="23832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079"/>
          </a:xfrm>
        </p:spPr>
        <p:txBody>
          <a:bodyPr>
            <a:normAutofit fontScale="90000"/>
          </a:bodyPr>
          <a:lstStyle/>
          <a:p>
            <a:r>
              <a:rPr lang="en-US" dirty="0"/>
              <a:t>Greece</a:t>
            </a:r>
          </a:p>
        </p:txBody>
      </p:sp>
      <p:sp>
        <p:nvSpPr>
          <p:cNvPr id="6" name="Rectangle 5"/>
          <p:cNvSpPr/>
          <p:nvPr/>
        </p:nvSpPr>
        <p:spPr>
          <a:xfrm>
            <a:off x="1268012" y="6307553"/>
            <a:ext cx="1851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 Eurostat.</a:t>
            </a:r>
          </a:p>
        </p:txBody>
      </p:sp>
      <p:pic>
        <p:nvPicPr>
          <p:cNvPr id="8" name="Picture 7" descr="The line graph plots government debt percent of G D P from 40 to 220, versus the years from 1999 to 2020. Eurozone: 1999, 70; 2007, 67; 2014, 96; 2019, 88; 2020, 100. Greece: 1999, 100; 2008, 105; 2010, 178; 2016, 180; 2020, 200. All values are estimated. &#10;">
            <a:extLst>
              <a:ext uri="{FF2B5EF4-FFF2-40B4-BE49-F238E27FC236}">
                <a16:creationId xmlns:a16="http://schemas.microsoft.com/office/drawing/2014/main" id="{084FE4FF-7A23-40B4-9FCF-EEBB4863C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12" y="1615192"/>
            <a:ext cx="6317671" cy="41676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969850-1716-4197-AA03-AE5D7F2C7BE1}"/>
              </a:ext>
            </a:extLst>
          </p:cNvPr>
          <p:cNvSpPr txBox="1">
            <a:spLocks/>
          </p:cNvSpPr>
          <p:nvPr/>
        </p:nvSpPr>
        <p:spPr>
          <a:xfrm>
            <a:off x="352887" y="1173852"/>
            <a:ext cx="86868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Figure 8.5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Government debt in Greece and the Eurozone, 1999–2020 (% of GDP).</a:t>
            </a:r>
          </a:p>
        </p:txBody>
      </p:sp>
    </p:spTree>
    <p:extLst>
      <p:ext uri="{BB962C8B-B14F-4D97-AF65-F5344CB8AC3E}">
        <p14:creationId xmlns:p14="http://schemas.microsoft.com/office/powerpoint/2010/main" val="231460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 bwMode="auto">
          <a:xfrm>
            <a:off x="457200" y="23653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Eurozone is an incomplete construction.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such a union can be completed so that it becomes sustainable in the long run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F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Collective action can be taken at </a:t>
            </a:r>
            <a:r>
              <a:rPr lang="en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central banks </a:t>
            </a:r>
            <a:r>
              <a:rPr lang="en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governments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levels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808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9270"/>
          </a:xfrm>
        </p:spPr>
        <p:txBody>
          <a:bodyPr>
            <a:normAutofit fontScale="90000"/>
          </a:bodyPr>
          <a:lstStyle/>
          <a:p>
            <a:r>
              <a:rPr lang="en-US" dirty="0"/>
              <a:t>Greece</a:t>
            </a:r>
          </a:p>
        </p:txBody>
      </p:sp>
      <p:sp>
        <p:nvSpPr>
          <p:cNvPr id="5" name="Rectangle 4"/>
          <p:cNvSpPr/>
          <p:nvPr/>
        </p:nvSpPr>
        <p:spPr>
          <a:xfrm>
            <a:off x="840329" y="1063689"/>
            <a:ext cx="7077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8.6 Private debt in Greece and Eurozone (1999 = 100).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2137" y="6212922"/>
            <a:ext cx="1851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 Eurostat.</a:t>
            </a:r>
          </a:p>
        </p:txBody>
      </p:sp>
      <p:pic>
        <p:nvPicPr>
          <p:cNvPr id="8" name="Picture 7" descr="The line graph plots private debt percent of G D P from 0 to 600, versus the years from 1999 to 2019. Greece: 1999, 100; 2010, 480; 2019, 340. Eurozone: 1999, 0; 2012, 200; 2019, 220. All values are estimated. &#10;">
            <a:extLst>
              <a:ext uri="{FF2B5EF4-FFF2-40B4-BE49-F238E27FC236}">
                <a16:creationId xmlns:a16="http://schemas.microsoft.com/office/drawing/2014/main" id="{18D47E7F-6AC8-449B-B181-499FD30490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93" y="1744767"/>
            <a:ext cx="6409328" cy="415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9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489"/>
          </a:xfrm>
        </p:spPr>
        <p:txBody>
          <a:bodyPr>
            <a:normAutofit fontScale="90000"/>
          </a:bodyPr>
          <a:lstStyle/>
          <a:p>
            <a:r>
              <a:rPr lang="en-US" dirty="0"/>
              <a:t>Greece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0664" y="5927205"/>
            <a:ext cx="6093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  European Commission, AMECO databank.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40E232-E784-418E-A328-EF1B3C2794CE}"/>
              </a:ext>
            </a:extLst>
          </p:cNvPr>
          <p:cNvSpPr txBox="1">
            <a:spLocks/>
          </p:cNvSpPr>
          <p:nvPr/>
        </p:nvSpPr>
        <p:spPr>
          <a:xfrm>
            <a:off x="228600" y="914275"/>
            <a:ext cx="86868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Figure 8.7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Relative unit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labour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costs in Greece, 2000–2020.</a:t>
            </a:r>
          </a:p>
        </p:txBody>
      </p:sp>
      <p:pic>
        <p:nvPicPr>
          <p:cNvPr id="9" name="Picture 8" descr="The line graph plots relative labour unit costs from 90 to 130, versus the years from 2000 to 2020. 2000, 100; 2005, 116; 2011, 123; 2016, 103; 2019, 99. All values are estimated. &#10;">
            <a:extLst>
              <a:ext uri="{FF2B5EF4-FFF2-40B4-BE49-F238E27FC236}">
                <a16:creationId xmlns:a16="http://schemas.microsoft.com/office/drawing/2014/main" id="{305B60B4-887C-435B-A431-4F9175E079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20" y="1454072"/>
            <a:ext cx="5806560" cy="394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4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</a:t>
            </a:r>
            <a:r>
              <a:rPr lang="en-GB" sz="4000" dirty="0"/>
              <a:t>Greek drama illustrates two points about costs of monetary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84989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Adjustment costs after large asymmetric shock can be very high in a monetary union. </a:t>
            </a:r>
            <a:endParaRPr lang="en-FI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</a:t>
            </a:r>
            <a:r>
              <a:rPr lang="en-GB" dirty="0"/>
              <a:t>fact that the government cannot issue 	debt in its own currency makes it prone to 	being pushed into illiquidity and insolvency</a:t>
            </a:r>
            <a:endParaRPr lang="en-FI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86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84558"/>
          </a:xfrm>
        </p:spPr>
        <p:txBody>
          <a:bodyPr>
            <a:normAutofit fontScale="90000"/>
          </a:bodyPr>
          <a:lstStyle/>
          <a:p>
            <a:r>
              <a:rPr lang="en-US" dirty="0"/>
              <a:t>Italy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E503EF-F3B9-0845-BE31-5D93A9EC5BAC}"/>
              </a:ext>
            </a:extLst>
          </p:cNvPr>
          <p:cNvSpPr txBox="1"/>
          <p:nvPr/>
        </p:nvSpPr>
        <p:spPr>
          <a:xfrm>
            <a:off x="1698171" y="6115792"/>
            <a:ext cx="53913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European Commission, AMECO databank.</a:t>
            </a:r>
            <a:endParaRPr kumimoji="0" lang="en-B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517B98-71C6-4DDF-A564-01B86CE28807}"/>
              </a:ext>
            </a:extLst>
          </p:cNvPr>
          <p:cNvSpPr txBox="1">
            <a:spLocks/>
          </p:cNvSpPr>
          <p:nvPr/>
        </p:nvSpPr>
        <p:spPr>
          <a:xfrm>
            <a:off x="150776" y="908643"/>
            <a:ext cx="86868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Figure 8.8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Real GDP per capita, 1999–2020 (1999 = 100).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8" name="Picture 7" descr="The line graph plots G D P per capital index from 90 to 140, versus the years from 1999 to 2019. Eurozone: 1999, 100; 2007, 114; 2019, 122; 2020, 115. Belgium: 1999, 100; 2007, 117; 2009, 114; 2019, 124; 2020, 117. Germany: 1999, 100; 2008, 115; 2014, 120; 2019, 127. Greece: 1999, 100; 2007, 134; 2013, 98; 2019, 105; 2020, 96. Spain: 1999, 100; 2007, 118; 2013, 106; 2019, 122; 2020, 110. France: 1999, 100; 2007, 112; 2019, 119; 2020, 119. Italy: 1999, 100; 2007, 108; 2014, 96; 2019, 102; 2020, 94. All values are estimated. &#10;">
            <a:extLst>
              <a:ext uri="{FF2B5EF4-FFF2-40B4-BE49-F238E27FC236}">
                <a16:creationId xmlns:a16="http://schemas.microsoft.com/office/drawing/2014/main" id="{74D6C6A7-C1AF-46A5-A954-5301621824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79" y="1476007"/>
            <a:ext cx="6205773" cy="40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5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079"/>
          </a:xfrm>
        </p:spPr>
        <p:txBody>
          <a:bodyPr>
            <a:normAutofit fontScale="90000"/>
          </a:bodyPr>
          <a:lstStyle/>
          <a:p>
            <a:r>
              <a:rPr lang="en-US" dirty="0"/>
              <a:t>Italy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2338" y="983717"/>
            <a:ext cx="6305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8.9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Unemployment rate (% of active population).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02338" y="6211669"/>
            <a:ext cx="6131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 European Commission, AMECO databank.</a:t>
            </a:r>
          </a:p>
        </p:txBody>
      </p:sp>
      <p:pic>
        <p:nvPicPr>
          <p:cNvPr id="8" name="Picture 7" descr="The line graph plots unemployment percent from 0 to 30, versus the years from 1998 to 2021. Euro Area: 1998, 11; 2013, 12; 2020, 7.5. Belgium: 1998, 9; 2001, 7; 2015, 8; 2019, 5; 2021, 7. Germany: 1998, 8; 2005, 12; 2014, 5; 2020, 3. Ireland: 1998, 8; 2004, 5; 2011, 16; 2019, 5; 2021, 11. Greece: 1998, 11; 2008, 7; 2014, 27; 2021, 16. Spain: 1998, 18; 2001, 11; 2013, 26; 2019, 14; 2021, 16. France: 1999, 10; 2008, 8; 2015, 11; 2020, 8. Italy: 1998, 12; 2007, 7; 2014, 13; 2020, 9; 2021, 10. Netherlands: 1998, 4; 2001, 3; 2014, 7; 2019, 4; 2021, 4. Austria: 1998, 4; 2005, 6; 2016, 6; 2019, 4; 2021, 5. Portugal: 1998, 5; 2006, 7; 2013, 16; 2019, 6. 2021, 6. All values are estimated. &#10;">
            <a:extLst>
              <a:ext uri="{FF2B5EF4-FFF2-40B4-BE49-F238E27FC236}">
                <a16:creationId xmlns:a16="http://schemas.microsoft.com/office/drawing/2014/main" id="{2BD3862F-9EB9-4BE2-81B3-C494AD3564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218" y="1499897"/>
            <a:ext cx="6219565" cy="407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8887"/>
          </a:xfrm>
        </p:spPr>
        <p:txBody>
          <a:bodyPr>
            <a:normAutofit fontScale="90000"/>
          </a:bodyPr>
          <a:lstStyle/>
          <a:p>
            <a:r>
              <a:rPr lang="en-US" dirty="0"/>
              <a:t>Italy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3677" y="6303775"/>
            <a:ext cx="6104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 European Commission, AMECO databank.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BE7A789-4F1C-48DC-B7C5-399E5E6C25EF}"/>
              </a:ext>
            </a:extLst>
          </p:cNvPr>
          <p:cNvSpPr txBox="1">
            <a:spLocks/>
          </p:cNvSpPr>
          <p:nvPr/>
        </p:nvSpPr>
        <p:spPr>
          <a:xfrm>
            <a:off x="228600" y="1097717"/>
            <a:ext cx="86868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Figure 8.10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Government debt-to-GDP ratio, 1999–2021 (%).</a:t>
            </a:r>
          </a:p>
        </p:txBody>
      </p:sp>
      <p:pic>
        <p:nvPicPr>
          <p:cNvPr id="9" name="Picture 8" descr="The graph plots debt to G D P ratio percent from 0 to 250, versus the years from 1999 to 2021. Greece: 1999, 100; 2011, 165; 2020, 200; 2021, 205. Spain: 1999, 55; 2007, 40; 2021, 120. All other countries approximately: 1999, 60; 2014, 110; 2021, 120. All values are estimated. &#10;">
            <a:extLst>
              <a:ext uri="{FF2B5EF4-FFF2-40B4-BE49-F238E27FC236}">
                <a16:creationId xmlns:a16="http://schemas.microsoft.com/office/drawing/2014/main" id="{A480A83F-151C-4927-A58D-3E6E302F7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125" y="1469458"/>
            <a:ext cx="6104326" cy="430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47584"/>
          </a:xfrm>
        </p:spPr>
        <p:txBody>
          <a:bodyPr>
            <a:normAutofit fontScale="90000"/>
          </a:bodyPr>
          <a:lstStyle/>
          <a:p>
            <a:r>
              <a:rPr lang="en-US" dirty="0"/>
              <a:t>Italy</a:t>
            </a:r>
          </a:p>
        </p:txBody>
      </p:sp>
      <p:sp>
        <p:nvSpPr>
          <p:cNvPr id="6" name="Rectangle 5"/>
          <p:cNvSpPr/>
          <p:nvPr/>
        </p:nvSpPr>
        <p:spPr>
          <a:xfrm>
            <a:off x="1738138" y="6076630"/>
            <a:ext cx="6665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 European Commission, AMECO databank.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5DD0525-A516-475B-B27D-CFF6919747C6}"/>
              </a:ext>
            </a:extLst>
          </p:cNvPr>
          <p:cNvSpPr txBox="1">
            <a:spLocks/>
          </p:cNvSpPr>
          <p:nvPr/>
        </p:nvSpPr>
        <p:spPr>
          <a:xfrm>
            <a:off x="228600" y="977261"/>
            <a:ext cx="86868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Figure 8.11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Relative unit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labour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costs in the Eurozone periphery, 2000–2020 (2000 = 100).</a:t>
            </a:r>
          </a:p>
        </p:txBody>
      </p:sp>
      <p:pic>
        <p:nvPicPr>
          <p:cNvPr id="9" name="Picture 8" descr="The line graph plots relative unit labour cost index from 80 to 130, versus the years from 2000 to 2020. Greece: 2000, 100; 2012, 126; 2017, 105; 2020, 105. Spain: 2000, 100; 2008, 116; 2016, 100; 2020, 100. Italy: 2000, 100; 2010, 117; 2018, 115; 220, 108. Portugal: 2000, 100; 2009, 105; 2015, 94; 2020, 102. All values are estimated.&#10;">
            <a:extLst>
              <a:ext uri="{FF2B5EF4-FFF2-40B4-BE49-F238E27FC236}">
                <a16:creationId xmlns:a16="http://schemas.microsoft.com/office/drawing/2014/main" id="{F25CA10B-7EFC-4693-BB1F-3BFCA264BA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14" y="1447743"/>
            <a:ext cx="6037972" cy="403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5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244"/>
          </a:xfrm>
        </p:spPr>
        <p:txBody>
          <a:bodyPr/>
          <a:lstStyle/>
          <a:p>
            <a:r>
              <a:rPr lang="en-US" dirty="0"/>
              <a:t>Not all the fault of Greece and Italy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5686" y="6293192"/>
            <a:ext cx="6691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 European Commission, AMECO databank.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065FD5-A174-4EF8-8527-F46DBB18F4E5}"/>
              </a:ext>
            </a:extLst>
          </p:cNvPr>
          <p:cNvSpPr txBox="1">
            <a:spLocks/>
          </p:cNvSpPr>
          <p:nvPr/>
        </p:nvSpPr>
        <p:spPr>
          <a:xfrm>
            <a:off x="2077065" y="1231745"/>
            <a:ext cx="86868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Figure 8.12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Relative unit labour costs in Eurozone core (2000 = 100).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0" name="Picture 9" descr="The graph plots relative units labour cost index from 80 to 130, versus 2000 to 2020. Germany: 2000, 100; 2007, 86; 2009, 92; 2019, 100. Finland: 2000, 100; 2009, 108; 2018, 105; 2020, 101. All values are estimated. &#10;">
            <a:extLst>
              <a:ext uri="{FF2B5EF4-FFF2-40B4-BE49-F238E27FC236}">
                <a16:creationId xmlns:a16="http://schemas.microsoft.com/office/drawing/2014/main" id="{CCD8925C-205D-4FFA-A1CB-9EEDADA657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866" y="1497152"/>
            <a:ext cx="4737750" cy="3202668"/>
          </a:xfrm>
          <a:prstGeom prst="rect">
            <a:avLst/>
          </a:prstGeom>
        </p:spPr>
      </p:pic>
      <p:pic>
        <p:nvPicPr>
          <p:cNvPr id="6" name="Picture 8" descr="The line graph plots relative unit labour cost index from 80 to 130, versus the years from 2000 to 2020. Greece: 2000, 100; 2012, 126; 2017, 105; 2020, 105. Spain: 2000, 100; 2008, 116; 2016, 100; 2020, 100. Italy: 2000, 100; 2010, 117; 2018, 115; 220, 108. Portugal: 2000, 100; 2009, 105; 2015, 94; 2020, 102. All values are estimated.&#10;">
            <a:extLst>
              <a:ext uri="{FF2B5EF4-FFF2-40B4-BE49-F238E27FC236}">
                <a16:creationId xmlns:a16="http://schemas.microsoft.com/office/drawing/2014/main" id="{F25CA10B-7EFC-4693-BB1F-3BFCA264BA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4" y="1823863"/>
            <a:ext cx="3987181" cy="26672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5639" y="1134190"/>
            <a:ext cx="3578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Figure 8.11 </a:t>
            </a:r>
            <a:r>
              <a:rPr lang="en-US" sz="1400" dirty="0">
                <a:solidFill>
                  <a:prstClr val="black"/>
                </a:solidFill>
              </a:rPr>
              <a:t>Relative unit </a:t>
            </a:r>
            <a:r>
              <a:rPr lang="en-US" sz="1400" dirty="0" err="1">
                <a:solidFill>
                  <a:prstClr val="black"/>
                </a:solidFill>
              </a:rPr>
              <a:t>labour</a:t>
            </a:r>
            <a:r>
              <a:rPr lang="en-US" sz="1400" dirty="0">
                <a:solidFill>
                  <a:prstClr val="black"/>
                </a:solidFill>
              </a:rPr>
              <a:t> costs in the Eurozone periphery, 2000–2020 (2000 = 100).</a:t>
            </a:r>
          </a:p>
        </p:txBody>
      </p:sp>
    </p:spTree>
    <p:extLst>
      <p:ext uri="{BB962C8B-B14F-4D97-AF65-F5344CB8AC3E}">
        <p14:creationId xmlns:p14="http://schemas.microsoft.com/office/powerpoint/2010/main" val="28108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Towards deconstructing the Eurozone?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Adjustment costs in countries like Greece and Italy to asymmetric developments have been very high. </a:t>
            </a:r>
          </a:p>
          <a:p>
            <a:r>
              <a:rPr lang="en-US" dirty="0" smtClean="0"/>
              <a:t>S</a:t>
            </a:r>
            <a:r>
              <a:rPr lang="en-FI" dirty="0" smtClean="0"/>
              <a:t>hould countries like Greece or Italy leave the Eurozone?</a:t>
            </a:r>
            <a:r>
              <a:rPr lang="en-US" dirty="0" smtClean="0">
                <a:effectLst/>
              </a:rPr>
              <a:t> </a:t>
            </a:r>
            <a:endParaRPr lang="en-FI" dirty="0" smtClean="0">
              <a:effectLst/>
            </a:endParaRPr>
          </a:p>
          <a:p>
            <a:r>
              <a:rPr lang="en-GB" dirty="0"/>
              <a:t>The costs and benefits of exiting are not just the reverse of the costs and benefits of being in the monetary </a:t>
            </a:r>
            <a:r>
              <a:rPr lang="en-GB" dirty="0" smtClean="0"/>
              <a:t>union</a:t>
            </a:r>
            <a:endParaRPr lang="en-FI" dirty="0" smtClean="0"/>
          </a:p>
          <a:p>
            <a:r>
              <a:rPr lang="en-GB" dirty="0"/>
              <a:t>Exit process itself may create large costs that have to be taken into account when deciding about exiting.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of deconstruction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5137"/>
          </a:xfrm>
        </p:spPr>
        <p:txBody>
          <a:bodyPr>
            <a:normAutofit/>
          </a:bodyPr>
          <a:lstStyle/>
          <a:p>
            <a:r>
              <a:rPr lang="en-US" dirty="0"/>
              <a:t>Capital </a:t>
            </a:r>
            <a:r>
              <a:rPr lang="en-US" dirty="0" smtClean="0"/>
              <a:t>flight</a:t>
            </a:r>
            <a:endParaRPr lang="en-FI" dirty="0" smtClean="0"/>
          </a:p>
          <a:p>
            <a:r>
              <a:rPr lang="en-US" dirty="0" smtClean="0"/>
              <a:t>D</a:t>
            </a:r>
            <a:r>
              <a:rPr lang="en-FI" dirty="0" smtClean="0"/>
              <a:t>efault on the debt+depreciation of the new currency</a:t>
            </a:r>
            <a:r>
              <a:rPr lang="en-FI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/>
              <a:t>Banking </a:t>
            </a:r>
            <a:r>
              <a:rPr lang="en-US" dirty="0"/>
              <a:t>crisis</a:t>
            </a:r>
          </a:p>
          <a:p>
            <a:r>
              <a:rPr lang="en-GB" dirty="0" smtClean="0"/>
              <a:t>Combination </a:t>
            </a:r>
            <a:r>
              <a:rPr lang="en-GB" dirty="0"/>
              <a:t>of sovereign default, capital controls, and banking crisis would most certainly lead to a deep recession, leading to even more unemployment and fiscal problems</a:t>
            </a:r>
            <a:endParaRPr lang="en-FI" dirty="0"/>
          </a:p>
          <a:p>
            <a:endParaRPr lang="en-US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3048000" y="1887794"/>
            <a:ext cx="334297" cy="8849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0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 bwMode="auto">
          <a:xfrm>
            <a:off x="476250" y="0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1">
                <a:latin typeface="Arial" charset="0"/>
              </a:rPr>
              <a:t>The role of the central bank: </a:t>
            </a:r>
            <a:br>
              <a:rPr lang="en-US" b="1">
                <a:latin typeface="Arial" charset="0"/>
              </a:rPr>
            </a:br>
            <a:r>
              <a:rPr lang="en-US" b="1">
                <a:latin typeface="Arial" charset="0"/>
              </a:rPr>
              <a:t>lender of last resort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 bwMode="auto">
          <a:xfrm>
            <a:off x="382438" y="1352910"/>
            <a:ext cx="8229600" cy="49419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FI" sz="2400" dirty="0" smtClean="0">
                <a:latin typeface="Arial" charset="0"/>
              </a:rPr>
              <a:t>I</a:t>
            </a:r>
            <a:r>
              <a:rPr lang="en-US" sz="2400" dirty="0" smtClean="0">
                <a:latin typeface="Arial" charset="0"/>
              </a:rPr>
              <a:t>n </a:t>
            </a:r>
            <a:r>
              <a:rPr lang="en-US" sz="2400" dirty="0">
                <a:latin typeface="Arial" charset="0"/>
              </a:rPr>
              <a:t>a monetary union there </a:t>
            </a:r>
            <a:r>
              <a:rPr lang="en-FI" sz="2400" dirty="0" smtClean="0">
                <a:latin typeface="Arial" charset="0"/>
              </a:rPr>
              <a:t>should be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a role of the central bank as a lender of last resort in the domestic bond </a:t>
            </a:r>
            <a:r>
              <a:rPr lang="en-US" sz="2400" dirty="0" smtClean="0">
                <a:latin typeface="Arial" charset="0"/>
              </a:rPr>
              <a:t>markets</a:t>
            </a:r>
            <a:endParaRPr lang="en-FI" sz="2400" dirty="0" smtClean="0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 charset="0"/>
              </a:rPr>
              <a:t>Analogy with </a:t>
            </a:r>
            <a:r>
              <a:rPr lang="en-US" sz="2400" dirty="0" smtClean="0">
                <a:latin typeface="Arial" charset="0"/>
              </a:rPr>
              <a:t>banks</a:t>
            </a:r>
            <a:endParaRPr lang="en-FI" sz="2400" dirty="0" smtClean="0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 charset="0"/>
              </a:rPr>
              <a:t>Governments’ assets and liabilities in a monetary union have the same structure as those of the </a:t>
            </a:r>
            <a:r>
              <a:rPr lang="en-US" sz="2400" dirty="0" smtClean="0">
                <a:latin typeface="Arial" charset="0"/>
              </a:rPr>
              <a:t>banks</a:t>
            </a:r>
            <a:endParaRPr lang="en-FI" sz="2400" dirty="0" smtClean="0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 charset="0"/>
              </a:rPr>
              <a:t>ECB became lender of last resort in government bond markets in </a:t>
            </a:r>
            <a:r>
              <a:rPr lang="en-US" sz="2400" dirty="0" smtClean="0">
                <a:latin typeface="Arial" charset="0"/>
              </a:rPr>
              <a:t>2012</a:t>
            </a:r>
            <a:r>
              <a:rPr lang="en-FI" sz="2400" dirty="0" smtClean="0">
                <a:latin typeface="Arial" charset="0"/>
              </a:rPr>
              <a:t> (‘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Outright Monetary 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Transactions’</a:t>
            </a:r>
            <a:r>
              <a:rPr lang="en-FI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OMTs)</a:t>
            </a:r>
            <a:endParaRPr lang="en-FI" sz="2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Arial" charset="0"/>
              </a:rPr>
              <a:t>the ECB attached a number of conditions to the application its OMT </a:t>
            </a:r>
            <a:r>
              <a:rPr lang="en-US" sz="2000" dirty="0" smtClean="0">
                <a:latin typeface="Arial" charset="0"/>
              </a:rPr>
              <a:t>facility</a:t>
            </a:r>
            <a:endParaRPr lang="en-FI" sz="2000" dirty="0" smtClean="0">
              <a:latin typeface="Arial" charset="0"/>
            </a:endParaRP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latin typeface="Arial" charset="0"/>
              </a:rPr>
              <a:t>Y</a:t>
            </a:r>
            <a:r>
              <a:rPr lang="en-FI" sz="2000" dirty="0" smtClean="0">
                <a:latin typeface="Arial" charset="0"/>
              </a:rPr>
              <a:t>et, p</a:t>
            </a:r>
            <a:r>
              <a:rPr lang="en-US" sz="2000" dirty="0" err="1" smtClean="0">
                <a:latin typeface="Arial" charset="0"/>
              </a:rPr>
              <a:t>rogramme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was very successful: yields declined fast immediately after announcement, while ECB did not have to buy government bonds.</a:t>
            </a:r>
          </a:p>
          <a:p>
            <a:pPr lvl="1">
              <a:lnSpc>
                <a:spcPct val="110000"/>
              </a:lnSpc>
            </a:pP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977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7142"/>
            <a:ext cx="8229600" cy="5150806"/>
          </a:xfrm>
        </p:spPr>
        <p:txBody>
          <a:bodyPr>
            <a:normAutofit/>
          </a:bodyPr>
          <a:lstStyle/>
          <a:p>
            <a:r>
              <a:rPr lang="en-US" dirty="0"/>
              <a:t>Devaluation will offset these results.</a:t>
            </a:r>
          </a:p>
          <a:p>
            <a:r>
              <a:rPr lang="en-US" dirty="0"/>
              <a:t>But this may take </a:t>
            </a:r>
            <a:r>
              <a:rPr lang="en-US" dirty="0" smtClean="0"/>
              <a:t>time</a:t>
            </a:r>
            <a:endParaRPr lang="en-US" dirty="0"/>
          </a:p>
          <a:p>
            <a:r>
              <a:rPr lang="en-US" dirty="0"/>
              <a:t>Testing the resilience of political system.</a:t>
            </a:r>
          </a:p>
          <a:p>
            <a:r>
              <a:rPr lang="en-US" dirty="0"/>
              <a:t>Two scenarios:</a:t>
            </a:r>
          </a:p>
          <a:p>
            <a:pPr lvl="1"/>
            <a:r>
              <a:rPr lang="en-US" dirty="0"/>
              <a:t>Greece’s political system is weak: Greece falls into political upheaval which could lead to exit from EU</a:t>
            </a:r>
          </a:p>
          <a:p>
            <a:pPr lvl="1"/>
            <a:r>
              <a:rPr lang="en-US" dirty="0"/>
              <a:t>Greece’s political system overcomes all this and after some time (thanks to devaluation) Greece recovers.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76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Will the rest of Eurozone </a:t>
            </a:r>
            <a:br>
              <a:rPr lang="en-US" dirty="0"/>
            </a:br>
            <a:r>
              <a:rPr lang="en-US" dirty="0"/>
              <a:t>be better off?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scenarios:</a:t>
            </a:r>
          </a:p>
          <a:p>
            <a:pPr lvl="1"/>
            <a:r>
              <a:rPr lang="en-US" dirty="0"/>
              <a:t>one optimistic</a:t>
            </a:r>
          </a:p>
          <a:p>
            <a:pPr lvl="1"/>
            <a:r>
              <a:rPr lang="en-US" dirty="0"/>
              <a:t>one pessimistic.</a:t>
            </a:r>
          </a:p>
          <a:p>
            <a:r>
              <a:rPr lang="en-US" dirty="0"/>
              <a:t>Uncertain which one will prevail.</a:t>
            </a:r>
          </a:p>
        </p:txBody>
      </p:sp>
    </p:spTree>
    <p:extLst>
      <p:ext uri="{BB962C8B-B14F-4D97-AF65-F5344CB8AC3E}">
        <p14:creationId xmlns:p14="http://schemas.microsoft.com/office/powerpoint/2010/main" val="3376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Pessimistic scenario</a:t>
            </a:r>
          </a:p>
        </p:txBody>
      </p:sp>
      <p:sp>
        <p:nvSpPr>
          <p:cNvPr id="6" name="Rectangle 5"/>
          <p:cNvSpPr/>
          <p:nvPr/>
        </p:nvSpPr>
        <p:spPr>
          <a:xfrm>
            <a:off x="4797631" y="2053947"/>
            <a:ext cx="408968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Permanent union becomes temporary union.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Leading to question: who is next?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is likely to destabilize government bond markets.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Crises become endemic.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Further complication: denomination risk which leads to financial disintegration.</a:t>
            </a:r>
          </a:p>
        </p:txBody>
      </p:sp>
      <p:pic>
        <p:nvPicPr>
          <p:cNvPr id="7" name="Picture 6" descr="The graph plots symmetry versus flexibility. A straight slant line is from top-left to bottom-right. The Eurozone horizontal oval is at the center of the line. Another oval for Eurozone Greece is in the bottom-left area of the graph and is below the line. &#10;">
            <a:extLst>
              <a:ext uri="{FF2B5EF4-FFF2-40B4-BE49-F238E27FC236}">
                <a16:creationId xmlns:a16="http://schemas.microsoft.com/office/drawing/2014/main" id="{3E9DB9E6-C03A-4C5E-AC87-2A597F8B69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3" y="2353071"/>
            <a:ext cx="4557705" cy="369984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920B487-13C6-4148-A2D6-DA8F34DACF92}"/>
              </a:ext>
            </a:extLst>
          </p:cNvPr>
          <p:cNvSpPr txBox="1">
            <a:spLocks/>
          </p:cNvSpPr>
          <p:nvPr/>
        </p:nvSpPr>
        <p:spPr>
          <a:xfrm>
            <a:off x="-1844327" y="1777507"/>
            <a:ext cx="86868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Figure 8.13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Grexit makes the Eurozone less optimal.</a:t>
            </a:r>
          </a:p>
        </p:txBody>
      </p:sp>
    </p:spTree>
    <p:extLst>
      <p:ext uri="{BB962C8B-B14F-4D97-AF65-F5344CB8AC3E}">
        <p14:creationId xmlns:p14="http://schemas.microsoft.com/office/powerpoint/2010/main" val="35347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1866"/>
          </a:xfrm>
        </p:spPr>
        <p:txBody>
          <a:bodyPr>
            <a:normAutofit/>
          </a:bodyPr>
          <a:lstStyle/>
          <a:p>
            <a:r>
              <a:rPr lang="en-US" sz="4000" dirty="0"/>
              <a:t>Optimistic scenario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8883" y="1518631"/>
            <a:ext cx="41042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Fewer asymmetric shocks among remaining members.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Strengthens union.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Incentive to intensify political union increases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5" name="Picture 4" descr="The graph plots symmetry versus flexibility. A straight slant line is from top-left to bottom-right. The Eurozone horizontal oval is at the center of the line. Another oval for Eurozone Greece is in the top-right area of the graph and is above the line. &#10;">
            <a:extLst>
              <a:ext uri="{FF2B5EF4-FFF2-40B4-BE49-F238E27FC236}">
                <a16:creationId xmlns:a16="http://schemas.microsoft.com/office/drawing/2014/main" id="{B9190125-70C1-4A66-BFF0-428BDBD1A2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0" y="2110378"/>
            <a:ext cx="4790033" cy="39110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194B023-15A4-448E-A1E7-65D079F446CD}"/>
              </a:ext>
            </a:extLst>
          </p:cNvPr>
          <p:cNvSpPr txBox="1">
            <a:spLocks/>
          </p:cNvSpPr>
          <p:nvPr/>
        </p:nvSpPr>
        <p:spPr>
          <a:xfrm>
            <a:off x="-1765776" y="1555719"/>
            <a:ext cx="86868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Figure 8.14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Grexit makes the Eurozone an optimal currency area.</a:t>
            </a:r>
          </a:p>
        </p:txBody>
      </p:sp>
    </p:spTree>
    <p:extLst>
      <p:ext uri="{BB962C8B-B14F-4D97-AF65-F5344CB8AC3E}">
        <p14:creationId xmlns:p14="http://schemas.microsoft.com/office/powerpoint/2010/main" val="29550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/>
          <p:cNvSpPr>
            <a:spLocks noGrp="1"/>
          </p:cNvSpPr>
          <p:nvPr>
            <p:ph type="title"/>
          </p:nvPr>
        </p:nvSpPr>
        <p:spPr bwMode="auto">
          <a:xfrm>
            <a:off x="457200" y="23653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>
                <a:latin typeface="Arial" charset="0"/>
              </a:rPr>
              <a:t>Figure 7.1 Spreads of 10-year government bond rates in the Eurozone, 2008–21.</a:t>
            </a:r>
          </a:p>
        </p:txBody>
      </p:sp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1308100" y="6167438"/>
            <a:ext cx="6615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Source: Eurostat</a:t>
            </a:r>
          </a:p>
        </p:txBody>
      </p:sp>
      <p:pic>
        <p:nvPicPr>
          <p:cNvPr id="6" name="Picture 5" descr="The line graph plots spread percent from 0 to 30, versus the years from 2008 M 01 to 2020 M 11. Greece: 2008 M 0 1, 1; 2011 M 07, 27; 2014 M 06, 5; 2015 M 08, 12; 2020 M 11, 2. Portugal: 2008 M 0 1, 1; 2012 M 02, 12; 2017 M 05, 3; 2020 M 11, 1. Ireland: 2008 M 01, 1; 2011 M 0 7, 9; 2017 M 05, 2. All other countries approximately: 1991 M 0 1, 4; 2012 M 0 4, 0; 2021 M 0 1, 2. All values are estimated.&#10;">
            <a:extLst>
              <a:ext uri="{FF2B5EF4-FFF2-40B4-BE49-F238E27FC236}">
                <a16:creationId xmlns:a16="http://schemas.microsoft.com/office/drawing/2014/main" id="{413E7501-2CF9-4F06-832E-CF0EE4C142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565" y="1404735"/>
            <a:ext cx="6302869" cy="40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93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9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Criticism against 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lender of last resort function 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 bwMode="auto">
          <a:xfrm>
            <a:off x="334033" y="1481198"/>
            <a:ext cx="8574177" cy="4263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Arial" charset="0"/>
              </a:rPr>
              <a:t>Despite the success of the OMT </a:t>
            </a:r>
            <a:r>
              <a:rPr lang="en-US" sz="2400" dirty="0" err="1">
                <a:latin typeface="Arial" charset="0"/>
              </a:rPr>
              <a:t>programme</a:t>
            </a:r>
            <a:r>
              <a:rPr lang="en-US" sz="2400" dirty="0">
                <a:latin typeface="Arial" charset="0"/>
              </a:rPr>
              <a:t>, the latter is severely criticized especially in </a:t>
            </a:r>
            <a:r>
              <a:rPr lang="en-US" sz="2400" dirty="0" smtClean="0">
                <a:latin typeface="Arial" charset="0"/>
              </a:rPr>
              <a:t>Germany</a:t>
            </a:r>
            <a:endParaRPr lang="en-US" sz="2400" dirty="0"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Arial" charset="0"/>
              </a:rPr>
              <a:t>The </a:t>
            </a:r>
            <a:r>
              <a:rPr lang="en-US" sz="2400" dirty="0">
                <a:latin typeface="Arial" charset="0"/>
              </a:rPr>
              <a:t>Criticism: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Arial" charset="0"/>
              </a:rPr>
              <a:t>inflation </a:t>
            </a:r>
            <a:r>
              <a:rPr lang="en-US" sz="2400" dirty="0" smtClean="0">
                <a:latin typeface="Arial" charset="0"/>
              </a:rPr>
              <a:t>risk</a:t>
            </a:r>
            <a:endParaRPr lang="en-FI" sz="2400" dirty="0" smtClean="0">
              <a:latin typeface="Arial" charset="0"/>
            </a:endParaRPr>
          </a:p>
          <a:p>
            <a:pPr lvl="2">
              <a:lnSpc>
                <a:spcPct val="120000"/>
              </a:lnSpc>
            </a:pPr>
            <a:r>
              <a:rPr lang="en-US" sz="2000" dirty="0"/>
              <a:t>money base </a:t>
            </a:r>
            <a:r>
              <a:rPr lang="en-FI" sz="2000" dirty="0" smtClean="0"/>
              <a:t>vs</a:t>
            </a:r>
            <a:r>
              <a:rPr lang="en-US" sz="2000" dirty="0" smtClean="0"/>
              <a:t> </a:t>
            </a:r>
            <a:r>
              <a:rPr lang="en-US" sz="2000" dirty="0"/>
              <a:t>money </a:t>
            </a:r>
            <a:r>
              <a:rPr lang="en-US" sz="2000" dirty="0" smtClean="0"/>
              <a:t>stock</a:t>
            </a:r>
            <a:endParaRPr lang="en-FI" sz="2000" dirty="0" smtClean="0"/>
          </a:p>
        </p:txBody>
      </p:sp>
    </p:spTree>
    <p:extLst>
      <p:ext uri="{BB962C8B-B14F-4D97-AF65-F5344CB8AC3E}">
        <p14:creationId xmlns:p14="http://schemas.microsoft.com/office/powerpoint/2010/main" val="263197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 bwMode="auto">
          <a:xfrm>
            <a:off x="457200" y="23653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latin typeface="Arial" charset="0"/>
              </a:rPr>
              <a:t>Figure 7.2 Money base and money stock (M3) in the Eurozone December 2007 = 100</a:t>
            </a:r>
            <a:r>
              <a:rPr lang="en-US" sz="2400" dirty="0">
                <a:latin typeface="Arial" charset="0"/>
              </a:rPr>
              <a:t>.</a:t>
            </a: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1285875" y="5859463"/>
            <a:ext cx="5086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Source: ECB</a:t>
            </a:r>
          </a:p>
        </p:txBody>
      </p:sp>
      <p:pic>
        <p:nvPicPr>
          <p:cNvPr id="6" name="Picture 5" descr="The line graph plots index from 80 to 780, versus the years from 2007 to 2021. M 3: 2007, 90; 2015, 120; 2021, 175. Money Base: 2007, 90; 2012, 200; 2015, 130; 2019, 380; 2021, 680. All values are estimated. &#10;">
            <a:extLst>
              <a:ext uri="{FF2B5EF4-FFF2-40B4-BE49-F238E27FC236}">
                <a16:creationId xmlns:a16="http://schemas.microsoft.com/office/drawing/2014/main" id="{909472F8-81AA-4A97-B044-E6F068032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49" y="1624364"/>
            <a:ext cx="6827729" cy="360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28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9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Criticism against 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lender of last resort function 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 bwMode="auto">
          <a:xfrm>
            <a:off x="334033" y="1481198"/>
            <a:ext cx="8574177" cy="4263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Arial" charset="0"/>
              </a:rPr>
              <a:t>Despite the success of the OMT </a:t>
            </a:r>
            <a:r>
              <a:rPr lang="en-US" sz="2400" dirty="0" err="1">
                <a:latin typeface="Arial" charset="0"/>
              </a:rPr>
              <a:t>programme</a:t>
            </a:r>
            <a:r>
              <a:rPr lang="en-US" sz="2400" dirty="0">
                <a:latin typeface="Arial" charset="0"/>
              </a:rPr>
              <a:t>, the latter is severely criticized especially in </a:t>
            </a:r>
            <a:r>
              <a:rPr lang="en-US" sz="2400" dirty="0" smtClean="0">
                <a:latin typeface="Arial" charset="0"/>
              </a:rPr>
              <a:t>Germany</a:t>
            </a:r>
            <a:endParaRPr lang="en-US" sz="2400" dirty="0"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Arial" charset="0"/>
              </a:rPr>
              <a:t>The </a:t>
            </a:r>
            <a:r>
              <a:rPr lang="en-US" sz="2400" dirty="0">
                <a:latin typeface="Arial" charset="0"/>
              </a:rPr>
              <a:t>Criticism: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Arial" charset="0"/>
              </a:rPr>
              <a:t>inflation </a:t>
            </a:r>
            <a:r>
              <a:rPr lang="en-US" sz="2400" dirty="0" smtClean="0">
                <a:latin typeface="Arial" charset="0"/>
              </a:rPr>
              <a:t>risk</a:t>
            </a:r>
            <a:endParaRPr lang="en-FI" sz="2400" dirty="0" smtClean="0">
              <a:latin typeface="Arial" charset="0"/>
            </a:endParaRPr>
          </a:p>
          <a:p>
            <a:pPr lvl="2">
              <a:lnSpc>
                <a:spcPct val="120000"/>
              </a:lnSpc>
            </a:pPr>
            <a:r>
              <a:rPr lang="en-US" sz="2000" dirty="0"/>
              <a:t>money base </a:t>
            </a:r>
            <a:r>
              <a:rPr lang="en-FI" sz="2000" dirty="0" smtClean="0"/>
              <a:t>vs</a:t>
            </a:r>
            <a:r>
              <a:rPr lang="en-US" sz="2000" dirty="0" smtClean="0"/>
              <a:t> </a:t>
            </a:r>
            <a:r>
              <a:rPr lang="en-US" sz="2000" dirty="0"/>
              <a:t>money </a:t>
            </a:r>
            <a:r>
              <a:rPr lang="en-US" sz="2000" dirty="0" smtClean="0"/>
              <a:t>stock</a:t>
            </a:r>
            <a:endParaRPr lang="en-FI" sz="2000" dirty="0" smtClean="0"/>
          </a:p>
          <a:p>
            <a:pPr lvl="1">
              <a:lnSpc>
                <a:spcPct val="120000"/>
              </a:lnSpc>
            </a:pPr>
            <a:r>
              <a:rPr lang="en-US" sz="2400" dirty="0" smtClean="0">
                <a:latin typeface="Arial" charset="0"/>
              </a:rPr>
              <a:t>fiscal implications</a:t>
            </a:r>
            <a:endParaRPr lang="en-FI" sz="2400" dirty="0" smtClean="0">
              <a:latin typeface="Arial" charset="0"/>
            </a:endParaRPr>
          </a:p>
          <a:p>
            <a:pPr lvl="2">
              <a:lnSpc>
                <a:spcPct val="120000"/>
              </a:lnSpc>
            </a:pPr>
            <a:r>
              <a:rPr lang="en-US" sz="2000" dirty="0" smtClean="0"/>
              <a:t>Y</a:t>
            </a:r>
            <a:r>
              <a:rPr lang="en-FI" sz="2000" dirty="0" smtClean="0"/>
              <a:t>et, a</a:t>
            </a:r>
            <a:r>
              <a:rPr lang="en-US" sz="2000" dirty="0" err="1" smtClean="0"/>
              <a:t>ll</a:t>
            </a:r>
            <a:r>
              <a:rPr lang="en-US" sz="2000" dirty="0" smtClean="0"/>
              <a:t> </a:t>
            </a:r>
            <a:r>
              <a:rPr lang="en-US" sz="2000" dirty="0"/>
              <a:t>open market operations </a:t>
            </a:r>
            <a:r>
              <a:rPr lang="en-US" sz="2000" dirty="0" smtClean="0"/>
              <a:t>carry </a:t>
            </a:r>
            <a:r>
              <a:rPr lang="en-US" sz="2000" dirty="0"/>
              <a:t>risk of losses</a:t>
            </a:r>
            <a:endParaRPr lang="en-FI" sz="2000" dirty="0" smtClean="0">
              <a:latin typeface="Arial" charset="0"/>
            </a:endParaRP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Arial" charset="0"/>
              </a:rPr>
              <a:t>moral </a:t>
            </a:r>
            <a:r>
              <a:rPr lang="en-US" sz="2400" dirty="0" smtClean="0">
                <a:latin typeface="Arial" charset="0"/>
              </a:rPr>
              <a:t>hazard</a:t>
            </a:r>
            <a:endParaRPr lang="en-FI" sz="2400" dirty="0" smtClean="0">
              <a:latin typeface="Arial" charset="0"/>
            </a:endParaRPr>
          </a:p>
          <a:p>
            <a:pPr lvl="2">
              <a:lnSpc>
                <a:spcPct val="120000"/>
              </a:lnSpc>
            </a:pPr>
            <a:r>
              <a:rPr lang="en-US" sz="2000" dirty="0"/>
              <a:t>Liquidity provision should be performed by a central bank; the governance of moral hazard by another institution, the </a:t>
            </a:r>
            <a:r>
              <a:rPr lang="en-US" sz="2000" dirty="0" smtClean="0"/>
              <a:t>supervisor</a:t>
            </a:r>
            <a:r>
              <a:rPr lang="en-FI" sz="2000" dirty="0" smtClean="0"/>
              <a:t> (European Commission)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86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 bwMode="auto">
          <a:xfrm>
            <a:off x="457200" y="23653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200" b="1" dirty="0">
                <a:latin typeface="Arial" charset="0"/>
              </a:rPr>
              <a:t>Consolidating Government </a:t>
            </a:r>
            <a:br>
              <a:rPr lang="en-US" sz="3200" b="1" dirty="0">
                <a:latin typeface="Arial" charset="0"/>
              </a:rPr>
            </a:br>
            <a:r>
              <a:rPr lang="en-US" sz="3200" b="1" dirty="0">
                <a:latin typeface="Arial" charset="0"/>
              </a:rPr>
              <a:t>budget and debts</a:t>
            </a:r>
            <a:r>
              <a:rPr lang="en-US" sz="3200" dirty="0">
                <a:latin typeface="Arial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Second building block in the completion of the monetary union is budgetary. </a:t>
            </a:r>
            <a:endParaRPr lang="en-F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Two dimensions of a budgetary union: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implies a (partial) consolidation of the national government debts into one common debt </a:t>
            </a:r>
            <a:endParaRPr lang="en-FI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reation of 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fiscal authority </a:t>
            </a:r>
            <a:endParaRPr lang="en-F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FI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centralizing national government budgets into one central budget a mechanism of automatic transfers can be organized.</a:t>
            </a:r>
          </a:p>
          <a:p>
            <a:pPr lvl="2">
              <a:lnSpc>
                <a:spcPct val="120000"/>
              </a:lnSpc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insurance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mechanism </a:t>
            </a:r>
            <a:endParaRPr lang="en-F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Budgetary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union requires political union</a:t>
            </a:r>
            <a:endParaRPr lang="en-F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41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 bwMode="auto">
          <a:xfrm>
            <a:off x="457200" y="23653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3200" b="1" i="1" dirty="0">
                <a:latin typeface="Arial" charset="0"/>
              </a:rPr>
              <a:t>A strategy of small </a:t>
            </a:r>
            <a:r>
              <a:rPr lang="en-GB" sz="3200" b="1" i="1" dirty="0" smtClean="0">
                <a:latin typeface="Arial" charset="0"/>
              </a:rPr>
              <a:t>steps</a:t>
            </a:r>
            <a:endParaRPr lang="en-US" sz="3200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683" y="1223963"/>
            <a:ext cx="8229600" cy="49974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/>
              <a:t>Joint issue of </a:t>
            </a:r>
            <a:r>
              <a:rPr lang="en-GB" sz="2400" dirty="0" smtClean="0"/>
              <a:t>Eurobonds</a:t>
            </a:r>
            <a:endParaRPr lang="en-FI" sz="2400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C</a:t>
            </a:r>
            <a:r>
              <a:rPr lang="en-FI" sz="2400" dirty="0" smtClean="0"/>
              <a:t>reating fiscal space: common unemployment insurance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A</a:t>
            </a:r>
            <a:r>
              <a:rPr lang="en-FI" sz="2400" dirty="0" smtClean="0"/>
              <a:t> banking union</a:t>
            </a:r>
          </a:p>
          <a:p>
            <a:pPr>
              <a:defRPr/>
            </a:pPr>
            <a:r>
              <a:rPr lang="en-US" sz="2400" dirty="0"/>
              <a:t>Coordination of budgetary </a:t>
            </a:r>
            <a:r>
              <a:rPr lang="en-FI" sz="2400" dirty="0" smtClean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economic </a:t>
            </a:r>
            <a:r>
              <a:rPr lang="en-US" sz="2400" dirty="0" smtClean="0"/>
              <a:t>policies</a:t>
            </a:r>
            <a:endParaRPr lang="en-FI" sz="2400" dirty="0" smtClean="0"/>
          </a:p>
          <a:p>
            <a:pPr lvl="1">
              <a:defRPr/>
            </a:pPr>
            <a:r>
              <a:rPr lang="en-GB" sz="2400" dirty="0" smtClean="0"/>
              <a:t>to </a:t>
            </a:r>
            <a:r>
              <a:rPr lang="en-GB" sz="2400" dirty="0"/>
              <a:t>set some constraints on the national budgetary and economic policies of the member states of the Eurozone. </a:t>
            </a:r>
            <a:endParaRPr lang="en-FI" sz="2400" dirty="0" smtClean="0"/>
          </a:p>
          <a:p>
            <a:pPr lvl="2">
              <a:defRPr/>
            </a:pPr>
            <a:r>
              <a:rPr lang="en-US" dirty="0" smtClean="0"/>
              <a:t>Six </a:t>
            </a:r>
            <a:r>
              <a:rPr lang="en-US" dirty="0"/>
              <a:t>pack’ of measures</a:t>
            </a:r>
            <a:r>
              <a:rPr lang="en-FI" dirty="0"/>
              <a:t>: SGP;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‘European Semester’, monitoring of a number of macroeconomic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endParaRPr lang="en-FI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FI" sz="2400" dirty="0"/>
              <a:t>Road to political union: the </a:t>
            </a:r>
            <a:r>
              <a:rPr lang="en-US" sz="2400" dirty="0"/>
              <a:t>omitted </a:t>
            </a:r>
            <a:r>
              <a:rPr lang="en-FI" sz="2400" dirty="0"/>
              <a:t>“deep” variable</a:t>
            </a:r>
            <a:endParaRPr lang="en-GB" sz="2400" dirty="0"/>
          </a:p>
          <a:p>
            <a:pPr marL="914400" lvl="2" indent="0">
              <a:buNone/>
              <a:defRPr/>
            </a:pP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FI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06704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1206</Words>
  <Application>Microsoft Office PowerPoint</Application>
  <PresentationFormat>Affichage à l'écran (4:3)</PresentationFormat>
  <Paragraphs>132</Paragraphs>
  <Slides>33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33</vt:i4>
      </vt:variant>
    </vt:vector>
  </HeadingPairs>
  <TitlesOfParts>
    <vt:vector size="41" baseType="lpstr">
      <vt:lpstr>ＭＳ Ｐゴシック</vt:lpstr>
      <vt:lpstr>Arial</vt:lpstr>
      <vt:lpstr>Calibri</vt:lpstr>
      <vt:lpstr>Courier New</vt:lpstr>
      <vt:lpstr>Times New Roman</vt:lpstr>
      <vt:lpstr>Wingdings</vt:lpstr>
      <vt:lpstr>Office Theme</vt:lpstr>
      <vt:lpstr>1_Office Theme</vt:lpstr>
      <vt:lpstr>Economics of Monetary Union 14e</vt:lpstr>
      <vt:lpstr>Introduction</vt:lpstr>
      <vt:lpstr>The role of the central bank:  lender of last resort </vt:lpstr>
      <vt:lpstr>Figure 7.1 Spreads of 10-year government bond rates in the Eurozone, 2008–21.</vt:lpstr>
      <vt:lpstr>Criticism against  lender of last resort function </vt:lpstr>
      <vt:lpstr>Figure 7.2 Money base and money stock (M3) in the Eurozone December 2007 = 100.</vt:lpstr>
      <vt:lpstr>Criticism against  lender of last resort function </vt:lpstr>
      <vt:lpstr>Consolidating Government  budget and debts </vt:lpstr>
      <vt:lpstr>A strategy of small steps</vt:lpstr>
      <vt:lpstr>Présentation PowerPoint</vt:lpstr>
      <vt:lpstr>Political union in the OCA theory</vt:lpstr>
      <vt:lpstr>OCA analysis and sustainability of Eurozone</vt:lpstr>
      <vt:lpstr>OCA analysis and sustainability of Eurozone</vt:lpstr>
      <vt:lpstr>Présentation PowerPoint</vt:lpstr>
      <vt:lpstr>Présentation PowerPoint</vt:lpstr>
      <vt:lpstr>Case studies of Greece and Italy</vt:lpstr>
      <vt:lpstr>Greece</vt:lpstr>
      <vt:lpstr>Greece</vt:lpstr>
      <vt:lpstr>Greece</vt:lpstr>
      <vt:lpstr>Greece</vt:lpstr>
      <vt:lpstr>Greece</vt:lpstr>
      <vt:lpstr> Greek drama illustrates two points about costs of monetary union</vt:lpstr>
      <vt:lpstr>Italy</vt:lpstr>
      <vt:lpstr>Italy</vt:lpstr>
      <vt:lpstr>Italy</vt:lpstr>
      <vt:lpstr>Italy</vt:lpstr>
      <vt:lpstr>Not all the fault of Greece and Italy</vt:lpstr>
      <vt:lpstr>Towards deconstructing the Eurozone?</vt:lpstr>
      <vt:lpstr>Costs of deconstruction</vt:lpstr>
      <vt:lpstr>Présentation PowerPoint</vt:lpstr>
      <vt:lpstr>Will the rest of Eurozone  be better off?</vt:lpstr>
      <vt:lpstr>Pessimistic scenario</vt:lpstr>
      <vt:lpstr>Optimistic scenario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of Monetary Union 12e</dc:title>
  <dc:creator>Paul</dc:creator>
  <cp:lastModifiedBy>Maria Lo Bue</cp:lastModifiedBy>
  <cp:revision>90</cp:revision>
  <dcterms:created xsi:type="dcterms:W3CDTF">2017-12-12T20:01:04Z</dcterms:created>
  <dcterms:modified xsi:type="dcterms:W3CDTF">2023-05-01T14:33:29Z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5cb09a-2992-49d6-8ac9-5f63e7b1ad2f_Enabled">
    <vt:lpwstr>true</vt:lpwstr>
  </property>
  <property fmtid="{D5CDD505-2E9C-101B-9397-08002B2CF9AE}" pid="3" name="MSIP_Label_be5cb09a-2992-49d6-8ac9-5f63e7b1ad2f_SetDate">
    <vt:lpwstr>2022-06-15T08:53:11Z</vt:lpwstr>
  </property>
  <property fmtid="{D5CDD505-2E9C-101B-9397-08002B2CF9AE}" pid="4" name="MSIP_Label_be5cb09a-2992-49d6-8ac9-5f63e7b1ad2f_Method">
    <vt:lpwstr>Standard</vt:lpwstr>
  </property>
  <property fmtid="{D5CDD505-2E9C-101B-9397-08002B2CF9AE}" pid="5" name="MSIP_Label_be5cb09a-2992-49d6-8ac9-5f63e7b1ad2f_Name">
    <vt:lpwstr>Controlled</vt:lpwstr>
  </property>
  <property fmtid="{D5CDD505-2E9C-101B-9397-08002B2CF9AE}" pid="6" name="MSIP_Label_be5cb09a-2992-49d6-8ac9-5f63e7b1ad2f_SiteId">
    <vt:lpwstr>91761b62-4c45-43f5-9f0e-be8ad9b551ff</vt:lpwstr>
  </property>
  <property fmtid="{D5CDD505-2E9C-101B-9397-08002B2CF9AE}" pid="7" name="MSIP_Label_be5cb09a-2992-49d6-8ac9-5f63e7b1ad2f_ActionId">
    <vt:lpwstr>d1112b93-eaf4-451a-9793-1f295427b02d</vt:lpwstr>
  </property>
  <property fmtid="{D5CDD505-2E9C-101B-9397-08002B2CF9AE}" pid="8" name="MSIP_Label_be5cb09a-2992-49d6-8ac9-5f63e7b1ad2f_ContentBits">
    <vt:lpwstr>0</vt:lpwstr>
  </property>
</Properties>
</file>