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7"/>
  </p:notesMasterIdLst>
  <p:sldIdLst>
    <p:sldId id="257" r:id="rId2"/>
    <p:sldId id="258" r:id="rId3"/>
    <p:sldId id="265" r:id="rId4"/>
    <p:sldId id="276" r:id="rId5"/>
    <p:sldId id="269" r:id="rId6"/>
    <p:sldId id="274" r:id="rId7"/>
    <p:sldId id="259" r:id="rId8"/>
    <p:sldId id="262" r:id="rId9"/>
    <p:sldId id="263" r:id="rId10"/>
    <p:sldId id="266" r:id="rId11"/>
    <p:sldId id="267" r:id="rId12"/>
    <p:sldId id="278" r:id="rId13"/>
    <p:sldId id="270" r:id="rId14"/>
    <p:sldId id="268" r:id="rId15"/>
    <p:sldId id="291" r:id="rId16"/>
    <p:sldId id="280" r:id="rId17"/>
    <p:sldId id="293" r:id="rId18"/>
    <p:sldId id="284" r:id="rId19"/>
    <p:sldId id="286" r:id="rId20"/>
    <p:sldId id="292" r:id="rId21"/>
    <p:sldId id="303" r:id="rId22"/>
    <p:sldId id="297" r:id="rId23"/>
    <p:sldId id="279" r:id="rId24"/>
    <p:sldId id="283" r:id="rId25"/>
    <p:sldId id="298" r:id="rId26"/>
    <p:sldId id="299" r:id="rId27"/>
    <p:sldId id="300" r:id="rId28"/>
    <p:sldId id="285" r:id="rId29"/>
    <p:sldId id="296" r:id="rId30"/>
    <p:sldId id="301" r:id="rId31"/>
    <p:sldId id="304" r:id="rId32"/>
    <p:sldId id="305" r:id="rId33"/>
    <p:sldId id="308" r:id="rId34"/>
    <p:sldId id="306" r:id="rId35"/>
    <p:sldId id="307" r:id="rId36"/>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843"/>
    <p:restoredTop sz="94637"/>
  </p:normalViewPr>
  <p:slideViewPr>
    <p:cSldViewPr snapToGrid="0">
      <p:cViewPr varScale="1">
        <p:scale>
          <a:sx n="76" d="100"/>
          <a:sy n="76" d="100"/>
        </p:scale>
        <p:origin x="216" y="5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8E70D-F2A7-2143-B8D4-586CBECDD8F4}" type="datetimeFigureOut">
              <a:rPr lang="it-IT" smtClean="0"/>
              <a:t>03/05/23</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899B73-ECD0-2E49-93E8-AE7B5C236E4B}" type="slidenum">
              <a:rPr lang="it-IT" smtClean="0"/>
              <a:t>‹N›</a:t>
            </a:fld>
            <a:endParaRPr lang="it-IT"/>
          </a:p>
        </p:txBody>
      </p:sp>
    </p:spTree>
    <p:extLst>
      <p:ext uri="{BB962C8B-B14F-4D97-AF65-F5344CB8AC3E}">
        <p14:creationId xmlns:p14="http://schemas.microsoft.com/office/powerpoint/2010/main" val="4175340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54BCE0C-1552-759A-92DF-734C8A56DD69}"/>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AA744F08-6678-64A3-BD4C-DE89285E14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BD27B488-E9CD-3638-564A-4E94BA4424BC}"/>
              </a:ext>
            </a:extLst>
          </p:cNvPr>
          <p:cNvSpPr>
            <a:spLocks noGrp="1"/>
          </p:cNvSpPr>
          <p:nvPr>
            <p:ph type="dt" sz="half" idx="10"/>
          </p:nvPr>
        </p:nvSpPr>
        <p:spPr/>
        <p:txBody>
          <a:bodyPr/>
          <a:lstStyle/>
          <a:p>
            <a:fld id="{92073EAF-F342-224C-AC7C-C34736A9E904}" type="datetime1">
              <a:rPr lang="it-IT" smtClean="0"/>
              <a:t>03/05/23</a:t>
            </a:fld>
            <a:endParaRPr lang="it-IT"/>
          </a:p>
        </p:txBody>
      </p:sp>
      <p:sp>
        <p:nvSpPr>
          <p:cNvPr id="5" name="Segnaposto piè di pagina 4">
            <a:extLst>
              <a:ext uri="{FF2B5EF4-FFF2-40B4-BE49-F238E27FC236}">
                <a16:creationId xmlns:a16="http://schemas.microsoft.com/office/drawing/2014/main" id="{4844835C-42EF-CFAB-DD8A-8F87B6FAE72E}"/>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BDCB0CBB-F1CC-27D2-9722-C978283234BE}"/>
              </a:ext>
            </a:extLst>
          </p:cNvPr>
          <p:cNvSpPr>
            <a:spLocks noGrp="1"/>
          </p:cNvSpPr>
          <p:nvPr>
            <p:ph type="sldNum" sz="quarter" idx="12"/>
          </p:nvPr>
        </p:nvSpPr>
        <p:spPr/>
        <p:txBody>
          <a:bodyPr/>
          <a:lstStyle/>
          <a:p>
            <a:fld id="{230193A7-3AFE-2A46-A95D-FE6B5BD2C808}" type="slidenum">
              <a:rPr lang="it-IT" smtClean="0"/>
              <a:t>‹N›</a:t>
            </a:fld>
            <a:endParaRPr lang="it-IT"/>
          </a:p>
        </p:txBody>
      </p:sp>
    </p:spTree>
    <p:extLst>
      <p:ext uri="{BB962C8B-B14F-4D97-AF65-F5344CB8AC3E}">
        <p14:creationId xmlns:p14="http://schemas.microsoft.com/office/powerpoint/2010/main" val="8071263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2CCE52D-6B68-BE53-E7B5-A4E0E54C6ED4}"/>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B58157EB-3C54-7CFF-9113-1DAF67979454}"/>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CF01A298-B6CD-1715-413D-A92E70CB3E9D}"/>
              </a:ext>
            </a:extLst>
          </p:cNvPr>
          <p:cNvSpPr>
            <a:spLocks noGrp="1"/>
          </p:cNvSpPr>
          <p:nvPr>
            <p:ph type="dt" sz="half" idx="10"/>
          </p:nvPr>
        </p:nvSpPr>
        <p:spPr/>
        <p:txBody>
          <a:bodyPr/>
          <a:lstStyle/>
          <a:p>
            <a:fld id="{7863B1A2-1D12-3342-9E6E-3477650D9A8B}" type="datetime1">
              <a:rPr lang="it-IT" smtClean="0"/>
              <a:t>03/05/23</a:t>
            </a:fld>
            <a:endParaRPr lang="it-IT"/>
          </a:p>
        </p:txBody>
      </p:sp>
      <p:sp>
        <p:nvSpPr>
          <p:cNvPr id="5" name="Segnaposto piè di pagina 4">
            <a:extLst>
              <a:ext uri="{FF2B5EF4-FFF2-40B4-BE49-F238E27FC236}">
                <a16:creationId xmlns:a16="http://schemas.microsoft.com/office/drawing/2014/main" id="{A9BF8E45-BB57-C07A-8E3F-F9BCD8AD9F33}"/>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5239575E-D9A3-A15B-4EB7-7BEB7CF5120B}"/>
              </a:ext>
            </a:extLst>
          </p:cNvPr>
          <p:cNvSpPr>
            <a:spLocks noGrp="1"/>
          </p:cNvSpPr>
          <p:nvPr>
            <p:ph type="sldNum" sz="quarter" idx="12"/>
          </p:nvPr>
        </p:nvSpPr>
        <p:spPr/>
        <p:txBody>
          <a:bodyPr/>
          <a:lstStyle/>
          <a:p>
            <a:fld id="{230193A7-3AFE-2A46-A95D-FE6B5BD2C808}" type="slidenum">
              <a:rPr lang="it-IT" smtClean="0"/>
              <a:t>‹N›</a:t>
            </a:fld>
            <a:endParaRPr lang="it-IT"/>
          </a:p>
        </p:txBody>
      </p:sp>
    </p:spTree>
    <p:extLst>
      <p:ext uri="{BB962C8B-B14F-4D97-AF65-F5344CB8AC3E}">
        <p14:creationId xmlns:p14="http://schemas.microsoft.com/office/powerpoint/2010/main" val="42265492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875E1A78-5C55-C96A-6F03-B470D97F8A3F}"/>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83A1F052-A4A9-EF79-C24F-0CEC57226EAA}"/>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77B14B1C-8F4E-085A-29CD-CF894812766E}"/>
              </a:ext>
            </a:extLst>
          </p:cNvPr>
          <p:cNvSpPr>
            <a:spLocks noGrp="1"/>
          </p:cNvSpPr>
          <p:nvPr>
            <p:ph type="dt" sz="half" idx="10"/>
          </p:nvPr>
        </p:nvSpPr>
        <p:spPr/>
        <p:txBody>
          <a:bodyPr/>
          <a:lstStyle/>
          <a:p>
            <a:fld id="{83AE1768-E5DF-D449-9C0F-7F4AA26E5AD2}" type="datetime1">
              <a:rPr lang="it-IT" smtClean="0"/>
              <a:t>03/05/23</a:t>
            </a:fld>
            <a:endParaRPr lang="it-IT"/>
          </a:p>
        </p:txBody>
      </p:sp>
      <p:sp>
        <p:nvSpPr>
          <p:cNvPr id="5" name="Segnaposto piè di pagina 4">
            <a:extLst>
              <a:ext uri="{FF2B5EF4-FFF2-40B4-BE49-F238E27FC236}">
                <a16:creationId xmlns:a16="http://schemas.microsoft.com/office/drawing/2014/main" id="{3988A534-37DB-4539-A7D7-576D68B694C2}"/>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45A8B288-4EF7-41CE-4B3C-AD3B46AF311C}"/>
              </a:ext>
            </a:extLst>
          </p:cNvPr>
          <p:cNvSpPr>
            <a:spLocks noGrp="1"/>
          </p:cNvSpPr>
          <p:nvPr>
            <p:ph type="sldNum" sz="quarter" idx="12"/>
          </p:nvPr>
        </p:nvSpPr>
        <p:spPr/>
        <p:txBody>
          <a:bodyPr/>
          <a:lstStyle/>
          <a:p>
            <a:fld id="{230193A7-3AFE-2A46-A95D-FE6B5BD2C808}" type="slidenum">
              <a:rPr lang="it-IT" smtClean="0"/>
              <a:t>‹N›</a:t>
            </a:fld>
            <a:endParaRPr lang="it-IT"/>
          </a:p>
        </p:txBody>
      </p:sp>
    </p:spTree>
    <p:extLst>
      <p:ext uri="{BB962C8B-B14F-4D97-AF65-F5344CB8AC3E}">
        <p14:creationId xmlns:p14="http://schemas.microsoft.com/office/powerpoint/2010/main" val="18974198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6507740-2614-AC39-3ABD-24CA1E343D20}"/>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8FF2B018-2EF8-4EA2-90CC-4DE7FB0B36CE}"/>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9203C69D-ADA8-8DD2-C418-8A25117F6EEE}"/>
              </a:ext>
            </a:extLst>
          </p:cNvPr>
          <p:cNvSpPr>
            <a:spLocks noGrp="1"/>
          </p:cNvSpPr>
          <p:nvPr>
            <p:ph type="dt" sz="half" idx="10"/>
          </p:nvPr>
        </p:nvSpPr>
        <p:spPr/>
        <p:txBody>
          <a:bodyPr/>
          <a:lstStyle/>
          <a:p>
            <a:fld id="{E55F1018-7627-DE43-9C49-D6ED80AB155D}" type="datetime1">
              <a:rPr lang="it-IT" smtClean="0"/>
              <a:t>03/05/23</a:t>
            </a:fld>
            <a:endParaRPr lang="it-IT"/>
          </a:p>
        </p:txBody>
      </p:sp>
      <p:sp>
        <p:nvSpPr>
          <p:cNvPr id="5" name="Segnaposto piè di pagina 4">
            <a:extLst>
              <a:ext uri="{FF2B5EF4-FFF2-40B4-BE49-F238E27FC236}">
                <a16:creationId xmlns:a16="http://schemas.microsoft.com/office/drawing/2014/main" id="{E06A0F63-C911-7B24-79B2-C3154DA4C009}"/>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789AFEC8-9178-6652-D1E2-C2122ABF3F75}"/>
              </a:ext>
            </a:extLst>
          </p:cNvPr>
          <p:cNvSpPr>
            <a:spLocks noGrp="1"/>
          </p:cNvSpPr>
          <p:nvPr>
            <p:ph type="sldNum" sz="quarter" idx="12"/>
          </p:nvPr>
        </p:nvSpPr>
        <p:spPr/>
        <p:txBody>
          <a:bodyPr/>
          <a:lstStyle/>
          <a:p>
            <a:fld id="{230193A7-3AFE-2A46-A95D-FE6B5BD2C808}" type="slidenum">
              <a:rPr lang="it-IT" smtClean="0"/>
              <a:t>‹N›</a:t>
            </a:fld>
            <a:endParaRPr lang="it-IT"/>
          </a:p>
        </p:txBody>
      </p:sp>
    </p:spTree>
    <p:extLst>
      <p:ext uri="{BB962C8B-B14F-4D97-AF65-F5344CB8AC3E}">
        <p14:creationId xmlns:p14="http://schemas.microsoft.com/office/powerpoint/2010/main" val="3499149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00F684B-7C82-5A52-6806-65541EBEF2D1}"/>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E7A4F8AF-C0ED-2418-9BC2-A72F569E01F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C7CC1D09-C2FC-0847-4BF0-0A6A31A44E12}"/>
              </a:ext>
            </a:extLst>
          </p:cNvPr>
          <p:cNvSpPr>
            <a:spLocks noGrp="1"/>
          </p:cNvSpPr>
          <p:nvPr>
            <p:ph type="dt" sz="half" idx="10"/>
          </p:nvPr>
        </p:nvSpPr>
        <p:spPr/>
        <p:txBody>
          <a:bodyPr/>
          <a:lstStyle/>
          <a:p>
            <a:fld id="{935548CC-F75A-754D-9D55-5E269D7B08DB}" type="datetime1">
              <a:rPr lang="it-IT" smtClean="0"/>
              <a:t>03/05/23</a:t>
            </a:fld>
            <a:endParaRPr lang="it-IT"/>
          </a:p>
        </p:txBody>
      </p:sp>
      <p:sp>
        <p:nvSpPr>
          <p:cNvPr id="5" name="Segnaposto piè di pagina 4">
            <a:extLst>
              <a:ext uri="{FF2B5EF4-FFF2-40B4-BE49-F238E27FC236}">
                <a16:creationId xmlns:a16="http://schemas.microsoft.com/office/drawing/2014/main" id="{2EFC9DE1-C8BE-DDB8-A2E1-936FA95CBEE6}"/>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BE3AB438-9FB5-BD98-96AB-A6AA32880E77}"/>
              </a:ext>
            </a:extLst>
          </p:cNvPr>
          <p:cNvSpPr>
            <a:spLocks noGrp="1"/>
          </p:cNvSpPr>
          <p:nvPr>
            <p:ph type="sldNum" sz="quarter" idx="12"/>
          </p:nvPr>
        </p:nvSpPr>
        <p:spPr/>
        <p:txBody>
          <a:bodyPr/>
          <a:lstStyle/>
          <a:p>
            <a:fld id="{230193A7-3AFE-2A46-A95D-FE6B5BD2C808}" type="slidenum">
              <a:rPr lang="it-IT" smtClean="0"/>
              <a:t>‹N›</a:t>
            </a:fld>
            <a:endParaRPr lang="it-IT"/>
          </a:p>
        </p:txBody>
      </p:sp>
    </p:spTree>
    <p:extLst>
      <p:ext uri="{BB962C8B-B14F-4D97-AF65-F5344CB8AC3E}">
        <p14:creationId xmlns:p14="http://schemas.microsoft.com/office/powerpoint/2010/main" val="2379083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14BC531-0531-96D1-D7B2-A39927349D84}"/>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F50170FB-B832-50F3-55C7-6C8AC823DBE5}"/>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E72E21BA-AE1E-317B-D76C-2D5BECD48246}"/>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9BF08290-F96F-12DE-610E-2BCE498E58E1}"/>
              </a:ext>
            </a:extLst>
          </p:cNvPr>
          <p:cNvSpPr>
            <a:spLocks noGrp="1"/>
          </p:cNvSpPr>
          <p:nvPr>
            <p:ph type="dt" sz="half" idx="10"/>
          </p:nvPr>
        </p:nvSpPr>
        <p:spPr/>
        <p:txBody>
          <a:bodyPr/>
          <a:lstStyle/>
          <a:p>
            <a:fld id="{B9F8759A-FF5F-FD46-80C7-4C695C8E7F7A}" type="datetime1">
              <a:rPr lang="it-IT" smtClean="0"/>
              <a:t>03/05/23</a:t>
            </a:fld>
            <a:endParaRPr lang="it-IT"/>
          </a:p>
        </p:txBody>
      </p:sp>
      <p:sp>
        <p:nvSpPr>
          <p:cNvPr id="6" name="Segnaposto piè di pagina 5">
            <a:extLst>
              <a:ext uri="{FF2B5EF4-FFF2-40B4-BE49-F238E27FC236}">
                <a16:creationId xmlns:a16="http://schemas.microsoft.com/office/drawing/2014/main" id="{A0775C56-F14E-8B66-5133-8D6EA8DAAA64}"/>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0D4086D1-2C0E-1E08-F948-1D58FBE9FEF5}"/>
              </a:ext>
            </a:extLst>
          </p:cNvPr>
          <p:cNvSpPr>
            <a:spLocks noGrp="1"/>
          </p:cNvSpPr>
          <p:nvPr>
            <p:ph type="sldNum" sz="quarter" idx="12"/>
          </p:nvPr>
        </p:nvSpPr>
        <p:spPr/>
        <p:txBody>
          <a:bodyPr/>
          <a:lstStyle/>
          <a:p>
            <a:fld id="{230193A7-3AFE-2A46-A95D-FE6B5BD2C808}" type="slidenum">
              <a:rPr lang="it-IT" smtClean="0"/>
              <a:t>‹N›</a:t>
            </a:fld>
            <a:endParaRPr lang="it-IT"/>
          </a:p>
        </p:txBody>
      </p:sp>
    </p:spTree>
    <p:extLst>
      <p:ext uri="{BB962C8B-B14F-4D97-AF65-F5344CB8AC3E}">
        <p14:creationId xmlns:p14="http://schemas.microsoft.com/office/powerpoint/2010/main" val="17728470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11223EA-BF49-BD8A-2B22-6C27CCA6FF7E}"/>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394DDF08-5C52-77A8-BB78-7F88D56298A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064EDE72-F005-B9A7-3A19-98AEB7B1CF43}"/>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14084AF1-E612-5906-0601-80FC5F078D8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8E6A0855-69D1-8A04-9947-C28F9F43D88D}"/>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32F98E68-A7C9-2BEE-AA47-48E293E1A416}"/>
              </a:ext>
            </a:extLst>
          </p:cNvPr>
          <p:cNvSpPr>
            <a:spLocks noGrp="1"/>
          </p:cNvSpPr>
          <p:nvPr>
            <p:ph type="dt" sz="half" idx="10"/>
          </p:nvPr>
        </p:nvSpPr>
        <p:spPr/>
        <p:txBody>
          <a:bodyPr/>
          <a:lstStyle/>
          <a:p>
            <a:fld id="{C6384310-5599-9B4E-81BC-6173CCA085E1}" type="datetime1">
              <a:rPr lang="it-IT" smtClean="0"/>
              <a:t>03/05/23</a:t>
            </a:fld>
            <a:endParaRPr lang="it-IT"/>
          </a:p>
        </p:txBody>
      </p:sp>
      <p:sp>
        <p:nvSpPr>
          <p:cNvPr id="8" name="Segnaposto piè di pagina 7">
            <a:extLst>
              <a:ext uri="{FF2B5EF4-FFF2-40B4-BE49-F238E27FC236}">
                <a16:creationId xmlns:a16="http://schemas.microsoft.com/office/drawing/2014/main" id="{09505A5E-E67C-4488-2B48-D89C615230F6}"/>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FF7D664F-126F-FF2E-3C16-0DD6B1197B7D}"/>
              </a:ext>
            </a:extLst>
          </p:cNvPr>
          <p:cNvSpPr>
            <a:spLocks noGrp="1"/>
          </p:cNvSpPr>
          <p:nvPr>
            <p:ph type="sldNum" sz="quarter" idx="12"/>
          </p:nvPr>
        </p:nvSpPr>
        <p:spPr/>
        <p:txBody>
          <a:bodyPr/>
          <a:lstStyle/>
          <a:p>
            <a:fld id="{230193A7-3AFE-2A46-A95D-FE6B5BD2C808}" type="slidenum">
              <a:rPr lang="it-IT" smtClean="0"/>
              <a:t>‹N›</a:t>
            </a:fld>
            <a:endParaRPr lang="it-IT"/>
          </a:p>
        </p:txBody>
      </p:sp>
    </p:spTree>
    <p:extLst>
      <p:ext uri="{BB962C8B-B14F-4D97-AF65-F5344CB8AC3E}">
        <p14:creationId xmlns:p14="http://schemas.microsoft.com/office/powerpoint/2010/main" val="17598655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FA4D93A-5D4F-E040-EF24-7EA5CF52911B}"/>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B9FC2533-0ACC-B6A1-EFEA-60340D178C9F}"/>
              </a:ext>
            </a:extLst>
          </p:cNvPr>
          <p:cNvSpPr>
            <a:spLocks noGrp="1"/>
          </p:cNvSpPr>
          <p:nvPr>
            <p:ph type="dt" sz="half" idx="10"/>
          </p:nvPr>
        </p:nvSpPr>
        <p:spPr/>
        <p:txBody>
          <a:bodyPr/>
          <a:lstStyle/>
          <a:p>
            <a:fld id="{E0FC4246-FB56-FF4B-B2AA-A582A61CEA79}" type="datetime1">
              <a:rPr lang="it-IT" smtClean="0"/>
              <a:t>03/05/23</a:t>
            </a:fld>
            <a:endParaRPr lang="it-IT"/>
          </a:p>
        </p:txBody>
      </p:sp>
      <p:sp>
        <p:nvSpPr>
          <p:cNvPr id="4" name="Segnaposto piè di pagina 3">
            <a:extLst>
              <a:ext uri="{FF2B5EF4-FFF2-40B4-BE49-F238E27FC236}">
                <a16:creationId xmlns:a16="http://schemas.microsoft.com/office/drawing/2014/main" id="{C209E7B8-2861-34B0-E1E8-B14FF0250ADA}"/>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38BA89F0-1901-C36B-698C-7B20717BBD97}"/>
              </a:ext>
            </a:extLst>
          </p:cNvPr>
          <p:cNvSpPr>
            <a:spLocks noGrp="1"/>
          </p:cNvSpPr>
          <p:nvPr>
            <p:ph type="sldNum" sz="quarter" idx="12"/>
          </p:nvPr>
        </p:nvSpPr>
        <p:spPr/>
        <p:txBody>
          <a:bodyPr/>
          <a:lstStyle/>
          <a:p>
            <a:fld id="{230193A7-3AFE-2A46-A95D-FE6B5BD2C808}" type="slidenum">
              <a:rPr lang="it-IT" smtClean="0"/>
              <a:t>‹N›</a:t>
            </a:fld>
            <a:endParaRPr lang="it-IT"/>
          </a:p>
        </p:txBody>
      </p:sp>
    </p:spTree>
    <p:extLst>
      <p:ext uri="{BB962C8B-B14F-4D97-AF65-F5344CB8AC3E}">
        <p14:creationId xmlns:p14="http://schemas.microsoft.com/office/powerpoint/2010/main" val="27369136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A3BD3C40-A89C-09D8-D872-BEC6E53CE8E5}"/>
              </a:ext>
            </a:extLst>
          </p:cNvPr>
          <p:cNvSpPr>
            <a:spLocks noGrp="1"/>
          </p:cNvSpPr>
          <p:nvPr>
            <p:ph type="dt" sz="half" idx="10"/>
          </p:nvPr>
        </p:nvSpPr>
        <p:spPr/>
        <p:txBody>
          <a:bodyPr/>
          <a:lstStyle/>
          <a:p>
            <a:fld id="{08E01254-82AD-E149-9FD9-339581ACA489}" type="datetime1">
              <a:rPr lang="it-IT" smtClean="0"/>
              <a:t>03/05/23</a:t>
            </a:fld>
            <a:endParaRPr lang="it-IT"/>
          </a:p>
        </p:txBody>
      </p:sp>
      <p:sp>
        <p:nvSpPr>
          <p:cNvPr id="3" name="Segnaposto piè di pagina 2">
            <a:extLst>
              <a:ext uri="{FF2B5EF4-FFF2-40B4-BE49-F238E27FC236}">
                <a16:creationId xmlns:a16="http://schemas.microsoft.com/office/drawing/2014/main" id="{05DC4ACA-A2C2-8DD2-8944-FF8677E716F8}"/>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CF51E4C6-69D1-5E4F-37EF-9396D8B6974E}"/>
              </a:ext>
            </a:extLst>
          </p:cNvPr>
          <p:cNvSpPr>
            <a:spLocks noGrp="1"/>
          </p:cNvSpPr>
          <p:nvPr>
            <p:ph type="sldNum" sz="quarter" idx="12"/>
          </p:nvPr>
        </p:nvSpPr>
        <p:spPr/>
        <p:txBody>
          <a:bodyPr/>
          <a:lstStyle/>
          <a:p>
            <a:fld id="{230193A7-3AFE-2A46-A95D-FE6B5BD2C808}" type="slidenum">
              <a:rPr lang="it-IT" smtClean="0"/>
              <a:t>‹N›</a:t>
            </a:fld>
            <a:endParaRPr lang="it-IT"/>
          </a:p>
        </p:txBody>
      </p:sp>
    </p:spTree>
    <p:extLst>
      <p:ext uri="{BB962C8B-B14F-4D97-AF65-F5344CB8AC3E}">
        <p14:creationId xmlns:p14="http://schemas.microsoft.com/office/powerpoint/2010/main" val="41737869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9698527-4BA0-008C-33FC-DFE8575B84BA}"/>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0B1741A8-4A4E-AEB8-C5BA-94F6D2F787A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5C372202-46FA-56DF-A61B-DA48DC44F5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9AFDDF9F-EF6E-A6CC-1D00-013035AAC2D7}"/>
              </a:ext>
            </a:extLst>
          </p:cNvPr>
          <p:cNvSpPr>
            <a:spLocks noGrp="1"/>
          </p:cNvSpPr>
          <p:nvPr>
            <p:ph type="dt" sz="half" idx="10"/>
          </p:nvPr>
        </p:nvSpPr>
        <p:spPr/>
        <p:txBody>
          <a:bodyPr/>
          <a:lstStyle/>
          <a:p>
            <a:fld id="{D7BDF323-0AF1-C64A-B1B7-9F844D488600}" type="datetime1">
              <a:rPr lang="it-IT" smtClean="0"/>
              <a:t>03/05/23</a:t>
            </a:fld>
            <a:endParaRPr lang="it-IT"/>
          </a:p>
        </p:txBody>
      </p:sp>
      <p:sp>
        <p:nvSpPr>
          <p:cNvPr id="6" name="Segnaposto piè di pagina 5">
            <a:extLst>
              <a:ext uri="{FF2B5EF4-FFF2-40B4-BE49-F238E27FC236}">
                <a16:creationId xmlns:a16="http://schemas.microsoft.com/office/drawing/2014/main" id="{114CDD2D-CB9C-3F2D-1DE4-A2B9817DAB29}"/>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F20C76FC-C647-7831-F828-A01BAC3346D1}"/>
              </a:ext>
            </a:extLst>
          </p:cNvPr>
          <p:cNvSpPr>
            <a:spLocks noGrp="1"/>
          </p:cNvSpPr>
          <p:nvPr>
            <p:ph type="sldNum" sz="quarter" idx="12"/>
          </p:nvPr>
        </p:nvSpPr>
        <p:spPr/>
        <p:txBody>
          <a:bodyPr/>
          <a:lstStyle/>
          <a:p>
            <a:fld id="{230193A7-3AFE-2A46-A95D-FE6B5BD2C808}" type="slidenum">
              <a:rPr lang="it-IT" smtClean="0"/>
              <a:t>‹N›</a:t>
            </a:fld>
            <a:endParaRPr lang="it-IT"/>
          </a:p>
        </p:txBody>
      </p:sp>
    </p:spTree>
    <p:extLst>
      <p:ext uri="{BB962C8B-B14F-4D97-AF65-F5344CB8AC3E}">
        <p14:creationId xmlns:p14="http://schemas.microsoft.com/office/powerpoint/2010/main" val="20564503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E95580F-75EA-D675-53AA-FBDF7799DA81}"/>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CC399D80-5FDF-57CA-CF0D-FD48378E3E3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99A6C751-1C79-B350-F51D-DF2443107E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C7989389-1062-5D3E-C395-0BE76715D50D}"/>
              </a:ext>
            </a:extLst>
          </p:cNvPr>
          <p:cNvSpPr>
            <a:spLocks noGrp="1"/>
          </p:cNvSpPr>
          <p:nvPr>
            <p:ph type="dt" sz="half" idx="10"/>
          </p:nvPr>
        </p:nvSpPr>
        <p:spPr/>
        <p:txBody>
          <a:bodyPr/>
          <a:lstStyle/>
          <a:p>
            <a:fld id="{CFBDB534-026F-B545-AA36-132DC08D6CFC}" type="datetime1">
              <a:rPr lang="it-IT" smtClean="0"/>
              <a:t>03/05/23</a:t>
            </a:fld>
            <a:endParaRPr lang="it-IT"/>
          </a:p>
        </p:txBody>
      </p:sp>
      <p:sp>
        <p:nvSpPr>
          <p:cNvPr id="6" name="Segnaposto piè di pagina 5">
            <a:extLst>
              <a:ext uri="{FF2B5EF4-FFF2-40B4-BE49-F238E27FC236}">
                <a16:creationId xmlns:a16="http://schemas.microsoft.com/office/drawing/2014/main" id="{D38DBEF2-46E9-33ED-1113-E1398C164FC8}"/>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1A8EECDE-0DFE-BB66-B141-996D56BEF973}"/>
              </a:ext>
            </a:extLst>
          </p:cNvPr>
          <p:cNvSpPr>
            <a:spLocks noGrp="1"/>
          </p:cNvSpPr>
          <p:nvPr>
            <p:ph type="sldNum" sz="quarter" idx="12"/>
          </p:nvPr>
        </p:nvSpPr>
        <p:spPr/>
        <p:txBody>
          <a:bodyPr/>
          <a:lstStyle/>
          <a:p>
            <a:fld id="{230193A7-3AFE-2A46-A95D-FE6B5BD2C808}" type="slidenum">
              <a:rPr lang="it-IT" smtClean="0"/>
              <a:t>‹N›</a:t>
            </a:fld>
            <a:endParaRPr lang="it-IT"/>
          </a:p>
        </p:txBody>
      </p:sp>
    </p:spTree>
    <p:extLst>
      <p:ext uri="{BB962C8B-B14F-4D97-AF65-F5344CB8AC3E}">
        <p14:creationId xmlns:p14="http://schemas.microsoft.com/office/powerpoint/2010/main" val="9135309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260AA80B-B42F-79F1-8A9C-4158B568BD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7CCE7EA5-0A44-9E5F-08AD-28F9ECF83C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9A7A80A9-C3C3-1EB2-3192-2D64A4A51D8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F5EF26-0552-3B42-9F44-D6E5EC330D0C}" type="datetime1">
              <a:rPr lang="it-IT" smtClean="0"/>
              <a:t>03/05/23</a:t>
            </a:fld>
            <a:endParaRPr lang="it-IT"/>
          </a:p>
        </p:txBody>
      </p:sp>
      <p:sp>
        <p:nvSpPr>
          <p:cNvPr id="5" name="Segnaposto piè di pagina 4">
            <a:extLst>
              <a:ext uri="{FF2B5EF4-FFF2-40B4-BE49-F238E27FC236}">
                <a16:creationId xmlns:a16="http://schemas.microsoft.com/office/drawing/2014/main" id="{37746665-F1E9-7987-7B95-ADC15DF463E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4FF7DD3C-3B85-CD71-CFDA-DCFD8967DFD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0193A7-3AFE-2A46-A95D-FE6B5BD2C808}" type="slidenum">
              <a:rPr lang="it-IT" smtClean="0"/>
              <a:t>‹N›</a:t>
            </a:fld>
            <a:endParaRPr lang="it-IT"/>
          </a:p>
        </p:txBody>
      </p:sp>
    </p:spTree>
    <p:extLst>
      <p:ext uri="{BB962C8B-B14F-4D97-AF65-F5344CB8AC3E}">
        <p14:creationId xmlns:p14="http://schemas.microsoft.com/office/powerpoint/2010/main" val="6042287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7.xml"/><Relationship Id="rId4" Type="http://schemas.openxmlformats.org/officeDocument/2006/relationships/image" Target="../media/image12.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s://ourworldindata.org/grapher/crude-oil-prices" TargetMode="External"/><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descr="Immagine che contiene testo, persona, aria aperta&#10;&#10;Descrizione generata automaticamente">
            <a:extLst>
              <a:ext uri="{FF2B5EF4-FFF2-40B4-BE49-F238E27FC236}">
                <a16:creationId xmlns:a16="http://schemas.microsoft.com/office/drawing/2014/main" id="{14F3536C-3C22-15FB-4FDA-4E3307270E36}"/>
              </a:ext>
            </a:extLst>
          </p:cNvPr>
          <p:cNvPicPr>
            <a:picLocks noChangeAspect="1"/>
          </p:cNvPicPr>
          <p:nvPr/>
        </p:nvPicPr>
        <p:blipFill>
          <a:blip r:embed="rId2"/>
          <a:stretch>
            <a:fillRect/>
          </a:stretch>
        </p:blipFill>
        <p:spPr>
          <a:xfrm>
            <a:off x="124884" y="237066"/>
            <a:ext cx="3644900" cy="5537200"/>
          </a:xfrm>
          <a:prstGeom prst="rect">
            <a:avLst/>
          </a:prstGeom>
        </p:spPr>
      </p:pic>
      <p:sp>
        <p:nvSpPr>
          <p:cNvPr id="4" name="CasellaDiTesto 3">
            <a:extLst>
              <a:ext uri="{FF2B5EF4-FFF2-40B4-BE49-F238E27FC236}">
                <a16:creationId xmlns:a16="http://schemas.microsoft.com/office/drawing/2014/main" id="{19040F89-0E29-71B6-09FF-7026E28ED64E}"/>
              </a:ext>
            </a:extLst>
          </p:cNvPr>
          <p:cNvSpPr txBox="1"/>
          <p:nvPr/>
        </p:nvSpPr>
        <p:spPr>
          <a:xfrm>
            <a:off x="4034896" y="237066"/>
            <a:ext cx="6680200" cy="1446550"/>
          </a:xfrm>
          <a:prstGeom prst="rect">
            <a:avLst/>
          </a:prstGeom>
          <a:noFill/>
        </p:spPr>
        <p:txBody>
          <a:bodyPr wrap="square" rtlCol="0">
            <a:spAutoFit/>
          </a:bodyPr>
          <a:lstStyle/>
          <a:p>
            <a:r>
              <a:rPr lang="it-IT" sz="2400" dirty="0"/>
              <a:t>Fritz Bartel</a:t>
            </a:r>
          </a:p>
          <a:p>
            <a:r>
              <a:rPr lang="it-IT" sz="2400" b="1" dirty="0"/>
              <a:t>The </a:t>
            </a:r>
            <a:r>
              <a:rPr lang="it-IT" sz="2400" b="1" dirty="0" err="1"/>
              <a:t>triumph</a:t>
            </a:r>
            <a:r>
              <a:rPr lang="it-IT" sz="2400" b="1"/>
              <a:t> of </a:t>
            </a:r>
            <a:r>
              <a:rPr lang="it-IT" sz="2400" b="1" err="1"/>
              <a:t>broken</a:t>
            </a:r>
            <a:r>
              <a:rPr lang="it-IT" sz="2400" b="1"/>
              <a:t> </a:t>
            </a:r>
            <a:r>
              <a:rPr lang="it-IT" sz="2400" b="1" err="1"/>
              <a:t>promises</a:t>
            </a:r>
            <a:endParaRPr lang="it-IT" sz="2400" b="1"/>
          </a:p>
          <a:p>
            <a:r>
              <a:rPr lang="it-IT" sz="2000"/>
              <a:t>The end of the </a:t>
            </a:r>
            <a:r>
              <a:rPr lang="it-IT" sz="2000" err="1"/>
              <a:t>Cold</a:t>
            </a:r>
            <a:r>
              <a:rPr lang="it-IT" sz="2000"/>
              <a:t> War and the rise of </a:t>
            </a:r>
            <a:r>
              <a:rPr lang="it-IT" sz="2000" err="1"/>
              <a:t>Neoliberalism</a:t>
            </a:r>
            <a:endParaRPr lang="it-IT" sz="2000"/>
          </a:p>
          <a:p>
            <a:r>
              <a:rPr lang="it-IT" sz="2000"/>
              <a:t>Harvard University Press, 2022</a:t>
            </a:r>
          </a:p>
        </p:txBody>
      </p:sp>
      <p:sp>
        <p:nvSpPr>
          <p:cNvPr id="5" name="CasellaDiTesto 4">
            <a:extLst>
              <a:ext uri="{FF2B5EF4-FFF2-40B4-BE49-F238E27FC236}">
                <a16:creationId xmlns:a16="http://schemas.microsoft.com/office/drawing/2014/main" id="{29AD433E-4D38-0517-95A0-1066979DE41B}"/>
              </a:ext>
            </a:extLst>
          </p:cNvPr>
          <p:cNvSpPr txBox="1"/>
          <p:nvPr/>
        </p:nvSpPr>
        <p:spPr>
          <a:xfrm>
            <a:off x="4171950" y="1797784"/>
            <a:ext cx="6680200" cy="1631216"/>
          </a:xfrm>
          <a:prstGeom prst="rect">
            <a:avLst/>
          </a:prstGeom>
          <a:noFill/>
        </p:spPr>
        <p:txBody>
          <a:bodyPr wrap="square" rtlCol="0">
            <a:spAutoFit/>
          </a:bodyPr>
          <a:lstStyle/>
          <a:p>
            <a:r>
              <a:rPr lang="it-IT" sz="2000" b="1">
                <a:solidFill>
                  <a:srgbClr val="002060"/>
                </a:solidFill>
              </a:rPr>
              <a:t>Il libro esamina le </a:t>
            </a:r>
            <a:r>
              <a:rPr lang="it-IT" sz="2000" b="1" u="sng">
                <a:solidFill>
                  <a:srgbClr val="C00000"/>
                </a:solidFill>
              </a:rPr>
              <a:t>tre forze </a:t>
            </a:r>
            <a:r>
              <a:rPr lang="it-IT" sz="2000" b="1">
                <a:solidFill>
                  <a:srgbClr val="002060"/>
                </a:solidFill>
              </a:rPr>
              <a:t>che hanno dominato la </a:t>
            </a:r>
          </a:p>
          <a:p>
            <a:r>
              <a:rPr lang="it-IT" sz="2000" b="1" u="sng">
                <a:solidFill>
                  <a:srgbClr val="C00000"/>
                </a:solidFill>
              </a:rPr>
              <a:t>politica economica globale </a:t>
            </a:r>
            <a:r>
              <a:rPr lang="it-IT" sz="2000" b="1">
                <a:solidFill>
                  <a:srgbClr val="002060"/>
                </a:solidFill>
              </a:rPr>
              <a:t>alla fine del XX secolo </a:t>
            </a:r>
          </a:p>
          <a:p>
            <a:pPr marL="342900" indent="-342900">
              <a:buAutoNum type="arabicParenR"/>
            </a:pPr>
            <a:r>
              <a:rPr lang="it-IT" sz="2000" b="1">
                <a:solidFill>
                  <a:srgbClr val="002060"/>
                </a:solidFill>
              </a:rPr>
              <a:t>Energia</a:t>
            </a:r>
          </a:p>
          <a:p>
            <a:pPr marL="342900" indent="-342900">
              <a:buAutoNum type="arabicParenR"/>
            </a:pPr>
            <a:r>
              <a:rPr lang="it-IT" sz="2000" b="1">
                <a:solidFill>
                  <a:srgbClr val="002060"/>
                </a:solidFill>
              </a:rPr>
              <a:t>Finanza</a:t>
            </a:r>
          </a:p>
          <a:p>
            <a:pPr marL="342900" indent="-342900">
              <a:buAutoNum type="arabicParenR"/>
            </a:pPr>
            <a:r>
              <a:rPr lang="it-IT" sz="2000" b="1">
                <a:solidFill>
                  <a:srgbClr val="002060"/>
                </a:solidFill>
              </a:rPr>
              <a:t>Disciplina economica</a:t>
            </a:r>
          </a:p>
        </p:txBody>
      </p:sp>
      <p:sp>
        <p:nvSpPr>
          <p:cNvPr id="6" name="CasellaDiTesto 5">
            <a:extLst>
              <a:ext uri="{FF2B5EF4-FFF2-40B4-BE49-F238E27FC236}">
                <a16:creationId xmlns:a16="http://schemas.microsoft.com/office/drawing/2014/main" id="{8809E989-C77B-AC3E-3DF4-77A75EF22B15}"/>
              </a:ext>
            </a:extLst>
          </p:cNvPr>
          <p:cNvSpPr txBox="1"/>
          <p:nvPr/>
        </p:nvSpPr>
        <p:spPr>
          <a:xfrm>
            <a:off x="4343401" y="3543168"/>
            <a:ext cx="6015037" cy="2308324"/>
          </a:xfrm>
          <a:prstGeom prst="rect">
            <a:avLst/>
          </a:prstGeom>
          <a:noFill/>
        </p:spPr>
        <p:txBody>
          <a:bodyPr wrap="square" rtlCol="0">
            <a:spAutoFit/>
          </a:bodyPr>
          <a:lstStyle/>
          <a:p>
            <a:pPr marL="342900" indent="-342900">
              <a:buAutoNum type="arabicParenR"/>
            </a:pPr>
            <a:r>
              <a:rPr lang="it-IT"/>
              <a:t>Tra gli anni Settanta e Ottanta del XX secolo l’interazione di queste forze ha prodotto una </a:t>
            </a:r>
            <a:r>
              <a:rPr lang="it-IT" b="1"/>
              <a:t>radicale modifica delle «regole del gioco» della Guerra fredda </a:t>
            </a:r>
            <a:r>
              <a:rPr lang="it-IT"/>
              <a:t> combattuta dalla fine della Seconda guerra mondiale tra i paesi occidentali a guida americana e il blocco socialista a guida sovietica</a:t>
            </a:r>
          </a:p>
          <a:p>
            <a:pPr marL="342900" indent="-342900">
              <a:buAutoNum type="arabicParenR"/>
            </a:pPr>
            <a:r>
              <a:rPr lang="it-IT"/>
              <a:t>La modifica delle «regole del gioco» ha determinato </a:t>
            </a:r>
            <a:r>
              <a:rPr lang="it-IT" b="1"/>
              <a:t>congiuntamente la fine  la fine della Guerra fredda e l’affermazione della «globalizzazione neoliberista»</a:t>
            </a:r>
          </a:p>
        </p:txBody>
      </p:sp>
      <p:sp>
        <p:nvSpPr>
          <p:cNvPr id="2" name="Segnaposto numero diapositiva 1">
            <a:extLst>
              <a:ext uri="{FF2B5EF4-FFF2-40B4-BE49-F238E27FC236}">
                <a16:creationId xmlns:a16="http://schemas.microsoft.com/office/drawing/2014/main" id="{6D744A52-2F0D-D67E-5B64-749FE336BF07}"/>
              </a:ext>
            </a:extLst>
          </p:cNvPr>
          <p:cNvSpPr>
            <a:spLocks noGrp="1"/>
          </p:cNvSpPr>
          <p:nvPr>
            <p:ph type="sldNum" sz="quarter" idx="12"/>
          </p:nvPr>
        </p:nvSpPr>
        <p:spPr/>
        <p:txBody>
          <a:bodyPr/>
          <a:lstStyle/>
          <a:p>
            <a:fld id="{230193A7-3AFE-2A46-A95D-FE6B5BD2C808}" type="slidenum">
              <a:rPr lang="it-IT" smtClean="0"/>
              <a:t>1</a:t>
            </a:fld>
            <a:endParaRPr lang="it-IT"/>
          </a:p>
        </p:txBody>
      </p:sp>
    </p:spTree>
    <p:extLst>
      <p:ext uri="{BB962C8B-B14F-4D97-AF65-F5344CB8AC3E}">
        <p14:creationId xmlns:p14="http://schemas.microsoft.com/office/powerpoint/2010/main" val="601997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72E7D389-9A2B-5571-5FE3-5AD5A7374A59}"/>
              </a:ext>
            </a:extLst>
          </p:cNvPr>
          <p:cNvSpPr txBox="1"/>
          <p:nvPr/>
        </p:nvSpPr>
        <p:spPr>
          <a:xfrm>
            <a:off x="538843" y="375557"/>
            <a:ext cx="11038114" cy="3416320"/>
          </a:xfrm>
          <a:prstGeom prst="rect">
            <a:avLst/>
          </a:prstGeom>
          <a:noFill/>
        </p:spPr>
        <p:txBody>
          <a:bodyPr wrap="square" rtlCol="0">
            <a:spAutoFit/>
          </a:bodyPr>
          <a:lstStyle/>
          <a:p>
            <a:pPr marL="342900" indent="-342900">
              <a:buFont typeface="Arial" panose="020B0604020202020204" pitchFamily="34" charset="0"/>
              <a:buChar char="•"/>
            </a:pPr>
            <a:r>
              <a:rPr lang="it-IT" sz="2400"/>
              <a:t>La Guerra fredda comincia come una gara per </a:t>
            </a:r>
            <a:r>
              <a:rPr lang="it-IT" sz="2400" b="1"/>
              <a:t>fare</a:t>
            </a:r>
            <a:r>
              <a:rPr lang="it-IT" sz="2400"/>
              <a:t> promesse</a:t>
            </a:r>
          </a:p>
          <a:p>
            <a:pPr marL="342900" indent="-342900">
              <a:buFont typeface="Arial" panose="020B0604020202020204" pitchFamily="34" charset="0"/>
              <a:buChar char="•"/>
            </a:pPr>
            <a:r>
              <a:rPr lang="it-IT" sz="2400"/>
              <a:t>Le </a:t>
            </a:r>
            <a:r>
              <a:rPr lang="it-IT" sz="2400" b="1"/>
              <a:t>promesse</a:t>
            </a:r>
            <a:r>
              <a:rPr lang="it-IT" sz="2400"/>
              <a:t> riguardano </a:t>
            </a:r>
            <a:r>
              <a:rPr lang="it-IT" sz="2400">
                <a:sym typeface="Wingdings" pitchFamily="2" charset="2"/>
              </a:rPr>
              <a:t> piena occupazione, miglioramento dello standard di vita, welfare state</a:t>
            </a:r>
          </a:p>
          <a:p>
            <a:pPr marL="342900" indent="-342900">
              <a:buFont typeface="Arial" panose="020B0604020202020204" pitchFamily="34" charset="0"/>
              <a:buChar char="•"/>
            </a:pPr>
            <a:r>
              <a:rPr lang="it-IT" sz="2400">
                <a:sym typeface="Wingdings" pitchFamily="2" charset="2"/>
              </a:rPr>
              <a:t>Questo processo riguarda sia i </a:t>
            </a:r>
            <a:r>
              <a:rPr lang="it-IT" sz="2400" b="1">
                <a:sym typeface="Wingdings" pitchFamily="2" charset="2"/>
              </a:rPr>
              <a:t>paesi occidentali </a:t>
            </a:r>
            <a:r>
              <a:rPr lang="it-IT" sz="2400">
                <a:sym typeface="Wingdings" pitchFamily="2" charset="2"/>
              </a:rPr>
              <a:t>ad economia di mercato, sia i paesi del </a:t>
            </a:r>
            <a:r>
              <a:rPr lang="it-IT" sz="2400" b="1">
                <a:sym typeface="Wingdings" pitchFamily="2" charset="2"/>
              </a:rPr>
              <a:t>blocco socialista </a:t>
            </a:r>
            <a:r>
              <a:rPr lang="it-IT" sz="2400">
                <a:sym typeface="Wingdings" pitchFamily="2" charset="2"/>
              </a:rPr>
              <a:t>(Unione Sovietica e paesi socialisti dell’Europa orientale)</a:t>
            </a:r>
          </a:p>
          <a:p>
            <a:pPr marL="342900" indent="-342900">
              <a:buFont typeface="Arial" panose="020B0604020202020204" pitchFamily="34" charset="0"/>
              <a:buChar char="•"/>
            </a:pPr>
            <a:r>
              <a:rPr lang="it-IT" sz="2400">
                <a:sym typeface="Wingdings" pitchFamily="2" charset="2"/>
              </a:rPr>
              <a:t>I </a:t>
            </a:r>
            <a:r>
              <a:rPr lang="it-IT" sz="2400" b="1">
                <a:sym typeface="Wingdings" pitchFamily="2" charset="2"/>
              </a:rPr>
              <a:t>fondamenti </a:t>
            </a:r>
            <a:r>
              <a:rPr lang="it-IT" sz="2400">
                <a:sym typeface="Wingdings" pitchFamily="2" charset="2"/>
              </a:rPr>
              <a:t>di questo «patto politico»   1) energia a buon mercato; 2) «irrilevanza» della finanza</a:t>
            </a:r>
          </a:p>
          <a:p>
            <a:pPr marL="342900" indent="-342900">
              <a:buFont typeface="Arial" panose="020B0604020202020204" pitchFamily="34" charset="0"/>
              <a:buChar char="•"/>
            </a:pPr>
            <a:r>
              <a:rPr lang="it-IT" sz="2400"/>
              <a:t>La crescita  basata sull’</a:t>
            </a:r>
            <a:r>
              <a:rPr lang="it-IT" sz="2400" b="1"/>
              <a:t>industrializzazione</a:t>
            </a:r>
            <a:r>
              <a:rPr lang="it-IT" sz="2400"/>
              <a:t> fornisce la legittimazione politica e sociale allo sviluppo basato sulle </a:t>
            </a:r>
            <a:r>
              <a:rPr lang="it-IT" sz="2400" b="1"/>
              <a:t>promesse di benessere </a:t>
            </a:r>
          </a:p>
        </p:txBody>
      </p:sp>
      <p:sp>
        <p:nvSpPr>
          <p:cNvPr id="3" name="CasellaDiTesto 2">
            <a:extLst>
              <a:ext uri="{FF2B5EF4-FFF2-40B4-BE49-F238E27FC236}">
                <a16:creationId xmlns:a16="http://schemas.microsoft.com/office/drawing/2014/main" id="{4149AA61-ABD4-EEF5-8BFF-9AB933155E61}"/>
              </a:ext>
            </a:extLst>
          </p:cNvPr>
          <p:cNvSpPr txBox="1"/>
          <p:nvPr/>
        </p:nvSpPr>
        <p:spPr>
          <a:xfrm>
            <a:off x="898070" y="3765202"/>
            <a:ext cx="10025744" cy="1384995"/>
          </a:xfrm>
          <a:prstGeom prst="rect">
            <a:avLst/>
          </a:prstGeom>
          <a:noFill/>
        </p:spPr>
        <p:txBody>
          <a:bodyPr wrap="square" rtlCol="0">
            <a:spAutoFit/>
          </a:bodyPr>
          <a:lstStyle/>
          <a:p>
            <a:r>
              <a:rPr lang="it-IT" sz="2800"/>
              <a:t>I due blocchi possono fare promesse all’interno e nello stesso tempo mantenere una posizione di contrapposizione all’esterno </a:t>
            </a:r>
            <a:r>
              <a:rPr lang="it-IT" sz="2800">
                <a:sym typeface="Wingdings" pitchFamily="2" charset="2"/>
              </a:rPr>
              <a:t> </a:t>
            </a:r>
            <a:r>
              <a:rPr lang="it-IT" sz="2800" b="1">
                <a:sym typeface="Wingdings" pitchFamily="2" charset="2"/>
              </a:rPr>
              <a:t>burro e cannoni...</a:t>
            </a:r>
            <a:endParaRPr lang="it-IT" sz="2800" b="1"/>
          </a:p>
        </p:txBody>
      </p:sp>
      <p:sp>
        <p:nvSpPr>
          <p:cNvPr id="4" name="CasellaDiTesto 3">
            <a:extLst>
              <a:ext uri="{FF2B5EF4-FFF2-40B4-BE49-F238E27FC236}">
                <a16:creationId xmlns:a16="http://schemas.microsoft.com/office/drawing/2014/main" id="{41373DB2-6E44-D746-C530-87B8A44FE81E}"/>
              </a:ext>
            </a:extLst>
          </p:cNvPr>
          <p:cNvSpPr txBox="1"/>
          <p:nvPr/>
        </p:nvSpPr>
        <p:spPr>
          <a:xfrm>
            <a:off x="898070" y="5123522"/>
            <a:ext cx="10025744" cy="1384995"/>
          </a:xfrm>
          <a:prstGeom prst="rect">
            <a:avLst/>
          </a:prstGeom>
          <a:noFill/>
        </p:spPr>
        <p:txBody>
          <a:bodyPr wrap="square" rtlCol="0">
            <a:spAutoFit/>
          </a:bodyPr>
          <a:lstStyle/>
          <a:p>
            <a:r>
              <a:rPr lang="it-IT" sz="2800"/>
              <a:t>... che tuttavia non si manifesta in conflitto aperto tra grandi potenze </a:t>
            </a:r>
            <a:r>
              <a:rPr lang="it-IT" sz="2800">
                <a:sym typeface="Wingdings" pitchFamily="2" charset="2"/>
              </a:rPr>
              <a:t> </a:t>
            </a:r>
            <a:r>
              <a:rPr lang="it-IT" sz="2800" b="1">
                <a:sym typeface="Wingdings" pitchFamily="2" charset="2"/>
              </a:rPr>
              <a:t>la guerra fredda è l’unico periodo storico senza conflitti militari diretti tra grandi potenze</a:t>
            </a:r>
            <a:r>
              <a:rPr lang="it-IT" sz="2800" b="1"/>
              <a:t> </a:t>
            </a:r>
          </a:p>
        </p:txBody>
      </p:sp>
      <p:sp>
        <p:nvSpPr>
          <p:cNvPr id="5" name="Segnaposto numero diapositiva 4">
            <a:extLst>
              <a:ext uri="{FF2B5EF4-FFF2-40B4-BE49-F238E27FC236}">
                <a16:creationId xmlns:a16="http://schemas.microsoft.com/office/drawing/2014/main" id="{57D4D3AE-0FA9-0BC7-0C07-E656FC172379}"/>
              </a:ext>
            </a:extLst>
          </p:cNvPr>
          <p:cNvSpPr>
            <a:spLocks noGrp="1"/>
          </p:cNvSpPr>
          <p:nvPr>
            <p:ph type="sldNum" sz="quarter" idx="12"/>
          </p:nvPr>
        </p:nvSpPr>
        <p:spPr/>
        <p:txBody>
          <a:bodyPr/>
          <a:lstStyle/>
          <a:p>
            <a:fld id="{230193A7-3AFE-2A46-A95D-FE6B5BD2C808}" type="slidenum">
              <a:rPr lang="it-IT" smtClean="0"/>
              <a:t>10</a:t>
            </a:fld>
            <a:endParaRPr lang="it-IT"/>
          </a:p>
        </p:txBody>
      </p:sp>
    </p:spTree>
    <p:extLst>
      <p:ext uri="{BB962C8B-B14F-4D97-AF65-F5344CB8AC3E}">
        <p14:creationId xmlns:p14="http://schemas.microsoft.com/office/powerpoint/2010/main" val="4197248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4C76ACB8-4D31-4E64-0D75-A60CDC57A8FD}"/>
              </a:ext>
            </a:extLst>
          </p:cNvPr>
          <p:cNvPicPr>
            <a:picLocks noChangeAspect="1"/>
          </p:cNvPicPr>
          <p:nvPr/>
        </p:nvPicPr>
        <p:blipFill>
          <a:blip r:embed="rId2"/>
          <a:stretch>
            <a:fillRect/>
          </a:stretch>
        </p:blipFill>
        <p:spPr>
          <a:xfrm>
            <a:off x="714827" y="516164"/>
            <a:ext cx="7071427" cy="5016641"/>
          </a:xfrm>
          <a:prstGeom prst="rect">
            <a:avLst/>
          </a:prstGeom>
          <a:ln w="0">
            <a:solidFill>
              <a:schemeClr val="accent1"/>
            </a:solidFill>
          </a:ln>
        </p:spPr>
      </p:pic>
      <p:sp>
        <p:nvSpPr>
          <p:cNvPr id="3" name="CasellaDiTesto 2">
            <a:extLst>
              <a:ext uri="{FF2B5EF4-FFF2-40B4-BE49-F238E27FC236}">
                <a16:creationId xmlns:a16="http://schemas.microsoft.com/office/drawing/2014/main" id="{71CE1F64-F7E7-3173-BAB4-CC628342AFD0}"/>
              </a:ext>
            </a:extLst>
          </p:cNvPr>
          <p:cNvSpPr txBox="1"/>
          <p:nvPr/>
        </p:nvSpPr>
        <p:spPr>
          <a:xfrm>
            <a:off x="3706585" y="653143"/>
            <a:ext cx="6221186" cy="461665"/>
          </a:xfrm>
          <a:prstGeom prst="rect">
            <a:avLst/>
          </a:prstGeom>
          <a:solidFill>
            <a:schemeClr val="bg1"/>
          </a:solidFill>
        </p:spPr>
        <p:txBody>
          <a:bodyPr wrap="square" rtlCol="0">
            <a:spAutoFit/>
          </a:bodyPr>
          <a:lstStyle/>
          <a:p>
            <a:r>
              <a:rPr lang="it-IT" sz="2400" b="1" dirty="0"/>
              <a:t>Pil pro capite reale, tassi di crescita medi annui</a:t>
            </a:r>
          </a:p>
        </p:txBody>
      </p:sp>
      <p:sp>
        <p:nvSpPr>
          <p:cNvPr id="4" name="CasellaDiTesto 3">
            <a:extLst>
              <a:ext uri="{FF2B5EF4-FFF2-40B4-BE49-F238E27FC236}">
                <a16:creationId xmlns:a16="http://schemas.microsoft.com/office/drawing/2014/main" id="{9D0CBF6B-6C8C-E119-383B-797CE72230A6}"/>
              </a:ext>
            </a:extLst>
          </p:cNvPr>
          <p:cNvSpPr txBox="1"/>
          <p:nvPr/>
        </p:nvSpPr>
        <p:spPr>
          <a:xfrm>
            <a:off x="8121238" y="1547156"/>
            <a:ext cx="2881746" cy="1631216"/>
          </a:xfrm>
          <a:prstGeom prst="rect">
            <a:avLst/>
          </a:prstGeom>
          <a:noFill/>
        </p:spPr>
        <p:txBody>
          <a:bodyPr wrap="square" rtlCol="0">
            <a:spAutoFit/>
          </a:bodyPr>
          <a:lstStyle/>
          <a:p>
            <a:r>
              <a:rPr lang="it-IT" sz="2000" dirty="0"/>
              <a:t>Crescita omogena  nel «blocco occidentale» e nel «blocco socialista» nel periodo della Guerra fredda 1950-1978</a:t>
            </a:r>
          </a:p>
        </p:txBody>
      </p:sp>
      <p:sp>
        <p:nvSpPr>
          <p:cNvPr id="5" name="CasellaDiTesto 4">
            <a:extLst>
              <a:ext uri="{FF2B5EF4-FFF2-40B4-BE49-F238E27FC236}">
                <a16:creationId xmlns:a16="http://schemas.microsoft.com/office/drawing/2014/main" id="{03CF56FD-0FED-4DDD-2C41-0E792FE67C94}"/>
              </a:ext>
            </a:extLst>
          </p:cNvPr>
          <p:cNvSpPr txBox="1"/>
          <p:nvPr/>
        </p:nvSpPr>
        <p:spPr>
          <a:xfrm>
            <a:off x="714827" y="5564313"/>
            <a:ext cx="8278586" cy="369332"/>
          </a:xfrm>
          <a:prstGeom prst="rect">
            <a:avLst/>
          </a:prstGeom>
          <a:noFill/>
        </p:spPr>
        <p:txBody>
          <a:bodyPr wrap="square" rtlCol="0">
            <a:spAutoFit/>
          </a:bodyPr>
          <a:lstStyle/>
          <a:p>
            <a:r>
              <a:rPr lang="it-IT" dirty="0"/>
              <a:t>Fonte: A. Maddison, </a:t>
            </a:r>
            <a:r>
              <a:rPr lang="it-IT" i="1" dirty="0"/>
              <a:t>The World Economy. A Millennial </a:t>
            </a:r>
            <a:r>
              <a:rPr lang="it-IT" i="1" dirty="0" err="1"/>
              <a:t>Perspective</a:t>
            </a:r>
            <a:r>
              <a:rPr lang="it-IT" dirty="0"/>
              <a:t>, Ocse, Parigi, 2003 </a:t>
            </a:r>
          </a:p>
        </p:txBody>
      </p:sp>
      <p:sp>
        <p:nvSpPr>
          <p:cNvPr id="6" name="Figura a mano libera 5">
            <a:extLst>
              <a:ext uri="{FF2B5EF4-FFF2-40B4-BE49-F238E27FC236}">
                <a16:creationId xmlns:a16="http://schemas.microsoft.com/office/drawing/2014/main" id="{408F8EB9-0180-88E5-9370-865F0C459213}"/>
              </a:ext>
            </a:extLst>
          </p:cNvPr>
          <p:cNvSpPr/>
          <p:nvPr/>
        </p:nvSpPr>
        <p:spPr>
          <a:xfrm>
            <a:off x="1518557" y="1175656"/>
            <a:ext cx="2122714" cy="684000"/>
          </a:xfrm>
          <a:custGeom>
            <a:avLst/>
            <a:gdLst>
              <a:gd name="connsiteX0" fmla="*/ 0 w 2122714"/>
              <a:gd name="connsiteY0" fmla="*/ 0 h 653143"/>
              <a:gd name="connsiteX1" fmla="*/ 65314 w 2122714"/>
              <a:gd name="connsiteY1" fmla="*/ 114300 h 653143"/>
              <a:gd name="connsiteX2" fmla="*/ 130629 w 2122714"/>
              <a:gd name="connsiteY2" fmla="*/ 244929 h 653143"/>
              <a:gd name="connsiteX3" fmla="*/ 261257 w 2122714"/>
              <a:gd name="connsiteY3" fmla="*/ 359229 h 653143"/>
              <a:gd name="connsiteX4" fmla="*/ 342900 w 2122714"/>
              <a:gd name="connsiteY4" fmla="*/ 440872 h 653143"/>
              <a:gd name="connsiteX5" fmla="*/ 408214 w 2122714"/>
              <a:gd name="connsiteY5" fmla="*/ 489857 h 653143"/>
              <a:gd name="connsiteX6" fmla="*/ 620486 w 2122714"/>
              <a:gd name="connsiteY6" fmla="*/ 587829 h 653143"/>
              <a:gd name="connsiteX7" fmla="*/ 865414 w 2122714"/>
              <a:gd name="connsiteY7" fmla="*/ 620486 h 653143"/>
              <a:gd name="connsiteX8" fmla="*/ 1028700 w 2122714"/>
              <a:gd name="connsiteY8" fmla="*/ 653143 h 653143"/>
              <a:gd name="connsiteX9" fmla="*/ 1453243 w 2122714"/>
              <a:gd name="connsiteY9" fmla="*/ 636814 h 653143"/>
              <a:gd name="connsiteX10" fmla="*/ 1649186 w 2122714"/>
              <a:gd name="connsiteY10" fmla="*/ 538843 h 653143"/>
              <a:gd name="connsiteX11" fmla="*/ 1779814 w 2122714"/>
              <a:gd name="connsiteY11" fmla="*/ 506186 h 653143"/>
              <a:gd name="connsiteX12" fmla="*/ 1845129 w 2122714"/>
              <a:gd name="connsiteY12" fmla="*/ 489857 h 653143"/>
              <a:gd name="connsiteX13" fmla="*/ 2024743 w 2122714"/>
              <a:gd name="connsiteY13" fmla="*/ 473529 h 653143"/>
              <a:gd name="connsiteX14" fmla="*/ 2073729 w 2122714"/>
              <a:gd name="connsiteY14" fmla="*/ 457200 h 653143"/>
              <a:gd name="connsiteX15" fmla="*/ 2122714 w 2122714"/>
              <a:gd name="connsiteY15" fmla="*/ 359229 h 653143"/>
              <a:gd name="connsiteX16" fmla="*/ 2090057 w 2122714"/>
              <a:gd name="connsiteY16" fmla="*/ 310243 h 65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22714" h="653143">
                <a:moveTo>
                  <a:pt x="0" y="0"/>
                </a:moveTo>
                <a:cubicBezTo>
                  <a:pt x="21771" y="38100"/>
                  <a:pt x="45689" y="75051"/>
                  <a:pt x="65314" y="114300"/>
                </a:cubicBezTo>
                <a:cubicBezTo>
                  <a:pt x="98118" y="179907"/>
                  <a:pt x="86496" y="194491"/>
                  <a:pt x="130629" y="244929"/>
                </a:cubicBezTo>
                <a:cubicBezTo>
                  <a:pt x="197492" y="321344"/>
                  <a:pt x="194861" y="314965"/>
                  <a:pt x="261257" y="359229"/>
                </a:cubicBezTo>
                <a:cubicBezTo>
                  <a:pt x="308757" y="430479"/>
                  <a:pt x="273628" y="391392"/>
                  <a:pt x="342900" y="440872"/>
                </a:cubicBezTo>
                <a:cubicBezTo>
                  <a:pt x="365045" y="456690"/>
                  <a:pt x="384586" y="476355"/>
                  <a:pt x="408214" y="489857"/>
                </a:cubicBezTo>
                <a:cubicBezTo>
                  <a:pt x="430290" y="502472"/>
                  <a:pt x="558065" y="573958"/>
                  <a:pt x="620486" y="587829"/>
                </a:cubicBezTo>
                <a:cubicBezTo>
                  <a:pt x="705648" y="606754"/>
                  <a:pt x="776996" y="608697"/>
                  <a:pt x="865414" y="620486"/>
                </a:cubicBezTo>
                <a:cubicBezTo>
                  <a:pt x="951214" y="631926"/>
                  <a:pt x="954522" y="634598"/>
                  <a:pt x="1028700" y="653143"/>
                </a:cubicBezTo>
                <a:cubicBezTo>
                  <a:pt x="1170214" y="647700"/>
                  <a:pt x="1312242" y="650033"/>
                  <a:pt x="1453243" y="636814"/>
                </a:cubicBezTo>
                <a:cubicBezTo>
                  <a:pt x="1607737" y="622330"/>
                  <a:pt x="1500580" y="588379"/>
                  <a:pt x="1649186" y="538843"/>
                </a:cubicBezTo>
                <a:cubicBezTo>
                  <a:pt x="1736722" y="509664"/>
                  <a:pt x="1661588" y="532458"/>
                  <a:pt x="1779814" y="506186"/>
                </a:cubicBezTo>
                <a:cubicBezTo>
                  <a:pt x="1801721" y="501318"/>
                  <a:pt x="1822884" y="492823"/>
                  <a:pt x="1845129" y="489857"/>
                </a:cubicBezTo>
                <a:cubicBezTo>
                  <a:pt x="1904720" y="481912"/>
                  <a:pt x="1964872" y="478972"/>
                  <a:pt x="2024743" y="473529"/>
                </a:cubicBezTo>
                <a:cubicBezTo>
                  <a:pt x="2041072" y="468086"/>
                  <a:pt x="2060289" y="467952"/>
                  <a:pt x="2073729" y="457200"/>
                </a:cubicBezTo>
                <a:cubicBezTo>
                  <a:pt x="2102505" y="434179"/>
                  <a:pt x="2111958" y="391499"/>
                  <a:pt x="2122714" y="359229"/>
                </a:cubicBezTo>
                <a:lnTo>
                  <a:pt x="2090057" y="310243"/>
                </a:lnTo>
              </a:path>
            </a:pathLst>
          </a:custGeom>
          <a:ln w="28575">
            <a:solidFill>
              <a:srgbClr val="00206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it-IT"/>
          </a:p>
        </p:txBody>
      </p:sp>
      <p:sp>
        <p:nvSpPr>
          <p:cNvPr id="7" name="Figura a mano libera 6">
            <a:extLst>
              <a:ext uri="{FF2B5EF4-FFF2-40B4-BE49-F238E27FC236}">
                <a16:creationId xmlns:a16="http://schemas.microsoft.com/office/drawing/2014/main" id="{7CBA12EF-7EA1-C121-2E5C-7D150C8B4057}"/>
              </a:ext>
            </a:extLst>
          </p:cNvPr>
          <p:cNvSpPr/>
          <p:nvPr/>
        </p:nvSpPr>
        <p:spPr>
          <a:xfrm>
            <a:off x="4250540" y="1859656"/>
            <a:ext cx="2122714" cy="684000"/>
          </a:xfrm>
          <a:custGeom>
            <a:avLst/>
            <a:gdLst>
              <a:gd name="connsiteX0" fmla="*/ 0 w 2122714"/>
              <a:gd name="connsiteY0" fmla="*/ 0 h 653143"/>
              <a:gd name="connsiteX1" fmla="*/ 65314 w 2122714"/>
              <a:gd name="connsiteY1" fmla="*/ 114300 h 653143"/>
              <a:gd name="connsiteX2" fmla="*/ 130629 w 2122714"/>
              <a:gd name="connsiteY2" fmla="*/ 244929 h 653143"/>
              <a:gd name="connsiteX3" fmla="*/ 261257 w 2122714"/>
              <a:gd name="connsiteY3" fmla="*/ 359229 h 653143"/>
              <a:gd name="connsiteX4" fmla="*/ 342900 w 2122714"/>
              <a:gd name="connsiteY4" fmla="*/ 440872 h 653143"/>
              <a:gd name="connsiteX5" fmla="*/ 408214 w 2122714"/>
              <a:gd name="connsiteY5" fmla="*/ 489857 h 653143"/>
              <a:gd name="connsiteX6" fmla="*/ 620486 w 2122714"/>
              <a:gd name="connsiteY6" fmla="*/ 587829 h 653143"/>
              <a:gd name="connsiteX7" fmla="*/ 865414 w 2122714"/>
              <a:gd name="connsiteY7" fmla="*/ 620486 h 653143"/>
              <a:gd name="connsiteX8" fmla="*/ 1028700 w 2122714"/>
              <a:gd name="connsiteY8" fmla="*/ 653143 h 653143"/>
              <a:gd name="connsiteX9" fmla="*/ 1453243 w 2122714"/>
              <a:gd name="connsiteY9" fmla="*/ 636814 h 653143"/>
              <a:gd name="connsiteX10" fmla="*/ 1649186 w 2122714"/>
              <a:gd name="connsiteY10" fmla="*/ 538843 h 653143"/>
              <a:gd name="connsiteX11" fmla="*/ 1779814 w 2122714"/>
              <a:gd name="connsiteY11" fmla="*/ 506186 h 653143"/>
              <a:gd name="connsiteX12" fmla="*/ 1845129 w 2122714"/>
              <a:gd name="connsiteY12" fmla="*/ 489857 h 653143"/>
              <a:gd name="connsiteX13" fmla="*/ 2024743 w 2122714"/>
              <a:gd name="connsiteY13" fmla="*/ 473529 h 653143"/>
              <a:gd name="connsiteX14" fmla="*/ 2073729 w 2122714"/>
              <a:gd name="connsiteY14" fmla="*/ 457200 h 653143"/>
              <a:gd name="connsiteX15" fmla="*/ 2122714 w 2122714"/>
              <a:gd name="connsiteY15" fmla="*/ 359229 h 653143"/>
              <a:gd name="connsiteX16" fmla="*/ 2090057 w 2122714"/>
              <a:gd name="connsiteY16" fmla="*/ 310243 h 65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22714" h="653143">
                <a:moveTo>
                  <a:pt x="0" y="0"/>
                </a:moveTo>
                <a:cubicBezTo>
                  <a:pt x="21771" y="38100"/>
                  <a:pt x="45689" y="75051"/>
                  <a:pt x="65314" y="114300"/>
                </a:cubicBezTo>
                <a:cubicBezTo>
                  <a:pt x="98118" y="179907"/>
                  <a:pt x="86496" y="194491"/>
                  <a:pt x="130629" y="244929"/>
                </a:cubicBezTo>
                <a:cubicBezTo>
                  <a:pt x="197492" y="321344"/>
                  <a:pt x="194861" y="314965"/>
                  <a:pt x="261257" y="359229"/>
                </a:cubicBezTo>
                <a:cubicBezTo>
                  <a:pt x="308757" y="430479"/>
                  <a:pt x="273628" y="391392"/>
                  <a:pt x="342900" y="440872"/>
                </a:cubicBezTo>
                <a:cubicBezTo>
                  <a:pt x="365045" y="456690"/>
                  <a:pt x="384586" y="476355"/>
                  <a:pt x="408214" y="489857"/>
                </a:cubicBezTo>
                <a:cubicBezTo>
                  <a:pt x="430290" y="502472"/>
                  <a:pt x="558065" y="573958"/>
                  <a:pt x="620486" y="587829"/>
                </a:cubicBezTo>
                <a:cubicBezTo>
                  <a:pt x="705648" y="606754"/>
                  <a:pt x="776996" y="608697"/>
                  <a:pt x="865414" y="620486"/>
                </a:cubicBezTo>
                <a:cubicBezTo>
                  <a:pt x="951214" y="631926"/>
                  <a:pt x="954522" y="634598"/>
                  <a:pt x="1028700" y="653143"/>
                </a:cubicBezTo>
                <a:cubicBezTo>
                  <a:pt x="1170214" y="647700"/>
                  <a:pt x="1312242" y="650033"/>
                  <a:pt x="1453243" y="636814"/>
                </a:cubicBezTo>
                <a:cubicBezTo>
                  <a:pt x="1607737" y="622330"/>
                  <a:pt x="1500580" y="588379"/>
                  <a:pt x="1649186" y="538843"/>
                </a:cubicBezTo>
                <a:cubicBezTo>
                  <a:pt x="1736722" y="509664"/>
                  <a:pt x="1661588" y="532458"/>
                  <a:pt x="1779814" y="506186"/>
                </a:cubicBezTo>
                <a:cubicBezTo>
                  <a:pt x="1801721" y="501318"/>
                  <a:pt x="1822884" y="492823"/>
                  <a:pt x="1845129" y="489857"/>
                </a:cubicBezTo>
                <a:cubicBezTo>
                  <a:pt x="1904720" y="481912"/>
                  <a:pt x="1964872" y="478972"/>
                  <a:pt x="2024743" y="473529"/>
                </a:cubicBezTo>
                <a:cubicBezTo>
                  <a:pt x="2041072" y="468086"/>
                  <a:pt x="2060289" y="467952"/>
                  <a:pt x="2073729" y="457200"/>
                </a:cubicBezTo>
                <a:cubicBezTo>
                  <a:pt x="2102505" y="434179"/>
                  <a:pt x="2111958" y="391499"/>
                  <a:pt x="2122714" y="359229"/>
                </a:cubicBezTo>
                <a:lnTo>
                  <a:pt x="2090057" y="310243"/>
                </a:lnTo>
              </a:path>
            </a:pathLst>
          </a:custGeom>
          <a:ln w="28575">
            <a:solidFill>
              <a:srgbClr val="00206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it-IT"/>
          </a:p>
        </p:txBody>
      </p:sp>
      <p:sp>
        <p:nvSpPr>
          <p:cNvPr id="8" name="Segnaposto numero diapositiva 7">
            <a:extLst>
              <a:ext uri="{FF2B5EF4-FFF2-40B4-BE49-F238E27FC236}">
                <a16:creationId xmlns:a16="http://schemas.microsoft.com/office/drawing/2014/main" id="{54ECCBC5-6639-57D8-07B9-3AD67B0C2059}"/>
              </a:ext>
            </a:extLst>
          </p:cNvPr>
          <p:cNvSpPr>
            <a:spLocks noGrp="1"/>
          </p:cNvSpPr>
          <p:nvPr>
            <p:ph type="sldNum" sz="quarter" idx="12"/>
          </p:nvPr>
        </p:nvSpPr>
        <p:spPr/>
        <p:txBody>
          <a:bodyPr/>
          <a:lstStyle/>
          <a:p>
            <a:fld id="{230193A7-3AFE-2A46-A95D-FE6B5BD2C808}" type="slidenum">
              <a:rPr lang="it-IT" smtClean="0"/>
              <a:t>11</a:t>
            </a:fld>
            <a:endParaRPr lang="it-IT"/>
          </a:p>
        </p:txBody>
      </p:sp>
    </p:spTree>
    <p:extLst>
      <p:ext uri="{BB962C8B-B14F-4D97-AF65-F5344CB8AC3E}">
        <p14:creationId xmlns:p14="http://schemas.microsoft.com/office/powerpoint/2010/main" val="3891604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3229179B-473D-E301-DF0B-A3A7D195BFCE}"/>
              </a:ext>
            </a:extLst>
          </p:cNvPr>
          <p:cNvSpPr txBox="1"/>
          <p:nvPr/>
        </p:nvSpPr>
        <p:spPr>
          <a:xfrm>
            <a:off x="751115" y="261257"/>
            <a:ext cx="9437914" cy="5940088"/>
          </a:xfrm>
          <a:prstGeom prst="rect">
            <a:avLst/>
          </a:prstGeom>
          <a:noFill/>
        </p:spPr>
        <p:txBody>
          <a:bodyPr wrap="square" rtlCol="0">
            <a:spAutoFit/>
          </a:bodyPr>
          <a:lstStyle/>
          <a:p>
            <a:pPr marL="342900" indent="-342900">
              <a:buAutoNum type="arabicParenR"/>
            </a:pPr>
            <a:r>
              <a:rPr lang="it-IT" sz="2000" dirty="0"/>
              <a:t>Le «promesse» riflettono il desiderio dei policy maker di garantire l’occupazione, la sicurezza del lavoro e la crescita dei redditi per la maggioranza delle persone </a:t>
            </a:r>
            <a:r>
              <a:rPr lang="it-IT" sz="2000" dirty="0">
                <a:sym typeface="Wingdings" pitchFamily="2" charset="2"/>
              </a:rPr>
              <a:t></a:t>
            </a:r>
            <a:endParaRPr lang="it-IT" sz="2000" dirty="0"/>
          </a:p>
          <a:p>
            <a:pPr marL="342900" indent="-342900">
              <a:buAutoNum type="arabicParenR"/>
            </a:pPr>
            <a:r>
              <a:rPr lang="it-IT" sz="2000" dirty="0"/>
              <a:t>Risultato non di volizioni o preoccupazione umanitarie ma esito di processi istituzionali e «regole del gioco» politico  che rendevano la capacità dei lavoratori di consumare (parte) del loro prodotto  essenziale sia per il mantenimento del ritmo dell’accumulazione del capitale sia per la legittimazione delle classi dirigenti</a:t>
            </a:r>
          </a:p>
          <a:p>
            <a:pPr marL="342900" indent="-342900">
              <a:buAutoNum type="arabicParenR"/>
            </a:pPr>
            <a:r>
              <a:rPr lang="it-IT" sz="2000" dirty="0"/>
              <a:t>Queste «promesse» furono fatte nei paesi del blocco socialista e nei paesi capitalistici: la concorrenza tra i due sistemi riguardava il modo in cui i governi offrivano alle popolazioni una largamente analoga versione della modernizzazione</a:t>
            </a:r>
          </a:p>
          <a:p>
            <a:pPr marL="342900" indent="-342900">
              <a:buAutoNum type="arabicParenR"/>
            </a:pPr>
            <a:r>
              <a:rPr lang="it-IT" sz="2000" dirty="0"/>
              <a:t>Negli anni Settanta spezzare questo «compromesso» tra cittadini e governi sembrava inconcepibile e virtualmente impossibile</a:t>
            </a:r>
          </a:p>
          <a:p>
            <a:pPr marL="342900" indent="-342900">
              <a:buAutoNum type="arabicParenR"/>
            </a:pPr>
            <a:r>
              <a:rPr lang="it-IT" sz="2000" dirty="0"/>
              <a:t>Il testo di Bartel mostra i passaggi storici e politici che hanno reso possibile quella cesura</a:t>
            </a:r>
          </a:p>
          <a:p>
            <a:pPr marL="342900" indent="-342900">
              <a:buAutoNum type="arabicParenR"/>
            </a:pPr>
            <a:r>
              <a:rPr lang="it-IT" sz="2000" dirty="0"/>
              <a:t>Il libro è una rappresentazione materialistica e distaccata (e molto dettagliata) dei fatti principali come fondamento ad una tesi interpretativa, ma non esprime </a:t>
            </a:r>
            <a:r>
              <a:rPr lang="it-IT" sz="2000" b="1" dirty="0"/>
              <a:t>nessun giudizio storico </a:t>
            </a:r>
            <a:r>
              <a:rPr lang="it-IT" sz="2000" dirty="0"/>
              <a:t>che resta a carico del lettore: «</a:t>
            </a:r>
            <a:r>
              <a:rPr lang="it-IT" sz="2000" dirty="0" err="1"/>
              <a:t>we</a:t>
            </a:r>
            <a:r>
              <a:rPr lang="it-IT" sz="2000" dirty="0"/>
              <a:t> can </a:t>
            </a:r>
            <a:r>
              <a:rPr lang="it-IT" sz="2000" dirty="0" err="1"/>
              <a:t>identify</a:t>
            </a:r>
            <a:r>
              <a:rPr lang="it-IT" sz="2000" dirty="0"/>
              <a:t> the full scale, scope, and nature of American, Western, and </a:t>
            </a:r>
            <a:r>
              <a:rPr lang="it-IT" sz="2000" dirty="0" err="1"/>
              <a:t>capitalist</a:t>
            </a:r>
            <a:r>
              <a:rPr lang="it-IT" sz="2000" dirty="0"/>
              <a:t> power in the international system </a:t>
            </a:r>
            <a:r>
              <a:rPr lang="it-IT" sz="2000" dirty="0" err="1"/>
              <a:t>during</a:t>
            </a:r>
            <a:r>
              <a:rPr lang="it-IT" sz="2000" dirty="0"/>
              <a:t> </a:t>
            </a:r>
            <a:r>
              <a:rPr lang="it-IT" sz="2000" dirty="0" err="1"/>
              <a:t>this</a:t>
            </a:r>
            <a:r>
              <a:rPr lang="it-IT" sz="2000" dirty="0"/>
              <a:t> </a:t>
            </a:r>
            <a:r>
              <a:rPr lang="it-IT" sz="2000" dirty="0" err="1"/>
              <a:t>period</a:t>
            </a:r>
            <a:r>
              <a:rPr lang="it-IT" sz="2000" dirty="0"/>
              <a:t> </a:t>
            </a:r>
            <a:r>
              <a:rPr lang="it-IT" sz="2000" dirty="0" err="1"/>
              <a:t>without</a:t>
            </a:r>
            <a:r>
              <a:rPr lang="it-IT" sz="2000" dirty="0"/>
              <a:t> </a:t>
            </a:r>
            <a:r>
              <a:rPr lang="it-IT" sz="2000" dirty="0" err="1"/>
              <a:t>automatically</a:t>
            </a:r>
            <a:r>
              <a:rPr lang="it-IT" sz="2000" dirty="0"/>
              <a:t> </a:t>
            </a:r>
            <a:r>
              <a:rPr lang="it-IT" sz="2000" dirty="0" err="1"/>
              <a:t>endorsing</a:t>
            </a:r>
            <a:r>
              <a:rPr lang="it-IT" sz="2000" dirty="0"/>
              <a:t> </a:t>
            </a:r>
            <a:r>
              <a:rPr lang="it-IT" sz="2000" dirty="0" err="1"/>
              <a:t>it</a:t>
            </a:r>
            <a:r>
              <a:rPr lang="it-IT" sz="2000" dirty="0"/>
              <a:t>»</a:t>
            </a:r>
          </a:p>
          <a:p>
            <a:pPr marL="342900" indent="-342900">
              <a:buAutoNum type="arabicParenR"/>
            </a:pPr>
            <a:r>
              <a:rPr lang="it-IT" sz="2000" dirty="0"/>
              <a:t>Considera  il dibattito dei </a:t>
            </a:r>
            <a:r>
              <a:rPr lang="it-IT" sz="2000" b="1" dirty="0"/>
              <a:t>protagonisti </a:t>
            </a:r>
            <a:r>
              <a:rPr lang="it-IT" sz="2000" dirty="0"/>
              <a:t>(governanti, nomenklature, esperti)</a:t>
            </a:r>
          </a:p>
        </p:txBody>
      </p:sp>
      <p:cxnSp>
        <p:nvCxnSpPr>
          <p:cNvPr id="4" name="Connettore 2 3">
            <a:extLst>
              <a:ext uri="{FF2B5EF4-FFF2-40B4-BE49-F238E27FC236}">
                <a16:creationId xmlns:a16="http://schemas.microsoft.com/office/drawing/2014/main" id="{AFD0AFCB-0995-637C-64DE-5D6158906B31}"/>
              </a:ext>
            </a:extLst>
          </p:cNvPr>
          <p:cNvCxnSpPr/>
          <p:nvPr/>
        </p:nvCxnSpPr>
        <p:spPr>
          <a:xfrm flipH="1">
            <a:off x="10408024" y="3429000"/>
            <a:ext cx="914400" cy="0"/>
          </a:xfrm>
          <a:prstGeom prst="straightConnector1">
            <a:avLst/>
          </a:prstGeom>
          <a:ln w="4762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5" name="Connettore 2 4">
            <a:extLst>
              <a:ext uri="{FF2B5EF4-FFF2-40B4-BE49-F238E27FC236}">
                <a16:creationId xmlns:a16="http://schemas.microsoft.com/office/drawing/2014/main" id="{920BA025-6A17-01F0-25B2-5DFB4930E528}"/>
              </a:ext>
            </a:extLst>
          </p:cNvPr>
          <p:cNvCxnSpPr/>
          <p:nvPr/>
        </p:nvCxnSpPr>
        <p:spPr>
          <a:xfrm flipH="1">
            <a:off x="10425954" y="2478746"/>
            <a:ext cx="914400" cy="0"/>
          </a:xfrm>
          <a:prstGeom prst="straightConnector1">
            <a:avLst/>
          </a:prstGeom>
          <a:ln w="4762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 name="Segnaposto numero diapositiva 2">
            <a:extLst>
              <a:ext uri="{FF2B5EF4-FFF2-40B4-BE49-F238E27FC236}">
                <a16:creationId xmlns:a16="http://schemas.microsoft.com/office/drawing/2014/main" id="{736DA81E-ECF4-7004-7EBE-E6BE33861C85}"/>
              </a:ext>
            </a:extLst>
          </p:cNvPr>
          <p:cNvSpPr>
            <a:spLocks noGrp="1"/>
          </p:cNvSpPr>
          <p:nvPr>
            <p:ph type="sldNum" sz="quarter" idx="12"/>
          </p:nvPr>
        </p:nvSpPr>
        <p:spPr/>
        <p:txBody>
          <a:bodyPr/>
          <a:lstStyle/>
          <a:p>
            <a:fld id="{230193A7-3AFE-2A46-A95D-FE6B5BD2C808}" type="slidenum">
              <a:rPr lang="it-IT" smtClean="0"/>
              <a:t>12</a:t>
            </a:fld>
            <a:endParaRPr lang="it-IT"/>
          </a:p>
        </p:txBody>
      </p:sp>
    </p:spTree>
    <p:extLst>
      <p:ext uri="{BB962C8B-B14F-4D97-AF65-F5344CB8AC3E}">
        <p14:creationId xmlns:p14="http://schemas.microsoft.com/office/powerpoint/2010/main" val="3664166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6DEFC375-1643-7F99-700D-EF5B24D071F2}"/>
              </a:ext>
            </a:extLst>
          </p:cNvPr>
          <p:cNvSpPr txBox="1"/>
          <p:nvPr/>
        </p:nvSpPr>
        <p:spPr>
          <a:xfrm>
            <a:off x="117021" y="350853"/>
            <a:ext cx="11457214" cy="1200329"/>
          </a:xfrm>
          <a:prstGeom prst="rect">
            <a:avLst/>
          </a:prstGeom>
          <a:noFill/>
        </p:spPr>
        <p:txBody>
          <a:bodyPr wrap="square">
            <a:spAutoFit/>
          </a:bodyPr>
          <a:lstStyle/>
          <a:p>
            <a:r>
              <a:rPr lang="it-IT" sz="2400">
                <a:sym typeface="Wingdings" pitchFamily="2" charset="2"/>
              </a:rPr>
              <a:t>L’implosione </a:t>
            </a:r>
            <a:r>
              <a:rPr lang="it-IT" sz="2400"/>
              <a:t>dei paesi del blocco socialista come esito di un </a:t>
            </a:r>
            <a:r>
              <a:rPr lang="it-IT" sz="2400" b="1"/>
              <a:t>conflitto geopolitico</a:t>
            </a:r>
            <a:r>
              <a:rPr lang="it-IT" sz="2400"/>
              <a:t> che riguarda il complesso delle relazioni economiche internazionali e che si scontra con una </a:t>
            </a:r>
            <a:r>
              <a:rPr lang="it-IT" sz="2400" b="1"/>
              <a:t>diversa capacità di rompere le promesse</a:t>
            </a:r>
            <a:r>
              <a:rPr lang="it-IT" sz="2400"/>
              <a:t> nel blocco socialista e nel blocco occidentale</a:t>
            </a:r>
          </a:p>
        </p:txBody>
      </p:sp>
      <p:pic>
        <p:nvPicPr>
          <p:cNvPr id="22" name="Immagine 21">
            <a:extLst>
              <a:ext uri="{FF2B5EF4-FFF2-40B4-BE49-F238E27FC236}">
                <a16:creationId xmlns:a16="http://schemas.microsoft.com/office/drawing/2014/main" id="{7106DEBE-2771-ABA1-5B18-FC7BCC9BE53D}"/>
              </a:ext>
            </a:extLst>
          </p:cNvPr>
          <p:cNvPicPr>
            <a:picLocks noChangeAspect="1"/>
          </p:cNvPicPr>
          <p:nvPr/>
        </p:nvPicPr>
        <p:blipFill>
          <a:blip r:embed="rId2"/>
          <a:stretch>
            <a:fillRect/>
          </a:stretch>
        </p:blipFill>
        <p:spPr>
          <a:xfrm>
            <a:off x="117021" y="1720801"/>
            <a:ext cx="11103734" cy="1381628"/>
          </a:xfrm>
          <a:prstGeom prst="rect">
            <a:avLst/>
          </a:prstGeom>
        </p:spPr>
      </p:pic>
      <p:pic>
        <p:nvPicPr>
          <p:cNvPr id="23" name="Immagine 22">
            <a:extLst>
              <a:ext uri="{FF2B5EF4-FFF2-40B4-BE49-F238E27FC236}">
                <a16:creationId xmlns:a16="http://schemas.microsoft.com/office/drawing/2014/main" id="{88360B07-EC88-FEF1-8100-97946C08D6AC}"/>
              </a:ext>
            </a:extLst>
          </p:cNvPr>
          <p:cNvPicPr>
            <a:picLocks noChangeAspect="1"/>
          </p:cNvPicPr>
          <p:nvPr/>
        </p:nvPicPr>
        <p:blipFill>
          <a:blip r:embed="rId3"/>
          <a:stretch>
            <a:fillRect/>
          </a:stretch>
        </p:blipFill>
        <p:spPr>
          <a:xfrm>
            <a:off x="117020" y="3109834"/>
            <a:ext cx="11129077" cy="1381627"/>
          </a:xfrm>
          <a:prstGeom prst="rect">
            <a:avLst/>
          </a:prstGeom>
        </p:spPr>
      </p:pic>
      <p:pic>
        <p:nvPicPr>
          <p:cNvPr id="24" name="Immagine 23">
            <a:extLst>
              <a:ext uri="{FF2B5EF4-FFF2-40B4-BE49-F238E27FC236}">
                <a16:creationId xmlns:a16="http://schemas.microsoft.com/office/drawing/2014/main" id="{59C04BE4-51B3-F717-C157-B508DFC3BE1B}"/>
              </a:ext>
            </a:extLst>
          </p:cNvPr>
          <p:cNvPicPr>
            <a:picLocks noChangeAspect="1"/>
          </p:cNvPicPr>
          <p:nvPr/>
        </p:nvPicPr>
        <p:blipFill>
          <a:blip r:embed="rId4"/>
          <a:stretch>
            <a:fillRect/>
          </a:stretch>
        </p:blipFill>
        <p:spPr>
          <a:xfrm>
            <a:off x="299356" y="4612093"/>
            <a:ext cx="11193740" cy="1381627"/>
          </a:xfrm>
          <a:prstGeom prst="rect">
            <a:avLst/>
          </a:prstGeom>
        </p:spPr>
      </p:pic>
      <p:sp>
        <p:nvSpPr>
          <p:cNvPr id="3" name="Segnaposto numero diapositiva 2">
            <a:extLst>
              <a:ext uri="{FF2B5EF4-FFF2-40B4-BE49-F238E27FC236}">
                <a16:creationId xmlns:a16="http://schemas.microsoft.com/office/drawing/2014/main" id="{CA169BDB-F004-2D2B-A7BB-A4A9BB2D261C}"/>
              </a:ext>
            </a:extLst>
          </p:cNvPr>
          <p:cNvSpPr>
            <a:spLocks noGrp="1"/>
          </p:cNvSpPr>
          <p:nvPr>
            <p:ph type="sldNum" sz="quarter" idx="12"/>
          </p:nvPr>
        </p:nvSpPr>
        <p:spPr/>
        <p:txBody>
          <a:bodyPr/>
          <a:lstStyle/>
          <a:p>
            <a:fld id="{230193A7-3AFE-2A46-A95D-FE6B5BD2C808}" type="slidenum">
              <a:rPr lang="it-IT" smtClean="0"/>
              <a:t>13</a:t>
            </a:fld>
            <a:endParaRPr lang="it-IT"/>
          </a:p>
        </p:txBody>
      </p:sp>
    </p:spTree>
    <p:extLst>
      <p:ext uri="{BB962C8B-B14F-4D97-AF65-F5344CB8AC3E}">
        <p14:creationId xmlns:p14="http://schemas.microsoft.com/office/powerpoint/2010/main" val="2238889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DEE81DC8-2FCC-40C6-1A23-6FE620D1C73A}"/>
              </a:ext>
            </a:extLst>
          </p:cNvPr>
          <p:cNvSpPr txBox="1"/>
          <p:nvPr/>
        </p:nvSpPr>
        <p:spPr>
          <a:xfrm>
            <a:off x="329292" y="261257"/>
            <a:ext cx="11457213" cy="3046988"/>
          </a:xfrm>
          <a:prstGeom prst="rect">
            <a:avLst/>
          </a:prstGeom>
          <a:noFill/>
        </p:spPr>
        <p:txBody>
          <a:bodyPr wrap="square" rtlCol="0">
            <a:spAutoFit/>
          </a:bodyPr>
          <a:lstStyle/>
          <a:p>
            <a:pPr marL="342900" indent="-342900">
              <a:buFont typeface="Arial" panose="020B0604020202020204" pitchFamily="34" charset="0"/>
              <a:buChar char="•"/>
            </a:pPr>
            <a:r>
              <a:rPr lang="it-IT" sz="2400" dirty="0">
                <a:sym typeface="Wingdings" pitchFamily="2" charset="2"/>
              </a:rPr>
              <a:t>A partire dalla metà degli anni Settanta la crescita rallenta sia nei paesi del </a:t>
            </a:r>
            <a:r>
              <a:rPr lang="it-IT" sz="2400" b="1" dirty="0">
                <a:sym typeface="Wingdings" pitchFamily="2" charset="2"/>
              </a:rPr>
              <a:t>blocco occidentale </a:t>
            </a:r>
            <a:r>
              <a:rPr lang="it-IT" sz="2400" dirty="0">
                <a:sym typeface="Wingdings" pitchFamily="2" charset="2"/>
              </a:rPr>
              <a:t>sia nei paesi del </a:t>
            </a:r>
            <a:r>
              <a:rPr lang="it-IT" sz="2400" b="1" dirty="0">
                <a:sym typeface="Wingdings" pitchFamily="2" charset="2"/>
              </a:rPr>
              <a:t>blocco socialista</a:t>
            </a:r>
          </a:p>
          <a:p>
            <a:pPr marL="342900" indent="-342900">
              <a:buFont typeface="Arial" panose="020B0604020202020204" pitchFamily="34" charset="0"/>
              <a:buChar char="•"/>
            </a:pPr>
            <a:r>
              <a:rPr lang="it-IT" sz="2400" dirty="0">
                <a:sym typeface="Wingdings" pitchFamily="2" charset="2"/>
              </a:rPr>
              <a:t>I ceti dirigenti dei paesi occidentali e i ceti dirigenti al di là della «cortina di ferro» devono affrontare un problema nuovo  devono </a:t>
            </a:r>
            <a:r>
              <a:rPr lang="it-IT" sz="2400" b="1" dirty="0">
                <a:sym typeface="Wingdings" pitchFamily="2" charset="2"/>
              </a:rPr>
              <a:t>rompere le promesse, </a:t>
            </a:r>
            <a:r>
              <a:rPr lang="it-IT" sz="2400" dirty="0">
                <a:sym typeface="Wingdings" pitchFamily="2" charset="2"/>
              </a:rPr>
              <a:t>ovvero</a:t>
            </a:r>
          </a:p>
          <a:p>
            <a:pPr marL="342900" indent="-342900">
              <a:buFont typeface="Arial" panose="020B0604020202020204" pitchFamily="34" charset="0"/>
              <a:buChar char="•"/>
            </a:pPr>
            <a:r>
              <a:rPr lang="it-IT" sz="2400" dirty="0">
                <a:sym typeface="Wingdings" pitchFamily="2" charset="2"/>
              </a:rPr>
              <a:t> limitare l’intervento dello Stato nell’economia (in particolare nei settori della protezione sociale) aumentare la diseguaglianza, innescare la deindustrializzazione</a:t>
            </a:r>
          </a:p>
          <a:p>
            <a:pPr marL="342900" indent="-342900">
              <a:buFont typeface="Arial" panose="020B0604020202020204" pitchFamily="34" charset="0"/>
              <a:buChar char="•"/>
            </a:pPr>
            <a:r>
              <a:rPr lang="it-IT" sz="2400" dirty="0">
                <a:sym typeface="Wingdings" pitchFamily="2" charset="2"/>
              </a:rPr>
              <a:t>Rompere le promesse è ovunque un </a:t>
            </a:r>
            <a:r>
              <a:rPr lang="it-IT" sz="2400" b="1" dirty="0">
                <a:sym typeface="Wingdings" pitchFamily="2" charset="2"/>
              </a:rPr>
              <a:t>processo complesso e difficile </a:t>
            </a:r>
            <a:r>
              <a:rPr lang="it-IT" sz="2400" dirty="0">
                <a:sym typeface="Wingdings" pitchFamily="2" charset="2"/>
              </a:rPr>
              <a:t> innesca conflitti sociali, indebolisce la coesione sociale, riduce la legittimità dei governi</a:t>
            </a:r>
          </a:p>
        </p:txBody>
      </p:sp>
      <p:sp>
        <p:nvSpPr>
          <p:cNvPr id="4" name="CasellaDiTesto 3">
            <a:extLst>
              <a:ext uri="{FF2B5EF4-FFF2-40B4-BE49-F238E27FC236}">
                <a16:creationId xmlns:a16="http://schemas.microsoft.com/office/drawing/2014/main" id="{2B9138EA-90B1-0F5F-D3DB-6FA38481D8E0}"/>
              </a:ext>
            </a:extLst>
          </p:cNvPr>
          <p:cNvSpPr txBox="1"/>
          <p:nvPr/>
        </p:nvSpPr>
        <p:spPr>
          <a:xfrm>
            <a:off x="751114" y="3967842"/>
            <a:ext cx="9601200" cy="954107"/>
          </a:xfrm>
          <a:prstGeom prst="rect">
            <a:avLst/>
          </a:prstGeom>
          <a:noFill/>
        </p:spPr>
        <p:txBody>
          <a:bodyPr wrap="square" rtlCol="0">
            <a:spAutoFit/>
          </a:bodyPr>
          <a:lstStyle/>
          <a:p>
            <a:r>
              <a:rPr lang="it-IT" sz="2800" dirty="0">
                <a:solidFill>
                  <a:srgbClr val="002060"/>
                </a:solidFill>
              </a:rPr>
              <a:t>Crisi petrolifere e sviluppo esponenziale dei mercati finanziari globali sono i fattori d’innesco e di alimentazione della crisi</a:t>
            </a:r>
          </a:p>
        </p:txBody>
      </p:sp>
      <p:sp>
        <p:nvSpPr>
          <p:cNvPr id="3" name="Segnaposto numero diapositiva 2">
            <a:extLst>
              <a:ext uri="{FF2B5EF4-FFF2-40B4-BE49-F238E27FC236}">
                <a16:creationId xmlns:a16="http://schemas.microsoft.com/office/drawing/2014/main" id="{314FF876-8A90-5F97-719B-53FD909763BC}"/>
              </a:ext>
            </a:extLst>
          </p:cNvPr>
          <p:cNvSpPr>
            <a:spLocks noGrp="1"/>
          </p:cNvSpPr>
          <p:nvPr>
            <p:ph type="sldNum" sz="quarter" idx="12"/>
          </p:nvPr>
        </p:nvSpPr>
        <p:spPr/>
        <p:txBody>
          <a:bodyPr/>
          <a:lstStyle/>
          <a:p>
            <a:fld id="{230193A7-3AFE-2A46-A95D-FE6B5BD2C808}" type="slidenum">
              <a:rPr lang="it-IT" smtClean="0"/>
              <a:t>14</a:t>
            </a:fld>
            <a:endParaRPr lang="it-IT"/>
          </a:p>
        </p:txBody>
      </p:sp>
    </p:spTree>
    <p:extLst>
      <p:ext uri="{BB962C8B-B14F-4D97-AF65-F5344CB8AC3E}">
        <p14:creationId xmlns:p14="http://schemas.microsoft.com/office/powerpoint/2010/main" val="3544909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E17C9EA2-49B0-AFFC-0AFE-9F65E861170C}"/>
              </a:ext>
            </a:extLst>
          </p:cNvPr>
          <p:cNvSpPr txBox="1"/>
          <p:nvPr/>
        </p:nvSpPr>
        <p:spPr>
          <a:xfrm>
            <a:off x="604157" y="277586"/>
            <a:ext cx="5780314" cy="461665"/>
          </a:xfrm>
          <a:prstGeom prst="rect">
            <a:avLst/>
          </a:prstGeom>
          <a:noFill/>
        </p:spPr>
        <p:txBody>
          <a:bodyPr wrap="square" rtlCol="0">
            <a:spAutoFit/>
          </a:bodyPr>
          <a:lstStyle/>
          <a:p>
            <a:r>
              <a:rPr lang="it-IT" sz="2400" b="1" dirty="0"/>
              <a:t>La fine della guerra fredda </a:t>
            </a:r>
            <a:r>
              <a:rPr lang="it-IT" sz="2400" b="1" dirty="0">
                <a:sym typeface="Wingdings" pitchFamily="2" charset="2"/>
              </a:rPr>
              <a:t> prodromi</a:t>
            </a:r>
            <a:endParaRPr lang="it-IT" sz="2400" b="1" dirty="0"/>
          </a:p>
        </p:txBody>
      </p:sp>
      <p:sp>
        <p:nvSpPr>
          <p:cNvPr id="3" name="CasellaDiTesto 2">
            <a:extLst>
              <a:ext uri="{FF2B5EF4-FFF2-40B4-BE49-F238E27FC236}">
                <a16:creationId xmlns:a16="http://schemas.microsoft.com/office/drawing/2014/main" id="{C6F0E249-DEE4-608B-039B-40A4FE44B4F8}"/>
              </a:ext>
            </a:extLst>
          </p:cNvPr>
          <p:cNvSpPr txBox="1"/>
          <p:nvPr/>
        </p:nvSpPr>
        <p:spPr>
          <a:xfrm>
            <a:off x="604156" y="963386"/>
            <a:ext cx="11137448" cy="1323439"/>
          </a:xfrm>
          <a:prstGeom prst="rect">
            <a:avLst/>
          </a:prstGeom>
          <a:noFill/>
        </p:spPr>
        <p:txBody>
          <a:bodyPr wrap="square" rtlCol="0">
            <a:spAutoFit/>
          </a:bodyPr>
          <a:lstStyle/>
          <a:p>
            <a:r>
              <a:rPr lang="it-IT" sz="2000" dirty="0"/>
              <a:t>Gli shock petroliferi degli anni Settanta </a:t>
            </a:r>
            <a:r>
              <a:rPr lang="it-IT" sz="2000" dirty="0">
                <a:sym typeface="Wingdings" pitchFamily="2" charset="2"/>
              </a:rPr>
              <a:t> generano risposte diverse nei paesi capitalistici e nei paesi del blocco socialista</a:t>
            </a:r>
            <a:endParaRPr lang="it-IT" sz="2000" dirty="0"/>
          </a:p>
          <a:p>
            <a:r>
              <a:rPr lang="it-IT" sz="2000" dirty="0">
                <a:sym typeface="Wingdings" pitchFamily="2" charset="2"/>
              </a:rPr>
              <a:t> </a:t>
            </a:r>
            <a:r>
              <a:rPr lang="it-IT" sz="2000" b="1" dirty="0">
                <a:sym typeface="Wingdings" pitchFamily="2" charset="2"/>
              </a:rPr>
              <a:t>C</a:t>
            </a:r>
            <a:r>
              <a:rPr lang="it-IT" sz="2000" b="1" dirty="0"/>
              <a:t>risi valutarie e inflazione nei paesi avanzati</a:t>
            </a:r>
          </a:p>
          <a:p>
            <a:r>
              <a:rPr lang="it-IT" sz="2000" dirty="0">
                <a:sym typeface="Wingdings" pitchFamily="2" charset="2"/>
              </a:rPr>
              <a:t> </a:t>
            </a:r>
            <a:r>
              <a:rPr lang="it-IT" sz="2000" b="1" dirty="0">
                <a:sym typeface="Wingdings" pitchFamily="2" charset="2"/>
              </a:rPr>
              <a:t>C</a:t>
            </a:r>
            <a:r>
              <a:rPr lang="it-IT" sz="2000" b="1" dirty="0"/>
              <a:t>risi debitorie nei paesi socialisti (e nei paesi emergenti)</a:t>
            </a:r>
          </a:p>
        </p:txBody>
      </p:sp>
      <p:pic>
        <p:nvPicPr>
          <p:cNvPr id="4" name="Immagine 3">
            <a:extLst>
              <a:ext uri="{FF2B5EF4-FFF2-40B4-BE49-F238E27FC236}">
                <a16:creationId xmlns:a16="http://schemas.microsoft.com/office/drawing/2014/main" id="{5EC19926-7F25-CED2-50F7-D4CE1074B36A}"/>
              </a:ext>
            </a:extLst>
          </p:cNvPr>
          <p:cNvPicPr>
            <a:picLocks noChangeAspect="1"/>
          </p:cNvPicPr>
          <p:nvPr/>
        </p:nvPicPr>
        <p:blipFill>
          <a:blip r:embed="rId2"/>
          <a:stretch>
            <a:fillRect/>
          </a:stretch>
        </p:blipFill>
        <p:spPr>
          <a:xfrm>
            <a:off x="604156" y="2303979"/>
            <a:ext cx="6362876" cy="3835400"/>
          </a:xfrm>
          <a:prstGeom prst="rect">
            <a:avLst/>
          </a:prstGeom>
        </p:spPr>
      </p:pic>
      <p:sp>
        <p:nvSpPr>
          <p:cNvPr id="5" name="CasellaDiTesto 4">
            <a:extLst>
              <a:ext uri="{FF2B5EF4-FFF2-40B4-BE49-F238E27FC236}">
                <a16:creationId xmlns:a16="http://schemas.microsoft.com/office/drawing/2014/main" id="{3E3F6BD5-30A5-4FFB-2F50-717BFF7613B4}"/>
              </a:ext>
            </a:extLst>
          </p:cNvPr>
          <p:cNvSpPr txBox="1"/>
          <p:nvPr/>
        </p:nvSpPr>
        <p:spPr>
          <a:xfrm>
            <a:off x="7331528" y="2383971"/>
            <a:ext cx="4620985" cy="1200329"/>
          </a:xfrm>
          <a:prstGeom prst="rect">
            <a:avLst/>
          </a:prstGeom>
          <a:noFill/>
        </p:spPr>
        <p:txBody>
          <a:bodyPr wrap="square" rtlCol="0">
            <a:spAutoFit/>
          </a:bodyPr>
          <a:lstStyle/>
          <a:p>
            <a:pPr marL="285750" indent="-285750">
              <a:buFont typeface="Arial" panose="020B0604020202020204" pitchFamily="34" charset="0"/>
              <a:buChar char="•"/>
            </a:pPr>
            <a:r>
              <a:rPr lang="it-IT" dirty="0"/>
              <a:t>Fine del sistema di Bretton Woods (1971-1973)</a:t>
            </a:r>
          </a:p>
          <a:p>
            <a:pPr marL="285750" indent="-285750">
              <a:buFont typeface="Arial" panose="020B0604020202020204" pitchFamily="34" charset="0"/>
              <a:buChar char="•"/>
            </a:pPr>
            <a:r>
              <a:rPr lang="it-IT" dirty="0"/>
              <a:t>Prima crisi petrolifera 1973 </a:t>
            </a:r>
          </a:p>
          <a:p>
            <a:pPr marL="285750" indent="-285750">
              <a:buFont typeface="Arial" panose="020B0604020202020204" pitchFamily="34" charset="0"/>
              <a:buChar char="•"/>
            </a:pPr>
            <a:r>
              <a:rPr lang="it-IT" dirty="0"/>
              <a:t>Inflazione a tassi storicamente elevati</a:t>
            </a:r>
          </a:p>
        </p:txBody>
      </p:sp>
      <p:cxnSp>
        <p:nvCxnSpPr>
          <p:cNvPr id="6" name="Connettore 2 5">
            <a:extLst>
              <a:ext uri="{FF2B5EF4-FFF2-40B4-BE49-F238E27FC236}">
                <a16:creationId xmlns:a16="http://schemas.microsoft.com/office/drawing/2014/main" id="{DB7155F1-C72F-8BE2-62BF-9D2FCE52F976}"/>
              </a:ext>
            </a:extLst>
          </p:cNvPr>
          <p:cNvCxnSpPr/>
          <p:nvPr/>
        </p:nvCxnSpPr>
        <p:spPr>
          <a:xfrm>
            <a:off x="1634836" y="2660073"/>
            <a:ext cx="332509" cy="768927"/>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7" name="Connettore 2 6">
            <a:extLst>
              <a:ext uri="{FF2B5EF4-FFF2-40B4-BE49-F238E27FC236}">
                <a16:creationId xmlns:a16="http://schemas.microsoft.com/office/drawing/2014/main" id="{16CA16EF-902D-5CE5-05FD-20C4FC4290CD}"/>
              </a:ext>
            </a:extLst>
          </p:cNvPr>
          <p:cNvCxnSpPr>
            <a:cxnSpLocks/>
          </p:cNvCxnSpPr>
          <p:nvPr/>
        </p:nvCxnSpPr>
        <p:spPr>
          <a:xfrm flipH="1">
            <a:off x="2653645" y="2383971"/>
            <a:ext cx="791689" cy="504704"/>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8" name="Figura a mano libera 7">
            <a:extLst>
              <a:ext uri="{FF2B5EF4-FFF2-40B4-BE49-F238E27FC236}">
                <a16:creationId xmlns:a16="http://schemas.microsoft.com/office/drawing/2014/main" id="{CB773E0B-3A35-7949-EBE0-D44F528F7B3E}"/>
              </a:ext>
            </a:extLst>
          </p:cNvPr>
          <p:cNvSpPr/>
          <p:nvPr/>
        </p:nvSpPr>
        <p:spPr>
          <a:xfrm>
            <a:off x="2241469" y="3325091"/>
            <a:ext cx="1163782" cy="526473"/>
          </a:xfrm>
          <a:custGeom>
            <a:avLst/>
            <a:gdLst>
              <a:gd name="connsiteX0" fmla="*/ 0 w 1163782"/>
              <a:gd name="connsiteY0" fmla="*/ 0 h 526473"/>
              <a:gd name="connsiteX1" fmla="*/ 83127 w 1163782"/>
              <a:gd name="connsiteY1" fmla="*/ 221673 h 526473"/>
              <a:gd name="connsiteX2" fmla="*/ 110836 w 1163782"/>
              <a:gd name="connsiteY2" fmla="*/ 304800 h 526473"/>
              <a:gd name="connsiteX3" fmla="*/ 166254 w 1163782"/>
              <a:gd name="connsiteY3" fmla="*/ 387927 h 526473"/>
              <a:gd name="connsiteX4" fmla="*/ 249382 w 1163782"/>
              <a:gd name="connsiteY4" fmla="*/ 415636 h 526473"/>
              <a:gd name="connsiteX5" fmla="*/ 332509 w 1163782"/>
              <a:gd name="connsiteY5" fmla="*/ 471054 h 526473"/>
              <a:gd name="connsiteX6" fmla="*/ 581891 w 1163782"/>
              <a:gd name="connsiteY6" fmla="*/ 526473 h 526473"/>
              <a:gd name="connsiteX7" fmla="*/ 858982 w 1163782"/>
              <a:gd name="connsiteY7" fmla="*/ 443345 h 526473"/>
              <a:gd name="connsiteX8" fmla="*/ 1025236 w 1163782"/>
              <a:gd name="connsiteY8" fmla="*/ 415636 h 526473"/>
              <a:gd name="connsiteX9" fmla="*/ 1163782 w 1163782"/>
              <a:gd name="connsiteY9" fmla="*/ 360218 h 526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3782" h="526473">
                <a:moveTo>
                  <a:pt x="0" y="0"/>
                </a:moveTo>
                <a:cubicBezTo>
                  <a:pt x="27709" y="73891"/>
                  <a:pt x="56158" y="147509"/>
                  <a:pt x="83127" y="221673"/>
                </a:cubicBezTo>
                <a:cubicBezTo>
                  <a:pt x="93109" y="249122"/>
                  <a:pt x="97774" y="278676"/>
                  <a:pt x="110836" y="304800"/>
                </a:cubicBezTo>
                <a:cubicBezTo>
                  <a:pt x="125729" y="334586"/>
                  <a:pt x="140249" y="367123"/>
                  <a:pt x="166254" y="387927"/>
                </a:cubicBezTo>
                <a:cubicBezTo>
                  <a:pt x="189062" y="406173"/>
                  <a:pt x="221673" y="406400"/>
                  <a:pt x="249382" y="415636"/>
                </a:cubicBezTo>
                <a:cubicBezTo>
                  <a:pt x="277091" y="434109"/>
                  <a:pt x="301900" y="457936"/>
                  <a:pt x="332509" y="471054"/>
                </a:cubicBezTo>
                <a:cubicBezTo>
                  <a:pt x="366755" y="485731"/>
                  <a:pt x="557226" y="521540"/>
                  <a:pt x="581891" y="526473"/>
                </a:cubicBezTo>
                <a:cubicBezTo>
                  <a:pt x="687927" y="491127"/>
                  <a:pt x="754284" y="464285"/>
                  <a:pt x="858982" y="443345"/>
                </a:cubicBezTo>
                <a:cubicBezTo>
                  <a:pt x="914073" y="432327"/>
                  <a:pt x="970391" y="427824"/>
                  <a:pt x="1025236" y="415636"/>
                </a:cubicBezTo>
                <a:cubicBezTo>
                  <a:pt x="1086867" y="401940"/>
                  <a:pt x="1111294" y="386462"/>
                  <a:pt x="1163782" y="360218"/>
                </a:cubicBezTo>
              </a:path>
            </a:pathLst>
          </a:cu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CasellaDiTesto 9">
            <a:extLst>
              <a:ext uri="{FF2B5EF4-FFF2-40B4-BE49-F238E27FC236}">
                <a16:creationId xmlns:a16="http://schemas.microsoft.com/office/drawing/2014/main" id="{ABEA7634-FD24-1417-DD9F-6616AF71D77E}"/>
              </a:ext>
            </a:extLst>
          </p:cNvPr>
          <p:cNvSpPr txBox="1"/>
          <p:nvPr/>
        </p:nvSpPr>
        <p:spPr>
          <a:xfrm>
            <a:off x="7564582" y="5292437"/>
            <a:ext cx="2150917" cy="369332"/>
          </a:xfrm>
          <a:prstGeom prst="rect">
            <a:avLst/>
          </a:prstGeom>
          <a:noFill/>
        </p:spPr>
        <p:txBody>
          <a:bodyPr wrap="square" rtlCol="0">
            <a:spAutoFit/>
          </a:bodyPr>
          <a:lstStyle/>
          <a:p>
            <a:r>
              <a:rPr lang="it-IT" dirty="0">
                <a:hlinkClick r:id="rId3"/>
              </a:rPr>
              <a:t>Prezzo del petrolio</a:t>
            </a:r>
            <a:endParaRPr lang="it-IT" dirty="0"/>
          </a:p>
        </p:txBody>
      </p:sp>
      <p:sp>
        <p:nvSpPr>
          <p:cNvPr id="11" name="CasellaDiTesto 10">
            <a:extLst>
              <a:ext uri="{FF2B5EF4-FFF2-40B4-BE49-F238E27FC236}">
                <a16:creationId xmlns:a16="http://schemas.microsoft.com/office/drawing/2014/main" id="{B6E5DC0A-6939-26D7-C1FF-7A30D32FA928}"/>
              </a:ext>
            </a:extLst>
          </p:cNvPr>
          <p:cNvSpPr txBox="1"/>
          <p:nvPr/>
        </p:nvSpPr>
        <p:spPr>
          <a:xfrm>
            <a:off x="3595131" y="3073650"/>
            <a:ext cx="3151414" cy="369332"/>
          </a:xfrm>
          <a:prstGeom prst="rect">
            <a:avLst/>
          </a:prstGeom>
          <a:solidFill>
            <a:schemeClr val="bg1"/>
          </a:solidFill>
        </p:spPr>
        <p:txBody>
          <a:bodyPr wrap="square" rtlCol="0">
            <a:spAutoFit/>
          </a:bodyPr>
          <a:lstStyle/>
          <a:p>
            <a:r>
              <a:rPr lang="it-IT" dirty="0"/>
              <a:t>Tassi d’inflazione: 1960-2016</a:t>
            </a:r>
          </a:p>
        </p:txBody>
      </p:sp>
      <p:sp>
        <p:nvSpPr>
          <p:cNvPr id="9" name="Segnaposto numero diapositiva 8">
            <a:extLst>
              <a:ext uri="{FF2B5EF4-FFF2-40B4-BE49-F238E27FC236}">
                <a16:creationId xmlns:a16="http://schemas.microsoft.com/office/drawing/2014/main" id="{EBE66B90-CC53-D3FF-3F25-34E97AF6B77D}"/>
              </a:ext>
            </a:extLst>
          </p:cNvPr>
          <p:cNvSpPr>
            <a:spLocks noGrp="1"/>
          </p:cNvSpPr>
          <p:nvPr>
            <p:ph type="sldNum" sz="quarter" idx="12"/>
          </p:nvPr>
        </p:nvSpPr>
        <p:spPr/>
        <p:txBody>
          <a:bodyPr/>
          <a:lstStyle/>
          <a:p>
            <a:fld id="{230193A7-3AFE-2A46-A95D-FE6B5BD2C808}" type="slidenum">
              <a:rPr lang="it-IT" smtClean="0"/>
              <a:t>15</a:t>
            </a:fld>
            <a:endParaRPr lang="it-IT"/>
          </a:p>
        </p:txBody>
      </p:sp>
    </p:spTree>
    <p:extLst>
      <p:ext uri="{BB962C8B-B14F-4D97-AF65-F5344CB8AC3E}">
        <p14:creationId xmlns:p14="http://schemas.microsoft.com/office/powerpoint/2010/main" val="2785030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34892696-C847-D9E8-7E7D-35DFC5B8BC72}"/>
              </a:ext>
            </a:extLst>
          </p:cNvPr>
          <p:cNvSpPr txBox="1"/>
          <p:nvPr/>
        </p:nvSpPr>
        <p:spPr>
          <a:xfrm>
            <a:off x="428007" y="140426"/>
            <a:ext cx="10593779" cy="2031325"/>
          </a:xfrm>
          <a:prstGeom prst="rect">
            <a:avLst/>
          </a:prstGeom>
          <a:noFill/>
        </p:spPr>
        <p:txBody>
          <a:bodyPr wrap="square" rtlCol="0">
            <a:spAutoFit/>
          </a:bodyPr>
          <a:lstStyle/>
          <a:p>
            <a:pPr marL="342900" indent="-342900">
              <a:buAutoNum type="arabicParenR"/>
            </a:pPr>
            <a:r>
              <a:rPr lang="it-IT" dirty="0"/>
              <a:t>La crisi petrolifera trasferisce un ingente ammontare del reddito mondiale ai paesi produttori di petrolio (OPEC)</a:t>
            </a:r>
          </a:p>
          <a:p>
            <a:pPr marL="342900" indent="-342900">
              <a:buAutoNum type="arabicParenR"/>
            </a:pPr>
            <a:r>
              <a:rPr lang="it-IT" dirty="0"/>
              <a:t>I paesi petroliferi non vogliono e non hanno interesse a destabilizzare i paesi che acquistano la loro principale materia di esportazione</a:t>
            </a:r>
          </a:p>
          <a:p>
            <a:pPr marL="342900" indent="-342900">
              <a:buAutoNum type="arabicParenR"/>
            </a:pPr>
            <a:r>
              <a:rPr lang="it-IT" dirty="0"/>
              <a:t>Gli avanzi commerciali dei paesi OPEC vengono investiti nelle banche occidentali</a:t>
            </a:r>
          </a:p>
          <a:p>
            <a:pPr marL="342900" indent="-342900">
              <a:buAutoNum type="arabicParenR"/>
            </a:pPr>
            <a:r>
              <a:rPr lang="it-IT" dirty="0"/>
              <a:t>Le banche in seguito hanno cominciato a prestare ai paesi con difficoltà di bilancia dei pagamenti</a:t>
            </a:r>
          </a:p>
          <a:p>
            <a:pPr marL="342900" indent="-342900">
              <a:buAutoNum type="arabicParenR"/>
            </a:pPr>
            <a:r>
              <a:rPr lang="it-IT" dirty="0"/>
              <a:t>Inizio della globalizzazione finanziaria i cui fattori principali sono </a:t>
            </a:r>
            <a:r>
              <a:rPr lang="it-IT" dirty="0">
                <a:sym typeface="Wingdings" pitchFamily="2" charset="2"/>
              </a:rPr>
              <a:t></a:t>
            </a:r>
            <a:endParaRPr lang="it-IT" dirty="0"/>
          </a:p>
        </p:txBody>
      </p:sp>
      <p:sp>
        <p:nvSpPr>
          <p:cNvPr id="3" name="CasellaDiTesto 2">
            <a:extLst>
              <a:ext uri="{FF2B5EF4-FFF2-40B4-BE49-F238E27FC236}">
                <a16:creationId xmlns:a16="http://schemas.microsoft.com/office/drawing/2014/main" id="{F2A1D8D7-7864-A10D-5E0E-751D9AD6A423}"/>
              </a:ext>
            </a:extLst>
          </p:cNvPr>
          <p:cNvSpPr txBox="1"/>
          <p:nvPr/>
        </p:nvSpPr>
        <p:spPr>
          <a:xfrm>
            <a:off x="428007" y="2522263"/>
            <a:ext cx="11197935" cy="3416320"/>
          </a:xfrm>
          <a:prstGeom prst="rect">
            <a:avLst/>
          </a:prstGeom>
          <a:noFill/>
        </p:spPr>
        <p:txBody>
          <a:bodyPr wrap="square" rtlCol="0">
            <a:spAutoFit/>
          </a:bodyPr>
          <a:lstStyle/>
          <a:p>
            <a:pPr marR="359410" indent="180340" algn="just"/>
            <a:r>
              <a:rPr lang="it-IT" sz="1800" dirty="0">
                <a:effectLst/>
                <a:ea typeface="Calibri" panose="020F0502020204030204" pitchFamily="34" charset="0"/>
                <a:cs typeface="Times New Roman" panose="02020603050405020304" pitchFamily="18" charset="0"/>
              </a:rPr>
              <a:t>1)  L’abbandono del sistema di cambi fissi  che aveva regolato il funzionamento delle economie capitalistiche dalla fine della seconda guerra mondiale. </a:t>
            </a:r>
            <a:r>
              <a:rPr lang="it-IT" sz="1800" b="1" dirty="0">
                <a:effectLst/>
                <a:ea typeface="Calibri" panose="020F0502020204030204" pitchFamily="34" charset="0"/>
                <a:cs typeface="Times New Roman" panose="02020603050405020304" pitchFamily="18" charset="0"/>
              </a:rPr>
              <a:t>Nel 1971 il sistema di Bretton Woods collassa </a:t>
            </a:r>
            <a:r>
              <a:rPr lang="it-IT" sz="1800" dirty="0">
                <a:effectLst/>
                <a:ea typeface="Calibri" panose="020F0502020204030204" pitchFamily="34" charset="0"/>
                <a:cs typeface="Times New Roman" panose="02020603050405020304" pitchFamily="18" charset="0"/>
              </a:rPr>
              <a:t>e si apre una fase di cambi fluttuanti che coinvolge tutte le maggiori economie capitalistiche. I sistemi di cambi fissi sono vulnerabili alla mobilità internazionale dei capitali e l’abbandono dei cambi fissi fornì l’occasione per allentare i vincoli sulla mobilità dei capitali.</a:t>
            </a:r>
          </a:p>
          <a:p>
            <a:pPr marR="359410" indent="180340" algn="just"/>
            <a:r>
              <a:rPr lang="it-IT" sz="1800" dirty="0">
                <a:effectLst/>
                <a:ea typeface="Calibri" panose="020F0502020204030204" pitchFamily="34" charset="0"/>
                <a:cs typeface="Times New Roman" panose="02020603050405020304" pitchFamily="18" charset="0"/>
              </a:rPr>
              <a:t>2) </a:t>
            </a:r>
            <a:r>
              <a:rPr lang="it-IT" sz="1800" b="1" dirty="0">
                <a:effectLst/>
                <a:ea typeface="Calibri" panose="020F0502020204030204" pitchFamily="34" charset="0"/>
                <a:cs typeface="Times New Roman" panose="02020603050405020304" pitchFamily="18" charset="0"/>
              </a:rPr>
              <a:t>L’aumento della speculazione sulle valute: nel 1971 il volume delle operazioni cambiarie era pari a 50 miliardi di dollari al giorno, nel 1992 aveva raggiunto i mille miliardi</a:t>
            </a:r>
            <a:r>
              <a:rPr lang="it-IT" sz="1800" dirty="0">
                <a:effectLst/>
                <a:ea typeface="Calibri" panose="020F0502020204030204" pitchFamily="34" charset="0"/>
                <a:cs typeface="Times New Roman" panose="02020603050405020304" pitchFamily="18" charset="0"/>
              </a:rPr>
              <a:t>.  Con la mobilità dei capitali e con la crescita della speculazione sulle valute, le grandi piazze finanziarie del mondo (New York, Londra, Zurigo, Hong Kong)  hanno acquisito un notevole protagonismo nella scena finanziaria globale.</a:t>
            </a:r>
          </a:p>
          <a:p>
            <a:pPr marR="359410" indent="180340" algn="just"/>
            <a:r>
              <a:rPr lang="it-IT" sz="1800" dirty="0">
                <a:effectLst/>
                <a:ea typeface="Calibri" panose="020F0502020204030204" pitchFamily="34" charset="0"/>
                <a:cs typeface="Times New Roman" panose="02020603050405020304" pitchFamily="18" charset="0"/>
              </a:rPr>
              <a:t>3) </a:t>
            </a:r>
            <a:r>
              <a:rPr lang="it-IT" sz="1800" b="1" dirty="0">
                <a:effectLst/>
                <a:ea typeface="Calibri" panose="020F0502020204030204" pitchFamily="34" charset="0"/>
                <a:cs typeface="Times New Roman" panose="02020603050405020304" pitchFamily="18" charset="0"/>
              </a:rPr>
              <a:t>L’aumento degli squilibri delle bilance dei pagamenti </a:t>
            </a:r>
            <a:r>
              <a:rPr lang="it-IT" sz="1800" dirty="0">
                <a:effectLst/>
                <a:ea typeface="Calibri" panose="020F0502020204030204" pitchFamily="34" charset="0"/>
                <a:cs typeface="Times New Roman" panose="02020603050405020304" pitchFamily="18" charset="0"/>
              </a:rPr>
              <a:t>che rende necessario mobilizzare flussi di capitale dai paesi in avanzo ai paesi in disavanzo. </a:t>
            </a:r>
          </a:p>
          <a:p>
            <a:pPr marR="359410" indent="180340" algn="just"/>
            <a:r>
              <a:rPr lang="it-IT" dirty="0">
                <a:ea typeface="Calibri" panose="020F0502020204030204" pitchFamily="34" charset="0"/>
                <a:cs typeface="Times New Roman" panose="02020603050405020304" pitchFamily="18" charset="0"/>
              </a:rPr>
              <a:t>4) I (modesti) saldi esteri dei paesi del blocco socialista sono depositati nell’</a:t>
            </a:r>
            <a:r>
              <a:rPr lang="it-IT" b="1" dirty="0">
                <a:ea typeface="Calibri" panose="020F0502020204030204" pitchFamily="34" charset="0"/>
                <a:cs typeface="Times New Roman" panose="02020603050405020304" pitchFamily="18" charset="0"/>
              </a:rPr>
              <a:t>euromercato</a:t>
            </a:r>
            <a:r>
              <a:rPr lang="it-IT" dirty="0">
                <a:ea typeface="Calibri" panose="020F0502020204030204" pitchFamily="34" charset="0"/>
                <a:cs typeface="Times New Roman" panose="02020603050405020304" pitchFamily="18" charset="0"/>
              </a:rPr>
              <a:t>, non nelle banche USA</a:t>
            </a:r>
            <a:endParaRPr lang="it-IT" sz="1800" dirty="0">
              <a:effectLst/>
              <a:ea typeface="Calibri" panose="020F0502020204030204" pitchFamily="34" charset="0"/>
              <a:cs typeface="Times New Roman" panose="02020603050405020304" pitchFamily="18" charset="0"/>
            </a:endParaRPr>
          </a:p>
        </p:txBody>
      </p:sp>
      <p:cxnSp>
        <p:nvCxnSpPr>
          <p:cNvPr id="6" name="Connettore 1 5">
            <a:extLst>
              <a:ext uri="{FF2B5EF4-FFF2-40B4-BE49-F238E27FC236}">
                <a16:creationId xmlns:a16="http://schemas.microsoft.com/office/drawing/2014/main" id="{75138656-076A-7E70-AF24-4303E7C2D7F5}"/>
              </a:ext>
            </a:extLst>
          </p:cNvPr>
          <p:cNvCxnSpPr/>
          <p:nvPr/>
        </p:nvCxnSpPr>
        <p:spPr>
          <a:xfrm>
            <a:off x="816429" y="2171751"/>
            <a:ext cx="6090557"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4" name="Segnaposto numero diapositiva 3">
            <a:extLst>
              <a:ext uri="{FF2B5EF4-FFF2-40B4-BE49-F238E27FC236}">
                <a16:creationId xmlns:a16="http://schemas.microsoft.com/office/drawing/2014/main" id="{63C30F5A-B220-B257-00A0-859E524FAA1D}"/>
              </a:ext>
            </a:extLst>
          </p:cNvPr>
          <p:cNvSpPr>
            <a:spLocks noGrp="1"/>
          </p:cNvSpPr>
          <p:nvPr>
            <p:ph type="sldNum" sz="quarter" idx="12"/>
          </p:nvPr>
        </p:nvSpPr>
        <p:spPr/>
        <p:txBody>
          <a:bodyPr/>
          <a:lstStyle/>
          <a:p>
            <a:fld id="{230193A7-3AFE-2A46-A95D-FE6B5BD2C808}" type="slidenum">
              <a:rPr lang="it-IT" smtClean="0"/>
              <a:t>16</a:t>
            </a:fld>
            <a:endParaRPr lang="it-IT"/>
          </a:p>
        </p:txBody>
      </p:sp>
    </p:spTree>
    <p:extLst>
      <p:ext uri="{BB962C8B-B14F-4D97-AF65-F5344CB8AC3E}">
        <p14:creationId xmlns:p14="http://schemas.microsoft.com/office/powerpoint/2010/main" val="286418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8936863B-C722-4429-0130-B1E9CFB1581F}"/>
              </a:ext>
            </a:extLst>
          </p:cNvPr>
          <p:cNvPicPr>
            <a:picLocks noChangeAspect="1"/>
          </p:cNvPicPr>
          <p:nvPr/>
        </p:nvPicPr>
        <p:blipFill>
          <a:blip r:embed="rId2"/>
          <a:stretch>
            <a:fillRect/>
          </a:stretch>
        </p:blipFill>
        <p:spPr>
          <a:xfrm>
            <a:off x="473072" y="227694"/>
            <a:ext cx="5622928" cy="4034064"/>
          </a:xfrm>
          <a:prstGeom prst="rect">
            <a:avLst/>
          </a:prstGeom>
        </p:spPr>
      </p:pic>
      <p:sp>
        <p:nvSpPr>
          <p:cNvPr id="3" name="CasellaDiTesto 2">
            <a:extLst>
              <a:ext uri="{FF2B5EF4-FFF2-40B4-BE49-F238E27FC236}">
                <a16:creationId xmlns:a16="http://schemas.microsoft.com/office/drawing/2014/main" id="{5BD450B8-F49B-80A0-7626-665EF2B21B54}"/>
              </a:ext>
            </a:extLst>
          </p:cNvPr>
          <p:cNvSpPr txBox="1"/>
          <p:nvPr/>
        </p:nvSpPr>
        <p:spPr>
          <a:xfrm>
            <a:off x="6096000" y="506186"/>
            <a:ext cx="5622927" cy="707886"/>
          </a:xfrm>
          <a:prstGeom prst="rect">
            <a:avLst/>
          </a:prstGeom>
          <a:noFill/>
        </p:spPr>
        <p:txBody>
          <a:bodyPr wrap="square" rtlCol="0">
            <a:spAutoFit/>
          </a:bodyPr>
          <a:lstStyle/>
          <a:p>
            <a:r>
              <a:rPr lang="it-IT" sz="2000" dirty="0"/>
              <a:t>Crisi energetica ed emergenza della globalizzazione finanziaria </a:t>
            </a:r>
            <a:r>
              <a:rPr lang="it-IT" sz="2000" dirty="0">
                <a:sym typeface="Wingdings" pitchFamily="2" charset="2"/>
              </a:rPr>
              <a:t> due fenomeni paralleli</a:t>
            </a:r>
            <a:endParaRPr lang="it-IT" sz="2000" dirty="0"/>
          </a:p>
        </p:txBody>
      </p:sp>
      <p:sp>
        <p:nvSpPr>
          <p:cNvPr id="4" name="Figura a mano libera 3">
            <a:extLst>
              <a:ext uri="{FF2B5EF4-FFF2-40B4-BE49-F238E27FC236}">
                <a16:creationId xmlns:a16="http://schemas.microsoft.com/office/drawing/2014/main" id="{5B53B9D8-7512-8A3E-8FF8-D96C0947907A}"/>
              </a:ext>
            </a:extLst>
          </p:cNvPr>
          <p:cNvSpPr/>
          <p:nvPr/>
        </p:nvSpPr>
        <p:spPr>
          <a:xfrm>
            <a:off x="3025702" y="1632857"/>
            <a:ext cx="713541" cy="2155372"/>
          </a:xfrm>
          <a:custGeom>
            <a:avLst/>
            <a:gdLst>
              <a:gd name="connsiteX0" fmla="*/ 191024 w 997435"/>
              <a:gd name="connsiteY0" fmla="*/ 0 h 2106449"/>
              <a:gd name="connsiteX1" fmla="*/ 142038 w 997435"/>
              <a:gd name="connsiteY1" fmla="*/ 114300 h 2106449"/>
              <a:gd name="connsiteX2" fmla="*/ 27738 w 997435"/>
              <a:gd name="connsiteY2" fmla="*/ 261257 h 2106449"/>
              <a:gd name="connsiteX3" fmla="*/ 27738 w 997435"/>
              <a:gd name="connsiteY3" fmla="*/ 914400 h 2106449"/>
              <a:gd name="connsiteX4" fmla="*/ 44067 w 997435"/>
              <a:gd name="connsiteY4" fmla="*/ 963386 h 2106449"/>
              <a:gd name="connsiteX5" fmla="*/ 76724 w 997435"/>
              <a:gd name="connsiteY5" fmla="*/ 1012372 h 2106449"/>
              <a:gd name="connsiteX6" fmla="*/ 142038 w 997435"/>
              <a:gd name="connsiteY6" fmla="*/ 1110343 h 2106449"/>
              <a:gd name="connsiteX7" fmla="*/ 158367 w 997435"/>
              <a:gd name="connsiteY7" fmla="*/ 1159329 h 2106449"/>
              <a:gd name="connsiteX8" fmla="*/ 223681 w 997435"/>
              <a:gd name="connsiteY8" fmla="*/ 1273629 h 2106449"/>
              <a:gd name="connsiteX9" fmla="*/ 272667 w 997435"/>
              <a:gd name="connsiteY9" fmla="*/ 1387929 h 2106449"/>
              <a:gd name="connsiteX10" fmla="*/ 305324 w 997435"/>
              <a:gd name="connsiteY10" fmla="*/ 1436914 h 2106449"/>
              <a:gd name="connsiteX11" fmla="*/ 321653 w 997435"/>
              <a:gd name="connsiteY11" fmla="*/ 1485900 h 2106449"/>
              <a:gd name="connsiteX12" fmla="*/ 370638 w 997435"/>
              <a:gd name="connsiteY12" fmla="*/ 1534886 h 2106449"/>
              <a:gd name="connsiteX13" fmla="*/ 403295 w 997435"/>
              <a:gd name="connsiteY13" fmla="*/ 1583872 h 2106449"/>
              <a:gd name="connsiteX14" fmla="*/ 435953 w 997435"/>
              <a:gd name="connsiteY14" fmla="*/ 1616529 h 2106449"/>
              <a:gd name="connsiteX15" fmla="*/ 468610 w 997435"/>
              <a:gd name="connsiteY15" fmla="*/ 1665514 h 2106449"/>
              <a:gd name="connsiteX16" fmla="*/ 599238 w 997435"/>
              <a:gd name="connsiteY16" fmla="*/ 1763486 h 2106449"/>
              <a:gd name="connsiteX17" fmla="*/ 648224 w 997435"/>
              <a:gd name="connsiteY17" fmla="*/ 1796143 h 2106449"/>
              <a:gd name="connsiteX18" fmla="*/ 680881 w 997435"/>
              <a:gd name="connsiteY18" fmla="*/ 1845129 h 2106449"/>
              <a:gd name="connsiteX19" fmla="*/ 827838 w 997435"/>
              <a:gd name="connsiteY19" fmla="*/ 1975757 h 2106449"/>
              <a:gd name="connsiteX20" fmla="*/ 893153 w 997435"/>
              <a:gd name="connsiteY20" fmla="*/ 2057400 h 2106449"/>
              <a:gd name="connsiteX21" fmla="*/ 942138 w 997435"/>
              <a:gd name="connsiteY21" fmla="*/ 2073729 h 2106449"/>
              <a:gd name="connsiteX22" fmla="*/ 974795 w 997435"/>
              <a:gd name="connsiteY22" fmla="*/ 2106386 h 2106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97435" h="2106449">
                <a:moveTo>
                  <a:pt x="191024" y="0"/>
                </a:moveTo>
                <a:cubicBezTo>
                  <a:pt x="174695" y="38100"/>
                  <a:pt x="161690" y="77803"/>
                  <a:pt x="142038" y="114300"/>
                </a:cubicBezTo>
                <a:cubicBezTo>
                  <a:pt x="96464" y="198937"/>
                  <a:pt x="85327" y="203669"/>
                  <a:pt x="27738" y="261257"/>
                </a:cubicBezTo>
                <a:cubicBezTo>
                  <a:pt x="-17068" y="530102"/>
                  <a:pt x="-510" y="391816"/>
                  <a:pt x="27738" y="914400"/>
                </a:cubicBezTo>
                <a:cubicBezTo>
                  <a:pt x="28667" y="931587"/>
                  <a:pt x="36370" y="947991"/>
                  <a:pt x="44067" y="963386"/>
                </a:cubicBezTo>
                <a:cubicBezTo>
                  <a:pt x="52843" y="980939"/>
                  <a:pt x="67948" y="994819"/>
                  <a:pt x="76724" y="1012372"/>
                </a:cubicBezTo>
                <a:cubicBezTo>
                  <a:pt x="123986" y="1106895"/>
                  <a:pt x="49179" y="1017482"/>
                  <a:pt x="142038" y="1110343"/>
                </a:cubicBezTo>
                <a:cubicBezTo>
                  <a:pt x="147481" y="1126672"/>
                  <a:pt x="150670" y="1143934"/>
                  <a:pt x="158367" y="1159329"/>
                </a:cubicBezTo>
                <a:cubicBezTo>
                  <a:pt x="240364" y="1323322"/>
                  <a:pt x="137795" y="1073230"/>
                  <a:pt x="223681" y="1273629"/>
                </a:cubicBezTo>
                <a:cubicBezTo>
                  <a:pt x="262933" y="1365216"/>
                  <a:pt x="210781" y="1279628"/>
                  <a:pt x="272667" y="1387929"/>
                </a:cubicBezTo>
                <a:cubicBezTo>
                  <a:pt x="282403" y="1404968"/>
                  <a:pt x="296548" y="1419362"/>
                  <a:pt x="305324" y="1436914"/>
                </a:cubicBezTo>
                <a:cubicBezTo>
                  <a:pt x="313021" y="1452309"/>
                  <a:pt x="312106" y="1471579"/>
                  <a:pt x="321653" y="1485900"/>
                </a:cubicBezTo>
                <a:cubicBezTo>
                  <a:pt x="334462" y="1505114"/>
                  <a:pt x="355855" y="1517146"/>
                  <a:pt x="370638" y="1534886"/>
                </a:cubicBezTo>
                <a:cubicBezTo>
                  <a:pt x="383201" y="1549962"/>
                  <a:pt x="391036" y="1568548"/>
                  <a:pt x="403295" y="1583872"/>
                </a:cubicBezTo>
                <a:cubicBezTo>
                  <a:pt x="412912" y="1595893"/>
                  <a:pt x="426336" y="1604508"/>
                  <a:pt x="435953" y="1616529"/>
                </a:cubicBezTo>
                <a:cubicBezTo>
                  <a:pt x="448212" y="1631853"/>
                  <a:pt x="456351" y="1650190"/>
                  <a:pt x="468610" y="1665514"/>
                </a:cubicBezTo>
                <a:cubicBezTo>
                  <a:pt x="503132" y="1708667"/>
                  <a:pt x="554456" y="1733632"/>
                  <a:pt x="599238" y="1763486"/>
                </a:cubicBezTo>
                <a:lnTo>
                  <a:pt x="648224" y="1796143"/>
                </a:lnTo>
                <a:cubicBezTo>
                  <a:pt x="659110" y="1812472"/>
                  <a:pt x="667843" y="1830461"/>
                  <a:pt x="680881" y="1845129"/>
                </a:cubicBezTo>
                <a:cubicBezTo>
                  <a:pt x="762223" y="1936639"/>
                  <a:pt x="753388" y="1926123"/>
                  <a:pt x="827838" y="1975757"/>
                </a:cubicBezTo>
                <a:cubicBezTo>
                  <a:pt x="842673" y="1998009"/>
                  <a:pt x="867298" y="2041887"/>
                  <a:pt x="893153" y="2057400"/>
                </a:cubicBezTo>
                <a:cubicBezTo>
                  <a:pt x="907912" y="2066255"/>
                  <a:pt x="926743" y="2066032"/>
                  <a:pt x="942138" y="2073729"/>
                </a:cubicBezTo>
                <a:cubicBezTo>
                  <a:pt x="1013490" y="2109405"/>
                  <a:pt x="1005801" y="2106386"/>
                  <a:pt x="974795" y="2106386"/>
                </a:cubicBezTo>
              </a:path>
            </a:pathLst>
          </a:custGeom>
          <a:noFill/>
          <a:ln w="349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CasellaDiTesto 7">
            <a:extLst>
              <a:ext uri="{FF2B5EF4-FFF2-40B4-BE49-F238E27FC236}">
                <a16:creationId xmlns:a16="http://schemas.microsoft.com/office/drawing/2014/main" id="{AB51C04F-00AB-A0FF-A466-77466E6B9C03}"/>
              </a:ext>
            </a:extLst>
          </p:cNvPr>
          <p:cNvSpPr txBox="1"/>
          <p:nvPr/>
        </p:nvSpPr>
        <p:spPr>
          <a:xfrm>
            <a:off x="1975757" y="506186"/>
            <a:ext cx="3069772" cy="369332"/>
          </a:xfrm>
          <a:prstGeom prst="rect">
            <a:avLst/>
          </a:prstGeom>
          <a:solidFill>
            <a:schemeClr val="bg1"/>
          </a:solidFill>
        </p:spPr>
        <p:txBody>
          <a:bodyPr wrap="square" rtlCol="0">
            <a:spAutoFit/>
          </a:bodyPr>
          <a:lstStyle/>
          <a:p>
            <a:r>
              <a:rPr lang="it-IT" dirty="0"/>
              <a:t>Espansione dell’euromercato</a:t>
            </a:r>
          </a:p>
        </p:txBody>
      </p:sp>
      <p:pic>
        <p:nvPicPr>
          <p:cNvPr id="9" name="Immagine 8">
            <a:extLst>
              <a:ext uri="{FF2B5EF4-FFF2-40B4-BE49-F238E27FC236}">
                <a16:creationId xmlns:a16="http://schemas.microsoft.com/office/drawing/2014/main" id="{B3C6A059-50DE-BBEE-52D5-935F8232B883}"/>
              </a:ext>
            </a:extLst>
          </p:cNvPr>
          <p:cNvPicPr>
            <a:picLocks noChangeAspect="1"/>
          </p:cNvPicPr>
          <p:nvPr/>
        </p:nvPicPr>
        <p:blipFill>
          <a:blip r:embed="rId3"/>
          <a:stretch>
            <a:fillRect/>
          </a:stretch>
        </p:blipFill>
        <p:spPr>
          <a:xfrm>
            <a:off x="593271" y="4807925"/>
            <a:ext cx="10713750" cy="1822381"/>
          </a:xfrm>
          <a:prstGeom prst="rect">
            <a:avLst/>
          </a:prstGeom>
        </p:spPr>
      </p:pic>
      <p:sp>
        <p:nvSpPr>
          <p:cNvPr id="10" name="CasellaDiTesto 9">
            <a:extLst>
              <a:ext uri="{FF2B5EF4-FFF2-40B4-BE49-F238E27FC236}">
                <a16:creationId xmlns:a16="http://schemas.microsoft.com/office/drawing/2014/main" id="{C1EEC31C-3C2E-8AA4-1847-196CFC0D4A61}"/>
              </a:ext>
            </a:extLst>
          </p:cNvPr>
          <p:cNvSpPr txBox="1"/>
          <p:nvPr/>
        </p:nvSpPr>
        <p:spPr>
          <a:xfrm>
            <a:off x="6291873" y="3429000"/>
            <a:ext cx="3951514" cy="1200329"/>
          </a:xfrm>
          <a:prstGeom prst="rect">
            <a:avLst/>
          </a:prstGeom>
          <a:noFill/>
        </p:spPr>
        <p:txBody>
          <a:bodyPr wrap="square" rtlCol="0">
            <a:spAutoFit/>
          </a:bodyPr>
          <a:lstStyle/>
          <a:p>
            <a:r>
              <a:rPr lang="it-IT" sz="2400" dirty="0"/>
              <a:t>Come reagiscono i paesi capitalistici agli shock degli anni ‘70?</a:t>
            </a:r>
          </a:p>
        </p:txBody>
      </p:sp>
      <p:sp>
        <p:nvSpPr>
          <p:cNvPr id="5" name="Segnaposto numero diapositiva 4">
            <a:extLst>
              <a:ext uri="{FF2B5EF4-FFF2-40B4-BE49-F238E27FC236}">
                <a16:creationId xmlns:a16="http://schemas.microsoft.com/office/drawing/2014/main" id="{867C7232-A411-3B19-CECC-CB35D14EEF85}"/>
              </a:ext>
            </a:extLst>
          </p:cNvPr>
          <p:cNvSpPr>
            <a:spLocks noGrp="1"/>
          </p:cNvSpPr>
          <p:nvPr>
            <p:ph type="sldNum" sz="quarter" idx="12"/>
          </p:nvPr>
        </p:nvSpPr>
        <p:spPr/>
        <p:txBody>
          <a:bodyPr/>
          <a:lstStyle/>
          <a:p>
            <a:fld id="{230193A7-3AFE-2A46-A95D-FE6B5BD2C808}" type="slidenum">
              <a:rPr lang="it-IT" smtClean="0"/>
              <a:t>17</a:t>
            </a:fld>
            <a:endParaRPr lang="it-IT"/>
          </a:p>
        </p:txBody>
      </p:sp>
    </p:spTree>
    <p:extLst>
      <p:ext uri="{BB962C8B-B14F-4D97-AF65-F5344CB8AC3E}">
        <p14:creationId xmlns:p14="http://schemas.microsoft.com/office/powerpoint/2010/main" val="1802845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67FBCB83-A6BA-E85C-AE11-C9BCA2DF2A9C}"/>
              </a:ext>
            </a:extLst>
          </p:cNvPr>
          <p:cNvSpPr txBox="1"/>
          <p:nvPr/>
        </p:nvSpPr>
        <p:spPr>
          <a:xfrm>
            <a:off x="473529" y="130624"/>
            <a:ext cx="10809514" cy="923330"/>
          </a:xfrm>
          <a:prstGeom prst="rect">
            <a:avLst/>
          </a:prstGeom>
          <a:noFill/>
        </p:spPr>
        <p:txBody>
          <a:bodyPr wrap="square" rtlCol="0">
            <a:spAutoFit/>
          </a:bodyPr>
          <a:lstStyle/>
          <a:p>
            <a:r>
              <a:rPr lang="it-IT" dirty="0"/>
              <a:t>Per i paesi occidentali l’inflazione spinta dai prezzi dei petrolio significa la fine della crescita favorita dall’energia a buon mercato </a:t>
            </a:r>
            <a:r>
              <a:rPr lang="it-IT" dirty="0">
                <a:sym typeface="Wingdings" pitchFamily="2" charset="2"/>
              </a:rPr>
              <a:t> rallentamento vistoso della crescita  </a:t>
            </a:r>
          </a:p>
          <a:p>
            <a:r>
              <a:rPr lang="it-IT" dirty="0">
                <a:sym typeface="Wingdings" pitchFamily="2" charset="2"/>
              </a:rPr>
              <a:t>malthusianesimo sociale: scompenso tra le aspirazioni delle popolazioni e la capacità delle economie di mercato</a:t>
            </a:r>
            <a:endParaRPr lang="it-IT" dirty="0"/>
          </a:p>
        </p:txBody>
      </p:sp>
      <p:pic>
        <p:nvPicPr>
          <p:cNvPr id="5" name="Immagine 4">
            <a:extLst>
              <a:ext uri="{FF2B5EF4-FFF2-40B4-BE49-F238E27FC236}">
                <a16:creationId xmlns:a16="http://schemas.microsoft.com/office/drawing/2014/main" id="{AC3C9F9F-9415-96C9-5AC7-F19213C8B6D4}"/>
              </a:ext>
            </a:extLst>
          </p:cNvPr>
          <p:cNvPicPr>
            <a:picLocks noChangeAspect="1"/>
          </p:cNvPicPr>
          <p:nvPr/>
        </p:nvPicPr>
        <p:blipFill>
          <a:blip r:embed="rId2" cstate="print"/>
          <a:stretch>
            <a:fillRect/>
          </a:stretch>
        </p:blipFill>
        <p:spPr>
          <a:xfrm>
            <a:off x="473529" y="1283141"/>
            <a:ext cx="4646813" cy="2786511"/>
          </a:xfrm>
          <a:prstGeom prst="rect">
            <a:avLst/>
          </a:prstGeom>
        </p:spPr>
      </p:pic>
      <p:pic>
        <p:nvPicPr>
          <p:cNvPr id="2" name="Immagine 1">
            <a:extLst>
              <a:ext uri="{FF2B5EF4-FFF2-40B4-BE49-F238E27FC236}">
                <a16:creationId xmlns:a16="http://schemas.microsoft.com/office/drawing/2014/main" id="{487B208E-016F-CD69-1553-1CE8EB97E3B5}"/>
              </a:ext>
            </a:extLst>
          </p:cNvPr>
          <p:cNvPicPr>
            <a:picLocks noChangeAspect="1"/>
          </p:cNvPicPr>
          <p:nvPr/>
        </p:nvPicPr>
        <p:blipFill>
          <a:blip r:embed="rId3"/>
          <a:stretch>
            <a:fillRect/>
          </a:stretch>
        </p:blipFill>
        <p:spPr>
          <a:xfrm>
            <a:off x="5371631" y="1070864"/>
            <a:ext cx="6346840" cy="3222919"/>
          </a:xfrm>
          <a:prstGeom prst="rect">
            <a:avLst/>
          </a:prstGeom>
        </p:spPr>
      </p:pic>
      <p:sp>
        <p:nvSpPr>
          <p:cNvPr id="4" name="CasellaDiTesto 3">
            <a:extLst>
              <a:ext uri="{FF2B5EF4-FFF2-40B4-BE49-F238E27FC236}">
                <a16:creationId xmlns:a16="http://schemas.microsoft.com/office/drawing/2014/main" id="{8301B1FB-2DC2-E1F5-EBF1-85278A0C9499}"/>
              </a:ext>
            </a:extLst>
          </p:cNvPr>
          <p:cNvSpPr txBox="1"/>
          <p:nvPr/>
        </p:nvSpPr>
        <p:spPr>
          <a:xfrm>
            <a:off x="5371631" y="4434064"/>
            <a:ext cx="2350674" cy="400110"/>
          </a:xfrm>
          <a:prstGeom prst="rect">
            <a:avLst/>
          </a:prstGeom>
          <a:noFill/>
        </p:spPr>
        <p:txBody>
          <a:bodyPr wrap="square" rtlCol="0">
            <a:spAutoFit/>
          </a:bodyPr>
          <a:lstStyle/>
          <a:p>
            <a:r>
              <a:rPr lang="it-IT" sz="2000" dirty="0"/>
              <a:t>Limiti ecologici...</a:t>
            </a:r>
          </a:p>
        </p:txBody>
      </p:sp>
      <p:sp>
        <p:nvSpPr>
          <p:cNvPr id="6" name="CasellaDiTesto 5">
            <a:extLst>
              <a:ext uri="{FF2B5EF4-FFF2-40B4-BE49-F238E27FC236}">
                <a16:creationId xmlns:a16="http://schemas.microsoft.com/office/drawing/2014/main" id="{8E123911-4BE8-85A7-4554-9FB881565B88}"/>
              </a:ext>
            </a:extLst>
          </p:cNvPr>
          <p:cNvSpPr txBox="1"/>
          <p:nvPr/>
        </p:nvSpPr>
        <p:spPr>
          <a:xfrm>
            <a:off x="7722305" y="4434064"/>
            <a:ext cx="2350674" cy="707886"/>
          </a:xfrm>
          <a:prstGeom prst="rect">
            <a:avLst/>
          </a:prstGeom>
          <a:noFill/>
        </p:spPr>
        <p:txBody>
          <a:bodyPr wrap="square" rtlCol="0">
            <a:spAutoFit/>
          </a:bodyPr>
          <a:lstStyle/>
          <a:p>
            <a:r>
              <a:rPr lang="it-IT" sz="2000" dirty="0"/>
              <a:t>... aspirazioni crescenti....</a:t>
            </a:r>
          </a:p>
        </p:txBody>
      </p:sp>
      <p:sp>
        <p:nvSpPr>
          <p:cNvPr id="7" name="CasellaDiTesto 6">
            <a:extLst>
              <a:ext uri="{FF2B5EF4-FFF2-40B4-BE49-F238E27FC236}">
                <a16:creationId xmlns:a16="http://schemas.microsoft.com/office/drawing/2014/main" id="{7A6CF9CB-3320-951E-E7FA-49A77B3298BB}"/>
              </a:ext>
            </a:extLst>
          </p:cNvPr>
          <p:cNvSpPr txBox="1"/>
          <p:nvPr/>
        </p:nvSpPr>
        <p:spPr>
          <a:xfrm>
            <a:off x="9619086" y="4434064"/>
            <a:ext cx="2350674" cy="400110"/>
          </a:xfrm>
          <a:prstGeom prst="rect">
            <a:avLst/>
          </a:prstGeom>
          <a:noFill/>
        </p:spPr>
        <p:txBody>
          <a:bodyPr wrap="square" rtlCol="0">
            <a:spAutoFit/>
          </a:bodyPr>
          <a:lstStyle/>
          <a:p>
            <a:r>
              <a:rPr lang="it-IT" sz="2000" dirty="0"/>
              <a:t>... conflitti sociali....</a:t>
            </a:r>
          </a:p>
        </p:txBody>
      </p:sp>
      <p:sp>
        <p:nvSpPr>
          <p:cNvPr id="8" name="CasellaDiTesto 7">
            <a:extLst>
              <a:ext uri="{FF2B5EF4-FFF2-40B4-BE49-F238E27FC236}">
                <a16:creationId xmlns:a16="http://schemas.microsoft.com/office/drawing/2014/main" id="{36F429F8-7A53-B11E-D001-BF6A5ACBE26E}"/>
              </a:ext>
            </a:extLst>
          </p:cNvPr>
          <p:cNvSpPr txBox="1"/>
          <p:nvPr/>
        </p:nvSpPr>
        <p:spPr>
          <a:xfrm>
            <a:off x="473529" y="5043976"/>
            <a:ext cx="10809514" cy="1477328"/>
          </a:xfrm>
          <a:prstGeom prst="rect">
            <a:avLst/>
          </a:prstGeom>
          <a:noFill/>
        </p:spPr>
        <p:txBody>
          <a:bodyPr wrap="square" rtlCol="0">
            <a:spAutoFit/>
          </a:bodyPr>
          <a:lstStyle/>
          <a:p>
            <a:r>
              <a:rPr lang="it-IT" dirty="0"/>
              <a:t>Nessun altro argomento come quello della questione energetica può illustrare più chiaramente la natura del nostro fondamentale dilemma. Gli alti prezzi, la scarsità e le irregolarità dell’offerta sono realmente rilevanti [...] Siamo incapaci di risolvere il problema [...] Il vuoto di azioni concrete non scaturisce da una mancanza di soluzioni, ma dal fatto che ogni soluzione provocherebbe un notevole e reale declino del reddito di qualche settore della popolazione (L. </a:t>
            </a:r>
            <a:r>
              <a:rPr lang="it-IT" dirty="0" err="1"/>
              <a:t>Thurow</a:t>
            </a:r>
            <a:r>
              <a:rPr lang="it-IT" dirty="0"/>
              <a:t>, </a:t>
            </a:r>
            <a:r>
              <a:rPr lang="it-IT" i="1" dirty="0"/>
              <a:t>La società a somma zero</a:t>
            </a:r>
            <a:r>
              <a:rPr lang="it-IT" dirty="0"/>
              <a:t>, il Mulino, 1981, p. 49)</a:t>
            </a:r>
          </a:p>
        </p:txBody>
      </p:sp>
      <p:cxnSp>
        <p:nvCxnSpPr>
          <p:cNvPr id="11" name="Connettore 1 10">
            <a:extLst>
              <a:ext uri="{FF2B5EF4-FFF2-40B4-BE49-F238E27FC236}">
                <a16:creationId xmlns:a16="http://schemas.microsoft.com/office/drawing/2014/main" id="{3838FCEF-7E81-6F0B-09AB-9382CE75A79E}"/>
              </a:ext>
            </a:extLst>
          </p:cNvPr>
          <p:cNvCxnSpPr/>
          <p:nvPr/>
        </p:nvCxnSpPr>
        <p:spPr>
          <a:xfrm>
            <a:off x="5371631" y="6185647"/>
            <a:ext cx="4701348"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Segnaposto numero diapositiva 8">
            <a:extLst>
              <a:ext uri="{FF2B5EF4-FFF2-40B4-BE49-F238E27FC236}">
                <a16:creationId xmlns:a16="http://schemas.microsoft.com/office/drawing/2014/main" id="{297EE793-8C34-B741-D95E-6F5B7F34871E}"/>
              </a:ext>
            </a:extLst>
          </p:cNvPr>
          <p:cNvSpPr>
            <a:spLocks noGrp="1"/>
          </p:cNvSpPr>
          <p:nvPr>
            <p:ph type="sldNum" sz="quarter" idx="12"/>
          </p:nvPr>
        </p:nvSpPr>
        <p:spPr/>
        <p:txBody>
          <a:bodyPr/>
          <a:lstStyle/>
          <a:p>
            <a:fld id="{230193A7-3AFE-2A46-A95D-FE6B5BD2C808}" type="slidenum">
              <a:rPr lang="it-IT" smtClean="0"/>
              <a:t>18</a:t>
            </a:fld>
            <a:endParaRPr lang="it-IT"/>
          </a:p>
        </p:txBody>
      </p:sp>
    </p:spTree>
    <p:extLst>
      <p:ext uri="{BB962C8B-B14F-4D97-AF65-F5344CB8AC3E}">
        <p14:creationId xmlns:p14="http://schemas.microsoft.com/office/powerpoint/2010/main" val="2785886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p:bldP spid="6" grpId="0"/>
      <p:bldP spid="7"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4A37D0E8-81EC-F412-68C6-033F9A37E151}"/>
              </a:ext>
            </a:extLst>
          </p:cNvPr>
          <p:cNvSpPr txBox="1"/>
          <p:nvPr/>
        </p:nvSpPr>
        <p:spPr>
          <a:xfrm>
            <a:off x="153681" y="197865"/>
            <a:ext cx="11618258" cy="6370975"/>
          </a:xfrm>
          <a:prstGeom prst="rect">
            <a:avLst/>
          </a:prstGeom>
          <a:noFill/>
        </p:spPr>
        <p:txBody>
          <a:bodyPr wrap="square" rtlCol="0">
            <a:spAutoFit/>
          </a:bodyPr>
          <a:lstStyle/>
          <a:p>
            <a:pPr marL="457200" indent="-457200">
              <a:buAutoNum type="arabicParenR"/>
            </a:pPr>
            <a:r>
              <a:rPr lang="it-IT" sz="2400" dirty="0"/>
              <a:t>Nel dopoguerra lo sviluppo dei paesi dell’Est europeo appartenenti al COMECON è strettamente intrecciato a quello dell’Unione Sovietica attraverso il «canale dell’energia»</a:t>
            </a:r>
          </a:p>
          <a:p>
            <a:pPr marL="457200" indent="-457200">
              <a:buAutoNum type="arabicParenR"/>
            </a:pPr>
            <a:r>
              <a:rPr lang="it-IT" sz="2400" dirty="0"/>
              <a:t>I paesi EST-Europa importano materie prime (energia) dall’Unione Sovietica ed esportano prodotti manifatturieri </a:t>
            </a:r>
            <a:r>
              <a:rPr lang="it-IT" sz="2400" dirty="0">
                <a:sym typeface="Wingdings" pitchFamily="2" charset="2"/>
              </a:rPr>
              <a:t> mercato relativamente chiuso, i rapporti di scambio tra beni manufatti e beni primari è fissato anche per ragioni di «solidarietà» entro il blocco socialista e per evitare la concorrenza dei mercati mondiali: </a:t>
            </a:r>
            <a:r>
              <a:rPr lang="it-IT" sz="2400" b="1" dirty="0">
                <a:sym typeface="Wingdings" pitchFamily="2" charset="2"/>
              </a:rPr>
              <a:t>prezzo politico </a:t>
            </a:r>
            <a:r>
              <a:rPr lang="it-IT" sz="2400" dirty="0">
                <a:sym typeface="Wingdings" pitchFamily="2" charset="2"/>
              </a:rPr>
              <a:t>(basso) dell’energia per i paesi Est-Europa</a:t>
            </a:r>
          </a:p>
          <a:p>
            <a:pPr marL="457200" indent="-457200">
              <a:buAutoNum type="arabicParenR"/>
            </a:pPr>
            <a:r>
              <a:rPr lang="it-IT" sz="2400" dirty="0">
                <a:sym typeface="Wingdings" pitchFamily="2" charset="2"/>
              </a:rPr>
              <a:t>I paesi occidentali godono anch’essi di un prezzo politico del petrolio, basso in ragione della presa neocoloniale sui paesi produttori di petrolio.</a:t>
            </a:r>
          </a:p>
          <a:p>
            <a:pPr marL="457200" indent="-457200">
              <a:buAutoNum type="arabicParenR"/>
            </a:pPr>
            <a:r>
              <a:rPr lang="it-IT" sz="2400" dirty="0">
                <a:sym typeface="Wingdings" pitchFamily="2" charset="2"/>
              </a:rPr>
              <a:t>La crisi petrolifera degli anni ‘70 altera radicalmente il meccanismo: l’aumento del prezzo mondiale del petrolio rende non più conveniente per l’Unione Sovietica i mercati dei paesi satelliti</a:t>
            </a:r>
          </a:p>
          <a:p>
            <a:pPr marL="457200" indent="-457200">
              <a:buAutoNum type="arabicParenR"/>
            </a:pPr>
            <a:r>
              <a:rPr lang="it-IT" sz="2400" dirty="0">
                <a:sym typeface="Wingdings" pitchFamily="2" charset="2"/>
              </a:rPr>
              <a:t>L’aumento del prezzo del petrolio è interpretato positivamente dai dirigenti sovietici come una manifestazione di affrancamento dalla colonizzazione economica occidentale</a:t>
            </a:r>
          </a:p>
          <a:p>
            <a:pPr marL="457200" indent="-457200">
              <a:buAutoNum type="arabicParenR"/>
            </a:pPr>
            <a:r>
              <a:rPr lang="it-IT" sz="2400" dirty="0">
                <a:sym typeface="Wingdings" pitchFamily="2" charset="2"/>
              </a:rPr>
              <a:t>Il tentativo dei dirigenti sovietici di aumentare il prezzo del petrolio per i loro clienti dell’Europa orientale incontra una forte resistenza che non intendono adattarsi ai «movimenti speculativi» dei mercati mondiali</a:t>
            </a:r>
            <a:endParaRPr lang="it-IT" sz="2000" dirty="0"/>
          </a:p>
        </p:txBody>
      </p:sp>
      <p:sp>
        <p:nvSpPr>
          <p:cNvPr id="3" name="Segnaposto numero diapositiva 2">
            <a:extLst>
              <a:ext uri="{FF2B5EF4-FFF2-40B4-BE49-F238E27FC236}">
                <a16:creationId xmlns:a16="http://schemas.microsoft.com/office/drawing/2014/main" id="{47226072-4AD5-40C9-863F-1030D046BF17}"/>
              </a:ext>
            </a:extLst>
          </p:cNvPr>
          <p:cNvSpPr>
            <a:spLocks noGrp="1"/>
          </p:cNvSpPr>
          <p:nvPr>
            <p:ph type="sldNum" sz="quarter" idx="12"/>
          </p:nvPr>
        </p:nvSpPr>
        <p:spPr/>
        <p:txBody>
          <a:bodyPr/>
          <a:lstStyle/>
          <a:p>
            <a:fld id="{230193A7-3AFE-2A46-A95D-FE6B5BD2C808}" type="slidenum">
              <a:rPr lang="it-IT" smtClean="0"/>
              <a:t>19</a:t>
            </a:fld>
            <a:endParaRPr lang="it-IT"/>
          </a:p>
        </p:txBody>
      </p:sp>
    </p:spTree>
    <p:extLst>
      <p:ext uri="{BB962C8B-B14F-4D97-AF65-F5344CB8AC3E}">
        <p14:creationId xmlns:p14="http://schemas.microsoft.com/office/powerpoint/2010/main" val="784157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Immagine che contiene testo, persona, aria aperta&#10;&#10;Descrizione generata automaticamente">
            <a:extLst>
              <a:ext uri="{FF2B5EF4-FFF2-40B4-BE49-F238E27FC236}">
                <a16:creationId xmlns:a16="http://schemas.microsoft.com/office/drawing/2014/main" id="{21D793C6-0ED1-3363-9188-E29BBF03F91E}"/>
              </a:ext>
            </a:extLst>
          </p:cNvPr>
          <p:cNvPicPr>
            <a:picLocks noChangeAspect="1"/>
          </p:cNvPicPr>
          <p:nvPr/>
        </p:nvPicPr>
        <p:blipFill>
          <a:blip r:embed="rId2"/>
          <a:stretch>
            <a:fillRect/>
          </a:stretch>
        </p:blipFill>
        <p:spPr>
          <a:xfrm>
            <a:off x="124884" y="237066"/>
            <a:ext cx="3644900" cy="5537200"/>
          </a:xfrm>
          <a:prstGeom prst="rect">
            <a:avLst/>
          </a:prstGeom>
        </p:spPr>
      </p:pic>
      <p:sp>
        <p:nvSpPr>
          <p:cNvPr id="3" name="CasellaDiTesto 2">
            <a:extLst>
              <a:ext uri="{FF2B5EF4-FFF2-40B4-BE49-F238E27FC236}">
                <a16:creationId xmlns:a16="http://schemas.microsoft.com/office/drawing/2014/main" id="{99F7C92E-A084-AAEE-9E26-76BEA2B2C826}"/>
              </a:ext>
            </a:extLst>
          </p:cNvPr>
          <p:cNvSpPr txBox="1"/>
          <p:nvPr/>
        </p:nvSpPr>
        <p:spPr>
          <a:xfrm>
            <a:off x="3991769" y="342900"/>
            <a:ext cx="6757988" cy="400110"/>
          </a:xfrm>
          <a:prstGeom prst="rect">
            <a:avLst/>
          </a:prstGeom>
          <a:noFill/>
        </p:spPr>
        <p:txBody>
          <a:bodyPr wrap="square" rtlCol="0">
            <a:spAutoFit/>
          </a:bodyPr>
          <a:lstStyle/>
          <a:p>
            <a:r>
              <a:rPr lang="it-IT" sz="2000" b="1"/>
              <a:t>Perchè questo testo è utile in un corso di Politica economica?</a:t>
            </a:r>
          </a:p>
        </p:txBody>
      </p:sp>
      <p:sp>
        <p:nvSpPr>
          <p:cNvPr id="4" name="CasellaDiTesto 3">
            <a:extLst>
              <a:ext uri="{FF2B5EF4-FFF2-40B4-BE49-F238E27FC236}">
                <a16:creationId xmlns:a16="http://schemas.microsoft.com/office/drawing/2014/main" id="{89C18BF2-9358-071E-2CFB-82AF027E8AD0}"/>
              </a:ext>
            </a:extLst>
          </p:cNvPr>
          <p:cNvSpPr txBox="1"/>
          <p:nvPr/>
        </p:nvSpPr>
        <p:spPr>
          <a:xfrm>
            <a:off x="3991769" y="871538"/>
            <a:ext cx="6952456" cy="5355312"/>
          </a:xfrm>
          <a:prstGeom prst="rect">
            <a:avLst/>
          </a:prstGeom>
          <a:noFill/>
        </p:spPr>
        <p:txBody>
          <a:bodyPr wrap="square" rtlCol="0">
            <a:spAutoFit/>
          </a:bodyPr>
          <a:lstStyle/>
          <a:p>
            <a:pPr marL="342900" indent="-342900">
              <a:buAutoNum type="arabicParenR"/>
            </a:pPr>
            <a:r>
              <a:rPr lang="it-IT"/>
              <a:t>Ricostruisce alcuni dei passaggi maggiori che negli ultimi decenni del XX secolo hanno determinato il </a:t>
            </a:r>
            <a:r>
              <a:rPr lang="it-IT" b="1"/>
              <a:t>cambiamento negli orientamenti della politica economica globale; </a:t>
            </a:r>
          </a:p>
          <a:p>
            <a:pPr marL="342900" indent="-342900">
              <a:buAutoNum type="arabicParenR"/>
            </a:pPr>
            <a:r>
              <a:rPr lang="it-IT"/>
              <a:t>mostra che le stesse forze all’origine di tale cambiamento hanno operato in </a:t>
            </a:r>
            <a:r>
              <a:rPr lang="it-IT" b="1"/>
              <a:t>forme analoghe </a:t>
            </a:r>
            <a:r>
              <a:rPr lang="it-IT"/>
              <a:t>nelle economie capitalistiche e nei  regimi socialisti;</a:t>
            </a:r>
          </a:p>
          <a:p>
            <a:pPr marL="342900" indent="-342900">
              <a:buAutoNum type="arabicParenR"/>
            </a:pPr>
            <a:r>
              <a:rPr lang="it-IT"/>
              <a:t>mostra che tali forze hanno favorito l’affermazione del neoliberismo a livello globale e </a:t>
            </a:r>
            <a:r>
              <a:rPr lang="it-IT" b="1"/>
              <a:t>insieme</a:t>
            </a:r>
            <a:r>
              <a:rPr lang="it-IT"/>
              <a:t> la fine della Guerra fredda;</a:t>
            </a:r>
          </a:p>
          <a:p>
            <a:pPr marL="342900" indent="-342900">
              <a:buAutoNum type="arabicParenR"/>
            </a:pPr>
            <a:r>
              <a:rPr lang="it-IT"/>
              <a:t>fornisce una spiegazione della fine della Guerra fredda e dell’implosione dei paesi del blocco sovietico  in termini di un processo innescato da </a:t>
            </a:r>
            <a:r>
              <a:rPr lang="it-IT" b="1"/>
              <a:t>sviluppi nelle relazioni economiche internazionali;</a:t>
            </a:r>
          </a:p>
          <a:p>
            <a:pPr marL="342900" indent="-342900">
              <a:buAutoNum type="arabicParenR"/>
            </a:pPr>
            <a:r>
              <a:rPr lang="it-IT"/>
              <a:t>mostra in che modo i fattori internazionali hanno messo in moto </a:t>
            </a:r>
            <a:r>
              <a:rPr lang="it-IT" b="1"/>
              <a:t>dinamiche simili</a:t>
            </a:r>
            <a:r>
              <a:rPr lang="it-IT"/>
              <a:t> nei paesi capitalistici e nei paesi socialisti che hanno tuttavia prodotto esiti diversi: il collasso dei regimi socialisti da un lato, il trionfo della globalizzazione liberista dall’altro;</a:t>
            </a:r>
          </a:p>
          <a:p>
            <a:pPr marL="342900" indent="-342900">
              <a:buAutoNum type="arabicParenR"/>
            </a:pPr>
            <a:r>
              <a:rPr lang="it-IT"/>
              <a:t>chiarisce il significato della nozione di </a:t>
            </a:r>
            <a:r>
              <a:rPr lang="it-IT" b="1"/>
              <a:t>disciplina economica </a:t>
            </a:r>
            <a:r>
              <a:rPr lang="it-IT">
                <a:sym typeface="Wingdings" pitchFamily="2" charset="2"/>
              </a:rPr>
              <a:t> politiche economiche che provocano intenzionalmente sofferenze alla popolazione</a:t>
            </a:r>
            <a:endParaRPr lang="it-IT"/>
          </a:p>
        </p:txBody>
      </p:sp>
      <p:sp>
        <p:nvSpPr>
          <p:cNvPr id="5" name="Segnaposto numero diapositiva 4">
            <a:extLst>
              <a:ext uri="{FF2B5EF4-FFF2-40B4-BE49-F238E27FC236}">
                <a16:creationId xmlns:a16="http://schemas.microsoft.com/office/drawing/2014/main" id="{C0E8D3F1-0203-3DFA-2A48-F45B4CC4FFF1}"/>
              </a:ext>
            </a:extLst>
          </p:cNvPr>
          <p:cNvSpPr>
            <a:spLocks noGrp="1"/>
          </p:cNvSpPr>
          <p:nvPr>
            <p:ph type="sldNum" sz="quarter" idx="12"/>
          </p:nvPr>
        </p:nvSpPr>
        <p:spPr/>
        <p:txBody>
          <a:bodyPr/>
          <a:lstStyle/>
          <a:p>
            <a:fld id="{230193A7-3AFE-2A46-A95D-FE6B5BD2C808}" type="slidenum">
              <a:rPr lang="it-IT" smtClean="0"/>
              <a:t>2</a:t>
            </a:fld>
            <a:endParaRPr lang="it-IT"/>
          </a:p>
        </p:txBody>
      </p:sp>
    </p:spTree>
    <p:extLst>
      <p:ext uri="{BB962C8B-B14F-4D97-AF65-F5344CB8AC3E}">
        <p14:creationId xmlns:p14="http://schemas.microsoft.com/office/powerpoint/2010/main" val="2338318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C6CFB609-1D10-AAAE-2010-D4CD3E70BF96}"/>
              </a:ext>
            </a:extLst>
          </p:cNvPr>
          <p:cNvSpPr txBox="1"/>
          <p:nvPr/>
        </p:nvSpPr>
        <p:spPr>
          <a:xfrm>
            <a:off x="620487" y="261257"/>
            <a:ext cx="6025242" cy="400110"/>
          </a:xfrm>
          <a:prstGeom prst="rect">
            <a:avLst/>
          </a:prstGeom>
          <a:noFill/>
        </p:spPr>
        <p:txBody>
          <a:bodyPr wrap="square" rtlCol="0">
            <a:spAutoFit/>
          </a:bodyPr>
          <a:lstStyle/>
          <a:p>
            <a:r>
              <a:rPr lang="it-IT" sz="2000" b="1" dirty="0"/>
              <a:t>L’adattamento delle economie agli shock degli anni ‘70</a:t>
            </a:r>
          </a:p>
        </p:txBody>
      </p:sp>
      <p:sp>
        <p:nvSpPr>
          <p:cNvPr id="3" name="CasellaDiTesto 2">
            <a:extLst>
              <a:ext uri="{FF2B5EF4-FFF2-40B4-BE49-F238E27FC236}">
                <a16:creationId xmlns:a16="http://schemas.microsoft.com/office/drawing/2014/main" id="{D789B518-A066-E12E-82F2-333FA7EF2721}"/>
              </a:ext>
            </a:extLst>
          </p:cNvPr>
          <p:cNvSpPr txBox="1"/>
          <p:nvPr/>
        </p:nvSpPr>
        <p:spPr>
          <a:xfrm>
            <a:off x="620487" y="673876"/>
            <a:ext cx="8801099" cy="2031325"/>
          </a:xfrm>
          <a:prstGeom prst="rect">
            <a:avLst/>
          </a:prstGeom>
          <a:noFill/>
        </p:spPr>
        <p:txBody>
          <a:bodyPr wrap="square" rtlCol="0">
            <a:spAutoFit/>
          </a:bodyPr>
          <a:lstStyle/>
          <a:p>
            <a:r>
              <a:rPr lang="it-IT" dirty="0"/>
              <a:t>I paesi capitalistici rispondono con l’inflazione </a:t>
            </a:r>
            <a:r>
              <a:rPr lang="it-IT" dirty="0">
                <a:sym typeface="Wingdings" pitchFamily="2" charset="2"/>
              </a:rPr>
              <a:t> rincorsa prezzi salari  instabilità politica (il terrorismo politico in alcuni paesi europei)</a:t>
            </a:r>
          </a:p>
          <a:p>
            <a:r>
              <a:rPr lang="it-IT" dirty="0">
                <a:sym typeface="Wingdings" pitchFamily="2" charset="2"/>
              </a:rPr>
              <a:t>I paesi del blocco socialista non possono fare ricorso all’inflazione  a causa di</a:t>
            </a:r>
          </a:p>
          <a:p>
            <a:endParaRPr lang="it-IT" dirty="0">
              <a:sym typeface="Wingdings" pitchFamily="2" charset="2"/>
            </a:endParaRPr>
          </a:p>
          <a:p>
            <a:pPr marL="285750" indent="-285750">
              <a:buFont typeface="Wingdings" pitchFamily="2" charset="2"/>
              <a:buChar char="à"/>
            </a:pPr>
            <a:r>
              <a:rPr lang="it-IT" dirty="0">
                <a:sym typeface="Wingdings" pitchFamily="2" charset="2"/>
              </a:rPr>
              <a:t>vincoli «tecnici)   prezzi amministrati</a:t>
            </a:r>
          </a:p>
          <a:p>
            <a:pPr marL="285750" indent="-285750">
              <a:buFont typeface="Wingdings" pitchFamily="2" charset="2"/>
              <a:buChar char="à"/>
            </a:pPr>
            <a:r>
              <a:rPr lang="it-IT" dirty="0">
                <a:sym typeface="Wingdings" pitchFamily="2" charset="2"/>
              </a:rPr>
              <a:t>Consapevolezza che l’inflazione avrebbe peggiorato lo standard di vita dei cittadini sul quale riposava la legittimità politica dei governi </a:t>
            </a:r>
            <a:endParaRPr lang="it-IT" dirty="0"/>
          </a:p>
        </p:txBody>
      </p:sp>
      <p:sp>
        <p:nvSpPr>
          <p:cNvPr id="5" name="CasellaDiTesto 4">
            <a:extLst>
              <a:ext uri="{FF2B5EF4-FFF2-40B4-BE49-F238E27FC236}">
                <a16:creationId xmlns:a16="http://schemas.microsoft.com/office/drawing/2014/main" id="{C8482E1A-1CBE-64C2-C49A-D59FFC43935F}"/>
              </a:ext>
            </a:extLst>
          </p:cNvPr>
          <p:cNvSpPr txBox="1"/>
          <p:nvPr/>
        </p:nvSpPr>
        <p:spPr>
          <a:xfrm>
            <a:off x="457200" y="2967335"/>
            <a:ext cx="11571513" cy="923330"/>
          </a:xfrm>
          <a:prstGeom prst="rect">
            <a:avLst/>
          </a:prstGeom>
          <a:noFill/>
        </p:spPr>
        <p:txBody>
          <a:bodyPr wrap="square" rtlCol="0">
            <a:spAutoFit/>
          </a:bodyPr>
          <a:lstStyle/>
          <a:p>
            <a:r>
              <a:rPr lang="it-IT" dirty="0"/>
              <a:t>«a </a:t>
            </a:r>
            <a:r>
              <a:rPr lang="it-IT" dirty="0" err="1"/>
              <a:t>possible</a:t>
            </a:r>
            <a:r>
              <a:rPr lang="it-IT" dirty="0"/>
              <a:t> political </a:t>
            </a:r>
            <a:r>
              <a:rPr lang="it-IT" dirty="0" err="1"/>
              <a:t>destabilization</a:t>
            </a:r>
            <a:r>
              <a:rPr lang="it-IT" dirty="0"/>
              <a:t> in the GDR through a </a:t>
            </a:r>
            <a:r>
              <a:rPr lang="it-IT" dirty="0" err="1"/>
              <a:t>restriction</a:t>
            </a:r>
            <a:r>
              <a:rPr lang="it-IT" dirty="0"/>
              <a:t> of social policy was </a:t>
            </a:r>
            <a:r>
              <a:rPr lang="it-IT" dirty="0" err="1"/>
              <a:t>connected</a:t>
            </a:r>
            <a:r>
              <a:rPr lang="it-IT" dirty="0"/>
              <a:t> with an </a:t>
            </a:r>
            <a:r>
              <a:rPr lang="it-IT" dirty="0" err="1"/>
              <a:t>incalculable</a:t>
            </a:r>
            <a:r>
              <a:rPr lang="it-IT" dirty="0"/>
              <a:t> political risk. In </a:t>
            </a:r>
            <a:r>
              <a:rPr lang="it-IT" dirty="0" err="1"/>
              <a:t>this</a:t>
            </a:r>
            <a:r>
              <a:rPr lang="it-IT" dirty="0"/>
              <a:t> </a:t>
            </a:r>
            <a:r>
              <a:rPr lang="it-IT" dirty="0" err="1"/>
              <a:t>respect</a:t>
            </a:r>
            <a:r>
              <a:rPr lang="it-IT" dirty="0"/>
              <a:t> the </a:t>
            </a:r>
            <a:r>
              <a:rPr lang="it-IT" dirty="0" err="1"/>
              <a:t>guarantee</a:t>
            </a:r>
            <a:r>
              <a:rPr lang="it-IT" dirty="0"/>
              <a:t> of economic and social </a:t>
            </a:r>
            <a:r>
              <a:rPr lang="it-IT" dirty="0" err="1"/>
              <a:t>stability</a:t>
            </a:r>
            <a:r>
              <a:rPr lang="it-IT" dirty="0"/>
              <a:t> was a </a:t>
            </a:r>
            <a:r>
              <a:rPr lang="it-IT" dirty="0" err="1"/>
              <a:t>basic</a:t>
            </a:r>
            <a:r>
              <a:rPr lang="it-IT" dirty="0"/>
              <a:t> premise of all political action» dalle memorie di G. </a:t>
            </a:r>
            <a:r>
              <a:rPr lang="it-IT" dirty="0" err="1"/>
              <a:t>Mittag</a:t>
            </a:r>
            <a:r>
              <a:rPr lang="it-IT" dirty="0"/>
              <a:t>, responsabile economico del Partito socialista della Repubblica democratica tedesca (Bartel, p. 42)</a:t>
            </a:r>
          </a:p>
        </p:txBody>
      </p:sp>
      <p:pic>
        <p:nvPicPr>
          <p:cNvPr id="6" name="Immagine 5">
            <a:extLst>
              <a:ext uri="{FF2B5EF4-FFF2-40B4-BE49-F238E27FC236}">
                <a16:creationId xmlns:a16="http://schemas.microsoft.com/office/drawing/2014/main" id="{D017938A-5174-3616-D76E-018A0DD8B77F}"/>
              </a:ext>
            </a:extLst>
          </p:cNvPr>
          <p:cNvPicPr>
            <a:picLocks noChangeAspect="1"/>
          </p:cNvPicPr>
          <p:nvPr/>
        </p:nvPicPr>
        <p:blipFill>
          <a:blip r:embed="rId2"/>
          <a:stretch>
            <a:fillRect/>
          </a:stretch>
        </p:blipFill>
        <p:spPr>
          <a:xfrm>
            <a:off x="457200" y="4307166"/>
            <a:ext cx="9425011" cy="2028320"/>
          </a:xfrm>
          <a:prstGeom prst="rect">
            <a:avLst/>
          </a:prstGeom>
        </p:spPr>
      </p:pic>
      <p:sp>
        <p:nvSpPr>
          <p:cNvPr id="4" name="Segnaposto numero diapositiva 3">
            <a:extLst>
              <a:ext uri="{FF2B5EF4-FFF2-40B4-BE49-F238E27FC236}">
                <a16:creationId xmlns:a16="http://schemas.microsoft.com/office/drawing/2014/main" id="{34B1FF89-FB7E-197A-D7F8-37FEC4D884D0}"/>
              </a:ext>
            </a:extLst>
          </p:cNvPr>
          <p:cNvSpPr>
            <a:spLocks noGrp="1"/>
          </p:cNvSpPr>
          <p:nvPr>
            <p:ph type="sldNum" sz="quarter" idx="12"/>
          </p:nvPr>
        </p:nvSpPr>
        <p:spPr/>
        <p:txBody>
          <a:bodyPr/>
          <a:lstStyle/>
          <a:p>
            <a:fld id="{230193A7-3AFE-2A46-A95D-FE6B5BD2C808}" type="slidenum">
              <a:rPr lang="it-IT" smtClean="0"/>
              <a:t>20</a:t>
            </a:fld>
            <a:endParaRPr lang="it-IT"/>
          </a:p>
        </p:txBody>
      </p:sp>
    </p:spTree>
    <p:extLst>
      <p:ext uri="{BB962C8B-B14F-4D97-AF65-F5344CB8AC3E}">
        <p14:creationId xmlns:p14="http://schemas.microsoft.com/office/powerpoint/2010/main" val="2656625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6FBF5EDA-CEB1-8966-49DC-260C0CC46E96}"/>
              </a:ext>
            </a:extLst>
          </p:cNvPr>
          <p:cNvPicPr>
            <a:picLocks noChangeAspect="1"/>
          </p:cNvPicPr>
          <p:nvPr/>
        </p:nvPicPr>
        <p:blipFill>
          <a:blip r:embed="rId2"/>
          <a:stretch>
            <a:fillRect/>
          </a:stretch>
        </p:blipFill>
        <p:spPr>
          <a:xfrm>
            <a:off x="407894" y="174812"/>
            <a:ext cx="9539501" cy="6306670"/>
          </a:xfrm>
          <a:prstGeom prst="rect">
            <a:avLst/>
          </a:prstGeom>
        </p:spPr>
      </p:pic>
      <p:pic>
        <p:nvPicPr>
          <p:cNvPr id="3" name="Immagine 2">
            <a:extLst>
              <a:ext uri="{FF2B5EF4-FFF2-40B4-BE49-F238E27FC236}">
                <a16:creationId xmlns:a16="http://schemas.microsoft.com/office/drawing/2014/main" id="{2B4AD1BB-675F-ED1E-E2D1-099A8A90867E}"/>
              </a:ext>
            </a:extLst>
          </p:cNvPr>
          <p:cNvPicPr>
            <a:picLocks noChangeAspect="1"/>
          </p:cNvPicPr>
          <p:nvPr/>
        </p:nvPicPr>
        <p:blipFill>
          <a:blip r:embed="rId3"/>
          <a:stretch>
            <a:fillRect/>
          </a:stretch>
        </p:blipFill>
        <p:spPr>
          <a:xfrm>
            <a:off x="2403768" y="1000945"/>
            <a:ext cx="3492500" cy="2679700"/>
          </a:xfrm>
          <a:prstGeom prst="rect">
            <a:avLst/>
          </a:prstGeom>
        </p:spPr>
      </p:pic>
      <p:sp>
        <p:nvSpPr>
          <p:cNvPr id="4" name="CasellaDiTesto 3">
            <a:extLst>
              <a:ext uri="{FF2B5EF4-FFF2-40B4-BE49-F238E27FC236}">
                <a16:creationId xmlns:a16="http://schemas.microsoft.com/office/drawing/2014/main" id="{688A8484-BA31-CED4-BA89-EE064965F241}"/>
              </a:ext>
            </a:extLst>
          </p:cNvPr>
          <p:cNvSpPr txBox="1"/>
          <p:nvPr/>
        </p:nvSpPr>
        <p:spPr>
          <a:xfrm>
            <a:off x="7642730" y="2512539"/>
            <a:ext cx="3711389" cy="1631216"/>
          </a:xfrm>
          <a:prstGeom prst="rect">
            <a:avLst/>
          </a:prstGeom>
          <a:noFill/>
        </p:spPr>
        <p:txBody>
          <a:bodyPr wrap="square" rtlCol="0">
            <a:spAutoFit/>
          </a:bodyPr>
          <a:lstStyle/>
          <a:p>
            <a:r>
              <a:rPr lang="it-IT" dirty="0"/>
              <a:t> </a:t>
            </a:r>
            <a:r>
              <a:rPr lang="it-IT" sz="2000" dirty="0"/>
              <a:t>«the surplus capital </a:t>
            </a:r>
            <a:r>
              <a:rPr lang="it-IT" sz="2000" dirty="0" err="1"/>
              <a:t>generated</a:t>
            </a:r>
            <a:r>
              <a:rPr lang="it-IT" sz="2000" dirty="0"/>
              <a:t> by a global crisis in </a:t>
            </a:r>
            <a:r>
              <a:rPr lang="it-IT" sz="2000" dirty="0" err="1"/>
              <a:t>capitalism</a:t>
            </a:r>
            <a:r>
              <a:rPr lang="it-IT" sz="2000" dirty="0"/>
              <a:t> was now funding state </a:t>
            </a:r>
            <a:r>
              <a:rPr lang="it-IT" sz="2000" dirty="0" err="1"/>
              <a:t>socialism’s</a:t>
            </a:r>
            <a:r>
              <a:rPr lang="it-IT" sz="2000" dirty="0"/>
              <a:t> defense </a:t>
            </a:r>
            <a:r>
              <a:rPr lang="it-IT" sz="2000" dirty="0" err="1"/>
              <a:t>against</a:t>
            </a:r>
            <a:r>
              <a:rPr lang="it-IT" sz="2000" dirty="0"/>
              <a:t> the global </a:t>
            </a:r>
            <a:r>
              <a:rPr lang="it-IT" sz="2000" dirty="0" err="1"/>
              <a:t>capitalist</a:t>
            </a:r>
            <a:r>
              <a:rPr lang="it-IT" sz="2000" dirty="0"/>
              <a:t> system» (Bartel, p. 44) </a:t>
            </a:r>
          </a:p>
        </p:txBody>
      </p:sp>
      <p:sp>
        <p:nvSpPr>
          <p:cNvPr id="5" name="Segnaposto numero diapositiva 4">
            <a:extLst>
              <a:ext uri="{FF2B5EF4-FFF2-40B4-BE49-F238E27FC236}">
                <a16:creationId xmlns:a16="http://schemas.microsoft.com/office/drawing/2014/main" id="{8AB026C3-3315-0526-12A2-971016DB5C62}"/>
              </a:ext>
            </a:extLst>
          </p:cNvPr>
          <p:cNvSpPr>
            <a:spLocks noGrp="1"/>
          </p:cNvSpPr>
          <p:nvPr>
            <p:ph type="sldNum" sz="quarter" idx="12"/>
          </p:nvPr>
        </p:nvSpPr>
        <p:spPr/>
        <p:txBody>
          <a:bodyPr/>
          <a:lstStyle/>
          <a:p>
            <a:fld id="{230193A7-3AFE-2A46-A95D-FE6B5BD2C808}" type="slidenum">
              <a:rPr lang="it-IT" smtClean="0"/>
              <a:t>21</a:t>
            </a:fld>
            <a:endParaRPr lang="it-IT"/>
          </a:p>
        </p:txBody>
      </p:sp>
    </p:spTree>
    <p:extLst>
      <p:ext uri="{BB962C8B-B14F-4D97-AF65-F5344CB8AC3E}">
        <p14:creationId xmlns:p14="http://schemas.microsoft.com/office/powerpoint/2010/main" val="1605251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774EA6C1-4F48-0A08-6ADD-0C185A3831C3}"/>
              </a:ext>
            </a:extLst>
          </p:cNvPr>
          <p:cNvPicPr>
            <a:picLocks noChangeAspect="1"/>
          </p:cNvPicPr>
          <p:nvPr/>
        </p:nvPicPr>
        <p:blipFill>
          <a:blip r:embed="rId2"/>
          <a:stretch>
            <a:fillRect/>
          </a:stretch>
        </p:blipFill>
        <p:spPr>
          <a:xfrm>
            <a:off x="192741" y="279991"/>
            <a:ext cx="9522469" cy="4157537"/>
          </a:xfrm>
          <a:prstGeom prst="rect">
            <a:avLst/>
          </a:prstGeom>
        </p:spPr>
      </p:pic>
      <p:sp>
        <p:nvSpPr>
          <p:cNvPr id="3" name="CasellaDiTesto 2">
            <a:extLst>
              <a:ext uri="{FF2B5EF4-FFF2-40B4-BE49-F238E27FC236}">
                <a16:creationId xmlns:a16="http://schemas.microsoft.com/office/drawing/2014/main" id="{E133C135-DCE1-F915-8A0E-D6999DD0A25F}"/>
              </a:ext>
            </a:extLst>
          </p:cNvPr>
          <p:cNvSpPr txBox="1"/>
          <p:nvPr/>
        </p:nvSpPr>
        <p:spPr>
          <a:xfrm>
            <a:off x="5405718" y="1344706"/>
            <a:ext cx="5916706" cy="707886"/>
          </a:xfrm>
          <a:prstGeom prst="rect">
            <a:avLst/>
          </a:prstGeom>
          <a:noFill/>
        </p:spPr>
        <p:txBody>
          <a:bodyPr wrap="square" rtlCol="0">
            <a:spAutoFit/>
          </a:bodyPr>
          <a:lstStyle/>
          <a:p>
            <a:r>
              <a:rPr lang="it-IT" sz="2000" dirty="0"/>
              <a:t>Perché le banche continuano a prestare a questi  paesi nonostante l’aumento del loro indebitamento?</a:t>
            </a:r>
          </a:p>
        </p:txBody>
      </p:sp>
      <p:sp>
        <p:nvSpPr>
          <p:cNvPr id="4" name="CasellaDiTesto 3">
            <a:extLst>
              <a:ext uri="{FF2B5EF4-FFF2-40B4-BE49-F238E27FC236}">
                <a16:creationId xmlns:a16="http://schemas.microsoft.com/office/drawing/2014/main" id="{CC0CCCF4-ABE6-3919-F45E-DF476011C78C}"/>
              </a:ext>
            </a:extLst>
          </p:cNvPr>
          <p:cNvSpPr txBox="1"/>
          <p:nvPr/>
        </p:nvSpPr>
        <p:spPr>
          <a:xfrm>
            <a:off x="6562166" y="2358759"/>
            <a:ext cx="4760258" cy="3785652"/>
          </a:xfrm>
          <a:prstGeom prst="rect">
            <a:avLst/>
          </a:prstGeom>
          <a:noFill/>
        </p:spPr>
        <p:txBody>
          <a:bodyPr wrap="square" rtlCol="0">
            <a:spAutoFit/>
          </a:bodyPr>
          <a:lstStyle/>
          <a:p>
            <a:r>
              <a:rPr lang="it-IT" sz="2000" dirty="0"/>
              <a:t>I banchieri credevano che i paesi socialisti avessero tre vantaggi sui paesi capitalisti</a:t>
            </a:r>
          </a:p>
          <a:p>
            <a:endParaRPr lang="it-IT" sz="2000" dirty="0"/>
          </a:p>
          <a:p>
            <a:pPr marL="342900" indent="-342900">
              <a:buAutoNum type="arabicParenR"/>
            </a:pPr>
            <a:r>
              <a:rPr lang="it-IT" sz="2000" dirty="0"/>
              <a:t>I paesi socialisti avevano un record di grande affidabilità finanziaria (nessun default)</a:t>
            </a:r>
          </a:p>
          <a:p>
            <a:pPr marL="342900" indent="-342900">
              <a:buAutoNum type="arabicParenR"/>
            </a:pPr>
            <a:r>
              <a:rPr lang="it-IT" sz="2000" dirty="0"/>
              <a:t>L’«ombrello» delle risorse dell’URSS (materie prime e energia)</a:t>
            </a:r>
          </a:p>
          <a:p>
            <a:pPr marL="342900" indent="-342900">
              <a:buAutoNum type="arabicParenR"/>
            </a:pPr>
            <a:r>
              <a:rPr lang="it-IT" sz="2000" dirty="0"/>
              <a:t>La natura autoritaria di quei regimi che li metteva in grado di «spremere» i propri cittadini per onorare i debiti esteri (Bartel, p. 46-48)</a:t>
            </a:r>
          </a:p>
        </p:txBody>
      </p:sp>
      <p:sp>
        <p:nvSpPr>
          <p:cNvPr id="5" name="Segnaposto numero diapositiva 4">
            <a:extLst>
              <a:ext uri="{FF2B5EF4-FFF2-40B4-BE49-F238E27FC236}">
                <a16:creationId xmlns:a16="http://schemas.microsoft.com/office/drawing/2014/main" id="{6EDC3438-B027-857B-936D-D42510AE728A}"/>
              </a:ext>
            </a:extLst>
          </p:cNvPr>
          <p:cNvSpPr>
            <a:spLocks noGrp="1"/>
          </p:cNvSpPr>
          <p:nvPr>
            <p:ph type="sldNum" sz="quarter" idx="12"/>
          </p:nvPr>
        </p:nvSpPr>
        <p:spPr/>
        <p:txBody>
          <a:bodyPr/>
          <a:lstStyle/>
          <a:p>
            <a:fld id="{230193A7-3AFE-2A46-A95D-FE6B5BD2C808}" type="slidenum">
              <a:rPr lang="it-IT" smtClean="0"/>
              <a:t>22</a:t>
            </a:fld>
            <a:endParaRPr lang="it-IT"/>
          </a:p>
        </p:txBody>
      </p:sp>
    </p:spTree>
    <p:extLst>
      <p:ext uri="{BB962C8B-B14F-4D97-AF65-F5344CB8AC3E}">
        <p14:creationId xmlns:p14="http://schemas.microsoft.com/office/powerpoint/2010/main" val="2196592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995CA729-168F-5EB2-B0D1-BA94014EAE64}"/>
              </a:ext>
            </a:extLst>
          </p:cNvPr>
          <p:cNvPicPr>
            <a:picLocks noChangeAspect="1"/>
          </p:cNvPicPr>
          <p:nvPr/>
        </p:nvPicPr>
        <p:blipFill>
          <a:blip r:embed="rId2" cstate="print"/>
          <a:stretch>
            <a:fillRect/>
          </a:stretch>
        </p:blipFill>
        <p:spPr>
          <a:xfrm>
            <a:off x="381402" y="609403"/>
            <a:ext cx="11429196" cy="6096405"/>
          </a:xfrm>
          <a:prstGeom prst="rect">
            <a:avLst/>
          </a:prstGeom>
        </p:spPr>
      </p:pic>
      <p:sp>
        <p:nvSpPr>
          <p:cNvPr id="5" name="CasellaDiTesto 4">
            <a:extLst>
              <a:ext uri="{FF2B5EF4-FFF2-40B4-BE49-F238E27FC236}">
                <a16:creationId xmlns:a16="http://schemas.microsoft.com/office/drawing/2014/main" id="{DA7CF4BD-F63E-9720-344B-84154E2EEEEA}"/>
              </a:ext>
            </a:extLst>
          </p:cNvPr>
          <p:cNvSpPr txBox="1"/>
          <p:nvPr/>
        </p:nvSpPr>
        <p:spPr>
          <a:xfrm>
            <a:off x="5290456" y="2090063"/>
            <a:ext cx="3086100" cy="2031325"/>
          </a:xfrm>
          <a:prstGeom prst="rect">
            <a:avLst/>
          </a:prstGeom>
          <a:solidFill>
            <a:schemeClr val="bg1"/>
          </a:solidFill>
        </p:spPr>
        <p:txBody>
          <a:bodyPr wrap="square" rtlCol="0">
            <a:spAutoFit/>
          </a:bodyPr>
          <a:lstStyle/>
          <a:p>
            <a:r>
              <a:rPr lang="it-IT" dirty="0"/>
              <a:t>Nei paesi occidentali la stagflazione viene attribuita all’eccesso di welfare e alle politiche economiche che hanno fatto «troppo per proteggere i lavoratori» (Bartel, pp. 29-31)</a:t>
            </a:r>
          </a:p>
        </p:txBody>
      </p:sp>
      <p:sp>
        <p:nvSpPr>
          <p:cNvPr id="3" name="CasellaDiTesto 2">
            <a:extLst>
              <a:ext uri="{FF2B5EF4-FFF2-40B4-BE49-F238E27FC236}">
                <a16:creationId xmlns:a16="http://schemas.microsoft.com/office/drawing/2014/main" id="{0D611387-8019-4713-50A3-4BAEBBB28937}"/>
              </a:ext>
            </a:extLst>
          </p:cNvPr>
          <p:cNvSpPr txBox="1"/>
          <p:nvPr/>
        </p:nvSpPr>
        <p:spPr>
          <a:xfrm>
            <a:off x="669472" y="152192"/>
            <a:ext cx="2612571" cy="523220"/>
          </a:xfrm>
          <a:prstGeom prst="rect">
            <a:avLst/>
          </a:prstGeom>
          <a:noFill/>
        </p:spPr>
        <p:txBody>
          <a:bodyPr wrap="square" rtlCol="0">
            <a:spAutoFit/>
          </a:bodyPr>
          <a:lstStyle/>
          <a:p>
            <a:r>
              <a:rPr lang="it-IT" sz="2800" b="1" dirty="0">
                <a:solidFill>
                  <a:srgbClr val="002060"/>
                </a:solidFill>
              </a:rPr>
              <a:t>La resa dei conti</a:t>
            </a:r>
          </a:p>
        </p:txBody>
      </p:sp>
      <p:sp>
        <p:nvSpPr>
          <p:cNvPr id="6" name="CasellaDiTesto 5">
            <a:extLst>
              <a:ext uri="{FF2B5EF4-FFF2-40B4-BE49-F238E27FC236}">
                <a16:creationId xmlns:a16="http://schemas.microsoft.com/office/drawing/2014/main" id="{D5D35A51-F0BD-CB8F-7C84-1D8E57F5F38D}"/>
              </a:ext>
            </a:extLst>
          </p:cNvPr>
          <p:cNvSpPr txBox="1"/>
          <p:nvPr/>
        </p:nvSpPr>
        <p:spPr>
          <a:xfrm>
            <a:off x="4914900" y="1110343"/>
            <a:ext cx="4000500" cy="369332"/>
          </a:xfrm>
          <a:prstGeom prst="rect">
            <a:avLst/>
          </a:prstGeom>
          <a:noFill/>
        </p:spPr>
        <p:txBody>
          <a:bodyPr wrap="square" rtlCol="0">
            <a:spAutoFit/>
          </a:bodyPr>
          <a:lstStyle/>
          <a:p>
            <a:r>
              <a:rPr lang="it-IT" dirty="0"/>
              <a:t>Volker presidente della Federal </a:t>
            </a:r>
            <a:r>
              <a:rPr lang="it-IT" dirty="0" err="1"/>
              <a:t>reserve</a:t>
            </a:r>
            <a:endParaRPr lang="it-IT" dirty="0"/>
          </a:p>
        </p:txBody>
      </p:sp>
      <p:sp>
        <p:nvSpPr>
          <p:cNvPr id="2" name="Segnaposto numero diapositiva 1">
            <a:extLst>
              <a:ext uri="{FF2B5EF4-FFF2-40B4-BE49-F238E27FC236}">
                <a16:creationId xmlns:a16="http://schemas.microsoft.com/office/drawing/2014/main" id="{71D48D40-49E4-00FE-BE80-0EB3EE598D83}"/>
              </a:ext>
            </a:extLst>
          </p:cNvPr>
          <p:cNvSpPr>
            <a:spLocks noGrp="1"/>
          </p:cNvSpPr>
          <p:nvPr>
            <p:ph type="sldNum" sz="quarter" idx="12"/>
          </p:nvPr>
        </p:nvSpPr>
        <p:spPr/>
        <p:txBody>
          <a:bodyPr/>
          <a:lstStyle/>
          <a:p>
            <a:fld id="{230193A7-3AFE-2A46-A95D-FE6B5BD2C808}" type="slidenum">
              <a:rPr lang="it-IT" smtClean="0"/>
              <a:t>23</a:t>
            </a:fld>
            <a:endParaRPr lang="it-IT"/>
          </a:p>
        </p:txBody>
      </p:sp>
    </p:spTree>
    <p:extLst>
      <p:ext uri="{BB962C8B-B14F-4D97-AF65-F5344CB8AC3E}">
        <p14:creationId xmlns:p14="http://schemas.microsoft.com/office/powerpoint/2010/main" val="4157623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90B5D28B-1462-FAE1-967C-81A61CDF0175}"/>
              </a:ext>
            </a:extLst>
          </p:cNvPr>
          <p:cNvSpPr txBox="1"/>
          <p:nvPr/>
        </p:nvSpPr>
        <p:spPr>
          <a:xfrm>
            <a:off x="520700" y="304800"/>
            <a:ext cx="10845800" cy="4801314"/>
          </a:xfrm>
          <a:prstGeom prst="rect">
            <a:avLst/>
          </a:prstGeom>
          <a:noFill/>
        </p:spPr>
        <p:txBody>
          <a:bodyPr wrap="square" rtlCol="0">
            <a:spAutoFit/>
          </a:bodyPr>
          <a:lstStyle/>
          <a:p>
            <a:r>
              <a:rPr lang="it-IT" dirty="0"/>
              <a:t>L’origine degli alti tassi di interesse reali dalla fine degli anni ‘70 è da cercare negli orientamenti della politica economica americana</a:t>
            </a:r>
          </a:p>
          <a:p>
            <a:pPr marL="342900" indent="-342900">
              <a:buAutoNum type="arabicParenR"/>
            </a:pPr>
            <a:r>
              <a:rPr lang="it-IT" dirty="0"/>
              <a:t>Nel 1980 la Fed combatte l’inflazione con una politica monetaria restrittiva che viene però accompagnata da una politica fiscale espansiva: questo determina alti tassi di interesse ai quali gli altri paesi devono adattarsi, data la mobilità dei capitali.</a:t>
            </a:r>
          </a:p>
          <a:p>
            <a:pPr marL="342900" indent="-342900">
              <a:buAutoNum type="arabicParenR"/>
            </a:pPr>
            <a:r>
              <a:rPr lang="it-IT" dirty="0"/>
              <a:t>L’aumento dei tassi di interesse determinò una inversione del corso del dollaro, che si era deprezzato negli anni settanta: il dollaro si rivaluta nella prima metà degli anni ‘80.</a:t>
            </a:r>
          </a:p>
          <a:p>
            <a:pPr marL="342900" indent="-342900">
              <a:buAutoNum type="arabicParenR"/>
            </a:pPr>
            <a:r>
              <a:rPr lang="it-IT" dirty="0"/>
              <a:t>L’apprezzamento del dollaro aggravò le conseguenze del secondo shock petrolifero (1979), in quanto il prezzo del petrolio, essendo fissato in dollari, raddoppia in termini di franchi o lire se il dollaro si apprezza.</a:t>
            </a:r>
          </a:p>
          <a:p>
            <a:pPr marL="342900" indent="-342900">
              <a:buAutoNum type="arabicParenR"/>
            </a:pPr>
            <a:r>
              <a:rPr lang="it-IT" dirty="0"/>
              <a:t>Il deprezzamento delle valute europee rafforzò la determinazione dei paesi europei nella lotta contro l’inflazione.</a:t>
            </a:r>
          </a:p>
          <a:p>
            <a:pPr marL="342900" indent="-342900">
              <a:buAutoNum type="arabicParenR"/>
            </a:pPr>
            <a:r>
              <a:rPr lang="it-IT" dirty="0"/>
              <a:t>I paesi a valuta più forte ingaggiano una gara con gli Stati Uniti per strappare i capitali liberi: questo favorisce la rincorsa verso l’alto dei tassi di interesse</a:t>
            </a:r>
          </a:p>
          <a:p>
            <a:pPr marL="342900" indent="-342900">
              <a:buAutoNum type="arabicParenR"/>
            </a:pPr>
            <a:r>
              <a:rPr lang="it-IT" dirty="0"/>
              <a:t>La lotta contro l’inflazione determinò nei paesi europei rallentamento della crescita e aumenti ingenti della disoccupazione.</a:t>
            </a:r>
          </a:p>
          <a:p>
            <a:pPr marL="342900" indent="-342900">
              <a:buAutoNum type="arabicParenR"/>
            </a:pPr>
            <a:r>
              <a:rPr lang="it-IT" dirty="0"/>
              <a:t>Il </a:t>
            </a:r>
            <a:r>
              <a:rPr lang="it-IT" dirty="0" err="1"/>
              <a:t>riorientamento</a:t>
            </a:r>
            <a:r>
              <a:rPr lang="it-IT" dirty="0"/>
              <a:t> della politica economica e monetaria ha conseguenze imponenti per la distribuzione del reddito tra imprese e azionisti, tra imprese e lavoratori e tra imprese e stato.</a:t>
            </a:r>
          </a:p>
        </p:txBody>
      </p:sp>
      <p:sp>
        <p:nvSpPr>
          <p:cNvPr id="3" name="Segnaposto numero diapositiva 2">
            <a:extLst>
              <a:ext uri="{FF2B5EF4-FFF2-40B4-BE49-F238E27FC236}">
                <a16:creationId xmlns:a16="http://schemas.microsoft.com/office/drawing/2014/main" id="{9997FC51-C9BC-38BA-9452-7C42BE686266}"/>
              </a:ext>
            </a:extLst>
          </p:cNvPr>
          <p:cNvSpPr>
            <a:spLocks noGrp="1"/>
          </p:cNvSpPr>
          <p:nvPr>
            <p:ph type="sldNum" sz="quarter" idx="12"/>
          </p:nvPr>
        </p:nvSpPr>
        <p:spPr/>
        <p:txBody>
          <a:bodyPr/>
          <a:lstStyle/>
          <a:p>
            <a:fld id="{230193A7-3AFE-2A46-A95D-FE6B5BD2C808}" type="slidenum">
              <a:rPr lang="it-IT" smtClean="0"/>
              <a:t>24</a:t>
            </a:fld>
            <a:endParaRPr lang="it-IT"/>
          </a:p>
        </p:txBody>
      </p:sp>
    </p:spTree>
    <p:extLst>
      <p:ext uri="{BB962C8B-B14F-4D97-AF65-F5344CB8AC3E}">
        <p14:creationId xmlns:p14="http://schemas.microsoft.com/office/powerpoint/2010/main" val="25456567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2DF8DD48-9790-AA2F-F214-ADCF39593D44}"/>
              </a:ext>
            </a:extLst>
          </p:cNvPr>
          <p:cNvSpPr txBox="1"/>
          <p:nvPr/>
        </p:nvSpPr>
        <p:spPr>
          <a:xfrm>
            <a:off x="424543" y="163287"/>
            <a:ext cx="10384972" cy="3139321"/>
          </a:xfrm>
          <a:prstGeom prst="rect">
            <a:avLst/>
          </a:prstGeom>
          <a:noFill/>
        </p:spPr>
        <p:txBody>
          <a:bodyPr wrap="square" rtlCol="0">
            <a:spAutoFit/>
          </a:bodyPr>
          <a:lstStyle/>
          <a:p>
            <a:pPr marL="342900" indent="-342900">
              <a:buAutoNum type="arabicParenR"/>
            </a:pPr>
            <a:r>
              <a:rPr lang="it-IT" dirty="0"/>
              <a:t>Nella seconda metà degli anni ‘70 i paesi capitalistici provano ad avviare politiche di austerità per bloccare l’inflazione</a:t>
            </a:r>
          </a:p>
          <a:p>
            <a:pPr marL="342900" indent="-342900">
              <a:buAutoNum type="arabicParenR"/>
            </a:pPr>
            <a:r>
              <a:rPr lang="it-IT" dirty="0"/>
              <a:t>In Italia e nel Regno Unito i governi cercano l’assistenza del FMI che chiede tagli dei salari e della spesa pubblica</a:t>
            </a:r>
          </a:p>
          <a:p>
            <a:pPr marL="342900" indent="-342900">
              <a:buAutoNum type="arabicParenR"/>
            </a:pPr>
            <a:r>
              <a:rPr lang="it-IT" dirty="0"/>
              <a:t>In Italia le politiche di austerità alla fine del decennio sono avviate dal  «governo di unità nazionale» che include anche il Partito comunista</a:t>
            </a:r>
          </a:p>
          <a:p>
            <a:pPr marL="342900" indent="-342900">
              <a:buAutoNum type="arabicParenR"/>
            </a:pPr>
            <a:r>
              <a:rPr lang="it-IT" dirty="0"/>
              <a:t>In Germania le politiche di austerità sono attuate dal governo socialdemocratico con la collaborazione dei sindacati</a:t>
            </a:r>
          </a:p>
          <a:p>
            <a:pPr marL="342900" indent="-342900">
              <a:buAutoNum type="arabicParenR"/>
            </a:pPr>
            <a:r>
              <a:rPr lang="it-IT" dirty="0"/>
              <a:t>Nel Regno Unito i laburisti hanno un forte rapporto con le Trade </a:t>
            </a:r>
            <a:r>
              <a:rPr lang="it-IT" dirty="0" err="1"/>
              <a:t>Unions</a:t>
            </a:r>
            <a:r>
              <a:rPr lang="it-IT" dirty="0"/>
              <a:t> e non sono in grado di attuare politiche di austerità </a:t>
            </a:r>
            <a:r>
              <a:rPr lang="it-IT" dirty="0">
                <a:sym typeface="Wingdings" pitchFamily="2" charset="2"/>
              </a:rPr>
              <a:t> nel 1979 si forma il primo governo Thatcher</a:t>
            </a:r>
          </a:p>
          <a:p>
            <a:pPr marL="342900" indent="-342900">
              <a:buAutoNum type="arabicParenR"/>
            </a:pPr>
            <a:r>
              <a:rPr lang="it-IT" dirty="0">
                <a:sym typeface="Wingdings" pitchFamily="2" charset="2"/>
              </a:rPr>
              <a:t>Le politiche monetariste della Federal </a:t>
            </a:r>
            <a:r>
              <a:rPr lang="it-IT" dirty="0" err="1">
                <a:sym typeface="Wingdings" pitchFamily="2" charset="2"/>
              </a:rPr>
              <a:t>reserve</a:t>
            </a:r>
            <a:r>
              <a:rPr lang="it-IT" dirty="0">
                <a:sym typeface="Wingdings" pitchFamily="2" charset="2"/>
              </a:rPr>
              <a:t> segnano uno spartiacque</a:t>
            </a:r>
            <a:endParaRPr lang="it-IT" dirty="0"/>
          </a:p>
        </p:txBody>
      </p:sp>
      <p:sp>
        <p:nvSpPr>
          <p:cNvPr id="3" name="CasellaDiTesto 2">
            <a:extLst>
              <a:ext uri="{FF2B5EF4-FFF2-40B4-BE49-F238E27FC236}">
                <a16:creationId xmlns:a16="http://schemas.microsoft.com/office/drawing/2014/main" id="{E43D4924-3EA0-D6FB-0E18-BE20DF6B56DB}"/>
              </a:ext>
            </a:extLst>
          </p:cNvPr>
          <p:cNvSpPr txBox="1"/>
          <p:nvPr/>
        </p:nvSpPr>
        <p:spPr>
          <a:xfrm>
            <a:off x="544285" y="5727551"/>
            <a:ext cx="10966397" cy="646331"/>
          </a:xfrm>
          <a:prstGeom prst="rect">
            <a:avLst/>
          </a:prstGeom>
          <a:noFill/>
        </p:spPr>
        <p:txBody>
          <a:bodyPr wrap="square" rtlCol="0">
            <a:spAutoFit/>
          </a:bodyPr>
          <a:lstStyle/>
          <a:p>
            <a:r>
              <a:rPr lang="it-IT" dirty="0"/>
              <a:t>Le vicende politiche dei paesi capitalistici e dei paesi socialisti divergono </a:t>
            </a:r>
            <a:r>
              <a:rPr lang="it-IT" dirty="0">
                <a:sym typeface="Wingdings" pitchFamily="2" charset="2"/>
              </a:rPr>
              <a:t> il testo confronta le esperienze paradigmatiche del Regno Unito dei governi Thatcher e dei paesi socialisti (A </a:t>
            </a:r>
            <a:r>
              <a:rPr lang="it-IT" dirty="0" err="1">
                <a:sym typeface="Wingdings" pitchFamily="2" charset="2"/>
              </a:rPr>
              <a:t>tales</a:t>
            </a:r>
            <a:r>
              <a:rPr lang="it-IT" dirty="0">
                <a:sym typeface="Wingdings" pitchFamily="2" charset="2"/>
              </a:rPr>
              <a:t> of two </a:t>
            </a:r>
            <a:r>
              <a:rPr lang="it-IT" dirty="0" err="1">
                <a:sym typeface="Wingdings" pitchFamily="2" charset="2"/>
              </a:rPr>
              <a:t>crises</a:t>
            </a:r>
            <a:r>
              <a:rPr lang="it-IT" dirty="0">
                <a:sym typeface="Wingdings" pitchFamily="2" charset="2"/>
              </a:rPr>
              <a:t>, cap. II di Bartel)</a:t>
            </a:r>
            <a:endParaRPr lang="it-IT" dirty="0"/>
          </a:p>
        </p:txBody>
      </p:sp>
      <p:sp>
        <p:nvSpPr>
          <p:cNvPr id="4" name="CasellaDiTesto 3">
            <a:extLst>
              <a:ext uri="{FF2B5EF4-FFF2-40B4-BE49-F238E27FC236}">
                <a16:creationId xmlns:a16="http://schemas.microsoft.com/office/drawing/2014/main" id="{B3389C1F-3A87-19CA-D35D-484818E52990}"/>
              </a:ext>
            </a:extLst>
          </p:cNvPr>
          <p:cNvSpPr txBox="1"/>
          <p:nvPr/>
        </p:nvSpPr>
        <p:spPr>
          <a:xfrm>
            <a:off x="636814" y="3555393"/>
            <a:ext cx="9878786" cy="923330"/>
          </a:xfrm>
          <a:prstGeom prst="rect">
            <a:avLst/>
          </a:prstGeom>
          <a:noFill/>
        </p:spPr>
        <p:txBody>
          <a:bodyPr wrap="square" rtlCol="0">
            <a:spAutoFit/>
          </a:bodyPr>
          <a:lstStyle/>
          <a:p>
            <a:r>
              <a:rPr lang="it-IT" dirty="0"/>
              <a:t>«When </a:t>
            </a:r>
            <a:r>
              <a:rPr lang="it-IT" dirty="0" err="1"/>
              <a:t>we</a:t>
            </a:r>
            <a:r>
              <a:rPr lang="it-IT" dirty="0"/>
              <a:t> take on </a:t>
            </a:r>
            <a:r>
              <a:rPr lang="it-IT" dirty="0" err="1"/>
              <a:t>this</a:t>
            </a:r>
            <a:r>
              <a:rPr lang="it-IT" dirty="0"/>
              <a:t> </a:t>
            </a:r>
            <a:r>
              <a:rPr lang="it-IT" dirty="0" err="1"/>
              <a:t>inflation</a:t>
            </a:r>
            <a:r>
              <a:rPr lang="it-IT" dirty="0"/>
              <a:t> </a:t>
            </a:r>
            <a:r>
              <a:rPr lang="it-IT" dirty="0" err="1"/>
              <a:t>fighting</a:t>
            </a:r>
            <a:r>
              <a:rPr lang="it-IT" dirty="0"/>
              <a:t> job... </a:t>
            </a:r>
            <a:r>
              <a:rPr lang="it-IT" dirty="0" err="1"/>
              <a:t>we</a:t>
            </a:r>
            <a:r>
              <a:rPr lang="it-IT" dirty="0"/>
              <a:t> </a:t>
            </a:r>
            <a:r>
              <a:rPr lang="it-IT" dirty="0" err="1"/>
              <a:t>should</a:t>
            </a:r>
            <a:r>
              <a:rPr lang="it-IT" dirty="0"/>
              <a:t> not look around for </a:t>
            </a:r>
            <a:r>
              <a:rPr lang="it-IT" dirty="0" err="1"/>
              <a:t>much</a:t>
            </a:r>
            <a:r>
              <a:rPr lang="it-IT" dirty="0"/>
              <a:t> of a constituency. </a:t>
            </a:r>
            <a:r>
              <a:rPr lang="it-IT" dirty="0" err="1"/>
              <a:t>If</a:t>
            </a:r>
            <a:r>
              <a:rPr lang="it-IT" dirty="0"/>
              <a:t> </a:t>
            </a:r>
            <a:r>
              <a:rPr lang="it-IT" dirty="0" err="1"/>
              <a:t>we</a:t>
            </a:r>
            <a:r>
              <a:rPr lang="it-IT" dirty="0"/>
              <a:t>... go to the </a:t>
            </a:r>
            <a:r>
              <a:rPr lang="it-IT" dirty="0" err="1"/>
              <a:t>brink</a:t>
            </a:r>
            <a:r>
              <a:rPr lang="it-IT" dirty="0"/>
              <a:t> or </a:t>
            </a:r>
            <a:r>
              <a:rPr lang="it-IT" dirty="0" err="1"/>
              <a:t>let</a:t>
            </a:r>
            <a:r>
              <a:rPr lang="it-IT" dirty="0"/>
              <a:t> some... </a:t>
            </a:r>
            <a:r>
              <a:rPr lang="it-IT" dirty="0" err="1"/>
              <a:t>Things</a:t>
            </a:r>
            <a:r>
              <a:rPr lang="it-IT" dirty="0"/>
              <a:t> </a:t>
            </a:r>
            <a:r>
              <a:rPr lang="it-IT" dirty="0" err="1"/>
              <a:t>happen</a:t>
            </a:r>
            <a:r>
              <a:rPr lang="it-IT" dirty="0"/>
              <a:t> that </a:t>
            </a:r>
            <a:r>
              <a:rPr lang="it-IT" dirty="0" err="1"/>
              <a:t>we</a:t>
            </a:r>
            <a:r>
              <a:rPr lang="it-IT" dirty="0"/>
              <a:t> </a:t>
            </a:r>
            <a:r>
              <a:rPr lang="it-IT" dirty="0" err="1"/>
              <a:t>have</a:t>
            </a:r>
            <a:r>
              <a:rPr lang="it-IT" dirty="0"/>
              <a:t> not allowed to </a:t>
            </a:r>
            <a:r>
              <a:rPr lang="it-IT" dirty="0" err="1"/>
              <a:t>happen</a:t>
            </a:r>
            <a:r>
              <a:rPr lang="it-IT" dirty="0"/>
              <a:t> </a:t>
            </a:r>
            <a:r>
              <a:rPr lang="it-IT" dirty="0" err="1"/>
              <a:t>during</a:t>
            </a:r>
            <a:r>
              <a:rPr lang="it-IT" dirty="0"/>
              <a:t> the </a:t>
            </a:r>
            <a:r>
              <a:rPr lang="it-IT" dirty="0" err="1"/>
              <a:t>entire</a:t>
            </a:r>
            <a:r>
              <a:rPr lang="it-IT" dirty="0"/>
              <a:t> post war </a:t>
            </a:r>
            <a:r>
              <a:rPr lang="it-IT" dirty="0" err="1"/>
              <a:t>period</a:t>
            </a:r>
            <a:r>
              <a:rPr lang="it-IT" dirty="0"/>
              <a:t>, people ... are not going to be </a:t>
            </a:r>
            <a:r>
              <a:rPr lang="it-IT" dirty="0" err="1"/>
              <a:t>very</a:t>
            </a:r>
            <a:r>
              <a:rPr lang="it-IT" dirty="0"/>
              <a:t> happy»  (P. Volker, 1979, cit. in Bartel, p. 70)</a:t>
            </a:r>
          </a:p>
        </p:txBody>
      </p:sp>
      <p:sp>
        <p:nvSpPr>
          <p:cNvPr id="5" name="CasellaDiTesto 4">
            <a:extLst>
              <a:ext uri="{FF2B5EF4-FFF2-40B4-BE49-F238E27FC236}">
                <a16:creationId xmlns:a16="http://schemas.microsoft.com/office/drawing/2014/main" id="{C6598EF3-142C-65AC-FA80-5FFA444608EB}"/>
              </a:ext>
            </a:extLst>
          </p:cNvPr>
          <p:cNvSpPr txBox="1"/>
          <p:nvPr/>
        </p:nvSpPr>
        <p:spPr>
          <a:xfrm>
            <a:off x="636814" y="4588788"/>
            <a:ext cx="9878786" cy="923330"/>
          </a:xfrm>
          <a:prstGeom prst="rect">
            <a:avLst/>
          </a:prstGeom>
          <a:noFill/>
        </p:spPr>
        <p:txBody>
          <a:bodyPr wrap="square" rtlCol="0">
            <a:spAutoFit/>
          </a:bodyPr>
          <a:lstStyle/>
          <a:p>
            <a:r>
              <a:rPr lang="it-IT" dirty="0"/>
              <a:t>«</a:t>
            </a:r>
            <a:r>
              <a:rPr lang="it-IT" dirty="0" err="1"/>
              <a:t>begin</a:t>
            </a:r>
            <a:r>
              <a:rPr lang="it-IT" dirty="0"/>
              <a:t> the long </a:t>
            </a:r>
            <a:r>
              <a:rPr lang="it-IT" dirty="0" err="1"/>
              <a:t>process</a:t>
            </a:r>
            <a:r>
              <a:rPr lang="it-IT" dirty="0"/>
              <a:t> of </a:t>
            </a:r>
            <a:r>
              <a:rPr lang="it-IT" dirty="0" err="1"/>
              <a:t>convincing</a:t>
            </a:r>
            <a:r>
              <a:rPr lang="it-IT" dirty="0"/>
              <a:t> the public that radical change </a:t>
            </a:r>
            <a:r>
              <a:rPr lang="it-IT" dirty="0" err="1"/>
              <a:t>would</a:t>
            </a:r>
            <a:r>
              <a:rPr lang="it-IT" dirty="0"/>
              <a:t> </a:t>
            </a:r>
            <a:r>
              <a:rPr lang="it-IT" dirty="0" err="1"/>
              <a:t>have</a:t>
            </a:r>
            <a:r>
              <a:rPr lang="it-IT" dirty="0"/>
              <a:t> to come, that </a:t>
            </a:r>
            <a:r>
              <a:rPr lang="it-IT" dirty="0" err="1"/>
              <a:t>it</a:t>
            </a:r>
            <a:r>
              <a:rPr lang="it-IT" dirty="0"/>
              <a:t> </a:t>
            </a:r>
            <a:r>
              <a:rPr lang="it-IT" dirty="0" err="1"/>
              <a:t>would</a:t>
            </a:r>
            <a:r>
              <a:rPr lang="it-IT" dirty="0"/>
              <a:t> be </a:t>
            </a:r>
            <a:r>
              <a:rPr lang="it-IT" dirty="0" err="1"/>
              <a:t>pretty</a:t>
            </a:r>
            <a:r>
              <a:rPr lang="it-IT" dirty="0"/>
              <a:t> </a:t>
            </a:r>
            <a:r>
              <a:rPr lang="it-IT" dirty="0" err="1"/>
              <a:t>uncomfortable</a:t>
            </a:r>
            <a:r>
              <a:rPr lang="it-IT" dirty="0"/>
              <a:t>...»  (</a:t>
            </a:r>
            <a:r>
              <a:rPr lang="it-IT" dirty="0" err="1"/>
              <a:t>J</a:t>
            </a:r>
            <a:r>
              <a:rPr lang="it-IT" dirty="0"/>
              <a:t>. </a:t>
            </a:r>
            <a:r>
              <a:rPr lang="it-IT" dirty="0" err="1"/>
              <a:t>Hoskyns</a:t>
            </a:r>
            <a:r>
              <a:rPr lang="it-IT" dirty="0"/>
              <a:t>,  consigliere economico di M. Thatcher, documento riservato ora in https://</a:t>
            </a:r>
            <a:r>
              <a:rPr lang="it-IT" dirty="0" err="1"/>
              <a:t>www.margaretthatcher.org</a:t>
            </a:r>
            <a:r>
              <a:rPr lang="it-IT" dirty="0"/>
              <a:t>/document/111771)</a:t>
            </a:r>
          </a:p>
        </p:txBody>
      </p:sp>
      <p:sp>
        <p:nvSpPr>
          <p:cNvPr id="6" name="Segnaposto numero diapositiva 5">
            <a:extLst>
              <a:ext uri="{FF2B5EF4-FFF2-40B4-BE49-F238E27FC236}">
                <a16:creationId xmlns:a16="http://schemas.microsoft.com/office/drawing/2014/main" id="{5DAE9F86-68C8-58E7-10F1-BEBE8A4741CC}"/>
              </a:ext>
            </a:extLst>
          </p:cNvPr>
          <p:cNvSpPr>
            <a:spLocks noGrp="1"/>
          </p:cNvSpPr>
          <p:nvPr>
            <p:ph type="sldNum" sz="quarter" idx="12"/>
          </p:nvPr>
        </p:nvSpPr>
        <p:spPr/>
        <p:txBody>
          <a:bodyPr/>
          <a:lstStyle/>
          <a:p>
            <a:fld id="{230193A7-3AFE-2A46-A95D-FE6B5BD2C808}" type="slidenum">
              <a:rPr lang="it-IT" smtClean="0"/>
              <a:t>25</a:t>
            </a:fld>
            <a:endParaRPr lang="it-IT"/>
          </a:p>
        </p:txBody>
      </p:sp>
    </p:spTree>
    <p:extLst>
      <p:ext uri="{BB962C8B-B14F-4D97-AF65-F5344CB8AC3E}">
        <p14:creationId xmlns:p14="http://schemas.microsoft.com/office/powerpoint/2010/main" val="4063452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80EBD8F9-A82C-951C-BAFD-1637105FC9A9}"/>
              </a:ext>
            </a:extLst>
          </p:cNvPr>
          <p:cNvSpPr txBox="1"/>
          <p:nvPr/>
        </p:nvSpPr>
        <p:spPr>
          <a:xfrm>
            <a:off x="564775" y="215153"/>
            <a:ext cx="10945907" cy="3046988"/>
          </a:xfrm>
          <a:prstGeom prst="rect">
            <a:avLst/>
          </a:prstGeom>
          <a:noFill/>
        </p:spPr>
        <p:txBody>
          <a:bodyPr wrap="square" rtlCol="0">
            <a:spAutoFit/>
          </a:bodyPr>
          <a:lstStyle/>
          <a:p>
            <a:r>
              <a:rPr lang="it-IT" sz="2400" dirty="0"/>
              <a:t>Le teste d’uovo del governo Thatcher hanno spiegato con molta lucidità che l’obiettivo delle loro politiche economiche  era quello di «fare male» alla gente </a:t>
            </a:r>
            <a:r>
              <a:rPr lang="it-IT" sz="2400" dirty="0">
                <a:sym typeface="Wingdings" pitchFamily="2" charset="2"/>
              </a:rPr>
              <a:t> per riuscirci era necessario cambiare l’»atteggiamento mentale»  che aveva guidato la politica economica «keynesiana» del dopoguerra  era necessario ridurre drasticamente la forza dei sindacati e convincere le persone che le politiche economiche non dipendevano da scelte del governo ma dalle pressioni dei mercati  se sono i mercati  che dettano le priorità  della politica economica, non è più necessario giustificare la distribuzione delle ricompense secondo qualche criterio morale  (Bartel, pp. 74-109)</a:t>
            </a:r>
            <a:endParaRPr lang="it-IT" sz="2400" dirty="0"/>
          </a:p>
        </p:txBody>
      </p:sp>
      <p:sp>
        <p:nvSpPr>
          <p:cNvPr id="3" name="CasellaDiTesto 2">
            <a:extLst>
              <a:ext uri="{FF2B5EF4-FFF2-40B4-BE49-F238E27FC236}">
                <a16:creationId xmlns:a16="http://schemas.microsoft.com/office/drawing/2014/main" id="{57F7D78A-CB7C-DCEE-B65E-F936EC784390}"/>
              </a:ext>
            </a:extLst>
          </p:cNvPr>
          <p:cNvSpPr txBox="1"/>
          <p:nvPr/>
        </p:nvSpPr>
        <p:spPr>
          <a:xfrm>
            <a:off x="403410" y="3595860"/>
            <a:ext cx="11268636" cy="830997"/>
          </a:xfrm>
          <a:prstGeom prst="rect">
            <a:avLst/>
          </a:prstGeom>
          <a:noFill/>
        </p:spPr>
        <p:txBody>
          <a:bodyPr wrap="square" rtlCol="0">
            <a:spAutoFit/>
          </a:bodyPr>
          <a:lstStyle/>
          <a:p>
            <a:r>
              <a:rPr lang="it-IT" sz="2400" dirty="0"/>
              <a:t>Questa strada era preclusa ai paesi socialisti che non potevano  invocare i mercati per giustificare l’andamento dell’economia</a:t>
            </a:r>
          </a:p>
        </p:txBody>
      </p:sp>
      <p:sp>
        <p:nvSpPr>
          <p:cNvPr id="4" name="CasellaDiTesto 3">
            <a:extLst>
              <a:ext uri="{FF2B5EF4-FFF2-40B4-BE49-F238E27FC236}">
                <a16:creationId xmlns:a16="http://schemas.microsoft.com/office/drawing/2014/main" id="{14F81EFC-DE91-1317-29FE-9AEBEFB07234}"/>
              </a:ext>
            </a:extLst>
          </p:cNvPr>
          <p:cNvSpPr txBox="1"/>
          <p:nvPr/>
        </p:nvSpPr>
        <p:spPr>
          <a:xfrm>
            <a:off x="564776" y="4733365"/>
            <a:ext cx="8954782" cy="1938992"/>
          </a:xfrm>
          <a:prstGeom prst="rect">
            <a:avLst/>
          </a:prstGeom>
          <a:noFill/>
        </p:spPr>
        <p:txBody>
          <a:bodyPr wrap="square" rtlCol="0">
            <a:spAutoFit/>
          </a:bodyPr>
          <a:lstStyle/>
          <a:p>
            <a:r>
              <a:rPr lang="it-IT" sz="2400" dirty="0"/>
              <a:t>Margareth Thatcher riesce a distruggere i sindacati nel Regno Unito determinando un cambiamento permanente nei rapporti di forza il lavoro e il capitale,  mentre il governo polacco  non riesce a fare lo stesso con Solidarnosc  che continua a scioperare anche quando il governo polacco proclama la legge marziale</a:t>
            </a:r>
          </a:p>
        </p:txBody>
      </p:sp>
      <p:pic>
        <p:nvPicPr>
          <p:cNvPr id="7" name="Immagine 6">
            <a:extLst>
              <a:ext uri="{FF2B5EF4-FFF2-40B4-BE49-F238E27FC236}">
                <a16:creationId xmlns:a16="http://schemas.microsoft.com/office/drawing/2014/main" id="{6BB82706-60BE-3623-8C34-96845CCF9353}"/>
              </a:ext>
            </a:extLst>
          </p:cNvPr>
          <p:cNvPicPr>
            <a:picLocks noChangeAspect="1"/>
          </p:cNvPicPr>
          <p:nvPr/>
        </p:nvPicPr>
        <p:blipFill>
          <a:blip r:embed="rId2"/>
          <a:stretch>
            <a:fillRect/>
          </a:stretch>
        </p:blipFill>
        <p:spPr>
          <a:xfrm>
            <a:off x="9519558" y="4163040"/>
            <a:ext cx="1653204" cy="2479807"/>
          </a:xfrm>
          <a:prstGeom prst="rect">
            <a:avLst/>
          </a:prstGeom>
        </p:spPr>
      </p:pic>
      <p:sp>
        <p:nvSpPr>
          <p:cNvPr id="5" name="Segnaposto numero diapositiva 4">
            <a:extLst>
              <a:ext uri="{FF2B5EF4-FFF2-40B4-BE49-F238E27FC236}">
                <a16:creationId xmlns:a16="http://schemas.microsoft.com/office/drawing/2014/main" id="{227C18BD-CFC6-B5E6-CE8D-C39DD9954311}"/>
              </a:ext>
            </a:extLst>
          </p:cNvPr>
          <p:cNvSpPr>
            <a:spLocks noGrp="1"/>
          </p:cNvSpPr>
          <p:nvPr>
            <p:ph type="sldNum" sz="quarter" idx="12"/>
          </p:nvPr>
        </p:nvSpPr>
        <p:spPr/>
        <p:txBody>
          <a:bodyPr/>
          <a:lstStyle/>
          <a:p>
            <a:fld id="{230193A7-3AFE-2A46-A95D-FE6B5BD2C808}" type="slidenum">
              <a:rPr lang="it-IT" smtClean="0"/>
              <a:t>26</a:t>
            </a:fld>
            <a:endParaRPr lang="it-IT"/>
          </a:p>
        </p:txBody>
      </p:sp>
    </p:spTree>
    <p:extLst>
      <p:ext uri="{BB962C8B-B14F-4D97-AF65-F5344CB8AC3E}">
        <p14:creationId xmlns:p14="http://schemas.microsoft.com/office/powerpoint/2010/main" val="2275639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59EE65D7-4719-0C39-114F-97B81B9E243E}"/>
              </a:ext>
            </a:extLst>
          </p:cNvPr>
          <p:cNvPicPr>
            <a:picLocks noChangeAspect="1"/>
          </p:cNvPicPr>
          <p:nvPr/>
        </p:nvPicPr>
        <p:blipFill>
          <a:blip r:embed="rId2"/>
          <a:stretch>
            <a:fillRect/>
          </a:stretch>
        </p:blipFill>
        <p:spPr>
          <a:xfrm>
            <a:off x="222356" y="271129"/>
            <a:ext cx="5667815" cy="4247083"/>
          </a:xfrm>
          <a:prstGeom prst="rect">
            <a:avLst/>
          </a:prstGeom>
        </p:spPr>
      </p:pic>
      <p:sp>
        <p:nvSpPr>
          <p:cNvPr id="3" name="CasellaDiTesto 2">
            <a:extLst>
              <a:ext uri="{FF2B5EF4-FFF2-40B4-BE49-F238E27FC236}">
                <a16:creationId xmlns:a16="http://schemas.microsoft.com/office/drawing/2014/main" id="{A3ACF6B3-6844-1AB0-4143-860C7F4DEFE1}"/>
              </a:ext>
            </a:extLst>
          </p:cNvPr>
          <p:cNvSpPr txBox="1"/>
          <p:nvPr/>
        </p:nvSpPr>
        <p:spPr>
          <a:xfrm>
            <a:off x="1796143" y="391886"/>
            <a:ext cx="2808514" cy="1200329"/>
          </a:xfrm>
          <a:prstGeom prst="rect">
            <a:avLst/>
          </a:prstGeom>
          <a:solidFill>
            <a:schemeClr val="bg1"/>
          </a:solidFill>
        </p:spPr>
        <p:txBody>
          <a:bodyPr wrap="square" rtlCol="0">
            <a:spAutoFit/>
          </a:bodyPr>
          <a:lstStyle/>
          <a:p>
            <a:r>
              <a:rPr lang="it-IT" dirty="0"/>
              <a:t>«Rompere le promesse» vuol dire ostacolare la distribuzione al lavoro dei guadagni di produttività </a:t>
            </a:r>
          </a:p>
        </p:txBody>
      </p:sp>
      <p:pic>
        <p:nvPicPr>
          <p:cNvPr id="5" name="Immagine 4">
            <a:extLst>
              <a:ext uri="{FF2B5EF4-FFF2-40B4-BE49-F238E27FC236}">
                <a16:creationId xmlns:a16="http://schemas.microsoft.com/office/drawing/2014/main" id="{BF368585-BF31-1B67-814A-4F0B42FA7E3C}"/>
              </a:ext>
            </a:extLst>
          </p:cNvPr>
          <p:cNvPicPr>
            <a:picLocks noChangeAspect="1"/>
          </p:cNvPicPr>
          <p:nvPr/>
        </p:nvPicPr>
        <p:blipFill>
          <a:blip r:embed="rId3"/>
          <a:stretch>
            <a:fillRect/>
          </a:stretch>
        </p:blipFill>
        <p:spPr>
          <a:xfrm>
            <a:off x="6001657" y="284310"/>
            <a:ext cx="4394200" cy="3086100"/>
          </a:xfrm>
          <a:prstGeom prst="rect">
            <a:avLst/>
          </a:prstGeom>
        </p:spPr>
      </p:pic>
      <p:sp>
        <p:nvSpPr>
          <p:cNvPr id="6" name="CasellaDiTesto 5">
            <a:extLst>
              <a:ext uri="{FF2B5EF4-FFF2-40B4-BE49-F238E27FC236}">
                <a16:creationId xmlns:a16="http://schemas.microsoft.com/office/drawing/2014/main" id="{A16A1EEA-43AC-A292-87D9-CCA2380F32C5}"/>
              </a:ext>
            </a:extLst>
          </p:cNvPr>
          <p:cNvSpPr txBox="1"/>
          <p:nvPr/>
        </p:nvSpPr>
        <p:spPr>
          <a:xfrm>
            <a:off x="734786" y="4816929"/>
            <a:ext cx="8980714" cy="646331"/>
          </a:xfrm>
          <a:prstGeom prst="rect">
            <a:avLst/>
          </a:prstGeom>
          <a:noFill/>
        </p:spPr>
        <p:txBody>
          <a:bodyPr wrap="square" rtlCol="0">
            <a:spAutoFit/>
          </a:bodyPr>
          <a:lstStyle/>
          <a:p>
            <a:r>
              <a:rPr lang="it-IT" dirty="0"/>
              <a:t>«The Volker shock set off a </a:t>
            </a:r>
            <a:r>
              <a:rPr lang="it-IT" dirty="0" err="1"/>
              <a:t>wave</a:t>
            </a:r>
            <a:r>
              <a:rPr lang="it-IT" dirty="0"/>
              <a:t> of </a:t>
            </a:r>
            <a:r>
              <a:rPr lang="it-IT" dirty="0" err="1"/>
              <a:t>deflation</a:t>
            </a:r>
            <a:r>
              <a:rPr lang="it-IT" dirty="0"/>
              <a:t>, </a:t>
            </a:r>
            <a:r>
              <a:rPr lang="it-IT" dirty="0" err="1"/>
              <a:t>bankrupties</a:t>
            </a:r>
            <a:r>
              <a:rPr lang="it-IT" dirty="0"/>
              <a:t> and </a:t>
            </a:r>
            <a:r>
              <a:rPr lang="it-IT" dirty="0" err="1"/>
              <a:t>unemployment</a:t>
            </a:r>
            <a:r>
              <a:rPr lang="it-IT" dirty="0"/>
              <a:t> on a scale </a:t>
            </a:r>
            <a:r>
              <a:rPr lang="it-IT" dirty="0" err="1"/>
              <a:t>without</a:t>
            </a:r>
            <a:r>
              <a:rPr lang="it-IT" dirty="0"/>
              <a:t> </a:t>
            </a:r>
            <a:r>
              <a:rPr lang="it-IT" dirty="0" err="1"/>
              <a:t>precedent</a:t>
            </a:r>
            <a:r>
              <a:rPr lang="it-IT" dirty="0"/>
              <a:t> in </a:t>
            </a:r>
            <a:r>
              <a:rPr lang="it-IT" dirty="0" err="1"/>
              <a:t>postwar</a:t>
            </a:r>
            <a:r>
              <a:rPr lang="it-IT" dirty="0"/>
              <a:t> </a:t>
            </a:r>
            <a:r>
              <a:rPr lang="it-IT" dirty="0" err="1"/>
              <a:t>period</a:t>
            </a:r>
            <a:r>
              <a:rPr lang="it-IT" dirty="0"/>
              <a:t>»  (Bartel, p. 111)</a:t>
            </a:r>
          </a:p>
        </p:txBody>
      </p:sp>
      <p:sp>
        <p:nvSpPr>
          <p:cNvPr id="7" name="CasellaDiTesto 6">
            <a:extLst>
              <a:ext uri="{FF2B5EF4-FFF2-40B4-BE49-F238E27FC236}">
                <a16:creationId xmlns:a16="http://schemas.microsoft.com/office/drawing/2014/main" id="{6B4794D5-C9F4-D394-62FE-CA303E16B268}"/>
              </a:ext>
            </a:extLst>
          </p:cNvPr>
          <p:cNvSpPr txBox="1"/>
          <p:nvPr/>
        </p:nvSpPr>
        <p:spPr>
          <a:xfrm>
            <a:off x="734786" y="6206013"/>
            <a:ext cx="2612571" cy="369332"/>
          </a:xfrm>
          <a:prstGeom prst="rect">
            <a:avLst/>
          </a:prstGeom>
          <a:noFill/>
        </p:spPr>
        <p:txBody>
          <a:bodyPr wrap="square" rtlCol="0">
            <a:spAutoFit/>
          </a:bodyPr>
          <a:lstStyle/>
          <a:p>
            <a:r>
              <a:rPr lang="it-IT" b="1" dirty="0"/>
              <a:t>The </a:t>
            </a:r>
            <a:r>
              <a:rPr lang="it-IT" b="1" dirty="0" err="1"/>
              <a:t>capitalist</a:t>
            </a:r>
            <a:r>
              <a:rPr lang="it-IT" b="1" dirty="0"/>
              <a:t> Perestroika</a:t>
            </a:r>
          </a:p>
        </p:txBody>
      </p:sp>
      <p:sp>
        <p:nvSpPr>
          <p:cNvPr id="8" name="CasellaDiTesto 7">
            <a:extLst>
              <a:ext uri="{FF2B5EF4-FFF2-40B4-BE49-F238E27FC236}">
                <a16:creationId xmlns:a16="http://schemas.microsoft.com/office/drawing/2014/main" id="{680576E9-B65B-6257-7626-4D8A666B1335}"/>
              </a:ext>
            </a:extLst>
          </p:cNvPr>
          <p:cNvSpPr txBox="1"/>
          <p:nvPr/>
        </p:nvSpPr>
        <p:spPr>
          <a:xfrm>
            <a:off x="6001657" y="3487591"/>
            <a:ext cx="5003800" cy="1200329"/>
          </a:xfrm>
          <a:prstGeom prst="rect">
            <a:avLst/>
          </a:prstGeom>
          <a:noFill/>
        </p:spPr>
        <p:txBody>
          <a:bodyPr wrap="square" rtlCol="0">
            <a:spAutoFit/>
          </a:bodyPr>
          <a:lstStyle/>
          <a:p>
            <a:r>
              <a:rPr lang="it-IT" dirty="0"/>
              <a:t>Nell’Europa occidentale e in Giappone i salari reali aumentano appena all’1 per cento negli anni ‘80 e ‘90, dopo essere aumentati  del 3-5 per cento negli anni ‘60 e ‘70</a:t>
            </a:r>
          </a:p>
        </p:txBody>
      </p:sp>
      <p:sp>
        <p:nvSpPr>
          <p:cNvPr id="4" name="Segnaposto numero diapositiva 3">
            <a:extLst>
              <a:ext uri="{FF2B5EF4-FFF2-40B4-BE49-F238E27FC236}">
                <a16:creationId xmlns:a16="http://schemas.microsoft.com/office/drawing/2014/main" id="{F35A466E-BE2C-4F18-F8D3-2C0D45BFF6E2}"/>
              </a:ext>
            </a:extLst>
          </p:cNvPr>
          <p:cNvSpPr>
            <a:spLocks noGrp="1"/>
          </p:cNvSpPr>
          <p:nvPr>
            <p:ph type="sldNum" sz="quarter" idx="12"/>
          </p:nvPr>
        </p:nvSpPr>
        <p:spPr/>
        <p:txBody>
          <a:bodyPr/>
          <a:lstStyle/>
          <a:p>
            <a:fld id="{230193A7-3AFE-2A46-A95D-FE6B5BD2C808}" type="slidenum">
              <a:rPr lang="it-IT" smtClean="0"/>
              <a:t>27</a:t>
            </a:fld>
            <a:endParaRPr lang="it-IT"/>
          </a:p>
        </p:txBody>
      </p:sp>
    </p:spTree>
    <p:extLst>
      <p:ext uri="{BB962C8B-B14F-4D97-AF65-F5344CB8AC3E}">
        <p14:creationId xmlns:p14="http://schemas.microsoft.com/office/powerpoint/2010/main" val="2933465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86255D30-4FF3-71C9-D1F8-541123D624D9}"/>
              </a:ext>
            </a:extLst>
          </p:cNvPr>
          <p:cNvPicPr>
            <a:picLocks noChangeAspect="1"/>
          </p:cNvPicPr>
          <p:nvPr/>
        </p:nvPicPr>
        <p:blipFill>
          <a:blip r:embed="rId2" cstate="print"/>
          <a:stretch>
            <a:fillRect/>
          </a:stretch>
        </p:blipFill>
        <p:spPr>
          <a:xfrm>
            <a:off x="339244" y="251205"/>
            <a:ext cx="7763356" cy="5087102"/>
          </a:xfrm>
          <a:prstGeom prst="rect">
            <a:avLst/>
          </a:prstGeom>
        </p:spPr>
      </p:pic>
      <p:sp>
        <p:nvSpPr>
          <p:cNvPr id="3" name="CasellaDiTesto 2">
            <a:extLst>
              <a:ext uri="{FF2B5EF4-FFF2-40B4-BE49-F238E27FC236}">
                <a16:creationId xmlns:a16="http://schemas.microsoft.com/office/drawing/2014/main" id="{979664C0-2778-8AFE-27F3-ABEF2B25396D}"/>
              </a:ext>
            </a:extLst>
          </p:cNvPr>
          <p:cNvSpPr txBox="1"/>
          <p:nvPr/>
        </p:nvSpPr>
        <p:spPr>
          <a:xfrm>
            <a:off x="9245600" y="609600"/>
            <a:ext cx="2095500" cy="4524315"/>
          </a:xfrm>
          <a:prstGeom prst="rect">
            <a:avLst/>
          </a:prstGeom>
          <a:noFill/>
        </p:spPr>
        <p:txBody>
          <a:bodyPr wrap="square" rtlCol="0">
            <a:spAutoFit/>
          </a:bodyPr>
          <a:lstStyle/>
          <a:p>
            <a:r>
              <a:rPr lang="it-IT" dirty="0"/>
              <a:t>Negli anni ‘50 e ‘60 i detentori di azioni vedono ridurre la loro quota nei profitti delle imprese che per lo più investono i profitti in ampliamenti della capacità produttiva.</a:t>
            </a:r>
          </a:p>
          <a:p>
            <a:r>
              <a:rPr lang="it-IT" dirty="0"/>
              <a:t>All’inizio degli anni ‘80 la situazione si rovescia e gli azionisti ottengono remunerazioni crescenti.	</a:t>
            </a:r>
          </a:p>
        </p:txBody>
      </p:sp>
      <p:sp>
        <p:nvSpPr>
          <p:cNvPr id="4" name="CasellaDiTesto 3">
            <a:extLst>
              <a:ext uri="{FF2B5EF4-FFF2-40B4-BE49-F238E27FC236}">
                <a16:creationId xmlns:a16="http://schemas.microsoft.com/office/drawing/2014/main" id="{E38F5D99-FBE3-205C-6FC1-58E490C582A7}"/>
              </a:ext>
            </a:extLst>
          </p:cNvPr>
          <p:cNvSpPr txBox="1"/>
          <p:nvPr/>
        </p:nvSpPr>
        <p:spPr>
          <a:xfrm>
            <a:off x="444500" y="5435599"/>
            <a:ext cx="9271000" cy="923330"/>
          </a:xfrm>
          <a:prstGeom prst="rect">
            <a:avLst/>
          </a:prstGeom>
          <a:noFill/>
        </p:spPr>
        <p:txBody>
          <a:bodyPr wrap="square" rtlCol="0">
            <a:spAutoFit/>
          </a:bodyPr>
          <a:lstStyle/>
          <a:p>
            <a:r>
              <a:rPr lang="it-IT" dirty="0"/>
              <a:t>Dal 1980 si osserva una forte remunerazione del capitale, non tanto dal punto di vista del saggio di profitto delle imprese quanto dal punto di vista dei creditori e degli azionisti: finanza costosa per le imprese.  </a:t>
            </a:r>
          </a:p>
        </p:txBody>
      </p:sp>
      <p:sp>
        <p:nvSpPr>
          <p:cNvPr id="6" name="CasellaDiTesto 5">
            <a:extLst>
              <a:ext uri="{FF2B5EF4-FFF2-40B4-BE49-F238E27FC236}">
                <a16:creationId xmlns:a16="http://schemas.microsoft.com/office/drawing/2014/main" id="{8BC1F87E-8033-9509-AB5E-550C6CA0278E}"/>
              </a:ext>
            </a:extLst>
          </p:cNvPr>
          <p:cNvSpPr txBox="1"/>
          <p:nvPr/>
        </p:nvSpPr>
        <p:spPr>
          <a:xfrm>
            <a:off x="1665514" y="919528"/>
            <a:ext cx="3967843" cy="1200329"/>
          </a:xfrm>
          <a:prstGeom prst="rect">
            <a:avLst/>
          </a:prstGeom>
          <a:noFill/>
        </p:spPr>
        <p:txBody>
          <a:bodyPr wrap="square" rtlCol="0">
            <a:spAutoFit/>
          </a:bodyPr>
          <a:lstStyle/>
          <a:p>
            <a:r>
              <a:rPr lang="it-IT" dirty="0"/>
              <a:t>Nei paesi capitalistici la crisi viene alla fine risolta con l’aumento della disoccupazione, sacrificando i salari e premiando i profitti</a:t>
            </a:r>
          </a:p>
        </p:txBody>
      </p:sp>
      <p:sp>
        <p:nvSpPr>
          <p:cNvPr id="5" name="Segnaposto numero diapositiva 4">
            <a:extLst>
              <a:ext uri="{FF2B5EF4-FFF2-40B4-BE49-F238E27FC236}">
                <a16:creationId xmlns:a16="http://schemas.microsoft.com/office/drawing/2014/main" id="{C2061D51-F600-127E-C386-69715BFD4C73}"/>
              </a:ext>
            </a:extLst>
          </p:cNvPr>
          <p:cNvSpPr>
            <a:spLocks noGrp="1"/>
          </p:cNvSpPr>
          <p:nvPr>
            <p:ph type="sldNum" sz="quarter" idx="12"/>
          </p:nvPr>
        </p:nvSpPr>
        <p:spPr/>
        <p:txBody>
          <a:bodyPr/>
          <a:lstStyle/>
          <a:p>
            <a:fld id="{230193A7-3AFE-2A46-A95D-FE6B5BD2C808}" type="slidenum">
              <a:rPr lang="it-IT" smtClean="0"/>
              <a:t>28</a:t>
            </a:fld>
            <a:endParaRPr lang="it-IT"/>
          </a:p>
        </p:txBody>
      </p:sp>
    </p:spTree>
    <p:extLst>
      <p:ext uri="{BB962C8B-B14F-4D97-AF65-F5344CB8AC3E}">
        <p14:creationId xmlns:p14="http://schemas.microsoft.com/office/powerpoint/2010/main" val="1550126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20ADC112-E998-E308-30B8-B00399B48424}"/>
              </a:ext>
            </a:extLst>
          </p:cNvPr>
          <p:cNvPicPr>
            <a:picLocks noChangeAspect="1"/>
          </p:cNvPicPr>
          <p:nvPr/>
        </p:nvPicPr>
        <p:blipFill>
          <a:blip r:embed="rId2"/>
          <a:stretch>
            <a:fillRect/>
          </a:stretch>
        </p:blipFill>
        <p:spPr>
          <a:xfrm>
            <a:off x="521073" y="495300"/>
            <a:ext cx="7089961" cy="4587622"/>
          </a:xfrm>
          <a:prstGeom prst="rect">
            <a:avLst/>
          </a:prstGeom>
        </p:spPr>
      </p:pic>
      <p:sp>
        <p:nvSpPr>
          <p:cNvPr id="6" name="CasellaDiTesto 5">
            <a:extLst>
              <a:ext uri="{FF2B5EF4-FFF2-40B4-BE49-F238E27FC236}">
                <a16:creationId xmlns:a16="http://schemas.microsoft.com/office/drawing/2014/main" id="{4B1D9EF9-66C8-B995-7F84-B4D6AD03B01B}"/>
              </a:ext>
            </a:extLst>
          </p:cNvPr>
          <p:cNvSpPr txBox="1"/>
          <p:nvPr/>
        </p:nvSpPr>
        <p:spPr>
          <a:xfrm>
            <a:off x="8041341" y="295835"/>
            <a:ext cx="3953435" cy="5078313"/>
          </a:xfrm>
          <a:prstGeom prst="rect">
            <a:avLst/>
          </a:prstGeom>
          <a:noFill/>
        </p:spPr>
        <p:txBody>
          <a:bodyPr wrap="square" rtlCol="0">
            <a:spAutoFit/>
          </a:bodyPr>
          <a:lstStyle/>
          <a:p>
            <a:pPr marL="342900" indent="-342900">
              <a:buAutoNum type="arabicParenR"/>
            </a:pPr>
            <a:r>
              <a:rPr lang="it-IT" dirty="0"/>
              <a:t>Negli anni ‘80 il </a:t>
            </a:r>
            <a:r>
              <a:rPr lang="it-IT" dirty="0" err="1"/>
              <a:t>controshock</a:t>
            </a:r>
            <a:r>
              <a:rPr lang="it-IT" dirty="0"/>
              <a:t> petrolifero riduce la capacità dell’Unione sovietica di sussidiare i consumi dei paesi satelliti  (PS)</a:t>
            </a:r>
          </a:p>
          <a:p>
            <a:pPr marL="342900" indent="-342900">
              <a:buAutoNum type="arabicParenR"/>
            </a:pPr>
            <a:r>
              <a:rPr lang="it-IT" dirty="0"/>
              <a:t>Negli anni ‘80 le esportazioni energetiche ai PS smettono di crescere </a:t>
            </a:r>
          </a:p>
          <a:p>
            <a:pPr marL="342900" indent="-342900">
              <a:buAutoNum type="arabicParenR"/>
            </a:pPr>
            <a:r>
              <a:rPr lang="it-IT" dirty="0"/>
              <a:t>L’aumento dei tassi di interesse (Volker shock) determina massicci afflussi di capitale verso gli Stati Uniti e riduce la disponibilità per i paesi socialisti</a:t>
            </a:r>
          </a:p>
          <a:p>
            <a:pPr marL="342900" indent="-342900">
              <a:buAutoNum type="arabicParenR"/>
            </a:pPr>
            <a:r>
              <a:rPr lang="it-IT" dirty="0"/>
              <a:t>Aumentano le difficoltà dei PS che devono affidarsi al Fondo monetario (Ungheria, Polonia) o ai prestiti della Germania ovest (DDR)</a:t>
            </a:r>
          </a:p>
          <a:p>
            <a:pPr marL="342900" indent="-342900">
              <a:buAutoNum type="arabicParenR"/>
            </a:pPr>
            <a:r>
              <a:rPr lang="it-IT" dirty="0"/>
              <a:t>I governi socialisti tuttavia resistono alle condizioni dei creditori</a:t>
            </a:r>
          </a:p>
        </p:txBody>
      </p:sp>
      <p:sp>
        <p:nvSpPr>
          <p:cNvPr id="3" name="CasellaDiTesto 2">
            <a:extLst>
              <a:ext uri="{FF2B5EF4-FFF2-40B4-BE49-F238E27FC236}">
                <a16:creationId xmlns:a16="http://schemas.microsoft.com/office/drawing/2014/main" id="{110C3523-D27B-89FE-30B4-CC78C60DAB6C}"/>
              </a:ext>
            </a:extLst>
          </p:cNvPr>
          <p:cNvSpPr txBox="1"/>
          <p:nvPr/>
        </p:nvSpPr>
        <p:spPr>
          <a:xfrm>
            <a:off x="521073" y="5829301"/>
            <a:ext cx="10221685" cy="369332"/>
          </a:xfrm>
          <a:prstGeom prst="rect">
            <a:avLst/>
          </a:prstGeom>
          <a:noFill/>
        </p:spPr>
        <p:txBody>
          <a:bodyPr wrap="square" rtlCol="0">
            <a:spAutoFit/>
          </a:bodyPr>
          <a:lstStyle/>
          <a:p>
            <a:r>
              <a:rPr lang="it-IT" dirty="0"/>
              <a:t>Il governo polacco tentò senza successo di imporre politiche di austerità nel 1970, 1976, 1980 e 1988</a:t>
            </a:r>
          </a:p>
        </p:txBody>
      </p:sp>
      <p:sp>
        <p:nvSpPr>
          <p:cNvPr id="4" name="Segnaposto numero diapositiva 3">
            <a:extLst>
              <a:ext uri="{FF2B5EF4-FFF2-40B4-BE49-F238E27FC236}">
                <a16:creationId xmlns:a16="http://schemas.microsoft.com/office/drawing/2014/main" id="{9B2D2590-7D24-6E9A-B8F3-9C9A9D5CA72D}"/>
              </a:ext>
            </a:extLst>
          </p:cNvPr>
          <p:cNvSpPr>
            <a:spLocks noGrp="1"/>
          </p:cNvSpPr>
          <p:nvPr>
            <p:ph type="sldNum" sz="quarter" idx="12"/>
          </p:nvPr>
        </p:nvSpPr>
        <p:spPr/>
        <p:txBody>
          <a:bodyPr/>
          <a:lstStyle/>
          <a:p>
            <a:fld id="{230193A7-3AFE-2A46-A95D-FE6B5BD2C808}" type="slidenum">
              <a:rPr lang="it-IT" smtClean="0"/>
              <a:t>29</a:t>
            </a:fld>
            <a:endParaRPr lang="it-IT"/>
          </a:p>
        </p:txBody>
      </p:sp>
    </p:spTree>
    <p:extLst>
      <p:ext uri="{BB962C8B-B14F-4D97-AF65-F5344CB8AC3E}">
        <p14:creationId xmlns:p14="http://schemas.microsoft.com/office/powerpoint/2010/main" val="1945077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0D4B7E7E-D1AE-8960-205E-1EA587954A52}"/>
              </a:ext>
            </a:extLst>
          </p:cNvPr>
          <p:cNvSpPr txBox="1"/>
          <p:nvPr/>
        </p:nvSpPr>
        <p:spPr>
          <a:xfrm>
            <a:off x="571500" y="214313"/>
            <a:ext cx="7756071" cy="400110"/>
          </a:xfrm>
          <a:prstGeom prst="rect">
            <a:avLst/>
          </a:prstGeom>
          <a:noFill/>
        </p:spPr>
        <p:txBody>
          <a:bodyPr wrap="square" rtlCol="0">
            <a:spAutoFit/>
          </a:bodyPr>
          <a:lstStyle/>
          <a:p>
            <a:r>
              <a:rPr lang="it-IT" sz="2000">
                <a:solidFill>
                  <a:srgbClr val="C00000"/>
                </a:solidFill>
              </a:rPr>
              <a:t>La storia può insegnarci qualcosa?  </a:t>
            </a:r>
            <a:r>
              <a:rPr lang="it-IT" sz="2000">
                <a:solidFill>
                  <a:srgbClr val="C00000"/>
                </a:solidFill>
                <a:sym typeface="Wingdings" pitchFamily="2" charset="2"/>
              </a:rPr>
              <a:t> Ovvero: le stesse cose ritornano?</a:t>
            </a:r>
            <a:endParaRPr lang="it-IT" sz="2000">
              <a:solidFill>
                <a:srgbClr val="C00000"/>
              </a:solidFill>
            </a:endParaRPr>
          </a:p>
        </p:txBody>
      </p:sp>
      <p:sp>
        <p:nvSpPr>
          <p:cNvPr id="5" name="CasellaDiTesto 4">
            <a:extLst>
              <a:ext uri="{FF2B5EF4-FFF2-40B4-BE49-F238E27FC236}">
                <a16:creationId xmlns:a16="http://schemas.microsoft.com/office/drawing/2014/main" id="{749B1765-FB1D-2724-86FE-FD858B589858}"/>
              </a:ext>
            </a:extLst>
          </p:cNvPr>
          <p:cNvSpPr txBox="1"/>
          <p:nvPr/>
        </p:nvSpPr>
        <p:spPr>
          <a:xfrm>
            <a:off x="571500" y="742951"/>
            <a:ext cx="9872662" cy="1323439"/>
          </a:xfrm>
          <a:prstGeom prst="rect">
            <a:avLst/>
          </a:prstGeom>
          <a:noFill/>
        </p:spPr>
        <p:txBody>
          <a:bodyPr wrap="square" rtlCol="0">
            <a:spAutoFit/>
          </a:bodyPr>
          <a:lstStyle/>
          <a:p>
            <a:r>
              <a:rPr lang="it-IT" sz="2000"/>
              <a:t>Le forze economiche scatenate dalla crisi petrolifera del 1973 </a:t>
            </a:r>
          </a:p>
          <a:p>
            <a:pPr marL="342900" indent="-342900">
              <a:buAutoNum type="arabicParenR"/>
            </a:pPr>
            <a:r>
              <a:rPr lang="it-IT" sz="2000"/>
              <a:t>hanno determinato in ultima istanza la fine della Guerra fredda e l’ascesa dell’ordine neoliberale globale</a:t>
            </a:r>
          </a:p>
          <a:p>
            <a:pPr marL="342900" indent="-342900">
              <a:buAutoNum type="arabicParenR"/>
            </a:pPr>
            <a:r>
              <a:rPr lang="it-IT" sz="2000"/>
              <a:t>attraverso l’interazione tra crisi energetica e  finanziarizzazione dell’economia globale</a:t>
            </a:r>
          </a:p>
        </p:txBody>
      </p:sp>
      <p:sp>
        <p:nvSpPr>
          <p:cNvPr id="6" name="CasellaDiTesto 5">
            <a:extLst>
              <a:ext uri="{FF2B5EF4-FFF2-40B4-BE49-F238E27FC236}">
                <a16:creationId xmlns:a16="http://schemas.microsoft.com/office/drawing/2014/main" id="{0104B4F6-8DD8-E32E-ADB8-409923D661CB}"/>
              </a:ext>
            </a:extLst>
          </p:cNvPr>
          <p:cNvSpPr txBox="1"/>
          <p:nvPr/>
        </p:nvSpPr>
        <p:spPr>
          <a:xfrm>
            <a:off x="685800" y="2194918"/>
            <a:ext cx="9872662" cy="1631216"/>
          </a:xfrm>
          <a:prstGeom prst="rect">
            <a:avLst/>
          </a:prstGeom>
          <a:noFill/>
        </p:spPr>
        <p:txBody>
          <a:bodyPr wrap="square" rtlCol="0">
            <a:spAutoFit/>
          </a:bodyPr>
          <a:lstStyle/>
          <a:p>
            <a:r>
              <a:rPr lang="it-IT" sz="2000"/>
              <a:t>Oggi la guerra </a:t>
            </a:r>
            <a:r>
              <a:rPr lang="it-IT" sz="2000" err="1"/>
              <a:t>Ukraina</a:t>
            </a:r>
            <a:r>
              <a:rPr lang="it-IT" sz="2000"/>
              <a:t>-Russia-Nato rimette in campo situazioni analoghe </a:t>
            </a:r>
          </a:p>
          <a:p>
            <a:pPr marL="457200" indent="-457200">
              <a:buAutoNum type="arabicParenR"/>
            </a:pPr>
            <a:r>
              <a:rPr lang="it-IT" sz="2000"/>
              <a:t>Tensioni geopolitiche Est-Ovest (Russia, Cina, India, Europa, Stati Uniti)</a:t>
            </a:r>
          </a:p>
          <a:p>
            <a:pPr marL="457200" indent="-457200">
              <a:buAutoNum type="arabicParenR"/>
            </a:pPr>
            <a:r>
              <a:rPr lang="it-IT" sz="2000"/>
              <a:t>Mercati internazionali dell’energia (transizione energetica,  sanzioni alla Russia etc.)</a:t>
            </a:r>
          </a:p>
          <a:p>
            <a:pPr marL="457200" indent="-457200">
              <a:buAutoNum type="arabicParenR"/>
            </a:pPr>
            <a:r>
              <a:rPr lang="it-IT" sz="2000"/>
              <a:t>Ripresa dell’inflazione</a:t>
            </a:r>
          </a:p>
          <a:p>
            <a:pPr marL="457200" indent="-457200">
              <a:buAutoNum type="arabicParenR"/>
            </a:pPr>
            <a:r>
              <a:rPr lang="it-IT" sz="2000"/>
              <a:t>Crisi finanziarie (sempre) latenti</a:t>
            </a:r>
          </a:p>
        </p:txBody>
      </p:sp>
      <p:pic>
        <p:nvPicPr>
          <p:cNvPr id="7" name="Immagine 6">
            <a:extLst>
              <a:ext uri="{FF2B5EF4-FFF2-40B4-BE49-F238E27FC236}">
                <a16:creationId xmlns:a16="http://schemas.microsoft.com/office/drawing/2014/main" id="{2C77CB80-4CEC-53DF-97D1-682B1E7592C0}"/>
              </a:ext>
            </a:extLst>
          </p:cNvPr>
          <p:cNvPicPr>
            <a:picLocks noChangeAspect="1"/>
          </p:cNvPicPr>
          <p:nvPr/>
        </p:nvPicPr>
        <p:blipFill>
          <a:blip r:embed="rId2"/>
          <a:stretch>
            <a:fillRect/>
          </a:stretch>
        </p:blipFill>
        <p:spPr>
          <a:xfrm>
            <a:off x="930388" y="3954661"/>
            <a:ext cx="9369124" cy="2467909"/>
          </a:xfrm>
          <a:prstGeom prst="rect">
            <a:avLst/>
          </a:prstGeom>
        </p:spPr>
      </p:pic>
      <p:sp>
        <p:nvSpPr>
          <p:cNvPr id="3" name="Segnaposto numero diapositiva 2">
            <a:extLst>
              <a:ext uri="{FF2B5EF4-FFF2-40B4-BE49-F238E27FC236}">
                <a16:creationId xmlns:a16="http://schemas.microsoft.com/office/drawing/2014/main" id="{794AB529-B4F0-AB05-B9AD-190138D90FBC}"/>
              </a:ext>
            </a:extLst>
          </p:cNvPr>
          <p:cNvSpPr>
            <a:spLocks noGrp="1"/>
          </p:cNvSpPr>
          <p:nvPr>
            <p:ph type="sldNum" sz="quarter" idx="12"/>
          </p:nvPr>
        </p:nvSpPr>
        <p:spPr/>
        <p:txBody>
          <a:bodyPr/>
          <a:lstStyle/>
          <a:p>
            <a:fld id="{230193A7-3AFE-2A46-A95D-FE6B5BD2C808}" type="slidenum">
              <a:rPr lang="it-IT" smtClean="0"/>
              <a:t>3</a:t>
            </a:fld>
            <a:endParaRPr lang="it-IT"/>
          </a:p>
        </p:txBody>
      </p:sp>
    </p:spTree>
    <p:extLst>
      <p:ext uri="{BB962C8B-B14F-4D97-AF65-F5344CB8AC3E}">
        <p14:creationId xmlns:p14="http://schemas.microsoft.com/office/powerpoint/2010/main" val="2708936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38C5D5DC-CECB-15D2-0A3B-D26370075240}"/>
              </a:ext>
            </a:extLst>
          </p:cNvPr>
          <p:cNvPicPr>
            <a:picLocks noChangeAspect="1"/>
          </p:cNvPicPr>
          <p:nvPr/>
        </p:nvPicPr>
        <p:blipFill>
          <a:blip r:embed="rId2"/>
          <a:stretch>
            <a:fillRect/>
          </a:stretch>
        </p:blipFill>
        <p:spPr>
          <a:xfrm>
            <a:off x="0" y="220756"/>
            <a:ext cx="6481482" cy="4797980"/>
          </a:xfrm>
          <a:prstGeom prst="rect">
            <a:avLst/>
          </a:prstGeom>
        </p:spPr>
      </p:pic>
      <p:sp>
        <p:nvSpPr>
          <p:cNvPr id="3" name="CasellaDiTesto 2">
            <a:extLst>
              <a:ext uri="{FF2B5EF4-FFF2-40B4-BE49-F238E27FC236}">
                <a16:creationId xmlns:a16="http://schemas.microsoft.com/office/drawing/2014/main" id="{CF4FF4CA-ECE7-4D39-0609-353BEDD2502E}"/>
              </a:ext>
            </a:extLst>
          </p:cNvPr>
          <p:cNvSpPr txBox="1"/>
          <p:nvPr/>
        </p:nvSpPr>
        <p:spPr>
          <a:xfrm>
            <a:off x="6890657" y="375557"/>
            <a:ext cx="3526972" cy="3693319"/>
          </a:xfrm>
          <a:prstGeom prst="rect">
            <a:avLst/>
          </a:prstGeom>
          <a:noFill/>
        </p:spPr>
        <p:txBody>
          <a:bodyPr wrap="square" rtlCol="0">
            <a:spAutoFit/>
          </a:bodyPr>
          <a:lstStyle/>
          <a:p>
            <a:r>
              <a:rPr lang="it-IT" dirty="0"/>
              <a:t>Lo smantellamento della base industriale e della classe operaia nei paesi occidentali costituisce una differenza cruciale rispetto all’esperienza dei paesi socialisti</a:t>
            </a:r>
          </a:p>
          <a:p>
            <a:r>
              <a:rPr lang="it-IT" dirty="0"/>
              <a:t>I paesi socialisti continuano ad aumentare la base industriale come fonte del loro consenso, mentre i paesi capitalistici sono in grado di deindustrializzare la loro forza lavoro lasciando spazio alla crescente finanziarizzazione dell’economia</a:t>
            </a:r>
          </a:p>
        </p:txBody>
      </p:sp>
      <p:sp>
        <p:nvSpPr>
          <p:cNvPr id="4" name="CasellaDiTesto 3">
            <a:extLst>
              <a:ext uri="{FF2B5EF4-FFF2-40B4-BE49-F238E27FC236}">
                <a16:creationId xmlns:a16="http://schemas.microsoft.com/office/drawing/2014/main" id="{694658DB-7593-01DB-F10C-434B8007CA7B}"/>
              </a:ext>
            </a:extLst>
          </p:cNvPr>
          <p:cNvSpPr txBox="1"/>
          <p:nvPr/>
        </p:nvSpPr>
        <p:spPr>
          <a:xfrm>
            <a:off x="3624463" y="220756"/>
            <a:ext cx="2041071" cy="369332"/>
          </a:xfrm>
          <a:prstGeom prst="rect">
            <a:avLst/>
          </a:prstGeom>
          <a:solidFill>
            <a:schemeClr val="bg1"/>
          </a:solidFill>
        </p:spPr>
        <p:txBody>
          <a:bodyPr wrap="square" rtlCol="0">
            <a:spAutoFit/>
          </a:bodyPr>
          <a:lstStyle/>
          <a:p>
            <a:r>
              <a:rPr lang="it-IT" dirty="0"/>
              <a:t>Paesi socialisti</a:t>
            </a:r>
          </a:p>
        </p:txBody>
      </p:sp>
      <p:sp>
        <p:nvSpPr>
          <p:cNvPr id="5" name="CasellaDiTesto 4">
            <a:extLst>
              <a:ext uri="{FF2B5EF4-FFF2-40B4-BE49-F238E27FC236}">
                <a16:creationId xmlns:a16="http://schemas.microsoft.com/office/drawing/2014/main" id="{E9DECB5B-DADA-0DD8-516E-78274CBBC4A3}"/>
              </a:ext>
            </a:extLst>
          </p:cNvPr>
          <p:cNvSpPr txBox="1"/>
          <p:nvPr/>
        </p:nvSpPr>
        <p:spPr>
          <a:xfrm>
            <a:off x="3172708" y="2535865"/>
            <a:ext cx="1823836" cy="369332"/>
          </a:xfrm>
          <a:prstGeom prst="rect">
            <a:avLst/>
          </a:prstGeom>
          <a:solidFill>
            <a:schemeClr val="bg1"/>
          </a:solidFill>
        </p:spPr>
        <p:txBody>
          <a:bodyPr wrap="square" rtlCol="0">
            <a:spAutoFit/>
          </a:bodyPr>
          <a:lstStyle/>
          <a:p>
            <a:r>
              <a:rPr lang="it-IT" dirty="0"/>
              <a:t>Paesi capitalisti</a:t>
            </a:r>
          </a:p>
        </p:txBody>
      </p:sp>
      <p:sp>
        <p:nvSpPr>
          <p:cNvPr id="6" name="Segnaposto numero diapositiva 5">
            <a:extLst>
              <a:ext uri="{FF2B5EF4-FFF2-40B4-BE49-F238E27FC236}">
                <a16:creationId xmlns:a16="http://schemas.microsoft.com/office/drawing/2014/main" id="{AAE5FE68-89E6-E810-3A08-F1F11121F113}"/>
              </a:ext>
            </a:extLst>
          </p:cNvPr>
          <p:cNvSpPr>
            <a:spLocks noGrp="1"/>
          </p:cNvSpPr>
          <p:nvPr>
            <p:ph type="sldNum" sz="quarter" idx="12"/>
          </p:nvPr>
        </p:nvSpPr>
        <p:spPr/>
        <p:txBody>
          <a:bodyPr/>
          <a:lstStyle/>
          <a:p>
            <a:fld id="{230193A7-3AFE-2A46-A95D-FE6B5BD2C808}" type="slidenum">
              <a:rPr lang="it-IT" smtClean="0"/>
              <a:t>30</a:t>
            </a:fld>
            <a:endParaRPr lang="it-IT"/>
          </a:p>
        </p:txBody>
      </p:sp>
    </p:spTree>
    <p:extLst>
      <p:ext uri="{BB962C8B-B14F-4D97-AF65-F5344CB8AC3E}">
        <p14:creationId xmlns:p14="http://schemas.microsoft.com/office/powerpoint/2010/main" val="10813084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69387DDA-8283-DA3D-0373-341F079A5765}"/>
              </a:ext>
            </a:extLst>
          </p:cNvPr>
          <p:cNvSpPr txBox="1"/>
          <p:nvPr/>
        </p:nvSpPr>
        <p:spPr>
          <a:xfrm>
            <a:off x="375557" y="195942"/>
            <a:ext cx="9323613" cy="738664"/>
          </a:xfrm>
          <a:prstGeom prst="rect">
            <a:avLst/>
          </a:prstGeom>
          <a:noFill/>
        </p:spPr>
        <p:txBody>
          <a:bodyPr wrap="square" rtlCol="0">
            <a:spAutoFit/>
          </a:bodyPr>
          <a:lstStyle/>
          <a:p>
            <a:r>
              <a:rPr lang="it-IT" sz="2400" b="1" dirty="0"/>
              <a:t>La fase finale </a:t>
            </a:r>
            <a:r>
              <a:rPr lang="it-IT" sz="2400" b="1" dirty="0">
                <a:sym typeface="Wingdings" pitchFamily="2" charset="2"/>
              </a:rPr>
              <a:t> caduta del Muro di Berlino, fine dei regimi socialisti </a:t>
            </a:r>
          </a:p>
          <a:p>
            <a:r>
              <a:rPr lang="it-IT" dirty="0">
                <a:sym typeface="Wingdings" pitchFamily="2" charset="2"/>
              </a:rPr>
              <a:t> (Ungheria e DDR) (Bartel, capitolo 9  Exit, voice or austerity)  </a:t>
            </a:r>
            <a:endParaRPr lang="it-IT" dirty="0"/>
          </a:p>
        </p:txBody>
      </p:sp>
      <p:sp>
        <p:nvSpPr>
          <p:cNvPr id="3" name="CasellaDiTesto 2">
            <a:extLst>
              <a:ext uri="{FF2B5EF4-FFF2-40B4-BE49-F238E27FC236}">
                <a16:creationId xmlns:a16="http://schemas.microsoft.com/office/drawing/2014/main" id="{7C899E58-7F4C-1FF5-106A-484292D241BA}"/>
              </a:ext>
            </a:extLst>
          </p:cNvPr>
          <p:cNvSpPr txBox="1"/>
          <p:nvPr/>
        </p:nvSpPr>
        <p:spPr>
          <a:xfrm>
            <a:off x="375557" y="934606"/>
            <a:ext cx="10384971" cy="1015663"/>
          </a:xfrm>
          <a:prstGeom prst="rect">
            <a:avLst/>
          </a:prstGeom>
          <a:noFill/>
        </p:spPr>
        <p:txBody>
          <a:bodyPr wrap="square" rtlCol="0">
            <a:spAutoFit/>
          </a:bodyPr>
          <a:lstStyle/>
          <a:p>
            <a:r>
              <a:rPr lang="it-IT" sz="2000" dirty="0"/>
              <a:t>«</a:t>
            </a:r>
            <a:r>
              <a:rPr lang="it-IT" sz="2000" dirty="0" err="1"/>
              <a:t>If</a:t>
            </a:r>
            <a:r>
              <a:rPr lang="it-IT" sz="2000" dirty="0"/>
              <a:t> the </a:t>
            </a:r>
            <a:r>
              <a:rPr lang="it-IT" sz="2000" dirty="0" err="1"/>
              <a:t>experience</a:t>
            </a:r>
            <a:r>
              <a:rPr lang="it-IT" sz="2000" dirty="0"/>
              <a:t> of Poland and Hungary </a:t>
            </a:r>
            <a:r>
              <a:rPr lang="it-IT" sz="2000" dirty="0" err="1"/>
              <a:t>demonstrated</a:t>
            </a:r>
            <a:r>
              <a:rPr lang="it-IT" sz="2000" dirty="0"/>
              <a:t> that price </a:t>
            </a:r>
            <a:r>
              <a:rPr lang="it-IT" sz="2000" dirty="0" err="1"/>
              <a:t>increases</a:t>
            </a:r>
            <a:r>
              <a:rPr lang="it-IT" sz="2000" dirty="0"/>
              <a:t> and austerity </a:t>
            </a:r>
            <a:r>
              <a:rPr lang="it-IT" sz="2000" dirty="0" err="1"/>
              <a:t>measures</a:t>
            </a:r>
            <a:r>
              <a:rPr lang="it-IT" sz="2000" dirty="0"/>
              <a:t> </a:t>
            </a:r>
            <a:r>
              <a:rPr lang="it-IT" sz="2000" dirty="0" err="1"/>
              <a:t>were</a:t>
            </a:r>
            <a:r>
              <a:rPr lang="it-IT" sz="2000" dirty="0"/>
              <a:t> </a:t>
            </a:r>
            <a:r>
              <a:rPr lang="it-IT" sz="2000" dirty="0" err="1"/>
              <a:t>unpopular</a:t>
            </a:r>
            <a:r>
              <a:rPr lang="it-IT" sz="2000" dirty="0"/>
              <a:t>, </a:t>
            </a:r>
            <a:r>
              <a:rPr lang="it-IT" sz="2000" dirty="0" err="1"/>
              <a:t>it</a:t>
            </a:r>
            <a:r>
              <a:rPr lang="it-IT" sz="2000" dirty="0"/>
              <a:t> </a:t>
            </a:r>
            <a:r>
              <a:rPr lang="it-IT" sz="2000" dirty="0" err="1"/>
              <a:t>also</a:t>
            </a:r>
            <a:r>
              <a:rPr lang="it-IT" sz="2000" dirty="0"/>
              <a:t> </a:t>
            </a:r>
            <a:r>
              <a:rPr lang="it-IT" sz="2000" dirty="0" err="1"/>
              <a:t>showed</a:t>
            </a:r>
            <a:r>
              <a:rPr lang="it-IT" sz="2000" dirty="0"/>
              <a:t> that </a:t>
            </a:r>
            <a:r>
              <a:rPr lang="it-IT" sz="2000" dirty="0" err="1"/>
              <a:t>communist</a:t>
            </a:r>
            <a:r>
              <a:rPr lang="it-IT" sz="2000" dirty="0"/>
              <a:t> leaders </a:t>
            </a:r>
            <a:r>
              <a:rPr lang="it-IT" sz="2000" dirty="0" err="1"/>
              <a:t>avoided</a:t>
            </a:r>
            <a:r>
              <a:rPr lang="it-IT" sz="2000" dirty="0"/>
              <a:t> </a:t>
            </a:r>
            <a:r>
              <a:rPr lang="it-IT" sz="2000" dirty="0" err="1"/>
              <a:t>implementing</a:t>
            </a:r>
            <a:r>
              <a:rPr lang="it-IT" sz="2000" dirty="0"/>
              <a:t> austerity </a:t>
            </a:r>
            <a:r>
              <a:rPr lang="it-IT" sz="2000" dirty="0" err="1"/>
              <a:t>until</a:t>
            </a:r>
            <a:r>
              <a:rPr lang="it-IT" sz="2000" dirty="0"/>
              <a:t> </a:t>
            </a:r>
            <a:r>
              <a:rPr lang="it-IT" sz="2000" dirty="0" err="1"/>
              <a:t>they</a:t>
            </a:r>
            <a:r>
              <a:rPr lang="it-IT" sz="2000" dirty="0"/>
              <a:t> </a:t>
            </a:r>
            <a:r>
              <a:rPr lang="it-IT" sz="2000" dirty="0" err="1"/>
              <a:t>had</a:t>
            </a:r>
            <a:r>
              <a:rPr lang="it-IT" sz="2000" dirty="0"/>
              <a:t> no </a:t>
            </a:r>
            <a:r>
              <a:rPr lang="it-IT" sz="2000" dirty="0" err="1"/>
              <a:t>other</a:t>
            </a:r>
            <a:r>
              <a:rPr lang="it-IT" sz="2000" dirty="0"/>
              <a:t> </a:t>
            </a:r>
            <a:r>
              <a:rPr lang="it-IT" sz="2000" dirty="0" err="1"/>
              <a:t>choice</a:t>
            </a:r>
            <a:r>
              <a:rPr lang="it-IT" sz="2000" dirty="0"/>
              <a:t>» (Bartel, p. 268)</a:t>
            </a:r>
          </a:p>
        </p:txBody>
      </p:sp>
      <p:sp>
        <p:nvSpPr>
          <p:cNvPr id="5" name="CasellaDiTesto 4">
            <a:extLst>
              <a:ext uri="{FF2B5EF4-FFF2-40B4-BE49-F238E27FC236}">
                <a16:creationId xmlns:a16="http://schemas.microsoft.com/office/drawing/2014/main" id="{5C25708F-D1E8-841F-538E-084DF142121E}"/>
              </a:ext>
            </a:extLst>
          </p:cNvPr>
          <p:cNvSpPr txBox="1"/>
          <p:nvPr/>
        </p:nvSpPr>
        <p:spPr>
          <a:xfrm>
            <a:off x="538843" y="2286001"/>
            <a:ext cx="9552214" cy="1754326"/>
          </a:xfrm>
          <a:prstGeom prst="rect">
            <a:avLst/>
          </a:prstGeom>
          <a:noFill/>
        </p:spPr>
        <p:txBody>
          <a:bodyPr wrap="square" rtlCol="0">
            <a:spAutoFit/>
          </a:bodyPr>
          <a:lstStyle/>
          <a:p>
            <a:pPr marL="342900" indent="-342900">
              <a:buAutoNum type="arabicParenR"/>
            </a:pPr>
            <a:r>
              <a:rPr lang="it-IT" dirty="0"/>
              <a:t>Nella seconda metà degli anni ‘80 i paesi socialisti dipendono dall’assistenza internazionale per mantenere inalterato lo standard di vita</a:t>
            </a:r>
          </a:p>
          <a:p>
            <a:pPr marL="342900" indent="-342900">
              <a:buAutoNum type="arabicParenR"/>
            </a:pPr>
            <a:r>
              <a:rPr lang="it-IT" dirty="0"/>
              <a:t>Il merito di credito di quei paesi era sostanzialmente intatto ancora alla fine degli anni ‘80 e i loro confini relativamente sicuri</a:t>
            </a:r>
          </a:p>
          <a:p>
            <a:pPr marL="342900" indent="-342900">
              <a:buAutoNum type="arabicParenR"/>
            </a:pPr>
            <a:r>
              <a:rPr lang="it-IT" dirty="0"/>
              <a:t>I prestiti internazionali vengono tuttavia con condizionalità: aumento dei prezzi, liberalizzazioni, privatizzazioni</a:t>
            </a:r>
          </a:p>
        </p:txBody>
      </p:sp>
      <p:sp>
        <p:nvSpPr>
          <p:cNvPr id="6" name="CasellaDiTesto 5">
            <a:extLst>
              <a:ext uri="{FF2B5EF4-FFF2-40B4-BE49-F238E27FC236}">
                <a16:creationId xmlns:a16="http://schemas.microsoft.com/office/drawing/2014/main" id="{26294BF5-C798-3226-1BD5-52635A80EF97}"/>
              </a:ext>
            </a:extLst>
          </p:cNvPr>
          <p:cNvSpPr txBox="1"/>
          <p:nvPr/>
        </p:nvSpPr>
        <p:spPr>
          <a:xfrm>
            <a:off x="669472" y="4196085"/>
            <a:ext cx="10384971" cy="923330"/>
          </a:xfrm>
          <a:prstGeom prst="rect">
            <a:avLst/>
          </a:prstGeom>
          <a:noFill/>
        </p:spPr>
        <p:txBody>
          <a:bodyPr wrap="square" rtlCol="0">
            <a:spAutoFit/>
          </a:bodyPr>
          <a:lstStyle/>
          <a:p>
            <a:r>
              <a:rPr lang="it-IT" dirty="0"/>
              <a:t>«</a:t>
            </a:r>
            <a:r>
              <a:rPr lang="it-IT" dirty="0" err="1"/>
              <a:t>Hungarian</a:t>
            </a:r>
            <a:r>
              <a:rPr lang="it-IT" dirty="0"/>
              <a:t> </a:t>
            </a:r>
            <a:r>
              <a:rPr lang="it-IT" dirty="0" err="1"/>
              <a:t>officials</a:t>
            </a:r>
            <a:r>
              <a:rPr lang="it-IT" dirty="0"/>
              <a:t> </a:t>
            </a:r>
            <a:r>
              <a:rPr lang="it-IT" dirty="0" err="1"/>
              <a:t>proved</a:t>
            </a:r>
            <a:r>
              <a:rPr lang="it-IT" dirty="0"/>
              <a:t> </a:t>
            </a:r>
            <a:r>
              <a:rPr lang="it-IT" dirty="0" err="1"/>
              <a:t>recluctant</a:t>
            </a:r>
            <a:r>
              <a:rPr lang="it-IT" dirty="0"/>
              <a:t> to </a:t>
            </a:r>
            <a:r>
              <a:rPr lang="it-IT" dirty="0" err="1"/>
              <a:t>see</a:t>
            </a:r>
            <a:r>
              <a:rPr lang="it-IT" dirty="0"/>
              <a:t> </a:t>
            </a:r>
            <a:r>
              <a:rPr lang="it-IT" dirty="0" err="1"/>
              <a:t>their</a:t>
            </a:r>
            <a:r>
              <a:rPr lang="it-IT" dirty="0"/>
              <a:t> policies through to </a:t>
            </a:r>
            <a:r>
              <a:rPr lang="it-IT" dirty="0" err="1"/>
              <a:t>their</a:t>
            </a:r>
            <a:r>
              <a:rPr lang="it-IT" dirty="0"/>
              <a:t> </a:t>
            </a:r>
            <a:r>
              <a:rPr lang="it-IT" dirty="0" err="1"/>
              <a:t>socially</a:t>
            </a:r>
            <a:r>
              <a:rPr lang="it-IT" dirty="0"/>
              <a:t> disruptive  </a:t>
            </a:r>
            <a:r>
              <a:rPr lang="it-IT" dirty="0" err="1"/>
              <a:t>conclusions</a:t>
            </a:r>
            <a:r>
              <a:rPr lang="it-IT" dirty="0"/>
              <a:t>...</a:t>
            </a:r>
          </a:p>
          <a:p>
            <a:r>
              <a:rPr lang="it-IT" dirty="0"/>
              <a:t>The party </a:t>
            </a:r>
            <a:r>
              <a:rPr lang="it-IT" dirty="0" err="1"/>
              <a:t>had</a:t>
            </a:r>
            <a:r>
              <a:rPr lang="it-IT" dirty="0"/>
              <a:t> not </a:t>
            </a:r>
            <a:r>
              <a:rPr lang="it-IT" dirty="0" err="1"/>
              <a:t>found</a:t>
            </a:r>
            <a:r>
              <a:rPr lang="it-IT" dirty="0"/>
              <a:t> the will or the way to impose </a:t>
            </a:r>
            <a:r>
              <a:rPr lang="it-IT" dirty="0" err="1"/>
              <a:t>enough</a:t>
            </a:r>
            <a:r>
              <a:rPr lang="it-IT" dirty="0"/>
              <a:t> austerity and structural </a:t>
            </a:r>
            <a:r>
              <a:rPr lang="it-IT" dirty="0" err="1"/>
              <a:t>adjustment</a:t>
            </a:r>
            <a:r>
              <a:rPr lang="it-IT" dirty="0"/>
              <a:t>...»  (Bartel, pp. 248-249)</a:t>
            </a:r>
          </a:p>
        </p:txBody>
      </p:sp>
      <p:sp>
        <p:nvSpPr>
          <p:cNvPr id="7" name="CasellaDiTesto 6">
            <a:extLst>
              <a:ext uri="{FF2B5EF4-FFF2-40B4-BE49-F238E27FC236}">
                <a16:creationId xmlns:a16="http://schemas.microsoft.com/office/drawing/2014/main" id="{D016DD28-B127-5C81-CEAC-3971617DCD2A}"/>
              </a:ext>
            </a:extLst>
          </p:cNvPr>
          <p:cNvSpPr txBox="1"/>
          <p:nvPr/>
        </p:nvSpPr>
        <p:spPr>
          <a:xfrm>
            <a:off x="669471" y="5128806"/>
            <a:ext cx="10858500" cy="1477328"/>
          </a:xfrm>
          <a:prstGeom prst="rect">
            <a:avLst/>
          </a:prstGeom>
          <a:noFill/>
        </p:spPr>
        <p:txBody>
          <a:bodyPr wrap="square" rtlCol="0">
            <a:spAutoFit/>
          </a:bodyPr>
          <a:lstStyle/>
          <a:p>
            <a:r>
              <a:rPr lang="it-IT" dirty="0"/>
              <a:t>Ungheria e DDR cercano di rinviare l’aggiustamento economico offrendo ai paesi occidentali </a:t>
            </a:r>
            <a:r>
              <a:rPr lang="it-IT" b="1" dirty="0"/>
              <a:t>riforme politiche </a:t>
            </a:r>
            <a:r>
              <a:rPr lang="it-IT" dirty="0">
                <a:sym typeface="Wingdings" pitchFamily="2" charset="2"/>
              </a:rPr>
              <a:t> pluralismo, apertura dei confini</a:t>
            </a:r>
          </a:p>
          <a:p>
            <a:endParaRPr lang="it-IT" dirty="0">
              <a:sym typeface="Wingdings" pitchFamily="2" charset="2"/>
            </a:endParaRPr>
          </a:p>
          <a:p>
            <a:r>
              <a:rPr lang="it-IT" dirty="0">
                <a:sym typeface="Wingdings" pitchFamily="2" charset="2"/>
              </a:rPr>
              <a:t>«Political liberalization [...] was </a:t>
            </a:r>
            <a:r>
              <a:rPr lang="it-IT" dirty="0" err="1">
                <a:sym typeface="Wingdings" pitchFamily="2" charset="2"/>
              </a:rPr>
              <a:t>initially</a:t>
            </a:r>
            <a:r>
              <a:rPr lang="it-IT" dirty="0">
                <a:sym typeface="Wingdings" pitchFamily="2" charset="2"/>
              </a:rPr>
              <a:t> </a:t>
            </a:r>
            <a:r>
              <a:rPr lang="it-IT" dirty="0" err="1">
                <a:sym typeface="Wingdings" pitchFamily="2" charset="2"/>
              </a:rPr>
              <a:t>aimed</a:t>
            </a:r>
            <a:r>
              <a:rPr lang="it-IT" dirty="0">
                <a:sym typeface="Wingdings" pitchFamily="2" charset="2"/>
              </a:rPr>
              <a:t> at making relative austerity more </a:t>
            </a:r>
            <a:r>
              <a:rPr lang="it-IT" dirty="0" err="1">
                <a:sym typeface="Wingdings" pitchFamily="2" charset="2"/>
              </a:rPr>
              <a:t>easily</a:t>
            </a:r>
            <a:r>
              <a:rPr lang="it-IT" dirty="0">
                <a:sym typeface="Wingdings" pitchFamily="2" charset="2"/>
              </a:rPr>
              <a:t> </a:t>
            </a:r>
            <a:r>
              <a:rPr lang="it-IT" dirty="0" err="1">
                <a:sym typeface="Wingdings" pitchFamily="2" charset="2"/>
              </a:rPr>
              <a:t>tolerated</a:t>
            </a:r>
            <a:r>
              <a:rPr lang="it-IT" dirty="0">
                <a:sym typeface="Wingdings" pitchFamily="2" charset="2"/>
              </a:rPr>
              <a:t>...» (Dichiarazione di un funzionario IMF a Washington, 1988).</a:t>
            </a:r>
            <a:endParaRPr lang="it-IT" dirty="0"/>
          </a:p>
        </p:txBody>
      </p:sp>
      <p:sp>
        <p:nvSpPr>
          <p:cNvPr id="4" name="Segnaposto numero diapositiva 3">
            <a:extLst>
              <a:ext uri="{FF2B5EF4-FFF2-40B4-BE49-F238E27FC236}">
                <a16:creationId xmlns:a16="http://schemas.microsoft.com/office/drawing/2014/main" id="{86100978-5F22-AD02-4AAD-B20EF2006AFC}"/>
              </a:ext>
            </a:extLst>
          </p:cNvPr>
          <p:cNvSpPr>
            <a:spLocks noGrp="1"/>
          </p:cNvSpPr>
          <p:nvPr>
            <p:ph type="sldNum" sz="quarter" idx="12"/>
          </p:nvPr>
        </p:nvSpPr>
        <p:spPr/>
        <p:txBody>
          <a:bodyPr/>
          <a:lstStyle/>
          <a:p>
            <a:fld id="{230193A7-3AFE-2A46-A95D-FE6B5BD2C808}" type="slidenum">
              <a:rPr lang="it-IT" smtClean="0"/>
              <a:t>31</a:t>
            </a:fld>
            <a:endParaRPr lang="it-IT"/>
          </a:p>
        </p:txBody>
      </p:sp>
    </p:spTree>
    <p:extLst>
      <p:ext uri="{BB962C8B-B14F-4D97-AF65-F5344CB8AC3E}">
        <p14:creationId xmlns:p14="http://schemas.microsoft.com/office/powerpoint/2010/main" val="3644450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C43A6E7D-78D7-E21D-4BE4-CD3B920D8046}"/>
              </a:ext>
            </a:extLst>
          </p:cNvPr>
          <p:cNvSpPr txBox="1"/>
          <p:nvPr/>
        </p:nvSpPr>
        <p:spPr>
          <a:xfrm>
            <a:off x="342900" y="310243"/>
            <a:ext cx="10319657" cy="2585323"/>
          </a:xfrm>
          <a:prstGeom prst="rect">
            <a:avLst/>
          </a:prstGeom>
          <a:noFill/>
        </p:spPr>
        <p:txBody>
          <a:bodyPr wrap="square" rtlCol="0">
            <a:spAutoFit/>
          </a:bodyPr>
          <a:lstStyle/>
          <a:p>
            <a:pPr marL="342900" indent="-342900">
              <a:buAutoNum type="arabicParenR"/>
            </a:pPr>
            <a:r>
              <a:rPr lang="it-IT" dirty="0"/>
              <a:t>I governanti della DDR offrono ai loro cittadini la libertà di emigrazione e il pluralismo politico nel tentativo di assicurarsi il sostegno finanziario dei paesi occidentali, in primo luogo la Germania occidentale </a:t>
            </a:r>
          </a:p>
          <a:p>
            <a:pPr marL="342900" indent="-342900">
              <a:buAutoNum type="arabicParenR"/>
            </a:pPr>
            <a:r>
              <a:rPr lang="it-IT" dirty="0"/>
              <a:t>Puntano ad una federazione con la Germania occidentale allo scopo di mantenere intatto il loro regime politico</a:t>
            </a:r>
          </a:p>
          <a:p>
            <a:pPr marL="342900" indent="-342900">
              <a:buAutoNum type="arabicParenR"/>
            </a:pPr>
            <a:r>
              <a:rPr lang="it-IT" dirty="0"/>
              <a:t>Gli ungheresi liberalizzano la politica sperando che l’ancoraggio europeo consenta loro di evitare le politiche di austerità e mantenere il regime politico, ancorché riformato</a:t>
            </a:r>
          </a:p>
          <a:p>
            <a:pPr marL="342900" indent="-342900">
              <a:buAutoNum type="arabicParenR"/>
            </a:pPr>
            <a:r>
              <a:rPr lang="it-IT" dirty="0"/>
              <a:t>L’emigrazione di massa dalla DDR ha messo in moto un effetto domino che, uno dopo l’altro, ha fatto cadere i regimi socialisti dell’Europa orientale cambiando in modo radicale la geopolitica europea</a:t>
            </a:r>
          </a:p>
        </p:txBody>
      </p:sp>
      <p:sp>
        <p:nvSpPr>
          <p:cNvPr id="2" name="Segnaposto numero diapositiva 1">
            <a:extLst>
              <a:ext uri="{FF2B5EF4-FFF2-40B4-BE49-F238E27FC236}">
                <a16:creationId xmlns:a16="http://schemas.microsoft.com/office/drawing/2014/main" id="{228440A1-373C-EA6E-C6E4-FC6C231E5378}"/>
              </a:ext>
            </a:extLst>
          </p:cNvPr>
          <p:cNvSpPr>
            <a:spLocks noGrp="1"/>
          </p:cNvSpPr>
          <p:nvPr>
            <p:ph type="sldNum" sz="quarter" idx="12"/>
          </p:nvPr>
        </p:nvSpPr>
        <p:spPr/>
        <p:txBody>
          <a:bodyPr/>
          <a:lstStyle/>
          <a:p>
            <a:fld id="{230193A7-3AFE-2A46-A95D-FE6B5BD2C808}" type="slidenum">
              <a:rPr lang="it-IT" smtClean="0"/>
              <a:t>32</a:t>
            </a:fld>
            <a:endParaRPr lang="it-IT"/>
          </a:p>
        </p:txBody>
      </p:sp>
    </p:spTree>
    <p:extLst>
      <p:ext uri="{BB962C8B-B14F-4D97-AF65-F5344CB8AC3E}">
        <p14:creationId xmlns:p14="http://schemas.microsoft.com/office/powerpoint/2010/main" val="16414990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ADF0106F-A22D-4094-18D7-A7302B4A7157}"/>
              </a:ext>
            </a:extLst>
          </p:cNvPr>
          <p:cNvSpPr txBox="1"/>
          <p:nvPr/>
        </p:nvSpPr>
        <p:spPr>
          <a:xfrm>
            <a:off x="571500" y="148870"/>
            <a:ext cx="10662562" cy="1631216"/>
          </a:xfrm>
          <a:prstGeom prst="rect">
            <a:avLst/>
          </a:prstGeom>
          <a:noFill/>
        </p:spPr>
        <p:txBody>
          <a:bodyPr wrap="square" rtlCol="0">
            <a:spAutoFit/>
          </a:bodyPr>
          <a:lstStyle/>
          <a:p>
            <a:r>
              <a:rPr lang="it-IT" sz="2000" dirty="0"/>
              <a:t>... dopo la fine del regime comunista in Polonia il primo governo non comunista guidato dai leader di Solidarnosc attuò durissime politiche di austerità  e M. </a:t>
            </a:r>
            <a:r>
              <a:rPr lang="it-IT" sz="2000" dirty="0" err="1"/>
              <a:t>Rakowski</a:t>
            </a:r>
            <a:r>
              <a:rPr lang="it-IT" sz="2000" dirty="0"/>
              <a:t>, il principale consigliere economico del governo polacco negli anni ’80 – poi ministro nel governo Jaruzelski -  osservò:  se «</a:t>
            </a:r>
            <a:r>
              <a:rPr lang="it-IT" sz="2000" dirty="0" err="1"/>
              <a:t>any</a:t>
            </a:r>
            <a:r>
              <a:rPr lang="it-IT" sz="2000" dirty="0"/>
              <a:t> PZPR [</a:t>
            </a:r>
            <a:r>
              <a:rPr lang="it-IT" sz="2000" dirty="0" err="1"/>
              <a:t>Polish</a:t>
            </a:r>
            <a:r>
              <a:rPr lang="it-IT" sz="2000" dirty="0"/>
              <a:t> </a:t>
            </a:r>
            <a:r>
              <a:rPr lang="it-IT" sz="2000" dirty="0" err="1"/>
              <a:t>communist</a:t>
            </a:r>
            <a:r>
              <a:rPr lang="it-IT" sz="2000" dirty="0"/>
              <a:t> party] government </a:t>
            </a:r>
            <a:r>
              <a:rPr lang="it-IT" sz="2000" dirty="0" err="1"/>
              <a:t>implemented</a:t>
            </a:r>
            <a:r>
              <a:rPr lang="it-IT" sz="2000" dirty="0"/>
              <a:t> the policies that Mazowiecki government </a:t>
            </a:r>
            <a:r>
              <a:rPr lang="it-IT" sz="2000" dirty="0" err="1"/>
              <a:t>does</a:t>
            </a:r>
            <a:r>
              <a:rPr lang="it-IT" sz="2000" dirty="0"/>
              <a:t> </a:t>
            </a:r>
            <a:r>
              <a:rPr lang="it-IT" sz="2000" dirty="0" err="1"/>
              <a:t>we’d</a:t>
            </a:r>
            <a:r>
              <a:rPr lang="it-IT" sz="2000" dirty="0"/>
              <a:t> </a:t>
            </a:r>
            <a:r>
              <a:rPr lang="it-IT" sz="2000" dirty="0" err="1"/>
              <a:t>already</a:t>
            </a:r>
            <a:r>
              <a:rPr lang="it-IT" sz="2000" dirty="0"/>
              <a:t> </a:t>
            </a:r>
            <a:r>
              <a:rPr lang="it-IT" sz="2000" dirty="0" err="1"/>
              <a:t>have</a:t>
            </a:r>
            <a:r>
              <a:rPr lang="it-IT" sz="2000" dirty="0"/>
              <a:t> a </a:t>
            </a:r>
            <a:r>
              <a:rPr lang="it-IT" sz="2000" dirty="0" err="1"/>
              <a:t>civil</a:t>
            </a:r>
            <a:r>
              <a:rPr lang="it-IT" sz="2000" dirty="0"/>
              <a:t> war» (Bartel, p. 334)</a:t>
            </a:r>
          </a:p>
        </p:txBody>
      </p:sp>
      <p:sp>
        <p:nvSpPr>
          <p:cNvPr id="4" name="CasellaDiTesto 3">
            <a:extLst>
              <a:ext uri="{FF2B5EF4-FFF2-40B4-BE49-F238E27FC236}">
                <a16:creationId xmlns:a16="http://schemas.microsoft.com/office/drawing/2014/main" id="{1B19CADC-CF5E-7420-A433-67CB35EC9CC1}"/>
              </a:ext>
            </a:extLst>
          </p:cNvPr>
          <p:cNvSpPr txBox="1"/>
          <p:nvPr/>
        </p:nvSpPr>
        <p:spPr>
          <a:xfrm>
            <a:off x="571499" y="1926771"/>
            <a:ext cx="11197167" cy="3631763"/>
          </a:xfrm>
          <a:prstGeom prst="rect">
            <a:avLst/>
          </a:prstGeom>
          <a:noFill/>
        </p:spPr>
        <p:txBody>
          <a:bodyPr wrap="square" rtlCol="0">
            <a:spAutoFit/>
          </a:bodyPr>
          <a:lstStyle/>
          <a:p>
            <a:r>
              <a:rPr lang="it-IT" dirty="0"/>
              <a:t>Lo stesso richiamo alla guerra civile fu fatto negli anni Ottanta da </a:t>
            </a:r>
            <a:r>
              <a:rPr lang="it-IT" dirty="0" err="1"/>
              <a:t>Wynne</a:t>
            </a:r>
            <a:r>
              <a:rPr lang="it-IT" dirty="0"/>
              <a:t> </a:t>
            </a:r>
            <a:r>
              <a:rPr lang="it-IT" dirty="0" err="1"/>
              <a:t>Godley</a:t>
            </a:r>
            <a:r>
              <a:rPr lang="it-IT" dirty="0"/>
              <a:t>, uno dei maggiori economisti della scuola keynesiana inglese,  molte volte collaboratore dei governi laburisti inglesi:</a:t>
            </a:r>
          </a:p>
          <a:p>
            <a:endParaRPr lang="it-IT" dirty="0"/>
          </a:p>
          <a:p>
            <a:r>
              <a:rPr lang="it-IT" sz="2000" dirty="0"/>
              <a:t>«Nel 1958 si aprì una crisi politica allorché la disoccupazione raggiunse il 2 per cento; [...] l’opinione pubblica reagì con sdegno quando la disoccupazione salì fino al 2 e mezzo per cento nel 1962; [...] quand’essa toccò il 4 per cento nel 1972 si ventilò nei circoli di governo la possibilità di una guerra civile,  [...] in ciascuno di questi episodi il governo (conservatore) dell’epoca si vide costretto a intraprendere azioni drastiche nella direzione di un incremento della domanda aggregata... </a:t>
            </a:r>
          </a:p>
          <a:p>
            <a:r>
              <a:rPr lang="it-IT" sz="2000" dirty="0"/>
              <a:t>Nel 1983 abbiamo in Inghilterra una disoccupazione che supera il 12 per cento [...] ciò nonostante, l’opinione pubblica sembra essere convinta che questo non sia il risultato della politica governativa»</a:t>
            </a:r>
          </a:p>
          <a:p>
            <a:endParaRPr lang="it-IT" sz="2000" dirty="0"/>
          </a:p>
          <a:p>
            <a:r>
              <a:rPr lang="it-IT" sz="1600" dirty="0" err="1"/>
              <a:t>W</a:t>
            </a:r>
            <a:r>
              <a:rPr lang="it-IT" sz="1600" dirty="0"/>
              <a:t>. </a:t>
            </a:r>
            <a:r>
              <a:rPr lang="it-IT" sz="1600" dirty="0" err="1"/>
              <a:t>Godley</a:t>
            </a:r>
            <a:r>
              <a:rPr lang="it-IT" sz="1600" dirty="0"/>
              <a:t>, «Confusione nella teoria e nella politica economica», in: </a:t>
            </a:r>
            <a:r>
              <a:rPr lang="it-IT" sz="1600" dirty="0" err="1"/>
              <a:t>J</a:t>
            </a:r>
            <a:r>
              <a:rPr lang="it-IT" sz="1600" dirty="0"/>
              <a:t>. Cornwall (a cura), </a:t>
            </a:r>
            <a:r>
              <a:rPr lang="it-IT" sz="1600" i="1" dirty="0"/>
              <a:t>Dopo la stagflazione</a:t>
            </a:r>
            <a:r>
              <a:rPr lang="it-IT" sz="1600" dirty="0"/>
              <a:t>, il Mulino, 1985, p. 92).</a:t>
            </a:r>
          </a:p>
        </p:txBody>
      </p:sp>
      <p:sp>
        <p:nvSpPr>
          <p:cNvPr id="3" name="Segnaposto numero diapositiva 2">
            <a:extLst>
              <a:ext uri="{FF2B5EF4-FFF2-40B4-BE49-F238E27FC236}">
                <a16:creationId xmlns:a16="http://schemas.microsoft.com/office/drawing/2014/main" id="{75233B8A-635A-04F9-7378-33F0865B4BE1}"/>
              </a:ext>
            </a:extLst>
          </p:cNvPr>
          <p:cNvSpPr>
            <a:spLocks noGrp="1"/>
          </p:cNvSpPr>
          <p:nvPr>
            <p:ph type="sldNum" sz="quarter" idx="12"/>
          </p:nvPr>
        </p:nvSpPr>
        <p:spPr/>
        <p:txBody>
          <a:bodyPr/>
          <a:lstStyle/>
          <a:p>
            <a:fld id="{230193A7-3AFE-2A46-A95D-FE6B5BD2C808}" type="slidenum">
              <a:rPr lang="it-IT" smtClean="0"/>
              <a:t>33</a:t>
            </a:fld>
            <a:endParaRPr lang="it-IT"/>
          </a:p>
        </p:txBody>
      </p:sp>
    </p:spTree>
    <p:extLst>
      <p:ext uri="{BB962C8B-B14F-4D97-AF65-F5344CB8AC3E}">
        <p14:creationId xmlns:p14="http://schemas.microsoft.com/office/powerpoint/2010/main" val="2540404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F78E7B79-BEB1-1B5C-0F73-413A93662C26}"/>
              </a:ext>
            </a:extLst>
          </p:cNvPr>
          <p:cNvSpPr txBox="1"/>
          <p:nvPr/>
        </p:nvSpPr>
        <p:spPr>
          <a:xfrm>
            <a:off x="302077" y="691436"/>
            <a:ext cx="11095266" cy="923330"/>
          </a:xfrm>
          <a:prstGeom prst="rect">
            <a:avLst/>
          </a:prstGeom>
          <a:noFill/>
        </p:spPr>
        <p:txBody>
          <a:bodyPr wrap="square" rtlCol="0">
            <a:spAutoFit/>
          </a:bodyPr>
          <a:lstStyle/>
          <a:p>
            <a:r>
              <a:rPr lang="it-IT" dirty="0"/>
              <a:t>1) «Electoral democracy made governments in the West more </a:t>
            </a:r>
            <a:r>
              <a:rPr lang="it-IT" dirty="0" err="1"/>
              <a:t>adept</a:t>
            </a:r>
            <a:r>
              <a:rPr lang="it-IT" dirty="0"/>
              <a:t> at breaking </a:t>
            </a:r>
            <a:r>
              <a:rPr lang="it-IT" dirty="0" err="1"/>
              <a:t>promises</a:t>
            </a:r>
            <a:r>
              <a:rPr lang="it-IT" dirty="0"/>
              <a:t> than the </a:t>
            </a:r>
            <a:r>
              <a:rPr lang="it-IT" dirty="0" err="1"/>
              <a:t>authoritarian</a:t>
            </a:r>
            <a:r>
              <a:rPr lang="it-IT" dirty="0"/>
              <a:t> governments in the East [ma] the economic </a:t>
            </a:r>
            <a:r>
              <a:rPr lang="it-IT" dirty="0" err="1"/>
              <a:t>problems</a:t>
            </a:r>
            <a:r>
              <a:rPr lang="it-IT" dirty="0"/>
              <a:t> and </a:t>
            </a:r>
            <a:r>
              <a:rPr lang="it-IT" dirty="0" err="1"/>
              <a:t>solutions</a:t>
            </a:r>
            <a:r>
              <a:rPr lang="it-IT" dirty="0"/>
              <a:t> of the West and the East </a:t>
            </a:r>
            <a:r>
              <a:rPr lang="it-IT" dirty="0" err="1"/>
              <a:t>were</a:t>
            </a:r>
            <a:r>
              <a:rPr lang="it-IT" dirty="0"/>
              <a:t> </a:t>
            </a:r>
            <a:r>
              <a:rPr lang="it-IT" dirty="0" err="1"/>
              <a:t>fundamentally</a:t>
            </a:r>
            <a:r>
              <a:rPr lang="it-IT" dirty="0"/>
              <a:t> </a:t>
            </a:r>
            <a:r>
              <a:rPr lang="it-IT" dirty="0" err="1"/>
              <a:t>similar</a:t>
            </a:r>
            <a:r>
              <a:rPr lang="it-IT" dirty="0"/>
              <a:t>»</a:t>
            </a:r>
          </a:p>
        </p:txBody>
      </p:sp>
      <p:sp>
        <p:nvSpPr>
          <p:cNvPr id="4" name="CasellaDiTesto 3">
            <a:extLst>
              <a:ext uri="{FF2B5EF4-FFF2-40B4-BE49-F238E27FC236}">
                <a16:creationId xmlns:a16="http://schemas.microsoft.com/office/drawing/2014/main" id="{8534C29D-68AD-158A-B364-47A857990B81}"/>
              </a:ext>
            </a:extLst>
          </p:cNvPr>
          <p:cNvSpPr txBox="1"/>
          <p:nvPr/>
        </p:nvSpPr>
        <p:spPr>
          <a:xfrm>
            <a:off x="302077" y="1614766"/>
            <a:ext cx="10719709" cy="1477328"/>
          </a:xfrm>
          <a:prstGeom prst="rect">
            <a:avLst/>
          </a:prstGeom>
          <a:noFill/>
        </p:spPr>
        <p:txBody>
          <a:bodyPr wrap="square" rtlCol="0">
            <a:spAutoFit/>
          </a:bodyPr>
          <a:lstStyle/>
          <a:p>
            <a:r>
              <a:rPr lang="it-IT" dirty="0"/>
              <a:t>2) ... dopo la fine del regime comunista in Polonia il primo governo non comunista guidato da T. Mazowiecki, leader di Solidarnosc, attuò durissime politiche di austerità  e M. </a:t>
            </a:r>
            <a:r>
              <a:rPr lang="it-IT" dirty="0" err="1"/>
              <a:t>Rakowski</a:t>
            </a:r>
            <a:r>
              <a:rPr lang="it-IT" dirty="0"/>
              <a:t>, il principale consigliere economico del governo polacco negli anni ‘80, che fu in seguito ministro, osservò:  se «</a:t>
            </a:r>
            <a:r>
              <a:rPr lang="it-IT" dirty="0" err="1"/>
              <a:t>any</a:t>
            </a:r>
            <a:r>
              <a:rPr lang="it-IT" dirty="0"/>
              <a:t> PZPR [</a:t>
            </a:r>
            <a:r>
              <a:rPr lang="it-IT" dirty="0" err="1"/>
              <a:t>Polish</a:t>
            </a:r>
            <a:r>
              <a:rPr lang="it-IT" dirty="0"/>
              <a:t> </a:t>
            </a:r>
            <a:r>
              <a:rPr lang="it-IT" dirty="0" err="1"/>
              <a:t>communist</a:t>
            </a:r>
            <a:r>
              <a:rPr lang="it-IT" dirty="0"/>
              <a:t> party] government </a:t>
            </a:r>
            <a:r>
              <a:rPr lang="it-IT" dirty="0" err="1"/>
              <a:t>implemented</a:t>
            </a:r>
            <a:r>
              <a:rPr lang="it-IT" dirty="0"/>
              <a:t> the policies that the Mazowiecki government </a:t>
            </a:r>
            <a:r>
              <a:rPr lang="it-IT" dirty="0" err="1"/>
              <a:t>does</a:t>
            </a:r>
            <a:r>
              <a:rPr lang="it-IT" dirty="0"/>
              <a:t>, </a:t>
            </a:r>
            <a:r>
              <a:rPr lang="it-IT" dirty="0" err="1"/>
              <a:t>we’d</a:t>
            </a:r>
            <a:r>
              <a:rPr lang="it-IT" dirty="0"/>
              <a:t> </a:t>
            </a:r>
            <a:r>
              <a:rPr lang="it-IT" dirty="0" err="1"/>
              <a:t>already</a:t>
            </a:r>
            <a:r>
              <a:rPr lang="it-IT" dirty="0"/>
              <a:t> </a:t>
            </a:r>
            <a:r>
              <a:rPr lang="it-IT" dirty="0" err="1"/>
              <a:t>have</a:t>
            </a:r>
            <a:r>
              <a:rPr lang="it-IT" dirty="0"/>
              <a:t> a </a:t>
            </a:r>
            <a:r>
              <a:rPr lang="it-IT" dirty="0" err="1"/>
              <a:t>civil</a:t>
            </a:r>
            <a:r>
              <a:rPr lang="it-IT" dirty="0"/>
              <a:t> war... </a:t>
            </a:r>
            <a:r>
              <a:rPr lang="it-IT" dirty="0" err="1"/>
              <a:t>Mazowiecki’s</a:t>
            </a:r>
            <a:r>
              <a:rPr lang="it-IT" dirty="0"/>
              <a:t> government is </a:t>
            </a:r>
            <a:r>
              <a:rPr lang="it-IT" dirty="0" err="1"/>
              <a:t>pursuing</a:t>
            </a:r>
            <a:r>
              <a:rPr lang="it-IT" dirty="0"/>
              <a:t> a </a:t>
            </a:r>
            <a:r>
              <a:rPr lang="it-IT" dirty="0" err="1"/>
              <a:t>lethal</a:t>
            </a:r>
            <a:r>
              <a:rPr lang="it-IT" dirty="0"/>
              <a:t> economic policy, </a:t>
            </a:r>
            <a:r>
              <a:rPr lang="it-IT" dirty="0" err="1"/>
              <a:t>but</a:t>
            </a:r>
            <a:r>
              <a:rPr lang="it-IT" dirty="0"/>
              <a:t> </a:t>
            </a:r>
            <a:r>
              <a:rPr lang="it-IT" dirty="0" err="1"/>
              <a:t>there</a:t>
            </a:r>
            <a:r>
              <a:rPr lang="it-IT" dirty="0"/>
              <a:t> are no strikes» (Bartel, p. 334).</a:t>
            </a:r>
          </a:p>
        </p:txBody>
      </p:sp>
      <p:sp>
        <p:nvSpPr>
          <p:cNvPr id="5" name="CasellaDiTesto 4">
            <a:extLst>
              <a:ext uri="{FF2B5EF4-FFF2-40B4-BE49-F238E27FC236}">
                <a16:creationId xmlns:a16="http://schemas.microsoft.com/office/drawing/2014/main" id="{70D4B8C0-7F2C-1454-4E41-1D76FC307B1F}"/>
              </a:ext>
            </a:extLst>
          </p:cNvPr>
          <p:cNvSpPr txBox="1"/>
          <p:nvPr/>
        </p:nvSpPr>
        <p:spPr>
          <a:xfrm>
            <a:off x="620487" y="114300"/>
            <a:ext cx="930728" cy="369332"/>
          </a:xfrm>
          <a:prstGeom prst="rect">
            <a:avLst/>
          </a:prstGeom>
          <a:noFill/>
        </p:spPr>
        <p:txBody>
          <a:bodyPr wrap="square" rtlCol="0">
            <a:spAutoFit/>
          </a:bodyPr>
          <a:lstStyle/>
          <a:p>
            <a:r>
              <a:rPr lang="it-IT" b="1" dirty="0"/>
              <a:t>Sintesi</a:t>
            </a:r>
          </a:p>
        </p:txBody>
      </p:sp>
      <p:sp>
        <p:nvSpPr>
          <p:cNvPr id="6" name="CasellaDiTesto 5">
            <a:extLst>
              <a:ext uri="{FF2B5EF4-FFF2-40B4-BE49-F238E27FC236}">
                <a16:creationId xmlns:a16="http://schemas.microsoft.com/office/drawing/2014/main" id="{276BD384-CD17-F719-D667-D787E51D58B2}"/>
              </a:ext>
            </a:extLst>
          </p:cNvPr>
          <p:cNvSpPr txBox="1"/>
          <p:nvPr/>
        </p:nvSpPr>
        <p:spPr>
          <a:xfrm>
            <a:off x="302077" y="3347356"/>
            <a:ext cx="11536137" cy="923330"/>
          </a:xfrm>
          <a:prstGeom prst="rect">
            <a:avLst/>
          </a:prstGeom>
          <a:noFill/>
        </p:spPr>
        <p:txBody>
          <a:bodyPr wrap="square" rtlCol="0">
            <a:spAutoFit/>
          </a:bodyPr>
          <a:lstStyle/>
          <a:p>
            <a:r>
              <a:rPr lang="it-IT" dirty="0"/>
              <a:t>3)  «</a:t>
            </a:r>
            <a:r>
              <a:rPr lang="it-IT" dirty="0" err="1"/>
              <a:t>Volker’s</a:t>
            </a:r>
            <a:r>
              <a:rPr lang="it-IT" dirty="0"/>
              <a:t> </a:t>
            </a:r>
            <a:r>
              <a:rPr lang="it-IT" dirty="0" err="1"/>
              <a:t>willingness</a:t>
            </a:r>
            <a:r>
              <a:rPr lang="it-IT" dirty="0"/>
              <a:t> to impose </a:t>
            </a:r>
            <a:r>
              <a:rPr lang="it-IT" dirty="0" err="1"/>
              <a:t>unprecedented</a:t>
            </a:r>
            <a:r>
              <a:rPr lang="it-IT" dirty="0"/>
              <a:t> economic discipline on the american people  </a:t>
            </a:r>
            <a:r>
              <a:rPr lang="it-IT" dirty="0" err="1"/>
              <a:t>showed</a:t>
            </a:r>
            <a:r>
              <a:rPr lang="it-IT" dirty="0"/>
              <a:t> global capital holders that American policy makers could and </a:t>
            </a:r>
            <a:r>
              <a:rPr lang="it-IT" dirty="0" err="1"/>
              <a:t>would</a:t>
            </a:r>
            <a:r>
              <a:rPr lang="it-IT" dirty="0"/>
              <a:t> </a:t>
            </a:r>
            <a:r>
              <a:rPr lang="it-IT" dirty="0" err="1"/>
              <a:t>ultimately</a:t>
            </a:r>
            <a:r>
              <a:rPr lang="it-IT" dirty="0"/>
              <a:t> </a:t>
            </a:r>
            <a:r>
              <a:rPr lang="it-IT" dirty="0" err="1"/>
              <a:t>protect</a:t>
            </a:r>
            <a:r>
              <a:rPr lang="it-IT" dirty="0"/>
              <a:t> the </a:t>
            </a:r>
            <a:r>
              <a:rPr lang="it-IT" dirty="0" err="1"/>
              <a:t>interests</a:t>
            </a:r>
            <a:r>
              <a:rPr lang="it-IT" dirty="0"/>
              <a:t> of capital over the </a:t>
            </a:r>
            <a:r>
              <a:rPr lang="it-IT" dirty="0" err="1"/>
              <a:t>interest</a:t>
            </a:r>
            <a:r>
              <a:rPr lang="it-IT" dirty="0"/>
              <a:t> of labour [e diede ai possessori di capitale] the confidence ... that </a:t>
            </a:r>
            <a:r>
              <a:rPr lang="it-IT" dirty="0" err="1"/>
              <a:t>their</a:t>
            </a:r>
            <a:r>
              <a:rPr lang="it-IT" dirty="0"/>
              <a:t> money was safe in American hands»  (Bartel, p. 340)</a:t>
            </a:r>
          </a:p>
        </p:txBody>
      </p:sp>
      <p:sp>
        <p:nvSpPr>
          <p:cNvPr id="7" name="CasellaDiTesto 6">
            <a:extLst>
              <a:ext uri="{FF2B5EF4-FFF2-40B4-BE49-F238E27FC236}">
                <a16:creationId xmlns:a16="http://schemas.microsoft.com/office/drawing/2014/main" id="{458165EB-3BB7-51CA-7D0D-B7609BEF10DA}"/>
              </a:ext>
            </a:extLst>
          </p:cNvPr>
          <p:cNvSpPr txBox="1"/>
          <p:nvPr/>
        </p:nvSpPr>
        <p:spPr>
          <a:xfrm>
            <a:off x="302076" y="4463568"/>
            <a:ext cx="11536137" cy="646331"/>
          </a:xfrm>
          <a:prstGeom prst="rect">
            <a:avLst/>
          </a:prstGeom>
          <a:noFill/>
        </p:spPr>
        <p:txBody>
          <a:bodyPr wrap="square" rtlCol="0">
            <a:spAutoFit/>
          </a:bodyPr>
          <a:lstStyle/>
          <a:p>
            <a:r>
              <a:rPr lang="it-IT" dirty="0"/>
              <a:t>4) «Rompere le promesse» richiese: incoraggiamento dei profitti, fallimenti, diseguaglianza salariale, disoccupazione, ma questo arsenale non era disponibile per i regimi socialisti</a:t>
            </a:r>
          </a:p>
        </p:txBody>
      </p:sp>
      <p:sp>
        <p:nvSpPr>
          <p:cNvPr id="2" name="Segnaposto numero diapositiva 1">
            <a:extLst>
              <a:ext uri="{FF2B5EF4-FFF2-40B4-BE49-F238E27FC236}">
                <a16:creationId xmlns:a16="http://schemas.microsoft.com/office/drawing/2014/main" id="{14D21AF5-D2E1-F20B-DA19-98E52E79841E}"/>
              </a:ext>
            </a:extLst>
          </p:cNvPr>
          <p:cNvSpPr>
            <a:spLocks noGrp="1"/>
          </p:cNvSpPr>
          <p:nvPr>
            <p:ph type="sldNum" sz="quarter" idx="12"/>
          </p:nvPr>
        </p:nvSpPr>
        <p:spPr/>
        <p:txBody>
          <a:bodyPr/>
          <a:lstStyle/>
          <a:p>
            <a:fld id="{230193A7-3AFE-2A46-A95D-FE6B5BD2C808}" type="slidenum">
              <a:rPr lang="it-IT" smtClean="0"/>
              <a:t>34</a:t>
            </a:fld>
            <a:endParaRPr lang="it-IT"/>
          </a:p>
        </p:txBody>
      </p:sp>
    </p:spTree>
    <p:extLst>
      <p:ext uri="{BB962C8B-B14F-4D97-AF65-F5344CB8AC3E}">
        <p14:creationId xmlns:p14="http://schemas.microsoft.com/office/powerpoint/2010/main" val="4018386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90B7D6B7-D72F-F8DC-C095-59B56BB8B413}"/>
              </a:ext>
            </a:extLst>
          </p:cNvPr>
          <p:cNvSpPr txBox="1"/>
          <p:nvPr/>
        </p:nvSpPr>
        <p:spPr>
          <a:xfrm>
            <a:off x="571500" y="408214"/>
            <a:ext cx="9078686" cy="646331"/>
          </a:xfrm>
          <a:prstGeom prst="rect">
            <a:avLst/>
          </a:prstGeom>
          <a:noFill/>
        </p:spPr>
        <p:txBody>
          <a:bodyPr wrap="square" rtlCol="0">
            <a:spAutoFit/>
          </a:bodyPr>
          <a:lstStyle/>
          <a:p>
            <a:r>
              <a:rPr lang="it-IT" dirty="0"/>
              <a:t>5) Quando esplodono le crisi petroliferi l’espansione dei mercati finanziari permette ai governi un salvataggio temporaneo per evitare di «rompere la promesse»</a:t>
            </a:r>
          </a:p>
        </p:txBody>
      </p:sp>
      <p:sp>
        <p:nvSpPr>
          <p:cNvPr id="3" name="CasellaDiTesto 2">
            <a:extLst>
              <a:ext uri="{FF2B5EF4-FFF2-40B4-BE49-F238E27FC236}">
                <a16:creationId xmlns:a16="http://schemas.microsoft.com/office/drawing/2014/main" id="{AFF4ED6D-9C45-2AF7-322B-01C2C71202FA}"/>
              </a:ext>
            </a:extLst>
          </p:cNvPr>
          <p:cNvSpPr txBox="1"/>
          <p:nvPr/>
        </p:nvSpPr>
        <p:spPr>
          <a:xfrm>
            <a:off x="571500" y="1289957"/>
            <a:ext cx="9699171" cy="1477328"/>
          </a:xfrm>
          <a:prstGeom prst="rect">
            <a:avLst/>
          </a:prstGeom>
          <a:noFill/>
        </p:spPr>
        <p:txBody>
          <a:bodyPr wrap="square" rtlCol="0">
            <a:spAutoFit/>
          </a:bodyPr>
          <a:lstStyle/>
          <a:p>
            <a:r>
              <a:rPr lang="it-IT" dirty="0"/>
              <a:t>6) L’ingresso nell’equazione di politica economica di una nuova variabile, i detentori globali del capitale, cambia le soluzione disponibili: non più una relazione tra Stato e cittadini, ma una crescente attività di mediazione tra debitori e creditori con la conseguenza che «the state </a:t>
            </a:r>
            <a:r>
              <a:rPr lang="it-IT" dirty="0" err="1"/>
              <a:t>slowly</a:t>
            </a:r>
            <a:r>
              <a:rPr lang="it-IT" dirty="0"/>
              <a:t> </a:t>
            </a:r>
            <a:r>
              <a:rPr lang="it-IT" dirty="0" err="1"/>
              <a:t>dropped</a:t>
            </a:r>
            <a:r>
              <a:rPr lang="it-IT" dirty="0"/>
              <a:t> is commitments to </a:t>
            </a:r>
            <a:r>
              <a:rPr lang="it-IT" dirty="0" err="1"/>
              <a:t>protect</a:t>
            </a:r>
            <a:r>
              <a:rPr lang="it-IT" dirty="0"/>
              <a:t> the </a:t>
            </a:r>
            <a:r>
              <a:rPr lang="it-IT" dirty="0" err="1"/>
              <a:t>interests</a:t>
            </a:r>
            <a:r>
              <a:rPr lang="it-IT" dirty="0"/>
              <a:t> of labor and </a:t>
            </a:r>
            <a:r>
              <a:rPr lang="it-IT" dirty="0" err="1"/>
              <a:t>replace</a:t>
            </a:r>
            <a:r>
              <a:rPr lang="it-IT" dirty="0"/>
              <a:t> </a:t>
            </a:r>
            <a:r>
              <a:rPr lang="it-IT" dirty="0" err="1"/>
              <a:t>them</a:t>
            </a:r>
            <a:r>
              <a:rPr lang="it-IT" dirty="0"/>
              <a:t> with commitments to </a:t>
            </a:r>
            <a:r>
              <a:rPr lang="it-IT" dirty="0" err="1"/>
              <a:t>protect</a:t>
            </a:r>
            <a:r>
              <a:rPr lang="it-IT" dirty="0"/>
              <a:t> the </a:t>
            </a:r>
            <a:r>
              <a:rPr lang="it-IT" dirty="0" err="1"/>
              <a:t>interests</a:t>
            </a:r>
            <a:r>
              <a:rPr lang="it-IT" dirty="0"/>
              <a:t> of capital» (Bartel, p. 345)</a:t>
            </a:r>
          </a:p>
        </p:txBody>
      </p:sp>
      <p:sp>
        <p:nvSpPr>
          <p:cNvPr id="4" name="CasellaDiTesto 3">
            <a:extLst>
              <a:ext uri="{FF2B5EF4-FFF2-40B4-BE49-F238E27FC236}">
                <a16:creationId xmlns:a16="http://schemas.microsoft.com/office/drawing/2014/main" id="{5BBA4D63-64A7-40AD-2CC7-E284CCFF0791}"/>
              </a:ext>
            </a:extLst>
          </p:cNvPr>
          <p:cNvSpPr txBox="1"/>
          <p:nvPr/>
        </p:nvSpPr>
        <p:spPr>
          <a:xfrm>
            <a:off x="571500" y="3002697"/>
            <a:ext cx="9535887" cy="923330"/>
          </a:xfrm>
          <a:prstGeom prst="rect">
            <a:avLst/>
          </a:prstGeom>
          <a:noFill/>
        </p:spPr>
        <p:txBody>
          <a:bodyPr wrap="square" rtlCol="0">
            <a:spAutoFit/>
          </a:bodyPr>
          <a:lstStyle/>
          <a:p>
            <a:r>
              <a:rPr lang="it-IT" dirty="0"/>
              <a:t>7) Questo cambiamento radicale negli orientamenti di politica economica richiedeva un altrettanto radicale cambiamento nella mentalità collettiva: «</a:t>
            </a:r>
            <a:r>
              <a:rPr lang="it-IT" dirty="0" err="1"/>
              <a:t>changing</a:t>
            </a:r>
            <a:r>
              <a:rPr lang="it-IT" dirty="0"/>
              <a:t> the </a:t>
            </a:r>
            <a:r>
              <a:rPr lang="it-IT" dirty="0" err="1"/>
              <a:t>public’s</a:t>
            </a:r>
            <a:r>
              <a:rPr lang="it-IT" dirty="0"/>
              <a:t> negative </a:t>
            </a:r>
            <a:r>
              <a:rPr lang="it-IT" dirty="0" err="1"/>
              <a:t>perceptions</a:t>
            </a:r>
            <a:r>
              <a:rPr lang="it-IT" dirty="0"/>
              <a:t> of </a:t>
            </a:r>
            <a:r>
              <a:rPr lang="it-IT" dirty="0" err="1"/>
              <a:t>vast</a:t>
            </a:r>
            <a:r>
              <a:rPr lang="it-IT" dirty="0"/>
              <a:t> </a:t>
            </a:r>
            <a:r>
              <a:rPr lang="it-IT" dirty="0" err="1"/>
              <a:t>wealth</a:t>
            </a:r>
            <a:r>
              <a:rPr lang="it-IT" dirty="0"/>
              <a:t> and high </a:t>
            </a:r>
            <a:r>
              <a:rPr lang="it-IT" dirty="0" err="1"/>
              <a:t>inequality</a:t>
            </a:r>
            <a:r>
              <a:rPr lang="it-IT" dirty="0"/>
              <a:t> was the key» (Bartel, p. 346)</a:t>
            </a:r>
          </a:p>
        </p:txBody>
      </p:sp>
      <p:sp>
        <p:nvSpPr>
          <p:cNvPr id="5" name="CasellaDiTesto 4">
            <a:extLst>
              <a:ext uri="{FF2B5EF4-FFF2-40B4-BE49-F238E27FC236}">
                <a16:creationId xmlns:a16="http://schemas.microsoft.com/office/drawing/2014/main" id="{8039A5E2-280A-BE63-9B33-BA27A96C2CDA}"/>
              </a:ext>
            </a:extLst>
          </p:cNvPr>
          <p:cNvSpPr txBox="1"/>
          <p:nvPr/>
        </p:nvSpPr>
        <p:spPr>
          <a:xfrm>
            <a:off x="571500" y="4090716"/>
            <a:ext cx="10670722" cy="1200329"/>
          </a:xfrm>
          <a:prstGeom prst="rect">
            <a:avLst/>
          </a:prstGeom>
          <a:noFill/>
        </p:spPr>
        <p:txBody>
          <a:bodyPr wrap="square" rtlCol="0">
            <a:spAutoFit/>
          </a:bodyPr>
          <a:lstStyle/>
          <a:p>
            <a:r>
              <a:rPr lang="it-IT" dirty="0"/>
              <a:t>8) Il neoliberalismo si afferma mentre la Guerra fredda finisce perché è stato in grado di fornire una giustificazione ideologica al fatto di </a:t>
            </a:r>
            <a:r>
              <a:rPr lang="it-IT" b="1" dirty="0"/>
              <a:t>rompere le promesse; </a:t>
            </a:r>
            <a:r>
              <a:rPr lang="it-IT" dirty="0"/>
              <a:t>ha trasformato la disciplina economica in una virtù, mentre la democrazia elettorale ha offerto ai regimi capitalisti lo strumento politico-ideologico per fronteggiare la sfida </a:t>
            </a:r>
            <a:endParaRPr lang="it-IT" b="1" dirty="0"/>
          </a:p>
        </p:txBody>
      </p:sp>
      <p:sp>
        <p:nvSpPr>
          <p:cNvPr id="6" name="Segnaposto numero diapositiva 5">
            <a:extLst>
              <a:ext uri="{FF2B5EF4-FFF2-40B4-BE49-F238E27FC236}">
                <a16:creationId xmlns:a16="http://schemas.microsoft.com/office/drawing/2014/main" id="{17B56164-B1B3-670C-8F2A-32CF308C7582}"/>
              </a:ext>
            </a:extLst>
          </p:cNvPr>
          <p:cNvSpPr>
            <a:spLocks noGrp="1"/>
          </p:cNvSpPr>
          <p:nvPr>
            <p:ph type="sldNum" sz="quarter" idx="12"/>
          </p:nvPr>
        </p:nvSpPr>
        <p:spPr/>
        <p:txBody>
          <a:bodyPr/>
          <a:lstStyle/>
          <a:p>
            <a:fld id="{230193A7-3AFE-2A46-A95D-FE6B5BD2C808}" type="slidenum">
              <a:rPr lang="it-IT" smtClean="0"/>
              <a:t>35</a:t>
            </a:fld>
            <a:endParaRPr lang="it-IT"/>
          </a:p>
        </p:txBody>
      </p:sp>
    </p:spTree>
    <p:extLst>
      <p:ext uri="{BB962C8B-B14F-4D97-AF65-F5344CB8AC3E}">
        <p14:creationId xmlns:p14="http://schemas.microsoft.com/office/powerpoint/2010/main" val="3440080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2A6DE9EC-1920-4505-9953-D0A62BB71B32}"/>
              </a:ext>
            </a:extLst>
          </p:cNvPr>
          <p:cNvPicPr>
            <a:picLocks noChangeAspect="1"/>
          </p:cNvPicPr>
          <p:nvPr/>
        </p:nvPicPr>
        <p:blipFill>
          <a:blip r:embed="rId2"/>
          <a:stretch>
            <a:fillRect/>
          </a:stretch>
        </p:blipFill>
        <p:spPr>
          <a:xfrm>
            <a:off x="277586" y="593744"/>
            <a:ext cx="7821386" cy="3110078"/>
          </a:xfrm>
          <a:prstGeom prst="rect">
            <a:avLst/>
          </a:prstGeom>
        </p:spPr>
      </p:pic>
      <p:pic>
        <p:nvPicPr>
          <p:cNvPr id="4" name="Immagine 3">
            <a:extLst>
              <a:ext uri="{FF2B5EF4-FFF2-40B4-BE49-F238E27FC236}">
                <a16:creationId xmlns:a16="http://schemas.microsoft.com/office/drawing/2014/main" id="{2C72BCBB-2009-6217-E151-2EF50836F85B}"/>
              </a:ext>
            </a:extLst>
          </p:cNvPr>
          <p:cNvPicPr>
            <a:picLocks noChangeAspect="1"/>
          </p:cNvPicPr>
          <p:nvPr/>
        </p:nvPicPr>
        <p:blipFill>
          <a:blip r:embed="rId3"/>
          <a:stretch>
            <a:fillRect/>
          </a:stretch>
        </p:blipFill>
        <p:spPr>
          <a:xfrm>
            <a:off x="506186" y="3867108"/>
            <a:ext cx="4359728" cy="2858139"/>
          </a:xfrm>
          <a:prstGeom prst="rect">
            <a:avLst/>
          </a:prstGeom>
        </p:spPr>
      </p:pic>
      <p:sp>
        <p:nvSpPr>
          <p:cNvPr id="5" name="CasellaDiTesto 4">
            <a:extLst>
              <a:ext uri="{FF2B5EF4-FFF2-40B4-BE49-F238E27FC236}">
                <a16:creationId xmlns:a16="http://schemas.microsoft.com/office/drawing/2014/main" id="{058BB324-584B-0DED-7FE9-DBDCCEA2D13F}"/>
              </a:ext>
            </a:extLst>
          </p:cNvPr>
          <p:cNvSpPr txBox="1"/>
          <p:nvPr/>
        </p:nvSpPr>
        <p:spPr>
          <a:xfrm>
            <a:off x="5247906" y="3867108"/>
            <a:ext cx="4156364" cy="1015663"/>
          </a:xfrm>
          <a:prstGeom prst="rect">
            <a:avLst/>
          </a:prstGeom>
          <a:noFill/>
        </p:spPr>
        <p:txBody>
          <a:bodyPr wrap="square" rtlCol="0">
            <a:spAutoFit/>
          </a:bodyPr>
          <a:lstStyle/>
          <a:p>
            <a:r>
              <a:rPr lang="it-IT" sz="2000" dirty="0"/>
              <a:t>Negli Stati Uniti l’ostilità verso la Russia e la Cina è tornata ai livelli degli anni ‘50 nel pieno della Guerra fredda</a:t>
            </a:r>
          </a:p>
        </p:txBody>
      </p:sp>
      <p:sp>
        <p:nvSpPr>
          <p:cNvPr id="6" name="CasellaDiTesto 5">
            <a:extLst>
              <a:ext uri="{FF2B5EF4-FFF2-40B4-BE49-F238E27FC236}">
                <a16:creationId xmlns:a16="http://schemas.microsoft.com/office/drawing/2014/main" id="{76A8D579-FFF4-E2A0-85D1-64E165BC684D}"/>
              </a:ext>
            </a:extLst>
          </p:cNvPr>
          <p:cNvSpPr txBox="1"/>
          <p:nvPr/>
        </p:nvSpPr>
        <p:spPr>
          <a:xfrm>
            <a:off x="4669972" y="132753"/>
            <a:ext cx="6857999" cy="707886"/>
          </a:xfrm>
          <a:prstGeom prst="rect">
            <a:avLst/>
          </a:prstGeom>
          <a:noFill/>
        </p:spPr>
        <p:txBody>
          <a:bodyPr wrap="square" rtlCol="0">
            <a:spAutoFit/>
          </a:bodyPr>
          <a:lstStyle/>
          <a:p>
            <a:r>
              <a:rPr lang="it-IT" sz="2000"/>
              <a:t>Differenze significative oggi nel «clima» politico, sociale ed economico dei paesi occidentali e delle economie emergenti</a:t>
            </a:r>
          </a:p>
        </p:txBody>
      </p:sp>
      <p:sp>
        <p:nvSpPr>
          <p:cNvPr id="7" name="CasellaDiTesto 6">
            <a:extLst>
              <a:ext uri="{FF2B5EF4-FFF2-40B4-BE49-F238E27FC236}">
                <a16:creationId xmlns:a16="http://schemas.microsoft.com/office/drawing/2014/main" id="{24B2C8EF-ADB8-563A-2F5C-4275FE207F8F}"/>
              </a:ext>
            </a:extLst>
          </p:cNvPr>
          <p:cNvSpPr txBox="1"/>
          <p:nvPr/>
        </p:nvSpPr>
        <p:spPr>
          <a:xfrm>
            <a:off x="5780313" y="5502729"/>
            <a:ext cx="3853543" cy="461665"/>
          </a:xfrm>
          <a:prstGeom prst="rect">
            <a:avLst/>
          </a:prstGeom>
          <a:noFill/>
        </p:spPr>
        <p:txBody>
          <a:bodyPr wrap="square" rtlCol="0">
            <a:spAutoFit/>
          </a:bodyPr>
          <a:lstStyle/>
          <a:p>
            <a:r>
              <a:rPr lang="it-IT" sz="2400" b="1">
                <a:solidFill>
                  <a:srgbClr val="002060"/>
                </a:solidFill>
              </a:rPr>
              <a:t>Una nuova guerra fredda?</a:t>
            </a:r>
          </a:p>
        </p:txBody>
      </p:sp>
      <p:sp>
        <p:nvSpPr>
          <p:cNvPr id="2" name="Segnaposto numero diapositiva 1">
            <a:extLst>
              <a:ext uri="{FF2B5EF4-FFF2-40B4-BE49-F238E27FC236}">
                <a16:creationId xmlns:a16="http://schemas.microsoft.com/office/drawing/2014/main" id="{0BBAAF56-C217-056A-0D0D-A6E17264D7ED}"/>
              </a:ext>
            </a:extLst>
          </p:cNvPr>
          <p:cNvSpPr>
            <a:spLocks noGrp="1"/>
          </p:cNvSpPr>
          <p:nvPr>
            <p:ph type="sldNum" sz="quarter" idx="12"/>
          </p:nvPr>
        </p:nvSpPr>
        <p:spPr/>
        <p:txBody>
          <a:bodyPr/>
          <a:lstStyle/>
          <a:p>
            <a:fld id="{230193A7-3AFE-2A46-A95D-FE6B5BD2C808}" type="slidenum">
              <a:rPr lang="it-IT" smtClean="0"/>
              <a:t>4</a:t>
            </a:fld>
            <a:endParaRPr lang="it-IT"/>
          </a:p>
        </p:txBody>
      </p:sp>
    </p:spTree>
    <p:extLst>
      <p:ext uri="{BB962C8B-B14F-4D97-AF65-F5344CB8AC3E}">
        <p14:creationId xmlns:p14="http://schemas.microsoft.com/office/powerpoint/2010/main" val="7628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26D0AAD5-D0C2-C463-28AC-BD7647CA2526}"/>
              </a:ext>
            </a:extLst>
          </p:cNvPr>
          <p:cNvSpPr txBox="1"/>
          <p:nvPr/>
        </p:nvSpPr>
        <p:spPr>
          <a:xfrm>
            <a:off x="702129" y="342900"/>
            <a:ext cx="8490857" cy="3785652"/>
          </a:xfrm>
          <a:prstGeom prst="rect">
            <a:avLst/>
          </a:prstGeom>
          <a:noFill/>
        </p:spPr>
        <p:txBody>
          <a:bodyPr wrap="square" rtlCol="0">
            <a:spAutoFit/>
          </a:bodyPr>
          <a:lstStyle/>
          <a:p>
            <a:r>
              <a:rPr lang="it-IT" sz="2000" b="1"/>
              <a:t>Avvertenza </a:t>
            </a:r>
          </a:p>
          <a:p>
            <a:pPr marL="342900" indent="-342900">
              <a:buAutoNum type="arabicParenR"/>
            </a:pPr>
            <a:r>
              <a:rPr lang="it-IT" sz="2000"/>
              <a:t>Il testo confronta il </a:t>
            </a:r>
            <a:r>
              <a:rPr lang="it-IT" sz="2000" b="1"/>
              <a:t>blocco occidentale</a:t>
            </a:r>
            <a:r>
              <a:rPr lang="it-IT" sz="2000"/>
              <a:t>, con particolare attenzione al Regno Unito e agli Stati Stati Uniti, e il </a:t>
            </a:r>
            <a:r>
              <a:rPr lang="it-IT" sz="2000" b="1"/>
              <a:t>blocco socialista europeo, </a:t>
            </a:r>
            <a:r>
              <a:rPr lang="it-IT" sz="2000"/>
              <a:t>con particolare riferimento alla Germania orientale, alla Polonia e all’Ungheria.</a:t>
            </a:r>
          </a:p>
          <a:p>
            <a:pPr marL="342900" indent="-342900">
              <a:buAutoNum type="arabicParenR"/>
            </a:pPr>
            <a:r>
              <a:rPr lang="it-IT" sz="2000"/>
              <a:t>Non viene considerata l’esperienza della Cina, l’altro grande paese socialista che in qualche misura sfugge alle tendenze analizzate nel testo, essenzialmente per due ragioni: a) la Cina si presenta al passaggio storico studiato nel testo ad un livello di sviluppo inferiore (negli anni Settanta è ancora per lo più un grande paese agricolo), b) la Cina supera quel passaggio storico con un impostazione di politica economica in larga misura </a:t>
            </a:r>
            <a:r>
              <a:rPr lang="it-IT" sz="2000" b="1"/>
              <a:t>alternativa</a:t>
            </a:r>
            <a:r>
              <a:rPr lang="it-IT" sz="2000"/>
              <a:t> rispetto a quella adottata nei paesi del blocco socialista europeo e del blocco occidentale.</a:t>
            </a:r>
          </a:p>
        </p:txBody>
      </p:sp>
      <p:sp>
        <p:nvSpPr>
          <p:cNvPr id="3" name="Segnaposto numero diapositiva 2">
            <a:extLst>
              <a:ext uri="{FF2B5EF4-FFF2-40B4-BE49-F238E27FC236}">
                <a16:creationId xmlns:a16="http://schemas.microsoft.com/office/drawing/2014/main" id="{834139C0-F87C-A1DA-62CD-2EDCAFA5D271}"/>
              </a:ext>
            </a:extLst>
          </p:cNvPr>
          <p:cNvSpPr>
            <a:spLocks noGrp="1"/>
          </p:cNvSpPr>
          <p:nvPr>
            <p:ph type="sldNum" sz="quarter" idx="12"/>
          </p:nvPr>
        </p:nvSpPr>
        <p:spPr/>
        <p:txBody>
          <a:bodyPr/>
          <a:lstStyle/>
          <a:p>
            <a:fld id="{230193A7-3AFE-2A46-A95D-FE6B5BD2C808}" type="slidenum">
              <a:rPr lang="it-IT" smtClean="0"/>
              <a:t>5</a:t>
            </a:fld>
            <a:endParaRPr lang="it-IT"/>
          </a:p>
        </p:txBody>
      </p:sp>
    </p:spTree>
    <p:extLst>
      <p:ext uri="{BB962C8B-B14F-4D97-AF65-F5344CB8AC3E}">
        <p14:creationId xmlns:p14="http://schemas.microsoft.com/office/powerpoint/2010/main" val="7049111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1824BC07-E72E-1613-3F39-F84BE1B2AA17}"/>
              </a:ext>
            </a:extLst>
          </p:cNvPr>
          <p:cNvSpPr txBox="1"/>
          <p:nvPr/>
        </p:nvSpPr>
        <p:spPr>
          <a:xfrm>
            <a:off x="702129" y="342900"/>
            <a:ext cx="9470571" cy="707886"/>
          </a:xfrm>
          <a:prstGeom prst="rect">
            <a:avLst/>
          </a:prstGeom>
          <a:noFill/>
        </p:spPr>
        <p:txBody>
          <a:bodyPr wrap="square" rtlCol="0">
            <a:spAutoFit/>
          </a:bodyPr>
          <a:lstStyle/>
          <a:p>
            <a:r>
              <a:rPr lang="it-IT" sz="2000"/>
              <a:t>L’esperienza della Cina e della grandi economie emergenti non viene considerata: è veramente diversa? </a:t>
            </a:r>
          </a:p>
        </p:txBody>
      </p:sp>
      <p:pic>
        <p:nvPicPr>
          <p:cNvPr id="4" name="Immagine 3">
            <a:extLst>
              <a:ext uri="{FF2B5EF4-FFF2-40B4-BE49-F238E27FC236}">
                <a16:creationId xmlns:a16="http://schemas.microsoft.com/office/drawing/2014/main" id="{FC3FB3DE-0ADB-4E55-A5AC-1D3C24992005}"/>
              </a:ext>
            </a:extLst>
          </p:cNvPr>
          <p:cNvPicPr>
            <a:picLocks noChangeAspect="1"/>
          </p:cNvPicPr>
          <p:nvPr/>
        </p:nvPicPr>
        <p:blipFill>
          <a:blip r:embed="rId2"/>
          <a:stretch>
            <a:fillRect/>
          </a:stretch>
        </p:blipFill>
        <p:spPr>
          <a:xfrm>
            <a:off x="702128" y="1974115"/>
            <a:ext cx="3249385" cy="4656335"/>
          </a:xfrm>
          <a:prstGeom prst="rect">
            <a:avLst/>
          </a:prstGeom>
        </p:spPr>
      </p:pic>
      <p:sp>
        <p:nvSpPr>
          <p:cNvPr id="5" name="CasellaDiTesto 4">
            <a:extLst>
              <a:ext uri="{FF2B5EF4-FFF2-40B4-BE49-F238E27FC236}">
                <a16:creationId xmlns:a16="http://schemas.microsoft.com/office/drawing/2014/main" id="{292A4041-AE4E-EF0C-A23F-D07971B7B8CB}"/>
              </a:ext>
            </a:extLst>
          </p:cNvPr>
          <p:cNvSpPr txBox="1"/>
          <p:nvPr/>
        </p:nvSpPr>
        <p:spPr>
          <a:xfrm>
            <a:off x="3554186" y="3013501"/>
            <a:ext cx="7935686" cy="830997"/>
          </a:xfrm>
          <a:prstGeom prst="rect">
            <a:avLst/>
          </a:prstGeom>
          <a:solidFill>
            <a:schemeClr val="bg1"/>
          </a:solidFill>
        </p:spPr>
        <p:txBody>
          <a:bodyPr wrap="square" rtlCol="0">
            <a:spAutoFit/>
          </a:bodyPr>
          <a:lstStyle/>
          <a:p>
            <a:r>
              <a:rPr lang="it-IT" sz="2400"/>
              <a:t>L’esperienza cinese: </a:t>
            </a:r>
          </a:p>
          <a:p>
            <a:r>
              <a:rPr lang="it-IT" sz="2400"/>
              <a:t>eccezione che conferma la regola, o la regola in forme diverse?</a:t>
            </a:r>
          </a:p>
        </p:txBody>
      </p:sp>
      <p:sp>
        <p:nvSpPr>
          <p:cNvPr id="3" name="Segnaposto numero diapositiva 2">
            <a:extLst>
              <a:ext uri="{FF2B5EF4-FFF2-40B4-BE49-F238E27FC236}">
                <a16:creationId xmlns:a16="http://schemas.microsoft.com/office/drawing/2014/main" id="{5306F328-C5FF-33E9-3050-103BD27C9D81}"/>
              </a:ext>
            </a:extLst>
          </p:cNvPr>
          <p:cNvSpPr>
            <a:spLocks noGrp="1"/>
          </p:cNvSpPr>
          <p:nvPr>
            <p:ph type="sldNum" sz="quarter" idx="12"/>
          </p:nvPr>
        </p:nvSpPr>
        <p:spPr/>
        <p:txBody>
          <a:bodyPr/>
          <a:lstStyle/>
          <a:p>
            <a:fld id="{230193A7-3AFE-2A46-A95D-FE6B5BD2C808}" type="slidenum">
              <a:rPr lang="it-IT" smtClean="0"/>
              <a:t>6</a:t>
            </a:fld>
            <a:endParaRPr lang="it-IT"/>
          </a:p>
        </p:txBody>
      </p:sp>
    </p:spTree>
    <p:extLst>
      <p:ext uri="{BB962C8B-B14F-4D97-AF65-F5344CB8AC3E}">
        <p14:creationId xmlns:p14="http://schemas.microsoft.com/office/powerpoint/2010/main" val="9723587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704940A7-5DCE-C8CA-2524-9A798D074DB0}"/>
              </a:ext>
            </a:extLst>
          </p:cNvPr>
          <p:cNvSpPr txBox="1"/>
          <p:nvPr/>
        </p:nvSpPr>
        <p:spPr>
          <a:xfrm>
            <a:off x="500062" y="1224657"/>
            <a:ext cx="10694411" cy="923330"/>
          </a:xfrm>
          <a:prstGeom prst="rect">
            <a:avLst/>
          </a:prstGeom>
          <a:noFill/>
        </p:spPr>
        <p:txBody>
          <a:bodyPr wrap="square" rtlCol="0">
            <a:spAutoFit/>
          </a:bodyPr>
          <a:lstStyle/>
          <a:p>
            <a:r>
              <a:rPr lang="it-IT" dirty="0"/>
              <a:t>Angela Merkel, cancelliera tedesca dal 2005 al 2021, emigrata da Amburgo nella DDR negli anni Cinquanta e cittadina della DDR fino alla fine di quello Stato, ha più volte dichiarato che la DDR è collassata non tanto per una carenza di libertà democratiche quanto perché l’economia non funzionava</a:t>
            </a:r>
            <a:r>
              <a:rPr lang="it-IT" baseline="30000" dirty="0"/>
              <a:t>*</a:t>
            </a:r>
            <a:endParaRPr lang="it-IT" dirty="0"/>
          </a:p>
        </p:txBody>
      </p:sp>
      <p:sp>
        <p:nvSpPr>
          <p:cNvPr id="3" name="CasellaDiTesto 2">
            <a:extLst>
              <a:ext uri="{FF2B5EF4-FFF2-40B4-BE49-F238E27FC236}">
                <a16:creationId xmlns:a16="http://schemas.microsoft.com/office/drawing/2014/main" id="{083D28FA-B05D-538A-BF61-18ACF1256CC7}"/>
              </a:ext>
            </a:extLst>
          </p:cNvPr>
          <p:cNvSpPr txBox="1"/>
          <p:nvPr/>
        </p:nvSpPr>
        <p:spPr>
          <a:xfrm>
            <a:off x="500061" y="6393881"/>
            <a:ext cx="4959927" cy="307777"/>
          </a:xfrm>
          <a:prstGeom prst="rect">
            <a:avLst/>
          </a:prstGeom>
          <a:noFill/>
        </p:spPr>
        <p:txBody>
          <a:bodyPr wrap="square" rtlCol="0">
            <a:spAutoFit/>
          </a:bodyPr>
          <a:lstStyle/>
          <a:p>
            <a:r>
              <a:rPr lang="it-IT" baseline="30000" dirty="0"/>
              <a:t>* </a:t>
            </a:r>
            <a:r>
              <a:rPr lang="it-IT" sz="1400" dirty="0"/>
              <a:t>Cfr. la sua intervista al Corriere della sera del 27 dicembre 2022  </a:t>
            </a:r>
          </a:p>
        </p:txBody>
      </p:sp>
      <p:pic>
        <p:nvPicPr>
          <p:cNvPr id="4" name="Immagine 3">
            <a:extLst>
              <a:ext uri="{FF2B5EF4-FFF2-40B4-BE49-F238E27FC236}">
                <a16:creationId xmlns:a16="http://schemas.microsoft.com/office/drawing/2014/main" id="{08C21BCC-4AF4-C158-119E-3798AFDF294D}"/>
              </a:ext>
            </a:extLst>
          </p:cNvPr>
          <p:cNvPicPr>
            <a:picLocks noChangeAspect="1"/>
          </p:cNvPicPr>
          <p:nvPr/>
        </p:nvPicPr>
        <p:blipFill>
          <a:blip r:embed="rId2"/>
          <a:stretch>
            <a:fillRect/>
          </a:stretch>
        </p:blipFill>
        <p:spPr>
          <a:xfrm>
            <a:off x="381000" y="2257398"/>
            <a:ext cx="7772400" cy="1917700"/>
          </a:xfrm>
          <a:prstGeom prst="rect">
            <a:avLst/>
          </a:prstGeom>
        </p:spPr>
      </p:pic>
      <p:pic>
        <p:nvPicPr>
          <p:cNvPr id="6" name="Immagine 5">
            <a:extLst>
              <a:ext uri="{FF2B5EF4-FFF2-40B4-BE49-F238E27FC236}">
                <a16:creationId xmlns:a16="http://schemas.microsoft.com/office/drawing/2014/main" id="{A34FAAD7-66CD-4C37-CA5B-E3DA311CE0AD}"/>
              </a:ext>
            </a:extLst>
          </p:cNvPr>
          <p:cNvPicPr>
            <a:picLocks noChangeAspect="1"/>
          </p:cNvPicPr>
          <p:nvPr/>
        </p:nvPicPr>
        <p:blipFill>
          <a:blip r:embed="rId3"/>
          <a:stretch>
            <a:fillRect/>
          </a:stretch>
        </p:blipFill>
        <p:spPr>
          <a:xfrm>
            <a:off x="381000" y="4175098"/>
            <a:ext cx="11379295" cy="1917699"/>
          </a:xfrm>
          <a:prstGeom prst="rect">
            <a:avLst/>
          </a:prstGeom>
        </p:spPr>
      </p:pic>
      <p:sp>
        <p:nvSpPr>
          <p:cNvPr id="5" name="CasellaDiTesto 4">
            <a:extLst>
              <a:ext uri="{FF2B5EF4-FFF2-40B4-BE49-F238E27FC236}">
                <a16:creationId xmlns:a16="http://schemas.microsoft.com/office/drawing/2014/main" id="{10A66BB6-48A1-CE1B-40AD-D6CF64B89EDD}"/>
              </a:ext>
            </a:extLst>
          </p:cNvPr>
          <p:cNvSpPr txBox="1"/>
          <p:nvPr/>
        </p:nvSpPr>
        <p:spPr>
          <a:xfrm>
            <a:off x="500061" y="195942"/>
            <a:ext cx="11379295" cy="461665"/>
          </a:xfrm>
          <a:prstGeom prst="rect">
            <a:avLst/>
          </a:prstGeom>
          <a:noFill/>
        </p:spPr>
        <p:txBody>
          <a:bodyPr wrap="square" rtlCol="0">
            <a:spAutoFit/>
          </a:bodyPr>
          <a:lstStyle/>
          <a:p>
            <a:r>
              <a:rPr lang="it-IT" sz="2400" dirty="0"/>
              <a:t>Dobbiamo </a:t>
            </a:r>
            <a:r>
              <a:rPr lang="it-IT" sz="2400" b="1" dirty="0"/>
              <a:t>spiegare l’implosione dei paesi del blocco socialista </a:t>
            </a:r>
            <a:r>
              <a:rPr lang="it-IT" sz="2400" dirty="0"/>
              <a:t>(fine della Guerra fredda)</a:t>
            </a:r>
          </a:p>
        </p:txBody>
      </p:sp>
      <p:sp>
        <p:nvSpPr>
          <p:cNvPr id="7" name="CasellaDiTesto 6">
            <a:extLst>
              <a:ext uri="{FF2B5EF4-FFF2-40B4-BE49-F238E27FC236}">
                <a16:creationId xmlns:a16="http://schemas.microsoft.com/office/drawing/2014/main" id="{7446AF21-202C-59EF-FE1E-451821E07097}"/>
              </a:ext>
            </a:extLst>
          </p:cNvPr>
          <p:cNvSpPr txBox="1"/>
          <p:nvPr/>
        </p:nvSpPr>
        <p:spPr>
          <a:xfrm>
            <a:off x="620486" y="657606"/>
            <a:ext cx="5241472" cy="369332"/>
          </a:xfrm>
          <a:prstGeom prst="rect">
            <a:avLst/>
          </a:prstGeom>
          <a:noFill/>
        </p:spPr>
        <p:txBody>
          <a:bodyPr wrap="square" rtlCol="0">
            <a:spAutoFit/>
          </a:bodyPr>
          <a:lstStyle/>
          <a:p>
            <a:r>
              <a:rPr lang="it-IT" dirty="0"/>
              <a:t>Era un evento inevitabile? </a:t>
            </a:r>
            <a:r>
              <a:rPr lang="it-IT" dirty="0">
                <a:sym typeface="Wingdings" pitchFamily="2" charset="2"/>
              </a:rPr>
              <a:t> Storiografia whig ? </a:t>
            </a:r>
            <a:endParaRPr lang="it-IT" dirty="0"/>
          </a:p>
        </p:txBody>
      </p:sp>
      <p:sp>
        <p:nvSpPr>
          <p:cNvPr id="8" name="Segnaposto numero diapositiva 7">
            <a:extLst>
              <a:ext uri="{FF2B5EF4-FFF2-40B4-BE49-F238E27FC236}">
                <a16:creationId xmlns:a16="http://schemas.microsoft.com/office/drawing/2014/main" id="{A9CF6E24-37B6-6CBD-9494-0394E9E5A932}"/>
              </a:ext>
            </a:extLst>
          </p:cNvPr>
          <p:cNvSpPr>
            <a:spLocks noGrp="1"/>
          </p:cNvSpPr>
          <p:nvPr>
            <p:ph type="sldNum" sz="quarter" idx="12"/>
          </p:nvPr>
        </p:nvSpPr>
        <p:spPr/>
        <p:txBody>
          <a:bodyPr/>
          <a:lstStyle/>
          <a:p>
            <a:fld id="{230193A7-3AFE-2A46-A95D-FE6B5BD2C808}" type="slidenum">
              <a:rPr lang="it-IT" smtClean="0"/>
              <a:t>7</a:t>
            </a:fld>
            <a:endParaRPr lang="it-IT"/>
          </a:p>
        </p:txBody>
      </p:sp>
    </p:spTree>
    <p:extLst>
      <p:ext uri="{BB962C8B-B14F-4D97-AF65-F5344CB8AC3E}">
        <p14:creationId xmlns:p14="http://schemas.microsoft.com/office/powerpoint/2010/main" val="3254252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87BE6FE9-048A-3871-B540-84EFBF1CCBA4}"/>
              </a:ext>
            </a:extLst>
          </p:cNvPr>
          <p:cNvPicPr>
            <a:picLocks noChangeAspect="1"/>
          </p:cNvPicPr>
          <p:nvPr/>
        </p:nvPicPr>
        <p:blipFill>
          <a:blip r:embed="rId2"/>
          <a:stretch>
            <a:fillRect/>
          </a:stretch>
        </p:blipFill>
        <p:spPr>
          <a:xfrm>
            <a:off x="-1" y="129116"/>
            <a:ext cx="5106315" cy="2474599"/>
          </a:xfrm>
          <a:prstGeom prst="rect">
            <a:avLst/>
          </a:prstGeom>
          <a:ln>
            <a:solidFill>
              <a:schemeClr val="bg1"/>
            </a:solidFill>
          </a:ln>
        </p:spPr>
      </p:pic>
      <p:sp>
        <p:nvSpPr>
          <p:cNvPr id="3" name="CasellaDiTesto 2">
            <a:extLst>
              <a:ext uri="{FF2B5EF4-FFF2-40B4-BE49-F238E27FC236}">
                <a16:creationId xmlns:a16="http://schemas.microsoft.com/office/drawing/2014/main" id="{92180CF6-A6D8-FED6-592F-59498B9DB157}"/>
              </a:ext>
            </a:extLst>
          </p:cNvPr>
          <p:cNvSpPr txBox="1"/>
          <p:nvPr/>
        </p:nvSpPr>
        <p:spPr>
          <a:xfrm>
            <a:off x="5875867" y="507450"/>
            <a:ext cx="5498966" cy="1908215"/>
          </a:xfrm>
          <a:prstGeom prst="rect">
            <a:avLst/>
          </a:prstGeom>
          <a:noFill/>
        </p:spPr>
        <p:txBody>
          <a:bodyPr wrap="square" rtlCol="0">
            <a:spAutoFit/>
          </a:bodyPr>
          <a:lstStyle/>
          <a:p>
            <a:r>
              <a:rPr lang="it-IT" sz="2000"/>
              <a:t>Nel marzo del 1988 gli esperti del governo polacco producono un’analisi realistica delle relazioni tra crisi economica e crisi politica che mostra che per i polacchi erano piuttosto centrali i problemi economici che i problemi politici. </a:t>
            </a:r>
          </a:p>
          <a:p>
            <a:r>
              <a:rPr lang="it-IT" err="1"/>
              <a:t>F</a:t>
            </a:r>
            <a:r>
              <a:rPr lang="it-IT"/>
              <a:t>. Bartel, </a:t>
            </a:r>
            <a:r>
              <a:rPr lang="it-IT" i="1"/>
              <a:t>The </a:t>
            </a:r>
            <a:r>
              <a:rPr lang="it-IT" i="1" err="1"/>
              <a:t>triumph</a:t>
            </a:r>
            <a:r>
              <a:rPr lang="it-IT" i="1"/>
              <a:t> of </a:t>
            </a:r>
            <a:r>
              <a:rPr lang="it-IT" i="1" err="1"/>
              <a:t>broken</a:t>
            </a:r>
            <a:r>
              <a:rPr lang="it-IT" i="1"/>
              <a:t> </a:t>
            </a:r>
            <a:r>
              <a:rPr lang="it-IT" i="1" err="1"/>
              <a:t>promises</a:t>
            </a:r>
            <a:r>
              <a:rPr lang="it-IT" i="1"/>
              <a:t> , </a:t>
            </a:r>
            <a:r>
              <a:rPr lang="it-IT"/>
              <a:t>p. 216.</a:t>
            </a:r>
            <a:endParaRPr lang="it-IT" i="1"/>
          </a:p>
        </p:txBody>
      </p:sp>
      <p:sp>
        <p:nvSpPr>
          <p:cNvPr id="4" name="CasellaDiTesto 3">
            <a:extLst>
              <a:ext uri="{FF2B5EF4-FFF2-40B4-BE49-F238E27FC236}">
                <a16:creationId xmlns:a16="http://schemas.microsoft.com/office/drawing/2014/main" id="{250F36AC-A110-3F4F-7FF0-4654B5788AD4}"/>
              </a:ext>
            </a:extLst>
          </p:cNvPr>
          <p:cNvSpPr txBox="1"/>
          <p:nvPr/>
        </p:nvSpPr>
        <p:spPr>
          <a:xfrm>
            <a:off x="152400" y="2903748"/>
            <a:ext cx="8534400" cy="707886"/>
          </a:xfrm>
          <a:prstGeom prst="rect">
            <a:avLst/>
          </a:prstGeom>
          <a:noFill/>
        </p:spPr>
        <p:txBody>
          <a:bodyPr wrap="square" rtlCol="0">
            <a:spAutoFit/>
          </a:bodyPr>
          <a:lstStyle/>
          <a:p>
            <a:r>
              <a:rPr lang="it-IT" sz="2000" b="1">
                <a:solidFill>
                  <a:srgbClr val="C00000"/>
                </a:solidFill>
              </a:rPr>
              <a:t>In che senso, alla vigilia della fine della Guerra fredda, i problemi economici erano al centro della crisi dei paesi del blocco socialista?</a:t>
            </a:r>
          </a:p>
        </p:txBody>
      </p:sp>
      <p:sp>
        <p:nvSpPr>
          <p:cNvPr id="5" name="CasellaDiTesto 4">
            <a:extLst>
              <a:ext uri="{FF2B5EF4-FFF2-40B4-BE49-F238E27FC236}">
                <a16:creationId xmlns:a16="http://schemas.microsoft.com/office/drawing/2014/main" id="{9A10CBC3-F16C-4AEF-8106-D294B0AE54AC}"/>
              </a:ext>
            </a:extLst>
          </p:cNvPr>
          <p:cNvSpPr txBox="1"/>
          <p:nvPr/>
        </p:nvSpPr>
        <p:spPr>
          <a:xfrm>
            <a:off x="152400" y="4219198"/>
            <a:ext cx="11834813" cy="446276"/>
          </a:xfrm>
          <a:prstGeom prst="rect">
            <a:avLst/>
          </a:prstGeom>
          <a:noFill/>
        </p:spPr>
        <p:txBody>
          <a:bodyPr wrap="square" rtlCol="0">
            <a:spAutoFit/>
          </a:bodyPr>
          <a:lstStyle/>
          <a:p>
            <a:r>
              <a:rPr lang="it-IT" sz="2300"/>
              <a:t>La spiegazione prevalente </a:t>
            </a:r>
            <a:r>
              <a:rPr lang="it-IT" sz="2300">
                <a:sym typeface="Wingdings" pitchFamily="2" charset="2"/>
              </a:rPr>
              <a:t> inefficienze </a:t>
            </a:r>
            <a:r>
              <a:rPr lang="it-IT" sz="2300" b="1">
                <a:sym typeface="Wingdings" pitchFamily="2" charset="2"/>
              </a:rPr>
              <a:t>strutturali e inevitabili </a:t>
            </a:r>
            <a:r>
              <a:rPr lang="it-IT" sz="2300">
                <a:sym typeface="Wingdings" pitchFamily="2" charset="2"/>
              </a:rPr>
              <a:t>nei regimi ad economia socialista</a:t>
            </a:r>
            <a:endParaRPr lang="it-IT" sz="2300"/>
          </a:p>
        </p:txBody>
      </p:sp>
      <p:sp>
        <p:nvSpPr>
          <p:cNvPr id="7" name="CasellaDiTesto 6">
            <a:extLst>
              <a:ext uri="{FF2B5EF4-FFF2-40B4-BE49-F238E27FC236}">
                <a16:creationId xmlns:a16="http://schemas.microsoft.com/office/drawing/2014/main" id="{7FA54539-8CC7-386C-86AE-97822535EAAF}"/>
              </a:ext>
            </a:extLst>
          </p:cNvPr>
          <p:cNvSpPr txBox="1"/>
          <p:nvPr/>
        </p:nvSpPr>
        <p:spPr>
          <a:xfrm>
            <a:off x="152400" y="3541351"/>
            <a:ext cx="7615237" cy="400110"/>
          </a:xfrm>
          <a:prstGeom prst="rect">
            <a:avLst/>
          </a:prstGeom>
          <a:noFill/>
        </p:spPr>
        <p:txBody>
          <a:bodyPr wrap="square" rtlCol="0">
            <a:spAutoFit/>
          </a:bodyPr>
          <a:lstStyle/>
          <a:p>
            <a:r>
              <a:rPr lang="it-IT" sz="2000" b="1">
                <a:solidFill>
                  <a:srgbClr val="C00000"/>
                </a:solidFill>
              </a:rPr>
              <a:t>Quali problemi economici?</a:t>
            </a:r>
          </a:p>
        </p:txBody>
      </p:sp>
      <p:sp>
        <p:nvSpPr>
          <p:cNvPr id="8" name="CasellaDiTesto 7">
            <a:extLst>
              <a:ext uri="{FF2B5EF4-FFF2-40B4-BE49-F238E27FC236}">
                <a16:creationId xmlns:a16="http://schemas.microsoft.com/office/drawing/2014/main" id="{49B58199-6525-CE89-BFC2-92BD47AD073F}"/>
              </a:ext>
            </a:extLst>
          </p:cNvPr>
          <p:cNvSpPr txBox="1"/>
          <p:nvPr/>
        </p:nvSpPr>
        <p:spPr>
          <a:xfrm>
            <a:off x="180294" y="4857539"/>
            <a:ext cx="11457214" cy="830997"/>
          </a:xfrm>
          <a:prstGeom prst="rect">
            <a:avLst/>
          </a:prstGeom>
          <a:noFill/>
        </p:spPr>
        <p:txBody>
          <a:bodyPr wrap="square">
            <a:spAutoFit/>
          </a:bodyPr>
          <a:lstStyle/>
          <a:p>
            <a:r>
              <a:rPr lang="it-IT" sz="2400"/>
              <a:t>Spiegazione alternativa </a:t>
            </a:r>
            <a:r>
              <a:rPr lang="it-IT" sz="2400">
                <a:sym typeface="Wingdings" pitchFamily="2" charset="2"/>
              </a:rPr>
              <a:t>  l’implosione </a:t>
            </a:r>
            <a:r>
              <a:rPr lang="it-IT" sz="2400"/>
              <a:t>dei paesi del blocco socialista come esito di un </a:t>
            </a:r>
            <a:r>
              <a:rPr lang="it-IT" sz="2400" b="1"/>
              <a:t>conflitto geopolitico</a:t>
            </a:r>
            <a:r>
              <a:rPr lang="it-IT" sz="2400"/>
              <a:t> che riguarda il complesso delle relazioni economiche internazionali.</a:t>
            </a:r>
          </a:p>
        </p:txBody>
      </p:sp>
      <p:cxnSp>
        <p:nvCxnSpPr>
          <p:cNvPr id="9" name="Connettore 1 8">
            <a:extLst>
              <a:ext uri="{FF2B5EF4-FFF2-40B4-BE49-F238E27FC236}">
                <a16:creationId xmlns:a16="http://schemas.microsoft.com/office/drawing/2014/main" id="{28C1797B-65DF-2988-FB71-ED360A768772}"/>
              </a:ext>
            </a:extLst>
          </p:cNvPr>
          <p:cNvCxnSpPr/>
          <p:nvPr/>
        </p:nvCxnSpPr>
        <p:spPr>
          <a:xfrm>
            <a:off x="2955471" y="2024743"/>
            <a:ext cx="326572" cy="0"/>
          </a:xfrm>
          <a:prstGeom prst="line">
            <a:avLst/>
          </a:prstGeom>
          <a:ln w="412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Connettore 1 9">
            <a:extLst>
              <a:ext uri="{FF2B5EF4-FFF2-40B4-BE49-F238E27FC236}">
                <a16:creationId xmlns:a16="http://schemas.microsoft.com/office/drawing/2014/main" id="{BBAFF274-930C-6E0A-EB82-C1BF0AE30BA2}"/>
              </a:ext>
            </a:extLst>
          </p:cNvPr>
          <p:cNvCxnSpPr/>
          <p:nvPr/>
        </p:nvCxnSpPr>
        <p:spPr>
          <a:xfrm>
            <a:off x="4694624" y="2015779"/>
            <a:ext cx="326572" cy="0"/>
          </a:xfrm>
          <a:prstGeom prst="line">
            <a:avLst/>
          </a:prstGeom>
          <a:ln w="41275">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Segnaposto numero diapositiva 5">
            <a:extLst>
              <a:ext uri="{FF2B5EF4-FFF2-40B4-BE49-F238E27FC236}">
                <a16:creationId xmlns:a16="http://schemas.microsoft.com/office/drawing/2014/main" id="{E14A7EC8-9017-9EB0-29A3-EB0901D92A54}"/>
              </a:ext>
            </a:extLst>
          </p:cNvPr>
          <p:cNvSpPr>
            <a:spLocks noGrp="1"/>
          </p:cNvSpPr>
          <p:nvPr>
            <p:ph type="sldNum" sz="quarter" idx="12"/>
          </p:nvPr>
        </p:nvSpPr>
        <p:spPr/>
        <p:txBody>
          <a:bodyPr/>
          <a:lstStyle/>
          <a:p>
            <a:fld id="{230193A7-3AFE-2A46-A95D-FE6B5BD2C808}" type="slidenum">
              <a:rPr lang="it-IT" smtClean="0"/>
              <a:t>8</a:t>
            </a:fld>
            <a:endParaRPr lang="it-IT"/>
          </a:p>
        </p:txBody>
      </p:sp>
    </p:spTree>
    <p:extLst>
      <p:ext uri="{BB962C8B-B14F-4D97-AF65-F5344CB8AC3E}">
        <p14:creationId xmlns:p14="http://schemas.microsoft.com/office/powerpoint/2010/main" val="1972398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D7B019ED-C85E-932F-3A04-B3F59FF5583C}"/>
              </a:ext>
            </a:extLst>
          </p:cNvPr>
          <p:cNvSpPr txBox="1"/>
          <p:nvPr/>
        </p:nvSpPr>
        <p:spPr>
          <a:xfrm>
            <a:off x="380998" y="257175"/>
            <a:ext cx="9915526" cy="1107996"/>
          </a:xfrm>
          <a:prstGeom prst="rect">
            <a:avLst/>
          </a:prstGeom>
          <a:noFill/>
        </p:spPr>
        <p:txBody>
          <a:bodyPr wrap="square" rtlCol="0">
            <a:spAutoFit/>
          </a:bodyPr>
          <a:lstStyle/>
          <a:p>
            <a:r>
              <a:rPr lang="it-IT" sz="2200"/>
              <a:t>L’anno 1989 fu salutato con uno sbadiglio. La sua prima metà sarebbe stata segnata – questa era la tranquilla previsione – dall’elaboratissima, vastissima e immensamente verbosa commemorazione </a:t>
            </a:r>
            <a:r>
              <a:rPr lang="it-IT" sz="2200" err="1"/>
              <a:t>bicentenaria</a:t>
            </a:r>
            <a:r>
              <a:rPr lang="it-IT" sz="2200"/>
              <a:t> della Rivoluzione francese</a:t>
            </a:r>
          </a:p>
        </p:txBody>
      </p:sp>
      <p:sp>
        <p:nvSpPr>
          <p:cNvPr id="3" name="CasellaDiTesto 2">
            <a:extLst>
              <a:ext uri="{FF2B5EF4-FFF2-40B4-BE49-F238E27FC236}">
                <a16:creationId xmlns:a16="http://schemas.microsoft.com/office/drawing/2014/main" id="{60B9FB91-97E1-E326-FC60-33ADEB72491A}"/>
              </a:ext>
            </a:extLst>
          </p:cNvPr>
          <p:cNvSpPr txBox="1"/>
          <p:nvPr/>
        </p:nvSpPr>
        <p:spPr>
          <a:xfrm>
            <a:off x="380998" y="1365171"/>
            <a:ext cx="10472739" cy="1785104"/>
          </a:xfrm>
          <a:prstGeom prst="rect">
            <a:avLst/>
          </a:prstGeom>
          <a:noFill/>
        </p:spPr>
        <p:txBody>
          <a:bodyPr wrap="square" rtlCol="0">
            <a:spAutoFit/>
          </a:bodyPr>
          <a:lstStyle/>
          <a:p>
            <a:r>
              <a:rPr lang="it-IT" sz="2200" dirty="0"/>
              <a:t>... questi avvenimenti [caduta del Muro di Berlino, fine della Guerra fredda] rimangono in gran parte sostanzialmente oscuri. Il fatto stesso che siano giunti come una totale sorpresa tanto per gli spettatori quanto per gli attori suggerisce che la nostra capacità di comprendere il cambiamento politico e sociale su grande scala rimane decisamente sottosviluppata.</a:t>
            </a:r>
          </a:p>
        </p:txBody>
      </p:sp>
      <p:sp>
        <p:nvSpPr>
          <p:cNvPr id="4" name="CasellaDiTesto 3">
            <a:extLst>
              <a:ext uri="{FF2B5EF4-FFF2-40B4-BE49-F238E27FC236}">
                <a16:creationId xmlns:a16="http://schemas.microsoft.com/office/drawing/2014/main" id="{BE84DFB1-BEF8-ADCA-C71A-DA4C51D8ED7D}"/>
              </a:ext>
            </a:extLst>
          </p:cNvPr>
          <p:cNvSpPr txBox="1"/>
          <p:nvPr/>
        </p:nvSpPr>
        <p:spPr>
          <a:xfrm>
            <a:off x="7472363" y="4518363"/>
            <a:ext cx="4086225" cy="677108"/>
          </a:xfrm>
          <a:prstGeom prst="rect">
            <a:avLst/>
          </a:prstGeom>
          <a:noFill/>
        </p:spPr>
        <p:txBody>
          <a:bodyPr wrap="square" rtlCol="0">
            <a:spAutoFit/>
          </a:bodyPr>
          <a:lstStyle/>
          <a:p>
            <a:r>
              <a:rPr lang="it-IT" sz="2000"/>
              <a:t>A. O. Hirschman, </a:t>
            </a:r>
            <a:r>
              <a:rPr lang="it-IT" sz="2000" i="1" err="1"/>
              <a:t>Autosovversione</a:t>
            </a:r>
            <a:r>
              <a:rPr lang="it-IT" sz="2000"/>
              <a:t>, </a:t>
            </a:r>
            <a:r>
              <a:rPr lang="it-IT"/>
              <a:t>il Mulino, Bologna, 1997, pp. 20-21, p. 237</a:t>
            </a:r>
          </a:p>
        </p:txBody>
      </p:sp>
      <p:sp>
        <p:nvSpPr>
          <p:cNvPr id="5" name="CasellaDiTesto 4">
            <a:extLst>
              <a:ext uri="{FF2B5EF4-FFF2-40B4-BE49-F238E27FC236}">
                <a16:creationId xmlns:a16="http://schemas.microsoft.com/office/drawing/2014/main" id="{C7C1E48E-69FE-1A06-6DB5-EE4899C3B5C1}"/>
              </a:ext>
            </a:extLst>
          </p:cNvPr>
          <p:cNvSpPr txBox="1"/>
          <p:nvPr/>
        </p:nvSpPr>
        <p:spPr>
          <a:xfrm>
            <a:off x="380998" y="3150275"/>
            <a:ext cx="11177590" cy="1446550"/>
          </a:xfrm>
          <a:prstGeom prst="rect">
            <a:avLst/>
          </a:prstGeom>
          <a:noFill/>
        </p:spPr>
        <p:txBody>
          <a:bodyPr wrap="square" rtlCol="0">
            <a:spAutoFit/>
          </a:bodyPr>
          <a:lstStyle/>
          <a:p>
            <a:r>
              <a:rPr lang="it-IT" sz="2200"/>
              <a:t>Scienziati sociali, storici e osservatori politici sono in generale d’accordo su un punto riguardo alle rivoluzioni del 1989 in  Europa dell’Est: nessuno le aveva previste...</a:t>
            </a:r>
          </a:p>
          <a:p>
            <a:r>
              <a:rPr lang="it-IT" sz="2200"/>
              <a:t>... la fine della Guerra fredda [è stata] una grande sorpresa sia per gli esperti, sia per il pubblico televisivo.</a:t>
            </a:r>
          </a:p>
        </p:txBody>
      </p:sp>
      <p:cxnSp>
        <p:nvCxnSpPr>
          <p:cNvPr id="7" name="Connettore 1 6">
            <a:extLst>
              <a:ext uri="{FF2B5EF4-FFF2-40B4-BE49-F238E27FC236}">
                <a16:creationId xmlns:a16="http://schemas.microsoft.com/office/drawing/2014/main" id="{D471296C-A44A-8190-F1C8-7CDBF6CAC6A9}"/>
              </a:ext>
            </a:extLst>
          </p:cNvPr>
          <p:cNvCxnSpPr/>
          <p:nvPr/>
        </p:nvCxnSpPr>
        <p:spPr>
          <a:xfrm>
            <a:off x="4914900" y="3853543"/>
            <a:ext cx="3118757" cy="0"/>
          </a:xfrm>
          <a:prstGeom prst="line">
            <a:avLst/>
          </a:prstGeom>
          <a:ln w="349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 name="Connettore 1 7">
            <a:extLst>
              <a:ext uri="{FF2B5EF4-FFF2-40B4-BE49-F238E27FC236}">
                <a16:creationId xmlns:a16="http://schemas.microsoft.com/office/drawing/2014/main" id="{64F3C88C-CB7E-3A2E-B243-F3DA004A1CF1}"/>
              </a:ext>
            </a:extLst>
          </p:cNvPr>
          <p:cNvCxnSpPr>
            <a:cxnSpLocks/>
          </p:cNvCxnSpPr>
          <p:nvPr/>
        </p:nvCxnSpPr>
        <p:spPr>
          <a:xfrm>
            <a:off x="4852148" y="4247989"/>
            <a:ext cx="6308911" cy="0"/>
          </a:xfrm>
          <a:prstGeom prst="line">
            <a:avLst/>
          </a:prstGeom>
          <a:ln w="34925">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CasellaDiTesto 9">
            <a:extLst>
              <a:ext uri="{FF2B5EF4-FFF2-40B4-BE49-F238E27FC236}">
                <a16:creationId xmlns:a16="http://schemas.microsoft.com/office/drawing/2014/main" id="{5CC1BF65-5356-4CCC-18BC-7DA9FEFB0563}"/>
              </a:ext>
            </a:extLst>
          </p:cNvPr>
          <p:cNvSpPr txBox="1"/>
          <p:nvPr/>
        </p:nvSpPr>
        <p:spPr>
          <a:xfrm>
            <a:off x="380998" y="5375227"/>
            <a:ext cx="9623614" cy="646331"/>
          </a:xfrm>
          <a:prstGeom prst="rect">
            <a:avLst/>
          </a:prstGeom>
          <a:noFill/>
        </p:spPr>
        <p:txBody>
          <a:bodyPr wrap="square" rtlCol="0">
            <a:spAutoFit/>
          </a:bodyPr>
          <a:lstStyle/>
          <a:p>
            <a:r>
              <a:rPr lang="it-IT" dirty="0"/>
              <a:t>Con il senno di poi la fine della guerra fredda appare un fenomeno inevitabile</a:t>
            </a:r>
          </a:p>
          <a:p>
            <a:r>
              <a:rPr lang="it-IT" dirty="0"/>
              <a:t>Con il senno di prima l’implosione del blocco socialista appare un evento virtualmente impossibile</a:t>
            </a:r>
          </a:p>
        </p:txBody>
      </p:sp>
      <p:sp>
        <p:nvSpPr>
          <p:cNvPr id="6" name="Segnaposto numero diapositiva 5">
            <a:extLst>
              <a:ext uri="{FF2B5EF4-FFF2-40B4-BE49-F238E27FC236}">
                <a16:creationId xmlns:a16="http://schemas.microsoft.com/office/drawing/2014/main" id="{8D99C619-1EDB-562A-565F-7BA39AC159BE}"/>
              </a:ext>
            </a:extLst>
          </p:cNvPr>
          <p:cNvSpPr>
            <a:spLocks noGrp="1"/>
          </p:cNvSpPr>
          <p:nvPr>
            <p:ph type="sldNum" sz="quarter" idx="12"/>
          </p:nvPr>
        </p:nvSpPr>
        <p:spPr/>
        <p:txBody>
          <a:bodyPr/>
          <a:lstStyle/>
          <a:p>
            <a:fld id="{230193A7-3AFE-2A46-A95D-FE6B5BD2C808}" type="slidenum">
              <a:rPr lang="it-IT" smtClean="0"/>
              <a:t>9</a:t>
            </a:fld>
            <a:endParaRPr lang="it-IT"/>
          </a:p>
        </p:txBody>
      </p:sp>
    </p:spTree>
    <p:extLst>
      <p:ext uri="{BB962C8B-B14F-4D97-AF65-F5344CB8AC3E}">
        <p14:creationId xmlns:p14="http://schemas.microsoft.com/office/powerpoint/2010/main" val="3427617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10" grpId="0"/>
    </p:bld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1860</TotalTime>
  <Words>4673</Words>
  <Application>Microsoft Macintosh PowerPoint</Application>
  <PresentationFormat>Widescreen</PresentationFormat>
  <Paragraphs>230</Paragraphs>
  <Slides>35</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35</vt:i4>
      </vt:variant>
    </vt:vector>
  </HeadingPairs>
  <TitlesOfParts>
    <vt:vector size="40" baseType="lpstr">
      <vt:lpstr>Arial</vt:lpstr>
      <vt:lpstr>Calibri</vt:lpstr>
      <vt:lpstr>Calibri Light</vt:lpstr>
      <vt:lpstr>Wingdings</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ZENEZINI MAURIZIO</dc:creator>
  <cp:lastModifiedBy>ZENEZINI MAURIZIO</cp:lastModifiedBy>
  <cp:revision>48</cp:revision>
  <dcterms:created xsi:type="dcterms:W3CDTF">2023-04-17T09:12:07Z</dcterms:created>
  <dcterms:modified xsi:type="dcterms:W3CDTF">2023-05-03T16:22:06Z</dcterms:modified>
</cp:coreProperties>
</file>