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58" r:id="rId5"/>
    <p:sldId id="260" r:id="rId6"/>
    <p:sldId id="261" r:id="rId7"/>
    <p:sldId id="262" r:id="rId8"/>
    <p:sldId id="263" r:id="rId9"/>
    <p:sldId id="264"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50285" autoAdjust="0"/>
  </p:normalViewPr>
  <p:slideViewPr>
    <p:cSldViewPr snapToGrid="0">
      <p:cViewPr varScale="1">
        <p:scale>
          <a:sx n="31" d="100"/>
          <a:sy n="31" d="100"/>
        </p:scale>
        <p:origin x="1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CFACA-97CE-4AD6-8CC0-7D0338A8B353}" type="datetimeFigureOut">
              <a:rPr lang="it-IT" smtClean="0"/>
              <a:t>05/03/2023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5010B-7D4F-4FC6-A283-702131DE8849}" type="slidenum">
              <a:rPr lang="it-IT" smtClean="0"/>
              <a:t>‹N›</a:t>
            </a:fld>
            <a:endParaRPr lang="it-IT"/>
          </a:p>
        </p:txBody>
      </p:sp>
    </p:spTree>
    <p:extLst>
      <p:ext uri="{BB962C8B-B14F-4D97-AF65-F5344CB8AC3E}">
        <p14:creationId xmlns:p14="http://schemas.microsoft.com/office/powerpoint/2010/main" val="294648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nl-NL" dirty="0"/>
              <a:t>Al tientallen jaren beschrijft de wetenschappelijke gemeenschap met behulp van steeds nauwkeuriger wiskundige modellen hoe het klimaat van de planeet op alarmerende wijze verandert en hoe de verantwoordelijkheid voor deze veranderingen bij de menselijke activiteiten ligt, te beginnen met het massale gebruik van fossiele </a:t>
            </a:r>
            <a:r>
              <a:rPr lang="nl-NL" dirty="0" err="1"/>
              <a:t>brandstoffen.Vandaag</a:t>
            </a:r>
            <a:r>
              <a:rPr lang="nl-NL" dirty="0"/>
              <a:t> de dag worden we geconfronteerd met steeds extremere, frequentere en verwoestender klimaatverschijnselen. Veel soorten proberen op de verandering te reageren: sommige trekvogels veranderen jaar na jaar van aankomst- en vertrektijd, bloeiende vogels anticiperen, bergsoorten dringen op naar grotere hoogten nu het nog kan. Maar dit alles heeft een prijs.</a:t>
            </a:r>
          </a:p>
          <a:p>
            <a:r>
              <a:rPr lang="nl-NL" dirty="0"/>
              <a:t>Niemand twijfelt er nog aan dat er grote veranderingen plaatsvinden in het klimaat van de planeet en dat wij daarvoor verantwoordelijk zijn.</a:t>
            </a:r>
          </a:p>
          <a:p>
            <a:endParaRPr lang="nl-NL" dirty="0"/>
          </a:p>
        </p:txBody>
      </p:sp>
      <p:sp>
        <p:nvSpPr>
          <p:cNvPr id="4" name="Segnaposto numero diapositiva 3"/>
          <p:cNvSpPr>
            <a:spLocks noGrp="1"/>
          </p:cNvSpPr>
          <p:nvPr>
            <p:ph type="sldNum" sz="quarter" idx="5"/>
          </p:nvPr>
        </p:nvSpPr>
        <p:spPr/>
        <p:txBody>
          <a:bodyPr/>
          <a:lstStyle/>
          <a:p>
            <a:fld id="{2C95010B-7D4F-4FC6-A283-702131DE8849}" type="slidenum">
              <a:rPr lang="it-IT" smtClean="0"/>
              <a:t>9</a:t>
            </a:fld>
            <a:endParaRPr lang="it-IT"/>
          </a:p>
        </p:txBody>
      </p:sp>
    </p:spTree>
    <p:extLst>
      <p:ext uri="{BB962C8B-B14F-4D97-AF65-F5344CB8AC3E}">
        <p14:creationId xmlns:p14="http://schemas.microsoft.com/office/powerpoint/2010/main" val="101304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180F61-2235-DD73-9934-A5D13A03339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C20FED8-D0DE-699F-50BC-39D7DAC31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C538075-2A43-0A34-E97D-F3299B38E986}"/>
              </a:ext>
            </a:extLst>
          </p:cNvPr>
          <p:cNvSpPr>
            <a:spLocks noGrp="1"/>
          </p:cNvSpPr>
          <p:nvPr>
            <p:ph type="dt" sz="half" idx="10"/>
          </p:nvPr>
        </p:nvSpPr>
        <p:spPr/>
        <p:txBody>
          <a:bodyPr/>
          <a:lstStyle/>
          <a:p>
            <a:fld id="{25F36E67-D5A6-4810-B88E-2A396964EFD4}" type="datetimeFigureOut">
              <a:rPr lang="it-IT" smtClean="0"/>
              <a:t>05/03/2023</a:t>
            </a:fld>
            <a:endParaRPr lang="it-IT"/>
          </a:p>
        </p:txBody>
      </p:sp>
      <p:sp>
        <p:nvSpPr>
          <p:cNvPr id="5" name="Segnaposto piè di pagina 4">
            <a:extLst>
              <a:ext uri="{FF2B5EF4-FFF2-40B4-BE49-F238E27FC236}">
                <a16:creationId xmlns:a16="http://schemas.microsoft.com/office/drawing/2014/main" id="{08894D0B-3957-CA41-8B63-4CC47CC3E7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182A9A5-A6ED-CBD3-E1CC-19619688A7E4}"/>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202540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FF501E-7E9F-9EDC-FCA5-1B2EB9F199A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A2C791-38F8-739A-2151-36A3D1DBA2C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D5CE76F-0B17-A11C-FD5A-87237AFE91AC}"/>
              </a:ext>
            </a:extLst>
          </p:cNvPr>
          <p:cNvSpPr>
            <a:spLocks noGrp="1"/>
          </p:cNvSpPr>
          <p:nvPr>
            <p:ph type="dt" sz="half" idx="10"/>
          </p:nvPr>
        </p:nvSpPr>
        <p:spPr/>
        <p:txBody>
          <a:bodyPr/>
          <a:lstStyle/>
          <a:p>
            <a:fld id="{25F36E67-D5A6-4810-B88E-2A396964EFD4}" type="datetimeFigureOut">
              <a:rPr lang="it-IT" smtClean="0"/>
              <a:t>05/03/2023</a:t>
            </a:fld>
            <a:endParaRPr lang="it-IT"/>
          </a:p>
        </p:txBody>
      </p:sp>
      <p:sp>
        <p:nvSpPr>
          <p:cNvPr id="5" name="Segnaposto piè di pagina 4">
            <a:extLst>
              <a:ext uri="{FF2B5EF4-FFF2-40B4-BE49-F238E27FC236}">
                <a16:creationId xmlns:a16="http://schemas.microsoft.com/office/drawing/2014/main" id="{E048853A-F271-99EB-B3EB-C6109E3A7B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57DB13A-DADC-9B82-3126-4CBB1CC40729}"/>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5315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8E8A8BC-24D5-56C9-66ED-5ADF9654B8F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3A38D11-2603-B645-1E8B-AEA16F7E921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C9B554-1494-B779-0689-450A04131B3C}"/>
              </a:ext>
            </a:extLst>
          </p:cNvPr>
          <p:cNvSpPr>
            <a:spLocks noGrp="1"/>
          </p:cNvSpPr>
          <p:nvPr>
            <p:ph type="dt" sz="half" idx="10"/>
          </p:nvPr>
        </p:nvSpPr>
        <p:spPr/>
        <p:txBody>
          <a:bodyPr/>
          <a:lstStyle/>
          <a:p>
            <a:fld id="{25F36E67-D5A6-4810-B88E-2A396964EFD4}" type="datetimeFigureOut">
              <a:rPr lang="it-IT" smtClean="0"/>
              <a:t>05/03/2023</a:t>
            </a:fld>
            <a:endParaRPr lang="it-IT"/>
          </a:p>
        </p:txBody>
      </p:sp>
      <p:sp>
        <p:nvSpPr>
          <p:cNvPr id="5" name="Segnaposto piè di pagina 4">
            <a:extLst>
              <a:ext uri="{FF2B5EF4-FFF2-40B4-BE49-F238E27FC236}">
                <a16:creationId xmlns:a16="http://schemas.microsoft.com/office/drawing/2014/main" id="{03DE32FB-4400-CCF6-08AB-AC40D11275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6A9AF8-4CA0-F6CA-F140-F784F8BEBDC7}"/>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397244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6B2A6F-5CCA-1212-E7F7-5759DA9B90C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EBCDF8-85CC-D4BB-E459-92913F2E6C0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B7F887-0F7A-9093-39FF-FC18605FDB7A}"/>
              </a:ext>
            </a:extLst>
          </p:cNvPr>
          <p:cNvSpPr>
            <a:spLocks noGrp="1"/>
          </p:cNvSpPr>
          <p:nvPr>
            <p:ph type="dt" sz="half" idx="10"/>
          </p:nvPr>
        </p:nvSpPr>
        <p:spPr/>
        <p:txBody>
          <a:bodyPr/>
          <a:lstStyle/>
          <a:p>
            <a:fld id="{25F36E67-D5A6-4810-B88E-2A396964EFD4}" type="datetimeFigureOut">
              <a:rPr lang="it-IT" smtClean="0"/>
              <a:t>05/03/2023</a:t>
            </a:fld>
            <a:endParaRPr lang="it-IT"/>
          </a:p>
        </p:txBody>
      </p:sp>
      <p:sp>
        <p:nvSpPr>
          <p:cNvPr id="5" name="Segnaposto piè di pagina 4">
            <a:extLst>
              <a:ext uri="{FF2B5EF4-FFF2-40B4-BE49-F238E27FC236}">
                <a16:creationId xmlns:a16="http://schemas.microsoft.com/office/drawing/2014/main" id="{D754AFC3-EC39-60A0-37E1-7F0D909486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BA65357-1FC6-3FF8-088A-30C609D6A65E}"/>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31529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3930F8-CB03-E301-FBCF-FC2DEE38155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6E70DF2-E5C5-E6AF-5341-93D2521AD9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0333D2A-A069-47E4-0B54-4BF611CD1C09}"/>
              </a:ext>
            </a:extLst>
          </p:cNvPr>
          <p:cNvSpPr>
            <a:spLocks noGrp="1"/>
          </p:cNvSpPr>
          <p:nvPr>
            <p:ph type="dt" sz="half" idx="10"/>
          </p:nvPr>
        </p:nvSpPr>
        <p:spPr/>
        <p:txBody>
          <a:bodyPr/>
          <a:lstStyle/>
          <a:p>
            <a:fld id="{25F36E67-D5A6-4810-B88E-2A396964EFD4}" type="datetimeFigureOut">
              <a:rPr lang="it-IT" smtClean="0"/>
              <a:t>05/03/2023</a:t>
            </a:fld>
            <a:endParaRPr lang="it-IT"/>
          </a:p>
        </p:txBody>
      </p:sp>
      <p:sp>
        <p:nvSpPr>
          <p:cNvPr id="5" name="Segnaposto piè di pagina 4">
            <a:extLst>
              <a:ext uri="{FF2B5EF4-FFF2-40B4-BE49-F238E27FC236}">
                <a16:creationId xmlns:a16="http://schemas.microsoft.com/office/drawing/2014/main" id="{FFD50130-26B7-5AAC-6834-CF18D86090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4F615A1-1DDC-AB12-02F1-EC43BAB12335}"/>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323481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288D5-2249-6E77-3419-FECF355438D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694AC2C-5D88-483D-DF5B-E6D1762AB3A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07EDE8D-D650-09D7-DD34-B42EE6953C8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337B331-934D-986B-7789-36718B7DC523}"/>
              </a:ext>
            </a:extLst>
          </p:cNvPr>
          <p:cNvSpPr>
            <a:spLocks noGrp="1"/>
          </p:cNvSpPr>
          <p:nvPr>
            <p:ph type="dt" sz="half" idx="10"/>
          </p:nvPr>
        </p:nvSpPr>
        <p:spPr/>
        <p:txBody>
          <a:bodyPr/>
          <a:lstStyle/>
          <a:p>
            <a:fld id="{25F36E67-D5A6-4810-B88E-2A396964EFD4}" type="datetimeFigureOut">
              <a:rPr lang="it-IT" smtClean="0"/>
              <a:t>05/03/2023</a:t>
            </a:fld>
            <a:endParaRPr lang="it-IT"/>
          </a:p>
        </p:txBody>
      </p:sp>
      <p:sp>
        <p:nvSpPr>
          <p:cNvPr id="6" name="Segnaposto piè di pagina 5">
            <a:extLst>
              <a:ext uri="{FF2B5EF4-FFF2-40B4-BE49-F238E27FC236}">
                <a16:creationId xmlns:a16="http://schemas.microsoft.com/office/drawing/2014/main" id="{F7A7B644-A0AF-D8AE-E9D3-520EC845F4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4F0B4AE-24A0-0597-E269-5EE50450F8D1}"/>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136274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C9E020-C09E-D421-AF31-132FFA5B44D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60E01F3-535A-7F2C-CEBA-90303E2A15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7836909-68CE-11DA-40E2-7D84A83F3A2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BDA36E1-1CD5-93F1-64B8-9C78362CBF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7EBE811-F920-61FB-7E1B-35EEB657482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327F167-B5F0-0498-07EF-1C4D654FEF71}"/>
              </a:ext>
            </a:extLst>
          </p:cNvPr>
          <p:cNvSpPr>
            <a:spLocks noGrp="1"/>
          </p:cNvSpPr>
          <p:nvPr>
            <p:ph type="dt" sz="half" idx="10"/>
          </p:nvPr>
        </p:nvSpPr>
        <p:spPr/>
        <p:txBody>
          <a:bodyPr/>
          <a:lstStyle/>
          <a:p>
            <a:fld id="{25F36E67-D5A6-4810-B88E-2A396964EFD4}" type="datetimeFigureOut">
              <a:rPr lang="it-IT" smtClean="0"/>
              <a:t>05/03/2023</a:t>
            </a:fld>
            <a:endParaRPr lang="it-IT"/>
          </a:p>
        </p:txBody>
      </p:sp>
      <p:sp>
        <p:nvSpPr>
          <p:cNvPr id="8" name="Segnaposto piè di pagina 7">
            <a:extLst>
              <a:ext uri="{FF2B5EF4-FFF2-40B4-BE49-F238E27FC236}">
                <a16:creationId xmlns:a16="http://schemas.microsoft.com/office/drawing/2014/main" id="{7A768C8D-0FBF-B21F-74D4-522B557A444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3519C10-0F7E-E933-192E-CA9BE1214C09}"/>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119380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323302-7CF8-1DA0-6FF7-5D627CA69BB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6500F04-81A7-7B8C-CC1B-C52C130ED996}"/>
              </a:ext>
            </a:extLst>
          </p:cNvPr>
          <p:cNvSpPr>
            <a:spLocks noGrp="1"/>
          </p:cNvSpPr>
          <p:nvPr>
            <p:ph type="dt" sz="half" idx="10"/>
          </p:nvPr>
        </p:nvSpPr>
        <p:spPr/>
        <p:txBody>
          <a:bodyPr/>
          <a:lstStyle/>
          <a:p>
            <a:fld id="{25F36E67-D5A6-4810-B88E-2A396964EFD4}" type="datetimeFigureOut">
              <a:rPr lang="it-IT" smtClean="0"/>
              <a:t>05/03/2023</a:t>
            </a:fld>
            <a:endParaRPr lang="it-IT"/>
          </a:p>
        </p:txBody>
      </p:sp>
      <p:sp>
        <p:nvSpPr>
          <p:cNvPr id="4" name="Segnaposto piè di pagina 3">
            <a:extLst>
              <a:ext uri="{FF2B5EF4-FFF2-40B4-BE49-F238E27FC236}">
                <a16:creationId xmlns:a16="http://schemas.microsoft.com/office/drawing/2014/main" id="{8B901729-4DD8-E25F-8AD8-8482EADC19D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6464951-158C-2842-E904-DE8429AF0EC9}"/>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235271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157182F-223C-E33A-6DB3-7266119C3D62}"/>
              </a:ext>
            </a:extLst>
          </p:cNvPr>
          <p:cNvSpPr>
            <a:spLocks noGrp="1"/>
          </p:cNvSpPr>
          <p:nvPr>
            <p:ph type="dt" sz="half" idx="10"/>
          </p:nvPr>
        </p:nvSpPr>
        <p:spPr/>
        <p:txBody>
          <a:bodyPr/>
          <a:lstStyle/>
          <a:p>
            <a:fld id="{25F36E67-D5A6-4810-B88E-2A396964EFD4}" type="datetimeFigureOut">
              <a:rPr lang="it-IT" smtClean="0"/>
              <a:t>05/03/2023</a:t>
            </a:fld>
            <a:endParaRPr lang="it-IT"/>
          </a:p>
        </p:txBody>
      </p:sp>
      <p:sp>
        <p:nvSpPr>
          <p:cNvPr id="3" name="Segnaposto piè di pagina 2">
            <a:extLst>
              <a:ext uri="{FF2B5EF4-FFF2-40B4-BE49-F238E27FC236}">
                <a16:creationId xmlns:a16="http://schemas.microsoft.com/office/drawing/2014/main" id="{5A84F502-352A-B6B9-CD56-FDE419A0090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F6E7F28-7A21-93F4-6162-E49E57C5A199}"/>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130113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8A356-0849-75EA-E1A6-3D6E697B84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B7FA372-605B-C4A6-7214-F3155659E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BD844A7-B95C-2C1A-13A1-E02D5D186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7068B86-BFEA-28DF-46AF-40C224781D88}"/>
              </a:ext>
            </a:extLst>
          </p:cNvPr>
          <p:cNvSpPr>
            <a:spLocks noGrp="1"/>
          </p:cNvSpPr>
          <p:nvPr>
            <p:ph type="dt" sz="half" idx="10"/>
          </p:nvPr>
        </p:nvSpPr>
        <p:spPr/>
        <p:txBody>
          <a:bodyPr/>
          <a:lstStyle/>
          <a:p>
            <a:fld id="{25F36E67-D5A6-4810-B88E-2A396964EFD4}" type="datetimeFigureOut">
              <a:rPr lang="it-IT" smtClean="0"/>
              <a:t>05/03/2023</a:t>
            </a:fld>
            <a:endParaRPr lang="it-IT"/>
          </a:p>
        </p:txBody>
      </p:sp>
      <p:sp>
        <p:nvSpPr>
          <p:cNvPr id="6" name="Segnaposto piè di pagina 5">
            <a:extLst>
              <a:ext uri="{FF2B5EF4-FFF2-40B4-BE49-F238E27FC236}">
                <a16:creationId xmlns:a16="http://schemas.microsoft.com/office/drawing/2014/main" id="{C13CCF7B-CD95-51C0-1F07-44C4D0DE7A7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915DC8E-D0B4-2596-4B81-8A63A939E3AD}"/>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56365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AC6A25-5102-C9EA-6095-9E01F0B4175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39074D4-33F4-A62A-04C7-20198BA128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1C6B649-0143-1B39-BC24-8CEAAB528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FB6CEC1-8085-D652-14FC-CF4DC387AAB4}"/>
              </a:ext>
            </a:extLst>
          </p:cNvPr>
          <p:cNvSpPr>
            <a:spLocks noGrp="1"/>
          </p:cNvSpPr>
          <p:nvPr>
            <p:ph type="dt" sz="half" idx="10"/>
          </p:nvPr>
        </p:nvSpPr>
        <p:spPr/>
        <p:txBody>
          <a:bodyPr/>
          <a:lstStyle/>
          <a:p>
            <a:fld id="{25F36E67-D5A6-4810-B88E-2A396964EFD4}" type="datetimeFigureOut">
              <a:rPr lang="it-IT" smtClean="0"/>
              <a:t>05/03/2023</a:t>
            </a:fld>
            <a:endParaRPr lang="it-IT"/>
          </a:p>
        </p:txBody>
      </p:sp>
      <p:sp>
        <p:nvSpPr>
          <p:cNvPr id="6" name="Segnaposto piè di pagina 5">
            <a:extLst>
              <a:ext uri="{FF2B5EF4-FFF2-40B4-BE49-F238E27FC236}">
                <a16:creationId xmlns:a16="http://schemas.microsoft.com/office/drawing/2014/main" id="{128BB414-CEE7-4B7D-F24A-9D15BE3E345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4EF5C16-2D39-D1B6-2A2A-B8860297EE65}"/>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404656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1922F0F-A8AA-A29C-7ECB-14B87BBE39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914196F-C92F-5186-F968-B412BD090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ACDD4DD-6793-FFC6-6403-62B0210DF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36E67-D5A6-4810-B88E-2A396964EFD4}" type="datetimeFigureOut">
              <a:rPr lang="it-IT" smtClean="0"/>
              <a:t>05/03/2023</a:t>
            </a:fld>
            <a:endParaRPr lang="it-IT"/>
          </a:p>
        </p:txBody>
      </p:sp>
      <p:sp>
        <p:nvSpPr>
          <p:cNvPr id="5" name="Segnaposto piè di pagina 4">
            <a:extLst>
              <a:ext uri="{FF2B5EF4-FFF2-40B4-BE49-F238E27FC236}">
                <a16:creationId xmlns:a16="http://schemas.microsoft.com/office/drawing/2014/main" id="{61E833CA-01EA-FDCD-369C-158759D53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751B20A-666A-1E1F-5FFF-4C7E551A0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C89A4-BA93-4A10-903D-EC62BC36E1BD}" type="slidenum">
              <a:rPr lang="it-IT" smtClean="0"/>
              <a:t>‹N›</a:t>
            </a:fld>
            <a:endParaRPr lang="it-IT"/>
          </a:p>
        </p:txBody>
      </p:sp>
    </p:spTree>
    <p:extLst>
      <p:ext uri="{BB962C8B-B14F-4D97-AF65-F5344CB8AC3E}">
        <p14:creationId xmlns:p14="http://schemas.microsoft.com/office/powerpoint/2010/main" val="164391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ken.wikiwijs.nl/138322/Politie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wwf.it/cosa-facciamo/clima/cambiamenti-climatici/"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ponchiang/123147813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ebatgemist.tweedekamer.nl/debatten/algemene-politieke-beschouwingen-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nos.nl/artikel/2058065-wilders-nederland-wordt-een-asielzoekerscentrum.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iddleeastmonitor.com/20190628-far-right-dutch-politician-calls-for-transfer-of-palestinians-to-jordan/"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en.wikipedia.org/wiki/Democrats_66"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jvl-/4983892436"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jvl-/4983892436"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ministeriebz/16209605457"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pvv.nl/index.php/36-fj-related/geert-wilders/8985-slotwoord-gw-180316.html" TargetMode="External"/><Relationship Id="rId4" Type="http://schemas.openxmlformats.org/officeDocument/2006/relationships/hyperlink" Target="https://www.youtube.com/watch?v=sg4KIYEZR0Q"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C68F74-656E-F3AD-ACD2-2B994B36BD2F}"/>
              </a:ext>
            </a:extLst>
          </p:cNvPr>
          <p:cNvSpPr>
            <a:spLocks noGrp="1"/>
          </p:cNvSpPr>
          <p:nvPr>
            <p:ph type="ctrTitle"/>
          </p:nvPr>
        </p:nvSpPr>
        <p:spPr>
          <a:xfrm>
            <a:off x="650449" y="4559523"/>
            <a:ext cx="10901471" cy="1236440"/>
          </a:xfrm>
          <a:noFill/>
        </p:spPr>
        <p:txBody>
          <a:bodyPr>
            <a:normAutofit/>
          </a:bodyPr>
          <a:lstStyle/>
          <a:p>
            <a:r>
              <a:rPr lang="it-IT" sz="6600" dirty="0">
                <a:solidFill>
                  <a:schemeClr val="accent1"/>
                </a:solidFill>
                <a:latin typeface="Bierstadt" panose="020B0004020202020204" pitchFamily="34" charset="0"/>
              </a:rPr>
              <a:t>POLITIEKE RETORIEK</a:t>
            </a:r>
          </a:p>
        </p:txBody>
      </p:sp>
      <p:sp>
        <p:nvSpPr>
          <p:cNvPr id="3" name="Sottotitolo 2">
            <a:extLst>
              <a:ext uri="{FF2B5EF4-FFF2-40B4-BE49-F238E27FC236}">
                <a16:creationId xmlns:a16="http://schemas.microsoft.com/office/drawing/2014/main" id="{CDB352DE-554A-47CB-2D58-3954B5986A9C}"/>
              </a:ext>
            </a:extLst>
          </p:cNvPr>
          <p:cNvSpPr>
            <a:spLocks noGrp="1"/>
          </p:cNvSpPr>
          <p:nvPr>
            <p:ph type="subTitle" idx="1"/>
          </p:nvPr>
        </p:nvSpPr>
        <p:spPr>
          <a:xfrm>
            <a:off x="650449" y="5795963"/>
            <a:ext cx="10901471" cy="560388"/>
          </a:xfrm>
          <a:noFill/>
        </p:spPr>
        <p:txBody>
          <a:bodyPr>
            <a:normAutofit/>
          </a:bodyPr>
          <a:lstStyle/>
          <a:p>
            <a:r>
              <a:rPr lang="it-IT" sz="2800" dirty="0">
                <a:latin typeface="Bierstadt" panose="020B0004020202020204" pitchFamily="34" charset="0"/>
              </a:rPr>
              <a:t>LES 9 – 23 FEBRUARI 2023</a:t>
            </a:r>
          </a:p>
        </p:txBody>
      </p:sp>
      <p:pic>
        <p:nvPicPr>
          <p:cNvPr id="8" name="Immagine 7" descr="Immagine che contiene giallo, colorato&#10;&#10;Descrizione generata automaticamente">
            <a:extLst>
              <a:ext uri="{FF2B5EF4-FFF2-40B4-BE49-F238E27FC236}">
                <a16:creationId xmlns:a16="http://schemas.microsoft.com/office/drawing/2014/main" id="{91ABD4C6-B80A-D15B-2760-AECF18D5F06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94" b="37788"/>
          <a:stretch/>
        </p:blipFill>
        <p:spPr>
          <a:xfrm>
            <a:off x="20" y="1"/>
            <a:ext cx="12191979" cy="4239482"/>
          </a:xfrm>
          <a:prstGeom prst="rect">
            <a:avLst/>
          </a:prstGeom>
        </p:spPr>
      </p:pic>
    </p:spTree>
    <p:extLst>
      <p:ext uri="{BB962C8B-B14F-4D97-AF65-F5344CB8AC3E}">
        <p14:creationId xmlns:p14="http://schemas.microsoft.com/office/powerpoint/2010/main" val="4102707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olo 1">
            <a:extLst>
              <a:ext uri="{FF2B5EF4-FFF2-40B4-BE49-F238E27FC236}">
                <a16:creationId xmlns:a16="http://schemas.microsoft.com/office/drawing/2014/main" id="{EEC906EC-7A49-66FB-620F-F5F1FD3A7E53}"/>
              </a:ext>
            </a:extLst>
          </p:cNvPr>
          <p:cNvSpPr>
            <a:spLocks noGrp="1"/>
          </p:cNvSpPr>
          <p:nvPr>
            <p:ph type="title"/>
          </p:nvPr>
        </p:nvSpPr>
        <p:spPr>
          <a:xfrm>
            <a:off x="1472608" y="1380564"/>
            <a:ext cx="4561369" cy="2346229"/>
          </a:xfrm>
        </p:spPr>
        <p:txBody>
          <a:bodyPr vert="horz" lIns="91440" tIns="45720" rIns="91440" bIns="45720" rtlCol="0" anchor="b">
            <a:normAutofit/>
          </a:bodyPr>
          <a:lstStyle/>
          <a:p>
            <a:pPr algn="ctr"/>
            <a:r>
              <a:rPr lang="en-US" sz="3200" kern="1200">
                <a:solidFill>
                  <a:srgbClr val="595959"/>
                </a:solidFill>
                <a:latin typeface="Bierstadt" panose="020B0004020202020204" pitchFamily="34" charset="0"/>
              </a:rPr>
              <a:t>Vertaal de rest </a:t>
            </a:r>
          </a:p>
        </p:txBody>
      </p:sp>
      <p:sp>
        <p:nvSpPr>
          <p:cNvPr id="3" name="Segnaposto contenuto 2">
            <a:extLst>
              <a:ext uri="{FF2B5EF4-FFF2-40B4-BE49-F238E27FC236}">
                <a16:creationId xmlns:a16="http://schemas.microsoft.com/office/drawing/2014/main" id="{5063692E-67B4-1B67-886C-DB4C51B91A85}"/>
              </a:ext>
            </a:extLst>
          </p:cNvPr>
          <p:cNvSpPr>
            <a:spLocks noGrp="1"/>
          </p:cNvSpPr>
          <p:nvPr>
            <p:ph idx="1"/>
          </p:nvPr>
        </p:nvSpPr>
        <p:spPr>
          <a:xfrm>
            <a:off x="1472608" y="4061345"/>
            <a:ext cx="4561369" cy="1416090"/>
          </a:xfrm>
        </p:spPr>
        <p:txBody>
          <a:bodyPr vert="horz" lIns="91440" tIns="45720" rIns="91440" bIns="45720" rtlCol="0" anchor="t">
            <a:normAutofit/>
          </a:bodyPr>
          <a:lstStyle/>
          <a:p>
            <a:pPr marL="0" indent="0" algn="ctr">
              <a:buNone/>
            </a:pPr>
            <a:r>
              <a:rPr lang="en-US" kern="1200" dirty="0">
                <a:solidFill>
                  <a:srgbClr val="595959"/>
                </a:solidFill>
                <a:latin typeface="Bierstadt" panose="020B0004020202020204" pitchFamily="34" charset="0"/>
                <a:hlinkClick r:id="rId2"/>
              </a:rPr>
              <a:t>https://www.wwf.it/cosa-facciamo/clima/cambiamenti-climatici/</a:t>
            </a:r>
            <a:r>
              <a:rPr lang="en-US" kern="1200" dirty="0">
                <a:solidFill>
                  <a:srgbClr val="595959"/>
                </a:solidFill>
                <a:latin typeface="Bierstadt" panose="020B0004020202020204" pitchFamily="34" charset="0"/>
              </a:rPr>
              <a:t> </a:t>
            </a:r>
          </a:p>
        </p:txBody>
      </p:sp>
      <p:pic>
        <p:nvPicPr>
          <p:cNvPr id="5" name="Immagine 4" descr="Immagine che contiene testo, clipart&#10;&#10;Descrizione generata automaticamente">
            <a:extLst>
              <a:ext uri="{FF2B5EF4-FFF2-40B4-BE49-F238E27FC236}">
                <a16:creationId xmlns:a16="http://schemas.microsoft.com/office/drawing/2014/main" id="{F1662DA5-A22F-DB84-BBAE-43F2CC9A5F3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67" b="1"/>
          <a:stretch/>
        </p:blipFill>
        <p:spPr>
          <a:xfrm>
            <a:off x="6810935" y="1419799"/>
            <a:ext cx="4018430" cy="4018401"/>
          </a:xfrm>
          <a:prstGeom prst="rect">
            <a:avLst/>
          </a:prstGeom>
        </p:spPr>
      </p:pic>
      <p:sp>
        <p:nvSpPr>
          <p:cNvPr id="6" name="CasellaDiTesto 5">
            <a:extLst>
              <a:ext uri="{FF2B5EF4-FFF2-40B4-BE49-F238E27FC236}">
                <a16:creationId xmlns:a16="http://schemas.microsoft.com/office/drawing/2014/main" id="{4FE27BE6-5705-9332-0DDA-434B29CEE251}"/>
              </a:ext>
            </a:extLst>
          </p:cNvPr>
          <p:cNvSpPr txBox="1"/>
          <p:nvPr/>
        </p:nvSpPr>
        <p:spPr>
          <a:xfrm>
            <a:off x="7996538" y="5238145"/>
            <a:ext cx="2832827"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4" tooltip="https://www.flickr.com/photos/ponchiang/1231478137/">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110128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azijn">
            <a:extLst>
              <a:ext uri="{FF2B5EF4-FFF2-40B4-BE49-F238E27FC236}">
                <a16:creationId xmlns:a16="http://schemas.microsoft.com/office/drawing/2014/main" id="{30AF1657-DED0-111F-76D0-D66085ACED82}"/>
              </a:ext>
            </a:extLst>
          </p:cNvPr>
          <p:cNvPicPr>
            <a:picLocks noChangeAspect="1"/>
          </p:cNvPicPr>
          <p:nvPr/>
        </p:nvPicPr>
        <p:blipFill rotWithShape="1">
          <a:blip r:embed="rId2">
            <a:alphaModFix amt="50000"/>
          </a:blip>
          <a:srcRect t="15413"/>
          <a:stretch/>
        </p:blipFill>
        <p:spPr>
          <a:xfrm>
            <a:off x="20" y="1"/>
            <a:ext cx="12191980" cy="6857999"/>
          </a:xfrm>
          <a:prstGeom prst="rect">
            <a:avLst/>
          </a:prstGeom>
        </p:spPr>
      </p:pic>
      <p:sp>
        <p:nvSpPr>
          <p:cNvPr id="2" name="Titolo 1">
            <a:extLst>
              <a:ext uri="{FF2B5EF4-FFF2-40B4-BE49-F238E27FC236}">
                <a16:creationId xmlns:a16="http://schemas.microsoft.com/office/drawing/2014/main" id="{F25B2120-1116-17CE-400A-23296C19A5D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err="1">
                <a:solidFill>
                  <a:srgbClr val="FFFFFF"/>
                </a:solidFill>
                <a:latin typeface="Bierstadt" panose="020B0004020202020204" pitchFamily="34" charset="0"/>
              </a:rPr>
              <a:t>Debat</a:t>
            </a:r>
            <a:r>
              <a:rPr lang="en-US" sz="6000" dirty="0">
                <a:solidFill>
                  <a:srgbClr val="FFFFFF"/>
                </a:solidFill>
                <a:latin typeface="Bierstadt" panose="020B0004020202020204" pitchFamily="34" charset="0"/>
              </a:rPr>
              <a:t> Wilders – </a:t>
            </a:r>
            <a:r>
              <a:rPr lang="en-US" sz="6000" dirty="0" err="1">
                <a:solidFill>
                  <a:srgbClr val="FFFFFF"/>
                </a:solidFill>
                <a:latin typeface="Bierstadt" panose="020B0004020202020204" pitchFamily="34" charset="0"/>
              </a:rPr>
              <a:t>Pechtold</a:t>
            </a:r>
            <a:r>
              <a:rPr lang="en-US" sz="6000" dirty="0">
                <a:solidFill>
                  <a:srgbClr val="FFFFFF"/>
                </a:solidFill>
                <a:latin typeface="Bierstadt" panose="020B0004020202020204" pitchFamily="34" charset="0"/>
              </a:rPr>
              <a:t> </a:t>
            </a:r>
          </a:p>
        </p:txBody>
      </p:sp>
      <p:sp>
        <p:nvSpPr>
          <p:cNvPr id="3" name="Segnaposto contenuto 2">
            <a:extLst>
              <a:ext uri="{FF2B5EF4-FFF2-40B4-BE49-F238E27FC236}">
                <a16:creationId xmlns:a16="http://schemas.microsoft.com/office/drawing/2014/main" id="{83497104-977E-2D1A-40EA-86DF51138FDD}"/>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hlinkClick r:id="rId3"/>
              </a:rPr>
              <a:t>https://debatgemist.tweedekamer.nl/debatten/algemene-politieke-beschouwingen-9</a:t>
            </a:r>
            <a:r>
              <a:rPr lang="en-US" sz="2400">
                <a:solidFill>
                  <a:srgbClr val="FFFFFF"/>
                </a:solidFill>
              </a:rPr>
              <a:t> </a:t>
            </a:r>
          </a:p>
        </p:txBody>
      </p:sp>
    </p:spTree>
    <p:extLst>
      <p:ext uri="{BB962C8B-B14F-4D97-AF65-F5344CB8AC3E}">
        <p14:creationId xmlns:p14="http://schemas.microsoft.com/office/powerpoint/2010/main" val="127589601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AD831B-8776-30C9-1AA9-57E606920C28}"/>
              </a:ext>
            </a:extLst>
          </p:cNvPr>
          <p:cNvSpPr>
            <a:spLocks noGrp="1"/>
          </p:cNvSpPr>
          <p:nvPr>
            <p:ph type="title"/>
          </p:nvPr>
        </p:nvSpPr>
        <p:spPr>
          <a:xfrm>
            <a:off x="466722" y="586855"/>
            <a:ext cx="3201366" cy="3387497"/>
          </a:xfrm>
        </p:spPr>
        <p:txBody>
          <a:bodyPr anchor="b">
            <a:normAutofit/>
          </a:bodyPr>
          <a:lstStyle/>
          <a:p>
            <a:pPr algn="r"/>
            <a:r>
              <a:rPr lang="nl-NL" sz="4000" b="1" i="0">
                <a:solidFill>
                  <a:srgbClr val="FFFFFF"/>
                </a:solidFill>
                <a:effectLst/>
                <a:latin typeface="Effra-Bold"/>
              </a:rPr>
              <a:t>Wilders: Tweede Kamer is een nepparlement</a:t>
            </a:r>
            <a:br>
              <a:rPr lang="nl-NL" sz="4000" b="1" i="0">
                <a:solidFill>
                  <a:srgbClr val="FFFFFF"/>
                </a:solidFill>
                <a:effectLst/>
                <a:latin typeface="Effra-Bold"/>
              </a:rPr>
            </a:br>
            <a:endParaRPr lang="it-IT" sz="4000">
              <a:solidFill>
                <a:srgbClr val="FFFFFF"/>
              </a:solidFill>
            </a:endParaRPr>
          </a:p>
        </p:txBody>
      </p:sp>
      <p:sp>
        <p:nvSpPr>
          <p:cNvPr id="3" name="Segnaposto contenuto 2">
            <a:extLst>
              <a:ext uri="{FF2B5EF4-FFF2-40B4-BE49-F238E27FC236}">
                <a16:creationId xmlns:a16="http://schemas.microsoft.com/office/drawing/2014/main" id="{AA231253-B608-1EB4-56A9-72492E882E43}"/>
              </a:ext>
            </a:extLst>
          </p:cNvPr>
          <p:cNvSpPr>
            <a:spLocks noGrp="1"/>
          </p:cNvSpPr>
          <p:nvPr>
            <p:ph idx="1"/>
          </p:nvPr>
        </p:nvSpPr>
        <p:spPr>
          <a:xfrm>
            <a:off x="4636655" y="649480"/>
            <a:ext cx="7088623" cy="5546047"/>
          </a:xfrm>
        </p:spPr>
        <p:txBody>
          <a:bodyPr anchor="ctr">
            <a:normAutofit/>
          </a:bodyPr>
          <a:lstStyle/>
          <a:p>
            <a:pPr marL="0" indent="0">
              <a:buNone/>
            </a:pPr>
            <a:r>
              <a:rPr lang="nl-NL" sz="1300" b="0" i="0" dirty="0">
                <a:effectLst/>
                <a:latin typeface="Bierstadt" panose="020B0004020202020204" pitchFamily="34" charset="0"/>
                <a:cs typeface="Angsana New" panose="020B0502040204020203" pitchFamily="18" charset="-34"/>
              </a:rPr>
              <a:t>PVV-leider Wilders vindt de Tweede Kamer een nepparlement. Bij de Algemene Beschouwingen in de Tweede Kamer zei hij dat het verschil tussen de Kamer en de bevolking levensgroot is.</a:t>
            </a:r>
          </a:p>
          <a:p>
            <a:pPr marL="0" indent="0">
              <a:buNone/>
            </a:pPr>
            <a:r>
              <a:rPr lang="nl-NL" sz="1300" b="0" i="0" dirty="0">
                <a:effectLst/>
                <a:latin typeface="Bierstadt" panose="020B0004020202020204" pitchFamily="34" charset="0"/>
                <a:cs typeface="Angsana New" panose="020B0502040204020203" pitchFamily="18" charset="-34"/>
              </a:rPr>
              <a:t>Wilders verwees naar het moment, gisteren, dat </a:t>
            </a:r>
            <a:r>
              <a:rPr lang="nl-NL" sz="1300" b="0" i="0" u="sng" dirty="0">
                <a:effectLst/>
                <a:latin typeface="Bierstadt" panose="020B0004020202020204" pitchFamily="34" charset="0"/>
                <a:cs typeface="Angsana New" panose="020B0502040204020203" pitchFamily="18" charset="-34"/>
                <a:hlinkClick r:id="rId2"/>
              </a:rPr>
              <a:t>Kamerleden applaudisseerden</a:t>
            </a:r>
            <a:r>
              <a:rPr lang="nl-NL" sz="1300" b="0" i="0" dirty="0">
                <a:effectLst/>
                <a:latin typeface="Bierstadt" panose="020B0004020202020204" pitchFamily="34" charset="0"/>
                <a:cs typeface="Angsana New" panose="020B0502040204020203" pitchFamily="18" charset="-34"/>
              </a:rPr>
              <a:t> toen </a:t>
            </a:r>
            <a:r>
              <a:rPr lang="nl-NL" sz="1300" b="0" i="0" dirty="0" err="1">
                <a:effectLst/>
                <a:latin typeface="Bierstadt" panose="020B0004020202020204" pitchFamily="34" charset="0"/>
                <a:cs typeface="Angsana New" panose="020B0502040204020203" pitchFamily="18" charset="-34"/>
              </a:rPr>
              <a:t>Pechtold</a:t>
            </a:r>
            <a:r>
              <a:rPr lang="nl-NL" sz="1300" b="0" i="0" dirty="0">
                <a:effectLst/>
                <a:latin typeface="Bierstadt" panose="020B0004020202020204" pitchFamily="34" charset="0"/>
                <a:cs typeface="Angsana New" panose="020B0502040204020203" pitchFamily="18" charset="-34"/>
              </a:rPr>
              <a:t> gemeenten bedankte die asielzoekers opnemen. Volgens Wilders ging dat applaus in tegen de wil van miljoenen Nederlanders.</a:t>
            </a:r>
          </a:p>
          <a:p>
            <a:pPr marL="0" indent="0">
              <a:buNone/>
            </a:pPr>
            <a:r>
              <a:rPr lang="nl-NL" sz="1300" b="0" i="0" dirty="0">
                <a:effectLst/>
                <a:latin typeface="Bierstadt" panose="020B0004020202020204" pitchFamily="34" charset="0"/>
                <a:cs typeface="Angsana New" panose="020B0502040204020203" pitchFamily="18" charset="-34"/>
              </a:rPr>
              <a:t>"Een meerderheid van het Nederlandse volk vindt dat we de grenzen moeten sluiten. Dat betekent dat het verschil tussen deze Kamer, dit nepparlement - want dat is het, een nepparlement - en de mensen thuis levensgroot is", zei hij.</a:t>
            </a:r>
          </a:p>
          <a:p>
            <a:pPr marL="0" indent="0">
              <a:buNone/>
            </a:pPr>
            <a:r>
              <a:rPr lang="nl-NL" sz="1300" b="1" i="0" dirty="0">
                <a:effectLst/>
                <a:latin typeface="Bierstadt" panose="020B0004020202020204" pitchFamily="34" charset="0"/>
                <a:cs typeface="Angsana New" panose="020B0502040204020203" pitchFamily="18" charset="-34"/>
              </a:rPr>
              <a:t>Lef</a:t>
            </a:r>
          </a:p>
          <a:p>
            <a:pPr marL="0" indent="0">
              <a:buNone/>
            </a:pPr>
            <a:r>
              <a:rPr lang="nl-NL" sz="1300" b="0" i="0" dirty="0" err="1">
                <a:effectLst/>
                <a:latin typeface="Bierstadt" panose="020B0004020202020204" pitchFamily="34" charset="0"/>
                <a:cs typeface="Angsana New" panose="020B0502040204020203" pitchFamily="18" charset="-34"/>
              </a:rPr>
              <a:t>Pechtold</a:t>
            </a:r>
            <a:r>
              <a:rPr lang="nl-NL" sz="1300" b="0" i="0" dirty="0">
                <a:effectLst/>
                <a:latin typeface="Bierstadt" panose="020B0004020202020204" pitchFamily="34" charset="0"/>
                <a:cs typeface="Angsana New" panose="020B0502040204020203" pitchFamily="18" charset="-34"/>
              </a:rPr>
              <a:t> vroeg zich af "waar Wilders het lef vandaan haalt om tegen andere Kamerleden te zeggen dat ze de bevolking niet vertegenwoordigen". Volgens hem zegt Wilders in feite dat hij het volk is. "Stop met zeggen dat Kamerleden niet meer vertegenwoordigen waar ze democratisch op gekozen zijn. Dat hebben we in de geschiedenis te vaak meegemaakt", zei </a:t>
            </a:r>
            <a:r>
              <a:rPr lang="nl-NL" sz="1300" b="0" i="0" dirty="0" err="1">
                <a:effectLst/>
                <a:latin typeface="Bierstadt" panose="020B0004020202020204" pitchFamily="34" charset="0"/>
                <a:cs typeface="Angsana New" panose="020B0502040204020203" pitchFamily="18" charset="-34"/>
              </a:rPr>
              <a:t>Pechtold</a:t>
            </a:r>
            <a:r>
              <a:rPr lang="nl-NL" sz="1300" b="0" i="0" dirty="0">
                <a:effectLst/>
                <a:latin typeface="Bierstadt" panose="020B0004020202020204" pitchFamily="34" charset="0"/>
                <a:cs typeface="Angsana New" panose="020B0502040204020203" pitchFamily="18" charset="-34"/>
              </a:rPr>
              <a:t>.</a:t>
            </a:r>
          </a:p>
          <a:p>
            <a:pPr marL="0" indent="0">
              <a:buNone/>
            </a:pPr>
            <a:r>
              <a:rPr lang="nl-NL" sz="1300" b="0" i="0" dirty="0">
                <a:effectLst/>
                <a:latin typeface="Bierstadt" panose="020B0004020202020204" pitchFamily="34" charset="0"/>
                <a:cs typeface="Angsana New" panose="020B0502040204020203" pitchFamily="18" charset="-34"/>
              </a:rPr>
              <a:t>PvdA-Kamerlid Vos twitterde dat Wilders met zijn uitlatingen openlijk de kenmerken toont van "fascistoïde leiderschap". Hij zei later dat hij bij die tweet blijft. Volgens Vos zijn de uitlatingen fascistoïde, omdat de democratie wordt ontkend en het volk wordt opgeroepen om in verzet te komen.</a:t>
            </a:r>
          </a:p>
          <a:p>
            <a:pPr marL="0" indent="0">
              <a:buNone/>
            </a:pPr>
            <a:r>
              <a:rPr lang="nl-NL" sz="1300" b="0" i="0" dirty="0">
                <a:effectLst/>
                <a:latin typeface="Bierstadt" panose="020B0004020202020204" pitchFamily="34" charset="0"/>
                <a:cs typeface="Angsana New" panose="020B0502040204020203" pitchFamily="18" charset="-34"/>
              </a:rPr>
              <a:t>In een reactie dáárop zei Wilders dat Vos niet goed bij zijn hoofd is. Wilders beschouwt de uitspraak van Vos als een verkapte oproep om hem wat aan te doen.</a:t>
            </a:r>
          </a:p>
          <a:p>
            <a:pPr marL="0" indent="0">
              <a:buNone/>
            </a:pPr>
            <a:br>
              <a:rPr lang="nl-NL" sz="1300" dirty="0">
                <a:latin typeface="Bierstadt" panose="020B0004020202020204" pitchFamily="34" charset="0"/>
                <a:cs typeface="Angsana New" panose="020B0502040204020203" pitchFamily="18" charset="-34"/>
              </a:rPr>
            </a:br>
            <a:endParaRPr lang="it-IT" sz="1300" dirty="0">
              <a:latin typeface="Bierstadt" panose="020B0004020202020204" pitchFamily="34" charset="0"/>
              <a:cs typeface="Angsana New" panose="020B0502040204020203" pitchFamily="18" charset="-34"/>
            </a:endParaRPr>
          </a:p>
        </p:txBody>
      </p:sp>
    </p:spTree>
    <p:extLst>
      <p:ext uri="{BB962C8B-B14F-4D97-AF65-F5344CB8AC3E}">
        <p14:creationId xmlns:p14="http://schemas.microsoft.com/office/powerpoint/2010/main" val="12940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D92F3E8-58B4-E32D-EA94-A57B1E7484C4}"/>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kern="1200" dirty="0" err="1">
                <a:solidFill>
                  <a:srgbClr val="FFFFFF"/>
                </a:solidFill>
                <a:latin typeface="Bierstadt" panose="020B0004020202020204" pitchFamily="34" charset="0"/>
              </a:rPr>
              <a:t>Kenmerken</a:t>
            </a:r>
            <a:r>
              <a:rPr lang="en-US" kern="1200" dirty="0">
                <a:solidFill>
                  <a:srgbClr val="FFFFFF"/>
                </a:solidFill>
                <a:latin typeface="Bierstadt" panose="020B0004020202020204" pitchFamily="34" charset="0"/>
              </a:rPr>
              <a:t> van </a:t>
            </a:r>
            <a:r>
              <a:rPr lang="en-US" kern="1200" dirty="0" err="1">
                <a:solidFill>
                  <a:srgbClr val="FFFFFF"/>
                </a:solidFill>
                <a:latin typeface="Bierstadt" panose="020B0004020202020204" pitchFamily="34" charset="0"/>
              </a:rPr>
              <a:t>dit</a:t>
            </a:r>
            <a:r>
              <a:rPr lang="en-US" kern="1200" dirty="0">
                <a:solidFill>
                  <a:srgbClr val="FFFFFF"/>
                </a:solidFill>
                <a:latin typeface="Bierstadt" panose="020B0004020202020204" pitchFamily="34" charset="0"/>
              </a:rPr>
              <a:t> </a:t>
            </a:r>
            <a:r>
              <a:rPr lang="en-US" kern="1200" dirty="0" err="1">
                <a:solidFill>
                  <a:srgbClr val="FFFFFF"/>
                </a:solidFill>
                <a:latin typeface="Bierstadt" panose="020B0004020202020204" pitchFamily="34" charset="0"/>
              </a:rPr>
              <a:t>debat</a:t>
            </a:r>
            <a:endParaRPr lang="en-US" kern="1200" dirty="0">
              <a:solidFill>
                <a:srgbClr val="FFFFFF"/>
              </a:solidFill>
              <a:latin typeface="Bierstadt" panose="020B0004020202020204" pitchFamily="34" charset="0"/>
            </a:endParaRPr>
          </a:p>
        </p:txBody>
      </p:sp>
      <p:pic>
        <p:nvPicPr>
          <p:cNvPr id="10" name="Segnaposto contenuto 9" descr="Immagine che contiene parete, persona, uomo, inpiedi&#10;&#10;Descrizione generata automaticamente">
            <a:extLst>
              <a:ext uri="{FF2B5EF4-FFF2-40B4-BE49-F238E27FC236}">
                <a16:creationId xmlns:a16="http://schemas.microsoft.com/office/drawing/2014/main" id="{DFCEC102-C13A-C860-D27F-E061FB2A804D}"/>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339" r="21340" b="1"/>
          <a:stretch/>
        </p:blipFill>
        <p:spPr>
          <a:xfrm>
            <a:off x="327546" y="2454903"/>
            <a:ext cx="3442801" cy="4080254"/>
          </a:xfrm>
          <a:prstGeom prst="rect">
            <a:avLst/>
          </a:prstGeom>
        </p:spPr>
      </p:pic>
      <p:pic>
        <p:nvPicPr>
          <p:cNvPr id="16" name="Immagine 15" descr="Immagine che contiene persona, uomo, cravatta, tuta&#10;&#10;Descrizione generata automaticamente">
            <a:extLst>
              <a:ext uri="{FF2B5EF4-FFF2-40B4-BE49-F238E27FC236}">
                <a16:creationId xmlns:a16="http://schemas.microsoft.com/office/drawing/2014/main" id="{6A571381-EA6E-BB99-4EF4-AE4F400B923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17" r="-1" b="2862"/>
          <a:stretch/>
        </p:blipFill>
        <p:spPr>
          <a:xfrm>
            <a:off x="3942260" y="2454901"/>
            <a:ext cx="3442803" cy="4080255"/>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asellaDiTesto 13">
            <a:extLst>
              <a:ext uri="{FF2B5EF4-FFF2-40B4-BE49-F238E27FC236}">
                <a16:creationId xmlns:a16="http://schemas.microsoft.com/office/drawing/2014/main" id="{9E7CA3FB-4AA8-4E4E-FC33-D9F42086C803}"/>
              </a:ext>
            </a:extLst>
          </p:cNvPr>
          <p:cNvSpPr txBox="1"/>
          <p:nvPr/>
        </p:nvSpPr>
        <p:spPr>
          <a:xfrm>
            <a:off x="7957972" y="763523"/>
            <a:ext cx="3818391" cy="5330952"/>
          </a:xfrm>
          <a:prstGeom prst="rect">
            <a:avLst/>
          </a:prstGeom>
        </p:spPr>
        <p:txBody>
          <a:bodyPr vert="horz" lIns="91440" tIns="45720" rIns="91440" bIns="45720" rtlCol="0" anchor="ctr">
            <a:normAutofit fontScale="92500"/>
          </a:bodyPr>
          <a:lstStyle/>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Herhalingen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belangrijkste</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retorische</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middel</a:t>
            </a:r>
            <a:r>
              <a:rPr lang="en-US" sz="2400" dirty="0">
                <a:solidFill>
                  <a:srgbClr val="FFFFFF"/>
                </a:solidFill>
                <a:latin typeface="Bierstadt" panose="020B0004020202020204" pitchFamily="34" charset="0"/>
              </a:rPr>
              <a:t>)</a:t>
            </a:r>
          </a:p>
          <a:p>
            <a:pPr indent="-228600">
              <a:lnSpc>
                <a:spcPct val="90000"/>
              </a:lnSpc>
              <a:spcAft>
                <a:spcPts val="600"/>
              </a:spcAft>
              <a:buFont typeface="Arial" panose="020B0604020202020204" pitchFamily="34" charset="0"/>
              <a:buChar char="•"/>
            </a:pPr>
            <a:endParaRPr lang="en-US" sz="2400" dirty="0">
              <a:solidFill>
                <a:srgbClr val="FFFFFF"/>
              </a:solidFill>
              <a:latin typeface="Bierstadt" panose="020B0004020202020204" pitchFamily="34" charset="0"/>
            </a:endParaRPr>
          </a:p>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Staccatostijl</a:t>
            </a:r>
            <a:r>
              <a:rPr lang="en-US" sz="2400" dirty="0">
                <a:solidFill>
                  <a:srgbClr val="FFFFFF"/>
                </a:solidFill>
                <a:latin typeface="Bierstadt" panose="020B0004020202020204" pitchFamily="34" charset="0"/>
              </a:rPr>
              <a:t> (le-</a:t>
            </a:r>
            <a:r>
              <a:rPr lang="en-US" sz="2400" dirty="0" err="1">
                <a:solidFill>
                  <a:srgbClr val="FFFFFF"/>
                </a:solidFill>
                <a:latin typeface="Bierstadt" panose="020B0004020202020204" pitchFamily="34" charset="0"/>
              </a:rPr>
              <a:t>vens</a:t>
            </a:r>
            <a:r>
              <a:rPr lang="en-US" sz="2400" dirty="0">
                <a:solidFill>
                  <a:srgbClr val="FFFFFF"/>
                </a:solidFill>
                <a:latin typeface="Bierstadt" panose="020B0004020202020204" pitchFamily="34" charset="0"/>
              </a:rPr>
              <a:t>-</a:t>
            </a:r>
            <a:r>
              <a:rPr lang="en-US" sz="2400" dirty="0" err="1">
                <a:solidFill>
                  <a:srgbClr val="FFFFFF"/>
                </a:solidFill>
                <a:latin typeface="Bierstadt" panose="020B0004020202020204" pitchFamily="34" charset="0"/>
              </a:rPr>
              <a:t>groot</a:t>
            </a:r>
            <a:r>
              <a:rPr lang="en-US" sz="2400" dirty="0">
                <a:solidFill>
                  <a:srgbClr val="FFFFFF"/>
                </a:solidFill>
                <a:latin typeface="Bierstadt" panose="020B0004020202020204" pitchFamily="34" charset="0"/>
              </a:rPr>
              <a:t>)</a:t>
            </a:r>
          </a:p>
          <a:p>
            <a:pPr indent="-228600">
              <a:lnSpc>
                <a:spcPct val="90000"/>
              </a:lnSpc>
              <a:spcAft>
                <a:spcPts val="600"/>
              </a:spcAft>
              <a:buFont typeface="Arial" panose="020B0604020202020204" pitchFamily="34" charset="0"/>
              <a:buChar char="•"/>
            </a:pPr>
            <a:endParaRPr lang="en-US" sz="2400" dirty="0">
              <a:solidFill>
                <a:srgbClr val="FFFFFF"/>
              </a:solidFill>
              <a:latin typeface="Bierstadt" panose="020B0004020202020204" pitchFamily="34" charset="0"/>
            </a:endParaRPr>
          </a:p>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Hyperbool</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overdrijven</a:t>
            </a:r>
            <a:r>
              <a:rPr lang="en-US" sz="2400" dirty="0">
                <a:solidFill>
                  <a:srgbClr val="FFFFFF"/>
                </a:solidFill>
                <a:latin typeface="Bierstadt" panose="020B0004020202020204" pitchFamily="34" charset="0"/>
              </a:rPr>
              <a:t> </a:t>
            </a:r>
          </a:p>
          <a:p>
            <a:pPr indent="-228600">
              <a:lnSpc>
                <a:spcPct val="90000"/>
              </a:lnSpc>
              <a:spcAft>
                <a:spcPts val="600"/>
              </a:spcAft>
              <a:buFont typeface="Arial" panose="020B0604020202020204" pitchFamily="34" charset="0"/>
              <a:buChar char="•"/>
            </a:pPr>
            <a:endParaRPr lang="en-US" sz="2400" dirty="0">
              <a:solidFill>
                <a:srgbClr val="FFFFFF"/>
              </a:solidFill>
              <a:latin typeface="Bierstadt" panose="020B0004020202020204" pitchFamily="34" charset="0"/>
            </a:endParaRPr>
          </a:p>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Retorische</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vragen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waar</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haalt</a:t>
            </a:r>
            <a:r>
              <a:rPr lang="en-US" sz="2400" dirty="0">
                <a:solidFill>
                  <a:srgbClr val="FFFFFF"/>
                </a:solidFill>
                <a:latin typeface="Bierstadt" panose="020B0004020202020204" pitchFamily="34" charset="0"/>
              </a:rPr>
              <a:t> Wilders het </a:t>
            </a:r>
            <a:r>
              <a:rPr lang="en-US" sz="2400" dirty="0" err="1">
                <a:solidFill>
                  <a:srgbClr val="FFFFFF"/>
                </a:solidFill>
                <a:latin typeface="Bierstadt" panose="020B0004020202020204" pitchFamily="34" charset="0"/>
              </a:rPr>
              <a:t>lef</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vandaan</a:t>
            </a:r>
            <a:r>
              <a:rPr lang="en-US" sz="2400" dirty="0">
                <a:solidFill>
                  <a:srgbClr val="FFFFFF"/>
                </a:solidFill>
                <a:latin typeface="Bierstadt" panose="020B0004020202020204" pitchFamily="34" charset="0"/>
              </a:rPr>
              <a:t>?</a:t>
            </a:r>
          </a:p>
          <a:p>
            <a:pPr indent="-228600">
              <a:lnSpc>
                <a:spcPct val="90000"/>
              </a:lnSpc>
              <a:spcAft>
                <a:spcPts val="600"/>
              </a:spcAft>
              <a:buFont typeface="Arial" panose="020B0604020202020204" pitchFamily="34" charset="0"/>
              <a:buChar char="•"/>
            </a:pPr>
            <a:endParaRPr lang="en-US" sz="2400" dirty="0">
              <a:solidFill>
                <a:srgbClr val="FFFFFF"/>
              </a:solidFill>
              <a:latin typeface="Bierstadt" panose="020B0004020202020204" pitchFamily="34" charset="0"/>
            </a:endParaRPr>
          </a:p>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Neologismen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uitdrukkingen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nepparlement</a:t>
            </a:r>
            <a:r>
              <a:rPr lang="en-US" sz="2400" dirty="0">
                <a:solidFill>
                  <a:srgbClr val="FFFFFF"/>
                </a:solidFill>
                <a:latin typeface="Bierstadt" panose="020B0004020202020204" pitchFamily="34" charset="0"/>
              </a:rPr>
              <a:t>, de kas </a:t>
            </a:r>
            <a:r>
              <a:rPr lang="en-US" sz="2400" dirty="0" err="1">
                <a:solidFill>
                  <a:srgbClr val="FFFFFF"/>
                </a:solidFill>
                <a:latin typeface="Bierstadt" panose="020B0004020202020204" pitchFamily="34" charset="0"/>
              </a:rPr>
              <a:t>lichten</a:t>
            </a:r>
            <a:r>
              <a:rPr lang="en-US" sz="2400" dirty="0">
                <a:solidFill>
                  <a:srgbClr val="FFFFFF"/>
                </a:solidFill>
                <a:latin typeface="Bierstadt" panose="020B0004020202020204" pitchFamily="34" charset="0"/>
              </a:rPr>
              <a:t>)  </a:t>
            </a:r>
          </a:p>
        </p:txBody>
      </p:sp>
    </p:spTree>
    <p:extLst>
      <p:ext uri="{BB962C8B-B14F-4D97-AF65-F5344CB8AC3E}">
        <p14:creationId xmlns:p14="http://schemas.microsoft.com/office/powerpoint/2010/main" val="213629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7" descr="Immagine che contiene interni, auditorium&#10;&#10;Descrizione generata automaticamente">
            <a:extLst>
              <a:ext uri="{FF2B5EF4-FFF2-40B4-BE49-F238E27FC236}">
                <a16:creationId xmlns:a16="http://schemas.microsoft.com/office/drawing/2014/main" id="{EAD4E642-1048-FDD4-D668-B43A39FEC39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667"/>
          <a:stretch/>
        </p:blipFill>
        <p:spPr>
          <a:xfrm>
            <a:off x="20" y="10"/>
            <a:ext cx="12191981" cy="6857990"/>
          </a:xfrm>
          <a:prstGeom prst="rect">
            <a:avLst/>
          </a:prstGeom>
        </p:spPr>
      </p:pic>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B8AAD5BA-B1FF-D587-5A22-65D32B1DC1CC}"/>
              </a:ext>
            </a:extLst>
          </p:cNvPr>
          <p:cNvSpPr>
            <a:spLocks noGrp="1"/>
          </p:cNvSpPr>
          <p:nvPr>
            <p:ph idx="1"/>
          </p:nvPr>
        </p:nvSpPr>
        <p:spPr>
          <a:xfrm>
            <a:off x="643467" y="1071418"/>
            <a:ext cx="6893406" cy="5105545"/>
          </a:xfrm>
        </p:spPr>
        <p:txBody>
          <a:bodyPr>
            <a:normAutofit lnSpcReduction="10000"/>
          </a:bodyPr>
          <a:lstStyle/>
          <a:p>
            <a:pPr marL="0" indent="0" algn="just">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De heer Wilders (PVV):</a:t>
            </a:r>
          </a:p>
          <a:p>
            <a:pPr marL="0" indent="0" algn="just">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Voorzitter. Ik zei het gisteren al: als er iets is duidelijk geworden bij deze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Algemene Politieke Beschouwingen</a:t>
            </a:r>
            <a:r>
              <a:rPr lang="nl-NL" sz="1800" dirty="0">
                <a:effectLst/>
                <a:latin typeface="Bierstadt" panose="020B0004020202020204" pitchFamily="34" charset="0"/>
                <a:ea typeface="Calibri" panose="020F0502020204030204" pitchFamily="34" charset="0"/>
                <a:cs typeface="Times New Roman" panose="02020603050405020304" pitchFamily="18" charset="0"/>
              </a:rPr>
              <a:t>, dan is het wel dat dit kabinet en deze Kamer het Nederlandse volk niet meer vertegenwoordigen. </a:t>
            </a:r>
            <a:r>
              <a:rPr lang="nl-NL" sz="1800" dirty="0">
                <a:effectLst/>
                <a:highlight>
                  <a:srgbClr val="FFFF00"/>
                </a:highlight>
                <a:latin typeface="Bierstadt" panose="020B0004020202020204" pitchFamily="34" charset="0"/>
                <a:ea typeface="Calibri" panose="020F0502020204030204" pitchFamily="34" charset="0"/>
                <a:cs typeface="Times New Roman" panose="02020603050405020304" pitchFamily="18" charset="0"/>
              </a:rPr>
              <a:t>Er komt een gigantisch catastrofe op ons af. Heel Nederland voelt het. Heel Nederland ziet het. Heel Nederland schreeuwt om actie. </a:t>
            </a:r>
            <a:r>
              <a:rPr lang="nl-NL" sz="1800" dirty="0">
                <a:effectLst/>
                <a:latin typeface="Bierstadt" panose="020B0004020202020204" pitchFamily="34" charset="0"/>
                <a:ea typeface="Calibri" panose="020F0502020204030204" pitchFamily="34" charset="0"/>
                <a:cs typeface="Times New Roman" panose="02020603050405020304" pitchFamily="18" charset="0"/>
              </a:rPr>
              <a:t>Maar de Kamer en het kabinet doen helemaal niets. Afgelopen twee dagen staken 1.400 asielzoekers onze grenzen over. </a:t>
            </a:r>
            <a:r>
              <a:rPr lang="nl-NL" sz="1800" dirty="0">
                <a:effectLst/>
                <a:highlight>
                  <a:srgbClr val="FFFF00"/>
                </a:highlight>
                <a:latin typeface="Bierstadt" panose="020B0004020202020204" pitchFamily="34" charset="0"/>
                <a:ea typeface="Calibri" panose="020F0502020204030204" pitchFamily="34" charset="0"/>
                <a:cs typeface="Times New Roman" panose="02020603050405020304" pitchFamily="18" charset="0"/>
              </a:rPr>
              <a:t>Wat deed het kabinet? </a:t>
            </a:r>
            <a:r>
              <a:rPr lang="nl-NL" sz="1800" dirty="0">
                <a:effectLst/>
                <a:latin typeface="Bierstadt" panose="020B0004020202020204" pitchFamily="34" charset="0"/>
                <a:ea typeface="Calibri" panose="020F0502020204030204" pitchFamily="34" charset="0"/>
                <a:cs typeface="Times New Roman" panose="02020603050405020304" pitchFamily="18" charset="0"/>
              </a:rPr>
              <a:t>Het kabinet deed helemaal niets. Er kwam een enorme woordenvloed om niets te zeggen en te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verdoezelen</a:t>
            </a:r>
            <a:r>
              <a:rPr lang="nl-NL" sz="1800" dirty="0">
                <a:effectLst/>
                <a:latin typeface="Bierstadt" panose="020B0004020202020204" pitchFamily="34" charset="0"/>
                <a:ea typeface="Calibri" panose="020F0502020204030204" pitchFamily="34" charset="0"/>
                <a:cs typeface="Times New Roman" panose="02020603050405020304" pitchFamily="18" charset="0"/>
              </a:rPr>
              <a:t> dat er helemaal niet gebeurt. Er wordt hier in de Tweede Kamer geapplaudisseerd; er wordt geapplaudisseerd voor het opnemen va asielzoekers door gemeenten tegen de wil van miljoenen Nederlanders in. </a:t>
            </a:r>
            <a:r>
              <a:rPr lang="nl-NL" sz="1800" dirty="0">
                <a:effectLst/>
                <a:highlight>
                  <a:srgbClr val="FFFF00"/>
                </a:highlight>
                <a:latin typeface="Bierstadt" panose="020B0004020202020204" pitchFamily="34" charset="0"/>
                <a:ea typeface="Calibri" panose="020F0502020204030204" pitchFamily="34" charset="0"/>
                <a:cs typeface="Times New Roman" panose="02020603050405020304" pitchFamily="18" charset="0"/>
              </a:rPr>
              <a:t>Hoeveel gekker kan het worden? </a:t>
            </a:r>
            <a:r>
              <a:rPr lang="nl-NL" sz="1800" dirty="0">
                <a:effectLst/>
                <a:latin typeface="Bierstadt" panose="020B0004020202020204" pitchFamily="34" charset="0"/>
                <a:ea typeface="Calibri" panose="020F0502020204030204" pitchFamily="34" charset="0"/>
                <a:cs typeface="Times New Roman" panose="02020603050405020304" pitchFamily="18" charset="0"/>
              </a:rPr>
              <a:t>Er is applaus in deze zaal voor iets wat gebeurt tegen de wen van miljoenen Nederlanders in. En er wordt hier in deze Tweede Kamer gelachen; er wordt gelachen als gezegd wordt dat we eerst aan onze eigen mensen, aan ons eigen volk moeten denken. Ik denk dat we het enige parlement in de wereld zijn waar een parlementariër wordt uitgelachen als hij zegt dat we eerst aan ons eigen volk moeten denken. Dat is veelzeggend.</a:t>
            </a:r>
            <a:endParaRPr lang="it-IT" sz="1800"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buNone/>
            </a:pPr>
            <a:endParaRPr lang="it-IT" sz="1800" dirty="0">
              <a:latin typeface="Bierstadt" panose="020B0004020202020204" pitchFamily="34" charset="0"/>
            </a:endParaRPr>
          </a:p>
        </p:txBody>
      </p:sp>
      <p:grpSp>
        <p:nvGrpSpPr>
          <p:cNvPr id="18" name="Group 1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72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7" descr="Immagine che contiene interni, auditorium&#10;&#10;Descrizione generata automaticamente">
            <a:extLst>
              <a:ext uri="{FF2B5EF4-FFF2-40B4-BE49-F238E27FC236}">
                <a16:creationId xmlns:a16="http://schemas.microsoft.com/office/drawing/2014/main" id="{EAD4E642-1048-FDD4-D668-B43A39FEC39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667"/>
          <a:stretch/>
        </p:blipFill>
        <p:spPr>
          <a:xfrm>
            <a:off x="20" y="10"/>
            <a:ext cx="12191981" cy="6857990"/>
          </a:xfrm>
          <a:prstGeom prst="rect">
            <a:avLst/>
          </a:prstGeom>
        </p:spPr>
      </p:pic>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B8AAD5BA-B1FF-D587-5A22-65D32B1DC1CC}"/>
              </a:ext>
            </a:extLst>
          </p:cNvPr>
          <p:cNvSpPr>
            <a:spLocks noGrp="1"/>
          </p:cNvSpPr>
          <p:nvPr>
            <p:ph idx="1"/>
          </p:nvPr>
        </p:nvSpPr>
        <p:spPr>
          <a:xfrm>
            <a:off x="643467" y="543148"/>
            <a:ext cx="7034042" cy="5633816"/>
          </a:xfrm>
        </p:spPr>
        <p:txBody>
          <a:bodyPr>
            <a:normAutofit fontScale="77500" lnSpcReduction="20000"/>
          </a:bodyPr>
          <a:lstStyle/>
          <a:p>
            <a:pPr marL="0" indent="0" algn="just">
              <a:lnSpc>
                <a:spcPct val="107000"/>
              </a:lnSpc>
              <a:spcAft>
                <a:spcPts val="800"/>
              </a:spcAft>
              <a:buNone/>
            </a:pPr>
            <a:r>
              <a:rPr lang="nl-NL" sz="1800" b="1" dirty="0">
                <a:effectLst/>
                <a:latin typeface="Bierstadt" panose="020B0004020202020204" pitchFamily="34" charset="0"/>
                <a:ea typeface="Calibri" panose="020F0502020204030204" pitchFamily="34" charset="0"/>
                <a:cs typeface="Times New Roman" panose="02020603050405020304" pitchFamily="18" charset="0"/>
              </a:rPr>
              <a:t>De heer </a:t>
            </a:r>
            <a:r>
              <a:rPr lang="nl-NL" sz="1800" b="1" dirty="0" err="1">
                <a:effectLst/>
                <a:latin typeface="Bierstadt" panose="020B0004020202020204" pitchFamily="34" charset="0"/>
                <a:ea typeface="Calibri" panose="020F0502020204030204" pitchFamily="34" charset="0"/>
                <a:cs typeface="Times New Roman" panose="02020603050405020304" pitchFamily="18" charset="0"/>
              </a:rPr>
              <a:t>Pechtold</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 (D66):</a:t>
            </a:r>
            <a:endParaRPr lang="it-IT" sz="1800" b="1"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Waar haalt de heer Wilders het lef vandaan om tegen 138 volksvertegenwoordigers die hier gekozen zijn, te zeggen: jullie vertegenwoordigen de bevolking niet meer? Waar haalt mijnheer Wilders het lef vandaan om te zeggen: ik ben het volk? Want dat zegt hij. Waar haalt hij die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grootheidswaan</a:t>
            </a:r>
            <a:r>
              <a:rPr lang="nl-NL" sz="1800" dirty="0">
                <a:effectLst/>
                <a:latin typeface="Bierstadt" panose="020B0004020202020204" pitchFamily="34" charset="0"/>
                <a:ea typeface="Calibri" panose="020F0502020204030204" pitchFamily="34" charset="0"/>
                <a:cs typeface="Times New Roman" panose="02020603050405020304" pitchFamily="18" charset="0"/>
              </a:rPr>
              <a:t> vandaan?</a:t>
            </a:r>
          </a:p>
          <a:p>
            <a:pPr marL="0" indent="0" algn="just">
              <a:lnSpc>
                <a:spcPct val="107000"/>
              </a:lnSpc>
              <a:spcAft>
                <a:spcPts val="800"/>
              </a:spcAft>
              <a:buNone/>
            </a:pPr>
            <a:r>
              <a:rPr lang="nl-NL" sz="1800" b="1" dirty="0">
                <a:effectLst/>
                <a:latin typeface="Bierstadt" panose="020B0004020202020204" pitchFamily="34" charset="0"/>
                <a:ea typeface="Calibri" panose="020F0502020204030204" pitchFamily="34" charset="0"/>
                <a:cs typeface="Times New Roman" panose="02020603050405020304" pitchFamily="18" charset="0"/>
              </a:rPr>
              <a:t>De heer Wilders (PVV):</a:t>
            </a:r>
            <a:endParaRPr lang="it-IT" sz="1800" b="1"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U komt moeilijk uit uw woorden, maar dat zeg ik niet. Dat zeg ik niet. Wat ik zeg, is dat een fractie in de Kamer met twaalf zetels in deze Kamer — nog geen 10% van de Kamer— iets zegt wat miljoenen Nederlands denken. Uit de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peilingen</a:t>
            </a:r>
            <a:r>
              <a:rPr lang="nl-NL" sz="1800" dirty="0">
                <a:effectLst/>
                <a:latin typeface="Bierstadt" panose="020B0004020202020204" pitchFamily="34" charset="0"/>
                <a:ea typeface="Calibri" panose="020F0502020204030204" pitchFamily="34" charset="0"/>
                <a:cs typeface="Times New Roman" panose="02020603050405020304" pitchFamily="18" charset="0"/>
              </a:rPr>
              <a:t> blijkt dat 50%, 60%, 70% van de Nederlanders vindt dat er niet meer asielzoekers naar Nederland moeten komen en dat een meerderheid van het Nederlandse volk vindt dat we de grenzen moeten sluiten. Dat is 50%, dat is 60%. Dat betekent dat het verschil tussen deze Kamer, dit nepparlement — want dat is het: een nepparlement! — en de mensen thuis levensgroot is. En u bent daar misschien wel het levende bewijs van.</a:t>
            </a:r>
            <a:endParaRPr lang="it-IT" sz="1800"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NL" sz="1800" b="1" dirty="0">
                <a:effectLst/>
                <a:latin typeface="Bierstadt" panose="020B0004020202020204" pitchFamily="34" charset="0"/>
                <a:ea typeface="Calibri" panose="020F0502020204030204" pitchFamily="34" charset="0"/>
                <a:cs typeface="Times New Roman" panose="02020603050405020304" pitchFamily="18" charset="0"/>
              </a:rPr>
              <a:t>De heer </a:t>
            </a:r>
            <a:r>
              <a:rPr lang="nl-NL" sz="1800" b="1" dirty="0" err="1">
                <a:effectLst/>
                <a:latin typeface="Bierstadt" panose="020B0004020202020204" pitchFamily="34" charset="0"/>
                <a:ea typeface="Calibri" panose="020F0502020204030204" pitchFamily="34" charset="0"/>
                <a:cs typeface="Times New Roman" panose="02020603050405020304" pitchFamily="18" charset="0"/>
              </a:rPr>
              <a:t>Pechtold</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 (D66):</a:t>
            </a:r>
            <a:endParaRPr lang="it-IT" sz="1800" b="1"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Je moet maar het lef hebben om hier in een land met zo'n democratische traditie te zeggen dat het parlement waar je zelf deel van uitmaakt, een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nepparlement</a:t>
            </a:r>
            <a:r>
              <a:rPr lang="nl-NL" sz="1800" dirty="0">
                <a:effectLst/>
                <a:latin typeface="Bierstadt" panose="020B0004020202020204" pitchFamily="34" charset="0"/>
                <a:ea typeface="Calibri" panose="020F0502020204030204" pitchFamily="34" charset="0"/>
                <a:cs typeface="Times New Roman" panose="02020603050405020304" pitchFamily="18" charset="0"/>
              </a:rPr>
              <a:t> is! U zit zelf op twaalf zetels. U leidt zelf een partij waar u de democratie niet in toelaat, waarvan u het enige lid bent. U leidt een partij waarbij zich inmiddels twee afsplitsingen hebben voorgedaan. U leidt een partij waarvan vandaag weer iemand is aangeklaagd omdat hij gewoon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de kas gelicht heeft</a:t>
            </a:r>
            <a:r>
              <a:rPr lang="nl-NL" sz="1800" dirty="0">
                <a:effectLst/>
                <a:latin typeface="Bierstadt" panose="020B0004020202020204" pitchFamily="34" charset="0"/>
                <a:ea typeface="Calibri" panose="020F0502020204030204" pitchFamily="34" charset="0"/>
                <a:cs typeface="Times New Roman" panose="02020603050405020304" pitchFamily="18" charset="0"/>
              </a:rPr>
              <a:t>.</a:t>
            </a:r>
            <a:endParaRPr lang="it-IT" sz="1800"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buNone/>
            </a:pPr>
            <a:endParaRPr lang="it-IT" sz="1800" dirty="0">
              <a:latin typeface="Bierstadt" panose="020B0004020202020204" pitchFamily="34" charset="0"/>
            </a:endParaRPr>
          </a:p>
        </p:txBody>
      </p:sp>
      <p:grpSp>
        <p:nvGrpSpPr>
          <p:cNvPr id="18" name="Group 1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41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interni, tavolo, pavimento, persona&#10;&#10;Descrizione generata automaticamente">
            <a:extLst>
              <a:ext uri="{FF2B5EF4-FFF2-40B4-BE49-F238E27FC236}">
                <a16:creationId xmlns:a16="http://schemas.microsoft.com/office/drawing/2014/main" id="{ECB536CD-A454-025B-1BF1-30F6DDADCD5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653" r="13683"/>
          <a:stretch/>
        </p:blipFill>
        <p:spPr>
          <a:xfrm>
            <a:off x="2522356" y="10"/>
            <a:ext cx="9669642" cy="6857990"/>
          </a:xfrm>
          <a:prstGeom prst="rect">
            <a:avLst/>
          </a:prstGeom>
        </p:spPr>
      </p:pic>
      <p:sp>
        <p:nvSpPr>
          <p:cNvPr id="16"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3DBB26F-0636-1F46-6361-B2032ED30E3D}"/>
              </a:ext>
            </a:extLst>
          </p:cNvPr>
          <p:cNvSpPr>
            <a:spLocks noGrp="1"/>
          </p:cNvSpPr>
          <p:nvPr>
            <p:ph type="title"/>
          </p:nvPr>
        </p:nvSpPr>
        <p:spPr>
          <a:xfrm>
            <a:off x="838200" y="365125"/>
            <a:ext cx="3822189" cy="1899912"/>
          </a:xfrm>
        </p:spPr>
        <p:txBody>
          <a:bodyPr>
            <a:normAutofit/>
          </a:bodyPr>
          <a:lstStyle/>
          <a:p>
            <a:r>
              <a:rPr lang="it-IT" sz="4000"/>
              <a:t>HUISWERK</a:t>
            </a:r>
          </a:p>
        </p:txBody>
      </p:sp>
      <p:sp>
        <p:nvSpPr>
          <p:cNvPr id="3" name="Segnaposto contenuto 2">
            <a:extLst>
              <a:ext uri="{FF2B5EF4-FFF2-40B4-BE49-F238E27FC236}">
                <a16:creationId xmlns:a16="http://schemas.microsoft.com/office/drawing/2014/main" id="{8D465069-FBE2-9711-6982-840ABFC1AB4B}"/>
              </a:ext>
            </a:extLst>
          </p:cNvPr>
          <p:cNvSpPr>
            <a:spLocks noGrp="1"/>
          </p:cNvSpPr>
          <p:nvPr>
            <p:ph idx="1"/>
          </p:nvPr>
        </p:nvSpPr>
        <p:spPr>
          <a:xfrm>
            <a:off x="130850" y="1845731"/>
            <a:ext cx="5236888" cy="4912241"/>
          </a:xfrm>
        </p:spPr>
        <p:txBody>
          <a:bodyPr>
            <a:normAutofit lnSpcReduction="10000"/>
          </a:bodyPr>
          <a:lstStyle/>
          <a:p>
            <a:pPr marL="0" indent="0">
              <a:buNone/>
            </a:pPr>
            <a:r>
              <a:rPr lang="it-IT" sz="2000" dirty="0">
                <a:latin typeface="Bierstadt" panose="020B0004020202020204" pitchFamily="34" charset="0"/>
                <a:hlinkClick r:id="rId4"/>
              </a:rPr>
              <a:t>https://www.youtube.com/watch?v=sg4KIYEZR0Q</a:t>
            </a:r>
            <a:endParaRPr lang="it-IT" sz="2000" dirty="0">
              <a:latin typeface="Bierstadt" panose="020B0004020202020204" pitchFamily="34" charset="0"/>
            </a:endParaRPr>
          </a:p>
          <a:p>
            <a:pPr marL="0" indent="0">
              <a:buNone/>
            </a:pPr>
            <a:endParaRPr lang="it-IT" sz="2000" dirty="0">
              <a:latin typeface="Bierstadt" panose="020B0004020202020204" pitchFamily="34" charset="0"/>
            </a:endParaRPr>
          </a:p>
          <a:p>
            <a:pPr marL="0" indent="0">
              <a:buNone/>
            </a:pPr>
            <a:r>
              <a:rPr lang="it-IT" sz="2000" dirty="0">
                <a:latin typeface="Bierstadt" panose="020B0004020202020204" pitchFamily="34" charset="0"/>
                <a:hlinkClick r:id="rId5"/>
              </a:rPr>
              <a:t>https://www.pvv.nl/index.php/36-fj-related/geert-wilders/8985-slotwoord-gw-180316.html</a:t>
            </a:r>
            <a:endParaRPr lang="it-IT" sz="2000" dirty="0">
              <a:latin typeface="Bierstadt" panose="020B0004020202020204" pitchFamily="34" charset="0"/>
            </a:endParaRPr>
          </a:p>
          <a:p>
            <a:pPr marL="0" indent="0">
              <a:buNone/>
            </a:pPr>
            <a:endParaRPr lang="it-IT" sz="2000" dirty="0">
              <a:latin typeface="Bierstadt" panose="020B0004020202020204" pitchFamily="34" charset="0"/>
            </a:endParaRPr>
          </a:p>
          <a:p>
            <a:pPr marL="0" indent="0">
              <a:buNone/>
            </a:pPr>
            <a:r>
              <a:rPr lang="nl-NL" sz="2000" dirty="0">
                <a:latin typeface="Bierstadt" panose="020B0004020202020204" pitchFamily="34" charset="0"/>
              </a:rPr>
              <a:t>Analyseer dit betoog in detail (in groepjes van drie), met bijzondere nadruk op: </a:t>
            </a:r>
          </a:p>
          <a:p>
            <a:pPr>
              <a:buFontTx/>
              <a:buChar char="-"/>
            </a:pPr>
            <a:r>
              <a:rPr lang="nl-NL" sz="2000" dirty="0">
                <a:latin typeface="Bierstadt" panose="020B0004020202020204" pitchFamily="34" charset="0"/>
              </a:rPr>
              <a:t>Retorische middelen (hyperbool, herhaling, climax) </a:t>
            </a:r>
          </a:p>
          <a:p>
            <a:pPr>
              <a:buFontTx/>
              <a:buChar char="-"/>
            </a:pPr>
            <a:r>
              <a:rPr lang="nl-NL" sz="2000" dirty="0">
                <a:latin typeface="Bierstadt" panose="020B0004020202020204" pitchFamily="34" charset="0"/>
              </a:rPr>
              <a:t>Uitdrukkingen </a:t>
            </a:r>
          </a:p>
          <a:p>
            <a:pPr>
              <a:buFontTx/>
              <a:buChar char="-"/>
            </a:pPr>
            <a:r>
              <a:rPr lang="nl-NL" sz="2000" dirty="0">
                <a:latin typeface="Bierstadt" panose="020B0004020202020204" pitchFamily="34" charset="0"/>
              </a:rPr>
              <a:t> </a:t>
            </a:r>
            <a:r>
              <a:rPr lang="nl-NL" sz="2000" dirty="0" err="1">
                <a:latin typeface="Bierstadt" panose="020B0004020202020204" pitchFamily="34" charset="0"/>
              </a:rPr>
              <a:t>Proxemiek</a:t>
            </a:r>
            <a:r>
              <a:rPr lang="nl-NL" sz="2000" dirty="0">
                <a:latin typeface="Bierstadt" panose="020B0004020202020204" pitchFamily="34" charset="0"/>
              </a:rPr>
              <a:t>, lichaamstaal </a:t>
            </a:r>
          </a:p>
          <a:p>
            <a:pPr>
              <a:buFontTx/>
              <a:buChar char="-"/>
            </a:pPr>
            <a:r>
              <a:rPr lang="nl-NL" sz="2000" dirty="0">
                <a:latin typeface="Bierstadt" panose="020B0004020202020204" pitchFamily="34" charset="0"/>
              </a:rPr>
              <a:t> Culturele verwijzingen</a:t>
            </a:r>
            <a:endParaRPr lang="it-IT" sz="2000" dirty="0">
              <a:latin typeface="Bierstadt" panose="020B0004020202020204" pitchFamily="34" charset="0"/>
            </a:endParaRPr>
          </a:p>
        </p:txBody>
      </p:sp>
      <p:sp>
        <p:nvSpPr>
          <p:cNvPr id="6" name="CasellaDiTesto 5">
            <a:extLst>
              <a:ext uri="{FF2B5EF4-FFF2-40B4-BE49-F238E27FC236}">
                <a16:creationId xmlns:a16="http://schemas.microsoft.com/office/drawing/2014/main" id="{C181AC8B-DEC1-7C14-02F3-8E3BB56B5B1C}"/>
              </a:ext>
            </a:extLst>
          </p:cNvPr>
          <p:cNvSpPr txBox="1"/>
          <p:nvPr/>
        </p:nvSpPr>
        <p:spPr>
          <a:xfrm>
            <a:off x="9511457" y="6657945"/>
            <a:ext cx="2680541"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flickr.com/photos/ministeriebz/16209605457">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it-IT" sz="700">
              <a:solidFill>
                <a:srgbClr val="FFFFFF"/>
              </a:solidFill>
            </a:endParaRPr>
          </a:p>
        </p:txBody>
      </p:sp>
    </p:spTree>
    <p:extLst>
      <p:ext uri="{BB962C8B-B14F-4D97-AF65-F5344CB8AC3E}">
        <p14:creationId xmlns:p14="http://schemas.microsoft.com/office/powerpoint/2010/main" val="217790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4DFA0FA0-546B-A798-DB2F-77056392974E}"/>
              </a:ext>
            </a:extLst>
          </p:cNvPr>
          <p:cNvSpPr>
            <a:spLocks noGrp="1"/>
          </p:cNvSpPr>
          <p:nvPr>
            <p:ph type="title"/>
          </p:nvPr>
        </p:nvSpPr>
        <p:spPr>
          <a:xfrm>
            <a:off x="958506" y="1337480"/>
            <a:ext cx="10264697" cy="675013"/>
          </a:xfrm>
        </p:spPr>
        <p:txBody>
          <a:bodyPr vert="horz" lIns="91440" tIns="45720" rIns="91440" bIns="45720" rtlCol="0" anchor="ctr">
            <a:normAutofit fontScale="90000"/>
          </a:bodyPr>
          <a:lstStyle/>
          <a:p>
            <a:pPr fontAlgn="base"/>
            <a:r>
              <a:rPr lang="nl-NL" sz="2800" b="0" dirty="0">
                <a:solidFill>
                  <a:schemeClr val="bg1"/>
                </a:solidFill>
                <a:effectLst/>
                <a:latin typeface="Bierstadt" panose="020B0004020202020204" pitchFamily="34" charset="0"/>
              </a:rPr>
              <a:t>Het aantal wilde dieren daalt snel, maar ‘deze generatie kan het tij nog keren’</a:t>
            </a:r>
            <a:br>
              <a:rPr lang="nl-NL" sz="2800" b="0" dirty="0">
                <a:solidFill>
                  <a:schemeClr val="bg1"/>
                </a:solidFill>
                <a:effectLst/>
                <a:latin typeface="Bierstadt" panose="020B0004020202020204" pitchFamily="34" charset="0"/>
              </a:rPr>
            </a:br>
            <a:endParaRPr lang="en-US" sz="6000" kern="1200" dirty="0">
              <a:solidFill>
                <a:schemeClr val="bg1"/>
              </a:solidFill>
              <a:latin typeface="Bierstadt" panose="020B0004020202020204" pitchFamily="34" charset="0"/>
            </a:endParaRPr>
          </a:p>
        </p:txBody>
      </p:sp>
      <p:sp>
        <p:nvSpPr>
          <p:cNvPr id="14" name="CasellaDiTesto 13">
            <a:extLst>
              <a:ext uri="{FF2B5EF4-FFF2-40B4-BE49-F238E27FC236}">
                <a16:creationId xmlns:a16="http://schemas.microsoft.com/office/drawing/2014/main" id="{0074B63C-629D-20EE-CEE4-E4BA2390F4D4}"/>
              </a:ext>
            </a:extLst>
          </p:cNvPr>
          <p:cNvSpPr txBox="1"/>
          <p:nvPr/>
        </p:nvSpPr>
        <p:spPr>
          <a:xfrm>
            <a:off x="1222645" y="2427429"/>
            <a:ext cx="10184191" cy="4367564"/>
          </a:xfrm>
          <a:prstGeom prst="rect">
            <a:avLst/>
          </a:prstGeom>
        </p:spPr>
        <p:txBody>
          <a:bodyPr vert="horz" lIns="91440" tIns="45720" rIns="91440" bIns="45720" rtlCol="0" anchor="ctr">
            <a:normAutofit/>
          </a:bodyPr>
          <a:lstStyle/>
          <a:p>
            <a:pPr>
              <a:lnSpc>
                <a:spcPct val="90000"/>
              </a:lnSpc>
              <a:spcAft>
                <a:spcPts val="600"/>
              </a:spcAft>
            </a:pPr>
            <a:r>
              <a:rPr lang="en-US" sz="2000" b="0" i="0" dirty="0" err="1">
                <a:effectLst/>
                <a:latin typeface="Bierstadt" panose="020B0004020202020204" pitchFamily="34" charset="0"/>
              </a:rPr>
              <a:t>Vergelijk</a:t>
            </a:r>
            <a:r>
              <a:rPr lang="en-US" sz="2000" b="0" i="0" dirty="0">
                <a:effectLst/>
                <a:latin typeface="Bierstadt" panose="020B0004020202020204" pitchFamily="34" charset="0"/>
              </a:rPr>
              <a:t> de </a:t>
            </a:r>
            <a:r>
              <a:rPr lang="en-US" sz="2000" b="0" i="0" dirty="0" err="1">
                <a:effectLst/>
                <a:latin typeface="Bierstadt" panose="020B0004020202020204" pitchFamily="34" charset="0"/>
              </a:rPr>
              <a:t>huidige</a:t>
            </a:r>
            <a:r>
              <a:rPr lang="en-US" sz="2000" b="0" i="0" dirty="0">
                <a:effectLst/>
                <a:latin typeface="Bierstadt" panose="020B0004020202020204" pitchFamily="34" charset="0"/>
              </a:rPr>
              <a:t> </a:t>
            </a:r>
            <a:r>
              <a:rPr lang="en-US" sz="2000" b="0" i="0" dirty="0" err="1">
                <a:effectLst/>
                <a:latin typeface="Bierstadt" panose="020B0004020202020204" pitchFamily="34" charset="0"/>
              </a:rPr>
              <a:t>staat</a:t>
            </a:r>
            <a:r>
              <a:rPr lang="en-US" sz="2000" b="0" i="0" dirty="0">
                <a:effectLst/>
                <a:latin typeface="Bierstadt" panose="020B0004020202020204" pitchFamily="34" charset="0"/>
              </a:rPr>
              <a:t> van de </a:t>
            </a:r>
            <a:r>
              <a:rPr lang="en-US" sz="2000" b="0" i="0" dirty="0" err="1">
                <a:effectLst/>
                <a:latin typeface="Bierstadt" panose="020B0004020202020204" pitchFamily="34" charset="0"/>
              </a:rPr>
              <a:t>biodiversiteit</a:t>
            </a:r>
            <a:r>
              <a:rPr lang="en-US" sz="2000" b="0" i="0" dirty="0">
                <a:effectLst/>
                <a:latin typeface="Bierstadt" panose="020B0004020202020204" pitchFamily="34" charset="0"/>
              </a:rPr>
              <a:t> met </a:t>
            </a:r>
            <a:r>
              <a:rPr lang="en-US" sz="2000" b="0" i="0" dirty="0" err="1">
                <a:effectLst/>
                <a:latin typeface="Bierstadt" panose="020B0004020202020204" pitchFamily="34" charset="0"/>
              </a:rPr>
              <a:t>kleding</a:t>
            </a:r>
            <a:r>
              <a:rPr lang="en-US" sz="2000" b="0" i="0" dirty="0">
                <a:effectLst/>
                <a:latin typeface="Bierstadt" panose="020B0004020202020204" pitchFamily="34" charset="0"/>
              </a:rPr>
              <a:t>, </a:t>
            </a:r>
            <a:r>
              <a:rPr lang="en-US" sz="2000" b="0" i="0" dirty="0" err="1">
                <a:effectLst/>
                <a:latin typeface="Bierstadt" panose="020B0004020202020204" pitchFamily="34" charset="0"/>
              </a:rPr>
              <a:t>zegt</a:t>
            </a:r>
            <a:r>
              <a:rPr lang="en-US" sz="2000" b="0" i="0" dirty="0">
                <a:effectLst/>
                <a:latin typeface="Bierstadt" panose="020B0004020202020204" pitchFamily="34" charset="0"/>
              </a:rPr>
              <a:t> </a:t>
            </a:r>
            <a:r>
              <a:rPr lang="en-US" sz="2000" b="0" i="0" dirty="0" err="1">
                <a:effectLst/>
                <a:latin typeface="Bierstadt" panose="020B0004020202020204" pitchFamily="34" charset="0"/>
              </a:rPr>
              <a:t>Liesje</a:t>
            </a:r>
            <a:r>
              <a:rPr lang="en-US" sz="2000" b="0" i="0" dirty="0">
                <a:effectLst/>
                <a:latin typeface="Bierstadt" panose="020B0004020202020204" pitchFamily="34" charset="0"/>
              </a:rPr>
              <a:t> </a:t>
            </a:r>
            <a:r>
              <a:rPr lang="en-US" sz="2000" b="0" i="0" dirty="0" err="1">
                <a:effectLst/>
                <a:latin typeface="Bierstadt" panose="020B0004020202020204" pitchFamily="34" charset="0"/>
              </a:rPr>
              <a:t>Mommer</a:t>
            </a:r>
            <a:r>
              <a:rPr lang="en-US" sz="2000" b="0" i="0" dirty="0">
                <a:effectLst/>
                <a:latin typeface="Bierstadt" panose="020B0004020202020204" pitchFamily="34" charset="0"/>
              </a:rPr>
              <a:t>. „Het is </a:t>
            </a:r>
            <a:r>
              <a:rPr lang="en-US" sz="2000" b="0" i="0" dirty="0" err="1">
                <a:effectLst/>
                <a:latin typeface="Bierstadt" panose="020B0004020202020204" pitchFamily="34" charset="0"/>
              </a:rPr>
              <a:t>alsof</a:t>
            </a:r>
            <a:r>
              <a:rPr lang="en-US" sz="2000" b="0" i="0" dirty="0">
                <a:effectLst/>
                <a:latin typeface="Bierstadt" panose="020B0004020202020204" pitchFamily="34" charset="0"/>
              </a:rPr>
              <a:t> we </a:t>
            </a:r>
            <a:r>
              <a:rPr lang="en-US" sz="2000" b="0" i="0" dirty="0" err="1">
                <a:effectLst/>
                <a:latin typeface="Bierstadt" panose="020B0004020202020204" pitchFamily="34" charset="0"/>
              </a:rPr>
              <a:t>kleren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dragen</a:t>
            </a:r>
            <a:r>
              <a:rPr lang="en-US" sz="2000" b="0" i="0" dirty="0">
                <a:effectLst/>
                <a:latin typeface="Bierstadt" panose="020B0004020202020204" pitchFamily="34" charset="0"/>
              </a:rPr>
              <a:t> die steeds </a:t>
            </a:r>
            <a:r>
              <a:rPr lang="en-US" sz="2000" b="0" i="0" dirty="0" err="1">
                <a:effectLst/>
                <a:latin typeface="Bierstadt" panose="020B0004020202020204" pitchFamily="34" charset="0"/>
              </a:rPr>
              <a:t>kleiner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worden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tot op de </a:t>
            </a:r>
            <a:r>
              <a:rPr lang="en-US" sz="2000" b="0" i="0" dirty="0" err="1">
                <a:effectLst/>
                <a:latin typeface="Bierstadt" panose="020B0004020202020204" pitchFamily="34" charset="0"/>
              </a:rPr>
              <a:t>draad</a:t>
            </a:r>
            <a:r>
              <a:rPr lang="en-US" sz="2000" b="0" i="0" dirty="0">
                <a:effectLst/>
                <a:latin typeface="Bierstadt" panose="020B0004020202020204" pitchFamily="34" charset="0"/>
              </a:rPr>
              <a:t> </a:t>
            </a:r>
            <a:r>
              <a:rPr lang="en-US" sz="2000" b="0" i="0" dirty="0" err="1">
                <a:effectLst/>
                <a:latin typeface="Bierstadt" panose="020B0004020202020204" pitchFamily="34" charset="0"/>
              </a:rPr>
              <a:t>versleten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zijn</a:t>
            </a:r>
            <a:r>
              <a:rPr lang="en-US" sz="2000" b="0" i="0" dirty="0">
                <a:effectLst/>
                <a:latin typeface="Bierstadt" panose="020B0004020202020204" pitchFamily="34" charset="0"/>
              </a:rPr>
              <a:t>. We </a:t>
            </a:r>
            <a:r>
              <a:rPr lang="en-US" sz="2000" b="0" i="0" dirty="0" err="1">
                <a:effectLst/>
                <a:latin typeface="Bierstadt" panose="020B0004020202020204" pitchFamily="34" charset="0"/>
              </a:rPr>
              <a:t>staan</a:t>
            </a:r>
            <a:r>
              <a:rPr lang="en-US" sz="2000" b="0" i="0" dirty="0">
                <a:effectLst/>
                <a:latin typeface="Bierstadt" panose="020B0004020202020204" pitchFamily="34" charset="0"/>
              </a:rPr>
              <a:t> </a:t>
            </a:r>
            <a:r>
              <a:rPr lang="en-US" sz="2000" b="0" i="0" dirty="0" err="1">
                <a:effectLst/>
                <a:latin typeface="Bierstadt" panose="020B0004020202020204" pitchFamily="34" charset="0"/>
              </a:rPr>
              <a:t>straks</a:t>
            </a:r>
            <a:r>
              <a:rPr lang="en-US" sz="2000" b="0" i="0" dirty="0">
                <a:effectLst/>
                <a:latin typeface="Bierstadt" panose="020B0004020202020204" pitchFamily="34" charset="0"/>
              </a:rPr>
              <a:t> in </a:t>
            </a:r>
            <a:r>
              <a:rPr lang="en-US" sz="2000" b="0" i="0" dirty="0" err="1">
                <a:effectLst/>
                <a:latin typeface="Bierstadt" panose="020B0004020202020204" pitchFamily="34" charset="0"/>
              </a:rPr>
              <a:t>ons</a:t>
            </a:r>
            <a:r>
              <a:rPr lang="en-US" sz="2000" b="0" i="0" dirty="0">
                <a:effectLst/>
                <a:latin typeface="Bierstadt" panose="020B0004020202020204" pitchFamily="34" charset="0"/>
              </a:rPr>
              <a:t> </a:t>
            </a:r>
            <a:r>
              <a:rPr lang="en-US" sz="2000" b="0" i="0" dirty="0" err="1">
                <a:effectLst/>
                <a:latin typeface="Bierstadt" panose="020B0004020202020204" pitchFamily="34" charset="0"/>
              </a:rPr>
              <a:t>hemd</a:t>
            </a:r>
            <a:r>
              <a:rPr lang="en-US" sz="2000" b="0" i="0" dirty="0">
                <a:effectLst/>
                <a:latin typeface="Bierstadt" panose="020B0004020202020204" pitchFamily="34" charset="0"/>
              </a:rPr>
              <a:t>.” </a:t>
            </a:r>
            <a:r>
              <a:rPr lang="en-US" sz="2000" b="0" i="0" dirty="0" err="1">
                <a:effectLst/>
                <a:latin typeface="Bierstadt" panose="020B0004020202020204" pitchFamily="34" charset="0"/>
              </a:rPr>
              <a:t>Mommer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als</a:t>
            </a:r>
            <a:r>
              <a:rPr lang="en-US" sz="2000" b="0" i="0" dirty="0">
                <a:effectLst/>
                <a:latin typeface="Bierstadt" panose="020B0004020202020204" pitchFamily="34" charset="0"/>
              </a:rPr>
              <a:t> </a:t>
            </a:r>
            <a:r>
              <a:rPr lang="en-US" sz="2000" b="0" i="0" dirty="0" err="1">
                <a:effectLst/>
                <a:latin typeface="Bierstadt" panose="020B0004020202020204" pitchFamily="34" charset="0"/>
              </a:rPr>
              <a:t>hoogleraar</a:t>
            </a:r>
            <a:r>
              <a:rPr lang="en-US" sz="2000" b="0" i="0" dirty="0">
                <a:effectLst/>
                <a:latin typeface="Bierstadt" panose="020B0004020202020204" pitchFamily="34" charset="0"/>
              </a:rPr>
              <a:t> </a:t>
            </a:r>
            <a:r>
              <a:rPr lang="en-US" sz="2000" b="0" i="0" dirty="0" err="1">
                <a:effectLst/>
                <a:latin typeface="Bierstadt" panose="020B0004020202020204" pitchFamily="34" charset="0"/>
              </a:rPr>
              <a:t>plantenecologie</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natuurbeheer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bij</a:t>
            </a:r>
            <a:r>
              <a:rPr lang="en-US" sz="2000" b="0" i="0" dirty="0">
                <a:effectLst/>
                <a:latin typeface="Bierstadt" panose="020B0004020202020204" pitchFamily="34" charset="0"/>
              </a:rPr>
              <a:t> Wageningen University </a:t>
            </a:r>
            <a:r>
              <a:rPr lang="en-US" sz="2000" b="0" i="0" dirty="0" err="1">
                <a:effectLst/>
                <a:latin typeface="Bierstadt" panose="020B0004020202020204" pitchFamily="34" charset="0"/>
              </a:rPr>
              <a:t>gebombardeerd</a:t>
            </a:r>
            <a:r>
              <a:rPr lang="en-US" sz="2000" b="0" i="0" dirty="0">
                <a:effectLst/>
                <a:latin typeface="Bierstadt" panose="020B0004020202020204" pitchFamily="34" charset="0"/>
              </a:rPr>
              <a:t> tot ‘</a:t>
            </a:r>
            <a:r>
              <a:rPr lang="en-US" sz="2000" b="1" i="0" dirty="0" err="1">
                <a:effectLst/>
                <a:latin typeface="Bierstadt" panose="020B0004020202020204" pitchFamily="34" charset="0"/>
              </a:rPr>
              <a:t>boegbeeld</a:t>
            </a:r>
            <a:r>
              <a:rPr lang="en-US" sz="2000" b="0" i="0" dirty="0">
                <a:effectLst/>
                <a:latin typeface="Bierstadt" panose="020B0004020202020204" pitchFamily="34" charset="0"/>
              </a:rPr>
              <a:t> </a:t>
            </a:r>
            <a:r>
              <a:rPr lang="en-US" sz="2000" b="0" i="0" dirty="0" err="1">
                <a:effectLst/>
                <a:latin typeface="Bierstadt" panose="020B0004020202020204" pitchFamily="34" charset="0"/>
              </a:rPr>
              <a:t>biodiversiteit</a:t>
            </a:r>
            <a:r>
              <a:rPr lang="en-US" sz="2000" b="0" i="0" dirty="0">
                <a:effectLst/>
                <a:latin typeface="Bierstadt" panose="020B0004020202020204" pitchFamily="34" charset="0"/>
              </a:rPr>
              <a:t>’, </a:t>
            </a:r>
            <a:r>
              <a:rPr lang="en-US" sz="2000" b="0" i="0" dirty="0" err="1">
                <a:effectLst/>
                <a:latin typeface="Bierstadt" panose="020B0004020202020204" pitchFamily="34" charset="0"/>
              </a:rPr>
              <a:t>reageert</a:t>
            </a:r>
            <a:r>
              <a:rPr lang="en-US" sz="2000" b="0" i="0" dirty="0">
                <a:effectLst/>
                <a:latin typeface="Bierstadt" panose="020B0004020202020204" pitchFamily="34" charset="0"/>
              </a:rPr>
              <a:t> op </a:t>
            </a:r>
            <a:r>
              <a:rPr lang="en-US" sz="2000" b="0" i="0" dirty="0" err="1">
                <a:effectLst/>
                <a:latin typeface="Bierstadt" panose="020B0004020202020204" pitchFamily="34" charset="0"/>
              </a:rPr>
              <a:t>slecht</a:t>
            </a:r>
            <a:r>
              <a:rPr lang="en-US" sz="2000" b="0" i="0" dirty="0">
                <a:effectLst/>
                <a:latin typeface="Bierstadt" panose="020B0004020202020204" pitchFamily="34" charset="0"/>
              </a:rPr>
              <a:t> </a:t>
            </a:r>
            <a:r>
              <a:rPr lang="en-US" sz="2000" b="0" i="0" dirty="0" err="1">
                <a:effectLst/>
                <a:latin typeface="Bierstadt" panose="020B0004020202020204" pitchFamily="34" charset="0"/>
              </a:rPr>
              <a:t>nieuws</a:t>
            </a:r>
            <a:r>
              <a:rPr lang="en-US" sz="2000" b="0" i="0" dirty="0">
                <a:effectLst/>
                <a:latin typeface="Bierstadt" panose="020B0004020202020204" pitchFamily="34" charset="0"/>
              </a:rPr>
              <a:t> over de </a:t>
            </a:r>
            <a:r>
              <a:rPr lang="en-US" sz="2000" b="0" i="0" dirty="0" err="1">
                <a:effectLst/>
                <a:latin typeface="Bierstadt" panose="020B0004020202020204" pitchFamily="34" charset="0"/>
              </a:rPr>
              <a:t>natuur</a:t>
            </a:r>
            <a:r>
              <a:rPr lang="en-US" sz="2000" b="0" i="0" dirty="0">
                <a:effectLst/>
                <a:latin typeface="Bierstadt" panose="020B0004020202020204" pitchFamily="34" charset="0"/>
              </a:rPr>
              <a:t>. </a:t>
            </a:r>
            <a:r>
              <a:rPr lang="en-US" sz="2000" b="0" i="0" dirty="0" err="1">
                <a:effectLst/>
                <a:latin typeface="Bierstadt" panose="020B0004020202020204" pitchFamily="34" charset="0"/>
              </a:rPr>
              <a:t>Alweer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Dit</a:t>
            </a:r>
            <a:r>
              <a:rPr lang="en-US" sz="2000" b="0" i="0" dirty="0">
                <a:effectLst/>
                <a:latin typeface="Bierstadt" panose="020B0004020202020204" pitchFamily="34" charset="0"/>
              </a:rPr>
              <a:t> </a:t>
            </a:r>
            <a:r>
              <a:rPr lang="en-US" sz="2000" b="0" i="0" dirty="0" err="1">
                <a:effectLst/>
                <a:latin typeface="Bierstadt" panose="020B0004020202020204" pitchFamily="34" charset="0"/>
              </a:rPr>
              <a:t>keer</a:t>
            </a:r>
            <a:r>
              <a:rPr lang="en-US" sz="2000" b="0" i="0" dirty="0">
                <a:effectLst/>
                <a:latin typeface="Bierstadt" panose="020B0004020202020204" pitchFamily="34" charset="0"/>
              </a:rPr>
              <a:t> over het </a:t>
            </a:r>
            <a:r>
              <a:rPr lang="en-US" sz="2000" b="0" i="0" dirty="0" err="1">
                <a:effectLst/>
                <a:latin typeface="Bierstadt" panose="020B0004020202020204" pitchFamily="34" charset="0"/>
              </a:rPr>
              <a:t>aantal</a:t>
            </a:r>
            <a:r>
              <a:rPr lang="en-US" sz="2000" b="0" i="0" dirty="0">
                <a:effectLst/>
                <a:latin typeface="Bierstadt" panose="020B0004020202020204" pitchFamily="34" charset="0"/>
              </a:rPr>
              <a:t> </a:t>
            </a:r>
            <a:r>
              <a:rPr lang="en-US" sz="2000" b="0" i="0" dirty="0" err="1">
                <a:effectLst/>
                <a:latin typeface="Bierstadt" panose="020B0004020202020204" pitchFamily="34" charset="0"/>
              </a:rPr>
              <a:t>wilde</a:t>
            </a:r>
            <a:r>
              <a:rPr lang="en-US" sz="2000" b="0" i="0" dirty="0">
                <a:effectLst/>
                <a:latin typeface="Bierstadt" panose="020B0004020202020204" pitchFamily="34" charset="0"/>
              </a:rPr>
              <a:t> </a:t>
            </a:r>
            <a:r>
              <a:rPr lang="en-US" sz="2000" b="0" i="0" dirty="0" err="1">
                <a:effectLst/>
                <a:latin typeface="Bierstadt" panose="020B0004020202020204" pitchFamily="34" charset="0"/>
              </a:rPr>
              <a:t>dieren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Mommer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Mijn</a:t>
            </a:r>
            <a:r>
              <a:rPr lang="en-US" sz="2000" b="0" i="0" dirty="0">
                <a:effectLst/>
                <a:latin typeface="Bierstadt" panose="020B0004020202020204" pitchFamily="34" charset="0"/>
              </a:rPr>
              <a:t> </a:t>
            </a:r>
            <a:r>
              <a:rPr lang="en-US" sz="2000" b="0" i="0" dirty="0" err="1">
                <a:effectLst/>
                <a:latin typeface="Bierstadt" panose="020B0004020202020204" pitchFamily="34" charset="0"/>
              </a:rPr>
              <a:t>kinderen</a:t>
            </a:r>
            <a:r>
              <a:rPr lang="en-US" sz="2000" b="0" i="0" dirty="0">
                <a:effectLst/>
                <a:latin typeface="Bierstadt" panose="020B0004020202020204" pitchFamily="34" charset="0"/>
              </a:rPr>
              <a:t> van </a:t>
            </a:r>
            <a:r>
              <a:rPr lang="en-US" sz="2000" b="0" i="0" dirty="0" err="1">
                <a:effectLst/>
                <a:latin typeface="Bierstadt" panose="020B0004020202020204" pitchFamily="34" charset="0"/>
              </a:rPr>
              <a:t>dertien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elf </a:t>
            </a:r>
            <a:r>
              <a:rPr lang="en-US" sz="2000" b="0" i="0" dirty="0" err="1">
                <a:effectLst/>
                <a:latin typeface="Bierstadt" panose="020B0004020202020204" pitchFamily="34" charset="0"/>
              </a:rPr>
              <a:t>lazen</a:t>
            </a:r>
            <a:r>
              <a:rPr lang="en-US" sz="2000" b="0" i="0" dirty="0">
                <a:effectLst/>
                <a:latin typeface="Bierstadt" panose="020B0004020202020204" pitchFamily="34" charset="0"/>
              </a:rPr>
              <a:t> het </a:t>
            </a:r>
            <a:r>
              <a:rPr lang="en-US" sz="2000" b="0" i="0" dirty="0" err="1">
                <a:effectLst/>
                <a:latin typeface="Bierstadt" panose="020B0004020202020204" pitchFamily="34" charset="0"/>
              </a:rPr>
              <a:t>vanmorgen</a:t>
            </a:r>
            <a:r>
              <a:rPr lang="en-US" sz="2000" b="0" i="0" dirty="0">
                <a:effectLst/>
                <a:latin typeface="Bierstadt" panose="020B0004020202020204" pitchFamily="34" charset="0"/>
              </a:rPr>
              <a:t> op </a:t>
            </a:r>
            <a:r>
              <a:rPr lang="en-US" sz="2000" b="0" i="0" dirty="0" err="1">
                <a:effectLst/>
                <a:latin typeface="Bierstadt" panose="020B0004020202020204" pitchFamily="34" charset="0"/>
              </a:rPr>
              <a:t>hun</a:t>
            </a:r>
            <a:r>
              <a:rPr lang="en-US" sz="2000" b="0" i="0" dirty="0">
                <a:effectLst/>
                <a:latin typeface="Bierstadt" panose="020B0004020202020204" pitchFamily="34" charset="0"/>
              </a:rPr>
              <a:t> </a:t>
            </a:r>
            <a:r>
              <a:rPr lang="en-US" sz="2000" b="0" i="0" dirty="0" err="1">
                <a:effectLst/>
                <a:latin typeface="Bierstadt" panose="020B0004020202020204" pitchFamily="34" charset="0"/>
              </a:rPr>
              <a:t>telefoon</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zeiden</a:t>
            </a:r>
            <a:r>
              <a:rPr lang="en-US" sz="2000" b="0" i="0" dirty="0">
                <a:effectLst/>
                <a:latin typeface="Bierstadt" panose="020B0004020202020204" pitchFamily="34" charset="0"/>
              </a:rPr>
              <a:t>: ‘Mama, wat is </a:t>
            </a:r>
            <a:r>
              <a:rPr lang="en-US" sz="2000" b="0" i="0" dirty="0" err="1">
                <a:effectLst/>
                <a:latin typeface="Bierstadt" panose="020B0004020202020204" pitchFamily="34" charset="0"/>
              </a:rPr>
              <a:t>hier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aan</a:t>
            </a:r>
            <a:r>
              <a:rPr lang="en-US" sz="2000" b="0" i="0" dirty="0">
                <a:effectLst/>
                <a:latin typeface="Bierstadt" panose="020B0004020202020204" pitchFamily="34" charset="0"/>
              </a:rPr>
              <a:t> de hand?’ </a:t>
            </a:r>
            <a:r>
              <a:rPr lang="en-US" sz="2000" b="0" i="0" dirty="0" err="1">
                <a:effectLst/>
                <a:latin typeface="Bierstadt" panose="020B0004020202020204" pitchFamily="34" charset="0"/>
              </a:rPr>
              <a:t>Ik</a:t>
            </a:r>
            <a:r>
              <a:rPr lang="en-US" sz="2000" b="0" i="0" dirty="0">
                <a:effectLst/>
                <a:latin typeface="Bierstadt" panose="020B0004020202020204" pitchFamily="34" charset="0"/>
              </a:rPr>
              <a:t> </a:t>
            </a:r>
            <a:r>
              <a:rPr lang="en-US" sz="2000" b="0" i="0" dirty="0" err="1">
                <a:effectLst/>
                <a:latin typeface="Bierstadt" panose="020B0004020202020204" pitchFamily="34" charset="0"/>
              </a:rPr>
              <a:t>maak</a:t>
            </a:r>
            <a:r>
              <a:rPr lang="en-US" sz="2000" b="0" i="0" dirty="0">
                <a:effectLst/>
                <a:latin typeface="Bierstadt" panose="020B0004020202020204" pitchFamily="34" charset="0"/>
              </a:rPr>
              <a:t> me </a:t>
            </a:r>
            <a:r>
              <a:rPr lang="en-US" sz="2000" b="0" i="0" dirty="0" err="1">
                <a:effectLst/>
                <a:latin typeface="Bierstadt" panose="020B0004020202020204" pitchFamily="34" charset="0"/>
              </a:rPr>
              <a:t>onwijs</a:t>
            </a:r>
            <a:r>
              <a:rPr lang="en-US" sz="2000" b="0" i="0" dirty="0">
                <a:effectLst/>
                <a:latin typeface="Bierstadt" panose="020B0004020202020204" pitchFamily="34" charset="0"/>
              </a:rPr>
              <a:t> </a:t>
            </a:r>
            <a:r>
              <a:rPr lang="en-US" sz="2000" b="0" i="0" dirty="0" err="1">
                <a:effectLst/>
                <a:latin typeface="Bierstadt" panose="020B0004020202020204" pitchFamily="34" charset="0"/>
              </a:rPr>
              <a:t>veel</a:t>
            </a:r>
            <a:r>
              <a:rPr lang="en-US" sz="2000" b="0" i="0" dirty="0">
                <a:effectLst/>
                <a:latin typeface="Bierstadt" panose="020B0004020202020204" pitchFamily="34" charset="0"/>
              </a:rPr>
              <a:t> </a:t>
            </a:r>
            <a:r>
              <a:rPr lang="en-US" sz="2000" b="0" i="0" dirty="0" err="1">
                <a:effectLst/>
                <a:latin typeface="Bierstadt" panose="020B0004020202020204" pitchFamily="34" charset="0"/>
              </a:rPr>
              <a:t>zorgen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als</a:t>
            </a:r>
            <a:r>
              <a:rPr lang="en-US" sz="2000" b="0" i="0" dirty="0">
                <a:effectLst/>
                <a:latin typeface="Bierstadt" panose="020B0004020202020204" pitchFamily="34" charset="0"/>
              </a:rPr>
              <a:t> </a:t>
            </a:r>
            <a:r>
              <a:rPr lang="en-US" sz="2000" b="0" i="0" dirty="0" err="1">
                <a:effectLst/>
                <a:latin typeface="Bierstadt" panose="020B0004020202020204" pitchFamily="34" charset="0"/>
              </a:rPr>
              <a:t>moeder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ook</a:t>
            </a:r>
            <a:r>
              <a:rPr lang="en-US" sz="2000" b="0" i="0" dirty="0">
                <a:effectLst/>
                <a:latin typeface="Bierstadt" panose="020B0004020202020204" pitchFamily="34" charset="0"/>
              </a:rPr>
              <a:t> </a:t>
            </a:r>
            <a:r>
              <a:rPr lang="en-US" sz="2000" b="0" i="0" dirty="0" err="1">
                <a:effectLst/>
                <a:latin typeface="Bierstadt" panose="020B0004020202020204" pitchFamily="34" charset="0"/>
              </a:rPr>
              <a:t>als</a:t>
            </a:r>
            <a:r>
              <a:rPr lang="en-US" sz="2000" b="0" i="0" dirty="0">
                <a:effectLst/>
                <a:latin typeface="Bierstadt" panose="020B0004020202020204" pitchFamily="34" charset="0"/>
              </a:rPr>
              <a:t> </a:t>
            </a:r>
            <a:r>
              <a:rPr lang="en-US" sz="2000" b="0" i="0" dirty="0" err="1">
                <a:effectLst/>
                <a:latin typeface="Bierstadt" panose="020B0004020202020204" pitchFamily="34" charset="0"/>
              </a:rPr>
              <a:t>wetenschapper</a:t>
            </a:r>
            <a:r>
              <a:rPr lang="en-US" sz="2000" b="0" i="0" dirty="0">
                <a:effectLst/>
                <a:latin typeface="Bierstadt" panose="020B0004020202020204" pitchFamily="34" charset="0"/>
              </a:rPr>
              <a:t>.”</a:t>
            </a:r>
          </a:p>
          <a:p>
            <a:pPr>
              <a:lnSpc>
                <a:spcPct val="90000"/>
              </a:lnSpc>
              <a:spcAft>
                <a:spcPts val="600"/>
              </a:spcAft>
            </a:pPr>
            <a:r>
              <a:rPr lang="en-US" sz="2000" b="0" i="0" dirty="0">
                <a:effectLst/>
                <a:latin typeface="Bierstadt" panose="020B0004020202020204" pitchFamily="34" charset="0"/>
              </a:rPr>
              <a:t>Het </a:t>
            </a:r>
            <a:r>
              <a:rPr lang="en-US" sz="2000" b="0" i="0" dirty="0" err="1">
                <a:effectLst/>
                <a:latin typeface="Bierstadt" panose="020B0004020202020204" pitchFamily="34" charset="0"/>
              </a:rPr>
              <a:t>Wereld</a:t>
            </a:r>
            <a:r>
              <a:rPr lang="en-US" sz="2000" b="0" i="0" dirty="0">
                <a:effectLst/>
                <a:latin typeface="Bierstadt" panose="020B0004020202020204" pitchFamily="34" charset="0"/>
              </a:rPr>
              <a:t> </a:t>
            </a:r>
            <a:r>
              <a:rPr lang="en-US" sz="2000" b="0" i="0" dirty="0" err="1">
                <a:effectLst/>
                <a:latin typeface="Bierstadt" panose="020B0004020202020204" pitchFamily="34" charset="0"/>
              </a:rPr>
              <a:t>Natuur</a:t>
            </a:r>
            <a:r>
              <a:rPr lang="en-US" sz="2000" b="0" i="0">
                <a:effectLst/>
                <a:latin typeface="Bierstadt" panose="020B0004020202020204" pitchFamily="34" charset="0"/>
              </a:rPr>
              <a:t> Fonds </a:t>
            </a:r>
            <a:r>
              <a:rPr lang="en-US" sz="2000" b="0" i="0" dirty="0" err="1">
                <a:effectLst/>
                <a:latin typeface="Bierstadt" panose="020B0004020202020204" pitchFamily="34" charset="0"/>
              </a:rPr>
              <a:t>meldt</a:t>
            </a:r>
            <a:r>
              <a:rPr lang="en-US" sz="2000" b="0" i="0" dirty="0">
                <a:effectLst/>
                <a:latin typeface="Bierstadt" panose="020B0004020202020204" pitchFamily="34" charset="0"/>
              </a:rPr>
              <a:t> in </a:t>
            </a:r>
            <a:r>
              <a:rPr lang="en-US" sz="2000" b="0" i="0" dirty="0" err="1">
                <a:effectLst/>
                <a:latin typeface="Bierstadt" panose="020B0004020202020204" pitchFamily="34" charset="0"/>
              </a:rPr>
              <a:t>zijn</a:t>
            </a:r>
            <a:r>
              <a:rPr lang="en-US" sz="2000" b="0" i="0" dirty="0">
                <a:effectLst/>
                <a:latin typeface="Bierstadt" panose="020B0004020202020204" pitchFamily="34" charset="0"/>
              </a:rPr>
              <a:t> </a:t>
            </a:r>
            <a:r>
              <a:rPr lang="en-US" sz="2000" b="0" i="0" dirty="0" err="1">
                <a:effectLst/>
                <a:latin typeface="Bierstadt" panose="020B0004020202020204" pitchFamily="34" charset="0"/>
              </a:rPr>
              <a:t>tweejaarlijkse</a:t>
            </a:r>
            <a:r>
              <a:rPr lang="en-US" sz="2000" b="0" i="0" dirty="0">
                <a:effectLst/>
                <a:latin typeface="Bierstadt" panose="020B0004020202020204" pitchFamily="34" charset="0"/>
              </a:rPr>
              <a:t> ‘Living Planet Report’ </a:t>
            </a:r>
            <a:r>
              <a:rPr lang="en-US" sz="2000" b="0" i="0" dirty="0" err="1">
                <a:effectLst/>
                <a:latin typeface="Bierstadt" panose="020B0004020202020204" pitchFamily="34" charset="0"/>
              </a:rPr>
              <a:t>dat</a:t>
            </a:r>
            <a:r>
              <a:rPr lang="en-US" sz="2000" b="0" i="0" dirty="0">
                <a:effectLst/>
                <a:latin typeface="Bierstadt" panose="020B0004020202020204" pitchFamily="34" charset="0"/>
              </a:rPr>
              <a:t> over de hele </a:t>
            </a:r>
            <a:r>
              <a:rPr lang="en-US" sz="2000" b="0" i="0" dirty="0" err="1">
                <a:effectLst/>
                <a:latin typeface="Bierstadt" panose="020B0004020202020204" pitchFamily="34" charset="0"/>
              </a:rPr>
              <a:t>wereld</a:t>
            </a:r>
            <a:r>
              <a:rPr lang="en-US" sz="2000" b="0" i="0" dirty="0">
                <a:effectLst/>
                <a:latin typeface="Bierstadt" panose="020B0004020202020204" pitchFamily="34" charset="0"/>
              </a:rPr>
              <a:t> de </a:t>
            </a:r>
            <a:r>
              <a:rPr lang="en-US" sz="2000" b="0" i="0" dirty="0" err="1">
                <a:effectLst/>
                <a:latin typeface="Bierstadt" panose="020B0004020202020204" pitchFamily="34" charset="0"/>
              </a:rPr>
              <a:t>grootte</a:t>
            </a:r>
            <a:r>
              <a:rPr lang="en-US" sz="2000" b="0" i="0" dirty="0">
                <a:effectLst/>
                <a:latin typeface="Bierstadt" panose="020B0004020202020204" pitchFamily="34" charset="0"/>
              </a:rPr>
              <a:t> van </a:t>
            </a:r>
            <a:r>
              <a:rPr lang="en-US" sz="2000" b="0" i="0" dirty="0" err="1">
                <a:effectLst/>
                <a:latin typeface="Bierstadt" panose="020B0004020202020204" pitchFamily="34" charset="0"/>
              </a:rPr>
              <a:t>populaties</a:t>
            </a:r>
            <a:r>
              <a:rPr lang="en-US" sz="2000" b="0" i="0" dirty="0">
                <a:effectLst/>
                <a:latin typeface="Bierstadt" panose="020B0004020202020204" pitchFamily="34" charset="0"/>
              </a:rPr>
              <a:t> in het wild </a:t>
            </a:r>
            <a:r>
              <a:rPr lang="en-US" sz="2000" b="0" i="0" dirty="0" err="1">
                <a:effectLst/>
                <a:latin typeface="Bierstadt" panose="020B0004020202020204" pitchFamily="34" charset="0"/>
              </a:rPr>
              <a:t>levende</a:t>
            </a:r>
            <a:r>
              <a:rPr lang="en-US" sz="2000" b="0" i="0" dirty="0">
                <a:effectLst/>
                <a:latin typeface="Bierstadt" panose="020B0004020202020204" pitchFamily="34" charset="0"/>
              </a:rPr>
              <a:t> </a:t>
            </a:r>
            <a:r>
              <a:rPr lang="en-US" sz="2000" b="0" i="0" dirty="0" err="1">
                <a:effectLst/>
                <a:latin typeface="Bierstadt" panose="020B0004020202020204" pitchFamily="34" charset="0"/>
              </a:rPr>
              <a:t>zoogdieren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vogels</a:t>
            </a:r>
            <a:r>
              <a:rPr lang="en-US" sz="2000" b="0" i="0" dirty="0">
                <a:effectLst/>
                <a:latin typeface="Bierstadt" panose="020B0004020202020204" pitchFamily="34" charset="0"/>
              </a:rPr>
              <a:t>, </a:t>
            </a:r>
            <a:r>
              <a:rPr lang="en-US" sz="2000" b="0" i="0" dirty="0" err="1">
                <a:effectLst/>
                <a:latin typeface="Bierstadt" panose="020B0004020202020204" pitchFamily="34" charset="0"/>
              </a:rPr>
              <a:t>amfibieën</a:t>
            </a:r>
            <a:r>
              <a:rPr lang="en-US" sz="2000" b="0" i="0" dirty="0">
                <a:effectLst/>
                <a:latin typeface="Bierstadt" panose="020B0004020202020204" pitchFamily="34" charset="0"/>
              </a:rPr>
              <a:t>, </a:t>
            </a:r>
            <a:r>
              <a:rPr lang="en-US" sz="2000" b="0" i="0" dirty="0" err="1">
                <a:effectLst/>
                <a:latin typeface="Bierstadt" panose="020B0004020202020204" pitchFamily="34" charset="0"/>
              </a:rPr>
              <a:t>reptielen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vissen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tussen</a:t>
            </a:r>
            <a:r>
              <a:rPr lang="en-US" sz="2000" b="0" i="0" dirty="0">
                <a:effectLst/>
                <a:latin typeface="Bierstadt" panose="020B0004020202020204" pitchFamily="34" charset="0"/>
              </a:rPr>
              <a:t> 1970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2018 met </a:t>
            </a:r>
            <a:r>
              <a:rPr lang="en-US" sz="2000" b="0" i="0" dirty="0" err="1">
                <a:effectLst/>
                <a:latin typeface="Bierstadt" panose="020B0004020202020204" pitchFamily="34" charset="0"/>
              </a:rPr>
              <a:t>gemiddeld</a:t>
            </a:r>
            <a:r>
              <a:rPr lang="en-US" sz="2000" b="0" i="0" dirty="0">
                <a:effectLst/>
                <a:latin typeface="Bierstadt" panose="020B0004020202020204" pitchFamily="34" charset="0"/>
              </a:rPr>
              <a:t> 69 </a:t>
            </a:r>
            <a:r>
              <a:rPr lang="en-US" sz="2000" b="0" i="0" dirty="0" err="1">
                <a:effectLst/>
                <a:latin typeface="Bierstadt" panose="020B0004020202020204" pitchFamily="34" charset="0"/>
              </a:rPr>
              <a:t>procent</a:t>
            </a:r>
            <a:r>
              <a:rPr lang="en-US" sz="2000" b="0" i="0" dirty="0">
                <a:effectLst/>
                <a:latin typeface="Bierstadt" panose="020B0004020202020204" pitchFamily="34" charset="0"/>
              </a:rPr>
              <a:t> is </a:t>
            </a:r>
            <a:r>
              <a:rPr lang="en-US" sz="2000" b="0" i="0" dirty="0" err="1">
                <a:effectLst/>
                <a:latin typeface="Bierstadt" panose="020B0004020202020204" pitchFamily="34" charset="0"/>
              </a:rPr>
              <a:t>gedaald</a:t>
            </a:r>
            <a:r>
              <a:rPr lang="en-US" sz="2000" b="0" i="0" dirty="0">
                <a:effectLst/>
                <a:latin typeface="Bierstadt" panose="020B0004020202020204" pitchFamily="34" charset="0"/>
              </a:rPr>
              <a:t>. De </a:t>
            </a:r>
            <a:r>
              <a:rPr lang="en-US" sz="2000" b="0" i="0" dirty="0" err="1">
                <a:effectLst/>
                <a:latin typeface="Bierstadt" panose="020B0004020202020204" pitchFamily="34" charset="0"/>
              </a:rPr>
              <a:t>grootste</a:t>
            </a:r>
            <a:r>
              <a:rPr lang="en-US" sz="2000" b="0" i="0" dirty="0">
                <a:effectLst/>
                <a:latin typeface="Bierstadt" panose="020B0004020202020204" pitchFamily="34" charset="0"/>
              </a:rPr>
              <a:t> </a:t>
            </a:r>
            <a:r>
              <a:rPr lang="en-US" sz="2000" b="0" i="0" dirty="0" err="1">
                <a:effectLst/>
                <a:latin typeface="Bierstadt" panose="020B0004020202020204" pitchFamily="34" charset="0"/>
              </a:rPr>
              <a:t>daling</a:t>
            </a:r>
            <a:r>
              <a:rPr lang="en-US" sz="2000" b="0" i="0" dirty="0">
                <a:effectLst/>
                <a:latin typeface="Bierstadt" panose="020B0004020202020204" pitchFamily="34" charset="0"/>
              </a:rPr>
              <a:t> was in </a:t>
            </a:r>
            <a:r>
              <a:rPr lang="en-US" sz="2000" b="0" i="0" dirty="0" err="1">
                <a:effectLst/>
                <a:latin typeface="Bierstadt" panose="020B0004020202020204" pitchFamily="34" charset="0"/>
              </a:rPr>
              <a:t>tropische</a:t>
            </a:r>
            <a:r>
              <a:rPr lang="en-US" sz="2000" b="0" i="0" dirty="0">
                <a:effectLst/>
                <a:latin typeface="Bierstadt" panose="020B0004020202020204" pitchFamily="34" charset="0"/>
              </a:rPr>
              <a:t> </a:t>
            </a:r>
            <a:r>
              <a:rPr lang="en-US" sz="2000" b="0" i="0" dirty="0" err="1">
                <a:effectLst/>
                <a:latin typeface="Bierstadt" panose="020B0004020202020204" pitchFamily="34" charset="0"/>
              </a:rPr>
              <a:t>gebieden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in </a:t>
            </a:r>
            <a:r>
              <a:rPr lang="en-US" sz="2000" b="0" i="0" dirty="0" err="1">
                <a:effectLst/>
                <a:latin typeface="Bierstadt" panose="020B0004020202020204" pitchFamily="34" charset="0"/>
              </a:rPr>
              <a:t>zoete</a:t>
            </a:r>
            <a:r>
              <a:rPr lang="en-US" sz="2000" b="0" i="0" dirty="0">
                <a:effectLst/>
                <a:latin typeface="Bierstadt" panose="020B0004020202020204" pitchFamily="34" charset="0"/>
              </a:rPr>
              <a:t> </a:t>
            </a:r>
            <a:r>
              <a:rPr lang="en-US" sz="2000" b="0" i="0" dirty="0" err="1">
                <a:effectLst/>
                <a:latin typeface="Bierstadt" panose="020B0004020202020204" pitchFamily="34" charset="0"/>
              </a:rPr>
              <a:t>wateren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vooral</a:t>
            </a:r>
            <a:r>
              <a:rPr lang="en-US" sz="2000" b="0" i="0" dirty="0">
                <a:effectLst/>
                <a:latin typeface="Bierstadt" panose="020B0004020202020204" pitchFamily="34" charset="0"/>
              </a:rPr>
              <a:t> in </a:t>
            </a:r>
            <a:r>
              <a:rPr lang="en-US" sz="2000" b="0" i="0" dirty="0" err="1">
                <a:effectLst/>
                <a:latin typeface="Bierstadt" panose="020B0004020202020204" pitchFamily="34" charset="0"/>
              </a:rPr>
              <a:t>Latijns</a:t>
            </a:r>
            <a:r>
              <a:rPr lang="en-US" sz="2000" b="0" i="0" dirty="0">
                <a:effectLst/>
                <a:latin typeface="Bierstadt" panose="020B0004020202020204" pitchFamily="34" charset="0"/>
              </a:rPr>
              <a:t>-Amerika, met </a:t>
            </a:r>
            <a:r>
              <a:rPr lang="en-US" sz="2000" b="0" i="0" dirty="0" err="1">
                <a:effectLst/>
                <a:latin typeface="Bierstadt" panose="020B0004020202020204" pitchFamily="34" charset="0"/>
              </a:rPr>
              <a:t>liefst</a:t>
            </a:r>
            <a:r>
              <a:rPr lang="en-US" sz="2000" b="0" i="0" dirty="0">
                <a:effectLst/>
                <a:latin typeface="Bierstadt" panose="020B0004020202020204" pitchFamily="34" charset="0"/>
              </a:rPr>
              <a:t> 94 </a:t>
            </a:r>
            <a:r>
              <a:rPr lang="en-US" sz="2000" b="0" i="0" dirty="0" err="1">
                <a:effectLst/>
                <a:latin typeface="Bierstadt" panose="020B0004020202020204" pitchFamily="34" charset="0"/>
              </a:rPr>
              <a:t>procent</a:t>
            </a:r>
            <a:r>
              <a:rPr lang="en-US" sz="2000" b="0" i="0" dirty="0">
                <a:effectLst/>
                <a:latin typeface="Bierstadt" panose="020B0004020202020204" pitchFamily="34" charset="0"/>
              </a:rPr>
              <a:t>. Europa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Centraal-Azië</a:t>
            </a:r>
            <a:r>
              <a:rPr lang="en-US" sz="2000" b="0" i="0" dirty="0">
                <a:effectLst/>
                <a:latin typeface="Bierstadt" panose="020B0004020202020204" pitchFamily="34" charset="0"/>
              </a:rPr>
              <a:t> </a:t>
            </a:r>
            <a:r>
              <a:rPr lang="en-US" sz="2000" b="0" i="0" dirty="0" err="1">
                <a:effectLst/>
                <a:latin typeface="Bierstadt" panose="020B0004020202020204" pitchFamily="34" charset="0"/>
              </a:rPr>
              <a:t>lijken</a:t>
            </a:r>
            <a:r>
              <a:rPr lang="en-US" sz="2000" b="0" i="0" dirty="0">
                <a:effectLst/>
                <a:latin typeface="Bierstadt" panose="020B0004020202020204" pitchFamily="34" charset="0"/>
              </a:rPr>
              <a:t> er met </a:t>
            </a:r>
            <a:r>
              <a:rPr lang="en-US" sz="2000" b="0" i="0" dirty="0" err="1">
                <a:effectLst/>
                <a:latin typeface="Bierstadt" panose="020B0004020202020204" pitchFamily="34" charset="0"/>
              </a:rPr>
              <a:t>een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daling</a:t>
            </a:r>
            <a:r>
              <a:rPr lang="en-US" sz="2000" b="0" i="0" dirty="0">
                <a:effectLst/>
                <a:latin typeface="Bierstadt" panose="020B0004020202020204" pitchFamily="34" charset="0"/>
              </a:rPr>
              <a:t> van ‘</a:t>
            </a:r>
            <a:r>
              <a:rPr lang="en-US" sz="2000" b="0" i="0" dirty="0" err="1">
                <a:effectLst/>
                <a:latin typeface="Bierstadt" panose="020B0004020202020204" pitchFamily="34" charset="0"/>
              </a:rPr>
              <a:t>slechts</a:t>
            </a:r>
            <a:r>
              <a:rPr lang="en-US" sz="2000" b="0" i="0" dirty="0">
                <a:effectLst/>
                <a:latin typeface="Bierstadt" panose="020B0004020202020204" pitchFamily="34" charset="0"/>
              </a:rPr>
              <a:t>’ 18 </a:t>
            </a:r>
            <a:r>
              <a:rPr lang="en-US" sz="2000" b="0" i="0" dirty="0" err="1">
                <a:effectLst/>
                <a:latin typeface="Bierstadt" panose="020B0004020202020204" pitchFamily="34" charset="0"/>
              </a:rPr>
              <a:t>procent</a:t>
            </a:r>
            <a:r>
              <a:rPr lang="en-US" sz="2000" b="0" i="0" dirty="0">
                <a:effectLst/>
                <a:latin typeface="Bierstadt" panose="020B0004020202020204" pitchFamily="34" charset="0"/>
              </a:rPr>
              <a:t> </a:t>
            </a:r>
            <a:r>
              <a:rPr lang="en-US" sz="2000" b="0" i="0" dirty="0" err="1">
                <a:effectLst/>
                <a:latin typeface="Bierstadt" panose="020B0004020202020204" pitchFamily="34" charset="0"/>
              </a:rPr>
              <a:t>genadig</a:t>
            </a:r>
            <a:r>
              <a:rPr lang="en-US" sz="2000" b="0" i="0" dirty="0">
                <a:effectLst/>
                <a:latin typeface="Bierstadt" panose="020B0004020202020204" pitchFamily="34" charset="0"/>
              </a:rPr>
              <a:t> </a:t>
            </a:r>
            <a:r>
              <a:rPr lang="en-US" sz="2000" b="0" i="0" dirty="0" err="1">
                <a:effectLst/>
                <a:latin typeface="Bierstadt" panose="020B0004020202020204" pitchFamily="34" charset="0"/>
              </a:rPr>
              <a:t>af</a:t>
            </a:r>
            <a:r>
              <a:rPr lang="en-US" sz="2000" b="0" i="0" dirty="0">
                <a:effectLst/>
                <a:latin typeface="Bierstadt" panose="020B0004020202020204" pitchFamily="34" charset="0"/>
              </a:rPr>
              <a:t> </a:t>
            </a:r>
            <a:r>
              <a:rPr lang="en-US" sz="2000" b="0" i="0" dirty="0" err="1">
                <a:effectLst/>
                <a:latin typeface="Bierstadt" panose="020B0004020202020204" pitchFamily="34" charset="0"/>
              </a:rPr>
              <a:t>te</a:t>
            </a:r>
            <a:r>
              <a:rPr lang="en-US" sz="2000" b="0" i="0" dirty="0">
                <a:effectLst/>
                <a:latin typeface="Bierstadt" panose="020B0004020202020204" pitchFamily="34" charset="0"/>
              </a:rPr>
              <a:t> </a:t>
            </a:r>
            <a:r>
              <a:rPr lang="en-US" sz="2000" b="0" i="0" dirty="0" err="1">
                <a:effectLst/>
                <a:latin typeface="Bierstadt" panose="020B0004020202020204" pitchFamily="34" charset="0"/>
              </a:rPr>
              <a:t>komen</a:t>
            </a:r>
            <a:r>
              <a:rPr lang="en-US" sz="2000" b="0" i="0" dirty="0">
                <a:effectLst/>
                <a:latin typeface="Bierstadt" panose="020B0004020202020204" pitchFamily="34" charset="0"/>
              </a:rPr>
              <a:t>, maar </a:t>
            </a:r>
            <a:r>
              <a:rPr lang="en-US" sz="2000" b="0" i="0" dirty="0" err="1">
                <a:effectLst/>
                <a:latin typeface="Bierstadt" panose="020B0004020202020204" pitchFamily="34" charset="0"/>
              </a:rPr>
              <a:t>dat</a:t>
            </a:r>
            <a:r>
              <a:rPr lang="en-US" sz="2000" b="0" i="0" dirty="0">
                <a:effectLst/>
                <a:latin typeface="Bierstadt" panose="020B0004020202020204" pitchFamily="34" charset="0"/>
              </a:rPr>
              <a:t> is </a:t>
            </a:r>
            <a:r>
              <a:rPr lang="en-US" sz="2000" b="0" i="0" dirty="0" err="1">
                <a:effectLst/>
                <a:latin typeface="Bierstadt" panose="020B0004020202020204" pitchFamily="34" charset="0"/>
              </a:rPr>
              <a:t>schijn</a:t>
            </a:r>
            <a:r>
              <a:rPr lang="en-US" sz="2000" b="0" i="0" dirty="0">
                <a:effectLst/>
                <a:latin typeface="Bierstadt" panose="020B0004020202020204" pitchFamily="34" charset="0"/>
              </a:rPr>
              <a:t>. „</a:t>
            </a:r>
            <a:r>
              <a:rPr lang="en-US" sz="2000" b="0" i="0" dirty="0" err="1">
                <a:effectLst/>
                <a:latin typeface="Bierstadt" panose="020B0004020202020204" pitchFamily="34" charset="0"/>
              </a:rPr>
              <a:t>Daar</a:t>
            </a:r>
            <a:r>
              <a:rPr lang="en-US" sz="2000" b="0" i="0" dirty="0">
                <a:effectLst/>
                <a:latin typeface="Bierstadt" panose="020B0004020202020204" pitchFamily="34" charset="0"/>
              </a:rPr>
              <a:t> is de </a:t>
            </a:r>
            <a:r>
              <a:rPr lang="en-US" sz="2000" b="0" i="0" dirty="0" err="1">
                <a:effectLst/>
                <a:latin typeface="Bierstadt" panose="020B0004020202020204" pitchFamily="34" charset="0"/>
              </a:rPr>
              <a:t>afname</a:t>
            </a:r>
            <a:r>
              <a:rPr lang="en-US" sz="2000" b="0" i="0" dirty="0">
                <a:effectLst/>
                <a:latin typeface="Bierstadt" panose="020B0004020202020204" pitchFamily="34" charset="0"/>
              </a:rPr>
              <a:t> al </a:t>
            </a:r>
            <a:r>
              <a:rPr lang="en-US" sz="2000" b="0" i="0" dirty="0" err="1">
                <a:effectLst/>
                <a:latin typeface="Bierstadt" panose="020B0004020202020204" pitchFamily="34" charset="0"/>
              </a:rPr>
              <a:t>ver</a:t>
            </a:r>
            <a:r>
              <a:rPr lang="en-US" sz="2000" b="0" i="0" dirty="0">
                <a:effectLst/>
                <a:latin typeface="Bierstadt" panose="020B0004020202020204" pitchFamily="34" charset="0"/>
              </a:rPr>
              <a:t> voor 1970 </a:t>
            </a:r>
            <a:r>
              <a:rPr lang="en-US" sz="2000" b="0" i="0" dirty="0" err="1">
                <a:effectLst/>
                <a:latin typeface="Bierstadt" panose="020B0004020202020204" pitchFamily="34" charset="0"/>
              </a:rPr>
              <a:t>begonnen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meldt</a:t>
            </a:r>
            <a:r>
              <a:rPr lang="en-US" sz="2000" b="0" i="0" dirty="0">
                <a:effectLst/>
                <a:latin typeface="Bierstadt" panose="020B0004020202020204" pitchFamily="34" charset="0"/>
              </a:rPr>
              <a:t> </a:t>
            </a:r>
            <a:r>
              <a:rPr lang="en-US" sz="2000" b="0" i="0" dirty="0" err="1">
                <a:effectLst/>
                <a:latin typeface="Bierstadt" panose="020B0004020202020204" pitchFamily="34" charset="0"/>
              </a:rPr>
              <a:t>een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woordvoerder</a:t>
            </a:r>
            <a:r>
              <a:rPr lang="en-US" sz="2000" b="0" i="0" dirty="0">
                <a:effectLst/>
                <a:latin typeface="Bierstadt" panose="020B0004020202020204" pitchFamily="34" charset="0"/>
              </a:rPr>
              <a:t> van het WWF.</a:t>
            </a:r>
            <a:endParaRPr lang="en-US" sz="2000" dirty="0">
              <a:latin typeface="Bierstadt" panose="020B0004020202020204" pitchFamily="34" charset="0"/>
            </a:endParaRPr>
          </a:p>
        </p:txBody>
      </p:sp>
    </p:spTree>
    <p:extLst>
      <p:ext uri="{BB962C8B-B14F-4D97-AF65-F5344CB8AC3E}">
        <p14:creationId xmlns:p14="http://schemas.microsoft.com/office/powerpoint/2010/main" val="345777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A4F6EAE-682F-79B0-B95F-1AAEF8BDD34D}"/>
              </a:ext>
            </a:extLst>
          </p:cNvPr>
          <p:cNvSpPr>
            <a:spLocks noGrp="1"/>
          </p:cNvSpPr>
          <p:nvPr>
            <p:ph type="title"/>
          </p:nvPr>
        </p:nvSpPr>
        <p:spPr>
          <a:xfrm>
            <a:off x="656823" y="962166"/>
            <a:ext cx="2097010" cy="4421876"/>
          </a:xfrm>
        </p:spPr>
        <p:txBody>
          <a:bodyPr anchor="t">
            <a:normAutofit/>
          </a:bodyPr>
          <a:lstStyle/>
          <a:p>
            <a:pPr algn="ctr"/>
            <a:r>
              <a:rPr lang="it-IT" sz="4000" dirty="0" err="1"/>
              <a:t>Vertaling</a:t>
            </a:r>
            <a:r>
              <a:rPr lang="it-IT" sz="4000" dirty="0"/>
              <a:t> IT&gt;NL </a:t>
            </a:r>
          </a:p>
        </p:txBody>
      </p:sp>
      <p:sp>
        <p:nvSpPr>
          <p:cNvPr id="3" name="Segnaposto contenuto 2">
            <a:extLst>
              <a:ext uri="{FF2B5EF4-FFF2-40B4-BE49-F238E27FC236}">
                <a16:creationId xmlns:a16="http://schemas.microsoft.com/office/drawing/2014/main" id="{E0C81EDF-6B76-8097-B43A-8CC9FEA62AA5}"/>
              </a:ext>
            </a:extLst>
          </p:cNvPr>
          <p:cNvSpPr>
            <a:spLocks noGrp="1"/>
          </p:cNvSpPr>
          <p:nvPr>
            <p:ph idx="1"/>
          </p:nvPr>
        </p:nvSpPr>
        <p:spPr>
          <a:xfrm>
            <a:off x="4088929" y="962166"/>
            <a:ext cx="7723843" cy="4938903"/>
          </a:xfrm>
        </p:spPr>
        <p:txBody>
          <a:bodyPr anchor="t">
            <a:normAutofit fontScale="85000" lnSpcReduction="10000"/>
          </a:bodyPr>
          <a:lstStyle/>
          <a:p>
            <a:pPr marL="0" indent="0">
              <a:buNone/>
            </a:pPr>
            <a:r>
              <a:rPr lang="it-IT" b="0" i="0" dirty="0">
                <a:effectLst/>
                <a:latin typeface="Bierstadt" panose="020B0004020202020204" pitchFamily="34" charset="0"/>
              </a:rPr>
              <a:t>Ormai da decenni la comunità scientifica, anche avvalendosi di modelli matematici sempre più accurati, ha descritto come il clima del Pianeta stia cambiando in modo preoccupante e come le responsabilità di questi cambiamenti sia delle attività umane, a cominciare dall’uso massiccio dei combustibili fossili.</a:t>
            </a:r>
            <a:br>
              <a:rPr lang="it-IT" b="0" i="0" dirty="0">
                <a:effectLst/>
                <a:latin typeface="Bierstadt" panose="020B0004020202020204" pitchFamily="34" charset="0"/>
              </a:rPr>
            </a:br>
            <a:r>
              <a:rPr lang="it-IT" b="0" i="0" dirty="0">
                <a:effectLst/>
                <a:latin typeface="Bierstadt" panose="020B0004020202020204" pitchFamily="34" charset="0"/>
              </a:rPr>
              <a:t>Oggi siamo di fronte a </a:t>
            </a:r>
            <a:r>
              <a:rPr lang="it-IT" b="1" i="0" dirty="0">
                <a:effectLst/>
                <a:latin typeface="Bierstadt" panose="020B0004020202020204" pitchFamily="34" charset="0"/>
              </a:rPr>
              <a:t>fenomeni climatici sempre più estremi, frequenti e devastanti.</a:t>
            </a:r>
            <a:r>
              <a:rPr lang="it-IT" b="0" i="0" dirty="0">
                <a:effectLst/>
                <a:latin typeface="Bierstadt" panose="020B0004020202020204" pitchFamily="34" charset="0"/>
              </a:rPr>
              <a:t> Molte specie stanno tentando di reagire al cambiamento: alcuni uccelli migratori stanno cambiando periodi di arrivo e di partenza anno dopo anno, le fioriture stanno anticipando, le specie montane si spingono, finché possono, in alta quota. Ma tutto questo ha un prezzo.</a:t>
            </a:r>
          </a:p>
          <a:p>
            <a:pPr marL="0" indent="0">
              <a:buNone/>
            </a:pPr>
            <a:r>
              <a:rPr lang="it-IT" dirty="0">
                <a:latin typeface="Bierstadt" panose="020B0004020202020204" pitchFamily="34" charset="0"/>
              </a:rPr>
              <a:t>N</a:t>
            </a:r>
            <a:r>
              <a:rPr lang="it-IT" b="0" i="0" dirty="0">
                <a:effectLst/>
                <a:latin typeface="Bierstadt" panose="020B0004020202020204" pitchFamily="34" charset="0"/>
              </a:rPr>
              <a:t>essuno ha più dubbi sul fatto che siano </a:t>
            </a:r>
            <a:r>
              <a:rPr lang="it-IT" b="1" i="0" dirty="0">
                <a:effectLst/>
                <a:latin typeface="Bierstadt" panose="020B0004020202020204" pitchFamily="34" charset="0"/>
              </a:rPr>
              <a:t>in atto importanti mutazioni nel clima del Pianeta</a:t>
            </a:r>
            <a:r>
              <a:rPr lang="it-IT" b="0" i="0" dirty="0">
                <a:effectLst/>
                <a:latin typeface="Bierstadt" panose="020B0004020202020204" pitchFamily="34" charset="0"/>
              </a:rPr>
              <a:t> e sulla nostra responsabilità.</a:t>
            </a:r>
          </a:p>
          <a:p>
            <a:endParaRPr lang="it-IT" dirty="0">
              <a:latin typeface="Bierstadt" panose="020B0004020202020204" pitchFamily="34" charset="0"/>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4311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1473</Words>
  <Application>Microsoft Office PowerPoint</Application>
  <PresentationFormat>Widescreen</PresentationFormat>
  <Paragraphs>54</Paragraphs>
  <Slides>10</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Bierstadt</vt:lpstr>
      <vt:lpstr>Calibri</vt:lpstr>
      <vt:lpstr>Calibri Light</vt:lpstr>
      <vt:lpstr>Effra-Bold</vt:lpstr>
      <vt:lpstr>Tema di Office</vt:lpstr>
      <vt:lpstr>POLITIEKE RETORIEK</vt:lpstr>
      <vt:lpstr>Debat Wilders – Pechtold </vt:lpstr>
      <vt:lpstr>Wilders: Tweede Kamer is een nepparlement </vt:lpstr>
      <vt:lpstr>Kenmerken van dit debat</vt:lpstr>
      <vt:lpstr>Presentazione standard di PowerPoint</vt:lpstr>
      <vt:lpstr>Presentazione standard di PowerPoint</vt:lpstr>
      <vt:lpstr>HUISWERK</vt:lpstr>
      <vt:lpstr>Het aantal wilde dieren daalt snel, maar ‘deze generatie kan het tij nog keren’ </vt:lpstr>
      <vt:lpstr>Vertaling IT&gt;NL </vt:lpstr>
      <vt:lpstr>Vertaal de rest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POLITIEKE RETORIEK</dc:title>
  <dc:creator>GENTILE PAOLA</dc:creator>
  <cp:lastModifiedBy>GENTILE PAOLA</cp:lastModifiedBy>
  <cp:revision>33</cp:revision>
  <dcterms:created xsi:type="dcterms:W3CDTF">2023-02-18T10:45:24Z</dcterms:created>
  <dcterms:modified xsi:type="dcterms:W3CDTF">2023-03-05T18:41:16Z</dcterms:modified>
</cp:coreProperties>
</file>