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9"/>
  </p:notesMasterIdLst>
  <p:sldIdLst>
    <p:sldId id="257" r:id="rId3"/>
    <p:sldId id="314" r:id="rId4"/>
    <p:sldId id="315" r:id="rId5"/>
    <p:sldId id="318" r:id="rId6"/>
    <p:sldId id="317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16" r:id="rId24"/>
    <p:sldId id="260" r:id="rId25"/>
    <p:sldId id="261" r:id="rId26"/>
    <p:sldId id="263" r:id="rId27"/>
    <p:sldId id="264" r:id="rId28"/>
    <p:sldId id="266" r:id="rId29"/>
    <p:sldId id="267" r:id="rId30"/>
    <p:sldId id="268" r:id="rId31"/>
    <p:sldId id="262" r:id="rId32"/>
    <p:sldId id="270" r:id="rId33"/>
    <p:sldId id="271" r:id="rId34"/>
    <p:sldId id="265" r:id="rId35"/>
    <p:sldId id="272" r:id="rId36"/>
    <p:sldId id="273" r:id="rId37"/>
    <p:sldId id="274" r:id="rId38"/>
    <p:sldId id="275" r:id="rId39"/>
    <p:sldId id="276" r:id="rId40"/>
    <p:sldId id="278" r:id="rId41"/>
    <p:sldId id="336" r:id="rId42"/>
    <p:sldId id="335" r:id="rId43"/>
    <p:sldId id="337" r:id="rId44"/>
    <p:sldId id="277" r:id="rId45"/>
    <p:sldId id="279" r:id="rId46"/>
    <p:sldId id="280" r:id="rId47"/>
    <p:sldId id="281" r:id="rId48"/>
    <p:sldId id="282" r:id="rId49"/>
    <p:sldId id="284" r:id="rId50"/>
    <p:sldId id="283" r:id="rId51"/>
    <p:sldId id="285" r:id="rId52"/>
    <p:sldId id="286" r:id="rId53"/>
    <p:sldId id="287" r:id="rId54"/>
    <p:sldId id="290" r:id="rId55"/>
    <p:sldId id="289" r:id="rId56"/>
    <p:sldId id="288" r:id="rId57"/>
    <p:sldId id="291" r:id="rId58"/>
    <p:sldId id="292" r:id="rId59"/>
    <p:sldId id="293" r:id="rId60"/>
    <p:sldId id="294" r:id="rId61"/>
    <p:sldId id="338" r:id="rId62"/>
    <p:sldId id="339" r:id="rId63"/>
    <p:sldId id="340" r:id="rId64"/>
    <p:sldId id="295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9" r:id="rId73"/>
    <p:sldId id="397" r:id="rId74"/>
    <p:sldId id="405" r:id="rId75"/>
    <p:sldId id="403" r:id="rId76"/>
    <p:sldId id="406" r:id="rId77"/>
    <p:sldId id="400" r:id="rId78"/>
    <p:sldId id="404" r:id="rId79"/>
    <p:sldId id="407" r:id="rId80"/>
    <p:sldId id="348" r:id="rId81"/>
    <p:sldId id="364" r:id="rId82"/>
    <p:sldId id="351" r:id="rId83"/>
    <p:sldId id="352" r:id="rId84"/>
    <p:sldId id="365" r:id="rId85"/>
    <p:sldId id="353" r:id="rId86"/>
    <p:sldId id="354" r:id="rId87"/>
    <p:sldId id="366" r:id="rId88"/>
    <p:sldId id="408" r:id="rId89"/>
    <p:sldId id="355" r:id="rId90"/>
    <p:sldId id="367" r:id="rId91"/>
    <p:sldId id="409" r:id="rId92"/>
    <p:sldId id="356" r:id="rId93"/>
    <p:sldId id="368" r:id="rId94"/>
    <p:sldId id="410" r:id="rId95"/>
    <p:sldId id="357" r:id="rId96"/>
    <p:sldId id="369" r:id="rId97"/>
    <p:sldId id="359" r:id="rId98"/>
    <p:sldId id="411" r:id="rId99"/>
    <p:sldId id="358" r:id="rId100"/>
    <p:sldId id="370" r:id="rId101"/>
    <p:sldId id="412" r:id="rId102"/>
    <p:sldId id="361" r:id="rId103"/>
    <p:sldId id="360" r:id="rId104"/>
    <p:sldId id="413" r:id="rId105"/>
    <p:sldId id="362" r:id="rId106"/>
    <p:sldId id="363" r:id="rId107"/>
    <p:sldId id="414" r:id="rId108"/>
    <p:sldId id="371" r:id="rId109"/>
    <p:sldId id="372" r:id="rId110"/>
    <p:sldId id="415" r:id="rId111"/>
    <p:sldId id="373" r:id="rId112"/>
    <p:sldId id="375" r:id="rId113"/>
    <p:sldId id="416" r:id="rId114"/>
    <p:sldId id="374" r:id="rId115"/>
    <p:sldId id="376" r:id="rId116"/>
    <p:sldId id="417" r:id="rId117"/>
    <p:sldId id="377" r:id="rId118"/>
    <p:sldId id="378" r:id="rId119"/>
    <p:sldId id="418" r:id="rId120"/>
    <p:sldId id="379" r:id="rId121"/>
    <p:sldId id="380" r:id="rId122"/>
    <p:sldId id="419" r:id="rId123"/>
    <p:sldId id="381" r:id="rId124"/>
    <p:sldId id="382" r:id="rId125"/>
    <p:sldId id="420" r:id="rId126"/>
    <p:sldId id="383" r:id="rId127"/>
    <p:sldId id="384" r:id="rId128"/>
    <p:sldId id="421" r:id="rId129"/>
    <p:sldId id="385" r:id="rId130"/>
    <p:sldId id="387" r:id="rId131"/>
    <p:sldId id="422" r:id="rId132"/>
    <p:sldId id="393" r:id="rId133"/>
    <p:sldId id="395" r:id="rId134"/>
    <p:sldId id="423" r:id="rId135"/>
    <p:sldId id="386" r:id="rId136"/>
    <p:sldId id="388" r:id="rId137"/>
    <p:sldId id="424" r:id="rId138"/>
    <p:sldId id="389" r:id="rId139"/>
    <p:sldId id="390" r:id="rId140"/>
    <p:sldId id="425" r:id="rId141"/>
    <p:sldId id="391" r:id="rId142"/>
    <p:sldId id="392" r:id="rId143"/>
    <p:sldId id="426" r:id="rId144"/>
    <p:sldId id="394" r:id="rId145"/>
    <p:sldId id="396" r:id="rId146"/>
    <p:sldId id="427" r:id="rId147"/>
    <p:sldId id="398" r:id="rId1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presProps" Target="pres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0BA9C-9B19-408C-820E-2313803E040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F4183-C094-4FE6-B1C8-C69D8DAF19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18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602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97138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62920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17737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0758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108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7147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447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07420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5254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71625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3145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8752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23842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6245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29479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0522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4393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402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92046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6233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891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7722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4088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79878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35442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6965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98491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2611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729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17338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38460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06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8440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81412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76737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05932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18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70148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28278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3904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21448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15957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67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108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1591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37587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80357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020960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373003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5356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395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72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61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6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3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648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80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86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501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284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022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63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687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684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220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023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5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089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925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17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117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342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515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304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118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0060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0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09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855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7960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84690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6263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45661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596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8493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0211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7471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7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968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8657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7582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8390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610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1161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7082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2272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9328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0459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414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264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5039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705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2785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6859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1896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5756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5108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4666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7043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847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mtClean="0"/>
              <a:t>L</a:t>
            </a:r>
            <a:r>
              <a:rPr lang="it-IT" b="1" smtClean="0"/>
              <a:t>’ATC</a:t>
            </a:r>
            <a:r>
              <a:rPr lang="it-IT" smtClean="0"/>
              <a:t> individua un sistema di classificazione dei principi attivi dei farmaci, raggruppandoli in differenti categorie sulla base dell’apparato/organo su cui essi esercitano l’azione terapeutica e in funzione delle loro proprietà chimiche e farmacologiche. </a:t>
            </a:r>
          </a:p>
          <a:p>
            <a:pPr algn="just"/>
            <a:r>
              <a:rPr lang="it-IT" smtClean="0"/>
              <a:t>'ATC è un sistema di classificazione di tipo alfanumerico che suddivide i farmaci in base a uno schema costituito da 5 livelli gerarchici.Ogni </a:t>
            </a:r>
            <a:r>
              <a:rPr lang="it-IT" b="1" smtClean="0"/>
              <a:t>principio attivo</a:t>
            </a:r>
            <a:r>
              <a:rPr lang="it-IT" smtClean="0"/>
              <a:t> è generalmente associato a un </a:t>
            </a:r>
            <a:r>
              <a:rPr lang="it-IT" b="1" smtClean="0"/>
              <a:t>codice univoco a cinque livelli</a:t>
            </a:r>
            <a:r>
              <a:rPr lang="it-IT" smtClean="0"/>
              <a:t>; frequentemente il secondo, terzo e quarto livello sono utilizzati per identificare le classi farmacologiche.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22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8852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222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5185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2449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2027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7823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91745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3844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3011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593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306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329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9865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0688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57221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072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36851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3991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9776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1087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316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C3317-702E-4AB5-A281-FDACC70251A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7244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00780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5777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3023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3662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98487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2634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7940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6748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991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C3317-702E-4AB5-A281-FDACC70251A0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10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82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54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685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86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024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50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201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941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128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657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86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626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658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134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63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1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2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5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38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84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97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42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DD99-DFAD-4237-BDAE-B8405CDD82C5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D960E-2D3F-4C20-94D0-E82C436BBD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89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EE3C-BBAD-4346-A0E9-C6550CDDD47C}" type="datetimeFigureOut">
              <a:rPr lang="it-IT" smtClean="0"/>
              <a:t>18/04/2023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EFE-596E-4DCB-8549-53620FF07B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5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256219" y="129127"/>
            <a:ext cx="1319295" cy="154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78" y="2683821"/>
            <a:ext cx="10905066" cy="1205962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0070C0"/>
                </a:solidFill>
                <a:latin typeface="+mn-lt"/>
              </a:rPr>
              <a:t>IL RAPPORTO OSMED</a:t>
            </a:r>
            <a:br>
              <a:rPr lang="it-IT" sz="4800" b="1" dirty="0" smtClean="0">
                <a:solidFill>
                  <a:srgbClr val="0070C0"/>
                </a:solidFill>
                <a:latin typeface="+mn-lt"/>
              </a:rPr>
            </a:br>
            <a:r>
              <a:rPr lang="it-IT" sz="4800" b="1" dirty="0" smtClean="0">
                <a:solidFill>
                  <a:srgbClr val="0070C0"/>
                </a:solidFill>
                <a:latin typeface="+mn-lt"/>
              </a:rPr>
              <a:t>2020</a:t>
            </a:r>
            <a:endParaRPr lang="it-IT" sz="4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180" t="44912" r="13452" b="26012"/>
          <a:stretch/>
        </p:blipFill>
        <p:spPr bwMode="auto">
          <a:xfrm>
            <a:off x="9738350" y="0"/>
            <a:ext cx="1575832" cy="17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752553" y="5693753"/>
            <a:ext cx="323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Stefano Palcic</a:t>
            </a:r>
            <a:endParaRPr lang="it-IT" dirty="0" smtClean="0"/>
          </a:p>
        </p:txBody>
      </p:sp>
      <p:pic>
        <p:nvPicPr>
          <p:cNvPr id="2050" name="Picture 2" descr="Rapporto Nazionale OsMed sull'uso dei farmaci in Italia - salute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96" y="4382655"/>
            <a:ext cx="3713018" cy="247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014060" y="1217459"/>
            <a:ext cx="9929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Costo medio DDD: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 il costo medio di una DDD (o di una giornata di terapia).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spesa totale e numero complessivo di dosi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consumate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DDD/1000 abitanti die: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medio di dosi di farmaco consumate giornalmente da 1000 abitanti (o utilizzatori).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calcolo delle DDD/1000 abitanti die di un determinato principio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90" y="3174351"/>
            <a:ext cx="3647619" cy="54285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14534" y="3919774"/>
            <a:ext cx="102100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per utilizzatore: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indicatore del numero medio di giorni di terapia.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il totale delle DDD consumate e il totale dei soggetti che hanno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ricevuto           almeno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prescrizione durante un periodo di tempo (utilizzatori nel periodo).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utilizzatore = (n. DDD consumate nel periodo / utilizzatori nel periodo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Prescrizioni per utilizzatore (Pr/Ut):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indicatore dell’intensità di uso di un farmaco. 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È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calcolato come rapporto tra il totale delle prescrizioni e i soggetti che hanno ricevuto almeno una prescrizione durante un periodo di tempo (utilizzatori nel periodo). Pr/Ut = (n. prescrizioni / utilizzatori nel periodo)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35581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INDICATORI E MISURE DI UTILIZZAZIONE DEI FARMACI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31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0586" r="25041" b="16988"/>
          <a:stretch/>
        </p:blipFill>
        <p:spPr>
          <a:xfrm>
            <a:off x="2929435" y="2760374"/>
            <a:ext cx="6522136" cy="235353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0992" r="25041" b="53114"/>
          <a:stretch/>
        </p:blipFill>
        <p:spPr>
          <a:xfrm>
            <a:off x="3092062" y="2126502"/>
            <a:ext cx="5668168" cy="53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7" y="1533260"/>
            <a:ext cx="6239746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22" y="1552313"/>
            <a:ext cx="6134956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695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ANTICOAGULANTI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5"/>
          <a:stretch/>
        </p:blipFill>
        <p:spPr>
          <a:xfrm>
            <a:off x="2880864" y="3025833"/>
            <a:ext cx="6430272" cy="215838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07"/>
          <a:stretch/>
        </p:blipFill>
        <p:spPr>
          <a:xfrm>
            <a:off x="2880864" y="2397442"/>
            <a:ext cx="6430272" cy="62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64" y="1580892"/>
            <a:ext cx="6249272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85655"/>
            <a:ext cx="6049219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706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ANTIAGGREGANTI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3"/>
          <a:stretch/>
        </p:blipFill>
        <p:spPr>
          <a:xfrm>
            <a:off x="3042869" y="2058098"/>
            <a:ext cx="6382641" cy="61999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2"/>
          <a:stretch/>
        </p:blipFill>
        <p:spPr>
          <a:xfrm>
            <a:off x="3042869" y="2678091"/>
            <a:ext cx="6382641" cy="239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48" y="1533260"/>
            <a:ext cx="6296904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69" y="1585655"/>
            <a:ext cx="5992061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40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ANTIDEPRESSIVI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5"/>
          <a:stretch/>
        </p:blipFill>
        <p:spPr>
          <a:xfrm>
            <a:off x="3109564" y="2200327"/>
            <a:ext cx="6211167" cy="61178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9"/>
          <a:stretch/>
        </p:blipFill>
        <p:spPr>
          <a:xfrm>
            <a:off x="3109565" y="2812116"/>
            <a:ext cx="6211167" cy="21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864703" y="751344"/>
            <a:ext cx="97502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Prevalenza d’uso: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prevalenza (P) di una determinata condizione in una popolazione è la proporzione di popolazione che presenta la condizione. La prevalenza d’uso dei farmaci è il rapporto tra il numero di soggetti che hanno ricevuto almeno una prescrizione e la popolazione di riferimento (potenziali utilizzatori) in un precisato periodo di tempo: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(n. utilizzatori / popolazione) x 100 (o x 1000 abitanti, ecc.)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L’incidenza di patologia: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l’Incidenza (I) di una determinata condizione in una popolazione è il numero di nuovi casi che presentano la condizione in un determinato periodo di tempo rispetto all’intera popolazione a rischio di presentare quella stessa condizione.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 soggetti con una “prima” diagnosi di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specifica patologia / totale della popolazione a rischio (priva della malattia) all’inizio del periodo) x 1000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Prevalenza di patologia: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prevalenza (P) di una determinata condizione in una popolazione è il numero di pazienti che presentano la condizione in determinato periodo di tempo rispetto all’intera popolazione.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(n. di soggetti che presentano la condizione/totale della popolazione) X 100 </a:t>
            </a:r>
          </a:p>
        </p:txBody>
      </p:sp>
    </p:spTree>
    <p:extLst>
      <p:ext uri="{BB962C8B-B14F-4D97-AF65-F5344CB8AC3E}">
        <p14:creationId xmlns:p14="http://schemas.microsoft.com/office/powerpoint/2010/main" val="18819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76129"/>
            <a:ext cx="6049219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38" y="1495155"/>
            <a:ext cx="5906324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993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TERAPIA DEL DOLORE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81"/>
          <a:stretch/>
        </p:blipFill>
        <p:spPr>
          <a:xfrm>
            <a:off x="2806475" y="2209958"/>
            <a:ext cx="6344535" cy="50830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3"/>
          <a:stretch/>
        </p:blipFill>
        <p:spPr>
          <a:xfrm>
            <a:off x="2790043" y="2718262"/>
            <a:ext cx="6582929" cy="22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16" y="1542787"/>
            <a:ext cx="6211167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59" y="1538023"/>
            <a:ext cx="6144482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45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ANTIEPILETTICI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08" y="1571365"/>
            <a:ext cx="6649749" cy="39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74" y="1618997"/>
            <a:ext cx="6639852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74" y="1495155"/>
            <a:ext cx="6277851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7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ANTIPSICOTICI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5" y="1557076"/>
            <a:ext cx="6516009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0" y="1390365"/>
            <a:ext cx="6201640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67" y="2009861"/>
            <a:ext cx="4133333" cy="205714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23256" y="4446839"/>
            <a:ext cx="9945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Questo indicatore si compone di tre fattori: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primo relativo alla variazione delle quantità di farmaci consumati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quantità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secondo concernente le variazioni del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prezzo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dei farmaci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prezzi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terzo descrive se, rispetto all’anno precedente, nell’anno corrente (considerati i prezzi attuali) vengono consumati farmaci più costosi: se risulta maggiore di 1 vengono maggiormente consumati farmaci a prezzo elevato; viceversa, nel caso tale fattore risulti minore di 1, nell’anno corrente i consumi sono maggiormente concentrati verso farmaci con prezzo più basso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effetto mix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5" name="Rettangolo 4"/>
          <p:cNvSpPr/>
          <p:nvPr/>
        </p:nvSpPr>
        <p:spPr>
          <a:xfrm>
            <a:off x="765529" y="1125226"/>
            <a:ext cx="968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L’analisi dei dati nel Rapporto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disaggregati della spesa farmaceutica e delle DDD nell’anno attuale e in quello precedente. Tali dati vengono combinati secondo la seguente formula:</a:t>
            </a:r>
          </a:p>
        </p:txBody>
      </p:sp>
      <p:sp>
        <p:nvSpPr>
          <p:cNvPr id="6" name="Rettangolo 5"/>
          <p:cNvSpPr/>
          <p:nvPr/>
        </p:nvSpPr>
        <p:spPr>
          <a:xfrm>
            <a:off x="754217" y="486812"/>
            <a:ext cx="5979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IV = indice di variazione della spesa tra 2020 e 2019</a:t>
            </a:r>
          </a:p>
        </p:txBody>
      </p:sp>
      <p:sp>
        <p:nvSpPr>
          <p:cNvPr id="7" name="Rettangolo 6"/>
          <p:cNvSpPr/>
          <p:nvPr/>
        </p:nvSpPr>
        <p:spPr>
          <a:xfrm>
            <a:off x="6958053" y="3287410"/>
            <a:ext cx="474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spesa farmaceutica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quantità venduta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2019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della confezione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espresso in DDD) </a:t>
            </a: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prezzo medio nel 2020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nel 2019 della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singola 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95" y="1485629"/>
            <a:ext cx="6154009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564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ANTIPARKINSON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1228418"/>
            <a:ext cx="6477904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1528497"/>
            <a:ext cx="6477904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423707"/>
            <a:ext cx="625879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ANTIEMICRANICI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06" y="1399892"/>
            <a:ext cx="6544588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61839"/>
            <a:ext cx="6182588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423707"/>
            <a:ext cx="6258798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437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ANTIDEMENZA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980998"/>
            <a:ext cx="6258798" cy="289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11" y="1604708"/>
            <a:ext cx="6468378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48" y="1533260"/>
            <a:ext cx="6658904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70C0"/>
                </a:solidFill>
                <a:latin typeface="+mn-lt"/>
              </a:rPr>
              <a:t>Prezzi Medi Ponderati (PMP)</a:t>
            </a:r>
            <a:endParaRPr lang="it-IT" sz="2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92" y="3223199"/>
            <a:ext cx="2218867" cy="14318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83260" y="4879219"/>
            <a:ext cx="82395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dove: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è il numero delle specialità in commercio nel mese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endParaRPr kumimoji="0" lang="it-IT" sz="18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è il prezzo di una DDD (o di una confezione) della specialità j nel mese 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il numero delle DDD (o delle confezioni) della specialità j vendute nel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mese</a:t>
            </a:r>
            <a:r>
              <a:rPr kumimoji="0" lang="it-IT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05095" y="1121605"/>
            <a:ext cx="98388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dati utilizzati per l’analisi della dinamica dei prezzi si riferiscono ai consumi dei farmaci di classe A-SSN, di quelli di classe C con ricetta, dei farmaci acquistati dalle strutture sanitarie pubbliche raccolti ed elaborati dall’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 prezzi a livello di una singola specialità sono ottenuti come rapporto tra i valori di spesa (in euro) e le quantità vendute (sia in termini di DDD che di confezioni).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partire dai prezzi a livello di singola specialità sono stati calcolati per ogni mese i Prezzi Medi Ponderati (PMP), per cui i pesi sono costituiti o dal numero delle DDD o dal numero delle confezioni, secondo la seguente formula:</a:t>
            </a:r>
          </a:p>
        </p:txBody>
      </p:sp>
    </p:spTree>
    <p:extLst>
      <p:ext uri="{BB962C8B-B14F-4D97-AF65-F5344CB8AC3E}">
        <p14:creationId xmlns:p14="http://schemas.microsoft.com/office/powerpoint/2010/main" val="6297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4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ASMA E BPCO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18"/>
          <a:stretch/>
        </p:blipFill>
        <p:spPr>
          <a:xfrm>
            <a:off x="2914206" y="2215169"/>
            <a:ext cx="6363588" cy="54465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5"/>
          <a:stretch/>
        </p:blipFill>
        <p:spPr>
          <a:xfrm>
            <a:off x="2914206" y="2827263"/>
            <a:ext cx="6363588" cy="21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11" y="1571366"/>
            <a:ext cx="6106377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80" y="1461813"/>
            <a:ext cx="6201640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8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81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OSTEOPOROSI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64" y="991055"/>
            <a:ext cx="6430272" cy="501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7" y="1585655"/>
            <a:ext cx="6268325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64" y="1414181"/>
            <a:ext cx="6249272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613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FANS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3" y="1285576"/>
            <a:ext cx="6373114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32" y="1614234"/>
            <a:ext cx="6344535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01" y="1542787"/>
            <a:ext cx="6258798" cy="377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36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LA TIROIDE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679" y="2204866"/>
            <a:ext cx="6382641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 txBox="1">
            <a:spLocks/>
          </p:cNvSpPr>
          <p:nvPr/>
        </p:nvSpPr>
        <p:spPr>
          <a:xfrm>
            <a:off x="643467" y="321735"/>
            <a:ext cx="10905066" cy="726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Indicatori di aderenza 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persistenza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11686" y="1197824"/>
            <a:ext cx="104393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(MPR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aderenza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stata valutata attraverso l’indicatore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(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MPR) definito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il rapporto tra il numero di giorni di terapia dispensati (calcolati in base alle DDD) e il numero di giorni nell’intervallo temporale tra l’inizio della prima e la conclusione teorica dell’ultima prescrizione (definita come data di prescrizione più i giorni calcolati in base alle DDD), erogate durante il periodo di follow-up; in formula: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27" y="3332538"/>
            <a:ext cx="3857143" cy="800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33463" y="4706074"/>
            <a:ext cx="8925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assa aderenza: copertura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terapeutica inferiore al 40% del periodo di osservazione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lta aderenza: copertura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terapeutica maggiore o uguale all’80% del periodo di osservazione</a:t>
            </a:r>
          </a:p>
        </p:txBody>
      </p:sp>
    </p:spTree>
    <p:extLst>
      <p:ext uri="{BB962C8B-B14F-4D97-AF65-F5344CB8AC3E}">
        <p14:creationId xmlns:p14="http://schemas.microsoft.com/office/powerpoint/2010/main" val="33547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01" y="1547550"/>
            <a:ext cx="6077798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380839"/>
            <a:ext cx="6192114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88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GENITO–URINARI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7" y="1233181"/>
            <a:ext cx="6268325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1547550"/>
            <a:ext cx="6115904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74" y="1423707"/>
            <a:ext cx="6096851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754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PER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DISTURBI OCULARI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90"/>
          <a:stretch/>
        </p:blipFill>
        <p:spPr>
          <a:xfrm>
            <a:off x="2895151" y="2355269"/>
            <a:ext cx="6401693" cy="6040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3"/>
          <a:stretch/>
        </p:blipFill>
        <p:spPr>
          <a:xfrm>
            <a:off x="2895152" y="2959330"/>
            <a:ext cx="6401693" cy="21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 txBox="1">
            <a:spLocks/>
          </p:cNvSpPr>
          <p:nvPr/>
        </p:nvSpPr>
        <p:spPr>
          <a:xfrm>
            <a:off x="643467" y="321735"/>
            <a:ext cx="10905066" cy="726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Indicatori di aderenza 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persistenza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95159" y="1321553"/>
            <a:ext cx="9419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persistenza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è definita come “tempo intercorrente fra l’inizio e l’interruzione di un trattamento farmacologico prescritto” ed è una misura dinamica che descrive il mantenimento del regime terapeutico nel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esempio,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soggetto che abbia iniziato il trattamento farmaceutico in data t0 è stato definito “persistente” al trattamento dopo x giorni dall’inizio dello stesso se ha assunto il farmaco senza interruzioni fino al giorno (t0 + x); di conseguenza si verifica un’interruzione se, tra la fine teorica (calcolata in base alle DDD) di una prescrizione e l’inizio della successiva o il termine del follow-up, si osserva un gap temporale maggiore di 60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giorni.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622892" y="2828835"/>
            <a:ext cx="8946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ANALISI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SPESA SANITARIA IN ITALIA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CONFRONTO INTERNAZIONALE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10715626" y="5196528"/>
            <a:ext cx="1217796" cy="1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9294" t="44912" r="13452" b="26012"/>
          <a:stretch>
            <a:fillRect/>
          </a:stretch>
        </p:blipFill>
        <p:spPr bwMode="auto">
          <a:xfrm>
            <a:off x="0" y="0"/>
            <a:ext cx="1730565" cy="157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0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4" y="1970727"/>
            <a:ext cx="7210812" cy="213983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40213" y="436972"/>
            <a:ext cx="1027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relativi all’andamento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della spesa sanitaria totale e del PIL in Italia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negli anni dal 2012 al 2018.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periodo dal 2012 al 2013 si evidenzia la riduzione sia del PIL sia della spesa.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gli anni successivi la spesa sanitaria totale riprende a crescere mantenendo rispetto al PIL un’incidenza decrescente nel tempo, che si attesta sempre al di sopra dell’8,6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09" y="3940506"/>
            <a:ext cx="5268169" cy="26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670705" y="483656"/>
            <a:ext cx="105485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onfronto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incidenza della spesa sanitaria totale rispetto al PIL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 principali Paesi dell’Unione Europea ed il Regno Unito, attraverso i dati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Si possono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raggruppare i Paesi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 gruppi principali: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Valori superiori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all’11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dal 2014 (Germania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Francia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Valori compresi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 il 10% e l’11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(Belgio, Austria e Svezia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compresi tra l’8% e il 10%. (Spagna, Italia, Portogallo e Regno Unito)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Paesi presi in esame, solo la Polonia mantiene nel tempo valori compresi tra il 6% e il 7%.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05704"/>
            <a:ext cx="7201905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47" y="2524757"/>
            <a:ext cx="7020905" cy="415348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4350" y="546423"/>
            <a:ext cx="115212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Confronto della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sanitaria pro capite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dell’EU e Regno Unito, si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possono raggruppare in tre gruppi principali: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primo una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sanitaria pro capite compresa tra i 4 mila euro e 5 mila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 nel 2018 (Germania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Austria 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Belgio)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secondo gruppo di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(Francia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Regno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Unito) compresa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nell’intervallo tra i 3 mila e i 4 mila euro.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terzo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(Italia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Spagna e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Portogallo)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 valori compresi tra i 1.800 euro del Portogallo e i 2.534 dell’Italia.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Svezia e la Polonia riportano valori estremi. La prima tendenzialmente costanti e prossimi ai 5 mila euro e la seconda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830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2018. </a:t>
            </a:r>
          </a:p>
        </p:txBody>
      </p:sp>
    </p:spTree>
    <p:extLst>
      <p:ext uri="{BB962C8B-B14F-4D97-AF65-F5344CB8AC3E}">
        <p14:creationId xmlns:p14="http://schemas.microsoft.com/office/powerpoint/2010/main" val="5231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411420" y="1552213"/>
            <a:ext cx="95325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L’Osservatorio Nazionale sull’Impiego dei Medicinali (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OsMed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 assicura il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monitoraggio dei consumi e della spesa dei medicinali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erogati a carico del Servizio sanitario nazionale in regime di dispensazione convenzionata, distribuzione diretta e per conto da parte delle farmacie e ospedaliera. Inoltre analizza i consumi e la spesa dei medicinali di classe C acquistati direttamente dal cittadino, oltre all’acquisto privato dei medicinali di classe A-H.</a:t>
            </a:r>
          </a:p>
          <a:p>
            <a:pPr algn="just"/>
            <a:endParaRPr lang="it-IT" b="0" i="0" dirty="0" smtClean="0">
              <a:solidFill>
                <a:srgbClr val="212529"/>
              </a:solidFill>
              <a:effectLst/>
            </a:endParaRPr>
          </a:p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Le finalità principali dell’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OsMed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sono: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descrivere i cambiamenti nell’uso dei farmaci;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correlare problemi di sanità pubblica e uso di medicinali o categorie terapeutiche;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favorire la diffusione dell’informazione sull’uso dei farmaci;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confrontare il consumo dei medicinali in Italia con quello delle diverse regioni;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fornire spunti per correlare la prevalenza delle patologie nel territorio con il corrispondente utilizzo dei farmaci e proporre l’interpretazione dei principali fattori che influenzano la variabilità nella prescrizione.</a:t>
            </a:r>
            <a:endParaRPr lang="it-IT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81205"/>
            <a:ext cx="10905066" cy="55914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IL RAPPORTO OSMED 2020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2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73" y="2178604"/>
            <a:ext cx="6734578" cy="39451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487298" y="746911"/>
            <a:ext cx="8724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Analizzando l’incidenza della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spesa sanitaria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pubblica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con la maggiore quota di spesa pubblica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 Svezia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(85,2%) e Germania (85%),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che mostrano la più bassa incidenza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sono: Grecia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(59,2%) e Portogallo (61,2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1410653" y="367489"/>
            <a:ext cx="9172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Osservando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l’andamento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dell’incidenza della spesa pubblica nel periodo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2010-2019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Paesi con le maggiori riduzioni sono state Spagna e Portogallo (superiori al 10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egistrano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decrementi più lievi Italia e Spagna (circa del -5%);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contrario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osserva importanti incrementi nel periodo analizzato la Francia, di circa il 10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13" y="1667305"/>
            <a:ext cx="5868774" cy="50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493253" y="268417"/>
            <a:ext cx="1319295" cy="154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587711"/>
            <a:ext cx="10905066" cy="1205962"/>
          </a:xfrm>
        </p:spPr>
        <p:txBody>
          <a:bodyPr>
            <a:noAutofit/>
          </a:bodyPr>
          <a:lstStyle/>
          <a:p>
            <a:pPr algn="ctr"/>
            <a:r>
              <a:rPr lang="it-IT" b="1" dirty="0" smtClean="0">
                <a:solidFill>
                  <a:srgbClr val="0070C0"/>
                </a:solidFill>
                <a:latin typeface="+mn-lt"/>
              </a:rPr>
              <a:t>IL RAPPORTO OSMED</a:t>
            </a:r>
            <a:br>
              <a:rPr lang="it-IT" b="1" dirty="0" smtClean="0">
                <a:solidFill>
                  <a:srgbClr val="0070C0"/>
                </a:solidFill>
                <a:latin typeface="+mn-lt"/>
              </a:rPr>
            </a:br>
            <a:r>
              <a:rPr lang="it-IT" b="1" dirty="0" smtClean="0">
                <a:solidFill>
                  <a:srgbClr val="0070C0"/>
                </a:solidFill>
                <a:latin typeface="+mn-lt"/>
              </a:rPr>
              <a:t>2020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72180" t="44912" r="13452" b="26012"/>
          <a:stretch/>
        </p:blipFill>
        <p:spPr bwMode="auto">
          <a:xfrm>
            <a:off x="9185409" y="103910"/>
            <a:ext cx="1575832" cy="17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7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0" y="1271286"/>
            <a:ext cx="7344800" cy="431542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24" name="Rettangolo arrotondato 23"/>
          <p:cNvSpPr/>
          <p:nvPr/>
        </p:nvSpPr>
        <p:spPr>
          <a:xfrm>
            <a:off x="5189838" y="1306794"/>
            <a:ext cx="1589902" cy="3045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7644713" y="2041476"/>
            <a:ext cx="691979" cy="31175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arrotondato 25"/>
          <p:cNvSpPr/>
          <p:nvPr/>
        </p:nvSpPr>
        <p:spPr>
          <a:xfrm>
            <a:off x="7661188" y="2535834"/>
            <a:ext cx="691979" cy="53584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7661188" y="4601497"/>
            <a:ext cx="691979" cy="31175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31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80" y="823408"/>
            <a:ext cx="5733864" cy="58851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3344562" y="2924432"/>
            <a:ext cx="5354595" cy="18947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5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1"/>
          <a:stretch/>
        </p:blipFill>
        <p:spPr>
          <a:xfrm>
            <a:off x="6071286" y="2815126"/>
            <a:ext cx="5738289" cy="38039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07"/>
          <a:stretch/>
        </p:blipFill>
        <p:spPr>
          <a:xfrm>
            <a:off x="212020" y="1028523"/>
            <a:ext cx="5859266" cy="32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21" y="1014075"/>
            <a:ext cx="7401958" cy="482984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2693773" y="2726724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6958509" y="1553492"/>
            <a:ext cx="736481" cy="380933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2619632" y="4534930"/>
            <a:ext cx="5075357" cy="82790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5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07" y="1040699"/>
            <a:ext cx="7382905" cy="5106113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6884368" y="1388735"/>
            <a:ext cx="736481" cy="328211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619632" y="3399549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619632" y="4282443"/>
            <a:ext cx="5001217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2537254" y="1811526"/>
            <a:ext cx="5083595" cy="38841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15" y="856266"/>
            <a:ext cx="7478169" cy="5458587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7007935" y="1487589"/>
            <a:ext cx="736481" cy="360339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45" y="824354"/>
            <a:ext cx="5427333" cy="5794723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1889927" y="3130378"/>
            <a:ext cx="5181568" cy="18947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9851" y="2802449"/>
            <a:ext cx="5273107" cy="201475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8756822" y="2835997"/>
            <a:ext cx="1309143" cy="18728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3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Rettangolo 1"/>
          <p:cNvSpPr/>
          <p:nvPr/>
        </p:nvSpPr>
        <p:spPr>
          <a:xfrm>
            <a:off x="1192098" y="1321552"/>
            <a:ext cx="96924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0" i="0" dirty="0" smtClean="0">
                <a:solidFill>
                  <a:srgbClr val="212529"/>
                </a:solidFill>
                <a:effectLst/>
              </a:rPr>
              <a:t>L’Osservatorio analizza e integra i dati raccolti attraverso diverse fonti:</a:t>
            </a:r>
          </a:p>
          <a:p>
            <a:pPr algn="just"/>
            <a:endParaRPr lang="it-IT" b="0" i="0" dirty="0" smtClean="0">
              <a:solidFill>
                <a:srgbClr val="212529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La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Banca dati centrale dei medicinali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per i farmaci acquistati dalle strutture sanitarie pubbliche e per l’acquisto privato a carico del cittadino (Decreto del Ministero della salute del 15 luglio 2004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Il flusso informativo della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distribuzione diretta e per conto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per le prestazioni farmaceutiche effettuate in distribuzione diretta e per conto delle farmacie e per l’acquisto dei medicinali acquistati dalle strutture private e successivamente rimborsati dal Servizio sanitario nazionale come eccedenza rispetto alla tariffa del DRG (Decreto del Ministero della salute del 31 luglio 2007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Flusso informativo dei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consumi ospedalieri 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per i farmaci consumati all’interno dell’ospedale (Decreto del Ministero della salute del 4 febbraio 2009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s.m.i.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Flusso informativo per la trasmissione delle prescrizioni farmaceutiche per le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prescrizioni farmaceutiche in assistenza convenzionata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 (ai sensi del comma 5 dell’art. 50 del Decreto Legge 30 settembre 2003, n. 269, convertito, con modificazione, dalla Legge 24 novembre 2003, n. 326 e </a:t>
            </a:r>
            <a:r>
              <a:rPr lang="it-IT" b="0" i="0" dirty="0" err="1" smtClean="0">
                <a:solidFill>
                  <a:srgbClr val="212529"/>
                </a:solidFill>
                <a:effectLst/>
              </a:rPr>
              <a:t>ss.mm.ii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);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b="0" i="0" dirty="0" smtClean="0">
                <a:solidFill>
                  <a:srgbClr val="212529"/>
                </a:solidFill>
                <a:effectLst/>
              </a:rPr>
              <a:t> Il c.d. </a:t>
            </a:r>
            <a:r>
              <a:rPr lang="it-IT" i="0" dirty="0" smtClean="0">
                <a:solidFill>
                  <a:srgbClr val="212529"/>
                </a:solidFill>
                <a:effectLst/>
              </a:rPr>
              <a:t>Flusso </a:t>
            </a:r>
            <a:r>
              <a:rPr lang="it-IT" i="0" dirty="0" err="1" smtClean="0">
                <a:solidFill>
                  <a:srgbClr val="212529"/>
                </a:solidFill>
                <a:effectLst/>
              </a:rPr>
              <a:t>Osmed</a:t>
            </a:r>
            <a:r>
              <a:rPr lang="it-IT" i="0" dirty="0" smtClean="0">
                <a:solidFill>
                  <a:srgbClr val="212529"/>
                </a:solidFill>
                <a:effectLst/>
              </a:rPr>
              <a:t> delle </a:t>
            </a:r>
            <a:r>
              <a:rPr lang="it-IT" b="1" i="0" dirty="0" smtClean="0">
                <a:solidFill>
                  <a:srgbClr val="212529"/>
                </a:solidFill>
                <a:effectLst/>
              </a:rPr>
              <a:t>prestazioni farmaceutiche erogate attraverso le farmacie</a:t>
            </a:r>
            <a:r>
              <a:rPr lang="it-IT" b="0" i="0" dirty="0" smtClean="0">
                <a:solidFill>
                  <a:srgbClr val="212529"/>
                </a:solidFill>
                <a:effectLst/>
              </a:rPr>
              <a:t>, pubbliche e private, convenzionate con SSN, di cui è stata data attuazione con l’art. 18 del Decreto del Ministero della salute del 20 settembre 2004, n. 245.</a:t>
            </a:r>
            <a:endParaRPr lang="it-IT" b="0" i="0" dirty="0">
              <a:solidFill>
                <a:srgbClr val="212529"/>
              </a:solidFill>
              <a:effectLst/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81205"/>
            <a:ext cx="10905066" cy="55914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IL RAPPORTO OSMED 2020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70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71" y="924667"/>
            <a:ext cx="6038095" cy="593333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2789370" y="3122066"/>
            <a:ext cx="6038095" cy="1947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45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39"/>
          <a:stretch/>
        </p:blipFill>
        <p:spPr>
          <a:xfrm>
            <a:off x="1382919" y="1283770"/>
            <a:ext cx="4881058" cy="429045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4"/>
          <a:stretch/>
        </p:blipFill>
        <p:spPr>
          <a:xfrm>
            <a:off x="6632836" y="2402379"/>
            <a:ext cx="5103705" cy="2667280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1442891" y="4086341"/>
            <a:ext cx="4734486" cy="20302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8550439" y="3391593"/>
            <a:ext cx="468869" cy="36289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7811524" y="1425191"/>
            <a:ext cx="1748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ASSISTENZA CONVENZIONATA</a:t>
            </a:r>
            <a:endParaRPr lang="it-IT" sz="1600" dirty="0">
              <a:solidFill>
                <a:srgbClr val="5483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831260" y="3050771"/>
            <a:ext cx="2461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SPESA CONVENZIONATA,</a:t>
            </a:r>
          </a:p>
          <a:p>
            <a:r>
              <a:rPr lang="it-IT" sz="1600" dirty="0">
                <a:solidFill>
                  <a:srgbClr val="5483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DIRETTA E DPC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14" y="907101"/>
            <a:ext cx="6114286" cy="5628571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1708309" y="2856059"/>
            <a:ext cx="6038095" cy="19471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5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68"/>
          <a:stretch/>
        </p:blipFill>
        <p:spPr>
          <a:xfrm>
            <a:off x="1228026" y="1349514"/>
            <a:ext cx="5489933" cy="45608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3"/>
          <a:stretch/>
        </p:blipFill>
        <p:spPr>
          <a:xfrm rot="5400000">
            <a:off x="5860533" y="2321309"/>
            <a:ext cx="4980424" cy="271490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0326677" y="3548316"/>
            <a:ext cx="1514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DIRETTA, DPC E </a:t>
            </a:r>
            <a:endParaRPr lang="it-IT" sz="1600" dirty="0" smtClean="0">
              <a:solidFill>
                <a:srgbClr val="548335"/>
              </a:solidFill>
            </a:endParaRPr>
          </a:p>
          <a:p>
            <a:r>
              <a:rPr lang="it-IT" sz="1600" dirty="0" smtClean="0">
                <a:solidFill>
                  <a:srgbClr val="548335"/>
                </a:solidFill>
              </a:rPr>
              <a:t>OSPEDALIERA</a:t>
            </a:r>
            <a:endParaRPr lang="it-IT" sz="1600" dirty="0"/>
          </a:p>
        </p:txBody>
      </p:sp>
      <p:sp>
        <p:nvSpPr>
          <p:cNvPr id="16" name="Rettangolo arrotondato 15"/>
          <p:cNvSpPr/>
          <p:nvPr/>
        </p:nvSpPr>
        <p:spPr>
          <a:xfrm>
            <a:off x="1288472" y="2901994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945985" y="2681453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3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6"/>
          <a:stretch/>
        </p:blipFill>
        <p:spPr>
          <a:xfrm>
            <a:off x="6666933" y="2385386"/>
            <a:ext cx="4901045" cy="256721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5"/>
          <a:stretch/>
        </p:blipFill>
        <p:spPr>
          <a:xfrm>
            <a:off x="1298410" y="1321553"/>
            <a:ext cx="5218164" cy="45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14" y="1376619"/>
            <a:ext cx="5428571" cy="410476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30043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55" y="1935308"/>
            <a:ext cx="5830114" cy="311511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1641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85" y="1195984"/>
            <a:ext cx="5271312" cy="511886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3316778" y="2968496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9340927" y="3564941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DISTRIBUZIONE PER ETA’ E GENERE</a:t>
            </a:r>
          </a:p>
        </p:txBody>
      </p:sp>
    </p:spTree>
    <p:extLst>
      <p:ext uri="{BB962C8B-B14F-4D97-AF65-F5344CB8AC3E}">
        <p14:creationId xmlns:p14="http://schemas.microsoft.com/office/powerpoint/2010/main" val="150109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01342" y="2636112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OVER 65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7"/>
          <a:stretch/>
        </p:blipFill>
        <p:spPr>
          <a:xfrm>
            <a:off x="214058" y="801904"/>
            <a:ext cx="6220693" cy="366841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27" y="4617645"/>
            <a:ext cx="6277851" cy="19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09" y="3420079"/>
            <a:ext cx="5430033" cy="307984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972275" y="239093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OVER 65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5"/>
          <a:stretch/>
        </p:blipFill>
        <p:spPr>
          <a:xfrm>
            <a:off x="1195501" y="967654"/>
            <a:ext cx="6220693" cy="24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3" y="1245348"/>
            <a:ext cx="7995551" cy="5236599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SPESA FARMACEUTICA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2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972275" y="239093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9"/>
          <a:stretch/>
        </p:blipFill>
        <p:spPr>
          <a:xfrm>
            <a:off x="884520" y="823408"/>
            <a:ext cx="5087060" cy="297479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45"/>
          <a:stretch/>
        </p:blipFill>
        <p:spPr>
          <a:xfrm>
            <a:off x="6470166" y="3429000"/>
            <a:ext cx="5087060" cy="2668332"/>
          </a:xfrm>
          <a:prstGeom prst="rect">
            <a:avLst/>
          </a:prstGeom>
        </p:spPr>
      </p:pic>
      <p:sp>
        <p:nvSpPr>
          <p:cNvPr id="17" name="Freccia a destra 16"/>
          <p:cNvSpPr/>
          <p:nvPr/>
        </p:nvSpPr>
        <p:spPr>
          <a:xfrm rot="5400000" flipV="1">
            <a:off x="2527069" y="1462869"/>
            <a:ext cx="348750" cy="6611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9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401634" y="2886804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4"/>
          <a:stretch/>
        </p:blipFill>
        <p:spPr>
          <a:xfrm>
            <a:off x="847169" y="771048"/>
            <a:ext cx="6011114" cy="367087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2"/>
          <a:stretch/>
        </p:blipFill>
        <p:spPr>
          <a:xfrm>
            <a:off x="5411376" y="4441921"/>
            <a:ext cx="6011114" cy="21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8" y="178491"/>
            <a:ext cx="6544952" cy="64491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57409" y="3369713"/>
            <a:ext cx="22470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ETA’ PEDIATRICA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55" y="1210636"/>
            <a:ext cx="6005265" cy="48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57" y="823408"/>
            <a:ext cx="6058019" cy="2875756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8599133" y="3269678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09" y="3623482"/>
            <a:ext cx="5728865" cy="2903912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5212081" y="850906"/>
            <a:ext cx="2116496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2227811" y="859666"/>
            <a:ext cx="540328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2327563" y="3737705"/>
            <a:ext cx="659476" cy="23349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44" y="746448"/>
            <a:ext cx="5304465" cy="5693784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599133" y="2663122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67890" y="2756856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0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4" y="918386"/>
            <a:ext cx="5378335" cy="56908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024947" y="3136612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67890" y="276134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15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5" y="1379791"/>
            <a:ext cx="6215918" cy="3997343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>
            <a:off x="2818016" y="4696691"/>
            <a:ext cx="572808" cy="7481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9048824" y="3123785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</p:spTree>
    <p:extLst>
      <p:ext uri="{BB962C8B-B14F-4D97-AF65-F5344CB8AC3E}">
        <p14:creationId xmlns:p14="http://schemas.microsoft.com/office/powerpoint/2010/main" val="75111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42" y="967654"/>
            <a:ext cx="6296572" cy="545891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048824" y="3123785"/>
            <a:ext cx="2247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BREVETTO SCADUTO E BIOSIMILARI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778954" y="128939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6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20842" y="3106465"/>
            <a:ext cx="20336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3"/>
          <a:stretch/>
        </p:blipFill>
        <p:spPr>
          <a:xfrm>
            <a:off x="1341409" y="1060668"/>
            <a:ext cx="5285716" cy="491082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6"/>
          <a:stretch/>
        </p:blipFill>
        <p:spPr>
          <a:xfrm rot="5400000">
            <a:off x="5643196" y="2518797"/>
            <a:ext cx="5285716" cy="1994571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1390106" y="2752437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631482" y="3012821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25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5" y="1709497"/>
            <a:ext cx="6134956" cy="3439005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4761093" y="3706746"/>
            <a:ext cx="492551" cy="466243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6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2684390" y="2434799"/>
            <a:ext cx="6823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INDICATORI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MISURE DI UTILIZZAZIONE DEI FARMACI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0043" t="14989" r="13666" b="28312"/>
          <a:stretch>
            <a:fillRect/>
          </a:stretch>
        </p:blipFill>
        <p:spPr bwMode="auto">
          <a:xfrm>
            <a:off x="10715626" y="5196528"/>
            <a:ext cx="1217796" cy="14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69294" t="44912" r="13452" b="26012"/>
          <a:stretch>
            <a:fillRect/>
          </a:stretch>
        </p:blipFill>
        <p:spPr bwMode="auto">
          <a:xfrm>
            <a:off x="0" y="0"/>
            <a:ext cx="1730565" cy="157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3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75" y="794260"/>
            <a:ext cx="5460765" cy="582481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</p:spTree>
    <p:extLst>
      <p:ext uri="{BB962C8B-B14F-4D97-AF65-F5344CB8AC3E}">
        <p14:creationId xmlns:p14="http://schemas.microsoft.com/office/powerpoint/2010/main" val="29677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87" y="791690"/>
            <a:ext cx="5145468" cy="592199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048824" y="3123785"/>
            <a:ext cx="2247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COMPARTECIPAZIONE SUL PREZZO DI RIFERIMENTO DEI FARMACI A BREVETTO SCADUTO </a:t>
            </a:r>
          </a:p>
        </p:txBody>
      </p:sp>
    </p:spTree>
    <p:extLst>
      <p:ext uri="{BB962C8B-B14F-4D97-AF65-F5344CB8AC3E}">
        <p14:creationId xmlns:p14="http://schemas.microsoft.com/office/powerpoint/2010/main" val="10089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3" y="1795549"/>
            <a:ext cx="6343716" cy="3872138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4172989" y="3548505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63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9" y="1480865"/>
            <a:ext cx="5963482" cy="389626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sp>
        <p:nvSpPr>
          <p:cNvPr id="12" name="Ovale 11"/>
          <p:cNvSpPr/>
          <p:nvPr/>
        </p:nvSpPr>
        <p:spPr>
          <a:xfrm>
            <a:off x="6425738" y="3039540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5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64" y="1580892"/>
            <a:ext cx="6068272" cy="3696216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3330771" y="3811315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3316916" y="3282075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ccia a destra 23"/>
          <p:cNvSpPr/>
          <p:nvPr/>
        </p:nvSpPr>
        <p:spPr>
          <a:xfrm rot="5400000">
            <a:off x="5149004" y="2202539"/>
            <a:ext cx="358522" cy="993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9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48" y="1614234"/>
            <a:ext cx="5934903" cy="362953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750166" y="3380362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BIOSIMILARI</a:t>
            </a:r>
          </a:p>
        </p:txBody>
      </p:sp>
      <p:cxnSp>
        <p:nvCxnSpPr>
          <p:cNvPr id="12" name="Connettore diritto 11"/>
          <p:cNvCxnSpPr/>
          <p:nvPr/>
        </p:nvCxnSpPr>
        <p:spPr>
          <a:xfrm>
            <a:off x="3316916" y="3581333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3311373" y="3791924"/>
            <a:ext cx="58932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ccia a destra 16"/>
          <p:cNvSpPr/>
          <p:nvPr/>
        </p:nvSpPr>
        <p:spPr>
          <a:xfrm rot="5400000">
            <a:off x="5149004" y="2160974"/>
            <a:ext cx="358522" cy="9936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86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394625" y="325972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08" y="1795234"/>
            <a:ext cx="6220693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97"/>
          <a:stretch/>
        </p:blipFill>
        <p:spPr>
          <a:xfrm>
            <a:off x="1328615" y="1197390"/>
            <a:ext cx="5237019" cy="50430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4"/>
          <a:stretch/>
        </p:blipFill>
        <p:spPr>
          <a:xfrm rot="5400000">
            <a:off x="5760887" y="2604052"/>
            <a:ext cx="5042423" cy="2063298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1418012" y="2893753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568243" y="2800108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8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82" y="994386"/>
            <a:ext cx="6211167" cy="544906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462271" y="3380362"/>
            <a:ext cx="17570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CLASSE C</a:t>
            </a:r>
            <a:endParaRPr lang="it-IT" sz="1600" dirty="0">
              <a:solidFill>
                <a:srgbClr val="5483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184901" y="338036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5" y="1132679"/>
            <a:ext cx="5494711" cy="548639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2896985" y="2976880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819358" y="1227908"/>
            <a:ext cx="1309143" cy="1872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SISTEMI DI CLASSIFICAZIONE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72209" y="1370077"/>
            <a:ext cx="9671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sistema di classificazione dei farmaci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sviluppato dall’Organizzazione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Mondiale della Sanità (WHO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utilizzato anche nei rapporti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OsMed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è basato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 sistema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ATC/DDD.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1554387" y="2870651"/>
            <a:ext cx="6100187" cy="93518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ATC: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natomica-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erapeutica-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himica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2826328" y="4436220"/>
            <a:ext cx="3389820" cy="89569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DDD: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efined-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ose</a:t>
            </a:r>
          </a:p>
        </p:txBody>
      </p:sp>
      <p:pic>
        <p:nvPicPr>
          <p:cNvPr id="1026" name="Picture 2" descr="Pharmawizard è app, blog e guida all'uso dei farmaci • NCF - Notiziario  Chimico Farmaceutic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372" y="3142613"/>
            <a:ext cx="2387918" cy="30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3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7" y="968258"/>
            <a:ext cx="5453148" cy="5647300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3054926" y="2868811"/>
            <a:ext cx="5237019" cy="19865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4885860" y="1039234"/>
            <a:ext cx="1406875" cy="22430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65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775743" y="1854302"/>
            <a:ext cx="1415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DIRETTA E 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0"/>
          <a:stretch/>
        </p:blipFill>
        <p:spPr>
          <a:xfrm>
            <a:off x="6186201" y="3179073"/>
            <a:ext cx="6448692" cy="37292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6"/>
          <a:stretch/>
        </p:blipFill>
        <p:spPr>
          <a:xfrm>
            <a:off x="409916" y="519617"/>
            <a:ext cx="6454457" cy="3686413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2934392" y="2023579"/>
            <a:ext cx="781396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9587345" y="4900242"/>
            <a:ext cx="895004" cy="471687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729344" y="779437"/>
            <a:ext cx="64562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7586747" y="3350840"/>
            <a:ext cx="64562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7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750166" y="3380362"/>
            <a:ext cx="526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DPC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13" y="918386"/>
            <a:ext cx="5671101" cy="5636521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3391593" y="2926080"/>
            <a:ext cx="5381105" cy="21619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6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1613768" y="445729"/>
            <a:ext cx="5232794" cy="641227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037744" y="3259723"/>
            <a:ext cx="526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DPC</a:t>
            </a:r>
            <a:endParaRPr lang="it-IT" sz="1600" dirty="0">
              <a:solidFill>
                <a:srgbClr val="5483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864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62" y="1408385"/>
            <a:ext cx="6287377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724588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57" y="1039234"/>
            <a:ext cx="6106377" cy="5325218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237017" y="1130239"/>
            <a:ext cx="1321723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308254" y="3201534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59" y="1111363"/>
            <a:ext cx="6144482" cy="5449060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44836" y="1130239"/>
            <a:ext cx="2003368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3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446333" y="330341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35" y="1321552"/>
            <a:ext cx="6402949" cy="514574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2850089" y="3270166"/>
            <a:ext cx="6035040" cy="16299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6881761" y="1370744"/>
            <a:ext cx="2003368" cy="29949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5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3" y="1267654"/>
            <a:ext cx="6673528" cy="5047199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69773" y="1205345"/>
            <a:ext cx="1404851" cy="26595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609019" y="2887780"/>
            <a:ext cx="6152595" cy="19624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8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A CARICO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DEL CITTADINO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77" y="1056993"/>
            <a:ext cx="5876793" cy="5373643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426825" y="1200933"/>
            <a:ext cx="782783" cy="2412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1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CLASSIFICAZIONE ATC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254531" y="1370077"/>
            <a:ext cx="10184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’ATC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 un sistema di classificazione di tipo alfanumerico che suddivide i farmaci in base a uno schema costituito da 5 livelli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gerarchici: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anatomico principale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terapeutico principale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 numero di due cifre)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terapeutico farmacologico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chimico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(contraddistinto da una lettera dell'alfabeto).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sottogruppo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chimico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(contraddistinto da un numero di due cifre) ed è specifico per ogni singola sostanza chimica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3609975" y="3961511"/>
            <a:ext cx="4972050" cy="213829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ATORVASTATINA: C10AA05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cardiovascolare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sostanze modificatrici dei lipidi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sostanze modificatrici dei lipidi, non associate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inibitori della HMG CoA reduttasi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05: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atorvastatina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537773" y="3243097"/>
            <a:ext cx="164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BENZODIAZEPINE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02" y="1628523"/>
            <a:ext cx="5813949" cy="38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98" y="120848"/>
            <a:ext cx="6646146" cy="79753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850375" y="1642159"/>
            <a:ext cx="164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FOCUS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BENZODIAZEPINE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" y="905913"/>
            <a:ext cx="5713470" cy="561462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4"/>
          <a:stretch/>
        </p:blipFill>
        <p:spPr>
          <a:xfrm>
            <a:off x="6500177" y="2838553"/>
            <a:ext cx="5575821" cy="3525888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814647" y="2908171"/>
            <a:ext cx="5444837" cy="2174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9673261" y="4895076"/>
            <a:ext cx="59297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9" y="1328444"/>
            <a:ext cx="6173061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11" y="1509444"/>
            <a:ext cx="6287377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533260"/>
            <a:ext cx="6192114" cy="3791479"/>
          </a:xfrm>
          <a:prstGeom prst="rect">
            <a:avLst/>
          </a:prstGeom>
        </p:spPr>
      </p:pic>
      <p:sp>
        <p:nvSpPr>
          <p:cNvPr id="16" name="Ovale 15"/>
          <p:cNvSpPr/>
          <p:nvPr/>
        </p:nvSpPr>
        <p:spPr>
          <a:xfrm>
            <a:off x="6647428" y="3258588"/>
            <a:ext cx="592973" cy="34082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8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257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ONCOLOGICI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7" y="2215804"/>
            <a:ext cx="6363588" cy="28578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1"/>
          <a:stretch/>
        </p:blipFill>
        <p:spPr>
          <a:xfrm>
            <a:off x="3141338" y="1616304"/>
            <a:ext cx="6287377" cy="5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9" y="1571366"/>
            <a:ext cx="5963482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74" y="1423707"/>
            <a:ext cx="6096851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2128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IMMUNOSOPPRESSORI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IMMUNOMODULATORI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6"/>
          <a:stretch/>
        </p:blipFill>
        <p:spPr>
          <a:xfrm>
            <a:off x="2831569" y="2917119"/>
            <a:ext cx="6528861" cy="240519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40"/>
          <a:stretch/>
        </p:blipFill>
        <p:spPr>
          <a:xfrm>
            <a:off x="2909815" y="2172393"/>
            <a:ext cx="6024785" cy="54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85" y="1580892"/>
            <a:ext cx="6306430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1244591" y="1370077"/>
            <a:ext cx="98574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dose definita giornaliera (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rappresenta: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dose di mantenimento per giorno di terapia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soggetti adulti,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relativamente all’indicazione terapeutica principale della sostanza.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tratta di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 standard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stabilito a livello internazionale per ciascun farmaco, 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della dose raccomandata per il singolo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paziente.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è generalmente assegnata a un principio attivo già classificato con uno specifico codice ATC.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numero di DDD prescritte viene rapportato a 1000 abitanti per ciascun giorno del periodo temporale in esame (settimana, mese, anno, ecc.). 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DDD consente di aggregare le prescrizioni indipendentemente dalla sostanza prescritta, dalla via di somministrazione, dal numero di unità posologiche e dal dosaggio della singola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confezione.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CLASSIFICAZIONE DDD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20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99702"/>
            <a:ext cx="6182588" cy="401058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</p:spTree>
    <p:extLst>
      <p:ext uri="{BB962C8B-B14F-4D97-AF65-F5344CB8AC3E}">
        <p14:creationId xmlns:p14="http://schemas.microsoft.com/office/powerpoint/2010/main" val="32281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9635526" y="3352367"/>
            <a:ext cx="2261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FARMACI IPERTENSIONE 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SCOMPENSO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7"/>
          <a:stretch/>
        </p:blipFill>
        <p:spPr>
          <a:xfrm>
            <a:off x="2669226" y="2884242"/>
            <a:ext cx="6264082" cy="232756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6"/>
          <a:stretch/>
        </p:blipFill>
        <p:spPr>
          <a:xfrm>
            <a:off x="2774418" y="2413461"/>
            <a:ext cx="6053699" cy="4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6" y="1590418"/>
            <a:ext cx="6182588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43" y="1564110"/>
            <a:ext cx="6011114" cy="3886742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</p:spTree>
    <p:extLst>
      <p:ext uri="{BB962C8B-B14F-4D97-AF65-F5344CB8AC3E}">
        <p14:creationId xmlns:p14="http://schemas.microsoft.com/office/powerpoint/2010/main" val="27062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9635526" y="3352367"/>
            <a:ext cx="1642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548335"/>
                </a:solidFill>
              </a:rPr>
              <a:t>FARMACI </a:t>
            </a:r>
          </a:p>
          <a:p>
            <a:r>
              <a:rPr lang="it-IT" sz="1600" dirty="0">
                <a:solidFill>
                  <a:srgbClr val="548335"/>
                </a:solidFill>
              </a:rPr>
              <a:t>IPOLIPEMIZZANTI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6"/>
          <a:stretch/>
        </p:blipFill>
        <p:spPr>
          <a:xfrm>
            <a:off x="2866573" y="2948112"/>
            <a:ext cx="6458851" cy="219181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82"/>
          <a:stretch/>
        </p:blipFill>
        <p:spPr>
          <a:xfrm>
            <a:off x="2866573" y="2247101"/>
            <a:ext cx="6458851" cy="6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16" y="1666629"/>
            <a:ext cx="6030167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16" y="1783672"/>
            <a:ext cx="6030167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407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ANTIDIABETICI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32"/>
          <a:stretch/>
        </p:blipFill>
        <p:spPr>
          <a:xfrm>
            <a:off x="2933258" y="2383385"/>
            <a:ext cx="6325483" cy="51668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3"/>
          <a:stretch/>
        </p:blipFill>
        <p:spPr>
          <a:xfrm>
            <a:off x="2933258" y="2900069"/>
            <a:ext cx="6325483" cy="216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11" y="1514208"/>
            <a:ext cx="6106377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232" y="1509444"/>
            <a:ext cx="6163535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4432241" y="1565976"/>
            <a:ext cx="3327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prstClr val="black"/>
                </a:solidFill>
              </a:rPr>
              <a:t>DDD</a:t>
            </a:r>
            <a:r>
              <a:rPr lang="it-IT" dirty="0">
                <a:solidFill>
                  <a:prstClr val="black"/>
                </a:solidFill>
              </a:rPr>
              <a:t>= quantità PA/valore </a:t>
            </a:r>
            <a:r>
              <a:rPr lang="it-IT" dirty="0" smtClean="0">
                <a:solidFill>
                  <a:prstClr val="black"/>
                </a:solidFill>
              </a:rPr>
              <a:t>DDD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47A8077-C0AE-D64B-B649-FA38F21E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726608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latin typeface="+mn-lt"/>
              </a:rPr>
              <a:t>ESEMPIO CALCOLO DDD</a:t>
            </a:r>
            <a:endParaRPr lang="it-IT" sz="3600" b="1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68543"/>
              </p:ext>
            </p:extLst>
          </p:nvPr>
        </p:nvGraphicFramePr>
        <p:xfrm>
          <a:off x="831735" y="2896057"/>
          <a:ext cx="4510116" cy="156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058">
                  <a:extLst>
                    <a:ext uri="{9D8B030D-6E8A-4147-A177-3AD203B41FA5}">
                      <a16:colId xmlns:a16="http://schemas.microsoft.com/office/drawing/2014/main" val="705997831"/>
                    </a:ext>
                  </a:extLst>
                </a:gridCol>
                <a:gridCol w="2255058">
                  <a:extLst>
                    <a:ext uri="{9D8B030D-6E8A-4147-A177-3AD203B41FA5}">
                      <a16:colId xmlns:a16="http://schemas.microsoft.com/office/drawing/2014/main" val="2631483119"/>
                    </a:ext>
                  </a:extLst>
                </a:gridCol>
              </a:tblGrid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5595847"/>
                  </a:ext>
                </a:extLst>
              </a:tr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enalapril</a:t>
                      </a:r>
                      <a:endParaRPr kumimoji="0" lang="it-IT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7182416"/>
                  </a:ext>
                </a:extLst>
              </a:tr>
              <a:tr h="521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amoxicillina</a:t>
                      </a:r>
                      <a:endParaRPr kumimoji="0" lang="it-IT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243447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96690"/>
              </p:ext>
            </p:extLst>
          </p:nvPr>
        </p:nvGraphicFramePr>
        <p:xfrm>
          <a:off x="6658850" y="2896057"/>
          <a:ext cx="4909128" cy="1567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564">
                  <a:extLst>
                    <a:ext uri="{9D8B030D-6E8A-4147-A177-3AD203B41FA5}">
                      <a16:colId xmlns:a16="http://schemas.microsoft.com/office/drawing/2014/main" val="2800480621"/>
                    </a:ext>
                  </a:extLst>
                </a:gridCol>
                <a:gridCol w="2454564">
                  <a:extLst>
                    <a:ext uri="{9D8B030D-6E8A-4147-A177-3AD203B41FA5}">
                      <a16:colId xmlns:a16="http://schemas.microsoft.com/office/drawing/2014/main" val="3579108905"/>
                    </a:ext>
                  </a:extLst>
                </a:gridCol>
              </a:tblGrid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confezione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DDD per confezione</a:t>
                      </a:r>
                      <a:endParaRPr kumimoji="0" lang="it-IT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969113"/>
                  </a:ext>
                </a:extLst>
              </a:tr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Enalapril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28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cpr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(28*5)/10 mg = 14 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210107"/>
                  </a:ext>
                </a:extLst>
              </a:tr>
              <a:tr h="5226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Zimox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kumimoji="0" lang="it-IT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cpr</a:t>
                      </a: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500mg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(12*5)/1g = 6 DDD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945129"/>
                  </a:ext>
                </a:extLst>
              </a:tr>
            </a:tbl>
          </a:graphicData>
        </a:graphic>
      </p:graphicFrame>
      <p:sp>
        <p:nvSpPr>
          <p:cNvPr id="10" name="Rettangolo arrotondato 9"/>
          <p:cNvSpPr/>
          <p:nvPr/>
        </p:nvSpPr>
        <p:spPr>
          <a:xfrm>
            <a:off x="4339491" y="1444662"/>
            <a:ext cx="3183775" cy="61195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5622121" y="3566160"/>
            <a:ext cx="756458" cy="22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0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635526" y="3352367"/>
            <a:ext cx="1456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ANTI-ULCERA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E REFLUSSO GE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35485" r="25207" b="58369"/>
          <a:stretch/>
        </p:blipFill>
        <p:spPr>
          <a:xfrm>
            <a:off x="2872248" y="2068312"/>
            <a:ext cx="6447503" cy="61229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55769" r="25207" b="20863"/>
          <a:stretch/>
        </p:blipFill>
        <p:spPr>
          <a:xfrm>
            <a:off x="2872248" y="2614804"/>
            <a:ext cx="6514413" cy="2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580892"/>
            <a:ext cx="6192114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01" y="1409418"/>
            <a:ext cx="6077798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ANTIBIOTICI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3"/>
          <a:stretch/>
        </p:blipFill>
        <p:spPr>
          <a:xfrm>
            <a:off x="2895251" y="2840364"/>
            <a:ext cx="6208004" cy="204752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4"/>
          <a:stretch/>
        </p:blipFill>
        <p:spPr>
          <a:xfrm>
            <a:off x="3212091" y="2310940"/>
            <a:ext cx="5657590" cy="42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16" y="1552313"/>
            <a:ext cx="6211167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90" y="1576129"/>
            <a:ext cx="6049219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96" y="1031987"/>
            <a:ext cx="5376768" cy="5317867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3373581" y="2966360"/>
            <a:ext cx="5444837" cy="21741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7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862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VACCINI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0"/>
          <a:stretch/>
        </p:blipFill>
        <p:spPr>
          <a:xfrm>
            <a:off x="2875827" y="1464544"/>
            <a:ext cx="6639852" cy="4707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206" y="1935308"/>
            <a:ext cx="6363588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48" y="1561839"/>
            <a:ext cx="6115904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3" y="95428"/>
            <a:ext cx="6554557" cy="8001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635526" y="3352367"/>
            <a:ext cx="1867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548335"/>
                </a:solidFill>
              </a:rPr>
              <a:t>ANTIMICOTICI</a:t>
            </a:r>
          </a:p>
          <a:p>
            <a:r>
              <a:rPr lang="it-IT" sz="1600" dirty="0" smtClean="0">
                <a:solidFill>
                  <a:srgbClr val="548335"/>
                </a:solidFill>
              </a:rPr>
              <a:t>PER USO SISTEMICO</a:t>
            </a:r>
            <a:endParaRPr lang="it-IT" sz="1600" dirty="0">
              <a:solidFill>
                <a:srgbClr val="548335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43" y="1418944"/>
            <a:ext cx="6192114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2691</Words>
  <Application>Microsoft Office PowerPoint</Application>
  <PresentationFormat>Widescreen</PresentationFormat>
  <Paragraphs>432</Paragraphs>
  <Slides>146</Slides>
  <Notes>146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146</vt:i4>
      </vt:variant>
    </vt:vector>
  </HeadingPairs>
  <TitlesOfParts>
    <vt:vector size="151" baseType="lpstr">
      <vt:lpstr>Arial</vt:lpstr>
      <vt:lpstr>Calibri</vt:lpstr>
      <vt:lpstr>Calibri Light</vt:lpstr>
      <vt:lpstr>Tema di Office</vt:lpstr>
      <vt:lpstr>1_Tema di Office</vt:lpstr>
      <vt:lpstr>IL RAPPORTO OSMED 2020</vt:lpstr>
      <vt:lpstr>IL RAPPORTO OSMED 2020</vt:lpstr>
      <vt:lpstr>IL RAPPORTO OSMED 2020</vt:lpstr>
      <vt:lpstr>SPESA FARMACEUTICA</vt:lpstr>
      <vt:lpstr>Presentazione standard di PowerPoint</vt:lpstr>
      <vt:lpstr>SISTEMI DI CLASSIFICAZIONE</vt:lpstr>
      <vt:lpstr>CLASSIFICAZIONE ATC</vt:lpstr>
      <vt:lpstr>CLASSIFICAZIONE DDD</vt:lpstr>
      <vt:lpstr>ESEMPIO CALCOLO DDD</vt:lpstr>
      <vt:lpstr>INDICATORI E MISURE DI UTILIZZAZIONE DEI FARMACI</vt:lpstr>
      <vt:lpstr>Presentazione standard di PowerPoint</vt:lpstr>
      <vt:lpstr>Presentazione standard di PowerPoint</vt:lpstr>
      <vt:lpstr>Prezzi Medi Ponderati (PMP)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RAPPORTO OSMED 2020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RAPPORTO OSMED 2020</dc:title>
  <dc:creator>Claudia Sommaro</dc:creator>
  <cp:lastModifiedBy>Stefano Palcic</cp:lastModifiedBy>
  <cp:revision>55</cp:revision>
  <dcterms:created xsi:type="dcterms:W3CDTF">2022-06-07T12:33:21Z</dcterms:created>
  <dcterms:modified xsi:type="dcterms:W3CDTF">2023-04-18T15:56:45Z</dcterms:modified>
</cp:coreProperties>
</file>