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6"/>
  </p:notesMasterIdLst>
  <p:sldIdLst>
    <p:sldId id="572" r:id="rId2"/>
    <p:sldId id="542" r:id="rId3"/>
    <p:sldId id="571" r:id="rId4"/>
    <p:sldId id="265" r:id="rId5"/>
    <p:sldId id="543" r:id="rId6"/>
    <p:sldId id="544" r:id="rId7"/>
    <p:sldId id="545" r:id="rId8"/>
    <p:sldId id="546" r:id="rId9"/>
    <p:sldId id="547" r:id="rId10"/>
    <p:sldId id="548" r:id="rId11"/>
    <p:sldId id="549" r:id="rId12"/>
    <p:sldId id="551" r:id="rId13"/>
    <p:sldId id="552" r:id="rId14"/>
    <p:sldId id="55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1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2" autoAdjust="0"/>
    <p:restoredTop sz="94660"/>
  </p:normalViewPr>
  <p:slideViewPr>
    <p:cSldViewPr>
      <p:cViewPr varScale="1">
        <p:scale>
          <a:sx n="76" d="100"/>
          <a:sy n="76" d="100"/>
        </p:scale>
        <p:origin x="1024" y="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9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8B25-88A8-4F46-A8E3-BF862D0ED046}" type="datetimeFigureOut">
              <a:rPr lang="en-CA"/>
              <a:pPr>
                <a:defRPr/>
              </a:pPr>
              <a:t>2023-05-08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D914212-F057-4468-897B-6A697F800100}" type="slidenum">
              <a:rPr lang="en-CA" altLang="fr-FR"/>
              <a:pPr/>
              <a:t>‹#›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469426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00D41F5-BD36-41B7-B8DD-18ED47A5F431}" type="slidenum">
              <a:rPr lang="en-US" altLang="en-US">
                <a:latin typeface="Arial" pitchFamily="34" charset="0"/>
              </a:rPr>
              <a:pPr/>
              <a:t>4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84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E4FAD-CE37-48B9-8108-BD7D7B94FABA}" type="datetime1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73103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7976A0-878D-44FA-9AFE-D030FDCC5505}" type="datetime1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80085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35B5BE-116C-4173-B1BD-0EF99B86F8A4}" type="datetime1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6361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C1F5F5-B08A-47FE-B139-D79A0F011C0A}" type="datetime1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859479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5B0013-774D-4C25-B291-686D563797D6}" type="datetime1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8026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C5643B-7264-42D5-889C-12C937E69C06}" type="datetime1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987995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912DB5-F56F-4586-9F4A-A4E0506CDAC4}" type="datetime1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695832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DAF7CB-780A-4070-B010-97ABBA1198F6}" type="datetime1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8870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C80AEA-6DBD-4BD9-8843-3C36B0243430}" type="datetime1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2934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B9DE78-EBDA-40C7-A876-433A948273B4}" type="datetime1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86931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8595C6-7933-4FB8-94CF-13CCC4FF7879}" type="datetime1">
              <a:rPr lang="fr-CA" smtClean="0"/>
              <a:t>2023-05-08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91897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A4DFFA-E261-4A0F-A925-C38E2A00B530}" type="datetime1">
              <a:rPr lang="fr-CA" smtClean="0"/>
              <a:t>2023-05-08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75933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2608BA-ACF5-4AD7-9664-55236F0CC78F}" type="datetime1">
              <a:rPr lang="fr-CA" smtClean="0"/>
              <a:t>2023-05-08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8884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9050-BC6B-45DB-B8FF-089B11E362E2}" type="datetime1">
              <a:rPr lang="fr-CA" smtClean="0"/>
              <a:t>2023-05-08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2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A36334-4AAB-44DD-846E-6E9E0E3AB354}" type="datetime1">
              <a:rPr lang="fr-CA" smtClean="0"/>
              <a:t>2023-05-08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94388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71D554-01B4-4A1D-B032-7B653AEA4CD8}" type="datetime1">
              <a:rPr lang="fr-CA" smtClean="0"/>
              <a:t>2023-05-08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03334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FAC756-30DA-4404-81C7-1779DF666A66}" type="datetime1">
              <a:rPr lang="fr-CA" smtClean="0"/>
              <a:t>2023-05-08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83D629-996C-479C-ABB6-6799B6219525}" type="slidenum">
              <a:rPr lang="fr-CA" altLang="fr-FR" smtClean="0"/>
              <a:pPr/>
              <a:t>‹#›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2649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758-F870-3969-0995-BBF75175E1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altLang="en-US" sz="3000" b="1" dirty="0" err="1"/>
              <a:t>Energie</a:t>
            </a:r>
            <a:r>
              <a:rPr lang="en-AU" altLang="en-US" sz="3000" b="1" dirty="0"/>
              <a:t> </a:t>
            </a:r>
            <a:r>
              <a:rPr lang="en-AU" altLang="en-US" sz="3000" b="1" dirty="0" err="1"/>
              <a:t>Rinnovabili</a:t>
            </a:r>
            <a:r>
              <a:rPr lang="en-AU" altLang="en-US" sz="3000" b="1" dirty="0"/>
              <a:t/>
            </a:r>
            <a:br>
              <a:rPr lang="en-AU" altLang="en-US" sz="3000" b="1" dirty="0"/>
            </a:br>
            <a:r>
              <a:rPr lang="en-AU" altLang="en-US" sz="3000" b="1" dirty="0" err="1"/>
              <a:t>Laurea</a:t>
            </a:r>
            <a:r>
              <a:rPr lang="en-AU" altLang="en-US" sz="3000" b="1" dirty="0"/>
              <a:t> </a:t>
            </a:r>
            <a:r>
              <a:rPr lang="en-AU" altLang="en-US" sz="3000" b="1" dirty="0" err="1"/>
              <a:t>Magistrale</a:t>
            </a:r>
            <a:r>
              <a:rPr lang="en-AU" altLang="en-US" sz="3000" b="1" dirty="0"/>
              <a:t> in </a:t>
            </a:r>
            <a:r>
              <a:rPr lang="en-AU" altLang="en-US" sz="3000" b="1" dirty="0" err="1"/>
              <a:t>Chimica</a:t>
            </a:r>
            <a:r>
              <a:rPr lang="en-AU" altLang="en-US" sz="3000" b="1" dirty="0"/>
              <a:t/>
            </a:r>
            <a:br>
              <a:rPr lang="en-AU" altLang="en-US" sz="3000" b="1" dirty="0"/>
            </a:br>
            <a:r>
              <a:rPr lang="da-DK" altLang="en-US" sz="3000" b="1" dirty="0"/>
              <a:t>Lezione n.18</a:t>
            </a:r>
            <a:br>
              <a:rPr lang="da-DK" altLang="en-US" sz="3000" b="1" dirty="0"/>
            </a:br>
            <a:endParaRPr lang="en-US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C97251-F91D-F624-7909-38CEB7B652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Federico Rosei</a:t>
            </a:r>
          </a:p>
          <a:p>
            <a:r>
              <a:rPr lang="en-US" dirty="0"/>
              <a:t>Trieste, Maggio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7E291-FA15-DD07-F648-E40E8B10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1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350760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755" y="156237"/>
            <a:ext cx="7199549" cy="1320800"/>
          </a:xfrm>
        </p:spPr>
        <p:txBody>
          <a:bodyPr>
            <a:normAutofit/>
          </a:bodyPr>
          <a:lstStyle/>
          <a:p>
            <a:r>
              <a:rPr lang="en-CA" sz="3600" dirty="0"/>
              <a:t>Disadvantages of Nuclear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3"/>
            <a:ext cx="8064896" cy="5577019"/>
          </a:xfrm>
          <a:noFill/>
        </p:spPr>
        <p:txBody>
          <a:bodyPr>
            <a:noAutofit/>
          </a:bodyPr>
          <a:lstStyle/>
          <a:p>
            <a:r>
              <a:rPr lang="en-US" sz="2000" dirty="0"/>
              <a:t>Radioactive waste emissions can last hundreds of years =&gt; requires long term storage with high safety measures</a:t>
            </a:r>
          </a:p>
          <a:p>
            <a:endParaRPr lang="en-US" sz="1400" dirty="0"/>
          </a:p>
          <a:p>
            <a:r>
              <a:rPr lang="en-US" sz="2000" dirty="0"/>
              <a:t>Uranium: non-renewable fuel; not available in many countries</a:t>
            </a:r>
          </a:p>
          <a:p>
            <a:endParaRPr lang="en-US" sz="1400" dirty="0"/>
          </a:p>
          <a:p>
            <a:r>
              <a:rPr lang="en-US" sz="2000" dirty="0"/>
              <a:t>When available, there are very strict rules set by the international community to prevent its mishandling</a:t>
            </a:r>
          </a:p>
          <a:p>
            <a:endParaRPr lang="en-US" sz="1400" dirty="0"/>
          </a:p>
          <a:p>
            <a:r>
              <a:rPr lang="en-US" sz="2000" dirty="0"/>
              <a:t>Nuclear accidents / explosions - very devastating in not only the short term, but also long term as radiation remains in the atmosphere</a:t>
            </a:r>
          </a:p>
          <a:p>
            <a:endParaRPr lang="en-US" sz="1400" dirty="0"/>
          </a:p>
          <a:p>
            <a:r>
              <a:rPr lang="en-US" sz="2000" dirty="0"/>
              <a:t>Exposure to nuclear radiation leaks is very harmful</a:t>
            </a:r>
            <a:endParaRPr lang="en-CA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C4043-3279-F377-6B86-EE8FEAC8A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10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984977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5698976" cy="720080"/>
          </a:xfrm>
        </p:spPr>
        <p:txBody>
          <a:bodyPr>
            <a:normAutofit fontScale="90000"/>
          </a:bodyPr>
          <a:lstStyle/>
          <a:p>
            <a:r>
              <a:rPr lang="en-CA" sz="3600" dirty="0"/>
              <a:t>Energy density: </a:t>
            </a:r>
            <a:r>
              <a:rPr lang="en-CA" sz="2800" dirty="0"/>
              <a:t>Nuclear vs. Fossil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9"/>
            <a:ext cx="6408712" cy="47884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43608" y="585957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dirty="0">
                <a:solidFill>
                  <a:srgbClr val="000000"/>
                </a:solidFill>
              </a:rPr>
              <a:t>*U-235: Uranium isotope</a:t>
            </a:r>
          </a:p>
          <a:p>
            <a:r>
              <a:rPr lang="en-CA" dirty="0">
                <a:solidFill>
                  <a:srgbClr val="000000"/>
                </a:solidFill>
              </a:rPr>
              <a:t>*LNG: </a:t>
            </a:r>
            <a:r>
              <a:rPr lang="en-CA" dirty="0" err="1">
                <a:solidFill>
                  <a:srgbClr val="000000"/>
                </a:solidFill>
              </a:rPr>
              <a:t>liquidnaturalgas</a:t>
            </a:r>
            <a:endParaRPr lang="en-CA" dirty="0">
              <a:solidFill>
                <a:srgbClr val="000000"/>
              </a:solidFill>
            </a:endParaRPr>
          </a:p>
          <a:p>
            <a:r>
              <a:rPr lang="en-CA" dirty="0">
                <a:solidFill>
                  <a:srgbClr val="000000"/>
                </a:solidFill>
              </a:rPr>
              <a:t>*STP: Standard Temperature and Pressure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7BE162-4DAD-6104-54F3-C191A770D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11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088544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/>
              <a:t>Major accidents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/>
              <a:t>… that have undermined public confidence in nuclear energy:</a:t>
            </a:r>
          </a:p>
          <a:p>
            <a:pPr lvl="1"/>
            <a:r>
              <a:rPr lang="en-CA" sz="2600" dirty="0"/>
              <a:t>Chernobyl, 1986</a:t>
            </a:r>
          </a:p>
          <a:p>
            <a:pPr lvl="1"/>
            <a:r>
              <a:rPr lang="en-CA" sz="2600" dirty="0"/>
              <a:t>Fukushima, 2011</a:t>
            </a:r>
          </a:p>
          <a:p>
            <a:endParaRPr lang="en-CA" sz="2800" dirty="0"/>
          </a:p>
          <a:p>
            <a:r>
              <a:rPr lang="en-CA" sz="2800" dirty="0"/>
              <a:t>Most countries have phased out / are phasing out nuclear power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748FF-B84F-BC04-0F17-8BEC989E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12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555016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16" y="202994"/>
            <a:ext cx="6347713" cy="1320800"/>
          </a:xfrm>
        </p:spPr>
        <p:txBody>
          <a:bodyPr/>
          <a:lstStyle/>
          <a:p>
            <a:r>
              <a:rPr lang="en-CA" sz="3600" dirty="0"/>
              <a:t>Nuclear 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97" y="1316687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/>
              <a:t>Nuclear reactions that occur in stars</a:t>
            </a:r>
          </a:p>
          <a:p>
            <a:r>
              <a:rPr lang="en-CA" sz="2400" dirty="0"/>
              <a:t>Theoretically unlimited clean energy</a:t>
            </a:r>
          </a:p>
          <a:p>
            <a:r>
              <a:rPr lang="en-CA" sz="2400" dirty="0"/>
              <a:t>In practice, not (yet?) a viable technology</a:t>
            </a:r>
          </a:p>
          <a:p>
            <a:r>
              <a:rPr lang="en-CA" sz="2400" dirty="0"/>
              <a:t>Never converges… 30 years ago </a:t>
            </a:r>
            <a:r>
              <a:rPr lang="en-CA" sz="2400" dirty="0">
                <a:sym typeface="Wingdings" panose="05000000000000000000" pitchFamily="2" charset="2"/>
              </a:rPr>
              <a:t> in 30 years</a:t>
            </a:r>
          </a:p>
          <a:p>
            <a:r>
              <a:rPr lang="en-CA" sz="2400" dirty="0">
                <a:sym typeface="Wingdings" panose="05000000000000000000" pitchFamily="2" charset="2"/>
              </a:rPr>
              <a:t>Today  another 30 years</a:t>
            </a:r>
            <a:endParaRPr lang="en-CA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4084E-49B6-F313-D6C0-78186231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13</a:t>
            </a:fld>
            <a:endParaRPr lang="fr-CA" altLang="fr-FR"/>
          </a:p>
        </p:txBody>
      </p:sp>
      <p:pic>
        <p:nvPicPr>
          <p:cNvPr id="2050" name="Picture 2" descr="https://upload.wikimedia.org/wikipedia/commons/thumb/b/b4/The_Sun_by_the_Atmospheric_Imaging_Assembly_of_NASA%27s_Solar_Dynamics_Observatory_-_20100819.jpg/220px-The_Sun_by_the_Atmospheric_Imaging_Assembly_of_NASA%27s_Solar_Dynamics_Observatory_-_201008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257074"/>
            <a:ext cx="3559635" cy="3397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687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/>
              <a:t>Nuclear 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81" y="1700808"/>
            <a:ext cx="6347714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Reaction in which two or more atomic nuclei are combined to form one or more different atomic nuclei &amp; subatomic particles (neutrons, protons). Difference in mass between reactants &amp; products is manifested as release of energy</a:t>
            </a:r>
          </a:p>
          <a:p>
            <a:pPr marL="0" indent="0">
              <a:buNone/>
            </a:pPr>
            <a:r>
              <a:rPr lang="en-US" sz="2800" dirty="0"/>
              <a:t>E = mc</a:t>
            </a:r>
            <a:r>
              <a:rPr lang="en-US" sz="2800" baseline="30000" dirty="0"/>
              <a:t>2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dirty="0"/>
              <a:t>Major challenge: confining the reaction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2EA25D-EF0B-74C7-3F37-E6CEF8E8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14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92936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1B1F4-8462-6E9B-BCC1-6EA7E2012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n.18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/>
              <a:t>Nuclear energy: </a:t>
            </a:r>
          </a:p>
          <a:p>
            <a:pPr marL="914400" lvl="1" indent="-514350">
              <a:buAutoNum type="arabicParenBoth"/>
            </a:pPr>
            <a:r>
              <a:rPr lang="en-CA" sz="2600" dirty="0"/>
              <a:t>nuclear fission </a:t>
            </a:r>
          </a:p>
          <a:p>
            <a:pPr marL="914400" lvl="1" indent="-514350">
              <a:buAutoNum type="arabicParenBoth"/>
            </a:pPr>
            <a:r>
              <a:rPr lang="en-CA" sz="2600" dirty="0"/>
              <a:t>nuclear fusion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807DA-6499-D6B9-7BEF-5F88DAD2E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2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87763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4530D-FE89-429C-B75A-DBF16FC7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986737" cy="1320800"/>
          </a:xfrm>
        </p:spPr>
        <p:txBody>
          <a:bodyPr>
            <a:normAutofit/>
          </a:bodyPr>
          <a:lstStyle/>
          <a:p>
            <a:r>
              <a:rPr lang="en-US" sz="3600" dirty="0"/>
              <a:t>Challenges of energy transition</a:t>
            </a:r>
            <a:endParaRPr lang="en-CA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63985-2A74-447D-A17C-9D099ABBC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/>
              <a:t>The challenges of changing energy paradigm: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200" dirty="0"/>
              <a:t>we do not have a “silver bullet” solution;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200" dirty="0"/>
              <a:t>even if we had a quasi ideal solution, transitioning to a new paradigm will cause massive carbon emissions;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sz="2200" dirty="0"/>
              <a:t>(certain major technologies (e.g. long haul flights) can only function using liquid (usually fossil) fuels.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F7DF8-C345-36B0-41FB-7F00054F1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3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82009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9750" y="4659313"/>
            <a:ext cx="3272730" cy="1938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832" y="299145"/>
            <a:ext cx="6228184" cy="825599"/>
          </a:xfrm>
        </p:spPr>
        <p:txBody>
          <a:bodyPr anchor="t">
            <a:normAutofit fontScale="90000"/>
          </a:bodyPr>
          <a:lstStyle/>
          <a:p>
            <a:pPr eaLnBrk="1" hangingPunct="1"/>
            <a:r>
              <a:rPr lang="en-US" altLang="en-US" sz="3200" dirty="0"/>
              <a:t>Alternative energy sources/vectors</a:t>
            </a:r>
            <a:endParaRPr lang="en-CA" altLang="en-US" sz="32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320800"/>
            <a:ext cx="3429000" cy="3506788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Nuclear fission</a:t>
            </a:r>
          </a:p>
          <a:p>
            <a:pPr eaLnBrk="1" hangingPunct="1"/>
            <a:r>
              <a:rPr lang="en-US" altLang="en-US" sz="2400" dirty="0"/>
              <a:t>Wind power</a:t>
            </a:r>
          </a:p>
          <a:p>
            <a:pPr eaLnBrk="1" hangingPunct="1"/>
            <a:r>
              <a:rPr lang="en-US" altLang="en-US" sz="2400" dirty="0"/>
              <a:t>Hydroelectric</a:t>
            </a:r>
          </a:p>
          <a:p>
            <a:pPr eaLnBrk="1" hangingPunct="1"/>
            <a:r>
              <a:rPr lang="en-US" altLang="en-US" sz="2400" dirty="0"/>
              <a:t>Solar</a:t>
            </a:r>
          </a:p>
          <a:p>
            <a:pPr eaLnBrk="1" hangingPunct="1"/>
            <a:r>
              <a:rPr lang="en-US" altLang="en-US" sz="2400" dirty="0"/>
              <a:t>Nuclear fusion*</a:t>
            </a:r>
          </a:p>
          <a:p>
            <a:pPr eaLnBrk="1" hangingPunct="1"/>
            <a:r>
              <a:rPr lang="en-US" altLang="en-US" sz="2400" dirty="0"/>
              <a:t>Hydrogen*</a:t>
            </a:r>
            <a:endParaRPr lang="en-CA" altLang="en-US" sz="2400" dirty="0"/>
          </a:p>
        </p:txBody>
      </p:sp>
      <p:pic>
        <p:nvPicPr>
          <p:cNvPr id="21508" name="Picture 4" descr="world_energy_us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950" y="1047750"/>
            <a:ext cx="5988050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07518" y="6021288"/>
            <a:ext cx="7136890" cy="5232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Arial" pitchFamily="34" charset="0"/>
                <a:cs typeface="Arial" pitchFamily="34" charset="0"/>
              </a:rPr>
              <a:t>Alternative is not enough! </a:t>
            </a:r>
            <a:r>
              <a:rPr lang="en-US" alt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*Sustainable!*</a:t>
            </a:r>
            <a:endParaRPr lang="en-CA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51520" y="4077072"/>
            <a:ext cx="23519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itchFamily="34" charset="0"/>
                <a:cs typeface="Arial" pitchFamily="34" charset="0"/>
              </a:rPr>
              <a:t>* Under development</a:t>
            </a:r>
            <a:endParaRPr lang="en-CA" alt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51520" y="4659895"/>
            <a:ext cx="4356199" cy="1292662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CA" altLang="en-US" sz="1800" b="1" i="1" dirty="0">
                <a:latin typeface="Arial" pitchFamily="34" charset="0"/>
                <a:cs typeface="Arial" pitchFamily="34" charset="0"/>
              </a:rPr>
              <a:t>“The nuclear power industry remains as safe as a chocolate factory”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600" dirty="0">
                <a:latin typeface="Arial" pitchFamily="34" charset="0"/>
                <a:cs typeface="Arial" pitchFamily="34" charset="0"/>
              </a:rPr>
              <a:t>-The Economist, March 29th 1986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600" dirty="0">
                <a:latin typeface="Arial" pitchFamily="34" charset="0"/>
                <a:cs typeface="Arial" pitchFamily="34" charset="0"/>
              </a:rPr>
              <a:t>(4 weeks before Chernobyl catastrophe)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F54552-6F0C-A675-82AA-3BC1B0768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4</a:t>
            </a:fld>
            <a:endParaRPr lang="fr-CA" alt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0688"/>
            <a:ext cx="8640960" cy="514785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18725-DE0C-AA8F-258B-C05EB956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5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041244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633770" cy="496855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2B7074-F5AA-D2D2-30E0-FC417AC3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6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065181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5050904" cy="792088"/>
          </a:xfrm>
        </p:spPr>
        <p:txBody>
          <a:bodyPr>
            <a:normAutofit fontScale="90000"/>
          </a:bodyPr>
          <a:lstStyle/>
          <a:p>
            <a:r>
              <a:rPr lang="en-CA" sz="3600" dirty="0"/>
              <a:t>Fission in Nuclear Plants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96" y="990654"/>
            <a:ext cx="8873292" cy="509648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BB07EB-B25C-7AFA-6FBC-59E0E84D3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7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383283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Efficiency of Nuclear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30400"/>
            <a:ext cx="6489769" cy="4110963"/>
          </a:xfrm>
        </p:spPr>
        <p:txBody>
          <a:bodyPr>
            <a:normAutofit/>
          </a:bodyPr>
          <a:lstStyle/>
          <a:p>
            <a:r>
              <a:rPr lang="en-CA" dirty="0"/>
              <a:t>Energy released: E = mc</a:t>
            </a:r>
            <a:r>
              <a:rPr lang="en-CA" baseline="30000" dirty="0"/>
              <a:t>2</a:t>
            </a:r>
          </a:p>
          <a:p>
            <a:r>
              <a:rPr lang="en-CA" dirty="0"/>
              <a:t>Efficiency of generating plant: determined by using amount of energy used to generate 1 kWh of electricity (Btu/kWh)</a:t>
            </a:r>
          </a:p>
          <a:p>
            <a:r>
              <a:rPr lang="en-CA" dirty="0"/>
              <a:t>Nuclear power plant efficiency relates to difference in temperature between steam from reactor &amp; cooling water =&gt; thermal efficiency</a:t>
            </a:r>
          </a:p>
          <a:p>
            <a:r>
              <a:rPr lang="en-CA" dirty="0"/>
              <a:t>The thermal efficiency range of current nuclear plants is about 33-37%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35842-85B6-0248-8BDF-99CB9E70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8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653853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279" y="260648"/>
            <a:ext cx="6347713" cy="1320800"/>
          </a:xfrm>
        </p:spPr>
        <p:txBody>
          <a:bodyPr>
            <a:normAutofit/>
          </a:bodyPr>
          <a:lstStyle/>
          <a:p>
            <a:r>
              <a:rPr lang="en-CA" sz="3600" dirty="0"/>
              <a:t>Advantages of Nuclear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7776864" cy="5281744"/>
          </a:xfrm>
        </p:spPr>
        <p:txBody>
          <a:bodyPr>
            <a:normAutofit lnSpcReduction="10000"/>
          </a:bodyPr>
          <a:lstStyle/>
          <a:p>
            <a:r>
              <a:rPr lang="en-CA" sz="2400" dirty="0"/>
              <a:t>Energy efficiency</a:t>
            </a:r>
          </a:p>
          <a:p>
            <a:pPr lvl="1"/>
            <a:r>
              <a:rPr lang="en-US" sz="2000" dirty="0"/>
              <a:t>Very high energy density compared to other current energy sources</a:t>
            </a:r>
          </a:p>
          <a:p>
            <a:r>
              <a:rPr lang="en-CA" sz="2400" dirty="0"/>
              <a:t>Greenhouse gas emissions</a:t>
            </a:r>
          </a:p>
          <a:p>
            <a:pPr lvl="1"/>
            <a:r>
              <a:rPr lang="en-US" sz="2000" dirty="0"/>
              <a:t>Nuclear reaction does not release carbon dioxide, methane or any other GHGs</a:t>
            </a:r>
          </a:p>
          <a:p>
            <a:r>
              <a:rPr lang="en-CA" sz="2400" dirty="0"/>
              <a:t>Transportation</a:t>
            </a:r>
          </a:p>
          <a:p>
            <a:pPr lvl="1"/>
            <a:r>
              <a:rPr lang="en-US" sz="2000" dirty="0"/>
              <a:t>Nuclear energy does not require large amounts of raw material (uranium) to generate power =&gt; easier to transport than other fuels.</a:t>
            </a:r>
          </a:p>
          <a:p>
            <a:r>
              <a:rPr lang="en-CA" sz="2400" dirty="0"/>
              <a:t>Consistency and reliability</a:t>
            </a:r>
          </a:p>
          <a:p>
            <a:pPr lvl="1"/>
            <a:r>
              <a:rPr lang="en-US" sz="2000" dirty="0"/>
              <a:t>Natural outside conditions (sun, wind, rain, etc.) have no impact on efficiency of nuclear power plants =&gt; can be used all year round with proper maintenance.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ABEA2-AF4B-1309-E305-9CA861B75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3D629-996C-479C-ABB6-6799B6219525}" type="slidenum">
              <a:rPr lang="fr-CA" altLang="fr-FR" smtClean="0"/>
              <a:pPr/>
              <a:t>9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5236067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29330</TotalTime>
  <Words>482</Words>
  <Application>Microsoft Office PowerPoint</Application>
  <PresentationFormat>On-screen Show (4:3)</PresentationFormat>
  <Paragraphs>85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Wingdings 3</vt:lpstr>
      <vt:lpstr>Facet</vt:lpstr>
      <vt:lpstr>Energie Rinnovabili Laurea Magistrale in Chimica Lezione n.18 </vt:lpstr>
      <vt:lpstr>n.18</vt:lpstr>
      <vt:lpstr>Challenges of energy transition</vt:lpstr>
      <vt:lpstr>Alternative energy sources/vectors</vt:lpstr>
      <vt:lpstr>PowerPoint Presentation</vt:lpstr>
      <vt:lpstr>PowerPoint Presentation</vt:lpstr>
      <vt:lpstr>Fission in Nuclear Plants</vt:lpstr>
      <vt:lpstr>Efficiency of Nuclear Power</vt:lpstr>
      <vt:lpstr>Advantages of Nuclear Energy</vt:lpstr>
      <vt:lpstr>Disadvantages of Nuclear Energy</vt:lpstr>
      <vt:lpstr>Energy density: Nuclear vs. Fossil</vt:lpstr>
      <vt:lpstr>Major accidents</vt:lpstr>
      <vt:lpstr>Nuclear fusion</vt:lpstr>
      <vt:lpstr>Nuclear fusion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Desbiens Simon</dc:creator>
  <cp:lastModifiedBy>Windows User</cp:lastModifiedBy>
  <cp:revision>275</cp:revision>
  <cp:lastPrinted>2014-04-07T04:26:14Z</cp:lastPrinted>
  <dcterms:created xsi:type="dcterms:W3CDTF">2014-03-26T13:54:38Z</dcterms:created>
  <dcterms:modified xsi:type="dcterms:W3CDTF">2023-05-08T20:10:28Z</dcterms:modified>
</cp:coreProperties>
</file>