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0" r:id="rId2"/>
    <p:sldId id="39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313" r:id="rId14"/>
    <p:sldId id="273" r:id="rId15"/>
    <p:sldId id="274" r:id="rId16"/>
    <p:sldId id="276" r:id="rId17"/>
    <p:sldId id="279" r:id="rId18"/>
    <p:sldId id="280" r:id="rId19"/>
    <p:sldId id="281" r:id="rId20"/>
    <p:sldId id="282" r:id="rId21"/>
    <p:sldId id="283" r:id="rId22"/>
    <p:sldId id="299" r:id="rId23"/>
    <p:sldId id="307" r:id="rId24"/>
    <p:sldId id="308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64" autoAdjust="0"/>
    <p:restoredTop sz="94660"/>
  </p:normalViewPr>
  <p:slideViewPr>
    <p:cSldViewPr>
      <p:cViewPr varScale="1">
        <p:scale>
          <a:sx n="56" d="100"/>
          <a:sy n="56" d="100"/>
        </p:scale>
        <p:origin x="10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709C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1709C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477" y="470495"/>
            <a:ext cx="3156716" cy="338846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80650" y="1862193"/>
            <a:ext cx="327025" cy="281940"/>
          </a:xfrm>
          <a:custGeom>
            <a:avLst/>
            <a:gdLst/>
            <a:ahLst/>
            <a:cxnLst/>
            <a:rect l="l" t="t" r="r" b="b"/>
            <a:pathLst>
              <a:path w="327025" h="281939">
                <a:moveTo>
                  <a:pt x="13755" y="240926"/>
                </a:moveTo>
                <a:lnTo>
                  <a:pt x="0" y="203787"/>
                </a:lnTo>
                <a:lnTo>
                  <a:pt x="2648" y="161777"/>
                </a:lnTo>
                <a:lnTo>
                  <a:pt x="20366" y="118195"/>
                </a:lnTo>
                <a:lnTo>
                  <a:pt x="51819" y="76338"/>
                </a:lnTo>
                <a:lnTo>
                  <a:pt x="95670" y="39504"/>
                </a:lnTo>
                <a:lnTo>
                  <a:pt x="146446" y="13058"/>
                </a:lnTo>
                <a:lnTo>
                  <a:pt x="197166" y="0"/>
                </a:lnTo>
                <a:lnTo>
                  <a:pt x="244242" y="303"/>
                </a:lnTo>
                <a:lnTo>
                  <a:pt x="284081" y="13945"/>
                </a:lnTo>
                <a:lnTo>
                  <a:pt x="313094" y="40901"/>
                </a:lnTo>
                <a:lnTo>
                  <a:pt x="326899" y="77990"/>
                </a:lnTo>
                <a:lnTo>
                  <a:pt x="324256" y="119986"/>
                </a:lnTo>
                <a:lnTo>
                  <a:pt x="306520" y="163567"/>
                </a:lnTo>
                <a:lnTo>
                  <a:pt x="275043" y="205411"/>
                </a:lnTo>
                <a:lnTo>
                  <a:pt x="231179" y="242196"/>
                </a:lnTo>
                <a:lnTo>
                  <a:pt x="180416" y="268654"/>
                </a:lnTo>
                <a:lnTo>
                  <a:pt x="129719" y="281744"/>
                </a:lnTo>
                <a:lnTo>
                  <a:pt x="82662" y="281478"/>
                </a:lnTo>
                <a:lnTo>
                  <a:pt x="42817" y="267868"/>
                </a:lnTo>
                <a:lnTo>
                  <a:pt x="13755" y="24092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1600" y="1628775"/>
            <a:ext cx="504190" cy="288290"/>
          </a:xfrm>
          <a:custGeom>
            <a:avLst/>
            <a:gdLst/>
            <a:ahLst/>
            <a:cxnLst/>
            <a:rect l="l" t="t" r="r" b="b"/>
            <a:pathLst>
              <a:path w="504190" h="288289">
                <a:moveTo>
                  <a:pt x="0" y="144017"/>
                </a:moveTo>
                <a:lnTo>
                  <a:pt x="25616" y="80698"/>
                </a:lnTo>
                <a:lnTo>
                  <a:pt x="55368" y="53957"/>
                </a:lnTo>
                <a:lnTo>
                  <a:pt x="94399" y="31650"/>
                </a:lnTo>
                <a:lnTo>
                  <a:pt x="141194" y="14644"/>
                </a:lnTo>
                <a:lnTo>
                  <a:pt x="194243" y="3805"/>
                </a:lnTo>
                <a:lnTo>
                  <a:pt x="252031" y="0"/>
                </a:lnTo>
                <a:lnTo>
                  <a:pt x="309820" y="3805"/>
                </a:lnTo>
                <a:lnTo>
                  <a:pt x="362863" y="14644"/>
                </a:lnTo>
                <a:lnTo>
                  <a:pt x="409649" y="31650"/>
                </a:lnTo>
                <a:lnTo>
                  <a:pt x="448667" y="53957"/>
                </a:lnTo>
                <a:lnTo>
                  <a:pt x="478407" y="80698"/>
                </a:lnTo>
                <a:lnTo>
                  <a:pt x="504012" y="144017"/>
                </a:lnTo>
                <a:lnTo>
                  <a:pt x="497359" y="177028"/>
                </a:lnTo>
                <a:lnTo>
                  <a:pt x="448667" y="234078"/>
                </a:lnTo>
                <a:lnTo>
                  <a:pt x="409649" y="256385"/>
                </a:lnTo>
                <a:lnTo>
                  <a:pt x="362863" y="273391"/>
                </a:lnTo>
                <a:lnTo>
                  <a:pt x="309820" y="284230"/>
                </a:lnTo>
                <a:lnTo>
                  <a:pt x="252031" y="288036"/>
                </a:lnTo>
                <a:lnTo>
                  <a:pt x="194243" y="284230"/>
                </a:lnTo>
                <a:lnTo>
                  <a:pt x="141194" y="273391"/>
                </a:lnTo>
                <a:lnTo>
                  <a:pt x="94399" y="256385"/>
                </a:lnTo>
                <a:lnTo>
                  <a:pt x="55368" y="234078"/>
                </a:lnTo>
                <a:lnTo>
                  <a:pt x="25616" y="207337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04187" y="1748269"/>
            <a:ext cx="339090" cy="369570"/>
          </a:xfrm>
          <a:custGeom>
            <a:avLst/>
            <a:gdLst/>
            <a:ahLst/>
            <a:cxnLst/>
            <a:rect l="l" t="t" r="r" b="b"/>
            <a:pathLst>
              <a:path w="339089" h="369569">
                <a:moveTo>
                  <a:pt x="0" y="369328"/>
                </a:moveTo>
                <a:lnTo>
                  <a:pt x="338556" y="369328"/>
                </a:lnTo>
                <a:lnTo>
                  <a:pt x="33855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18" y="150486"/>
            <a:ext cx="3494687" cy="24504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4625" y="128523"/>
            <a:ext cx="3538854" cy="2511425"/>
          </a:xfrm>
          <a:custGeom>
            <a:avLst/>
            <a:gdLst/>
            <a:ahLst/>
            <a:cxnLst/>
            <a:rect l="l" t="t" r="r" b="b"/>
            <a:pathLst>
              <a:path w="3538854" h="2511425">
                <a:moveTo>
                  <a:pt x="0" y="2511425"/>
                </a:moveTo>
                <a:lnTo>
                  <a:pt x="3538474" y="2511425"/>
                </a:lnTo>
                <a:lnTo>
                  <a:pt x="3538474" y="0"/>
                </a:lnTo>
                <a:lnTo>
                  <a:pt x="0" y="0"/>
                </a:lnTo>
                <a:lnTo>
                  <a:pt x="0" y="2511425"/>
                </a:lnTo>
                <a:close/>
              </a:path>
            </a:pathLst>
          </a:custGeom>
          <a:ln w="952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644" y="503936"/>
            <a:ext cx="76911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1944" y="1235710"/>
            <a:ext cx="7721600" cy="1793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709C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ico.rosei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3581400"/>
            <a:ext cx="9143999" cy="25446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0"/>
              </a:spcBef>
            </a:pPr>
            <a:r>
              <a:rPr sz="2800" i="1" spc="-60" dirty="0">
                <a:solidFill>
                  <a:schemeClr val="tx1"/>
                </a:solidFill>
                <a:latin typeface="Arial Rounded MT Bold"/>
                <a:cs typeface="Arial Rounded MT Bold"/>
              </a:rPr>
              <a:t>Prof.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Federico ROSEI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Dipartimento</a:t>
            </a:r>
            <a:r>
              <a:rPr sz="2800" i="1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Scienze 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Chimiche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Farmaceutiche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federico.rosei</a:t>
            </a:r>
            <a:r>
              <a:rPr sz="2800" i="1" spc="-10" dirty="0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@units.it</a:t>
            </a:r>
            <a:endParaRPr lang="en-CA" sz="2800" i="1" spc="-1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lang="en-US" altLang="zh-CN" sz="2800" i="1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C11, Aula 3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3767" y="217170"/>
            <a:ext cx="1659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Arial Rounded MT Bold"/>
                <a:cs typeface="Arial Rounded MT Bold"/>
              </a:rPr>
              <a:t>a.a.</a:t>
            </a:r>
            <a:r>
              <a:rPr sz="1800" spc="1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-</a:t>
            </a:r>
            <a:r>
              <a:rPr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3</a:t>
            </a:r>
            <a:endParaRPr sz="1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1413247"/>
            <a:ext cx="691324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lang="en-CA" sz="3600" b="0" dirty="0">
                <a:solidFill>
                  <a:schemeClr val="tx1"/>
                </a:solidFill>
                <a:latin typeface="Arial Rounded MT Bold"/>
                <a:cs typeface="Arial Rounded MT Bold"/>
              </a:rPr>
              <a:t>Corso</a:t>
            </a:r>
            <a:r>
              <a:rPr lang="en-CA" sz="3600" b="0" spc="-9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3600" b="0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endParaRPr lang="en-CA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sz="360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Chimica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delle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Macromolecole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  <a:r>
              <a:rPr sz="3600" spc="-50" dirty="0">
                <a:solidFill>
                  <a:schemeClr val="tx1"/>
                </a:solidFill>
                <a:latin typeface="Arial Rounded MT Bold"/>
                <a:cs typeface="Arial Rounded MT Bold"/>
              </a:rPr>
              <a:t>I</a:t>
            </a:r>
            <a:endParaRPr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81000"/>
            <a:ext cx="8153400" cy="6248399"/>
            <a:chOff x="895350" y="738187"/>
            <a:chExt cx="7353300" cy="5381625"/>
          </a:xfrm>
        </p:grpSpPr>
        <p:sp>
          <p:nvSpPr>
            <p:cNvPr id="3" name="object 3"/>
            <p:cNvSpPr/>
            <p:nvPr/>
          </p:nvSpPr>
          <p:spPr>
            <a:xfrm>
              <a:off x="1619630" y="4581156"/>
              <a:ext cx="5833110" cy="576580"/>
            </a:xfrm>
            <a:custGeom>
              <a:avLst/>
              <a:gdLst/>
              <a:ahLst/>
              <a:cxnLst/>
              <a:rect l="l" t="t" r="r" b="b"/>
              <a:pathLst>
                <a:path w="5833109" h="576579">
                  <a:moveTo>
                    <a:pt x="5832602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5832602" y="576059"/>
                  </a:lnTo>
                  <a:lnTo>
                    <a:pt x="58326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9630" y="4581156"/>
              <a:ext cx="5833110" cy="576580"/>
            </a:xfrm>
            <a:custGeom>
              <a:avLst/>
              <a:gdLst/>
              <a:ahLst/>
              <a:cxnLst/>
              <a:rect l="l" t="t" r="r" b="b"/>
              <a:pathLst>
                <a:path w="5833109" h="576579">
                  <a:moveTo>
                    <a:pt x="0" y="576059"/>
                  </a:moveTo>
                  <a:lnTo>
                    <a:pt x="5832602" y="576059"/>
                  </a:lnTo>
                  <a:lnTo>
                    <a:pt x="5832602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350" y="738187"/>
              <a:ext cx="7353300" cy="53816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6185" y="4581156"/>
              <a:ext cx="6354445" cy="1313815"/>
            </a:xfrm>
            <a:custGeom>
              <a:avLst/>
              <a:gdLst/>
              <a:ahLst/>
              <a:cxnLst/>
              <a:rect l="l" t="t" r="r" b="b"/>
              <a:pathLst>
                <a:path w="6354445" h="1313814">
                  <a:moveTo>
                    <a:pt x="593445" y="576059"/>
                  </a:moveTo>
                  <a:lnTo>
                    <a:pt x="6354038" y="576059"/>
                  </a:lnTo>
                  <a:lnTo>
                    <a:pt x="6354038" y="0"/>
                  </a:lnTo>
                  <a:lnTo>
                    <a:pt x="593445" y="0"/>
                  </a:lnTo>
                  <a:lnTo>
                    <a:pt x="593445" y="576059"/>
                  </a:lnTo>
                  <a:close/>
                </a:path>
                <a:path w="6354445" h="1313814">
                  <a:moveTo>
                    <a:pt x="0" y="1313535"/>
                  </a:moveTo>
                  <a:lnTo>
                    <a:pt x="6210046" y="1313535"/>
                  </a:lnTo>
                  <a:lnTo>
                    <a:pt x="6210046" y="737476"/>
                  </a:lnTo>
                  <a:lnTo>
                    <a:pt x="0" y="737476"/>
                  </a:lnTo>
                  <a:lnTo>
                    <a:pt x="0" y="131353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52359" y="5606656"/>
              <a:ext cx="144145" cy="288290"/>
            </a:xfrm>
            <a:custGeom>
              <a:avLst/>
              <a:gdLst/>
              <a:ahLst/>
              <a:cxnLst/>
              <a:rect l="l" t="t" r="r" b="b"/>
              <a:pathLst>
                <a:path w="144145" h="288289">
                  <a:moveTo>
                    <a:pt x="144018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44018" y="288036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52359" y="5606656"/>
              <a:ext cx="144145" cy="288290"/>
            </a:xfrm>
            <a:custGeom>
              <a:avLst/>
              <a:gdLst/>
              <a:ahLst/>
              <a:cxnLst/>
              <a:rect l="l" t="t" r="r" b="b"/>
              <a:pathLst>
                <a:path w="144145" h="288289">
                  <a:moveTo>
                    <a:pt x="0" y="288036"/>
                  </a:moveTo>
                  <a:lnTo>
                    <a:pt x="144018" y="288036"/>
                  </a:lnTo>
                  <a:lnTo>
                    <a:pt x="144018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3873" y="2852927"/>
              <a:ext cx="4392930" cy="1584325"/>
            </a:xfrm>
            <a:custGeom>
              <a:avLst/>
              <a:gdLst/>
              <a:ahLst/>
              <a:cxnLst/>
              <a:rect l="l" t="t" r="r" b="b"/>
              <a:pathLst>
                <a:path w="4392930" h="1584325">
                  <a:moveTo>
                    <a:pt x="4392549" y="0"/>
                  </a:moveTo>
                  <a:lnTo>
                    <a:pt x="0" y="0"/>
                  </a:lnTo>
                  <a:lnTo>
                    <a:pt x="0" y="1584198"/>
                  </a:lnTo>
                  <a:lnTo>
                    <a:pt x="4392549" y="1584198"/>
                  </a:lnTo>
                  <a:lnTo>
                    <a:pt x="4392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3873" y="2852927"/>
              <a:ext cx="4392930" cy="1584325"/>
            </a:xfrm>
            <a:custGeom>
              <a:avLst/>
              <a:gdLst/>
              <a:ahLst/>
              <a:cxnLst/>
              <a:rect l="l" t="t" r="r" b="b"/>
              <a:pathLst>
                <a:path w="4392930" h="1584325">
                  <a:moveTo>
                    <a:pt x="0" y="1584198"/>
                  </a:moveTo>
                  <a:lnTo>
                    <a:pt x="4392549" y="1584198"/>
                  </a:lnTo>
                  <a:lnTo>
                    <a:pt x="4392549" y="0"/>
                  </a:lnTo>
                  <a:lnTo>
                    <a:pt x="0" y="0"/>
                  </a:lnTo>
                  <a:lnTo>
                    <a:pt x="0" y="158419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4" y="284479"/>
            <a:ext cx="475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Struttura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cristallina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dell’amilosio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749" y="3348252"/>
            <a:ext cx="7227252" cy="337459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66820" y="2321555"/>
            <a:ext cx="909319" cy="926465"/>
            <a:chOff x="3766820" y="2321555"/>
            <a:chExt cx="909319" cy="926465"/>
          </a:xfrm>
        </p:grpSpPr>
        <p:sp>
          <p:nvSpPr>
            <p:cNvPr id="5" name="object 5"/>
            <p:cNvSpPr/>
            <p:nvPr/>
          </p:nvSpPr>
          <p:spPr>
            <a:xfrm>
              <a:off x="4361307" y="2530728"/>
              <a:ext cx="301625" cy="704850"/>
            </a:xfrm>
            <a:custGeom>
              <a:avLst/>
              <a:gdLst/>
              <a:ahLst/>
              <a:cxnLst/>
              <a:rect l="l" t="t" r="r" b="b"/>
              <a:pathLst>
                <a:path w="301625" h="704850">
                  <a:moveTo>
                    <a:pt x="176910" y="0"/>
                  </a:moveTo>
                  <a:lnTo>
                    <a:pt x="193107" y="39935"/>
                  </a:lnTo>
                  <a:lnTo>
                    <a:pt x="204343" y="81799"/>
                  </a:lnTo>
                  <a:lnTo>
                    <a:pt x="210691" y="125269"/>
                  </a:lnTo>
                  <a:lnTo>
                    <a:pt x="212221" y="170020"/>
                  </a:lnTo>
                  <a:lnTo>
                    <a:pt x="209007" y="215726"/>
                  </a:lnTo>
                  <a:lnTo>
                    <a:pt x="201120" y="262064"/>
                  </a:lnTo>
                  <a:lnTo>
                    <a:pt x="188632" y="308709"/>
                  </a:lnTo>
                  <a:lnTo>
                    <a:pt x="171614" y="355336"/>
                  </a:lnTo>
                  <a:lnTo>
                    <a:pt x="150139" y="401621"/>
                  </a:lnTo>
                  <a:lnTo>
                    <a:pt x="124279" y="447239"/>
                  </a:lnTo>
                  <a:lnTo>
                    <a:pt x="94105" y="491866"/>
                  </a:lnTo>
                  <a:lnTo>
                    <a:pt x="59689" y="535178"/>
                  </a:lnTo>
                  <a:lnTo>
                    <a:pt x="14985" y="478663"/>
                  </a:lnTo>
                  <a:lnTo>
                    <a:pt x="0" y="691896"/>
                  </a:lnTo>
                  <a:lnTo>
                    <a:pt x="193801" y="704596"/>
                  </a:lnTo>
                  <a:lnTo>
                    <a:pt x="149097" y="648081"/>
                  </a:lnTo>
                  <a:lnTo>
                    <a:pt x="183036" y="605471"/>
                  </a:lnTo>
                  <a:lnTo>
                    <a:pt x="212738" y="561799"/>
                  </a:lnTo>
                  <a:lnTo>
                    <a:pt x="238192" y="517351"/>
                  </a:lnTo>
                  <a:lnTo>
                    <a:pt x="259385" y="472416"/>
                  </a:lnTo>
                  <a:lnTo>
                    <a:pt x="276306" y="427281"/>
                  </a:lnTo>
                  <a:lnTo>
                    <a:pt x="288941" y="382235"/>
                  </a:lnTo>
                  <a:lnTo>
                    <a:pt x="297279" y="337565"/>
                  </a:lnTo>
                  <a:lnTo>
                    <a:pt x="301307" y="293560"/>
                  </a:lnTo>
                  <a:lnTo>
                    <a:pt x="301013" y="250507"/>
                  </a:lnTo>
                  <a:lnTo>
                    <a:pt x="296385" y="208695"/>
                  </a:lnTo>
                  <a:lnTo>
                    <a:pt x="287411" y="168412"/>
                  </a:lnTo>
                  <a:lnTo>
                    <a:pt x="274077" y="129944"/>
                  </a:lnTo>
                  <a:lnTo>
                    <a:pt x="256373" y="93582"/>
                  </a:lnTo>
                  <a:lnTo>
                    <a:pt x="234285" y="59611"/>
                  </a:lnTo>
                  <a:lnTo>
                    <a:pt x="207802" y="28321"/>
                  </a:lnTo>
                  <a:lnTo>
                    <a:pt x="1769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520" y="2334255"/>
              <a:ext cx="810260" cy="266700"/>
            </a:xfrm>
            <a:custGeom>
              <a:avLst/>
              <a:gdLst/>
              <a:ahLst/>
              <a:cxnLst/>
              <a:rect l="l" t="t" r="r" b="b"/>
              <a:pathLst>
                <a:path w="810260" h="266700">
                  <a:moveTo>
                    <a:pt x="420994" y="0"/>
                  </a:moveTo>
                  <a:lnTo>
                    <a:pt x="375001" y="1198"/>
                  </a:lnTo>
                  <a:lnTo>
                    <a:pt x="328108" y="6388"/>
                  </a:lnTo>
                  <a:lnTo>
                    <a:pt x="280616" y="15560"/>
                  </a:lnTo>
                  <a:lnTo>
                    <a:pt x="232829" y="28707"/>
                  </a:lnTo>
                  <a:lnTo>
                    <a:pt x="185046" y="45822"/>
                  </a:lnTo>
                  <a:lnTo>
                    <a:pt x="137570" y="66897"/>
                  </a:lnTo>
                  <a:lnTo>
                    <a:pt x="90702" y="91924"/>
                  </a:lnTo>
                  <a:lnTo>
                    <a:pt x="44745" y="120894"/>
                  </a:lnTo>
                  <a:lnTo>
                    <a:pt x="0" y="153801"/>
                  </a:lnTo>
                  <a:lnTo>
                    <a:pt x="89407" y="266704"/>
                  </a:lnTo>
                  <a:lnTo>
                    <a:pt x="134153" y="233797"/>
                  </a:lnTo>
                  <a:lnTo>
                    <a:pt x="180110" y="204827"/>
                  </a:lnTo>
                  <a:lnTo>
                    <a:pt x="226978" y="179800"/>
                  </a:lnTo>
                  <a:lnTo>
                    <a:pt x="274454" y="158725"/>
                  </a:lnTo>
                  <a:lnTo>
                    <a:pt x="322237" y="141610"/>
                  </a:lnTo>
                  <a:lnTo>
                    <a:pt x="370024" y="128463"/>
                  </a:lnTo>
                  <a:lnTo>
                    <a:pt x="417516" y="119291"/>
                  </a:lnTo>
                  <a:lnTo>
                    <a:pt x="464409" y="114101"/>
                  </a:lnTo>
                  <a:lnTo>
                    <a:pt x="510402" y="112902"/>
                  </a:lnTo>
                  <a:lnTo>
                    <a:pt x="555194" y="115702"/>
                  </a:lnTo>
                  <a:lnTo>
                    <a:pt x="598482" y="122508"/>
                  </a:lnTo>
                  <a:lnTo>
                    <a:pt x="639965" y="133328"/>
                  </a:lnTo>
                  <a:lnTo>
                    <a:pt x="679342" y="148170"/>
                  </a:lnTo>
                  <a:lnTo>
                    <a:pt x="716311" y="167041"/>
                  </a:lnTo>
                  <a:lnTo>
                    <a:pt x="750570" y="189949"/>
                  </a:lnTo>
                  <a:lnTo>
                    <a:pt x="781817" y="216902"/>
                  </a:lnTo>
                  <a:lnTo>
                    <a:pt x="809751" y="247908"/>
                  </a:lnTo>
                  <a:lnTo>
                    <a:pt x="720343" y="135005"/>
                  </a:lnTo>
                  <a:lnTo>
                    <a:pt x="692409" y="103999"/>
                  </a:lnTo>
                  <a:lnTo>
                    <a:pt x="661162" y="77046"/>
                  </a:lnTo>
                  <a:lnTo>
                    <a:pt x="626903" y="54138"/>
                  </a:lnTo>
                  <a:lnTo>
                    <a:pt x="589934" y="35267"/>
                  </a:lnTo>
                  <a:lnTo>
                    <a:pt x="550557" y="20425"/>
                  </a:lnTo>
                  <a:lnTo>
                    <a:pt x="509074" y="9605"/>
                  </a:lnTo>
                  <a:lnTo>
                    <a:pt x="465786" y="2799"/>
                  </a:lnTo>
                  <a:lnTo>
                    <a:pt x="420994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9520" y="2334255"/>
              <a:ext cx="883919" cy="901065"/>
            </a:xfrm>
            <a:custGeom>
              <a:avLst/>
              <a:gdLst/>
              <a:ahLst/>
              <a:cxnLst/>
              <a:rect l="l" t="t" r="r" b="b"/>
              <a:pathLst>
                <a:path w="883920" h="901064">
                  <a:moveTo>
                    <a:pt x="809751" y="247908"/>
                  </a:moveTo>
                  <a:lnTo>
                    <a:pt x="781817" y="216902"/>
                  </a:lnTo>
                  <a:lnTo>
                    <a:pt x="750570" y="189949"/>
                  </a:lnTo>
                  <a:lnTo>
                    <a:pt x="716311" y="167041"/>
                  </a:lnTo>
                  <a:lnTo>
                    <a:pt x="679342" y="148170"/>
                  </a:lnTo>
                  <a:lnTo>
                    <a:pt x="639965" y="133328"/>
                  </a:lnTo>
                  <a:lnTo>
                    <a:pt x="598482" y="122508"/>
                  </a:lnTo>
                  <a:lnTo>
                    <a:pt x="555194" y="115702"/>
                  </a:lnTo>
                  <a:lnTo>
                    <a:pt x="510402" y="112902"/>
                  </a:lnTo>
                  <a:lnTo>
                    <a:pt x="464409" y="114101"/>
                  </a:lnTo>
                  <a:lnTo>
                    <a:pt x="417516" y="119291"/>
                  </a:lnTo>
                  <a:lnTo>
                    <a:pt x="370024" y="128463"/>
                  </a:lnTo>
                  <a:lnTo>
                    <a:pt x="322237" y="141610"/>
                  </a:lnTo>
                  <a:lnTo>
                    <a:pt x="274454" y="158725"/>
                  </a:lnTo>
                  <a:lnTo>
                    <a:pt x="226978" y="179800"/>
                  </a:lnTo>
                  <a:lnTo>
                    <a:pt x="180110" y="204827"/>
                  </a:lnTo>
                  <a:lnTo>
                    <a:pt x="134153" y="233797"/>
                  </a:lnTo>
                  <a:lnTo>
                    <a:pt x="89407" y="266704"/>
                  </a:lnTo>
                  <a:lnTo>
                    <a:pt x="0" y="153801"/>
                  </a:lnTo>
                  <a:lnTo>
                    <a:pt x="44745" y="120894"/>
                  </a:lnTo>
                  <a:lnTo>
                    <a:pt x="90702" y="91924"/>
                  </a:lnTo>
                  <a:lnTo>
                    <a:pt x="137570" y="66897"/>
                  </a:lnTo>
                  <a:lnTo>
                    <a:pt x="185046" y="45822"/>
                  </a:lnTo>
                  <a:lnTo>
                    <a:pt x="232829" y="28707"/>
                  </a:lnTo>
                  <a:lnTo>
                    <a:pt x="280616" y="15560"/>
                  </a:lnTo>
                  <a:lnTo>
                    <a:pt x="328108" y="6388"/>
                  </a:lnTo>
                  <a:lnTo>
                    <a:pt x="375001" y="1198"/>
                  </a:lnTo>
                  <a:lnTo>
                    <a:pt x="420994" y="0"/>
                  </a:lnTo>
                  <a:lnTo>
                    <a:pt x="465786" y="2799"/>
                  </a:lnTo>
                  <a:lnTo>
                    <a:pt x="509074" y="9605"/>
                  </a:lnTo>
                  <a:lnTo>
                    <a:pt x="550557" y="20425"/>
                  </a:lnTo>
                  <a:lnTo>
                    <a:pt x="589934" y="35267"/>
                  </a:lnTo>
                  <a:lnTo>
                    <a:pt x="626903" y="54138"/>
                  </a:lnTo>
                  <a:lnTo>
                    <a:pt x="661162" y="77046"/>
                  </a:lnTo>
                  <a:lnTo>
                    <a:pt x="692409" y="103999"/>
                  </a:lnTo>
                  <a:lnTo>
                    <a:pt x="720343" y="135005"/>
                  </a:lnTo>
                  <a:lnTo>
                    <a:pt x="809751" y="247908"/>
                  </a:lnTo>
                  <a:lnTo>
                    <a:pt x="833623" y="282392"/>
                  </a:lnTo>
                  <a:lnTo>
                    <a:pt x="852796" y="319347"/>
                  </a:lnTo>
                  <a:lnTo>
                    <a:pt x="867309" y="358469"/>
                  </a:lnTo>
                  <a:lnTo>
                    <a:pt x="877203" y="399451"/>
                  </a:lnTo>
                  <a:lnTo>
                    <a:pt x="882518" y="441989"/>
                  </a:lnTo>
                  <a:lnTo>
                    <a:pt x="883293" y="485779"/>
                  </a:lnTo>
                  <a:lnTo>
                    <a:pt x="879570" y="530515"/>
                  </a:lnTo>
                  <a:lnTo>
                    <a:pt x="871387" y="575893"/>
                  </a:lnTo>
                  <a:lnTo>
                    <a:pt x="858785" y="621607"/>
                  </a:lnTo>
                  <a:lnTo>
                    <a:pt x="841803" y="667353"/>
                  </a:lnTo>
                  <a:lnTo>
                    <a:pt x="820483" y="712825"/>
                  </a:lnTo>
                  <a:lnTo>
                    <a:pt x="794863" y="757720"/>
                  </a:lnTo>
                  <a:lnTo>
                    <a:pt x="764983" y="801731"/>
                  </a:lnTo>
                  <a:lnTo>
                    <a:pt x="730884" y="844554"/>
                  </a:lnTo>
                  <a:lnTo>
                    <a:pt x="775588" y="901069"/>
                  </a:lnTo>
                  <a:lnTo>
                    <a:pt x="581787" y="888369"/>
                  </a:lnTo>
                  <a:lnTo>
                    <a:pt x="596772" y="675136"/>
                  </a:lnTo>
                  <a:lnTo>
                    <a:pt x="641476" y="731651"/>
                  </a:lnTo>
                  <a:lnTo>
                    <a:pt x="675892" y="688340"/>
                  </a:lnTo>
                  <a:lnTo>
                    <a:pt x="706066" y="643713"/>
                  </a:lnTo>
                  <a:lnTo>
                    <a:pt x="731926" y="598095"/>
                  </a:lnTo>
                  <a:lnTo>
                    <a:pt x="753401" y="551810"/>
                  </a:lnTo>
                  <a:lnTo>
                    <a:pt x="770419" y="505183"/>
                  </a:lnTo>
                  <a:lnTo>
                    <a:pt x="782907" y="458538"/>
                  </a:lnTo>
                  <a:lnTo>
                    <a:pt x="790794" y="412200"/>
                  </a:lnTo>
                  <a:lnTo>
                    <a:pt x="794008" y="366493"/>
                  </a:lnTo>
                  <a:lnTo>
                    <a:pt x="792478" y="321743"/>
                  </a:lnTo>
                  <a:lnTo>
                    <a:pt x="786130" y="278273"/>
                  </a:lnTo>
                  <a:lnTo>
                    <a:pt x="774894" y="236408"/>
                  </a:lnTo>
                  <a:lnTo>
                    <a:pt x="758697" y="196473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229600" cy="63245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381000"/>
            <a:ext cx="8229599" cy="6324600"/>
            <a:chOff x="1157287" y="938212"/>
            <a:chExt cx="6994525" cy="5146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287" y="938212"/>
              <a:ext cx="6858000" cy="51339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88252" y="1556778"/>
              <a:ext cx="1368425" cy="792480"/>
            </a:xfrm>
            <a:custGeom>
              <a:avLst/>
              <a:gdLst/>
              <a:ahLst/>
              <a:cxnLst/>
              <a:rect l="l" t="t" r="r" b="b"/>
              <a:pathLst>
                <a:path w="1368425" h="792480">
                  <a:moveTo>
                    <a:pt x="1368171" y="0"/>
                  </a:moveTo>
                  <a:lnTo>
                    <a:pt x="0" y="0"/>
                  </a:lnTo>
                  <a:lnTo>
                    <a:pt x="0" y="792086"/>
                  </a:lnTo>
                  <a:lnTo>
                    <a:pt x="1368171" y="792086"/>
                  </a:lnTo>
                  <a:lnTo>
                    <a:pt x="1368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88252" y="1556778"/>
              <a:ext cx="1368425" cy="792480"/>
            </a:xfrm>
            <a:custGeom>
              <a:avLst/>
              <a:gdLst/>
              <a:ahLst/>
              <a:cxnLst/>
              <a:rect l="l" t="t" r="r" b="b"/>
              <a:pathLst>
                <a:path w="1368425" h="792480">
                  <a:moveTo>
                    <a:pt x="0" y="792086"/>
                  </a:moveTo>
                  <a:lnTo>
                    <a:pt x="1368171" y="792086"/>
                  </a:lnTo>
                  <a:lnTo>
                    <a:pt x="1368171" y="0"/>
                  </a:lnTo>
                  <a:lnTo>
                    <a:pt x="0" y="0"/>
                  </a:lnTo>
                  <a:lnTo>
                    <a:pt x="0" y="7920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627" y="1268729"/>
              <a:ext cx="6951980" cy="4803775"/>
            </a:xfrm>
            <a:custGeom>
              <a:avLst/>
              <a:gdLst/>
              <a:ahLst/>
              <a:cxnLst/>
              <a:rect l="l" t="t" r="r" b="b"/>
              <a:pathLst>
                <a:path w="6951980" h="4803775">
                  <a:moveTo>
                    <a:pt x="0" y="1584198"/>
                  </a:moveTo>
                  <a:lnTo>
                    <a:pt x="6951472" y="1584198"/>
                  </a:lnTo>
                  <a:lnTo>
                    <a:pt x="6951472" y="0"/>
                  </a:lnTo>
                  <a:lnTo>
                    <a:pt x="0" y="0"/>
                  </a:lnTo>
                  <a:lnTo>
                    <a:pt x="0" y="1584198"/>
                  </a:lnTo>
                  <a:close/>
                </a:path>
                <a:path w="6951980" h="4803775">
                  <a:moveTo>
                    <a:pt x="0" y="4803457"/>
                  </a:moveTo>
                  <a:lnTo>
                    <a:pt x="6951472" y="4803457"/>
                  </a:lnTo>
                  <a:lnTo>
                    <a:pt x="6951472" y="1584261"/>
                  </a:lnTo>
                  <a:lnTo>
                    <a:pt x="0" y="1584261"/>
                  </a:lnTo>
                  <a:lnTo>
                    <a:pt x="0" y="480345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1"/>
            <a:ext cx="8382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81000"/>
            <a:ext cx="8382000" cy="6172200"/>
            <a:chOff x="882650" y="768324"/>
            <a:chExt cx="7590790" cy="541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325" y="971550"/>
              <a:ext cx="7048500" cy="4924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43783" y="781024"/>
              <a:ext cx="3600450" cy="488315"/>
            </a:xfrm>
            <a:custGeom>
              <a:avLst/>
              <a:gdLst/>
              <a:ahLst/>
              <a:cxnLst/>
              <a:rect l="l" t="t" r="r" b="b"/>
              <a:pathLst>
                <a:path w="3600450" h="488315">
                  <a:moveTo>
                    <a:pt x="0" y="487705"/>
                  </a:moveTo>
                  <a:lnTo>
                    <a:pt x="3600450" y="487705"/>
                  </a:lnTo>
                  <a:lnTo>
                    <a:pt x="3600450" y="0"/>
                  </a:lnTo>
                  <a:lnTo>
                    <a:pt x="0" y="0"/>
                  </a:lnTo>
                  <a:lnTo>
                    <a:pt x="0" y="487705"/>
                  </a:lnTo>
                  <a:close/>
                </a:path>
              </a:pathLst>
            </a:custGeom>
            <a:ln w="25399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5350" y="2852927"/>
              <a:ext cx="7565390" cy="2304415"/>
            </a:xfrm>
            <a:custGeom>
              <a:avLst/>
              <a:gdLst/>
              <a:ahLst/>
              <a:cxnLst/>
              <a:rect l="l" t="t" r="r" b="b"/>
              <a:pathLst>
                <a:path w="7565390" h="2304415">
                  <a:moveTo>
                    <a:pt x="7565135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7565135" y="2304288"/>
                  </a:lnTo>
                  <a:lnTo>
                    <a:pt x="7565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350" y="2852927"/>
              <a:ext cx="7565390" cy="2304415"/>
            </a:xfrm>
            <a:custGeom>
              <a:avLst/>
              <a:gdLst/>
              <a:ahLst/>
              <a:cxnLst/>
              <a:rect l="l" t="t" r="r" b="b"/>
              <a:pathLst>
                <a:path w="7565390" h="2304415">
                  <a:moveTo>
                    <a:pt x="0" y="2304288"/>
                  </a:moveTo>
                  <a:lnTo>
                    <a:pt x="7565135" y="2304288"/>
                  </a:lnTo>
                  <a:lnTo>
                    <a:pt x="7565135" y="0"/>
                  </a:lnTo>
                  <a:lnTo>
                    <a:pt x="0" y="0"/>
                  </a:lnTo>
                  <a:lnTo>
                    <a:pt x="0" y="230428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3583" y="3212973"/>
              <a:ext cx="5800725" cy="1114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29358" y="3198748"/>
              <a:ext cx="5829300" cy="1143000"/>
            </a:xfrm>
            <a:custGeom>
              <a:avLst/>
              <a:gdLst/>
              <a:ahLst/>
              <a:cxnLst/>
              <a:rect l="l" t="t" r="r" b="b"/>
              <a:pathLst>
                <a:path w="5829300" h="1143000">
                  <a:moveTo>
                    <a:pt x="0" y="1143000"/>
                  </a:moveTo>
                  <a:lnTo>
                    <a:pt x="5829300" y="1143000"/>
                  </a:lnTo>
                  <a:lnTo>
                    <a:pt x="58293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5702" y="5157190"/>
              <a:ext cx="5113020" cy="1008380"/>
            </a:xfrm>
            <a:custGeom>
              <a:avLst/>
              <a:gdLst/>
              <a:ahLst/>
              <a:cxnLst/>
              <a:rect l="l" t="t" r="r" b="b"/>
              <a:pathLst>
                <a:path w="5113020" h="1008379">
                  <a:moveTo>
                    <a:pt x="5112512" y="0"/>
                  </a:moveTo>
                  <a:lnTo>
                    <a:pt x="0" y="0"/>
                  </a:lnTo>
                  <a:lnTo>
                    <a:pt x="0" y="1008113"/>
                  </a:lnTo>
                  <a:lnTo>
                    <a:pt x="5112512" y="1008113"/>
                  </a:lnTo>
                  <a:lnTo>
                    <a:pt x="511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5702" y="5157190"/>
              <a:ext cx="5113020" cy="1008380"/>
            </a:xfrm>
            <a:custGeom>
              <a:avLst/>
              <a:gdLst/>
              <a:ahLst/>
              <a:cxnLst/>
              <a:rect l="l" t="t" r="r" b="b"/>
              <a:pathLst>
                <a:path w="5113020" h="1008379">
                  <a:moveTo>
                    <a:pt x="0" y="1008113"/>
                  </a:moveTo>
                  <a:lnTo>
                    <a:pt x="5112512" y="1008113"/>
                  </a:lnTo>
                  <a:lnTo>
                    <a:pt x="5112512" y="0"/>
                  </a:lnTo>
                  <a:lnTo>
                    <a:pt x="0" y="0"/>
                  </a:lnTo>
                  <a:lnTo>
                    <a:pt x="0" y="100811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645" y="35943"/>
            <a:ext cx="5833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10" dirty="0">
                <a:solidFill>
                  <a:srgbClr val="1709C5"/>
                </a:solidFill>
                <a:latin typeface="Times New Roman"/>
                <a:cs typeface="Times New Roman"/>
              </a:rPr>
              <a:t>Termodinamica</a:t>
            </a:r>
            <a:r>
              <a:rPr i="1" spc="-8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1709C5"/>
                </a:solidFill>
                <a:latin typeface="Times New Roman"/>
                <a:cs typeface="Times New Roman"/>
              </a:rPr>
              <a:t>della</a:t>
            </a:r>
            <a:r>
              <a:rPr i="1" spc="-5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1709C5"/>
                </a:solidFill>
                <a:latin typeface="Times New Roman"/>
                <a:cs typeface="Times New Roman"/>
              </a:rPr>
              <a:t>cristallizzazione</a:t>
            </a:r>
            <a:r>
              <a:rPr i="1" spc="-8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1709C5"/>
                </a:solidFill>
                <a:latin typeface="Times New Roman"/>
                <a:cs typeface="Times New Roman"/>
              </a:rPr>
              <a:t>dal</a:t>
            </a:r>
            <a:r>
              <a:rPr i="1" spc="-20" dirty="0">
                <a:solidFill>
                  <a:srgbClr val="1709C5"/>
                </a:solidFill>
                <a:latin typeface="Times New Roman"/>
                <a:cs typeface="Times New Roman"/>
              </a:rPr>
              <a:t> fuso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28" y="685800"/>
            <a:ext cx="8991600" cy="605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56515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Si</a:t>
            </a:r>
            <a:r>
              <a:rPr sz="2400" spc="9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consideri</a:t>
            </a:r>
            <a:r>
              <a:rPr sz="2400" spc="1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il</a:t>
            </a:r>
            <a:r>
              <a:rPr sz="2400" spc="7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passaggio</a:t>
            </a:r>
            <a:r>
              <a:rPr sz="2400" spc="8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dallo</a:t>
            </a:r>
            <a:r>
              <a:rPr sz="2400" spc="8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stato</a:t>
            </a:r>
            <a:r>
              <a:rPr sz="2400" spc="8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fuso</a:t>
            </a:r>
            <a:r>
              <a:rPr sz="2400" spc="8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allo</a:t>
            </a:r>
            <a:r>
              <a:rPr sz="2400" spc="8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stato</a:t>
            </a:r>
            <a:r>
              <a:rPr sz="2400" spc="8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perfettamente</a:t>
            </a:r>
            <a:r>
              <a:rPr sz="2400" spc="9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cristallino</a:t>
            </a:r>
            <a:r>
              <a:rPr sz="2400" spc="9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9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un</a:t>
            </a:r>
            <a:r>
              <a:rPr sz="2400" spc="10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insieme</a:t>
            </a:r>
            <a:r>
              <a:rPr sz="2400" spc="7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Times New Roman"/>
                <a:cs typeface="Times New Roman"/>
              </a:rPr>
              <a:t>di </a:t>
            </a:r>
            <a:r>
              <a:rPr sz="2400" spc="-10" dirty="0" err="1" smtClean="0">
                <a:solidFill>
                  <a:srgbClr val="1709C5"/>
                </a:solidFill>
                <a:latin typeface="Times New Roman"/>
                <a:cs typeface="Times New Roman"/>
              </a:rPr>
              <a:t>macromolec</a:t>
            </a:r>
            <a:r>
              <a:rPr lang="en-CA" sz="2400" spc="-10" dirty="0" smtClean="0">
                <a:solidFill>
                  <a:srgbClr val="1709C5"/>
                </a:solidFill>
                <a:latin typeface="Times New Roman"/>
                <a:cs typeface="Times New Roman"/>
              </a:rPr>
              <a:t>u</a:t>
            </a:r>
            <a:r>
              <a:rPr sz="2400" spc="-10" dirty="0" smtClean="0">
                <a:solidFill>
                  <a:srgbClr val="1709C5"/>
                </a:solidFill>
                <a:latin typeface="Times New Roman"/>
                <a:cs typeface="Times New Roman"/>
              </a:rPr>
              <a:t>le</a:t>
            </a:r>
            <a:r>
              <a:rPr lang="en-CA" sz="2400" spc="-10" dirty="0" smtClean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</a:p>
          <a:p>
            <a:pPr marL="63500" marR="56515">
              <a:lnSpc>
                <a:spcPct val="100000"/>
              </a:lnSpc>
              <a:spcBef>
                <a:spcPts val="105"/>
              </a:spcBef>
            </a:pPr>
            <a:r>
              <a:rPr lang="en-CA" sz="2400" spc="-10" dirty="0">
                <a:solidFill>
                  <a:srgbClr val="1709C5"/>
                </a:solidFill>
                <a:latin typeface="Times New Roman"/>
                <a:cs typeface="Times New Roman"/>
              </a:rPr>
              <a:t>L</a:t>
            </a:r>
            <a:r>
              <a:rPr sz="2400" dirty="0" smtClean="0">
                <a:solidFill>
                  <a:srgbClr val="1709C5"/>
                </a:solidFill>
                <a:latin typeface="Times New Roman"/>
                <a:cs typeface="Times New Roman"/>
              </a:rPr>
              <a:t>a</a:t>
            </a:r>
            <a:r>
              <a:rPr sz="2400" spc="-10" dirty="0" smtClean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variazione</a:t>
            </a:r>
            <a:r>
              <a:rPr sz="2400" spc="-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-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energia</a:t>
            </a:r>
            <a:r>
              <a:rPr sz="2400" spc="-2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libera </a:t>
            </a:r>
            <a:r>
              <a:rPr sz="24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ΔG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807335">
              <a:lnSpc>
                <a:spcPct val="100000"/>
              </a:lnSpc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ΔG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400" b="1" i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ΔH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4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TΔS</a:t>
            </a:r>
            <a:endParaRPr sz="2400" dirty="0">
              <a:latin typeface="Times New Roman"/>
              <a:cs typeface="Times New Roman"/>
            </a:endParaRPr>
          </a:p>
          <a:p>
            <a:pPr marL="63500" marR="5897245">
              <a:lnSpc>
                <a:spcPct val="100000"/>
              </a:lnSpc>
              <a:spcBef>
                <a:spcPts val="1939"/>
              </a:spcBef>
            </a:pP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il</a:t>
            </a:r>
            <a:r>
              <a:rPr sz="2400" spc="-1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ΔH</a:t>
            </a:r>
            <a:r>
              <a:rPr sz="24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è</a:t>
            </a:r>
            <a:r>
              <a:rPr sz="2400" spc="-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minore</a:t>
            </a:r>
            <a:r>
              <a:rPr sz="2400" spc="-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-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709C5"/>
                </a:solidFill>
                <a:latin typeface="Times New Roman"/>
                <a:cs typeface="Times New Roman"/>
              </a:rPr>
              <a:t>zero </a:t>
            </a:r>
            <a:r>
              <a:rPr sz="2400" dirty="0" err="1">
                <a:solidFill>
                  <a:srgbClr val="1709C5"/>
                </a:solidFill>
                <a:latin typeface="Times New Roman"/>
                <a:cs typeface="Times New Roman"/>
              </a:rPr>
              <a:t>il</a:t>
            </a:r>
            <a:r>
              <a:rPr sz="2400" spc="-1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ΔS</a:t>
            </a:r>
            <a:r>
              <a:rPr sz="2400" b="1" i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1709C5"/>
                </a:solidFill>
                <a:latin typeface="Times New Roman"/>
                <a:cs typeface="Times New Roman"/>
              </a:rPr>
              <a:t>è</a:t>
            </a:r>
            <a:r>
              <a:rPr lang="en-CA" sz="2400" spc="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lang="en-CA" sz="2400" spc="10" dirty="0" smtClean="0">
                <a:solidFill>
                  <a:srgbClr val="1709C5"/>
                </a:solidFill>
                <a:latin typeface="Times New Roman"/>
                <a:cs typeface="Times New Roman"/>
              </a:rPr>
              <a:t>m</a:t>
            </a:r>
            <a:r>
              <a:rPr sz="2400" dirty="0" err="1" smtClean="0">
                <a:solidFill>
                  <a:srgbClr val="1709C5"/>
                </a:solidFill>
                <a:latin typeface="Times New Roman"/>
                <a:cs typeface="Times New Roman"/>
              </a:rPr>
              <a:t>inore</a:t>
            </a:r>
            <a:r>
              <a:rPr sz="2400" spc="-10" dirty="0" smtClean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-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1709C5"/>
                </a:solidFill>
                <a:latin typeface="Times New Roman"/>
                <a:cs typeface="Times New Roman"/>
              </a:rPr>
              <a:t>zero</a:t>
            </a:r>
            <a:endParaRPr sz="24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2400" dirty="0" err="1" smtClean="0">
                <a:solidFill>
                  <a:srgbClr val="1709C5"/>
                </a:solidFill>
                <a:latin typeface="Times New Roman"/>
                <a:cs typeface="Times New Roman"/>
              </a:rPr>
              <a:t>Esiste</a:t>
            </a:r>
            <a:r>
              <a:rPr sz="2400" spc="114" dirty="0" smtClean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una</a:t>
            </a:r>
            <a:r>
              <a:rPr sz="2400" spc="14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sola</a:t>
            </a:r>
            <a:r>
              <a:rPr sz="2400" spc="14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temperatura,</a:t>
            </a:r>
            <a:r>
              <a:rPr sz="2400" spc="1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b="1" i="1" baseline="-21164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°,</a:t>
            </a:r>
            <a:r>
              <a:rPr sz="2400" b="1" i="1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alla</a:t>
            </a:r>
            <a:r>
              <a:rPr sz="2400" spc="16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quale</a:t>
            </a:r>
            <a:r>
              <a:rPr sz="2400" spc="1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cristallo</a:t>
            </a:r>
            <a:r>
              <a:rPr sz="2400" spc="15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e</a:t>
            </a:r>
            <a:r>
              <a:rPr sz="2400" spc="14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fuso</a:t>
            </a:r>
            <a:r>
              <a:rPr sz="2400" spc="1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possono</a:t>
            </a:r>
            <a:r>
              <a:rPr sz="2400" spc="13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coesistere</a:t>
            </a:r>
            <a:r>
              <a:rPr sz="2400" spc="1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in</a:t>
            </a:r>
            <a:r>
              <a:rPr sz="2400" spc="1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1709C5"/>
                </a:solidFill>
                <a:latin typeface="Times New Roman"/>
                <a:cs typeface="Times New Roman"/>
              </a:rPr>
              <a:t>equilibrio</a:t>
            </a:r>
            <a:r>
              <a:rPr sz="2400" spc="-10" dirty="0" smtClean="0">
                <a:solidFill>
                  <a:srgbClr val="1709C5"/>
                </a:solidFill>
                <a:latin typeface="Times New Roman"/>
                <a:cs typeface="Times New Roman"/>
              </a:rPr>
              <a:t>,</a:t>
            </a:r>
            <a:r>
              <a:rPr lang="en-CA"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1709C5"/>
                </a:solidFill>
                <a:latin typeface="Times New Roman"/>
                <a:cs typeface="Times New Roman"/>
              </a:rPr>
              <a:t>per</a:t>
            </a:r>
            <a:r>
              <a:rPr sz="2400" spc="-5" dirty="0" smtClean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cui</a:t>
            </a:r>
            <a:r>
              <a:rPr sz="2400" spc="-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Times New Roman"/>
                <a:cs typeface="Times New Roman"/>
              </a:rPr>
              <a:t>è: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807335">
              <a:lnSpc>
                <a:spcPct val="100000"/>
              </a:lnSpc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ΔG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400" b="1" i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ΔH</a:t>
            </a:r>
            <a:r>
              <a:rPr sz="2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4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b="1" i="1" baseline="-20576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°ΔS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4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endParaRPr sz="2400" dirty="0">
              <a:latin typeface="Times New Roman"/>
              <a:cs typeface="Times New Roman"/>
            </a:endParaRPr>
          </a:p>
          <a:p>
            <a:pPr marL="63500" marR="59690" algn="just">
              <a:lnSpc>
                <a:spcPct val="100000"/>
              </a:lnSpc>
              <a:spcBef>
                <a:spcPts val="1935"/>
              </a:spcBef>
            </a:pP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Al</a:t>
            </a:r>
            <a:r>
              <a:rPr sz="2400" spc="2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22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sotto</a:t>
            </a:r>
            <a:r>
              <a:rPr sz="2400" spc="19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2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b="1" i="1" baseline="-21164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°</a:t>
            </a:r>
            <a:r>
              <a:rPr sz="2400" b="1" i="1" spc="2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prevale</a:t>
            </a:r>
            <a:r>
              <a:rPr sz="2400" spc="22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il</a:t>
            </a:r>
            <a:r>
              <a:rPr sz="2400" spc="21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contributo</a:t>
            </a:r>
            <a:r>
              <a:rPr sz="2400" spc="22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entalpico,</a:t>
            </a:r>
            <a:r>
              <a:rPr sz="2400" spc="22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è</a:t>
            </a:r>
            <a:r>
              <a:rPr sz="2400" spc="18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ΔG</a:t>
            </a:r>
            <a:r>
              <a:rPr sz="2400" b="1" i="1" spc="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&lt;</a:t>
            </a:r>
            <a:r>
              <a:rPr sz="2400" b="1" i="1" spc="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400" b="1" i="1" spc="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ed</a:t>
            </a:r>
            <a:r>
              <a:rPr sz="2400" spc="21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avviene</a:t>
            </a:r>
            <a:r>
              <a:rPr sz="2400" spc="22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spontaneamente</a:t>
            </a:r>
            <a:r>
              <a:rPr sz="2400" spc="22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709C5"/>
                </a:solidFill>
                <a:latin typeface="Times New Roman"/>
                <a:cs typeface="Times New Roman"/>
              </a:rPr>
              <a:t>la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cristallizzazione;</a:t>
            </a:r>
            <a:r>
              <a:rPr sz="2400" spc="19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al</a:t>
            </a:r>
            <a:r>
              <a:rPr sz="2400" spc="17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19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sopra</a:t>
            </a:r>
            <a:r>
              <a:rPr sz="2400" spc="19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di</a:t>
            </a:r>
            <a:r>
              <a:rPr sz="2400" spc="19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b="1" i="1" baseline="-21164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°</a:t>
            </a:r>
            <a:r>
              <a:rPr sz="2400" b="1" i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prevale</a:t>
            </a:r>
            <a:r>
              <a:rPr sz="2400" spc="17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il</a:t>
            </a:r>
            <a:r>
              <a:rPr sz="2400" spc="17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contributo</a:t>
            </a:r>
            <a:r>
              <a:rPr sz="2400" spc="18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entropico,</a:t>
            </a:r>
            <a:r>
              <a:rPr sz="2400" spc="20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è</a:t>
            </a:r>
            <a:r>
              <a:rPr sz="2400" spc="175" dirty="0">
                <a:solidFill>
                  <a:srgbClr val="1709C5"/>
                </a:solidFill>
                <a:latin typeface="Times New Roman"/>
                <a:cs typeface="Times New Roman"/>
              </a:rPr>
              <a:t> 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ΔG</a:t>
            </a:r>
            <a:r>
              <a:rPr sz="2400" b="1" i="1" spc="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&gt;</a:t>
            </a:r>
            <a:r>
              <a:rPr sz="2400" b="1" i="1" spc="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400" b="1" i="1" spc="19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e</a:t>
            </a:r>
            <a:r>
              <a:rPr sz="2400" spc="17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lo</a:t>
            </a:r>
            <a:r>
              <a:rPr sz="2400" spc="17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stato</a:t>
            </a:r>
            <a:r>
              <a:rPr sz="2400" spc="18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1709C5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maggiore</a:t>
            </a:r>
            <a:r>
              <a:rPr sz="2400" spc="-1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stabilità</a:t>
            </a:r>
            <a:r>
              <a:rPr sz="2400" spc="-4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termodinamica</a:t>
            </a:r>
            <a:r>
              <a:rPr sz="2400" spc="-20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è</a:t>
            </a:r>
            <a:r>
              <a:rPr sz="2400" spc="-2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709C5"/>
                </a:solidFill>
                <a:latin typeface="Times New Roman"/>
                <a:cs typeface="Times New Roman"/>
              </a:rPr>
              <a:t>quello</a:t>
            </a:r>
            <a:r>
              <a:rPr sz="2400" spc="5" dirty="0">
                <a:solidFill>
                  <a:srgbClr val="1709C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709C5"/>
                </a:solidFill>
                <a:latin typeface="Times New Roman"/>
                <a:cs typeface="Times New Roman"/>
              </a:rPr>
              <a:t>fuso.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457200"/>
            <a:ext cx="7924800" cy="6019799"/>
            <a:chOff x="1284097" y="887349"/>
            <a:chExt cx="6757034" cy="5113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0637" y="952500"/>
              <a:ext cx="6610350" cy="50482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68387" y="566124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360045" y="288036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8387" y="566124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288036"/>
                  </a:moveTo>
                  <a:lnTo>
                    <a:pt x="360045" y="288036"/>
                  </a:lnTo>
                  <a:lnTo>
                    <a:pt x="36004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6797" y="900049"/>
              <a:ext cx="6049010" cy="432434"/>
            </a:xfrm>
            <a:custGeom>
              <a:avLst/>
              <a:gdLst/>
              <a:ahLst/>
              <a:cxnLst/>
              <a:rect l="l" t="t" r="r" b="b"/>
              <a:pathLst>
                <a:path w="6049009" h="432434">
                  <a:moveTo>
                    <a:pt x="0" y="432053"/>
                  </a:moveTo>
                  <a:lnTo>
                    <a:pt x="6048629" y="432053"/>
                  </a:lnTo>
                  <a:lnTo>
                    <a:pt x="6048629" y="0"/>
                  </a:lnTo>
                  <a:lnTo>
                    <a:pt x="0" y="0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3947"/>
            <a:ext cx="9144000" cy="5973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340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SOLIDO;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polimero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solido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può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essere: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 algn="just">
              <a:lnSpc>
                <a:spcPts val="2050"/>
              </a:lnSpc>
              <a:spcBef>
                <a:spcPts val="225"/>
              </a:spcBef>
              <a:buChar char="–"/>
              <a:tabLst>
                <a:tab pos="869950" algn="l"/>
              </a:tabLst>
            </a:pPr>
            <a:r>
              <a:rPr sz="2000" dirty="0">
                <a:latin typeface="Times New Roman"/>
                <a:cs typeface="Times New Roman"/>
              </a:rPr>
              <a:t>Completamente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amorfo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vetroso: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Assenza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rotazioni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intorno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legami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nella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catena</a:t>
            </a:r>
            <a:r>
              <a:rPr lang="en-CA" sz="2000" spc="-1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principale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molecole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lang="en-CA" sz="2000" spc="15" dirty="0" err="1" smtClean="0">
                <a:latin typeface="Times New Roman"/>
                <a:cs typeface="Times New Roman"/>
              </a:rPr>
              <a:t>sono</a:t>
            </a:r>
            <a:r>
              <a:rPr lang="en-CA" sz="2000" spc="1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intrappolate</a:t>
            </a:r>
            <a:r>
              <a:rPr sz="2000" spc="-5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completamente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disordinato</a:t>
            </a:r>
            <a:endParaRPr sz="2000" dirty="0">
              <a:latin typeface="Times New Roman"/>
              <a:cs typeface="Times New Roman"/>
            </a:endParaRPr>
          </a:p>
          <a:p>
            <a:pPr marL="869315" marR="5080" lvl="1" indent="-457834" algn="just">
              <a:lnSpc>
                <a:spcPct val="100000"/>
              </a:lnSpc>
              <a:spcBef>
                <a:spcPts val="434"/>
              </a:spcBef>
              <a:buChar char="–"/>
              <a:tabLst>
                <a:tab pos="869950" algn="l"/>
              </a:tabLst>
            </a:pPr>
            <a:r>
              <a:rPr sz="2000" dirty="0">
                <a:latin typeface="Times New Roman"/>
                <a:cs typeface="Times New Roman"/>
              </a:rPr>
              <a:t>Parzialmente cristallino;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Struttura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ordinata,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ordine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lungo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raggio; 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molecole </a:t>
            </a:r>
            <a:r>
              <a:rPr sz="2000" spc="-25" dirty="0">
                <a:latin typeface="Times New Roman"/>
                <a:cs typeface="Times New Roman"/>
              </a:rPr>
              <a:t>si </a:t>
            </a:r>
            <a:r>
              <a:rPr sz="2000" dirty="0" err="1">
                <a:latin typeface="Times New Roman"/>
                <a:cs typeface="Times New Roman"/>
              </a:rPr>
              <a:t>impacchettano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in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modo</a:t>
            </a:r>
            <a:r>
              <a:rPr sz="2000" spc="2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che</a:t>
            </a:r>
            <a:r>
              <a:rPr sz="2000" spc="49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forze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attrazione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intermolecolari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stabilizzino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le </a:t>
            </a:r>
            <a:r>
              <a:rPr sz="2000" dirty="0">
                <a:latin typeface="Times New Roman"/>
                <a:cs typeface="Times New Roman"/>
              </a:rPr>
              <a:t>catene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reticolo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regolare;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frazione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amorfa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polimero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semicristallino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può </a:t>
            </a:r>
            <a:r>
              <a:rPr sz="2000" dirty="0" err="1">
                <a:latin typeface="Times New Roman"/>
                <a:cs typeface="Times New Roman"/>
              </a:rPr>
              <a:t>essere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vetrosa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o</a:t>
            </a:r>
            <a:r>
              <a:rPr sz="2000" spc="80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liquida</a:t>
            </a:r>
            <a:r>
              <a:rPr sz="2000" spc="80" dirty="0" smtClean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(fuso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polimerico).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 smtClean="0">
                <a:latin typeface="Times New Roman"/>
                <a:cs typeface="Times New Roman"/>
              </a:rPr>
              <a:t>In</a:t>
            </a:r>
            <a:r>
              <a:rPr sz="2000" spc="8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quest’ultimo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 err="1">
                <a:latin typeface="Times New Roman"/>
                <a:cs typeface="Times New Roman"/>
              </a:rPr>
              <a:t>caso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può</a:t>
            </a:r>
            <a:r>
              <a:rPr sz="2000" spc="85" dirty="0" smtClean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avere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comportamento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liquido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gomma.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Times New Roman"/>
                <a:cs typeface="Times New Roman"/>
              </a:rPr>
              <a:t>LIQUIDO</a:t>
            </a:r>
            <a:endParaRPr sz="2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Allo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liquido, è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consentita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mobilità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rotazionale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almeno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50-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segmenti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della</a:t>
            </a:r>
            <a:r>
              <a:rPr lang="en-CA"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catena </a:t>
            </a:r>
            <a:r>
              <a:rPr sz="2000" dirty="0">
                <a:latin typeface="Times New Roman"/>
                <a:cs typeface="Times New Roman"/>
              </a:rPr>
              <a:t>principale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intorno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legami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molecole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possono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facilmente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scivolare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sull’altra.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475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Times New Roman"/>
                <a:cs typeface="Times New Roman"/>
              </a:rPr>
              <a:t>GOMMOSO</a:t>
            </a:r>
            <a:endParaRPr sz="2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CA" sz="2000" dirty="0" smtClean="0">
                <a:latin typeface="Times New Roman"/>
                <a:cs typeface="Times New Roman"/>
              </a:rPr>
              <a:t>S</a:t>
            </a:r>
            <a:r>
              <a:rPr sz="2000" dirty="0" err="1" smtClean="0">
                <a:latin typeface="Times New Roman"/>
                <a:cs typeface="Times New Roman"/>
              </a:rPr>
              <a:t>tato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fisico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polimero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reticolato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termoplastico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sopra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Tg</a:t>
            </a:r>
            <a:endParaRPr sz="2000" dirty="0">
              <a:latin typeface="Times New Roman"/>
              <a:cs typeface="Times New Roman"/>
            </a:endParaRPr>
          </a:p>
          <a:p>
            <a:pPr marL="756285" marR="7620" lvl="1" indent="-287020">
              <a:lnSpc>
                <a:spcPts val="195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Anche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questo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consentita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mobilità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rotazionale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tratti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lineari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reticolo </a:t>
            </a:r>
            <a:r>
              <a:rPr sz="2000" dirty="0">
                <a:latin typeface="Times New Roman"/>
                <a:cs typeface="Times New Roman"/>
              </a:rPr>
              <a:t>intorno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legami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8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molecole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possono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scivolare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sull’altra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limiti permessi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dalla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reticolazione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0749" y="11502"/>
            <a:ext cx="41681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dirty="0">
                <a:latin typeface="Times New Roman"/>
                <a:cs typeface="Times New Roman"/>
              </a:rPr>
              <a:t>Stati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fisici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di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un</a:t>
            </a:r>
            <a:r>
              <a:rPr sz="3200" b="0" spc="-5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polimero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050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81000"/>
            <a:ext cx="8153400" cy="6096000"/>
            <a:chOff x="944562" y="987399"/>
            <a:chExt cx="6880225" cy="4671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937" y="1104900"/>
              <a:ext cx="6800850" cy="45529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7262" y="1000099"/>
              <a:ext cx="3686810" cy="485140"/>
            </a:xfrm>
            <a:custGeom>
              <a:avLst/>
              <a:gdLst/>
              <a:ahLst/>
              <a:cxnLst/>
              <a:rect l="l" t="t" r="r" b="b"/>
              <a:pathLst>
                <a:path w="3686810" h="485140">
                  <a:moveTo>
                    <a:pt x="0" y="484657"/>
                  </a:moveTo>
                  <a:lnTo>
                    <a:pt x="3686683" y="484657"/>
                  </a:lnTo>
                  <a:lnTo>
                    <a:pt x="3686683" y="0"/>
                  </a:lnTo>
                  <a:lnTo>
                    <a:pt x="0" y="0"/>
                  </a:lnTo>
                  <a:lnTo>
                    <a:pt x="0" y="48465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03936"/>
            <a:ext cx="8763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La</a:t>
            </a:r>
            <a:r>
              <a:rPr sz="1600" b="0" spc="7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descrizione</a:t>
            </a:r>
            <a:r>
              <a:rPr sz="1600" b="0" spc="7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fatta</a:t>
            </a:r>
            <a:r>
              <a:rPr sz="1600" b="0" spc="8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vale</a:t>
            </a:r>
            <a:r>
              <a:rPr sz="1600" b="0" spc="7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per</a:t>
            </a:r>
            <a:r>
              <a:rPr sz="1600" b="0" spc="8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cristalli</a:t>
            </a:r>
            <a:r>
              <a:rPr sz="1600" b="0" spc="75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perfetti,</a:t>
            </a:r>
            <a:r>
              <a:rPr sz="1600" b="0" spc="75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cioè</a:t>
            </a:r>
            <a:r>
              <a:rPr sz="1600" b="0" spc="8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privi</a:t>
            </a:r>
            <a:r>
              <a:rPr sz="1600" b="0" spc="85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1600" b="0" spc="9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difetti</a:t>
            </a:r>
            <a:r>
              <a:rPr sz="1600" b="0" spc="75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interni</a:t>
            </a:r>
            <a:r>
              <a:rPr sz="1600" b="0" spc="8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e</a:t>
            </a:r>
            <a:r>
              <a:rPr sz="1600" b="0" spc="80" dirty="0">
                <a:solidFill>
                  <a:srgbClr val="1709C5"/>
                </a:solidFill>
                <a:latin typeface="Georgia"/>
                <a:cs typeface="Georgia"/>
              </a:rPr>
              <a:t>  </a:t>
            </a:r>
            <a:r>
              <a:rPr sz="1600" b="0" spc="-25" dirty="0">
                <a:solidFill>
                  <a:srgbClr val="1709C5"/>
                </a:solidFill>
                <a:latin typeface="Georgia"/>
                <a:cs typeface="Georgia"/>
              </a:rPr>
              <a:t>di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dimensioni</a:t>
            </a:r>
            <a:r>
              <a:rPr sz="1600" b="0" spc="-5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tali</a:t>
            </a:r>
            <a:r>
              <a:rPr sz="1600" b="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da</a:t>
            </a:r>
            <a:r>
              <a:rPr sz="1600" b="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rendere</a:t>
            </a:r>
            <a:r>
              <a:rPr sz="1600" b="0" spc="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trascurabile</a:t>
            </a:r>
            <a:r>
              <a:rPr sz="1600" b="0" spc="-5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qualsiasi</a:t>
            </a:r>
            <a:r>
              <a:rPr sz="1600" b="0" spc="-3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effetto</a:t>
            </a:r>
            <a:r>
              <a:rPr sz="1600" b="0" spc="-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b="0" dirty="0">
                <a:solidFill>
                  <a:srgbClr val="1709C5"/>
                </a:solidFill>
                <a:latin typeface="Georgia"/>
                <a:cs typeface="Georgia"/>
              </a:rPr>
              <a:t>di </a:t>
            </a:r>
            <a:r>
              <a:rPr sz="1600" b="0" spc="-10" dirty="0">
                <a:solidFill>
                  <a:srgbClr val="1709C5"/>
                </a:solidFill>
                <a:latin typeface="Georgia"/>
                <a:cs typeface="Georgia"/>
              </a:rPr>
              <a:t>superficie.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235710"/>
            <a:ext cx="8763000" cy="18267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In</a:t>
            </a:r>
            <a:r>
              <a:rPr spc="15" dirty="0"/>
              <a:t> </a:t>
            </a:r>
            <a:r>
              <a:rPr dirty="0"/>
              <a:t>realtà,</a:t>
            </a:r>
            <a:r>
              <a:rPr spc="20" dirty="0"/>
              <a:t> </a:t>
            </a:r>
            <a:r>
              <a:rPr dirty="0"/>
              <a:t>anche</a:t>
            </a:r>
            <a:r>
              <a:rPr spc="1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campioni</a:t>
            </a:r>
            <a:r>
              <a:rPr spc="30" dirty="0"/>
              <a:t> </a:t>
            </a:r>
            <a:r>
              <a:rPr dirty="0"/>
              <a:t>cristallizzati</a:t>
            </a:r>
            <a:r>
              <a:rPr spc="35" dirty="0"/>
              <a:t> </a:t>
            </a:r>
            <a:r>
              <a:rPr dirty="0"/>
              <a:t>accuratamente</a:t>
            </a:r>
            <a:r>
              <a:rPr spc="10" dirty="0"/>
              <a:t> </a:t>
            </a:r>
            <a:r>
              <a:rPr dirty="0"/>
              <a:t>è</a:t>
            </a:r>
            <a:r>
              <a:rPr spc="10" dirty="0"/>
              <a:t> </a:t>
            </a:r>
            <a:r>
              <a:rPr dirty="0"/>
              <a:t>sempre</a:t>
            </a:r>
            <a:r>
              <a:rPr spc="10" dirty="0"/>
              <a:t> </a:t>
            </a:r>
            <a:r>
              <a:rPr dirty="0"/>
              <a:t>presente</a:t>
            </a:r>
            <a:r>
              <a:rPr spc="5" dirty="0"/>
              <a:t> </a:t>
            </a:r>
            <a:r>
              <a:rPr dirty="0"/>
              <a:t>una</a:t>
            </a:r>
            <a:r>
              <a:rPr spc="30" dirty="0"/>
              <a:t> </a:t>
            </a:r>
            <a:r>
              <a:rPr spc="-10" dirty="0"/>
              <a:t>certa </a:t>
            </a:r>
            <a:r>
              <a:rPr dirty="0"/>
              <a:t>quantità</a:t>
            </a:r>
            <a:r>
              <a:rPr spc="-45" dirty="0"/>
              <a:t> </a:t>
            </a:r>
            <a:r>
              <a:rPr dirty="0"/>
              <a:t>di</a:t>
            </a:r>
            <a:r>
              <a:rPr spc="10" dirty="0"/>
              <a:t> </a:t>
            </a:r>
            <a:r>
              <a:rPr dirty="0"/>
              <a:t>materiale</a:t>
            </a:r>
            <a:r>
              <a:rPr spc="-30" dirty="0"/>
              <a:t> </a:t>
            </a:r>
            <a:r>
              <a:rPr dirty="0"/>
              <a:t>disordinato</a:t>
            </a:r>
            <a:r>
              <a:rPr spc="-15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dirty="0" err="1"/>
              <a:t>i</a:t>
            </a:r>
            <a:r>
              <a:rPr spc="-15" dirty="0"/>
              <a:t> </a:t>
            </a:r>
            <a:r>
              <a:rPr dirty="0" err="1" smtClean="0"/>
              <a:t>cristalli</a:t>
            </a:r>
            <a:r>
              <a:rPr lang="en-CA" dirty="0" smtClean="0"/>
              <a:t>t</a:t>
            </a:r>
            <a:r>
              <a:rPr dirty="0" err="1" smtClean="0"/>
              <a:t>i</a:t>
            </a:r>
            <a:r>
              <a:rPr spc="-25" dirty="0" smtClean="0"/>
              <a:t> </a:t>
            </a:r>
            <a:r>
              <a:rPr dirty="0"/>
              <a:t>hanno</a:t>
            </a:r>
            <a:r>
              <a:rPr spc="-20" dirty="0"/>
              <a:t> </a:t>
            </a:r>
            <a:r>
              <a:rPr dirty="0"/>
              <a:t>dimensione</a:t>
            </a:r>
            <a:r>
              <a:rPr spc="-45" dirty="0"/>
              <a:t> </a:t>
            </a:r>
            <a:r>
              <a:rPr spc="-10" dirty="0"/>
              <a:t>variabile.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/>
          </a:p>
          <a:p>
            <a:pPr marL="25400" marR="21590">
              <a:lnSpc>
                <a:spcPct val="100000"/>
              </a:lnSpc>
            </a:pPr>
            <a:r>
              <a:rPr dirty="0"/>
              <a:t>La</a:t>
            </a:r>
            <a:r>
              <a:rPr spc="150" dirty="0"/>
              <a:t> </a:t>
            </a:r>
            <a:r>
              <a:rPr dirty="0"/>
              <a:t>formazione</a:t>
            </a:r>
            <a:r>
              <a:rPr spc="150" dirty="0"/>
              <a:t> </a:t>
            </a:r>
            <a:r>
              <a:rPr dirty="0"/>
              <a:t>dei</a:t>
            </a:r>
            <a:r>
              <a:rPr spc="155" dirty="0"/>
              <a:t> </a:t>
            </a:r>
            <a:r>
              <a:rPr dirty="0"/>
              <a:t>cristalli</a:t>
            </a:r>
            <a:r>
              <a:rPr spc="155" dirty="0"/>
              <a:t> </a:t>
            </a:r>
            <a:r>
              <a:rPr dirty="0"/>
              <a:t>comporta</a:t>
            </a:r>
            <a:r>
              <a:rPr spc="155" dirty="0"/>
              <a:t> </a:t>
            </a:r>
            <a:r>
              <a:rPr dirty="0"/>
              <a:t>la</a:t>
            </a:r>
            <a:r>
              <a:rPr spc="150" dirty="0"/>
              <a:t> </a:t>
            </a:r>
            <a:r>
              <a:rPr dirty="0"/>
              <a:t>presenza</a:t>
            </a:r>
            <a:r>
              <a:rPr spc="160" dirty="0"/>
              <a:t> </a:t>
            </a:r>
            <a:r>
              <a:rPr dirty="0"/>
              <a:t>di</a:t>
            </a:r>
            <a:r>
              <a:rPr spc="175" dirty="0"/>
              <a:t> </a:t>
            </a:r>
            <a:r>
              <a:rPr dirty="0"/>
              <a:t>interfacce</a:t>
            </a:r>
            <a:r>
              <a:rPr spc="145" dirty="0"/>
              <a:t> </a:t>
            </a:r>
            <a:r>
              <a:rPr spc="-10" dirty="0"/>
              <a:t>solido-</a:t>
            </a:r>
            <a:r>
              <a:rPr dirty="0"/>
              <a:t>liquido</a:t>
            </a:r>
            <a:r>
              <a:rPr spc="145" dirty="0"/>
              <a:t> </a:t>
            </a:r>
            <a:r>
              <a:rPr dirty="0"/>
              <a:t>a</a:t>
            </a:r>
            <a:r>
              <a:rPr spc="155" dirty="0"/>
              <a:t> </a:t>
            </a:r>
            <a:r>
              <a:rPr dirty="0"/>
              <a:t>cui</a:t>
            </a:r>
            <a:r>
              <a:rPr spc="185" dirty="0"/>
              <a:t> </a:t>
            </a:r>
            <a:r>
              <a:rPr spc="-50" dirty="0"/>
              <a:t>è </a:t>
            </a:r>
            <a:r>
              <a:rPr dirty="0"/>
              <a:t>associato</a:t>
            </a:r>
            <a:r>
              <a:rPr spc="-60" dirty="0"/>
              <a:t> </a:t>
            </a:r>
            <a:r>
              <a:rPr dirty="0"/>
              <a:t>un</a:t>
            </a:r>
            <a:r>
              <a:rPr spc="-40" dirty="0"/>
              <a:t> </a:t>
            </a:r>
            <a:r>
              <a:rPr dirty="0"/>
              <a:t>contributo</a:t>
            </a:r>
            <a:r>
              <a:rPr spc="-50" dirty="0"/>
              <a:t> </a:t>
            </a:r>
            <a:r>
              <a:rPr dirty="0"/>
              <a:t>di</a:t>
            </a:r>
            <a:r>
              <a:rPr spc="-20" dirty="0"/>
              <a:t> </a:t>
            </a:r>
            <a:r>
              <a:rPr dirty="0"/>
              <a:t>superficie</a:t>
            </a:r>
            <a:r>
              <a:rPr spc="-25" dirty="0"/>
              <a:t> </a:t>
            </a:r>
            <a:r>
              <a:rPr dirty="0"/>
              <a:t>all’energia</a:t>
            </a:r>
            <a:r>
              <a:rPr spc="-15" dirty="0"/>
              <a:t> </a:t>
            </a:r>
            <a:r>
              <a:rPr dirty="0"/>
              <a:t>libera</a:t>
            </a:r>
            <a:r>
              <a:rPr spc="-20" dirty="0"/>
              <a:t> </a:t>
            </a:r>
            <a:r>
              <a:rPr dirty="0"/>
              <a:t>del</a:t>
            </a:r>
            <a:r>
              <a:rPr spc="15" dirty="0"/>
              <a:t> </a:t>
            </a:r>
            <a:r>
              <a:rPr spc="-10" dirty="0"/>
              <a:t>sistema: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/>
          </a:p>
          <a:p>
            <a:pPr marL="3430904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ΔG =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V</a:t>
            </a:r>
            <a:r>
              <a:rPr sz="2000" b="1" i="1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Δg</a:t>
            </a:r>
            <a:r>
              <a:rPr sz="2000" b="1" i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+</a:t>
            </a:r>
            <a:r>
              <a:rPr sz="2000" b="1" i="1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Georgia"/>
                <a:cs typeface="Georgia"/>
              </a:rPr>
              <a:t>Σ</a:t>
            </a:r>
            <a:r>
              <a:rPr sz="2000" b="1" i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i="1" spc="-20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025" b="1" i="1" spc="-30" baseline="-20576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r>
              <a:rPr sz="2000" b="1" i="1" spc="-20" dirty="0">
                <a:solidFill>
                  <a:srgbClr val="C00000"/>
                </a:solidFill>
                <a:latin typeface="Georgia"/>
                <a:cs typeface="Georgia"/>
              </a:rPr>
              <a:t>σ</a:t>
            </a:r>
            <a:r>
              <a:rPr sz="2025" b="1" i="1" spc="-30" baseline="-20576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endParaRPr sz="2025" baseline="-20576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38" y="3128526"/>
            <a:ext cx="2657142" cy="15880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4826254"/>
            <a:ext cx="8763000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V</a:t>
            </a:r>
            <a:r>
              <a:rPr sz="1600" b="1" i="1" spc="-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è il</a:t>
            </a:r>
            <a:r>
              <a:rPr sz="1600" spc="-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volume</a:t>
            </a:r>
            <a:r>
              <a:rPr sz="16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del</a:t>
            </a:r>
            <a:r>
              <a:rPr sz="1600" spc="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cristallo,</a:t>
            </a:r>
            <a:endParaRPr sz="16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Δg</a:t>
            </a:r>
            <a:r>
              <a:rPr sz="1600" b="1" i="1" spc="-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=</a:t>
            </a:r>
            <a:r>
              <a:rPr sz="1600" b="1" i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Δh</a:t>
            </a:r>
            <a:r>
              <a:rPr sz="1600" b="1" i="1" spc="-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–</a:t>
            </a:r>
            <a:r>
              <a:rPr sz="1600" b="1" i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TΔs</a:t>
            </a:r>
            <a:r>
              <a:rPr sz="1600" b="1" i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è la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variazione</a:t>
            </a:r>
            <a:r>
              <a:rPr sz="1600" spc="-3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1600" spc="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energia libera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per</a:t>
            </a:r>
            <a:r>
              <a:rPr sz="16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unità</a:t>
            </a:r>
            <a:r>
              <a:rPr sz="1600" spc="-3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1600" spc="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volume,</a:t>
            </a:r>
            <a:endParaRPr sz="16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</a:pP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1575" b="1" i="1" baseline="-21164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r>
              <a:rPr sz="1575" b="1" i="1" spc="120" baseline="-21164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misura</a:t>
            </a:r>
            <a:r>
              <a:rPr sz="1600" spc="-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l’estensione</a:t>
            </a:r>
            <a:r>
              <a:rPr sz="1600" spc="-5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della</a:t>
            </a:r>
            <a:r>
              <a:rPr sz="1600" spc="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superficie</a:t>
            </a:r>
            <a:r>
              <a:rPr sz="1600" spc="-5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i-esima</a:t>
            </a:r>
            <a:r>
              <a:rPr sz="16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del</a:t>
            </a:r>
            <a:r>
              <a:rPr sz="16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cristallo</a:t>
            </a:r>
            <a:endParaRPr sz="16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</a:pPr>
            <a:r>
              <a:rPr sz="1600" b="1" i="1" dirty="0">
                <a:solidFill>
                  <a:srgbClr val="C00000"/>
                </a:solidFill>
                <a:latin typeface="Georgia"/>
                <a:cs typeface="Georgia"/>
              </a:rPr>
              <a:t>σ</a:t>
            </a:r>
            <a:r>
              <a:rPr sz="1575" b="1" i="1" baseline="-21164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r>
              <a:rPr sz="1575" b="1" i="1" spc="127" baseline="-21164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è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l’energia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interfacciale</a:t>
            </a:r>
            <a:r>
              <a:rPr sz="1600" spc="-2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cristallo-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fuso</a:t>
            </a:r>
            <a:r>
              <a:rPr sz="1600" spc="-4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relativa</a:t>
            </a:r>
            <a:r>
              <a:rPr sz="1600" spc="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alla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superficie</a:t>
            </a:r>
            <a:r>
              <a:rPr sz="1600" spc="-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i-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esima.</a:t>
            </a:r>
            <a:endParaRPr sz="1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Georgia"/>
              <a:cs typeface="Georgia"/>
            </a:endParaRPr>
          </a:p>
          <a:p>
            <a:pPr marL="38100" marR="30480">
              <a:lnSpc>
                <a:spcPct val="100000"/>
              </a:lnSpc>
            </a:pPr>
            <a:r>
              <a:rPr sz="1600" dirty="0" smtClean="0">
                <a:solidFill>
                  <a:srgbClr val="1709C5"/>
                </a:solidFill>
                <a:latin typeface="Georgia"/>
                <a:cs typeface="Georgia"/>
              </a:rPr>
              <a:t>Il</a:t>
            </a:r>
            <a:r>
              <a:rPr sz="1600" spc="405" dirty="0" smtClean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termine</a:t>
            </a:r>
            <a:r>
              <a:rPr sz="1600" spc="40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di</a:t>
            </a:r>
            <a:r>
              <a:rPr sz="1600" spc="42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superficie</a:t>
            </a:r>
            <a:r>
              <a:rPr sz="1600" spc="40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è</a:t>
            </a:r>
            <a:r>
              <a:rPr sz="1600" spc="40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tanto</a:t>
            </a:r>
            <a:r>
              <a:rPr sz="1600" spc="40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più</a:t>
            </a:r>
            <a:r>
              <a:rPr sz="1600" spc="40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importante</a:t>
            </a:r>
            <a:r>
              <a:rPr sz="1600" spc="40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quanto</a:t>
            </a:r>
            <a:r>
              <a:rPr sz="1600" spc="409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più</a:t>
            </a:r>
            <a:r>
              <a:rPr sz="1600" spc="40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piccole</a:t>
            </a:r>
            <a:r>
              <a:rPr sz="1600" spc="400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sono</a:t>
            </a:r>
            <a:r>
              <a:rPr sz="1600" spc="41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spc="-25" dirty="0">
                <a:solidFill>
                  <a:srgbClr val="1709C5"/>
                </a:solidFill>
                <a:latin typeface="Georgia"/>
                <a:cs typeface="Georgia"/>
              </a:rPr>
              <a:t>le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dimensioni</a:t>
            </a:r>
            <a:r>
              <a:rPr sz="1600" spc="-3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1709C5"/>
                </a:solidFill>
                <a:latin typeface="Georgia"/>
                <a:cs typeface="Georgia"/>
              </a:rPr>
              <a:t>del</a:t>
            </a:r>
            <a:r>
              <a:rPr sz="1600" spc="-5" dirty="0">
                <a:solidFill>
                  <a:srgbClr val="1709C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1709C5"/>
                </a:solidFill>
                <a:latin typeface="Georgia"/>
                <a:cs typeface="Georgia"/>
              </a:rPr>
              <a:t>cristallo.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8252" y="3780904"/>
            <a:ext cx="1057275" cy="369570"/>
          </a:xfrm>
          <a:prstGeom prst="rect">
            <a:avLst/>
          </a:prstGeom>
          <a:ln w="9525">
            <a:solidFill>
              <a:srgbClr val="548ED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latin typeface="Times New Roman"/>
                <a:cs typeface="Times New Roman"/>
              </a:rPr>
              <a:t>Cristalliti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007" y="331616"/>
            <a:ext cx="8513953" cy="62523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8001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5222" y="457200"/>
            <a:ext cx="7815377" cy="6219190"/>
            <a:chOff x="795223" y="876300"/>
            <a:chExt cx="7258684" cy="5800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387" y="876300"/>
              <a:ext cx="6858000" cy="4876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223" y="3428987"/>
              <a:ext cx="2592324" cy="32470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75838" y="3573017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1800225" y="0"/>
                  </a:moveTo>
                  <a:lnTo>
                    <a:pt x="0" y="0"/>
                  </a:lnTo>
                  <a:lnTo>
                    <a:pt x="0" y="432053"/>
                  </a:lnTo>
                  <a:lnTo>
                    <a:pt x="1800225" y="432053"/>
                  </a:lnTo>
                  <a:lnTo>
                    <a:pt x="180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5838" y="3573017"/>
              <a:ext cx="1800225" cy="432434"/>
            </a:xfrm>
            <a:custGeom>
              <a:avLst/>
              <a:gdLst/>
              <a:ahLst/>
              <a:cxnLst/>
              <a:rect l="l" t="t" r="r" b="b"/>
              <a:pathLst>
                <a:path w="1800225" h="432435">
                  <a:moveTo>
                    <a:pt x="0" y="432053"/>
                  </a:moveTo>
                  <a:lnTo>
                    <a:pt x="1800225" y="432053"/>
                  </a:lnTo>
                  <a:lnTo>
                    <a:pt x="1800225" y="0"/>
                  </a:lnTo>
                  <a:lnTo>
                    <a:pt x="0" y="0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299" y="498345"/>
            <a:ext cx="7179309" cy="5364480"/>
            <a:chOff x="316299" y="498345"/>
            <a:chExt cx="7179309" cy="5364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299" y="498345"/>
              <a:ext cx="7178780" cy="5231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35657" y="4293031"/>
              <a:ext cx="4572000" cy="1569720"/>
            </a:xfrm>
            <a:custGeom>
              <a:avLst/>
              <a:gdLst/>
              <a:ahLst/>
              <a:cxnLst/>
              <a:rect l="l" t="t" r="r" b="b"/>
              <a:pathLst>
                <a:path w="4572000" h="1569720">
                  <a:moveTo>
                    <a:pt x="4572000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4572000" y="156972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5077" y="134493"/>
            <a:ext cx="50844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Predizione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dello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stato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conformazionale</a:t>
            </a:r>
            <a:r>
              <a:rPr sz="2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ordinato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5657" y="4293031"/>
            <a:ext cx="4572000" cy="169597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b="1" dirty="0">
                <a:latin typeface="Calibri"/>
                <a:cs typeface="Calibri"/>
              </a:rPr>
              <a:t>Principio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equivalenza</a:t>
            </a:r>
            <a:r>
              <a:rPr spc="-10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92075" marR="10223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“La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conformazione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una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catena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polimerica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nello stato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cristallino</a:t>
            </a:r>
            <a:r>
              <a:rPr dirty="0">
                <a:latin typeface="Calibri"/>
                <a:cs typeface="Calibri"/>
              </a:rPr>
              <a:t> è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definita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successione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unità strutturali equivalenti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occupano</a:t>
            </a:r>
            <a:r>
              <a:rPr spc="-10" dirty="0">
                <a:latin typeface="Calibri"/>
                <a:cs typeface="Calibri"/>
              </a:rPr>
              <a:t> posizioni geometricamente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equivalenti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rispetto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all’asse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di </a:t>
            </a:r>
            <a:r>
              <a:rPr spc="-10" dirty="0">
                <a:latin typeface="Calibri"/>
                <a:cs typeface="Calibri"/>
              </a:rPr>
              <a:t>catena.”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5657" y="1484757"/>
            <a:ext cx="4104640" cy="230886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 marR="792480">
              <a:lnSpc>
                <a:spcPct val="100000"/>
              </a:lnSpc>
              <a:spcBef>
                <a:spcPts val="254"/>
              </a:spcBef>
            </a:pPr>
            <a:r>
              <a:rPr b="1" dirty="0">
                <a:latin typeface="Calibri"/>
                <a:cs typeface="Calibri"/>
              </a:rPr>
              <a:t>Principio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della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minima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energia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interna conformazionale:</a:t>
            </a:r>
            <a:endParaRPr dirty="0">
              <a:latin typeface="Calibri"/>
              <a:cs typeface="Calibri"/>
            </a:endParaRPr>
          </a:p>
          <a:p>
            <a:pPr marL="92075" marR="8826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”La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conformazione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una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catena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polimerica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nel </a:t>
            </a:r>
            <a:r>
              <a:rPr dirty="0">
                <a:latin typeface="Calibri"/>
                <a:cs typeface="Calibri"/>
              </a:rPr>
              <a:t>cristallo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corrisponde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ad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uno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minimi dell’energia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interna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conformazionale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una </a:t>
            </a:r>
            <a:r>
              <a:rPr dirty="0">
                <a:latin typeface="Calibri"/>
                <a:cs typeface="Calibri"/>
              </a:rPr>
              <a:t>catena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isolata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soggetta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ai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vincoli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imposti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dal </a:t>
            </a:r>
            <a:r>
              <a:rPr dirty="0">
                <a:latin typeface="Calibri"/>
                <a:cs typeface="Calibri"/>
              </a:rPr>
              <a:t>principio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equivalenza”.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24496" y="5432526"/>
            <a:ext cx="500380" cy="361950"/>
            <a:chOff x="7024496" y="5432526"/>
            <a:chExt cx="500380" cy="361950"/>
          </a:xfrm>
        </p:grpSpPr>
        <p:sp>
          <p:nvSpPr>
            <p:cNvPr id="9" name="object 9"/>
            <p:cNvSpPr/>
            <p:nvPr/>
          </p:nvSpPr>
          <p:spPr>
            <a:xfrm>
              <a:off x="7037196" y="5445226"/>
              <a:ext cx="474980" cy="336550"/>
            </a:xfrm>
            <a:custGeom>
              <a:avLst/>
              <a:gdLst/>
              <a:ahLst/>
              <a:cxnLst/>
              <a:rect l="l" t="t" r="r" b="b"/>
              <a:pathLst>
                <a:path w="474979" h="336550">
                  <a:moveTo>
                    <a:pt x="474865" y="0"/>
                  </a:moveTo>
                  <a:lnTo>
                    <a:pt x="0" y="0"/>
                  </a:lnTo>
                  <a:lnTo>
                    <a:pt x="0" y="335953"/>
                  </a:lnTo>
                  <a:lnTo>
                    <a:pt x="474865" y="335953"/>
                  </a:lnTo>
                  <a:lnTo>
                    <a:pt x="474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7196" y="5445226"/>
              <a:ext cx="474980" cy="336550"/>
            </a:xfrm>
            <a:custGeom>
              <a:avLst/>
              <a:gdLst/>
              <a:ahLst/>
              <a:cxnLst/>
              <a:rect l="l" t="t" r="r" b="b"/>
              <a:pathLst>
                <a:path w="474979" h="336550">
                  <a:moveTo>
                    <a:pt x="0" y="335953"/>
                  </a:moveTo>
                  <a:lnTo>
                    <a:pt x="474865" y="335953"/>
                  </a:lnTo>
                  <a:lnTo>
                    <a:pt x="474865" y="0"/>
                  </a:lnTo>
                  <a:lnTo>
                    <a:pt x="0" y="0"/>
                  </a:lnTo>
                  <a:lnTo>
                    <a:pt x="0" y="3359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04800"/>
            <a:ext cx="8869832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cristallizzazione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avvenire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quando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 porta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temperatura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sotto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della </a:t>
            </a:r>
            <a:r>
              <a:rPr sz="2000" spc="-10" dirty="0">
                <a:latin typeface="Times New Roman"/>
                <a:cs typeface="Times New Roman"/>
              </a:rPr>
              <a:t>temperature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equilibrio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fusione,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essere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concettualmente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distinto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diverse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fasi:</a:t>
            </a:r>
            <a:endParaRPr sz="2000" dirty="0">
              <a:latin typeface="Times New Roman"/>
              <a:cs typeface="Times New Roman"/>
            </a:endParaRPr>
          </a:p>
          <a:p>
            <a:pPr marL="299085" marR="952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assunzione</a:t>
            </a:r>
            <a:r>
              <a:rPr sz="2000" b="1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della</a:t>
            </a:r>
            <a:r>
              <a:rPr sz="2000" b="1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conformazione</a:t>
            </a:r>
            <a:r>
              <a:rPr sz="2000" b="1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elicoidale</a:t>
            </a:r>
            <a:r>
              <a:rPr sz="2000" b="1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regolare;</a:t>
            </a:r>
            <a:r>
              <a:rPr sz="20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b="1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catena</a:t>
            </a:r>
            <a:r>
              <a:rPr sz="20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sz="20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sviluppa</a:t>
            </a:r>
            <a:r>
              <a:rPr sz="20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lungo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un asse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(asse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dell’elica),</a:t>
            </a:r>
            <a:r>
              <a:rPr sz="2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rispetto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quale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2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unità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ripetizione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dei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parametri</a:t>
            </a:r>
            <a:r>
              <a:rPr sz="2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hanno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tutte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posizione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equivalente;</a:t>
            </a:r>
            <a:endParaRPr sz="2000" dirty="0">
              <a:latin typeface="Times New Roman"/>
              <a:cs typeface="Times New Roman"/>
            </a:endParaRPr>
          </a:p>
          <a:p>
            <a:pPr marL="299085" marR="825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 b="1" spc="28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aggregazione</a:t>
            </a:r>
            <a:r>
              <a:rPr sz="20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regolare</a:t>
            </a:r>
            <a:r>
              <a:rPr sz="2000" b="1" spc="28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(“impacchettamento”)</a:t>
            </a:r>
            <a:r>
              <a:rPr sz="2000" b="1" spc="3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delle</a:t>
            </a:r>
            <a:r>
              <a:rPr sz="20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catene</a:t>
            </a:r>
            <a:r>
              <a:rPr sz="2000" b="1" spc="28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assializzate</a:t>
            </a:r>
            <a:r>
              <a:rPr sz="20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disposizione</a:t>
            </a:r>
            <a:r>
              <a:rPr sz="2000" b="1" spc="229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parallela,</a:t>
            </a:r>
            <a:r>
              <a:rPr sz="20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modo</a:t>
            </a:r>
            <a:r>
              <a:rPr sz="20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tale</a:t>
            </a:r>
            <a:r>
              <a:rPr sz="2000" b="1" spc="229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realizzare,</a:t>
            </a:r>
            <a:r>
              <a:rPr sz="2000" b="1" spc="24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mediante</a:t>
            </a:r>
            <a:r>
              <a:rPr sz="20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20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interazioni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intermolecolari,</a:t>
            </a:r>
            <a:r>
              <a:rPr sz="20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maggior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grado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coesione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possibile.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 err="1" smtClean="0">
                <a:latin typeface="Times New Roman"/>
                <a:cs typeface="Times New Roman"/>
              </a:rPr>
              <a:t>Dato</a:t>
            </a:r>
            <a:r>
              <a:rPr sz="2000" spc="35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catene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assializzate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hanno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ingombro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trasversale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tipo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cilindrico,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generalmente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il </a:t>
            </a:r>
            <a:r>
              <a:rPr sz="2000" dirty="0">
                <a:latin typeface="Times New Roman"/>
                <a:cs typeface="Times New Roman"/>
              </a:rPr>
              <a:t>massimo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grado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impacchettamento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può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essere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raggiunto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loro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disposizione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tipo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quadrato </a:t>
            </a:r>
            <a:r>
              <a:rPr sz="2000" dirty="0">
                <a:latin typeface="Times New Roman"/>
                <a:cs typeface="Times New Roman"/>
              </a:rPr>
              <a:t>oppure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tipo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esagonale,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seconda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simmetria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elicoidale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catene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dell’ingombro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sterico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dei </a:t>
            </a:r>
            <a:r>
              <a:rPr sz="2000" dirty="0">
                <a:latin typeface="Times New Roman"/>
                <a:cs typeface="Times New Roman"/>
              </a:rPr>
              <a:t>gruppi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laterali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catena.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762279"/>
            <a:ext cx="2084163" cy="20583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02698" y="4930316"/>
            <a:ext cx="6841301" cy="17222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principi</a:t>
            </a:r>
            <a:r>
              <a:rPr sz="1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generali</a:t>
            </a:r>
            <a:r>
              <a:rPr sz="16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sono:</a:t>
            </a:r>
            <a:endParaRPr sz="1600" dirty="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379095" algn="l"/>
              </a:tabLst>
            </a:pP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polimero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cristallino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essere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stereoregolare.</a:t>
            </a:r>
            <a:endParaRPr sz="1600" dirty="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379095" algn="l"/>
              </a:tabLst>
            </a:pPr>
            <a:r>
              <a:rPr sz="1600" dirty="0">
                <a:latin typeface="Times New Roman"/>
                <a:cs typeface="Times New Roman"/>
              </a:rPr>
              <a:t>Le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catene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devono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essere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parallele.</a:t>
            </a:r>
            <a:endParaRPr sz="1600" dirty="0">
              <a:latin typeface="Times New Roman"/>
              <a:cs typeface="Times New Roman"/>
            </a:endParaRPr>
          </a:p>
          <a:p>
            <a:pPr marL="378460" marR="643255" indent="-287020">
              <a:lnSpc>
                <a:spcPct val="15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simmetria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della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catena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essere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mantenuta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reticolo </a:t>
            </a:r>
            <a:r>
              <a:rPr sz="1600" dirty="0" err="1">
                <a:latin typeface="Times New Roman"/>
                <a:cs typeface="Times New Roman"/>
              </a:rPr>
              <a:t>cristallino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e</a:t>
            </a:r>
            <a:r>
              <a:rPr lang="en-CA" sz="160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l</a:t>
            </a:r>
            <a:r>
              <a:rPr sz="1600" u="sng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600" u="sng" spc="-1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simmetria</a:t>
            </a:r>
            <a:r>
              <a:rPr sz="1600" u="sng" spc="1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locale</a:t>
            </a:r>
            <a:r>
              <a:rPr sz="1600" u="sng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diviene</a:t>
            </a:r>
            <a:r>
              <a:rPr sz="1600" u="sng" spc="-3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simmetria</a:t>
            </a:r>
            <a:r>
              <a:rPr sz="1600" u="sng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cristallografica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381000"/>
            <a:ext cx="8381999" cy="6172200"/>
            <a:chOff x="1214437" y="971550"/>
            <a:chExt cx="6886575" cy="4933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437" y="971550"/>
              <a:ext cx="6886575" cy="49339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91640" y="5805258"/>
              <a:ext cx="5544820" cy="72390"/>
            </a:xfrm>
            <a:custGeom>
              <a:avLst/>
              <a:gdLst/>
              <a:ahLst/>
              <a:cxnLst/>
              <a:rect l="l" t="t" r="r" b="b"/>
              <a:pathLst>
                <a:path w="5544820" h="72389">
                  <a:moveTo>
                    <a:pt x="3816477" y="72009"/>
                  </a:moveTo>
                  <a:lnTo>
                    <a:pt x="5544693" y="72009"/>
                  </a:lnTo>
                </a:path>
                <a:path w="5544820" h="72389">
                  <a:moveTo>
                    <a:pt x="0" y="0"/>
                  </a:moveTo>
                  <a:lnTo>
                    <a:pt x="1728215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" y="1297776"/>
            <a:ext cx="7119620" cy="2991485"/>
            <a:chOff x="981075" y="620648"/>
            <a:chExt cx="7119620" cy="2991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075" y="620648"/>
              <a:ext cx="6858000" cy="152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3609" y="1303527"/>
              <a:ext cx="7056755" cy="2308860"/>
            </a:xfrm>
            <a:custGeom>
              <a:avLst/>
              <a:gdLst/>
              <a:ahLst/>
              <a:cxnLst/>
              <a:rect l="l" t="t" r="r" b="b"/>
              <a:pathLst>
                <a:path w="7056755" h="2308860">
                  <a:moveTo>
                    <a:pt x="7056755" y="0"/>
                  </a:moveTo>
                  <a:lnTo>
                    <a:pt x="0" y="0"/>
                  </a:lnTo>
                  <a:lnTo>
                    <a:pt x="0" y="2308352"/>
                  </a:lnTo>
                  <a:lnTo>
                    <a:pt x="7056755" y="2308352"/>
                  </a:lnTo>
                  <a:lnTo>
                    <a:pt x="7056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81075" y="1289150"/>
            <a:ext cx="6480810" cy="3767698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polimeri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possono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cristallizzare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hanno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elevato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grado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di</a:t>
            </a:r>
            <a:r>
              <a:rPr lang="en-CA" sz="2400" spc="-25" dirty="0" smtClean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regolarità</a:t>
            </a:r>
            <a:r>
              <a:rPr sz="2400" spc="-10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50215" indent="-287655">
              <a:lnSpc>
                <a:spcPct val="100000"/>
              </a:lnSpc>
              <a:buFont typeface="Wingdings"/>
              <a:buChar char=""/>
              <a:tabLst>
                <a:tab pos="450850" algn="l"/>
              </a:tabLst>
            </a:pPr>
            <a:r>
              <a:rPr sz="2400" spc="-10" dirty="0">
                <a:latin typeface="Times New Roman"/>
                <a:cs typeface="Times New Roman"/>
              </a:rPr>
              <a:t>COSTITUZIONALE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2400" dirty="0">
              <a:latin typeface="Times New Roman"/>
              <a:cs typeface="Times New Roman"/>
            </a:endParaRPr>
          </a:p>
          <a:p>
            <a:pPr marL="450215" indent="-287655">
              <a:lnSpc>
                <a:spcPct val="100000"/>
              </a:lnSpc>
              <a:buFont typeface="Wingdings"/>
              <a:buChar char=""/>
              <a:tabLst>
                <a:tab pos="450850" algn="l"/>
              </a:tabLst>
            </a:pPr>
            <a:r>
              <a:rPr sz="2400" spc="-10" dirty="0">
                <a:latin typeface="Times New Roman"/>
                <a:cs typeface="Times New Roman"/>
              </a:rPr>
              <a:t>CONFIGURAZIONALE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2400" dirty="0">
              <a:latin typeface="Times New Roman"/>
              <a:cs typeface="Times New Roman"/>
            </a:endParaRPr>
          </a:p>
          <a:p>
            <a:pPr marL="450215" indent="-287655">
              <a:lnSpc>
                <a:spcPct val="100000"/>
              </a:lnSpc>
              <a:buFont typeface="Wingdings"/>
              <a:buChar char=""/>
              <a:tabLst>
                <a:tab pos="450850" algn="l"/>
              </a:tabLst>
            </a:pPr>
            <a:r>
              <a:rPr sz="2400" spc="-10" dirty="0">
                <a:latin typeface="Times New Roman"/>
                <a:cs typeface="Times New Roman"/>
              </a:rPr>
              <a:t>CONFORMAZIONALE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168402"/>
            <a:ext cx="8458199" cy="6308598"/>
            <a:chOff x="886891" y="168402"/>
            <a:chExt cx="7226300" cy="5125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225" y="360045"/>
              <a:ext cx="6715125" cy="49339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9591" y="181102"/>
              <a:ext cx="7200900" cy="1591945"/>
            </a:xfrm>
            <a:custGeom>
              <a:avLst/>
              <a:gdLst/>
              <a:ahLst/>
              <a:cxnLst/>
              <a:rect l="l" t="t" r="r" b="b"/>
              <a:pathLst>
                <a:path w="7200900" h="1591945">
                  <a:moveTo>
                    <a:pt x="7200773" y="0"/>
                  </a:moveTo>
                  <a:lnTo>
                    <a:pt x="0" y="0"/>
                  </a:lnTo>
                  <a:lnTo>
                    <a:pt x="0" y="1591690"/>
                  </a:lnTo>
                  <a:lnTo>
                    <a:pt x="7200773" y="1591690"/>
                  </a:lnTo>
                  <a:lnTo>
                    <a:pt x="7200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591" y="181102"/>
              <a:ext cx="7200900" cy="1591945"/>
            </a:xfrm>
            <a:custGeom>
              <a:avLst/>
              <a:gdLst/>
              <a:ahLst/>
              <a:cxnLst/>
              <a:rect l="l" t="t" r="r" b="b"/>
              <a:pathLst>
                <a:path w="7200900" h="1591945">
                  <a:moveTo>
                    <a:pt x="0" y="1591690"/>
                  </a:moveTo>
                  <a:lnTo>
                    <a:pt x="7200773" y="1591690"/>
                  </a:lnTo>
                  <a:lnTo>
                    <a:pt x="7200773" y="0"/>
                  </a:lnTo>
                  <a:lnTo>
                    <a:pt x="0" y="0"/>
                  </a:lnTo>
                  <a:lnTo>
                    <a:pt x="0" y="15916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077200" cy="5791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737</Words>
  <Application>Microsoft Office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Georgia</vt:lpstr>
      <vt:lpstr>Times New Roman</vt:lpstr>
      <vt:lpstr>Wingdings</vt:lpstr>
      <vt:lpstr>Office Theme</vt:lpstr>
      <vt:lpstr>PowerPoint Presentation</vt:lpstr>
      <vt:lpstr>Stati fisici di un polimero</vt:lpstr>
      <vt:lpstr>PowerPoint Presentation</vt:lpstr>
      <vt:lpstr>Predizione dello stato conformazionale ordinato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Struttura cristallina dell’amilosio</vt:lpstr>
      <vt:lpstr>PowerPoint Presentation</vt:lpstr>
      <vt:lpstr>PowerPoint Presentation</vt:lpstr>
      <vt:lpstr>PowerPoint Presentation</vt:lpstr>
      <vt:lpstr>PowerPoint Presentation</vt:lpstr>
      <vt:lpstr>Termodinamica della cristallizzazione dal fuso</vt:lpstr>
      <vt:lpstr>PowerPoint Presentation</vt:lpstr>
      <vt:lpstr>PowerPoint Presentation</vt:lpstr>
      <vt:lpstr>La  descrizione  fatta  vale  per  cristalli  perfetti,  cioè  privi  di  difetti  interni  e  di dimensioni tali da rendere trascurabile qualsiasi effetto di superficie.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Windows User</cp:lastModifiedBy>
  <cp:revision>15</cp:revision>
  <dcterms:created xsi:type="dcterms:W3CDTF">2023-01-11T00:52:06Z</dcterms:created>
  <dcterms:modified xsi:type="dcterms:W3CDTF">2023-05-10T08:36:32Z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2023-01-11T00:00:00Z</vt:filetime>
  </property>
  <property fmtid="{D5CDD505-2E9C-101B-9397-08002B2CF9AE}" pid="5" name="Producer">
    <vt:lpwstr>Microsoft® PowerPoint® 2010</vt:lpwstr>
  </property>
</Properties>
</file>