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90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  <p:sldId id="275" r:id="rId15"/>
    <p:sldId id="277" r:id="rId16"/>
    <p:sldId id="278" r:id="rId17"/>
    <p:sldId id="279" r:id="rId18"/>
    <p:sldId id="281" r:id="rId19"/>
    <p:sldId id="282" r:id="rId20"/>
    <p:sldId id="284" r:id="rId21"/>
    <p:sldId id="289" r:id="rId22"/>
    <p:sldId id="290" r:id="rId23"/>
    <p:sldId id="305" r:id="rId24"/>
    <p:sldId id="306" r:id="rId25"/>
    <p:sldId id="307" r:id="rId26"/>
    <p:sldId id="314" r:id="rId27"/>
    <p:sldId id="315" r:id="rId2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93" autoAdjust="0"/>
    <p:restoredTop sz="94660"/>
  </p:normalViewPr>
  <p:slideViewPr>
    <p:cSldViewPr>
      <p:cViewPr varScale="1">
        <p:scale>
          <a:sx n="56" d="100"/>
          <a:sy n="56" d="100"/>
        </p:scale>
        <p:origin x="10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3095" y="212280"/>
            <a:ext cx="5272054" cy="346936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987801" y="44576"/>
            <a:ext cx="5544820" cy="3689985"/>
          </a:xfrm>
          <a:custGeom>
            <a:avLst/>
            <a:gdLst/>
            <a:ahLst/>
            <a:cxnLst/>
            <a:rect l="l" t="t" r="r" b="b"/>
            <a:pathLst>
              <a:path w="5544820" h="3689985">
                <a:moveTo>
                  <a:pt x="0" y="3689477"/>
                </a:moveTo>
                <a:lnTo>
                  <a:pt x="5544565" y="3689477"/>
                </a:lnTo>
                <a:lnTo>
                  <a:pt x="5544565" y="0"/>
                </a:lnTo>
                <a:lnTo>
                  <a:pt x="0" y="0"/>
                </a:lnTo>
                <a:lnTo>
                  <a:pt x="0" y="3689477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570" y="3888360"/>
            <a:ext cx="4791075" cy="294108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90537" y="3676929"/>
            <a:ext cx="5469890" cy="3124200"/>
          </a:xfrm>
          <a:custGeom>
            <a:avLst/>
            <a:gdLst/>
            <a:ahLst/>
            <a:cxnLst/>
            <a:rect l="l" t="t" r="r" b="b"/>
            <a:pathLst>
              <a:path w="5469890" h="3124200">
                <a:moveTo>
                  <a:pt x="0" y="3123945"/>
                </a:moveTo>
                <a:lnTo>
                  <a:pt x="5469636" y="3123945"/>
                </a:lnTo>
                <a:lnTo>
                  <a:pt x="5469636" y="0"/>
                </a:lnTo>
                <a:lnTo>
                  <a:pt x="0" y="0"/>
                </a:lnTo>
                <a:lnTo>
                  <a:pt x="0" y="3123945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195800"/>
            <a:ext cx="8568690" cy="94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7008" y="1421079"/>
            <a:ext cx="7274559" cy="1702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ederico.rosei@units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3581400"/>
            <a:ext cx="9143999" cy="254460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30"/>
              </a:spcBef>
            </a:pPr>
            <a:r>
              <a:rPr sz="2800" i="1" spc="-60" dirty="0">
                <a:solidFill>
                  <a:schemeClr val="tx1"/>
                </a:solidFill>
                <a:latin typeface="Arial Rounded MT Bold"/>
                <a:cs typeface="Arial Rounded MT Bold"/>
              </a:rPr>
              <a:t>Prof.</a:t>
            </a:r>
            <a:r>
              <a:rPr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Federico ROSEI</a:t>
            </a:r>
            <a:endParaRPr sz="2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marR="5080" algn="ctr">
              <a:lnSpc>
                <a:spcPct val="150000"/>
              </a:lnSpc>
              <a:spcBef>
                <a:spcPts val="85"/>
              </a:spcBef>
            </a:pPr>
            <a:r>
              <a:rPr sz="2800" i="1" spc="-35" dirty="0">
                <a:solidFill>
                  <a:schemeClr val="tx1"/>
                </a:solidFill>
                <a:latin typeface="Arial Rounded MT Bold"/>
                <a:cs typeface="Arial Rounded MT Bold"/>
              </a:rPr>
              <a:t>Dipartimento</a:t>
            </a:r>
            <a:r>
              <a:rPr sz="2800" i="1" spc="-2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di</a:t>
            </a:r>
            <a:r>
              <a:rPr sz="2800" i="1" spc="-4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spc="-35" dirty="0">
                <a:solidFill>
                  <a:schemeClr val="tx1"/>
                </a:solidFill>
                <a:latin typeface="Arial Rounded MT Bold"/>
                <a:cs typeface="Arial Rounded MT Bold"/>
              </a:rPr>
              <a:t>Scienze </a:t>
            </a:r>
            <a:r>
              <a:rPr sz="2800" i="1" spc="-40" dirty="0">
                <a:solidFill>
                  <a:schemeClr val="tx1"/>
                </a:solidFill>
                <a:latin typeface="Arial Rounded MT Bold"/>
                <a:cs typeface="Arial Rounded MT Bold"/>
              </a:rPr>
              <a:t>Chimiche</a:t>
            </a:r>
            <a:r>
              <a:rPr sz="2800" i="1" spc="-3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e</a:t>
            </a:r>
            <a:r>
              <a:rPr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spc="-30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Farmaceutiche</a:t>
            </a:r>
            <a:r>
              <a:rPr sz="2800" i="1" spc="-3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2800" i="1" spc="-30" dirty="0" err="1">
                <a:solidFill>
                  <a:schemeClr val="tx1"/>
                </a:solidFill>
                <a:latin typeface="Arial Rounded MT Bold"/>
                <a:cs typeface="Arial Rounded MT Bold"/>
                <a:hlinkClick r:id="rId2"/>
              </a:rPr>
              <a:t>federico.rosei</a:t>
            </a:r>
            <a:r>
              <a:rPr sz="2800" i="1" spc="-10" dirty="0">
                <a:solidFill>
                  <a:schemeClr val="tx1"/>
                </a:solidFill>
                <a:latin typeface="Arial Rounded MT Bold"/>
                <a:cs typeface="Arial Rounded MT Bold"/>
                <a:hlinkClick r:id="rId2"/>
              </a:rPr>
              <a:t>@units.it</a:t>
            </a:r>
            <a:endParaRPr lang="en-CA" sz="2800" i="1" spc="-1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marR="5080" algn="ctr">
              <a:lnSpc>
                <a:spcPct val="150000"/>
              </a:lnSpc>
              <a:spcBef>
                <a:spcPts val="85"/>
              </a:spcBef>
            </a:pPr>
            <a:r>
              <a:rPr lang="en-US" altLang="zh-CN" sz="2800" i="1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C11, Aula 3</a:t>
            </a:r>
            <a:endParaRPr sz="2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3767" y="217170"/>
            <a:ext cx="16598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/>
                </a:solidFill>
                <a:latin typeface="Arial Rounded MT Bold"/>
                <a:cs typeface="Arial Rounded MT Bold"/>
              </a:rPr>
              <a:t>a.a.</a:t>
            </a:r>
            <a:r>
              <a:rPr sz="1800" spc="1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202</a:t>
            </a:r>
            <a:r>
              <a:rPr lang="en-CA"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2</a:t>
            </a:r>
            <a:r>
              <a:rPr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-</a:t>
            </a:r>
            <a:r>
              <a:rPr sz="1800" spc="-20" dirty="0">
                <a:solidFill>
                  <a:schemeClr val="tx1"/>
                </a:solidFill>
                <a:latin typeface="Arial Rounded MT Bold"/>
                <a:cs typeface="Arial Rounded MT Bold"/>
              </a:rPr>
              <a:t>202</a:t>
            </a:r>
            <a:r>
              <a:rPr lang="en-CA" sz="1800" spc="-20" dirty="0">
                <a:solidFill>
                  <a:schemeClr val="tx1"/>
                </a:solidFill>
                <a:latin typeface="Arial Rounded MT Bold"/>
                <a:cs typeface="Arial Rounded MT Bold"/>
              </a:rPr>
              <a:t>3</a:t>
            </a:r>
            <a:endParaRPr sz="1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7800" y="1413247"/>
            <a:ext cx="691324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757034" algn="l"/>
              </a:tabLst>
            </a:pPr>
            <a:r>
              <a:rPr lang="en-CA" sz="3600" b="0" dirty="0">
                <a:solidFill>
                  <a:schemeClr val="tx1"/>
                </a:solidFill>
                <a:latin typeface="Arial Rounded MT Bold"/>
                <a:cs typeface="Arial Rounded MT Bold"/>
              </a:rPr>
              <a:t>Corso</a:t>
            </a:r>
            <a:r>
              <a:rPr lang="en-CA" sz="3600" b="0" spc="-9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3600" b="0" spc="-25" dirty="0">
                <a:solidFill>
                  <a:schemeClr val="tx1"/>
                </a:solidFill>
                <a:latin typeface="Arial Rounded MT Bold"/>
                <a:cs typeface="Arial Rounded MT Bold"/>
              </a:rPr>
              <a:t>di</a:t>
            </a:r>
            <a:endParaRPr lang="en-CA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757034" algn="l"/>
              </a:tabLst>
            </a:pPr>
            <a:r>
              <a:rPr sz="3600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Chimica</a:t>
            </a:r>
            <a:r>
              <a:rPr sz="36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delle</a:t>
            </a:r>
            <a:r>
              <a:rPr sz="36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 Macromolecole</a:t>
            </a:r>
            <a:r>
              <a:rPr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	</a:t>
            </a:r>
            <a:r>
              <a:rPr sz="3600" spc="-50" dirty="0">
                <a:solidFill>
                  <a:schemeClr val="tx1"/>
                </a:solidFill>
                <a:latin typeface="Arial Rounded MT Bold"/>
                <a:cs typeface="Arial Rounded MT Bold"/>
              </a:rPr>
              <a:t>I</a:t>
            </a:r>
            <a:endParaRPr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54530"/>
            <a:ext cx="8458200" cy="61748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5459" y="540643"/>
            <a:ext cx="7808595" cy="5727065"/>
            <a:chOff x="315459" y="540643"/>
            <a:chExt cx="7808595" cy="57270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459" y="540643"/>
              <a:ext cx="7808369" cy="57266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5541" y="622401"/>
              <a:ext cx="7345045" cy="646430"/>
            </a:xfrm>
            <a:custGeom>
              <a:avLst/>
              <a:gdLst/>
              <a:ahLst/>
              <a:cxnLst/>
              <a:rect l="l" t="t" r="r" b="b"/>
              <a:pathLst>
                <a:path w="7345045" h="646430">
                  <a:moveTo>
                    <a:pt x="7344791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7344791" y="646328"/>
                  </a:lnTo>
                  <a:lnTo>
                    <a:pt x="7344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15057" y="640460"/>
            <a:ext cx="3906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5705" marR="5080" indent="-11830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Fenomenologia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della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transizione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vetrosa: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Modulo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elastico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1271" y="265912"/>
            <a:ext cx="8623300" cy="6387465"/>
            <a:chOff x="421271" y="265912"/>
            <a:chExt cx="8623300" cy="6387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862" y="376236"/>
              <a:ext cx="8620125" cy="62769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1271" y="265912"/>
              <a:ext cx="7345045" cy="646430"/>
            </a:xfrm>
            <a:custGeom>
              <a:avLst/>
              <a:gdLst/>
              <a:ahLst/>
              <a:cxnLst/>
              <a:rect l="l" t="t" r="r" b="b"/>
              <a:pathLst>
                <a:path w="7345045" h="646430">
                  <a:moveTo>
                    <a:pt x="7344791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7344791" y="646328"/>
                  </a:lnTo>
                  <a:lnTo>
                    <a:pt x="7344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1271" y="283845"/>
            <a:ext cx="66653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Fenomenologia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della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transizione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vetrosa: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Storia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termica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9587" y="30084"/>
            <a:ext cx="24625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dirty="0">
                <a:latin typeface="Times New Roman"/>
                <a:cs typeface="Times New Roman"/>
              </a:rPr>
              <a:t>Cristalli</a:t>
            </a:r>
            <a:r>
              <a:rPr sz="3200" b="0" spc="-5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e</a:t>
            </a:r>
            <a:r>
              <a:rPr sz="3200" b="0" spc="-50" dirty="0">
                <a:latin typeface="Times New Roman"/>
                <a:cs typeface="Times New Roman"/>
              </a:rPr>
              <a:t> </a:t>
            </a:r>
            <a:r>
              <a:rPr sz="3200" b="0" spc="-20" dirty="0">
                <a:latin typeface="Times New Roman"/>
                <a:cs typeface="Times New Roman"/>
              </a:rPr>
              <a:t>vetri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54" y="1136597"/>
            <a:ext cx="9144000" cy="22916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7620" indent="-344805" algn="just">
              <a:lnSpc>
                <a:spcPct val="100000"/>
              </a:lnSpc>
              <a:spcBef>
                <a:spcPts val="90"/>
              </a:spcBef>
              <a:buChar char="•"/>
              <a:tabLst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46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raffreddamento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un</a:t>
            </a:r>
            <a:r>
              <a:rPr sz="2400" spc="48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materiale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cristallino,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459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corrispondenza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della</a:t>
            </a:r>
            <a:r>
              <a:rPr lang="en-CA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T </a:t>
            </a:r>
            <a:r>
              <a:rPr sz="2400" spc="-25" dirty="0" smtClean="0">
                <a:latin typeface="Times New Roman"/>
                <a:cs typeface="Times New Roman"/>
              </a:rPr>
              <a:t>di </a:t>
            </a:r>
            <a:r>
              <a:rPr sz="2400" dirty="0">
                <a:latin typeface="Times New Roman"/>
                <a:cs typeface="Times New Roman"/>
              </a:rPr>
              <a:t>fusione,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incontro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una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discontinuità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suo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volume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specifico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dell’ entalpia</a:t>
            </a:r>
            <a:endParaRPr sz="2400" dirty="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484"/>
              </a:spcBef>
              <a:buChar char="•"/>
              <a:tabLst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raffreddamento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materiale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amorfo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(vetro),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corrispondenza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della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di </a:t>
            </a:r>
            <a:r>
              <a:rPr sz="2400" dirty="0" err="1">
                <a:latin typeface="Times New Roman"/>
                <a:cs typeface="Times New Roman"/>
              </a:rPr>
              <a:t>transizione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vetrosa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va</a:t>
            </a:r>
            <a:r>
              <a:rPr sz="2400" spc="55" dirty="0" smtClean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incontro</a:t>
            </a:r>
            <a:r>
              <a:rPr sz="2400" spc="65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ad</a:t>
            </a:r>
            <a:r>
              <a:rPr sz="2400" spc="60" dirty="0" smtClean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una</a:t>
            </a:r>
            <a:r>
              <a:rPr sz="2400" spc="50" dirty="0" smtClean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discontinuità</a:t>
            </a:r>
            <a:r>
              <a:rPr sz="2400" spc="60" dirty="0" smtClean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della</a:t>
            </a:r>
            <a:r>
              <a:rPr sz="2400" spc="55" dirty="0" smtClean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derivata</a:t>
            </a:r>
            <a:r>
              <a:rPr sz="2400" spc="50" dirty="0" smtClean="0">
                <a:latin typeface="Times New Roman"/>
                <a:cs typeface="Times New Roman"/>
              </a:rPr>
              <a:t> </a:t>
            </a:r>
            <a:r>
              <a:rPr sz="2400" spc="-25" dirty="0" smtClean="0">
                <a:latin typeface="Times New Roman"/>
                <a:cs typeface="Times New Roman"/>
              </a:rPr>
              <a:t>del </a:t>
            </a:r>
            <a:r>
              <a:rPr sz="2400" dirty="0">
                <a:latin typeface="Times New Roman"/>
                <a:cs typeface="Times New Roman"/>
              </a:rPr>
              <a:t>volume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specifico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della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derivata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dell’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entalpia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5720" y="3450209"/>
            <a:ext cx="3841750" cy="2742565"/>
            <a:chOff x="1065720" y="3450209"/>
            <a:chExt cx="3841750" cy="2742565"/>
          </a:xfrm>
        </p:grpSpPr>
        <p:sp>
          <p:nvSpPr>
            <p:cNvPr id="5" name="object 5"/>
            <p:cNvSpPr/>
            <p:nvPr/>
          </p:nvSpPr>
          <p:spPr>
            <a:xfrm>
              <a:off x="1065720" y="3693287"/>
              <a:ext cx="3841750" cy="2499995"/>
            </a:xfrm>
            <a:custGeom>
              <a:avLst/>
              <a:gdLst/>
              <a:ahLst/>
              <a:cxnLst/>
              <a:rect l="l" t="t" r="r" b="b"/>
              <a:pathLst>
                <a:path w="3841750" h="2499995">
                  <a:moveTo>
                    <a:pt x="3841559" y="2449576"/>
                  </a:moveTo>
                  <a:lnTo>
                    <a:pt x="3755961" y="2399665"/>
                  </a:lnTo>
                  <a:lnTo>
                    <a:pt x="3753040" y="2400439"/>
                  </a:lnTo>
                  <a:lnTo>
                    <a:pt x="3750500" y="2404973"/>
                  </a:lnTo>
                  <a:lnTo>
                    <a:pt x="3751262" y="2407894"/>
                  </a:lnTo>
                  <a:lnTo>
                    <a:pt x="3753421" y="2409215"/>
                  </a:lnTo>
                  <a:lnTo>
                    <a:pt x="3814394" y="2444813"/>
                  </a:lnTo>
                  <a:lnTo>
                    <a:pt x="54660" y="2443810"/>
                  </a:lnTo>
                  <a:lnTo>
                    <a:pt x="54660" y="27165"/>
                  </a:lnTo>
                  <a:lnTo>
                    <a:pt x="90233" y="88138"/>
                  </a:lnTo>
                  <a:lnTo>
                    <a:pt x="91554" y="90297"/>
                  </a:lnTo>
                  <a:lnTo>
                    <a:pt x="94475" y="91059"/>
                  </a:lnTo>
                  <a:lnTo>
                    <a:pt x="99021" y="88519"/>
                  </a:lnTo>
                  <a:lnTo>
                    <a:pt x="99783" y="85598"/>
                  </a:lnTo>
                  <a:lnTo>
                    <a:pt x="55372" y="9398"/>
                  </a:lnTo>
                  <a:lnTo>
                    <a:pt x="49898" y="0"/>
                  </a:lnTo>
                  <a:lnTo>
                    <a:pt x="0" y="85598"/>
                  </a:lnTo>
                  <a:lnTo>
                    <a:pt x="774" y="88519"/>
                  </a:lnTo>
                  <a:lnTo>
                    <a:pt x="5321" y="91059"/>
                  </a:lnTo>
                  <a:lnTo>
                    <a:pt x="8229" y="90297"/>
                  </a:lnTo>
                  <a:lnTo>
                    <a:pt x="9563" y="88138"/>
                  </a:lnTo>
                  <a:lnTo>
                    <a:pt x="45135" y="27165"/>
                  </a:lnTo>
                  <a:lnTo>
                    <a:pt x="45135" y="2449093"/>
                  </a:lnTo>
                  <a:lnTo>
                    <a:pt x="51422" y="2449093"/>
                  </a:lnTo>
                  <a:lnTo>
                    <a:pt x="51422" y="2453322"/>
                  </a:lnTo>
                  <a:lnTo>
                    <a:pt x="3814394" y="2454338"/>
                  </a:lnTo>
                  <a:lnTo>
                    <a:pt x="3751135" y="2491219"/>
                  </a:lnTo>
                  <a:lnTo>
                    <a:pt x="3750373" y="2494140"/>
                  </a:lnTo>
                  <a:lnTo>
                    <a:pt x="3751770" y="2496413"/>
                  </a:lnTo>
                  <a:lnTo>
                    <a:pt x="3753040" y="2498674"/>
                  </a:lnTo>
                  <a:lnTo>
                    <a:pt x="3755961" y="2499449"/>
                  </a:lnTo>
                  <a:lnTo>
                    <a:pt x="3833380" y="2454338"/>
                  </a:lnTo>
                  <a:lnTo>
                    <a:pt x="3841559" y="2449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9979" y="3462909"/>
              <a:ext cx="3432175" cy="1497965"/>
            </a:xfrm>
            <a:custGeom>
              <a:avLst/>
              <a:gdLst/>
              <a:ahLst/>
              <a:cxnLst/>
              <a:rect l="l" t="t" r="r" b="b"/>
              <a:pathLst>
                <a:path w="3432175" h="1497964">
                  <a:moveTo>
                    <a:pt x="2063661" y="1112392"/>
                  </a:moveTo>
                  <a:lnTo>
                    <a:pt x="2049437" y="695959"/>
                  </a:lnTo>
                </a:path>
                <a:path w="3432175" h="1497964">
                  <a:moveTo>
                    <a:pt x="2049310" y="691260"/>
                  </a:moveTo>
                  <a:lnTo>
                    <a:pt x="3431959" y="0"/>
                  </a:lnTo>
                </a:path>
                <a:path w="3432175" h="1497964">
                  <a:moveTo>
                    <a:pt x="2065566" y="1110488"/>
                  </a:moveTo>
                  <a:lnTo>
                    <a:pt x="0" y="149771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1699" y="4581144"/>
              <a:ext cx="3564890" cy="1389380"/>
            </a:xfrm>
            <a:custGeom>
              <a:avLst/>
              <a:gdLst/>
              <a:ahLst/>
              <a:cxnLst/>
              <a:rect l="l" t="t" r="r" b="b"/>
              <a:pathLst>
                <a:path w="3564890" h="1389379">
                  <a:moveTo>
                    <a:pt x="1380172" y="1128420"/>
                  </a:moveTo>
                  <a:lnTo>
                    <a:pt x="3564318" y="0"/>
                  </a:lnTo>
                </a:path>
                <a:path w="3564890" h="1389379">
                  <a:moveTo>
                    <a:pt x="1382585" y="1129614"/>
                  </a:moveTo>
                  <a:lnTo>
                    <a:pt x="0" y="1388846"/>
                  </a:lnTo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25546" y="4557395"/>
              <a:ext cx="0" cy="1589405"/>
            </a:xfrm>
            <a:custGeom>
              <a:avLst/>
              <a:gdLst/>
              <a:ahLst/>
              <a:cxnLst/>
              <a:rect l="l" t="t" r="r" b="b"/>
              <a:pathLst>
                <a:path h="1589404">
                  <a:moveTo>
                    <a:pt x="0" y="0"/>
                  </a:moveTo>
                  <a:lnTo>
                    <a:pt x="0" y="1589163"/>
                  </a:lnTo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34285" y="5421503"/>
              <a:ext cx="0" cy="717550"/>
            </a:xfrm>
            <a:custGeom>
              <a:avLst/>
              <a:gdLst/>
              <a:ahLst/>
              <a:cxnLst/>
              <a:rect l="l" t="t" r="r" b="b"/>
              <a:pathLst>
                <a:path h="717550">
                  <a:moveTo>
                    <a:pt x="0" y="0"/>
                  </a:moveTo>
                  <a:lnTo>
                    <a:pt x="0" y="717105"/>
                  </a:lnTo>
                </a:path>
              </a:pathLst>
            </a:custGeom>
            <a:ln w="9525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25291" y="4792599"/>
              <a:ext cx="635" cy="340995"/>
            </a:xfrm>
            <a:custGeom>
              <a:avLst/>
              <a:gdLst/>
              <a:ahLst/>
              <a:cxnLst/>
              <a:rect l="l" t="t" r="r" b="b"/>
              <a:pathLst>
                <a:path w="635" h="340995">
                  <a:moveTo>
                    <a:pt x="253" y="34086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1699" y="4096639"/>
              <a:ext cx="3464560" cy="1555750"/>
            </a:xfrm>
            <a:custGeom>
              <a:avLst/>
              <a:gdLst/>
              <a:ahLst/>
              <a:cxnLst/>
              <a:rect l="l" t="t" r="r" b="b"/>
              <a:pathLst>
                <a:path w="3464560" h="1555750">
                  <a:moveTo>
                    <a:pt x="2081466" y="691261"/>
                  </a:moveTo>
                  <a:lnTo>
                    <a:pt x="3463988" y="0"/>
                  </a:lnTo>
                </a:path>
                <a:path w="3464560" h="1555750">
                  <a:moveTo>
                    <a:pt x="2073846" y="1036828"/>
                  </a:moveTo>
                  <a:lnTo>
                    <a:pt x="1382585" y="1324864"/>
                  </a:lnTo>
                </a:path>
                <a:path w="3464560" h="1555750">
                  <a:moveTo>
                    <a:pt x="1382585" y="1324864"/>
                  </a:moveTo>
                  <a:lnTo>
                    <a:pt x="0" y="1555318"/>
                  </a:lnTo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34153" y="6139383"/>
            <a:ext cx="212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9902" y="6254902"/>
            <a:ext cx="421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T</a:t>
            </a:r>
            <a:r>
              <a:rPr sz="2400" spc="-37" baseline="-20833" dirty="0">
                <a:latin typeface="Times New Roman"/>
                <a:cs typeface="Times New Roman"/>
              </a:rPr>
              <a:t>m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7882" y="6196990"/>
            <a:ext cx="364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T</a:t>
            </a:r>
            <a:r>
              <a:rPr sz="2400" spc="-37" baseline="-20833" dirty="0">
                <a:latin typeface="Times New Roman"/>
                <a:cs typeface="Times New Roman"/>
              </a:rPr>
              <a:t>g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0300" y="4679137"/>
            <a:ext cx="20307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100%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cristallino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X%</a:t>
            </a:r>
            <a:r>
              <a:rPr sz="24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cristallino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0%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 cristallino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437" y="3670503"/>
            <a:ext cx="474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H,v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5"/>
          <p:cNvSpPr txBox="1">
            <a:spLocks/>
          </p:cNvSpPr>
          <p:nvPr/>
        </p:nvSpPr>
        <p:spPr>
          <a:xfrm>
            <a:off x="1927098" y="478155"/>
            <a:ext cx="52857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CA" sz="3200" b="0" dirty="0" err="1" smtClean="0">
                <a:latin typeface="Times New Roman"/>
                <a:cs typeface="Times New Roman"/>
              </a:rPr>
              <a:t>Transizione</a:t>
            </a:r>
            <a:r>
              <a:rPr lang="en-CA" sz="3200" b="0" spc="-85" dirty="0" smtClean="0">
                <a:latin typeface="Times New Roman"/>
                <a:cs typeface="Times New Roman"/>
              </a:rPr>
              <a:t> </a:t>
            </a:r>
            <a:r>
              <a:rPr lang="en-CA" sz="3200" b="0" dirty="0" err="1" smtClean="0">
                <a:latin typeface="Times New Roman"/>
                <a:cs typeface="Times New Roman"/>
              </a:rPr>
              <a:t>vetrosa</a:t>
            </a:r>
            <a:r>
              <a:rPr lang="en-CA" sz="3200" b="0" spc="-85" dirty="0" smtClean="0">
                <a:latin typeface="Times New Roman"/>
                <a:cs typeface="Times New Roman"/>
              </a:rPr>
              <a:t> </a:t>
            </a:r>
            <a:r>
              <a:rPr lang="en-CA" sz="3200" b="0" dirty="0" err="1" smtClean="0">
                <a:latin typeface="Times New Roman"/>
                <a:cs typeface="Times New Roman"/>
              </a:rPr>
              <a:t>nei</a:t>
            </a:r>
            <a:r>
              <a:rPr lang="en-CA" sz="3200" b="0" spc="-95" dirty="0" smtClean="0">
                <a:latin typeface="Times New Roman"/>
                <a:cs typeface="Times New Roman"/>
              </a:rPr>
              <a:t> </a:t>
            </a:r>
            <a:r>
              <a:rPr lang="en-CA" sz="3200" b="0" spc="-10" dirty="0" err="1" smtClean="0">
                <a:latin typeface="Times New Roman"/>
                <a:cs typeface="Times New Roman"/>
              </a:rPr>
              <a:t>polimeri</a:t>
            </a:r>
            <a:r>
              <a:rPr lang="en-CA" sz="3200" b="0" spc="-10" dirty="0" smtClean="0">
                <a:latin typeface="Times New Roman"/>
                <a:cs typeface="Times New Roman"/>
              </a:rPr>
              <a:t>   </a:t>
            </a:r>
            <a:endParaRPr lang="en-CA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0340" y="165718"/>
            <a:ext cx="28378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dirty="0">
                <a:latin typeface="Times New Roman"/>
                <a:cs typeface="Times New Roman"/>
              </a:rPr>
              <a:t>Stati</a:t>
            </a:r>
            <a:r>
              <a:rPr sz="3200" b="0" spc="-4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dei</a:t>
            </a:r>
            <a:r>
              <a:rPr sz="3200" b="0" spc="-50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polimeri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702" y="2126058"/>
            <a:ext cx="306070" cy="1231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75"/>
              </a:lnSpc>
            </a:pPr>
            <a:r>
              <a:rPr sz="2000" spc="-10" dirty="0">
                <a:latin typeface="Times New Roman"/>
                <a:cs typeface="Times New Roman"/>
              </a:rPr>
              <a:t>temperatura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3815" y="1854200"/>
            <a:ext cx="99695" cy="389255"/>
          </a:xfrm>
          <a:custGeom>
            <a:avLst/>
            <a:gdLst/>
            <a:ahLst/>
            <a:cxnLst/>
            <a:rect l="l" t="t" r="r" b="b"/>
            <a:pathLst>
              <a:path w="99695" h="389255">
                <a:moveTo>
                  <a:pt x="5207" y="297814"/>
                </a:moveTo>
                <a:lnTo>
                  <a:pt x="2921" y="299085"/>
                </a:lnTo>
                <a:lnTo>
                  <a:pt x="762" y="300482"/>
                </a:lnTo>
                <a:lnTo>
                  <a:pt x="0" y="303402"/>
                </a:lnTo>
                <a:lnTo>
                  <a:pt x="1270" y="305688"/>
                </a:lnTo>
                <a:lnTo>
                  <a:pt x="49784" y="388874"/>
                </a:lnTo>
                <a:lnTo>
                  <a:pt x="55279" y="379475"/>
                </a:lnTo>
                <a:lnTo>
                  <a:pt x="45085" y="379475"/>
                </a:lnTo>
                <a:lnTo>
                  <a:pt x="45085" y="361823"/>
                </a:lnTo>
                <a:lnTo>
                  <a:pt x="9525" y="300863"/>
                </a:lnTo>
                <a:lnTo>
                  <a:pt x="8128" y="298576"/>
                </a:lnTo>
                <a:lnTo>
                  <a:pt x="5207" y="297814"/>
                </a:lnTo>
                <a:close/>
              </a:path>
              <a:path w="99695" h="389255">
                <a:moveTo>
                  <a:pt x="45085" y="361823"/>
                </a:moveTo>
                <a:lnTo>
                  <a:pt x="45085" y="379475"/>
                </a:lnTo>
                <a:lnTo>
                  <a:pt x="54610" y="379475"/>
                </a:lnTo>
                <a:lnTo>
                  <a:pt x="54610" y="377063"/>
                </a:lnTo>
                <a:lnTo>
                  <a:pt x="45720" y="377063"/>
                </a:lnTo>
                <a:lnTo>
                  <a:pt x="49847" y="369987"/>
                </a:lnTo>
                <a:lnTo>
                  <a:pt x="45085" y="361823"/>
                </a:lnTo>
                <a:close/>
              </a:path>
              <a:path w="99695" h="389255">
                <a:moveTo>
                  <a:pt x="94361" y="297814"/>
                </a:moveTo>
                <a:lnTo>
                  <a:pt x="91439" y="298576"/>
                </a:lnTo>
                <a:lnTo>
                  <a:pt x="90170" y="300863"/>
                </a:lnTo>
                <a:lnTo>
                  <a:pt x="54610" y="361823"/>
                </a:lnTo>
                <a:lnTo>
                  <a:pt x="54610" y="379475"/>
                </a:lnTo>
                <a:lnTo>
                  <a:pt x="55279" y="379475"/>
                </a:lnTo>
                <a:lnTo>
                  <a:pt x="98425" y="305688"/>
                </a:lnTo>
                <a:lnTo>
                  <a:pt x="99695" y="303402"/>
                </a:lnTo>
                <a:lnTo>
                  <a:pt x="98933" y="300482"/>
                </a:lnTo>
                <a:lnTo>
                  <a:pt x="96647" y="299085"/>
                </a:lnTo>
                <a:lnTo>
                  <a:pt x="94361" y="297814"/>
                </a:lnTo>
                <a:close/>
              </a:path>
              <a:path w="99695" h="389255">
                <a:moveTo>
                  <a:pt x="49847" y="369987"/>
                </a:moveTo>
                <a:lnTo>
                  <a:pt x="45720" y="377063"/>
                </a:lnTo>
                <a:lnTo>
                  <a:pt x="53975" y="377063"/>
                </a:lnTo>
                <a:lnTo>
                  <a:pt x="49847" y="369987"/>
                </a:lnTo>
                <a:close/>
              </a:path>
              <a:path w="99695" h="389255">
                <a:moveTo>
                  <a:pt x="54610" y="361823"/>
                </a:moveTo>
                <a:lnTo>
                  <a:pt x="49847" y="369987"/>
                </a:lnTo>
                <a:lnTo>
                  <a:pt x="53975" y="377063"/>
                </a:lnTo>
                <a:lnTo>
                  <a:pt x="54610" y="377063"/>
                </a:lnTo>
                <a:lnTo>
                  <a:pt x="54610" y="361823"/>
                </a:lnTo>
                <a:close/>
              </a:path>
              <a:path w="99695" h="389255">
                <a:moveTo>
                  <a:pt x="54610" y="0"/>
                </a:moveTo>
                <a:lnTo>
                  <a:pt x="45085" y="0"/>
                </a:lnTo>
                <a:lnTo>
                  <a:pt x="45085" y="361823"/>
                </a:lnTo>
                <a:lnTo>
                  <a:pt x="49847" y="369987"/>
                </a:lnTo>
                <a:lnTo>
                  <a:pt x="54610" y="361823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88733" y="954024"/>
            <a:ext cx="4753610" cy="3750945"/>
            <a:chOff x="588733" y="954024"/>
            <a:chExt cx="4753610" cy="3750945"/>
          </a:xfrm>
        </p:grpSpPr>
        <p:sp>
          <p:nvSpPr>
            <p:cNvPr id="6" name="object 6"/>
            <p:cNvSpPr/>
            <p:nvPr/>
          </p:nvSpPr>
          <p:spPr>
            <a:xfrm>
              <a:off x="588733" y="954024"/>
              <a:ext cx="118110" cy="3750945"/>
            </a:xfrm>
            <a:custGeom>
              <a:avLst/>
              <a:gdLst/>
              <a:ahLst/>
              <a:cxnLst/>
              <a:rect l="l" t="t" r="r" b="b"/>
              <a:pathLst>
                <a:path w="118109" h="3750945">
                  <a:moveTo>
                    <a:pt x="58954" y="50309"/>
                  </a:moveTo>
                  <a:lnTo>
                    <a:pt x="46259" y="72077"/>
                  </a:lnTo>
                  <a:lnTo>
                    <a:pt x="46253" y="3750437"/>
                  </a:lnTo>
                  <a:lnTo>
                    <a:pt x="71653" y="3750437"/>
                  </a:lnTo>
                  <a:lnTo>
                    <a:pt x="71653" y="72077"/>
                  </a:lnTo>
                  <a:lnTo>
                    <a:pt x="58954" y="50309"/>
                  </a:lnTo>
                  <a:close/>
                </a:path>
                <a:path w="118109" h="3750945">
                  <a:moveTo>
                    <a:pt x="58953" y="0"/>
                  </a:moveTo>
                  <a:lnTo>
                    <a:pt x="3530" y="94996"/>
                  </a:lnTo>
                  <a:lnTo>
                    <a:pt x="0" y="100964"/>
                  </a:lnTo>
                  <a:lnTo>
                    <a:pt x="2044" y="108838"/>
                  </a:lnTo>
                  <a:lnTo>
                    <a:pt x="8102" y="112267"/>
                  </a:lnTo>
                  <a:lnTo>
                    <a:pt x="14160" y="115824"/>
                  </a:lnTo>
                  <a:lnTo>
                    <a:pt x="21932" y="113791"/>
                  </a:lnTo>
                  <a:lnTo>
                    <a:pt x="46253" y="72088"/>
                  </a:lnTo>
                  <a:lnTo>
                    <a:pt x="46253" y="25146"/>
                  </a:lnTo>
                  <a:lnTo>
                    <a:pt x="73624" y="25146"/>
                  </a:lnTo>
                  <a:lnTo>
                    <a:pt x="58953" y="0"/>
                  </a:lnTo>
                  <a:close/>
                </a:path>
                <a:path w="118109" h="3750945">
                  <a:moveTo>
                    <a:pt x="73624" y="25146"/>
                  </a:moveTo>
                  <a:lnTo>
                    <a:pt x="71653" y="25146"/>
                  </a:lnTo>
                  <a:lnTo>
                    <a:pt x="71659" y="72088"/>
                  </a:lnTo>
                  <a:lnTo>
                    <a:pt x="92430" y="107696"/>
                  </a:lnTo>
                  <a:lnTo>
                    <a:pt x="95961" y="113791"/>
                  </a:lnTo>
                  <a:lnTo>
                    <a:pt x="103746" y="115824"/>
                  </a:lnTo>
                  <a:lnTo>
                    <a:pt x="109804" y="112267"/>
                  </a:lnTo>
                  <a:lnTo>
                    <a:pt x="115862" y="108838"/>
                  </a:lnTo>
                  <a:lnTo>
                    <a:pt x="117906" y="100964"/>
                  </a:lnTo>
                  <a:lnTo>
                    <a:pt x="114376" y="94996"/>
                  </a:lnTo>
                  <a:lnTo>
                    <a:pt x="73624" y="25146"/>
                  </a:lnTo>
                  <a:close/>
                </a:path>
                <a:path w="118109" h="3750945">
                  <a:moveTo>
                    <a:pt x="71653" y="25146"/>
                  </a:moveTo>
                  <a:lnTo>
                    <a:pt x="46253" y="25146"/>
                  </a:lnTo>
                  <a:lnTo>
                    <a:pt x="46253" y="72088"/>
                  </a:lnTo>
                  <a:lnTo>
                    <a:pt x="58954" y="50309"/>
                  </a:lnTo>
                  <a:lnTo>
                    <a:pt x="47980" y="31496"/>
                  </a:lnTo>
                  <a:lnTo>
                    <a:pt x="71653" y="31496"/>
                  </a:lnTo>
                  <a:lnTo>
                    <a:pt x="71653" y="25146"/>
                  </a:lnTo>
                  <a:close/>
                </a:path>
                <a:path w="118109" h="3750945">
                  <a:moveTo>
                    <a:pt x="71653" y="31496"/>
                  </a:moveTo>
                  <a:lnTo>
                    <a:pt x="69926" y="31496"/>
                  </a:lnTo>
                  <a:lnTo>
                    <a:pt x="58954" y="50309"/>
                  </a:lnTo>
                  <a:lnTo>
                    <a:pt x="71653" y="72077"/>
                  </a:lnTo>
                  <a:lnTo>
                    <a:pt x="71653" y="31496"/>
                  </a:lnTo>
                  <a:close/>
                </a:path>
                <a:path w="118109" h="3750945">
                  <a:moveTo>
                    <a:pt x="69926" y="31496"/>
                  </a:moveTo>
                  <a:lnTo>
                    <a:pt x="47980" y="31496"/>
                  </a:lnTo>
                  <a:lnTo>
                    <a:pt x="58954" y="50309"/>
                  </a:lnTo>
                  <a:lnTo>
                    <a:pt x="69926" y="314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7687" y="1904111"/>
              <a:ext cx="4690110" cy="1601470"/>
            </a:xfrm>
            <a:custGeom>
              <a:avLst/>
              <a:gdLst/>
              <a:ahLst/>
              <a:cxnLst/>
              <a:rect l="l" t="t" r="r" b="b"/>
              <a:pathLst>
                <a:path w="4690110" h="1601470">
                  <a:moveTo>
                    <a:pt x="3187" y="0"/>
                  </a:moveTo>
                  <a:lnTo>
                    <a:pt x="4622812" y="1142"/>
                  </a:lnTo>
                </a:path>
                <a:path w="4690110" h="1601470">
                  <a:moveTo>
                    <a:pt x="0" y="1600200"/>
                  </a:moveTo>
                  <a:lnTo>
                    <a:pt x="4689741" y="1601342"/>
                  </a:lnTo>
                </a:path>
              </a:pathLst>
            </a:custGeom>
            <a:ln w="9525">
              <a:solidFill>
                <a:srgbClr val="2525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28209" y="2232151"/>
            <a:ext cx="967740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Stato cristallino </a:t>
            </a:r>
            <a:r>
              <a:rPr sz="1400" spc="-20" dirty="0">
                <a:latin typeface="Times New Roman"/>
                <a:cs typeface="Times New Roman"/>
              </a:rPr>
              <a:t>(ordinamento </a:t>
            </a:r>
            <a:r>
              <a:rPr sz="1400" spc="-10" dirty="0">
                <a:latin typeface="Times New Roman"/>
                <a:cs typeface="Times New Roman"/>
              </a:rPr>
              <a:t>regolare</a:t>
            </a:r>
            <a:r>
              <a:rPr sz="1400" spc="5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delle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catene)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4492" y="3782948"/>
            <a:ext cx="933450" cy="1092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Times New Roman"/>
                <a:cs typeface="Times New Roman"/>
              </a:rPr>
              <a:t>Stato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amorfo </a:t>
            </a:r>
            <a:r>
              <a:rPr sz="1400" dirty="0">
                <a:latin typeface="Times New Roman"/>
                <a:cs typeface="Times New Roman"/>
              </a:rPr>
              <a:t>vetroso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(no </a:t>
            </a:r>
            <a:r>
              <a:rPr sz="1400" spc="-10" dirty="0">
                <a:latin typeface="Times New Roman"/>
                <a:cs typeface="Times New Roman"/>
              </a:rPr>
              <a:t>movimenti </a:t>
            </a:r>
            <a:r>
              <a:rPr sz="1400" dirty="0">
                <a:latin typeface="Times New Roman"/>
                <a:cs typeface="Times New Roman"/>
              </a:rPr>
              <a:t>locali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delle catene)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6731" y="831342"/>
            <a:ext cx="11836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Times New Roman"/>
                <a:cs typeface="Times New Roman"/>
              </a:rPr>
              <a:t>Materiali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amorfi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6036" y="751890"/>
            <a:ext cx="1754505" cy="1035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2110">
              <a:lnSpc>
                <a:spcPct val="1367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Materiali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cristallini </a:t>
            </a:r>
            <a:r>
              <a:rPr sz="1400" dirty="0">
                <a:latin typeface="Times New Roman"/>
                <a:cs typeface="Times New Roman"/>
              </a:rPr>
              <a:t>Stato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liquido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(libero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movimento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delle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catene)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49245" y="831342"/>
            <a:ext cx="171703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Times New Roman"/>
                <a:cs typeface="Times New Roman"/>
              </a:rPr>
              <a:t>Materiali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semicristallini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3144" y="1754505"/>
            <a:ext cx="22390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252599"/>
                </a:solidFill>
                <a:latin typeface="Times New Roman"/>
                <a:cs typeface="Times New Roman"/>
              </a:rPr>
              <a:t>Temperatura</a:t>
            </a:r>
            <a:r>
              <a:rPr sz="1600" dirty="0">
                <a:solidFill>
                  <a:srgbClr val="252599"/>
                </a:solidFill>
                <a:latin typeface="Times New Roman"/>
                <a:cs typeface="Times New Roman"/>
              </a:rPr>
              <a:t> di</a:t>
            </a:r>
            <a:r>
              <a:rPr sz="1600" spc="-45" dirty="0">
                <a:solidFill>
                  <a:srgbClr val="2525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2599"/>
                </a:solidFill>
                <a:latin typeface="Times New Roman"/>
                <a:cs typeface="Times New Roman"/>
              </a:rPr>
              <a:t>fusione</a:t>
            </a:r>
            <a:r>
              <a:rPr sz="1600" spc="-60" dirty="0">
                <a:solidFill>
                  <a:srgbClr val="252599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252599"/>
                </a:solidFill>
                <a:latin typeface="Times New Roman"/>
                <a:cs typeface="Times New Roman"/>
              </a:rPr>
              <a:t>T</a:t>
            </a:r>
            <a:r>
              <a:rPr sz="1575" spc="-37" baseline="-21164" dirty="0">
                <a:solidFill>
                  <a:srgbClr val="252599"/>
                </a:solidFill>
                <a:latin typeface="Times New Roman"/>
                <a:cs typeface="Times New Roman"/>
              </a:rPr>
              <a:t>m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3144" y="3310509"/>
            <a:ext cx="31381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252599"/>
                </a:solidFill>
                <a:latin typeface="Times New Roman"/>
                <a:cs typeface="Times New Roman"/>
              </a:rPr>
              <a:t>Temperatura </a:t>
            </a:r>
            <a:r>
              <a:rPr sz="1600" dirty="0">
                <a:solidFill>
                  <a:srgbClr val="252599"/>
                </a:solidFill>
                <a:latin typeface="Times New Roman"/>
                <a:cs typeface="Times New Roman"/>
              </a:rPr>
              <a:t>di</a:t>
            </a:r>
            <a:r>
              <a:rPr sz="1600" spc="-65" dirty="0">
                <a:solidFill>
                  <a:srgbClr val="2525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2599"/>
                </a:solidFill>
                <a:latin typeface="Times New Roman"/>
                <a:cs typeface="Times New Roman"/>
              </a:rPr>
              <a:t>transizione</a:t>
            </a:r>
            <a:r>
              <a:rPr sz="1600" spc="-25" dirty="0">
                <a:solidFill>
                  <a:srgbClr val="2525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2599"/>
                </a:solidFill>
                <a:latin typeface="Times New Roman"/>
                <a:cs typeface="Times New Roman"/>
              </a:rPr>
              <a:t>vetrosa</a:t>
            </a:r>
            <a:r>
              <a:rPr sz="1600" spc="-25" dirty="0">
                <a:solidFill>
                  <a:srgbClr val="252599"/>
                </a:solidFill>
                <a:latin typeface="Times New Roman"/>
                <a:cs typeface="Times New Roman"/>
              </a:rPr>
              <a:t> T</a:t>
            </a:r>
            <a:r>
              <a:rPr sz="1575" spc="-37" baseline="-21164" dirty="0">
                <a:solidFill>
                  <a:srgbClr val="252599"/>
                </a:solidFill>
                <a:latin typeface="Times New Roman"/>
                <a:cs typeface="Times New Roman"/>
              </a:rPr>
              <a:t>g</a:t>
            </a:r>
            <a:endParaRPr sz="1575" baseline="-21164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84682" y="1840864"/>
            <a:ext cx="2395855" cy="2572385"/>
            <a:chOff x="784682" y="1840864"/>
            <a:chExt cx="2395855" cy="2572385"/>
          </a:xfrm>
        </p:grpSpPr>
        <p:sp>
          <p:nvSpPr>
            <p:cNvPr id="16" name="object 16"/>
            <p:cNvSpPr/>
            <p:nvPr/>
          </p:nvSpPr>
          <p:spPr>
            <a:xfrm>
              <a:off x="3080639" y="1840864"/>
              <a:ext cx="100330" cy="1769110"/>
            </a:xfrm>
            <a:custGeom>
              <a:avLst/>
              <a:gdLst/>
              <a:ahLst/>
              <a:cxnLst/>
              <a:rect l="l" t="t" r="r" b="b"/>
              <a:pathLst>
                <a:path w="100330" h="1769110">
                  <a:moveTo>
                    <a:pt x="99822" y="1683512"/>
                  </a:moveTo>
                  <a:lnTo>
                    <a:pt x="99060" y="1680591"/>
                  </a:lnTo>
                  <a:lnTo>
                    <a:pt x="96774" y="1679321"/>
                  </a:lnTo>
                  <a:lnTo>
                    <a:pt x="94488" y="1677924"/>
                  </a:lnTo>
                  <a:lnTo>
                    <a:pt x="91567" y="1678686"/>
                  </a:lnTo>
                  <a:lnTo>
                    <a:pt x="90297" y="1680972"/>
                  </a:lnTo>
                  <a:lnTo>
                    <a:pt x="54737" y="1741932"/>
                  </a:lnTo>
                  <a:lnTo>
                    <a:pt x="54737" y="1331214"/>
                  </a:lnTo>
                  <a:lnTo>
                    <a:pt x="45212" y="1331214"/>
                  </a:lnTo>
                  <a:lnTo>
                    <a:pt x="45212" y="1741932"/>
                  </a:lnTo>
                  <a:lnTo>
                    <a:pt x="9652" y="1680972"/>
                  </a:lnTo>
                  <a:lnTo>
                    <a:pt x="8255" y="1678686"/>
                  </a:lnTo>
                  <a:lnTo>
                    <a:pt x="5334" y="1677924"/>
                  </a:lnTo>
                  <a:lnTo>
                    <a:pt x="3048" y="1679321"/>
                  </a:lnTo>
                  <a:lnTo>
                    <a:pt x="762" y="1680591"/>
                  </a:lnTo>
                  <a:lnTo>
                    <a:pt x="0" y="1683512"/>
                  </a:lnTo>
                  <a:lnTo>
                    <a:pt x="1397" y="1685798"/>
                  </a:lnTo>
                  <a:lnTo>
                    <a:pt x="49911" y="1769110"/>
                  </a:lnTo>
                  <a:lnTo>
                    <a:pt x="55460" y="1759585"/>
                  </a:lnTo>
                  <a:lnTo>
                    <a:pt x="98552" y="1685798"/>
                  </a:lnTo>
                  <a:lnTo>
                    <a:pt x="99822" y="1683512"/>
                  </a:lnTo>
                  <a:close/>
                </a:path>
                <a:path w="100330" h="1769110">
                  <a:moveTo>
                    <a:pt x="99822" y="352298"/>
                  </a:moveTo>
                  <a:lnTo>
                    <a:pt x="99060" y="349377"/>
                  </a:lnTo>
                  <a:lnTo>
                    <a:pt x="96774" y="347980"/>
                  </a:lnTo>
                  <a:lnTo>
                    <a:pt x="94488" y="346710"/>
                  </a:lnTo>
                  <a:lnTo>
                    <a:pt x="91567" y="347472"/>
                  </a:lnTo>
                  <a:lnTo>
                    <a:pt x="90297" y="349758"/>
                  </a:lnTo>
                  <a:lnTo>
                    <a:pt x="54737" y="410718"/>
                  </a:lnTo>
                  <a:lnTo>
                    <a:pt x="54737" y="0"/>
                  </a:lnTo>
                  <a:lnTo>
                    <a:pt x="45212" y="0"/>
                  </a:lnTo>
                  <a:lnTo>
                    <a:pt x="45212" y="410718"/>
                  </a:lnTo>
                  <a:lnTo>
                    <a:pt x="9652" y="349758"/>
                  </a:lnTo>
                  <a:lnTo>
                    <a:pt x="8255" y="347472"/>
                  </a:lnTo>
                  <a:lnTo>
                    <a:pt x="5334" y="346710"/>
                  </a:lnTo>
                  <a:lnTo>
                    <a:pt x="3048" y="347980"/>
                  </a:lnTo>
                  <a:lnTo>
                    <a:pt x="762" y="349377"/>
                  </a:lnTo>
                  <a:lnTo>
                    <a:pt x="0" y="352298"/>
                  </a:lnTo>
                  <a:lnTo>
                    <a:pt x="1397" y="354584"/>
                  </a:lnTo>
                  <a:lnTo>
                    <a:pt x="49911" y="437769"/>
                  </a:lnTo>
                  <a:lnTo>
                    <a:pt x="55397" y="428371"/>
                  </a:lnTo>
                  <a:lnTo>
                    <a:pt x="98552" y="354584"/>
                  </a:lnTo>
                  <a:lnTo>
                    <a:pt x="99822" y="3522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682" y="2362644"/>
              <a:ext cx="1716392" cy="205003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86511" y="1973402"/>
            <a:ext cx="23710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7145" algn="l"/>
              </a:tabLst>
            </a:pPr>
            <a:r>
              <a:rPr sz="1400" spc="-10" dirty="0">
                <a:latin typeface="Times New Roman"/>
                <a:cs typeface="Times New Roman"/>
              </a:rPr>
              <a:t>Gomma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2100" spc="-15" baseline="3968" dirty="0">
                <a:latin typeface="Times New Roman"/>
                <a:cs typeface="Times New Roman"/>
              </a:rPr>
              <a:t>Gomma/Fluido</a:t>
            </a:r>
            <a:endParaRPr sz="2100" baseline="3968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(termoindurente)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2100" spc="-15" baseline="3968" dirty="0">
                <a:latin typeface="Times New Roman"/>
                <a:cs typeface="Times New Roman"/>
              </a:rPr>
              <a:t>(termoplastico)</a:t>
            </a:r>
            <a:endParaRPr sz="2100" baseline="3968" dirty="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1911" y="1151572"/>
            <a:ext cx="639572" cy="63957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6930" y="2290635"/>
            <a:ext cx="639826" cy="640714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810700" y="1087691"/>
            <a:ext cx="5721985" cy="5220970"/>
            <a:chOff x="2810700" y="1087691"/>
            <a:chExt cx="5721985" cy="522097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0827" y="1087691"/>
              <a:ext cx="639445" cy="6394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0700" y="2359088"/>
              <a:ext cx="639826" cy="63944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0700" y="3735133"/>
              <a:ext cx="639826" cy="6395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602480" y="4023867"/>
              <a:ext cx="3930015" cy="2285365"/>
            </a:xfrm>
            <a:custGeom>
              <a:avLst/>
              <a:gdLst/>
              <a:ahLst/>
              <a:cxnLst/>
              <a:rect l="l" t="t" r="r" b="b"/>
              <a:pathLst>
                <a:path w="3930015" h="2285365">
                  <a:moveTo>
                    <a:pt x="3930015" y="2246668"/>
                  </a:moveTo>
                  <a:lnTo>
                    <a:pt x="3920490" y="2241905"/>
                  </a:lnTo>
                  <a:lnTo>
                    <a:pt x="3853815" y="2208568"/>
                  </a:lnTo>
                  <a:lnTo>
                    <a:pt x="3853815" y="2241905"/>
                  </a:lnTo>
                  <a:lnTo>
                    <a:pt x="42926" y="2241905"/>
                  </a:lnTo>
                  <a:lnTo>
                    <a:pt x="42926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3401" y="76200"/>
                  </a:lnTo>
                  <a:lnTo>
                    <a:pt x="33401" y="2246668"/>
                  </a:lnTo>
                  <a:lnTo>
                    <a:pt x="38100" y="2246668"/>
                  </a:lnTo>
                  <a:lnTo>
                    <a:pt x="38100" y="2251430"/>
                  </a:lnTo>
                  <a:lnTo>
                    <a:pt x="3853815" y="2251430"/>
                  </a:lnTo>
                  <a:lnTo>
                    <a:pt x="3853815" y="2284768"/>
                  </a:lnTo>
                  <a:lnTo>
                    <a:pt x="3920490" y="2251430"/>
                  </a:lnTo>
                  <a:lnTo>
                    <a:pt x="3930015" y="2246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508628" y="2243455"/>
            <a:ext cx="875665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Domini </a:t>
            </a:r>
            <a:r>
              <a:rPr sz="1400" dirty="0">
                <a:latin typeface="Times New Roman"/>
                <a:cs typeface="Times New Roman"/>
              </a:rPr>
              <a:t>cristallini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matrice amorfa gommosa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67810" y="3633927"/>
            <a:ext cx="4700270" cy="9950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Domini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cristallini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matrice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amorfa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vetrosa</a:t>
            </a:r>
            <a:endParaRPr sz="1400">
              <a:latin typeface="Times New Roman"/>
              <a:cs typeface="Times New Roman"/>
            </a:endParaRPr>
          </a:p>
          <a:p>
            <a:pPr marL="1807845" marR="5080">
              <a:lnSpc>
                <a:spcPct val="100000"/>
              </a:lnSpc>
              <a:spcBef>
                <a:spcPts val="919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Aumento</a:t>
            </a:r>
            <a:r>
              <a:rPr sz="14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della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densità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di</a:t>
            </a:r>
            <a:r>
              <a:rPr sz="1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reticolazione</a:t>
            </a:r>
            <a:r>
              <a:rPr sz="14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o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del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grado di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cristallinità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243576" y="4567428"/>
            <a:ext cx="2607310" cy="1217930"/>
            <a:chOff x="5243576" y="4567428"/>
            <a:chExt cx="2607310" cy="1217930"/>
          </a:xfrm>
        </p:grpSpPr>
        <p:sp>
          <p:nvSpPr>
            <p:cNvPr id="29" name="object 29"/>
            <p:cNvSpPr/>
            <p:nvPr/>
          </p:nvSpPr>
          <p:spPr>
            <a:xfrm>
              <a:off x="6152769" y="5772099"/>
              <a:ext cx="1685289" cy="0"/>
            </a:xfrm>
            <a:custGeom>
              <a:avLst/>
              <a:gdLst/>
              <a:ahLst/>
              <a:cxnLst/>
              <a:rect l="l" t="t" r="r" b="b"/>
              <a:pathLst>
                <a:path w="1685290">
                  <a:moveTo>
                    <a:pt x="0" y="0"/>
                  </a:moveTo>
                  <a:lnTo>
                    <a:pt x="1685035" y="0"/>
                  </a:lnTo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56276" y="4580128"/>
              <a:ext cx="2371090" cy="189230"/>
            </a:xfrm>
            <a:custGeom>
              <a:avLst/>
              <a:gdLst/>
              <a:ahLst/>
              <a:cxnLst/>
              <a:rect l="l" t="t" r="r" b="b"/>
              <a:pathLst>
                <a:path w="2371090" h="189229">
                  <a:moveTo>
                    <a:pt x="0" y="0"/>
                  </a:moveTo>
                  <a:lnTo>
                    <a:pt x="2772" y="18424"/>
                  </a:lnTo>
                  <a:lnTo>
                    <a:pt x="6080" y="35956"/>
                  </a:lnTo>
                  <a:lnTo>
                    <a:pt x="10412" y="51702"/>
                  </a:lnTo>
                  <a:lnTo>
                    <a:pt x="16256" y="64770"/>
                  </a:lnTo>
                  <a:lnTo>
                    <a:pt x="19952" y="74086"/>
                  </a:lnTo>
                  <a:lnTo>
                    <a:pt x="53975" y="91821"/>
                  </a:lnTo>
                  <a:lnTo>
                    <a:pt x="138699" y="107680"/>
                  </a:lnTo>
                  <a:lnTo>
                    <a:pt x="198153" y="115984"/>
                  </a:lnTo>
                  <a:lnTo>
                    <a:pt x="270001" y="124206"/>
                  </a:lnTo>
                  <a:lnTo>
                    <a:pt x="305427" y="128327"/>
                  </a:lnTo>
                  <a:lnTo>
                    <a:pt x="336405" y="132552"/>
                  </a:lnTo>
                  <a:lnTo>
                    <a:pt x="367427" y="136819"/>
                  </a:lnTo>
                  <a:lnTo>
                    <a:pt x="402986" y="141065"/>
                  </a:lnTo>
                  <a:lnTo>
                    <a:pt x="447577" y="145227"/>
                  </a:lnTo>
                  <a:lnTo>
                    <a:pt x="505692" y="149244"/>
                  </a:lnTo>
                  <a:lnTo>
                    <a:pt x="581823" y="153053"/>
                  </a:lnTo>
                  <a:lnTo>
                    <a:pt x="680465" y="156591"/>
                  </a:lnTo>
                  <a:lnTo>
                    <a:pt x="754231" y="158565"/>
                  </a:lnTo>
                  <a:lnTo>
                    <a:pt x="796469" y="159530"/>
                  </a:lnTo>
                  <a:lnTo>
                    <a:pt x="841868" y="160481"/>
                  </a:lnTo>
                  <a:lnTo>
                    <a:pt x="890120" y="161416"/>
                  </a:lnTo>
                  <a:lnTo>
                    <a:pt x="940919" y="162337"/>
                  </a:lnTo>
                  <a:lnTo>
                    <a:pt x="993958" y="163243"/>
                  </a:lnTo>
                  <a:lnTo>
                    <a:pt x="1048929" y="164134"/>
                  </a:lnTo>
                  <a:lnTo>
                    <a:pt x="1105525" y="165010"/>
                  </a:lnTo>
                  <a:lnTo>
                    <a:pt x="1163440" y="165871"/>
                  </a:lnTo>
                  <a:lnTo>
                    <a:pt x="1222366" y="166717"/>
                  </a:lnTo>
                  <a:lnTo>
                    <a:pt x="1281997" y="167548"/>
                  </a:lnTo>
                  <a:lnTo>
                    <a:pt x="1342025" y="168364"/>
                  </a:lnTo>
                  <a:lnTo>
                    <a:pt x="1402143" y="169165"/>
                  </a:lnTo>
                  <a:lnTo>
                    <a:pt x="1462044" y="169951"/>
                  </a:lnTo>
                  <a:lnTo>
                    <a:pt x="1521422" y="170721"/>
                  </a:lnTo>
                  <a:lnTo>
                    <a:pt x="1579969" y="171476"/>
                  </a:lnTo>
                  <a:lnTo>
                    <a:pt x="1637378" y="172216"/>
                  </a:lnTo>
                  <a:lnTo>
                    <a:pt x="1693342" y="172941"/>
                  </a:lnTo>
                  <a:lnTo>
                    <a:pt x="1747554" y="173650"/>
                  </a:lnTo>
                  <a:lnTo>
                    <a:pt x="1799707" y="174344"/>
                  </a:lnTo>
                  <a:lnTo>
                    <a:pt x="1849494" y="175022"/>
                  </a:lnTo>
                  <a:lnTo>
                    <a:pt x="1896608" y="175685"/>
                  </a:lnTo>
                  <a:lnTo>
                    <a:pt x="1940742" y="176332"/>
                  </a:lnTo>
                  <a:lnTo>
                    <a:pt x="1981589" y="176964"/>
                  </a:lnTo>
                  <a:lnTo>
                    <a:pt x="2052193" y="178181"/>
                  </a:lnTo>
                  <a:lnTo>
                    <a:pt x="2172369" y="180691"/>
                  </a:lnTo>
                  <a:lnTo>
                    <a:pt x="2255962" y="182814"/>
                  </a:lnTo>
                  <a:lnTo>
                    <a:pt x="2310288" y="184626"/>
                  </a:lnTo>
                  <a:lnTo>
                    <a:pt x="2360409" y="187629"/>
                  </a:lnTo>
                  <a:lnTo>
                    <a:pt x="2370835" y="188976"/>
                  </a:lnTo>
                </a:path>
              </a:pathLst>
            </a:custGeom>
            <a:ln w="253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310476" y="4954109"/>
            <a:ext cx="306070" cy="6521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75"/>
              </a:lnSpc>
            </a:pPr>
            <a:r>
              <a:rPr sz="2000" dirty="0">
                <a:latin typeface="Times New Roman"/>
                <a:cs typeface="Times New Roman"/>
              </a:rPr>
              <a:t>Log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26350" y="4767198"/>
            <a:ext cx="597535" cy="1450975"/>
          </a:xfrm>
          <a:custGeom>
            <a:avLst/>
            <a:gdLst/>
            <a:ahLst/>
            <a:cxnLst/>
            <a:rect l="l" t="t" r="r" b="b"/>
            <a:pathLst>
              <a:path w="597534" h="1450975">
                <a:moveTo>
                  <a:pt x="0" y="0"/>
                </a:moveTo>
                <a:lnTo>
                  <a:pt x="52145" y="768"/>
                </a:lnTo>
                <a:lnTo>
                  <a:pt x="103522" y="2944"/>
                </a:lnTo>
                <a:lnTo>
                  <a:pt x="153363" y="7936"/>
                </a:lnTo>
                <a:lnTo>
                  <a:pt x="200899" y="17154"/>
                </a:lnTo>
                <a:lnTo>
                  <a:pt x="245364" y="32003"/>
                </a:lnTo>
                <a:lnTo>
                  <a:pt x="287609" y="52315"/>
                </a:lnTo>
                <a:lnTo>
                  <a:pt x="328147" y="77150"/>
                </a:lnTo>
                <a:lnTo>
                  <a:pt x="365699" y="106765"/>
                </a:lnTo>
                <a:lnTo>
                  <a:pt x="398983" y="141415"/>
                </a:lnTo>
                <a:lnTo>
                  <a:pt x="426720" y="181356"/>
                </a:lnTo>
                <a:lnTo>
                  <a:pt x="444302" y="217829"/>
                </a:lnTo>
                <a:lnTo>
                  <a:pt x="457143" y="256822"/>
                </a:lnTo>
                <a:lnTo>
                  <a:pt x="466724" y="299370"/>
                </a:lnTo>
                <a:lnTo>
                  <a:pt x="474528" y="346512"/>
                </a:lnTo>
                <a:lnTo>
                  <a:pt x="482035" y="399284"/>
                </a:lnTo>
                <a:lnTo>
                  <a:pt x="490727" y="458724"/>
                </a:lnTo>
                <a:lnTo>
                  <a:pt x="496494" y="498376"/>
                </a:lnTo>
                <a:lnTo>
                  <a:pt x="502078" y="541251"/>
                </a:lnTo>
                <a:lnTo>
                  <a:pt x="507514" y="586835"/>
                </a:lnTo>
                <a:lnTo>
                  <a:pt x="512832" y="634616"/>
                </a:lnTo>
                <a:lnTo>
                  <a:pt x="518064" y="684082"/>
                </a:lnTo>
                <a:lnTo>
                  <a:pt x="523244" y="734721"/>
                </a:lnTo>
                <a:lnTo>
                  <a:pt x="528402" y="786020"/>
                </a:lnTo>
                <a:lnTo>
                  <a:pt x="533570" y="837467"/>
                </a:lnTo>
                <a:lnTo>
                  <a:pt x="538782" y="888551"/>
                </a:lnTo>
                <a:lnTo>
                  <a:pt x="544068" y="938758"/>
                </a:lnTo>
                <a:lnTo>
                  <a:pt x="549401" y="988596"/>
                </a:lnTo>
                <a:lnTo>
                  <a:pt x="554735" y="1038867"/>
                </a:lnTo>
                <a:lnTo>
                  <a:pt x="560069" y="1089521"/>
                </a:lnTo>
                <a:lnTo>
                  <a:pt x="565403" y="1140511"/>
                </a:lnTo>
                <a:lnTo>
                  <a:pt x="570737" y="1191790"/>
                </a:lnTo>
                <a:lnTo>
                  <a:pt x="576071" y="1243308"/>
                </a:lnTo>
                <a:lnTo>
                  <a:pt x="581405" y="1295019"/>
                </a:lnTo>
                <a:lnTo>
                  <a:pt x="586739" y="1346873"/>
                </a:lnTo>
                <a:lnTo>
                  <a:pt x="592073" y="1398824"/>
                </a:lnTo>
                <a:lnTo>
                  <a:pt x="597407" y="1450822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185283" y="5838837"/>
            <a:ext cx="1633220" cy="83502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40"/>
              </a:spcBef>
            </a:pPr>
            <a:r>
              <a:rPr sz="1400" spc="-20" dirty="0">
                <a:solidFill>
                  <a:srgbClr val="FF0000"/>
                </a:solidFill>
                <a:latin typeface="Times New Roman"/>
                <a:cs typeface="Times New Roman"/>
              </a:rPr>
              <a:t>Termoplastico</a:t>
            </a:r>
            <a:r>
              <a:rPr sz="1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Times New Roman"/>
                <a:cs typeface="Times New Roman"/>
              </a:rPr>
              <a:t>amorfo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166370">
              <a:lnSpc>
                <a:spcPct val="100000"/>
              </a:lnSpc>
              <a:tabLst>
                <a:tab pos="1125855" algn="l"/>
              </a:tabLst>
            </a:pPr>
            <a:r>
              <a:rPr sz="3000" spc="-37" baseline="1388" dirty="0">
                <a:latin typeface="Times New Roman"/>
                <a:cs typeface="Times New Roman"/>
              </a:rPr>
              <a:t>T</a:t>
            </a:r>
            <a:r>
              <a:rPr sz="2025" spc="-37" baseline="-18518" dirty="0">
                <a:latin typeface="Times New Roman"/>
                <a:cs typeface="Times New Roman"/>
              </a:rPr>
              <a:t>g</a:t>
            </a:r>
            <a:r>
              <a:rPr sz="2025" baseline="-18518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28561" y="4970526"/>
            <a:ext cx="1597025" cy="741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0545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C000"/>
                </a:solidFill>
                <a:latin typeface="Times New Roman"/>
                <a:cs typeface="Times New Roman"/>
              </a:rPr>
              <a:t>Termoplastico semicristallino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spc="-10" dirty="0">
                <a:solidFill>
                  <a:srgbClr val="00AF50"/>
                </a:solidFill>
                <a:latin typeface="Times New Roman"/>
                <a:cs typeface="Times New Roman"/>
              </a:rPr>
              <a:t>termoindurente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05571" y="6344208"/>
            <a:ext cx="3676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latin typeface="Times New Roman"/>
                <a:cs typeface="Times New Roman"/>
              </a:rPr>
              <a:t>T</a:t>
            </a:r>
            <a:r>
              <a:rPr sz="2025" spc="-37" baseline="-20576" dirty="0">
                <a:latin typeface="Times New Roman"/>
                <a:cs typeface="Times New Roman"/>
              </a:rPr>
              <a:t>m</a:t>
            </a:r>
            <a:endParaRPr sz="2025" baseline="-20576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629658" y="4307204"/>
            <a:ext cx="2277110" cy="1942464"/>
            <a:chOff x="4629658" y="4307204"/>
            <a:chExt cx="2277110" cy="1942464"/>
          </a:xfrm>
        </p:grpSpPr>
        <p:sp>
          <p:nvSpPr>
            <p:cNvPr id="37" name="object 37"/>
            <p:cNvSpPr/>
            <p:nvPr/>
          </p:nvSpPr>
          <p:spPr>
            <a:xfrm>
              <a:off x="6154674" y="5767755"/>
              <a:ext cx="739140" cy="469265"/>
            </a:xfrm>
            <a:custGeom>
              <a:avLst/>
              <a:gdLst/>
              <a:ahLst/>
              <a:cxnLst/>
              <a:rect l="l" t="t" r="r" b="b"/>
              <a:pathLst>
                <a:path w="739140" h="469264">
                  <a:moveTo>
                    <a:pt x="0" y="0"/>
                  </a:moveTo>
                  <a:lnTo>
                    <a:pt x="51960" y="3797"/>
                  </a:lnTo>
                  <a:lnTo>
                    <a:pt x="103647" y="8421"/>
                  </a:lnTo>
                  <a:lnTo>
                    <a:pt x="154787" y="14696"/>
                  </a:lnTo>
                  <a:lnTo>
                    <a:pt x="205104" y="23444"/>
                  </a:lnTo>
                  <a:lnTo>
                    <a:pt x="256061" y="35763"/>
                  </a:lnTo>
                  <a:lnTo>
                    <a:pt x="307292" y="50920"/>
                  </a:lnTo>
                  <a:lnTo>
                    <a:pt x="355784" y="66992"/>
                  </a:lnTo>
                  <a:lnTo>
                    <a:pt x="398525" y="82054"/>
                  </a:lnTo>
                  <a:lnTo>
                    <a:pt x="463375" y="107703"/>
                  </a:lnTo>
                  <a:lnTo>
                    <a:pt x="515747" y="134810"/>
                  </a:lnTo>
                  <a:lnTo>
                    <a:pt x="564864" y="167420"/>
                  </a:lnTo>
                  <a:lnTo>
                    <a:pt x="609600" y="205155"/>
                  </a:lnTo>
                  <a:lnTo>
                    <a:pt x="654621" y="253144"/>
                  </a:lnTo>
                  <a:lnTo>
                    <a:pt x="691642" y="298932"/>
                  </a:lnTo>
                  <a:lnTo>
                    <a:pt x="715627" y="337814"/>
                  </a:lnTo>
                  <a:lnTo>
                    <a:pt x="731916" y="390521"/>
                  </a:lnTo>
                  <a:lnTo>
                    <a:pt x="738949" y="441034"/>
                  </a:lnTo>
                  <a:lnTo>
                    <a:pt x="737774" y="451705"/>
                  </a:lnTo>
                  <a:lnTo>
                    <a:pt x="735504" y="460726"/>
                  </a:lnTo>
                  <a:lnTo>
                    <a:pt x="732662" y="468922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42358" y="4319904"/>
              <a:ext cx="1506855" cy="1454150"/>
            </a:xfrm>
            <a:custGeom>
              <a:avLst/>
              <a:gdLst/>
              <a:ahLst/>
              <a:cxnLst/>
              <a:rect l="l" t="t" r="r" b="b"/>
              <a:pathLst>
                <a:path w="1506854" h="1454150">
                  <a:moveTo>
                    <a:pt x="0" y="0"/>
                  </a:moveTo>
                  <a:lnTo>
                    <a:pt x="49763" y="5050"/>
                  </a:lnTo>
                  <a:lnTo>
                    <a:pt x="99100" y="10290"/>
                  </a:lnTo>
                  <a:lnTo>
                    <a:pt x="147584" y="15937"/>
                  </a:lnTo>
                  <a:lnTo>
                    <a:pt x="194787" y="22213"/>
                  </a:lnTo>
                  <a:lnTo>
                    <a:pt x="240283" y="29337"/>
                  </a:lnTo>
                  <a:lnTo>
                    <a:pt x="295997" y="39284"/>
                  </a:lnTo>
                  <a:lnTo>
                    <a:pt x="350234" y="50244"/>
                  </a:lnTo>
                  <a:lnTo>
                    <a:pt x="400804" y="62466"/>
                  </a:lnTo>
                  <a:lnTo>
                    <a:pt x="445515" y="76200"/>
                  </a:lnTo>
                  <a:lnTo>
                    <a:pt x="483800" y="90372"/>
                  </a:lnTo>
                  <a:lnTo>
                    <a:pt x="545082" y="123098"/>
                  </a:lnTo>
                  <a:lnTo>
                    <a:pt x="585920" y="174708"/>
                  </a:lnTo>
                  <a:lnTo>
                    <a:pt x="606315" y="245248"/>
                  </a:lnTo>
                  <a:lnTo>
                    <a:pt x="615441" y="293116"/>
                  </a:lnTo>
                  <a:lnTo>
                    <a:pt x="621584" y="332095"/>
                  </a:lnTo>
                  <a:lnTo>
                    <a:pt x="626735" y="376517"/>
                  </a:lnTo>
                  <a:lnTo>
                    <a:pt x="631555" y="424672"/>
                  </a:lnTo>
                  <a:lnTo>
                    <a:pt x="636702" y="474848"/>
                  </a:lnTo>
                  <a:lnTo>
                    <a:pt x="642838" y="525334"/>
                  </a:lnTo>
                  <a:lnTo>
                    <a:pt x="650620" y="574421"/>
                  </a:lnTo>
                  <a:lnTo>
                    <a:pt x="660083" y="623279"/>
                  </a:lnTo>
                  <a:lnTo>
                    <a:pt x="670781" y="673443"/>
                  </a:lnTo>
                  <a:lnTo>
                    <a:pt x="682466" y="723931"/>
                  </a:lnTo>
                  <a:lnTo>
                    <a:pt x="694892" y="773763"/>
                  </a:lnTo>
                  <a:lnTo>
                    <a:pt x="707812" y="821959"/>
                  </a:lnTo>
                  <a:lnTo>
                    <a:pt x="720978" y="867537"/>
                  </a:lnTo>
                  <a:lnTo>
                    <a:pt x="736556" y="919204"/>
                  </a:lnTo>
                  <a:lnTo>
                    <a:pt x="752298" y="968641"/>
                  </a:lnTo>
                  <a:lnTo>
                    <a:pt x="769039" y="1015688"/>
                  </a:lnTo>
                  <a:lnTo>
                    <a:pt x="787616" y="1060186"/>
                  </a:lnTo>
                  <a:lnTo>
                    <a:pt x="808863" y="1101979"/>
                  </a:lnTo>
                  <a:lnTo>
                    <a:pt x="840047" y="1150266"/>
                  </a:lnTo>
                  <a:lnTo>
                    <a:pt x="875172" y="1194336"/>
                  </a:lnTo>
                  <a:lnTo>
                    <a:pt x="912322" y="1234734"/>
                  </a:lnTo>
                  <a:lnTo>
                    <a:pt x="949578" y="1272006"/>
                  </a:lnTo>
                  <a:lnTo>
                    <a:pt x="984071" y="1306670"/>
                  </a:lnTo>
                  <a:lnTo>
                    <a:pt x="1017682" y="1338313"/>
                  </a:lnTo>
                  <a:lnTo>
                    <a:pt x="1055342" y="1366107"/>
                  </a:lnTo>
                  <a:lnTo>
                    <a:pt x="1101978" y="1389227"/>
                  </a:lnTo>
                  <a:lnTo>
                    <a:pt x="1150563" y="1403578"/>
                  </a:lnTo>
                  <a:lnTo>
                    <a:pt x="1207858" y="1414460"/>
                  </a:lnTo>
                  <a:lnTo>
                    <a:pt x="1267823" y="1422856"/>
                  </a:lnTo>
                  <a:lnTo>
                    <a:pt x="1324417" y="1429751"/>
                  </a:lnTo>
                  <a:lnTo>
                    <a:pt x="1371600" y="1436128"/>
                  </a:lnTo>
                  <a:lnTo>
                    <a:pt x="1416371" y="1442927"/>
                  </a:lnTo>
                  <a:lnTo>
                    <a:pt x="1451641" y="1447665"/>
                  </a:lnTo>
                  <a:lnTo>
                    <a:pt x="1480577" y="1451028"/>
                  </a:lnTo>
                  <a:lnTo>
                    <a:pt x="1506346" y="145370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761" y="59563"/>
            <a:ext cx="4524375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05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Parametri</a:t>
            </a: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che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influenzano</a:t>
            </a:r>
            <a:r>
              <a:rPr sz="2400" spc="-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la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Tg</a:t>
            </a:r>
            <a:endParaRPr sz="2400">
              <a:latin typeface="Calibri"/>
              <a:cs typeface="Calibri"/>
            </a:endParaRPr>
          </a:p>
          <a:p>
            <a:pPr marL="15240">
              <a:lnSpc>
                <a:spcPts val="1405"/>
              </a:lnSpc>
            </a:pPr>
            <a:r>
              <a:rPr sz="1400" b="0" spc="-10" dirty="0">
                <a:solidFill>
                  <a:srgbClr val="1709C5"/>
                </a:solidFill>
                <a:latin typeface="Calibri"/>
                <a:cs typeface="Calibri"/>
              </a:rPr>
              <a:t>importanza</a:t>
            </a:r>
            <a:r>
              <a:rPr sz="1400" b="0" spc="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1709C5"/>
                </a:solidFill>
                <a:latin typeface="Calibri"/>
                <a:cs typeface="Calibri"/>
              </a:rPr>
              <a:t>nel</a:t>
            </a:r>
            <a:r>
              <a:rPr sz="1400" b="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1709C5"/>
                </a:solidFill>
                <a:latin typeface="Calibri"/>
                <a:cs typeface="Calibri"/>
              </a:rPr>
              <a:t>controllo</a:t>
            </a:r>
            <a:r>
              <a:rPr sz="1400" b="0" spc="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1709C5"/>
                </a:solidFill>
                <a:latin typeface="Calibri"/>
                <a:cs typeface="Calibri"/>
              </a:rPr>
              <a:t>tecnologico</a:t>
            </a:r>
            <a:r>
              <a:rPr sz="1400" b="0" spc="-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1709C5"/>
                </a:solidFill>
                <a:latin typeface="Calibri"/>
                <a:cs typeface="Calibri"/>
              </a:rPr>
              <a:t>del </a:t>
            </a:r>
            <a:r>
              <a:rPr sz="1400" b="0" spc="-10" dirty="0">
                <a:solidFill>
                  <a:srgbClr val="1709C5"/>
                </a:solidFill>
                <a:latin typeface="Calibri"/>
                <a:cs typeface="Calibri"/>
              </a:rPr>
              <a:t>materiale</a:t>
            </a:r>
            <a:r>
              <a:rPr sz="1400" b="0" spc="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1709C5"/>
                </a:solidFill>
                <a:latin typeface="Calibri"/>
                <a:cs typeface="Calibri"/>
              </a:rPr>
              <a:t>polimerico.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37759" y="284553"/>
            <a:ext cx="3833495" cy="9964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54330">
              <a:lnSpc>
                <a:spcPct val="100000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Parametri</a:t>
            </a:r>
            <a:r>
              <a:rPr sz="16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interni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,</a:t>
            </a:r>
            <a:r>
              <a:rPr sz="16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dovuti</a:t>
            </a:r>
            <a:r>
              <a:rPr sz="16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alla</a:t>
            </a:r>
            <a:r>
              <a:rPr sz="16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natura</a:t>
            </a:r>
            <a:r>
              <a:rPr sz="1600" spc="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09C5"/>
                </a:solidFill>
                <a:latin typeface="Calibri"/>
                <a:cs typeface="Calibri"/>
              </a:rPr>
              <a:t>molecolare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del</a:t>
            </a:r>
            <a:r>
              <a:rPr sz="16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09C5"/>
                </a:solidFill>
                <a:latin typeface="Calibri"/>
                <a:cs typeface="Calibri"/>
              </a:rPr>
              <a:t>materiale.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Parametri</a:t>
            </a:r>
            <a:r>
              <a:rPr sz="1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esterni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, </a:t>
            </a:r>
            <a:r>
              <a:rPr sz="1600" spc="-10" dirty="0">
                <a:solidFill>
                  <a:srgbClr val="1709C5"/>
                </a:solidFill>
                <a:latin typeface="Calibri"/>
                <a:cs typeface="Calibri"/>
              </a:rPr>
              <a:t>controllabili</a:t>
            </a:r>
            <a:r>
              <a:rPr sz="1600" spc="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e</a:t>
            </a:r>
            <a:r>
              <a:rPr sz="16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sui</a:t>
            </a:r>
            <a:r>
              <a:rPr sz="16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1709C5"/>
                </a:solidFill>
                <a:latin typeface="Calibri"/>
                <a:cs typeface="Calibri"/>
              </a:rPr>
              <a:t>quali</a:t>
            </a:r>
            <a:r>
              <a:rPr sz="16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spc="-10" dirty="0" err="1" smtClean="0">
                <a:solidFill>
                  <a:srgbClr val="1709C5"/>
                </a:solidFill>
                <a:latin typeface="Calibri"/>
                <a:cs typeface="Calibri"/>
              </a:rPr>
              <a:t>l’operatore</a:t>
            </a:r>
            <a:r>
              <a:rPr lang="en-CA" sz="1600" spc="-10" dirty="0" smtClean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1709C5"/>
                </a:solidFill>
                <a:latin typeface="Calibri"/>
                <a:cs typeface="Calibri"/>
              </a:rPr>
              <a:t>può</a:t>
            </a:r>
            <a:r>
              <a:rPr sz="1600" spc="-25" dirty="0" smtClean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09C5"/>
                </a:solidFill>
                <a:latin typeface="Calibri"/>
                <a:cs typeface="Calibri"/>
              </a:rPr>
              <a:t>intervenire.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8027" y="1779193"/>
            <a:ext cx="4248785" cy="1183529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67640" marR="284480" indent="-40005">
              <a:lnSpc>
                <a:spcPct val="98900"/>
              </a:lnSpc>
              <a:spcBef>
                <a:spcPts val="675"/>
              </a:spcBef>
            </a:pP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Se</a:t>
            </a:r>
            <a:r>
              <a:rPr b="1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un</a:t>
            </a:r>
            <a:r>
              <a:rPr b="1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09C5"/>
                </a:solidFill>
                <a:latin typeface="Calibri"/>
                <a:cs typeface="Calibri"/>
              </a:rPr>
              <a:t>parametro</a:t>
            </a:r>
            <a:r>
              <a:rPr b="1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riduce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b="1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09C5"/>
                </a:solidFill>
                <a:latin typeface="Calibri"/>
                <a:cs typeface="Calibri"/>
              </a:rPr>
              <a:t>facilità</a:t>
            </a:r>
            <a:r>
              <a:rPr b="1" spc="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con</a:t>
            </a:r>
            <a:r>
              <a:rPr b="1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cui </a:t>
            </a:r>
            <a:r>
              <a:rPr b="1" spc="-10" dirty="0">
                <a:solidFill>
                  <a:srgbClr val="1709C5"/>
                </a:solidFill>
                <a:latin typeface="Calibri"/>
                <a:cs typeface="Calibri"/>
              </a:rPr>
              <a:t>avvengono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le</a:t>
            </a:r>
            <a:r>
              <a:rPr b="1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09C5"/>
                </a:solidFill>
                <a:latin typeface="Calibri"/>
                <a:cs typeface="Calibri"/>
              </a:rPr>
              <a:t>modificazioni</a:t>
            </a:r>
            <a:r>
              <a:rPr b="1" spc="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09C5"/>
                </a:solidFill>
                <a:latin typeface="Calibri"/>
                <a:cs typeface="Calibri"/>
              </a:rPr>
              <a:t>strutturali,</a:t>
            </a:r>
            <a:r>
              <a:rPr b="1" spc="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esso</a:t>
            </a:r>
            <a:r>
              <a:rPr b="1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determina </a:t>
            </a:r>
            <a:r>
              <a:rPr b="1" spc="-25" dirty="0">
                <a:solidFill>
                  <a:srgbClr val="1709C5"/>
                </a:solidFill>
                <a:latin typeface="Calibri"/>
                <a:cs typeface="Calibri"/>
              </a:rPr>
              <a:t>un </a:t>
            </a:r>
            <a:r>
              <a:rPr b="1" spc="-10" dirty="0">
                <a:solidFill>
                  <a:srgbClr val="1709C5"/>
                </a:solidFill>
                <a:latin typeface="Calibri"/>
                <a:cs typeface="Calibri"/>
              </a:rPr>
              <a:t>innalzamento</a:t>
            </a:r>
            <a:r>
              <a:rPr b="1" spc="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nel</a:t>
            </a:r>
            <a:r>
              <a:rPr b="1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valore</a:t>
            </a:r>
            <a:r>
              <a:rPr b="1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numerico</a:t>
            </a:r>
            <a:r>
              <a:rPr b="1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della</a:t>
            </a:r>
            <a:r>
              <a:rPr b="1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C00000"/>
                </a:solidFill>
                <a:latin typeface="Cambria Math"/>
                <a:cs typeface="Cambria Math"/>
              </a:rPr>
              <a:t>T</a:t>
            </a:r>
            <a:r>
              <a:rPr b="1" i="1" baseline="-20467" dirty="0">
                <a:solidFill>
                  <a:srgbClr val="C00000"/>
                </a:solidFill>
                <a:latin typeface="Cambria Math"/>
                <a:cs typeface="Cambria Math"/>
              </a:rPr>
              <a:t>g</a:t>
            </a:r>
            <a:r>
              <a:rPr b="1" i="1" spc="390" baseline="-20467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b="1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1709C5"/>
                </a:solidFill>
                <a:latin typeface="Calibri"/>
                <a:cs typeface="Calibri"/>
              </a:rPr>
              <a:t>un </a:t>
            </a:r>
            <a:r>
              <a:rPr b="1" spc="-10" dirty="0">
                <a:solidFill>
                  <a:srgbClr val="1709C5"/>
                </a:solidFill>
                <a:latin typeface="Calibri"/>
                <a:cs typeface="Calibri"/>
              </a:rPr>
              <a:t>polimero.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7581" y="768019"/>
            <a:ext cx="4545330" cy="4915535"/>
            <a:chOff x="157581" y="768019"/>
            <a:chExt cx="4545330" cy="49155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049" y="821487"/>
              <a:ext cx="4438266" cy="47834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2344" y="772782"/>
              <a:ext cx="4535805" cy="4906010"/>
            </a:xfrm>
            <a:custGeom>
              <a:avLst/>
              <a:gdLst/>
              <a:ahLst/>
              <a:cxnLst/>
              <a:rect l="l" t="t" r="r" b="b"/>
              <a:pathLst>
                <a:path w="4535805" h="4906010">
                  <a:moveTo>
                    <a:pt x="0" y="4906010"/>
                  </a:moveTo>
                  <a:lnTo>
                    <a:pt x="4535678" y="4906010"/>
                  </a:lnTo>
                  <a:lnTo>
                    <a:pt x="4535678" y="0"/>
                  </a:lnTo>
                  <a:lnTo>
                    <a:pt x="0" y="0"/>
                  </a:lnTo>
                  <a:lnTo>
                    <a:pt x="0" y="4906010"/>
                  </a:lnTo>
                  <a:close/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2136" y="3522918"/>
            <a:ext cx="4184675" cy="28778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64032"/>
            <a:ext cx="9144000" cy="61536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1709C5"/>
                </a:solidFill>
                <a:latin typeface="Calibri"/>
                <a:cs typeface="Calibri"/>
              </a:rPr>
              <a:t>Parametri</a:t>
            </a:r>
            <a:r>
              <a:rPr b="1" spc="-8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09C5"/>
                </a:solidFill>
                <a:latin typeface="Calibri"/>
                <a:cs typeface="Calibri"/>
              </a:rPr>
              <a:t>interni</a:t>
            </a:r>
            <a:r>
              <a:rPr b="1" spc="-9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09C5"/>
                </a:solidFill>
                <a:latin typeface="Calibri"/>
                <a:cs typeface="Calibri"/>
              </a:rPr>
              <a:t>più</a:t>
            </a:r>
            <a:r>
              <a:rPr spc="-6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09C5"/>
                </a:solidFill>
                <a:latin typeface="Calibri"/>
                <a:cs typeface="Calibri"/>
              </a:rPr>
              <a:t>importanti</a:t>
            </a:r>
            <a:r>
              <a:rPr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09C5"/>
                </a:solidFill>
                <a:latin typeface="Calibri"/>
                <a:cs typeface="Calibri"/>
              </a:rPr>
              <a:t>sono:</a:t>
            </a:r>
            <a:endParaRPr dirty="0">
              <a:latin typeface="Calibri"/>
              <a:cs typeface="Calibri"/>
            </a:endParaRPr>
          </a:p>
          <a:p>
            <a:pPr marL="1097280" indent="-107314">
              <a:lnSpc>
                <a:spcPct val="100000"/>
              </a:lnSpc>
              <a:spcBef>
                <a:spcPts val="5"/>
              </a:spcBef>
              <a:buClr>
                <a:srgbClr val="1709C5"/>
              </a:buClr>
              <a:buFont typeface="Calibri"/>
              <a:buChar char="-"/>
              <a:tabLst>
                <a:tab pos="1097915" algn="l"/>
              </a:tabLst>
            </a:pPr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spc="-10" dirty="0">
                <a:solidFill>
                  <a:srgbClr val="C00000"/>
                </a:solidFill>
                <a:latin typeface="Calibri"/>
                <a:cs typeface="Calibri"/>
              </a:rPr>
              <a:t>flessibilità</a:t>
            </a:r>
            <a:r>
              <a:rPr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C00000"/>
                </a:solidFill>
                <a:latin typeface="Calibri"/>
                <a:cs typeface="Calibri"/>
              </a:rPr>
              <a:t>della</a:t>
            </a:r>
            <a:r>
              <a:rPr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C00000"/>
                </a:solidFill>
                <a:latin typeface="Calibri"/>
                <a:cs typeface="Calibri"/>
              </a:rPr>
              <a:t>catena</a:t>
            </a:r>
            <a:r>
              <a:rPr b="1" i="1" spc="-10" dirty="0">
                <a:solidFill>
                  <a:srgbClr val="C00000"/>
                </a:solidFill>
                <a:latin typeface="Calibri"/>
                <a:cs typeface="Calibri"/>
              </a:rPr>
              <a:t> macromolecolare</a:t>
            </a:r>
            <a:endParaRPr dirty="0">
              <a:latin typeface="Calibri"/>
              <a:cs typeface="Calibri"/>
            </a:endParaRPr>
          </a:p>
          <a:p>
            <a:pPr marL="1097280" indent="-107314">
              <a:lnSpc>
                <a:spcPct val="100000"/>
              </a:lnSpc>
              <a:buChar char="-"/>
              <a:tabLst>
                <a:tab pos="1097915" algn="l"/>
              </a:tabLst>
            </a:pPr>
            <a:r>
              <a:rPr b="1" i="1" dirty="0">
                <a:solidFill>
                  <a:srgbClr val="C00000"/>
                </a:solidFill>
                <a:latin typeface="Calibri"/>
                <a:cs typeface="Calibri"/>
              </a:rPr>
              <a:t>le</a:t>
            </a:r>
            <a:r>
              <a:rPr b="1" i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C00000"/>
                </a:solidFill>
                <a:latin typeface="Calibri"/>
                <a:cs typeface="Calibri"/>
              </a:rPr>
              <a:t>forze</a:t>
            </a:r>
            <a:r>
              <a:rPr b="1" i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C00000"/>
                </a:solidFill>
                <a:latin typeface="Calibri"/>
                <a:cs typeface="Calibri"/>
              </a:rPr>
              <a:t>interazione</a:t>
            </a:r>
            <a:r>
              <a:rPr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i="1" spc="-10" dirty="0">
                <a:solidFill>
                  <a:srgbClr val="C00000"/>
                </a:solidFill>
                <a:latin typeface="Calibri"/>
                <a:cs typeface="Calibri"/>
              </a:rPr>
              <a:t>intermolecolari</a:t>
            </a:r>
            <a:endParaRPr dirty="0">
              <a:latin typeface="Calibri"/>
              <a:cs typeface="Calibri"/>
            </a:endParaRPr>
          </a:p>
          <a:p>
            <a:pPr marL="1097280" indent="-107314">
              <a:lnSpc>
                <a:spcPct val="100000"/>
              </a:lnSpc>
              <a:buChar char="-"/>
              <a:tabLst>
                <a:tab pos="1097915" algn="l"/>
              </a:tabLst>
            </a:pPr>
            <a:r>
              <a:rPr b="1" i="1" spc="-10" dirty="0">
                <a:solidFill>
                  <a:srgbClr val="C00000"/>
                </a:solidFill>
                <a:latin typeface="Calibri"/>
                <a:cs typeface="Calibri"/>
              </a:rPr>
              <a:t>Ramificazione</a:t>
            </a:r>
            <a:endParaRPr dirty="0">
              <a:latin typeface="Calibri"/>
              <a:cs typeface="Calibri"/>
            </a:endParaRPr>
          </a:p>
          <a:p>
            <a:pPr marL="1097280" indent="-107314">
              <a:lnSpc>
                <a:spcPct val="100000"/>
              </a:lnSpc>
              <a:buChar char="-"/>
              <a:tabLst>
                <a:tab pos="1097915" algn="l"/>
              </a:tabLst>
            </a:pPr>
            <a:r>
              <a:rPr b="1" i="1" spc="-10" dirty="0">
                <a:solidFill>
                  <a:srgbClr val="C00000"/>
                </a:solidFill>
                <a:latin typeface="Calibri"/>
                <a:cs typeface="Calibri"/>
              </a:rPr>
              <a:t>Cristallinità</a:t>
            </a:r>
            <a:endParaRPr dirty="0">
              <a:latin typeface="Calibri"/>
              <a:cs typeface="Calibri"/>
            </a:endParaRPr>
          </a:p>
          <a:p>
            <a:pPr marL="1097280" indent="-107314">
              <a:lnSpc>
                <a:spcPct val="100000"/>
              </a:lnSpc>
              <a:buChar char="-"/>
              <a:tabLst>
                <a:tab pos="1097915" algn="l"/>
              </a:tabLst>
            </a:pPr>
            <a:r>
              <a:rPr b="1" i="1" spc="-10" dirty="0">
                <a:solidFill>
                  <a:srgbClr val="C00000"/>
                </a:solidFill>
                <a:latin typeface="Calibri"/>
                <a:cs typeface="Calibri"/>
              </a:rPr>
              <a:t>Tatticità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-"/>
            </a:pPr>
            <a:endParaRPr sz="1600" dirty="0">
              <a:latin typeface="Calibri"/>
              <a:cs typeface="Calibri"/>
            </a:endParaRPr>
          </a:p>
          <a:p>
            <a:pPr marL="76200">
              <a:lnSpc>
                <a:spcPts val="1655"/>
              </a:lnSpc>
            </a:pP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In</a:t>
            </a:r>
            <a:r>
              <a:rPr sz="1600" spc="1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generale</a:t>
            </a:r>
            <a:r>
              <a:rPr sz="1600" spc="19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polimeri</a:t>
            </a:r>
            <a:r>
              <a:rPr sz="1600" spc="18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con</a:t>
            </a:r>
            <a:r>
              <a:rPr sz="1600" spc="16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alta</a:t>
            </a:r>
            <a:r>
              <a:rPr sz="1600" spc="17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mobilità</a:t>
            </a:r>
            <a:r>
              <a:rPr sz="1600" spc="19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interna</a:t>
            </a:r>
            <a:r>
              <a:rPr sz="1600" spc="19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(bassi</a:t>
            </a:r>
            <a:r>
              <a:rPr sz="1600" spc="18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impedimenti</a:t>
            </a:r>
            <a:r>
              <a:rPr sz="1600" spc="19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alla</a:t>
            </a:r>
            <a:r>
              <a:rPr sz="1600" spc="19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rotazione)</a:t>
            </a:r>
            <a:r>
              <a:rPr sz="1600" spc="19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hanno</a:t>
            </a:r>
            <a:r>
              <a:rPr sz="1600" spc="20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bassi</a:t>
            </a:r>
            <a:r>
              <a:rPr sz="1600" spc="18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1709C5"/>
                </a:solidFill>
                <a:latin typeface="Calibri"/>
                <a:cs typeface="Calibri"/>
              </a:rPr>
              <a:t>valori</a:t>
            </a:r>
            <a:r>
              <a:rPr sz="1600" spc="204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spc="-10" dirty="0" err="1" smtClean="0">
                <a:solidFill>
                  <a:srgbClr val="1709C5"/>
                </a:solidFill>
                <a:latin typeface="Calibri"/>
                <a:cs typeface="Calibri"/>
              </a:rPr>
              <a:t>della</a:t>
            </a:r>
            <a:r>
              <a:rPr lang="en-CA" sz="1600" spc="-10" dirty="0" smtClean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 err="1" smtClean="0">
                <a:solidFill>
                  <a:srgbClr val="1709C5"/>
                </a:solidFill>
                <a:latin typeface="Calibri"/>
                <a:cs typeface="Calibri"/>
              </a:rPr>
              <a:t>temperatura</a:t>
            </a:r>
            <a:r>
              <a:rPr sz="1600" spc="295" dirty="0" smtClean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16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transizione</a:t>
            </a:r>
            <a:r>
              <a:rPr sz="1600" spc="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vetrosa:</a:t>
            </a:r>
            <a:r>
              <a:rPr sz="16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es.</a:t>
            </a:r>
            <a:r>
              <a:rPr sz="1600" spc="-5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09C5"/>
                </a:solidFill>
                <a:latin typeface="Calibri"/>
                <a:cs typeface="Calibri"/>
              </a:rPr>
              <a:t>polidimetilsilossano</a:t>
            </a:r>
            <a:r>
              <a:rPr sz="1600" spc="6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Cambria Math"/>
                <a:cs typeface="Cambria Math"/>
              </a:rPr>
              <a:t>T</a:t>
            </a:r>
            <a:r>
              <a:rPr sz="1600" b="1" i="1" baseline="-20467" dirty="0">
                <a:solidFill>
                  <a:srgbClr val="C00000"/>
                </a:solidFill>
                <a:latin typeface="Cambria Math"/>
                <a:cs typeface="Cambria Math"/>
              </a:rPr>
              <a:t>g</a:t>
            </a:r>
            <a:r>
              <a:rPr sz="1600" b="1" i="1" spc="277" baseline="-20467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1600" spc="204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-</a:t>
            </a:r>
            <a:r>
              <a:rPr sz="1600" spc="-10" dirty="0">
                <a:solidFill>
                  <a:srgbClr val="1709C5"/>
                </a:solidFill>
                <a:latin typeface="Calibri"/>
                <a:cs typeface="Calibri"/>
              </a:rPr>
              <a:t>127°C.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Calibri"/>
              <a:cs typeface="Calibri"/>
            </a:endParaRPr>
          </a:p>
          <a:p>
            <a:pPr marL="76200">
              <a:lnSpc>
                <a:spcPts val="1710"/>
              </a:lnSpc>
              <a:spcBef>
                <a:spcPts val="5"/>
              </a:spcBef>
            </a:pPr>
            <a:r>
              <a:rPr sz="1600" spc="-10" dirty="0">
                <a:solidFill>
                  <a:srgbClr val="1709C5"/>
                </a:solidFill>
                <a:latin typeface="Calibri"/>
                <a:cs typeface="Calibri"/>
              </a:rPr>
              <a:t>L’inserimento</a:t>
            </a:r>
            <a:r>
              <a:rPr sz="1600" spc="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1600" spc="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monomeri</a:t>
            </a:r>
            <a:r>
              <a:rPr sz="1600" spc="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meno</a:t>
            </a:r>
            <a:r>
              <a:rPr sz="1600" spc="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flessibili</a:t>
            </a:r>
            <a:r>
              <a:rPr sz="1600" spc="3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fa aumentare</a:t>
            </a:r>
            <a:r>
              <a:rPr sz="1600" spc="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la </a:t>
            </a:r>
            <a:r>
              <a:rPr sz="1600" b="1" i="1" dirty="0">
                <a:solidFill>
                  <a:srgbClr val="C00000"/>
                </a:solidFill>
                <a:latin typeface="Cambria Math"/>
                <a:cs typeface="Cambria Math"/>
              </a:rPr>
              <a:t>T</a:t>
            </a:r>
            <a:r>
              <a:rPr sz="1600" b="1" i="1" baseline="-20467" dirty="0">
                <a:solidFill>
                  <a:srgbClr val="C00000"/>
                </a:solidFill>
                <a:latin typeface="Cambria Math"/>
                <a:cs typeface="Cambria Math"/>
              </a:rPr>
              <a:t>g</a:t>
            </a:r>
            <a:r>
              <a:rPr sz="1600" b="1" i="1" spc="150" baseline="-20467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: il</a:t>
            </a:r>
            <a:r>
              <a:rPr sz="1600" spc="-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polimetilene</a:t>
            </a:r>
            <a:r>
              <a:rPr sz="1600" spc="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ha</a:t>
            </a:r>
            <a:r>
              <a:rPr sz="1600" spc="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una</a:t>
            </a:r>
            <a:r>
              <a:rPr sz="1600" spc="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Cambria Math"/>
                <a:cs typeface="Cambria Math"/>
              </a:rPr>
              <a:t>T</a:t>
            </a:r>
            <a:r>
              <a:rPr sz="1600" b="1" i="1" baseline="-20467" dirty="0">
                <a:solidFill>
                  <a:srgbClr val="C00000"/>
                </a:solidFill>
                <a:latin typeface="Cambria Math"/>
                <a:cs typeface="Cambria Math"/>
              </a:rPr>
              <a:t>g</a:t>
            </a:r>
            <a:r>
              <a:rPr sz="1600" b="1" i="1" spc="644" baseline="-20467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più</a:t>
            </a:r>
            <a:r>
              <a:rPr sz="16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elevata (tra -</a:t>
            </a:r>
            <a:r>
              <a:rPr sz="1600" spc="-25" dirty="0" smtClean="0">
                <a:solidFill>
                  <a:srgbClr val="1709C5"/>
                </a:solidFill>
                <a:latin typeface="Calibri"/>
                <a:cs typeface="Calibri"/>
              </a:rPr>
              <a:t>80</a:t>
            </a:r>
            <a:r>
              <a:rPr lang="en-CA" sz="1600" spc="-25" dirty="0" smtClean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 smtClean="0">
                <a:solidFill>
                  <a:srgbClr val="1709C5"/>
                </a:solidFill>
                <a:latin typeface="Calibri"/>
                <a:cs typeface="Calibri"/>
              </a:rPr>
              <a:t>e</a:t>
            </a:r>
            <a:r>
              <a:rPr sz="1600" spc="-10" dirty="0" smtClean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-125</a:t>
            </a:r>
            <a:r>
              <a:rPr sz="16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°C) che aumenta in</a:t>
            </a:r>
            <a:r>
              <a:rPr sz="1600" spc="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modo</a:t>
            </a:r>
            <a:r>
              <a:rPr sz="1600" spc="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notevole</a:t>
            </a:r>
            <a:r>
              <a:rPr sz="1600" spc="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inserendo</a:t>
            </a:r>
            <a:r>
              <a:rPr sz="1600" spc="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gruppi</a:t>
            </a:r>
            <a:r>
              <a:rPr sz="1600" spc="-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molto</a:t>
            </a:r>
            <a:r>
              <a:rPr sz="1600" spc="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rigidi</a:t>
            </a:r>
            <a:r>
              <a:rPr sz="1600" spc="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nella</a:t>
            </a:r>
            <a:r>
              <a:rPr sz="1600" spc="-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catena</a:t>
            </a:r>
            <a:r>
              <a:rPr sz="1600" spc="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09C5"/>
                </a:solidFill>
                <a:latin typeface="Calibri"/>
                <a:cs typeface="Calibri"/>
              </a:rPr>
              <a:t>(polietilentereftalato,</a:t>
            </a:r>
            <a:r>
              <a:rPr sz="160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b="1" i="1" spc="-25" dirty="0" err="1" smtClean="0">
                <a:solidFill>
                  <a:srgbClr val="C00000"/>
                </a:solidFill>
                <a:latin typeface="Cambria Math"/>
                <a:cs typeface="Cambria Math"/>
              </a:rPr>
              <a:t>T</a:t>
            </a:r>
            <a:r>
              <a:rPr sz="1600" b="1" i="1" spc="-37" baseline="-20467" dirty="0" err="1" smtClean="0">
                <a:solidFill>
                  <a:srgbClr val="C00000"/>
                </a:solidFill>
                <a:latin typeface="Cambria Math"/>
                <a:cs typeface="Cambria Math"/>
              </a:rPr>
              <a:t>g</a:t>
            </a:r>
            <a:r>
              <a:rPr lang="en-CA" sz="1600" baseline="-20467" dirty="0">
                <a:latin typeface="Cambria Math"/>
                <a:cs typeface="Cambria Math"/>
              </a:rPr>
              <a:t> </a:t>
            </a:r>
            <a:r>
              <a:rPr sz="1600" dirty="0" smtClean="0">
                <a:solidFill>
                  <a:srgbClr val="1709C5"/>
                </a:solidFill>
                <a:latin typeface="Calibri"/>
                <a:cs typeface="Calibri"/>
              </a:rPr>
              <a:t>=</a:t>
            </a:r>
            <a:r>
              <a:rPr sz="1600" spc="-15" dirty="0" smtClean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09C5"/>
                </a:solidFill>
                <a:latin typeface="Calibri"/>
                <a:cs typeface="Calibri"/>
              </a:rPr>
              <a:t>70°C).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b="1" spc="-10" dirty="0">
                <a:solidFill>
                  <a:srgbClr val="0000FF"/>
                </a:solidFill>
                <a:latin typeface="Calibri"/>
                <a:cs typeface="Calibri"/>
              </a:rPr>
              <a:t>Parametri</a:t>
            </a:r>
            <a:r>
              <a:rPr b="1" spc="-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00FF"/>
                </a:solidFill>
                <a:latin typeface="Calibri"/>
                <a:cs typeface="Calibri"/>
              </a:rPr>
              <a:t>esterni</a:t>
            </a:r>
            <a:r>
              <a:rPr dirty="0">
                <a:solidFill>
                  <a:srgbClr val="1709C5"/>
                </a:solidFill>
                <a:latin typeface="Calibri"/>
                <a:cs typeface="Calibri"/>
              </a:rPr>
              <a:t>,</a:t>
            </a:r>
            <a:r>
              <a:rPr spc="-7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09C5"/>
                </a:solidFill>
                <a:latin typeface="Calibri"/>
                <a:cs typeface="Calibri"/>
              </a:rPr>
              <a:t>controllabili</a:t>
            </a:r>
            <a:r>
              <a:rPr spc="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09C5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09C5"/>
                </a:solidFill>
                <a:latin typeface="Calibri"/>
                <a:cs typeface="Calibri"/>
              </a:rPr>
              <a:t>sui</a:t>
            </a:r>
            <a:r>
              <a:rPr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09C5"/>
                </a:solidFill>
                <a:latin typeface="Calibri"/>
                <a:cs typeface="Calibri"/>
              </a:rPr>
              <a:t>quali</a:t>
            </a:r>
            <a:r>
              <a:rPr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09C5"/>
                </a:solidFill>
                <a:latin typeface="Calibri"/>
                <a:cs typeface="Calibri"/>
              </a:rPr>
              <a:t>l’operatore</a:t>
            </a:r>
            <a:r>
              <a:rPr spc="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09C5"/>
                </a:solidFill>
                <a:latin typeface="Calibri"/>
                <a:cs typeface="Calibri"/>
              </a:rPr>
              <a:t>può</a:t>
            </a:r>
            <a:r>
              <a:rPr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09C5"/>
                </a:solidFill>
                <a:latin typeface="Calibri"/>
                <a:cs typeface="Calibri"/>
              </a:rPr>
              <a:t>intervenire</a:t>
            </a:r>
            <a:r>
              <a:rPr spc="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09C5"/>
                </a:solidFill>
                <a:latin typeface="Calibri"/>
                <a:cs typeface="Calibri"/>
              </a:rPr>
              <a:t>sono:</a:t>
            </a:r>
            <a:endParaRPr dirty="0">
              <a:latin typeface="Calibri"/>
              <a:cs typeface="Calibri"/>
            </a:endParaRPr>
          </a:p>
          <a:p>
            <a:pPr marL="1097280" indent="-107314">
              <a:lnSpc>
                <a:spcPct val="100000"/>
              </a:lnSpc>
              <a:buChar char="-"/>
              <a:tabLst>
                <a:tab pos="1097915" algn="l"/>
              </a:tabLst>
            </a:pPr>
            <a:r>
              <a:rPr b="1" i="1" spc="-10" dirty="0">
                <a:solidFill>
                  <a:srgbClr val="FF0000"/>
                </a:solidFill>
                <a:latin typeface="Calibri"/>
                <a:cs typeface="Calibri"/>
              </a:rPr>
              <a:t>Reticolazione</a:t>
            </a:r>
            <a:endParaRPr dirty="0">
              <a:latin typeface="Calibri"/>
              <a:cs typeface="Calibri"/>
            </a:endParaRPr>
          </a:p>
          <a:p>
            <a:pPr marL="1097280" indent="-107314">
              <a:lnSpc>
                <a:spcPct val="100000"/>
              </a:lnSpc>
              <a:spcBef>
                <a:spcPts val="5"/>
              </a:spcBef>
              <a:buChar char="-"/>
              <a:tabLst>
                <a:tab pos="1097915" algn="l"/>
              </a:tabLst>
            </a:pPr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Massa</a:t>
            </a:r>
            <a:r>
              <a:rPr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spc="-10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endParaRPr dirty="0">
              <a:latin typeface="Calibri"/>
              <a:cs typeface="Calibri"/>
            </a:endParaRPr>
          </a:p>
          <a:p>
            <a:pPr marL="1097280" indent="-107314">
              <a:lnSpc>
                <a:spcPct val="100000"/>
              </a:lnSpc>
              <a:buChar char="-"/>
              <a:tabLst>
                <a:tab pos="1097915" algn="l"/>
              </a:tabLst>
            </a:pPr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Composizione</a:t>
            </a:r>
            <a:r>
              <a:rPr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spc="-10" dirty="0">
                <a:solidFill>
                  <a:srgbClr val="FF0000"/>
                </a:solidFill>
                <a:latin typeface="Calibri"/>
                <a:cs typeface="Calibri"/>
              </a:rPr>
              <a:t>polimero</a:t>
            </a:r>
            <a:endParaRPr dirty="0">
              <a:latin typeface="Calibri"/>
              <a:cs typeface="Calibri"/>
            </a:endParaRPr>
          </a:p>
          <a:p>
            <a:pPr marL="1097280" indent="-107314">
              <a:lnSpc>
                <a:spcPct val="100000"/>
              </a:lnSpc>
              <a:buChar char="-"/>
              <a:tabLst>
                <a:tab pos="1097915" algn="l"/>
              </a:tabLst>
            </a:pPr>
            <a:r>
              <a:rPr b="1" i="1" spc="-10" dirty="0">
                <a:solidFill>
                  <a:srgbClr val="FF0000"/>
                </a:solidFill>
                <a:latin typeface="Calibri"/>
                <a:cs typeface="Calibri"/>
              </a:rPr>
              <a:t>Plastificanti</a:t>
            </a:r>
            <a:endParaRPr dirty="0">
              <a:latin typeface="Calibri"/>
              <a:cs typeface="Calibri"/>
            </a:endParaRPr>
          </a:p>
          <a:p>
            <a:pPr marL="1097280" indent="-107314">
              <a:lnSpc>
                <a:spcPct val="100000"/>
              </a:lnSpc>
              <a:buChar char="-"/>
              <a:tabLst>
                <a:tab pos="1097915" algn="l"/>
              </a:tabLst>
            </a:pPr>
            <a:r>
              <a:rPr b="1" i="1" spc="-10" dirty="0">
                <a:solidFill>
                  <a:srgbClr val="FF0000"/>
                </a:solidFill>
                <a:latin typeface="Calibri"/>
                <a:cs typeface="Calibri"/>
              </a:rPr>
              <a:t>Pressione</a:t>
            </a:r>
            <a:endParaRPr dirty="0">
              <a:latin typeface="Calibri"/>
              <a:cs typeface="Calibri"/>
            </a:endParaRPr>
          </a:p>
          <a:p>
            <a:pPr marL="1097280" indent="-107314">
              <a:lnSpc>
                <a:spcPct val="100000"/>
              </a:lnSpc>
              <a:buChar char="-"/>
              <a:tabLst>
                <a:tab pos="1097915" algn="l"/>
              </a:tabLst>
            </a:pPr>
            <a:r>
              <a:rPr b="1" i="1" spc="-10" dirty="0">
                <a:solidFill>
                  <a:srgbClr val="FF0000"/>
                </a:solidFill>
                <a:latin typeface="Calibri"/>
                <a:cs typeface="Calibri"/>
              </a:rPr>
              <a:t>Velocità</a:t>
            </a:r>
            <a:r>
              <a:rPr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spc="-10" dirty="0">
                <a:solidFill>
                  <a:srgbClr val="FF0000"/>
                </a:solidFill>
                <a:latin typeface="Calibri"/>
                <a:cs typeface="Calibri"/>
              </a:rPr>
              <a:t>raffreddamento/riscaldamento</a:t>
            </a:r>
            <a:endParaRPr dirty="0">
              <a:latin typeface="Calibri"/>
              <a:cs typeface="Calibri"/>
            </a:endParaRPr>
          </a:p>
          <a:p>
            <a:pPr marL="1097280" indent="-107314">
              <a:lnSpc>
                <a:spcPct val="100000"/>
              </a:lnSpc>
              <a:buChar char="-"/>
              <a:tabLst>
                <a:tab pos="1097915" algn="l"/>
              </a:tabLst>
            </a:pPr>
            <a:r>
              <a:rPr b="1" i="1" spc="-10" dirty="0">
                <a:solidFill>
                  <a:srgbClr val="FF0000"/>
                </a:solidFill>
                <a:latin typeface="Calibri"/>
                <a:cs typeface="Calibri"/>
              </a:rPr>
              <a:t>Velocità</a:t>
            </a:r>
            <a:r>
              <a:rPr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spc="-10" dirty="0">
                <a:solidFill>
                  <a:srgbClr val="FF0000"/>
                </a:solidFill>
                <a:latin typeface="Calibri"/>
                <a:cs typeface="Calibri"/>
              </a:rPr>
              <a:t>deformazione</a:t>
            </a:r>
            <a:endParaRPr dirty="0">
              <a:latin typeface="Calibri"/>
              <a:cs typeface="Calibri"/>
            </a:endParaRPr>
          </a:p>
          <a:p>
            <a:pPr marL="990600">
              <a:lnSpc>
                <a:spcPct val="100000"/>
              </a:lnSpc>
            </a:pPr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spc="-25" dirty="0">
                <a:solidFill>
                  <a:srgbClr val="FF0000"/>
                </a:solidFill>
                <a:latin typeface="Calibri"/>
                <a:cs typeface="Calibri"/>
              </a:rPr>
              <a:t>….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2841" y="219193"/>
            <a:ext cx="8540750" cy="5815330"/>
            <a:chOff x="382841" y="219193"/>
            <a:chExt cx="8540750" cy="5815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563" y="219193"/>
              <a:ext cx="7007889" cy="53492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5541" y="3933024"/>
              <a:ext cx="8515350" cy="2088514"/>
            </a:xfrm>
            <a:custGeom>
              <a:avLst/>
              <a:gdLst/>
              <a:ahLst/>
              <a:cxnLst/>
              <a:rect l="l" t="t" r="r" b="b"/>
              <a:pathLst>
                <a:path w="8515350" h="2088514">
                  <a:moveTo>
                    <a:pt x="8515096" y="0"/>
                  </a:moveTo>
                  <a:lnTo>
                    <a:pt x="0" y="0"/>
                  </a:lnTo>
                  <a:lnTo>
                    <a:pt x="0" y="2088261"/>
                  </a:lnTo>
                  <a:lnTo>
                    <a:pt x="8515096" y="2088261"/>
                  </a:lnTo>
                  <a:lnTo>
                    <a:pt x="8515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541" y="3933024"/>
              <a:ext cx="8515350" cy="2088514"/>
            </a:xfrm>
            <a:custGeom>
              <a:avLst/>
              <a:gdLst/>
              <a:ahLst/>
              <a:cxnLst/>
              <a:rect l="l" t="t" r="r" b="b"/>
              <a:pathLst>
                <a:path w="8515350" h="2088514">
                  <a:moveTo>
                    <a:pt x="0" y="2088261"/>
                  </a:moveTo>
                  <a:lnTo>
                    <a:pt x="8515096" y="2088261"/>
                  </a:lnTo>
                  <a:lnTo>
                    <a:pt x="8515096" y="0"/>
                  </a:lnTo>
                  <a:lnTo>
                    <a:pt x="0" y="0"/>
                  </a:lnTo>
                  <a:lnTo>
                    <a:pt x="0" y="208826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50747" y="4024629"/>
            <a:ext cx="1991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Forze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intermolecolari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91129" y="4062793"/>
            <a:ext cx="3896995" cy="2477135"/>
            <a:chOff x="3191129" y="4062793"/>
            <a:chExt cx="3896995" cy="2477135"/>
          </a:xfrm>
        </p:grpSpPr>
        <p:sp>
          <p:nvSpPr>
            <p:cNvPr id="8" name="object 8"/>
            <p:cNvSpPr/>
            <p:nvPr/>
          </p:nvSpPr>
          <p:spPr>
            <a:xfrm>
              <a:off x="3203829" y="4149089"/>
              <a:ext cx="864235" cy="144145"/>
            </a:xfrm>
            <a:custGeom>
              <a:avLst/>
              <a:gdLst/>
              <a:ahLst/>
              <a:cxnLst/>
              <a:rect l="l" t="t" r="r" b="b"/>
              <a:pathLst>
                <a:path w="864235" h="144145">
                  <a:moveTo>
                    <a:pt x="792098" y="0"/>
                  </a:moveTo>
                  <a:lnTo>
                    <a:pt x="792098" y="35941"/>
                  </a:lnTo>
                  <a:lnTo>
                    <a:pt x="0" y="35941"/>
                  </a:lnTo>
                  <a:lnTo>
                    <a:pt x="0" y="107950"/>
                  </a:lnTo>
                  <a:lnTo>
                    <a:pt x="792098" y="107950"/>
                  </a:lnTo>
                  <a:lnTo>
                    <a:pt x="792098" y="144018"/>
                  </a:lnTo>
                  <a:lnTo>
                    <a:pt x="864107" y="72009"/>
                  </a:lnTo>
                  <a:lnTo>
                    <a:pt x="79209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03829" y="4149089"/>
              <a:ext cx="864235" cy="144145"/>
            </a:xfrm>
            <a:custGeom>
              <a:avLst/>
              <a:gdLst/>
              <a:ahLst/>
              <a:cxnLst/>
              <a:rect l="l" t="t" r="r" b="b"/>
              <a:pathLst>
                <a:path w="864235" h="144145">
                  <a:moveTo>
                    <a:pt x="0" y="35941"/>
                  </a:moveTo>
                  <a:lnTo>
                    <a:pt x="792098" y="35941"/>
                  </a:lnTo>
                  <a:lnTo>
                    <a:pt x="792098" y="0"/>
                  </a:lnTo>
                  <a:lnTo>
                    <a:pt x="864107" y="72009"/>
                  </a:lnTo>
                  <a:lnTo>
                    <a:pt x="792098" y="144018"/>
                  </a:lnTo>
                  <a:lnTo>
                    <a:pt x="792098" y="107950"/>
                  </a:lnTo>
                  <a:lnTo>
                    <a:pt x="0" y="107950"/>
                  </a:lnTo>
                  <a:lnTo>
                    <a:pt x="0" y="3594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3829" y="5013197"/>
              <a:ext cx="864235" cy="144145"/>
            </a:xfrm>
            <a:custGeom>
              <a:avLst/>
              <a:gdLst/>
              <a:ahLst/>
              <a:cxnLst/>
              <a:rect l="l" t="t" r="r" b="b"/>
              <a:pathLst>
                <a:path w="864235" h="144145">
                  <a:moveTo>
                    <a:pt x="792098" y="0"/>
                  </a:moveTo>
                  <a:lnTo>
                    <a:pt x="792098" y="35940"/>
                  </a:lnTo>
                  <a:lnTo>
                    <a:pt x="0" y="35940"/>
                  </a:lnTo>
                  <a:lnTo>
                    <a:pt x="0" y="107950"/>
                  </a:lnTo>
                  <a:lnTo>
                    <a:pt x="792098" y="107950"/>
                  </a:lnTo>
                  <a:lnTo>
                    <a:pt x="792098" y="144018"/>
                  </a:lnTo>
                  <a:lnTo>
                    <a:pt x="864107" y="72008"/>
                  </a:lnTo>
                  <a:lnTo>
                    <a:pt x="79209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3829" y="5013197"/>
              <a:ext cx="864235" cy="144145"/>
            </a:xfrm>
            <a:custGeom>
              <a:avLst/>
              <a:gdLst/>
              <a:ahLst/>
              <a:cxnLst/>
              <a:rect l="l" t="t" r="r" b="b"/>
              <a:pathLst>
                <a:path w="864235" h="144145">
                  <a:moveTo>
                    <a:pt x="0" y="35940"/>
                  </a:moveTo>
                  <a:lnTo>
                    <a:pt x="792098" y="35940"/>
                  </a:lnTo>
                  <a:lnTo>
                    <a:pt x="792098" y="0"/>
                  </a:lnTo>
                  <a:lnTo>
                    <a:pt x="864107" y="72008"/>
                  </a:lnTo>
                  <a:lnTo>
                    <a:pt x="792098" y="144018"/>
                  </a:lnTo>
                  <a:lnTo>
                    <a:pt x="792098" y="107950"/>
                  </a:lnTo>
                  <a:lnTo>
                    <a:pt x="0" y="107950"/>
                  </a:lnTo>
                  <a:lnTo>
                    <a:pt x="0" y="3594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60261" y="4077080"/>
              <a:ext cx="413384" cy="2448560"/>
            </a:xfrm>
            <a:custGeom>
              <a:avLst/>
              <a:gdLst/>
              <a:ahLst/>
              <a:cxnLst/>
              <a:rect l="l" t="t" r="r" b="b"/>
              <a:pathLst>
                <a:path w="413384" h="2448559">
                  <a:moveTo>
                    <a:pt x="0" y="0"/>
                  </a:moveTo>
                  <a:lnTo>
                    <a:pt x="80379" y="2698"/>
                  </a:lnTo>
                  <a:lnTo>
                    <a:pt x="146018" y="10064"/>
                  </a:lnTo>
                  <a:lnTo>
                    <a:pt x="190273" y="21002"/>
                  </a:lnTo>
                  <a:lnTo>
                    <a:pt x="206502" y="34417"/>
                  </a:lnTo>
                  <a:lnTo>
                    <a:pt x="206502" y="1189736"/>
                  </a:lnTo>
                  <a:lnTo>
                    <a:pt x="222730" y="1203096"/>
                  </a:lnTo>
                  <a:lnTo>
                    <a:pt x="266985" y="1214040"/>
                  </a:lnTo>
                  <a:lnTo>
                    <a:pt x="332624" y="1221436"/>
                  </a:lnTo>
                  <a:lnTo>
                    <a:pt x="413004" y="1224153"/>
                  </a:lnTo>
                  <a:lnTo>
                    <a:pt x="332624" y="1226851"/>
                  </a:lnTo>
                  <a:lnTo>
                    <a:pt x="266985" y="1234217"/>
                  </a:lnTo>
                  <a:lnTo>
                    <a:pt x="222730" y="1245155"/>
                  </a:lnTo>
                  <a:lnTo>
                    <a:pt x="206502" y="1258570"/>
                  </a:lnTo>
                  <a:lnTo>
                    <a:pt x="206502" y="2413838"/>
                  </a:lnTo>
                  <a:lnTo>
                    <a:pt x="190273" y="2427238"/>
                  </a:lnTo>
                  <a:lnTo>
                    <a:pt x="146018" y="2438182"/>
                  </a:lnTo>
                  <a:lnTo>
                    <a:pt x="80379" y="2445561"/>
                  </a:lnTo>
                  <a:lnTo>
                    <a:pt x="0" y="244826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46925" y="5136591"/>
            <a:ext cx="1660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Aumento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37" baseline="-20833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61154" y="6396939"/>
            <a:ext cx="18713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30" baseline="-20833" dirty="0">
                <a:latin typeface="Calibri"/>
                <a:cs typeface="Calibri"/>
              </a:rPr>
              <a:t>g</a:t>
            </a:r>
            <a:r>
              <a:rPr sz="1800" spc="-20" dirty="0">
                <a:latin typeface="Calibri"/>
                <a:cs typeface="Calibri"/>
              </a:rPr>
              <a:t>=2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CED/mR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50R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2228" y="5519420"/>
            <a:ext cx="391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𝛿</a:t>
            </a:r>
            <a:r>
              <a:rPr sz="1800" spc="170" dirty="0">
                <a:latin typeface="Cambria Math"/>
                <a:cs typeface="Cambria Math"/>
              </a:rPr>
              <a:t> </a:t>
            </a:r>
            <a:r>
              <a:rPr sz="1800" spc="-60" dirty="0"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61078" y="5389879"/>
            <a:ext cx="1443990" cy="850265"/>
          </a:xfrm>
          <a:custGeom>
            <a:avLst/>
            <a:gdLst/>
            <a:ahLst/>
            <a:cxnLst/>
            <a:rect l="l" t="t" r="r" b="b"/>
            <a:pathLst>
              <a:path w="1443989" h="850264">
                <a:moveTo>
                  <a:pt x="1320165" y="0"/>
                </a:moveTo>
                <a:lnTo>
                  <a:pt x="1312545" y="7747"/>
                </a:lnTo>
                <a:lnTo>
                  <a:pt x="1337095" y="44134"/>
                </a:lnTo>
                <a:lnTo>
                  <a:pt x="1358550" y="86058"/>
                </a:lnTo>
                <a:lnTo>
                  <a:pt x="1376910" y="133530"/>
                </a:lnTo>
                <a:lnTo>
                  <a:pt x="1392174" y="186563"/>
                </a:lnTo>
                <a:lnTo>
                  <a:pt x="1401987" y="231744"/>
                </a:lnTo>
                <a:lnTo>
                  <a:pt x="1409630" y="278102"/>
                </a:lnTo>
                <a:lnTo>
                  <a:pt x="1415098" y="325634"/>
                </a:lnTo>
                <a:lnTo>
                  <a:pt x="1418382" y="374336"/>
                </a:lnTo>
                <a:lnTo>
                  <a:pt x="1419476" y="424319"/>
                </a:lnTo>
                <a:lnTo>
                  <a:pt x="1418382" y="473003"/>
                </a:lnTo>
                <a:lnTo>
                  <a:pt x="1415098" y="521084"/>
                </a:lnTo>
                <a:lnTo>
                  <a:pt x="1409630" y="568446"/>
                </a:lnTo>
                <a:lnTo>
                  <a:pt x="1401987" y="615088"/>
                </a:lnTo>
                <a:lnTo>
                  <a:pt x="1392174" y="661009"/>
                </a:lnTo>
                <a:lnTo>
                  <a:pt x="1376910" y="715054"/>
                </a:lnTo>
                <a:lnTo>
                  <a:pt x="1358550" y="763271"/>
                </a:lnTo>
                <a:lnTo>
                  <a:pt x="1337095" y="805661"/>
                </a:lnTo>
                <a:lnTo>
                  <a:pt x="1312545" y="842225"/>
                </a:lnTo>
                <a:lnTo>
                  <a:pt x="1320165" y="849706"/>
                </a:lnTo>
                <a:lnTo>
                  <a:pt x="1347077" y="813840"/>
                </a:lnTo>
                <a:lnTo>
                  <a:pt x="1371060" y="771755"/>
                </a:lnTo>
                <a:lnTo>
                  <a:pt x="1392138" y="723452"/>
                </a:lnTo>
                <a:lnTo>
                  <a:pt x="1410335" y="668934"/>
                </a:lnTo>
                <a:lnTo>
                  <a:pt x="1422343" y="622269"/>
                </a:lnTo>
                <a:lnTo>
                  <a:pt x="1431693" y="574476"/>
                </a:lnTo>
                <a:lnTo>
                  <a:pt x="1438379" y="525553"/>
                </a:lnTo>
                <a:lnTo>
                  <a:pt x="1442395" y="475501"/>
                </a:lnTo>
                <a:lnTo>
                  <a:pt x="1443733" y="424205"/>
                </a:lnTo>
                <a:lnTo>
                  <a:pt x="1442395" y="372174"/>
                </a:lnTo>
                <a:lnTo>
                  <a:pt x="1438379" y="321564"/>
                </a:lnTo>
                <a:lnTo>
                  <a:pt x="1431693" y="272489"/>
                </a:lnTo>
                <a:lnTo>
                  <a:pt x="1422343" y="224949"/>
                </a:lnTo>
                <a:lnTo>
                  <a:pt x="1410335" y="178943"/>
                </a:lnTo>
                <a:lnTo>
                  <a:pt x="1392138" y="125319"/>
                </a:lnTo>
                <a:lnTo>
                  <a:pt x="1371060" y="77612"/>
                </a:lnTo>
                <a:lnTo>
                  <a:pt x="1347077" y="35835"/>
                </a:lnTo>
                <a:lnTo>
                  <a:pt x="1320165" y="0"/>
                </a:lnTo>
                <a:close/>
              </a:path>
              <a:path w="1443989" h="850264">
                <a:moveTo>
                  <a:pt x="123571" y="0"/>
                </a:moveTo>
                <a:lnTo>
                  <a:pt x="96641" y="35835"/>
                </a:lnTo>
                <a:lnTo>
                  <a:pt x="72628" y="77612"/>
                </a:lnTo>
                <a:lnTo>
                  <a:pt x="51544" y="125319"/>
                </a:lnTo>
                <a:lnTo>
                  <a:pt x="33400" y="178943"/>
                </a:lnTo>
                <a:lnTo>
                  <a:pt x="21392" y="224949"/>
                </a:lnTo>
                <a:lnTo>
                  <a:pt x="12042" y="272489"/>
                </a:lnTo>
                <a:lnTo>
                  <a:pt x="5356" y="321564"/>
                </a:lnTo>
                <a:lnTo>
                  <a:pt x="1340" y="372174"/>
                </a:lnTo>
                <a:lnTo>
                  <a:pt x="0" y="424319"/>
                </a:lnTo>
                <a:lnTo>
                  <a:pt x="1340" y="475501"/>
                </a:lnTo>
                <a:lnTo>
                  <a:pt x="5356" y="525553"/>
                </a:lnTo>
                <a:lnTo>
                  <a:pt x="12042" y="574476"/>
                </a:lnTo>
                <a:lnTo>
                  <a:pt x="21392" y="622269"/>
                </a:lnTo>
                <a:lnTo>
                  <a:pt x="33400" y="668934"/>
                </a:lnTo>
                <a:lnTo>
                  <a:pt x="51544" y="723452"/>
                </a:lnTo>
                <a:lnTo>
                  <a:pt x="72628" y="771755"/>
                </a:lnTo>
                <a:lnTo>
                  <a:pt x="96641" y="813840"/>
                </a:lnTo>
                <a:lnTo>
                  <a:pt x="123571" y="849706"/>
                </a:lnTo>
                <a:lnTo>
                  <a:pt x="131063" y="842225"/>
                </a:lnTo>
                <a:lnTo>
                  <a:pt x="106515" y="805661"/>
                </a:lnTo>
                <a:lnTo>
                  <a:pt x="85074" y="763271"/>
                </a:lnTo>
                <a:lnTo>
                  <a:pt x="66752" y="715054"/>
                </a:lnTo>
                <a:lnTo>
                  <a:pt x="51562" y="661009"/>
                </a:lnTo>
                <a:lnTo>
                  <a:pt x="41699" y="615088"/>
                </a:lnTo>
                <a:lnTo>
                  <a:pt x="34050" y="568446"/>
                </a:lnTo>
                <a:lnTo>
                  <a:pt x="28601" y="521084"/>
                </a:lnTo>
                <a:lnTo>
                  <a:pt x="25341" y="473003"/>
                </a:lnTo>
                <a:lnTo>
                  <a:pt x="24257" y="424205"/>
                </a:lnTo>
                <a:lnTo>
                  <a:pt x="25353" y="374336"/>
                </a:lnTo>
                <a:lnTo>
                  <a:pt x="28637" y="325634"/>
                </a:lnTo>
                <a:lnTo>
                  <a:pt x="34105" y="278102"/>
                </a:lnTo>
                <a:lnTo>
                  <a:pt x="41748" y="231744"/>
                </a:lnTo>
                <a:lnTo>
                  <a:pt x="51562" y="186563"/>
                </a:lnTo>
                <a:lnTo>
                  <a:pt x="66805" y="133530"/>
                </a:lnTo>
                <a:lnTo>
                  <a:pt x="85121" y="86058"/>
                </a:lnTo>
                <a:lnTo>
                  <a:pt x="106533" y="44134"/>
                </a:lnTo>
                <a:lnTo>
                  <a:pt x="131063" y="7747"/>
                </a:lnTo>
                <a:lnTo>
                  <a:pt x="123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62297" y="5336540"/>
            <a:ext cx="1237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∆𝐻</a:t>
            </a:r>
            <a:r>
              <a:rPr sz="1950" baseline="-14957" dirty="0">
                <a:latin typeface="Cambria Math"/>
                <a:cs typeface="Cambria Math"/>
              </a:rPr>
              <a:t>𝑣𝑎𝑝</a:t>
            </a:r>
            <a:r>
              <a:rPr sz="1950" spc="359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70" dirty="0">
                <a:latin typeface="Cambria Math"/>
                <a:cs typeface="Cambria Math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𝑅𝑇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01209" y="5644692"/>
            <a:ext cx="356235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75"/>
              </a:lnSpc>
              <a:spcBef>
                <a:spcPts val="100"/>
              </a:spcBef>
            </a:pPr>
            <a:r>
              <a:rPr sz="1800" spc="-25" dirty="0">
                <a:latin typeface="Cambria Math"/>
                <a:cs typeface="Cambria Math"/>
              </a:rPr>
              <a:t>𝑀</a:t>
            </a:r>
            <a:r>
              <a:rPr sz="1950" spc="-37" baseline="-14957" dirty="0">
                <a:latin typeface="Cambria Math"/>
                <a:cs typeface="Cambria Math"/>
              </a:rPr>
              <a:t>0</a:t>
            </a:r>
            <a:endParaRPr sz="1950" baseline="-14957">
              <a:latin typeface="Cambria Math"/>
              <a:cs typeface="Cambria Math"/>
            </a:endParaRPr>
          </a:p>
          <a:p>
            <a:pPr marL="116839">
              <a:lnSpc>
                <a:spcPts val="2075"/>
              </a:lnSpc>
            </a:pPr>
            <a:r>
              <a:rPr sz="1800" spc="-50" dirty="0">
                <a:latin typeface="Cambria Math"/>
                <a:cs typeface="Cambria Math"/>
              </a:rPr>
              <a:t>𝜌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38832" y="5685091"/>
            <a:ext cx="3024505" cy="477520"/>
          </a:xfrm>
          <a:custGeom>
            <a:avLst/>
            <a:gdLst/>
            <a:ahLst/>
            <a:cxnLst/>
            <a:rect l="l" t="t" r="r" b="b"/>
            <a:pathLst>
              <a:path w="3024504" h="477520">
                <a:moveTo>
                  <a:pt x="2017141" y="81737"/>
                </a:moveTo>
                <a:lnTo>
                  <a:pt x="2008898" y="78854"/>
                </a:lnTo>
                <a:lnTo>
                  <a:pt x="1923669" y="49047"/>
                </a:lnTo>
                <a:lnTo>
                  <a:pt x="1921002" y="50355"/>
                </a:lnTo>
                <a:lnTo>
                  <a:pt x="1919224" y="55321"/>
                </a:lnTo>
                <a:lnTo>
                  <a:pt x="1920621" y="58039"/>
                </a:lnTo>
                <a:lnTo>
                  <a:pt x="1989670" y="82219"/>
                </a:lnTo>
                <a:lnTo>
                  <a:pt x="0" y="468096"/>
                </a:lnTo>
                <a:lnTo>
                  <a:pt x="1778" y="477456"/>
                </a:lnTo>
                <a:lnTo>
                  <a:pt x="1991436" y="91592"/>
                </a:lnTo>
                <a:lnTo>
                  <a:pt x="1938401" y="138099"/>
                </a:lnTo>
                <a:lnTo>
                  <a:pt x="1936369" y="139839"/>
                </a:lnTo>
                <a:lnTo>
                  <a:pt x="1936242" y="142836"/>
                </a:lnTo>
                <a:lnTo>
                  <a:pt x="1938020" y="144818"/>
                </a:lnTo>
                <a:lnTo>
                  <a:pt x="1939671" y="146799"/>
                </a:lnTo>
                <a:lnTo>
                  <a:pt x="1942719" y="147002"/>
                </a:lnTo>
                <a:lnTo>
                  <a:pt x="1944624" y="145262"/>
                </a:lnTo>
                <a:lnTo>
                  <a:pt x="2017141" y="81737"/>
                </a:lnTo>
                <a:close/>
              </a:path>
              <a:path w="3024504" h="477520">
                <a:moveTo>
                  <a:pt x="2588641" y="262128"/>
                </a:moveTo>
                <a:lnTo>
                  <a:pt x="2299081" y="262128"/>
                </a:lnTo>
                <a:lnTo>
                  <a:pt x="2299081" y="277368"/>
                </a:lnTo>
                <a:lnTo>
                  <a:pt x="2588641" y="277368"/>
                </a:lnTo>
                <a:lnTo>
                  <a:pt x="2588641" y="262128"/>
                </a:lnTo>
                <a:close/>
              </a:path>
              <a:path w="3024504" h="477520">
                <a:moveTo>
                  <a:pt x="3024505" y="0"/>
                </a:moveTo>
                <a:lnTo>
                  <a:pt x="1860169" y="0"/>
                </a:lnTo>
                <a:lnTo>
                  <a:pt x="1860169" y="15240"/>
                </a:lnTo>
                <a:lnTo>
                  <a:pt x="3024505" y="15240"/>
                </a:lnTo>
                <a:lnTo>
                  <a:pt x="30245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74919" y="5519420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05" dirty="0">
                <a:latin typeface="Cambria Math"/>
                <a:cs typeface="Cambria Math"/>
              </a:rPr>
              <a:t> </a:t>
            </a:r>
            <a:r>
              <a:rPr sz="1800" spc="-10" dirty="0">
                <a:latin typeface="Cambria Math"/>
                <a:cs typeface="Cambria Math"/>
              </a:rPr>
              <a:t>(𝐶𝐸𝐷)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75886" y="4024629"/>
            <a:ext cx="2646680" cy="1461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presenza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gruppi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polari</a:t>
            </a:r>
            <a:endParaRPr sz="1800">
              <a:latin typeface="Calibri"/>
              <a:cs typeface="Calibri"/>
            </a:endParaRPr>
          </a:p>
          <a:p>
            <a:pPr marL="152400" indent="-12255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dirty="0">
                <a:latin typeface="Calibri"/>
                <a:cs typeface="Calibri"/>
              </a:rPr>
              <a:t>legami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idrogeno</a:t>
            </a:r>
            <a:endParaRPr sz="1800">
              <a:latin typeface="Calibri"/>
              <a:cs typeface="Calibri"/>
            </a:endParaRPr>
          </a:p>
          <a:p>
            <a:pPr marL="152400" indent="-12255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dirty="0">
                <a:latin typeface="Calibri"/>
                <a:cs typeface="Calibri"/>
              </a:rPr>
              <a:t>ioni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metallici</a:t>
            </a:r>
            <a:endParaRPr sz="1800">
              <a:latin typeface="Calibri"/>
              <a:cs typeface="Calibri"/>
            </a:endParaRPr>
          </a:p>
          <a:p>
            <a:pPr marL="144780" indent="-122555">
              <a:lnSpc>
                <a:spcPct val="100000"/>
              </a:lnSpc>
              <a:spcBef>
                <a:spcPts val="675"/>
              </a:spcBef>
              <a:buChar char="-"/>
              <a:tabLst>
                <a:tab pos="145415" algn="l"/>
              </a:tabLst>
            </a:pPr>
            <a:r>
              <a:rPr sz="1800" dirty="0">
                <a:latin typeface="Calibri"/>
                <a:cs typeface="Calibri"/>
              </a:rPr>
              <a:t>Aumento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solubilità,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δ</a:t>
            </a:r>
            <a:endParaRPr sz="1800">
              <a:latin typeface="Calibri"/>
              <a:cs typeface="Calibri"/>
            </a:endParaRPr>
          </a:p>
          <a:p>
            <a:pPr marL="133985" algn="ctr">
              <a:lnSpc>
                <a:spcPct val="100000"/>
              </a:lnSpc>
              <a:spcBef>
                <a:spcPts val="550"/>
              </a:spcBef>
            </a:pPr>
            <a:r>
              <a:rPr sz="1200" b="1" spc="-25" dirty="0">
                <a:latin typeface="Calibri"/>
                <a:cs typeface="Calibri"/>
              </a:rPr>
              <a:t>1/2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35090" y="5452668"/>
            <a:ext cx="243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1/2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0747" y="6030569"/>
            <a:ext cx="11557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Calibri"/>
                <a:cs typeface="Calibri"/>
              </a:rPr>
              <a:t>Energia/volume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7416" y="6347567"/>
            <a:ext cx="6423025" cy="5104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981" y="469789"/>
            <a:ext cx="8222021" cy="61043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546" y="581025"/>
            <a:ext cx="8293734" cy="5822950"/>
            <a:chOff x="539546" y="581025"/>
            <a:chExt cx="8293734" cy="5822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46" y="581025"/>
              <a:ext cx="8136890" cy="58102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32269" y="6021285"/>
              <a:ext cx="2088514" cy="370205"/>
            </a:xfrm>
            <a:custGeom>
              <a:avLst/>
              <a:gdLst/>
              <a:ahLst/>
              <a:cxnLst/>
              <a:rect l="l" t="t" r="r" b="b"/>
              <a:pathLst>
                <a:path w="2088515" h="370204">
                  <a:moveTo>
                    <a:pt x="2088260" y="0"/>
                  </a:moveTo>
                  <a:lnTo>
                    <a:pt x="0" y="0"/>
                  </a:lnTo>
                  <a:lnTo>
                    <a:pt x="0" y="369989"/>
                  </a:lnTo>
                  <a:lnTo>
                    <a:pt x="2088260" y="369989"/>
                  </a:lnTo>
                  <a:lnTo>
                    <a:pt x="2088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32269" y="6021285"/>
              <a:ext cx="2088514" cy="370205"/>
            </a:xfrm>
            <a:custGeom>
              <a:avLst/>
              <a:gdLst/>
              <a:ahLst/>
              <a:cxnLst/>
              <a:rect l="l" t="t" r="r" b="b"/>
              <a:pathLst>
                <a:path w="2088515" h="370204">
                  <a:moveTo>
                    <a:pt x="0" y="369989"/>
                  </a:moveTo>
                  <a:lnTo>
                    <a:pt x="2088260" y="369989"/>
                  </a:lnTo>
                  <a:lnTo>
                    <a:pt x="2088260" y="0"/>
                  </a:lnTo>
                  <a:lnTo>
                    <a:pt x="0" y="0"/>
                  </a:lnTo>
                  <a:lnTo>
                    <a:pt x="0" y="36998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3947"/>
            <a:ext cx="9144000" cy="59734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340"/>
              </a:spcBef>
              <a:buChar char="•"/>
              <a:tabLst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SOLIDO;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polimero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solido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può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essere:</a:t>
            </a:r>
            <a:endParaRPr sz="2400" dirty="0">
              <a:latin typeface="Times New Roman"/>
              <a:cs typeface="Times New Roman"/>
            </a:endParaRPr>
          </a:p>
          <a:p>
            <a:pPr marL="869315" lvl="1" indent="-458470" algn="just">
              <a:lnSpc>
                <a:spcPts val="2050"/>
              </a:lnSpc>
              <a:spcBef>
                <a:spcPts val="225"/>
              </a:spcBef>
              <a:buChar char="–"/>
              <a:tabLst>
                <a:tab pos="869950" algn="l"/>
              </a:tabLst>
            </a:pPr>
            <a:r>
              <a:rPr sz="2000" dirty="0">
                <a:latin typeface="Times New Roman"/>
                <a:cs typeface="Times New Roman"/>
              </a:rPr>
              <a:t>Completamente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amorfo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vetroso: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Assenza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rotazioni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intorno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legami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nella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catena</a:t>
            </a:r>
            <a:r>
              <a:rPr lang="en-CA" sz="2000" spc="-1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principale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molecole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lang="en-CA" sz="2000" spc="15" dirty="0" err="1" smtClean="0">
                <a:latin typeface="Times New Roman"/>
                <a:cs typeface="Times New Roman"/>
              </a:rPr>
              <a:t>sono</a:t>
            </a:r>
            <a:r>
              <a:rPr lang="en-CA" sz="2000" spc="15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intrappolate</a:t>
            </a:r>
            <a:r>
              <a:rPr sz="2000" spc="-5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completamente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disordinato</a:t>
            </a:r>
            <a:endParaRPr sz="2000" dirty="0">
              <a:latin typeface="Times New Roman"/>
              <a:cs typeface="Times New Roman"/>
            </a:endParaRPr>
          </a:p>
          <a:p>
            <a:pPr marL="869315" marR="5080" lvl="1" indent="-457834" algn="just">
              <a:lnSpc>
                <a:spcPct val="100000"/>
              </a:lnSpc>
              <a:spcBef>
                <a:spcPts val="434"/>
              </a:spcBef>
              <a:buChar char="–"/>
              <a:tabLst>
                <a:tab pos="869950" algn="l"/>
              </a:tabLst>
            </a:pPr>
            <a:r>
              <a:rPr sz="2000" dirty="0">
                <a:latin typeface="Times New Roman"/>
                <a:cs typeface="Times New Roman"/>
              </a:rPr>
              <a:t>Parzialmente </a:t>
            </a:r>
            <a:r>
              <a:rPr sz="2000" dirty="0" err="1">
                <a:latin typeface="Times New Roman"/>
                <a:cs typeface="Times New Roman"/>
              </a:rPr>
              <a:t>cristallino</a:t>
            </a:r>
            <a:r>
              <a:rPr sz="2000" dirty="0" smtClean="0">
                <a:latin typeface="Times New Roman"/>
                <a:cs typeface="Times New Roman"/>
              </a:rPr>
              <a:t>;</a:t>
            </a:r>
            <a:r>
              <a:rPr lang="en-CA" sz="200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Struttura</a:t>
            </a:r>
            <a:r>
              <a:rPr lang="en-CA" sz="200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ordinata</a:t>
            </a:r>
            <a:r>
              <a:rPr sz="2000" dirty="0" smtClean="0">
                <a:latin typeface="Times New Roman"/>
                <a:cs typeface="Times New Roman"/>
              </a:rPr>
              <a:t>,</a:t>
            </a:r>
            <a:r>
              <a:rPr lang="en-CA" sz="200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con</a:t>
            </a:r>
            <a:r>
              <a:rPr lang="en-CA" sz="200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ordine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lungo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raggio; Le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molecole </a:t>
            </a:r>
            <a:r>
              <a:rPr sz="2000" spc="-25" dirty="0">
                <a:latin typeface="Times New Roman"/>
                <a:cs typeface="Times New Roman"/>
              </a:rPr>
              <a:t>si </a:t>
            </a:r>
            <a:r>
              <a:rPr sz="2000" dirty="0" err="1">
                <a:latin typeface="Times New Roman"/>
                <a:cs typeface="Times New Roman"/>
              </a:rPr>
              <a:t>impacchettano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in</a:t>
            </a:r>
            <a:r>
              <a:rPr sz="2000" spc="25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modo</a:t>
            </a:r>
            <a:r>
              <a:rPr sz="2000" spc="25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che</a:t>
            </a:r>
            <a:r>
              <a:rPr sz="2000" spc="49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forze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attrazione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intermolecolari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stabilizzino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le </a:t>
            </a:r>
            <a:r>
              <a:rPr sz="2000" dirty="0">
                <a:latin typeface="Times New Roman"/>
                <a:cs typeface="Times New Roman"/>
              </a:rPr>
              <a:t>catene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reticolo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regolare;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frazione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amorfa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polimero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semicristallino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può </a:t>
            </a:r>
            <a:r>
              <a:rPr sz="2000" dirty="0" err="1">
                <a:latin typeface="Times New Roman"/>
                <a:cs typeface="Times New Roman"/>
              </a:rPr>
              <a:t>essere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vetrosa</a:t>
            </a:r>
            <a:r>
              <a:rPr sz="2000" spc="7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o</a:t>
            </a:r>
            <a:r>
              <a:rPr sz="2000" spc="8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liquida</a:t>
            </a:r>
            <a:r>
              <a:rPr sz="2000" spc="80" dirty="0" smtClean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(fuso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polimerico).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dirty="0" smtClean="0">
                <a:latin typeface="Times New Roman"/>
                <a:cs typeface="Times New Roman"/>
              </a:rPr>
              <a:t>In</a:t>
            </a:r>
            <a:r>
              <a:rPr sz="2000" spc="8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quest’ultimo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dirty="0" err="1">
                <a:latin typeface="Times New Roman"/>
                <a:cs typeface="Times New Roman"/>
              </a:rPr>
              <a:t>caso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può</a:t>
            </a:r>
            <a:r>
              <a:rPr sz="2000" spc="85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avere</a:t>
            </a:r>
            <a:r>
              <a:rPr sz="2000" spc="75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un </a:t>
            </a:r>
            <a:r>
              <a:rPr sz="2000" dirty="0">
                <a:latin typeface="Times New Roman"/>
                <a:cs typeface="Times New Roman"/>
              </a:rPr>
              <a:t>comportamento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liquido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gomma.</a:t>
            </a:r>
            <a:endParaRPr sz="2000" dirty="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57505" algn="l"/>
              </a:tabLst>
            </a:pPr>
            <a:r>
              <a:rPr sz="2400" spc="-10" dirty="0">
                <a:latin typeface="Times New Roman"/>
                <a:cs typeface="Times New Roman"/>
              </a:rPr>
              <a:t>LIQUIDO</a:t>
            </a:r>
            <a:endParaRPr sz="2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39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Allo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liquido, è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consentita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mobilità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rotazionale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almeno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50-</a:t>
            </a:r>
            <a:r>
              <a:rPr sz="2000" dirty="0">
                <a:latin typeface="Times New Roman"/>
                <a:cs typeface="Times New Roman"/>
              </a:rPr>
              <a:t>100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segmenti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della</a:t>
            </a:r>
            <a:r>
              <a:rPr lang="en-CA" sz="2000" spc="-1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catena </a:t>
            </a:r>
            <a:r>
              <a:rPr sz="2000" dirty="0">
                <a:latin typeface="Times New Roman"/>
                <a:cs typeface="Times New Roman"/>
              </a:rPr>
              <a:t>principale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intorno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ai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legami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molecole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possono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facilmente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scivolare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sull’altra.</a:t>
            </a:r>
            <a:endParaRPr sz="2000" dirty="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spcBef>
                <a:spcPts val="475"/>
              </a:spcBef>
              <a:buChar char="•"/>
              <a:tabLst>
                <a:tab pos="357505" algn="l"/>
              </a:tabLst>
            </a:pPr>
            <a:r>
              <a:rPr sz="2400" spc="-10" dirty="0">
                <a:latin typeface="Times New Roman"/>
                <a:cs typeface="Times New Roman"/>
              </a:rPr>
              <a:t>GOMMOSO</a:t>
            </a:r>
            <a:endParaRPr sz="2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2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È lo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fisico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polimero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reticolato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termoplastico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sopra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Tg</a:t>
            </a:r>
            <a:endParaRPr sz="2000" dirty="0">
              <a:latin typeface="Times New Roman"/>
              <a:cs typeface="Times New Roman"/>
            </a:endParaRPr>
          </a:p>
          <a:p>
            <a:pPr marL="756285" marR="7620" lvl="1" indent="-287020">
              <a:lnSpc>
                <a:spcPts val="195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Anche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questo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stato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è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consentita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mobilità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rotazionale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dei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tratti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lineari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reticolo </a:t>
            </a:r>
            <a:r>
              <a:rPr sz="2000" dirty="0">
                <a:latin typeface="Times New Roman"/>
                <a:cs typeface="Times New Roman"/>
              </a:rPr>
              <a:t>intorno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ai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legami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8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molecole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possono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scivolare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sull’altra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limiti permessi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dalla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reticolazione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0749" y="11502"/>
            <a:ext cx="41681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0" dirty="0">
                <a:latin typeface="Times New Roman"/>
                <a:cs typeface="Times New Roman"/>
              </a:rPr>
              <a:t>Stati</a:t>
            </a:r>
            <a:r>
              <a:rPr sz="3200" b="0" spc="-3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fisici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di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un</a:t>
            </a:r>
            <a:r>
              <a:rPr sz="3200" b="0" spc="-55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polimero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862" y="757237"/>
            <a:ext cx="7391400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381000"/>
            <a:ext cx="8382001" cy="6172200"/>
            <a:chOff x="1390233" y="751966"/>
            <a:chExt cx="6861175" cy="5263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0233" y="796578"/>
              <a:ext cx="6860754" cy="52188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71775" y="764666"/>
              <a:ext cx="3672840" cy="360045"/>
            </a:xfrm>
            <a:custGeom>
              <a:avLst/>
              <a:gdLst/>
              <a:ahLst/>
              <a:cxnLst/>
              <a:rect l="l" t="t" r="r" b="b"/>
              <a:pathLst>
                <a:path w="3672840" h="360044">
                  <a:moveTo>
                    <a:pt x="0" y="360045"/>
                  </a:moveTo>
                  <a:lnTo>
                    <a:pt x="3672459" y="360045"/>
                  </a:lnTo>
                  <a:lnTo>
                    <a:pt x="3672459" y="0"/>
                  </a:lnTo>
                  <a:lnTo>
                    <a:pt x="0" y="0"/>
                  </a:lnTo>
                  <a:lnTo>
                    <a:pt x="0" y="36004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88392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8839199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305800" cy="5181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1860" y="5867400"/>
            <a:ext cx="8721306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dirty="0" smtClean="0">
                <a:latin typeface="Georgia"/>
                <a:cs typeface="Georgia"/>
              </a:rPr>
              <a:t>La</a:t>
            </a:r>
            <a:r>
              <a:rPr sz="2400" spc="-25" dirty="0" smtClean="0">
                <a:latin typeface="Georgia"/>
                <a:cs typeface="Georgia"/>
              </a:rPr>
              <a:t> </a:t>
            </a:r>
            <a:r>
              <a:rPr sz="2400" dirty="0" err="1" smtClean="0">
                <a:latin typeface="Georgia"/>
                <a:cs typeface="Georgia"/>
              </a:rPr>
              <a:t>vulcanizzazione</a:t>
            </a:r>
            <a:r>
              <a:rPr sz="2400" spc="-75" dirty="0" smtClean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è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attribuita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storicamente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alla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scoperta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di </a:t>
            </a:r>
            <a:r>
              <a:rPr sz="2400" spc="-10" dirty="0" smtClean="0">
                <a:latin typeface="Georgia"/>
                <a:cs typeface="Georgia"/>
              </a:rPr>
              <a:t>Charles</a:t>
            </a:r>
            <a:r>
              <a:rPr lang="en-CA" sz="2400" spc="-10" dirty="0" smtClean="0">
                <a:latin typeface="Georgia"/>
                <a:cs typeface="Georgia"/>
              </a:rPr>
              <a:t> </a:t>
            </a:r>
            <a:r>
              <a:rPr sz="2400" dirty="0" smtClean="0">
                <a:solidFill>
                  <a:srgbClr val="FF0000"/>
                </a:solidFill>
                <a:latin typeface="Georgia"/>
                <a:cs typeface="Georgia"/>
              </a:rPr>
              <a:t>Goodyear</a:t>
            </a:r>
            <a:r>
              <a:rPr sz="2400" dirty="0">
                <a:latin typeface="Georgia"/>
                <a:cs typeface="Georgia"/>
              </a:rPr>
              <a:t>,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che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ha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ottenuto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il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brevetto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nel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1844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762000"/>
            <a:ext cx="7162800" cy="54102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337" y="692658"/>
            <a:ext cx="2133600" cy="1371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2236" y="514730"/>
            <a:ext cx="3781424" cy="22193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5023" y="3200400"/>
            <a:ext cx="4096763" cy="27864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6532" y="3637469"/>
            <a:ext cx="3207657" cy="28493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83564" y="3428962"/>
            <a:ext cx="3960495" cy="2808605"/>
          </a:xfrm>
          <a:custGeom>
            <a:avLst/>
            <a:gdLst/>
            <a:ahLst/>
            <a:cxnLst/>
            <a:rect l="l" t="t" r="r" b="b"/>
            <a:pathLst>
              <a:path w="3960495" h="2808604">
                <a:moveTo>
                  <a:pt x="0" y="2808351"/>
                </a:moveTo>
                <a:lnTo>
                  <a:pt x="3960495" y="2808351"/>
                </a:lnTo>
                <a:lnTo>
                  <a:pt x="3960495" y="0"/>
                </a:lnTo>
                <a:lnTo>
                  <a:pt x="0" y="0"/>
                </a:lnTo>
                <a:lnTo>
                  <a:pt x="0" y="280835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0035" y="3428962"/>
            <a:ext cx="3960495" cy="3168650"/>
          </a:xfrm>
          <a:custGeom>
            <a:avLst/>
            <a:gdLst/>
            <a:ahLst/>
            <a:cxnLst/>
            <a:rect l="l" t="t" r="r" b="b"/>
            <a:pathLst>
              <a:path w="3960495" h="3168650">
                <a:moveTo>
                  <a:pt x="0" y="3168396"/>
                </a:moveTo>
                <a:lnTo>
                  <a:pt x="3960494" y="3168396"/>
                </a:lnTo>
                <a:lnTo>
                  <a:pt x="3960494" y="0"/>
                </a:lnTo>
                <a:lnTo>
                  <a:pt x="0" y="0"/>
                </a:lnTo>
                <a:lnTo>
                  <a:pt x="0" y="316839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28" y="2452623"/>
            <a:ext cx="8583283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573" rIns="0" bIns="0" rtlCol="0">
            <a:spAutoFit/>
          </a:bodyPr>
          <a:lstStyle/>
          <a:p>
            <a:pPr marL="1727200">
              <a:lnSpc>
                <a:spcPct val="100000"/>
              </a:lnSpc>
              <a:spcBef>
                <a:spcPts val="95"/>
              </a:spcBef>
            </a:pPr>
            <a:r>
              <a:rPr sz="3200" b="0" dirty="0">
                <a:latin typeface="Times New Roman"/>
                <a:cs typeface="Times New Roman"/>
              </a:rPr>
              <a:t>Derivate</a:t>
            </a:r>
            <a:r>
              <a:rPr sz="3200" b="0" spc="-7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del</a:t>
            </a:r>
            <a:r>
              <a:rPr sz="3200" b="0" spc="-9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potenziale</a:t>
            </a:r>
            <a:r>
              <a:rPr sz="3200" b="0" spc="-80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chimico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33675" y="2319273"/>
            <a:ext cx="3926840" cy="3495040"/>
          </a:xfrm>
          <a:custGeom>
            <a:avLst/>
            <a:gdLst/>
            <a:ahLst/>
            <a:cxnLst/>
            <a:rect l="l" t="t" r="r" b="b"/>
            <a:pathLst>
              <a:path w="3926840" h="3495040">
                <a:moveTo>
                  <a:pt x="3926586" y="3456368"/>
                </a:moveTo>
                <a:lnTo>
                  <a:pt x="3910698" y="3451606"/>
                </a:lnTo>
                <a:lnTo>
                  <a:pt x="3799573" y="3418268"/>
                </a:lnTo>
                <a:lnTo>
                  <a:pt x="3799573" y="3451606"/>
                </a:lnTo>
                <a:lnTo>
                  <a:pt x="42926" y="3451606"/>
                </a:lnTo>
                <a:lnTo>
                  <a:pt x="42926" y="127000"/>
                </a:lnTo>
                <a:lnTo>
                  <a:pt x="76200" y="127000"/>
                </a:lnTo>
                <a:lnTo>
                  <a:pt x="72390" y="114300"/>
                </a:lnTo>
                <a:lnTo>
                  <a:pt x="38100" y="0"/>
                </a:lnTo>
                <a:lnTo>
                  <a:pt x="0" y="127000"/>
                </a:lnTo>
                <a:lnTo>
                  <a:pt x="33401" y="127000"/>
                </a:lnTo>
                <a:lnTo>
                  <a:pt x="33401" y="3456368"/>
                </a:lnTo>
                <a:lnTo>
                  <a:pt x="38100" y="3456368"/>
                </a:lnTo>
                <a:lnTo>
                  <a:pt x="38100" y="3461131"/>
                </a:lnTo>
                <a:lnTo>
                  <a:pt x="3799573" y="3461131"/>
                </a:lnTo>
                <a:lnTo>
                  <a:pt x="3799573" y="3494468"/>
                </a:lnTo>
                <a:lnTo>
                  <a:pt x="3910698" y="3461131"/>
                </a:lnTo>
                <a:lnTo>
                  <a:pt x="3926586" y="3456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6244" y="1243711"/>
            <a:ext cx="8223884" cy="12016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  <a:tab pos="5356860" algn="l"/>
              </a:tabLst>
            </a:pPr>
            <a:r>
              <a:rPr sz="2000" dirty="0">
                <a:latin typeface="Times New Roman"/>
                <a:cs typeface="Times New Roman"/>
              </a:rPr>
              <a:t>Durante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transizione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fase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il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potenziale</a:t>
            </a:r>
            <a:r>
              <a:rPr lang="en-CA" sz="2000" spc="-1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chimico</a:t>
            </a:r>
            <a:r>
              <a:rPr sz="2000" spc="36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è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continuo,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sue</a:t>
            </a:r>
            <a:endParaRPr sz="2000" dirty="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derivate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no</a:t>
            </a:r>
            <a:endParaRPr lang="el-GR" sz="2200" dirty="0">
              <a:latin typeface="Times New Roman"/>
              <a:cs typeface="Times New Roman"/>
            </a:endParaRPr>
          </a:p>
          <a:p>
            <a:pPr marL="1751330">
              <a:lnSpc>
                <a:spcPct val="100000"/>
              </a:lnSpc>
              <a:spcBef>
                <a:spcPts val="1585"/>
              </a:spcBef>
            </a:pPr>
            <a:r>
              <a:rPr lang="el-GR" sz="2400" dirty="0">
                <a:latin typeface="Times New Roman"/>
                <a:cs typeface="Times New Roman"/>
              </a:rPr>
              <a:t>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2697" y="5946140"/>
            <a:ext cx="212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68726" y="2792602"/>
            <a:ext cx="2741930" cy="2727960"/>
            <a:chOff x="2768726" y="2792602"/>
            <a:chExt cx="2741930" cy="2727960"/>
          </a:xfrm>
        </p:grpSpPr>
        <p:sp>
          <p:nvSpPr>
            <p:cNvPr id="7" name="object 7"/>
            <p:cNvSpPr/>
            <p:nvPr/>
          </p:nvSpPr>
          <p:spPr>
            <a:xfrm>
              <a:off x="2972434" y="2805302"/>
              <a:ext cx="1296670" cy="1160145"/>
            </a:xfrm>
            <a:custGeom>
              <a:avLst/>
              <a:gdLst/>
              <a:ahLst/>
              <a:cxnLst/>
              <a:rect l="l" t="t" r="r" b="b"/>
              <a:pathLst>
                <a:path w="1296670" h="1160145">
                  <a:moveTo>
                    <a:pt x="0" y="0"/>
                  </a:moveTo>
                  <a:lnTo>
                    <a:pt x="44829" y="19266"/>
                  </a:lnTo>
                  <a:lnTo>
                    <a:pt x="89769" y="38973"/>
                  </a:lnTo>
                  <a:lnTo>
                    <a:pt x="134940" y="59561"/>
                  </a:lnTo>
                  <a:lnTo>
                    <a:pt x="180467" y="81470"/>
                  </a:lnTo>
                  <a:lnTo>
                    <a:pt x="226469" y="105142"/>
                  </a:lnTo>
                  <a:lnTo>
                    <a:pt x="273069" y="131016"/>
                  </a:lnTo>
                  <a:lnTo>
                    <a:pt x="320390" y="159533"/>
                  </a:lnTo>
                  <a:lnTo>
                    <a:pt x="368553" y="191135"/>
                  </a:lnTo>
                  <a:lnTo>
                    <a:pt x="403830" y="215422"/>
                  </a:lnTo>
                  <a:lnTo>
                    <a:pt x="439033" y="240135"/>
                  </a:lnTo>
                  <a:lnTo>
                    <a:pt x="474317" y="265580"/>
                  </a:lnTo>
                  <a:lnTo>
                    <a:pt x="509837" y="292064"/>
                  </a:lnTo>
                  <a:lnTo>
                    <a:pt x="545747" y="319892"/>
                  </a:lnTo>
                  <a:lnTo>
                    <a:pt x="582199" y="349372"/>
                  </a:lnTo>
                  <a:lnTo>
                    <a:pt x="619349" y="380809"/>
                  </a:lnTo>
                  <a:lnTo>
                    <a:pt x="657350" y="414509"/>
                  </a:lnTo>
                  <a:lnTo>
                    <a:pt x="696357" y="450780"/>
                  </a:lnTo>
                  <a:lnTo>
                    <a:pt x="736522" y="489927"/>
                  </a:lnTo>
                  <a:lnTo>
                    <a:pt x="778001" y="532257"/>
                  </a:lnTo>
                  <a:lnTo>
                    <a:pt x="807317" y="563368"/>
                  </a:lnTo>
                  <a:lnTo>
                    <a:pt x="837230" y="596053"/>
                  </a:lnTo>
                  <a:lnTo>
                    <a:pt x="867700" y="630207"/>
                  </a:lnTo>
                  <a:lnTo>
                    <a:pt x="898689" y="665726"/>
                  </a:lnTo>
                  <a:lnTo>
                    <a:pt x="930156" y="702503"/>
                  </a:lnTo>
                  <a:lnTo>
                    <a:pt x="962062" y="740434"/>
                  </a:lnTo>
                  <a:lnTo>
                    <a:pt x="994368" y="779415"/>
                  </a:lnTo>
                  <a:lnTo>
                    <a:pt x="1027033" y="819340"/>
                  </a:lnTo>
                  <a:lnTo>
                    <a:pt x="1060017" y="860104"/>
                  </a:lnTo>
                  <a:lnTo>
                    <a:pt x="1093283" y="901603"/>
                  </a:lnTo>
                  <a:lnTo>
                    <a:pt x="1126789" y="943732"/>
                  </a:lnTo>
                  <a:lnTo>
                    <a:pt x="1160496" y="986385"/>
                  </a:lnTo>
                  <a:lnTo>
                    <a:pt x="1194364" y="1029457"/>
                  </a:lnTo>
                  <a:lnTo>
                    <a:pt x="1228355" y="1072845"/>
                  </a:lnTo>
                  <a:lnTo>
                    <a:pt x="1262427" y="1116442"/>
                  </a:lnTo>
                  <a:lnTo>
                    <a:pt x="1296542" y="1160145"/>
                  </a:lnTo>
                </a:path>
              </a:pathLst>
            </a:custGeom>
            <a:ln w="25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81426" y="3407409"/>
              <a:ext cx="2279650" cy="2100580"/>
            </a:xfrm>
            <a:custGeom>
              <a:avLst/>
              <a:gdLst/>
              <a:ahLst/>
              <a:cxnLst/>
              <a:rect l="l" t="t" r="r" b="b"/>
              <a:pathLst>
                <a:path w="2279650" h="2100579">
                  <a:moveTo>
                    <a:pt x="1473962" y="544321"/>
                  </a:moveTo>
                  <a:lnTo>
                    <a:pt x="1502502" y="581583"/>
                  </a:lnTo>
                  <a:lnTo>
                    <a:pt x="1531041" y="619024"/>
                  </a:lnTo>
                  <a:lnTo>
                    <a:pt x="1559580" y="656830"/>
                  </a:lnTo>
                  <a:lnTo>
                    <a:pt x="1588117" y="695186"/>
                  </a:lnTo>
                  <a:lnTo>
                    <a:pt x="1616651" y="734278"/>
                  </a:lnTo>
                  <a:lnTo>
                    <a:pt x="1645183" y="774290"/>
                  </a:lnTo>
                  <a:lnTo>
                    <a:pt x="1673711" y="815410"/>
                  </a:lnTo>
                  <a:lnTo>
                    <a:pt x="1702236" y="857821"/>
                  </a:lnTo>
                  <a:lnTo>
                    <a:pt x="1730755" y="901710"/>
                  </a:lnTo>
                  <a:lnTo>
                    <a:pt x="1759270" y="947263"/>
                  </a:lnTo>
                  <a:lnTo>
                    <a:pt x="1787778" y="994663"/>
                  </a:lnTo>
                  <a:lnTo>
                    <a:pt x="1810526" y="1033780"/>
                  </a:lnTo>
                  <a:lnTo>
                    <a:pt x="1833821" y="1074885"/>
                  </a:lnTo>
                  <a:lnTo>
                    <a:pt x="1857513" y="1117662"/>
                  </a:lnTo>
                  <a:lnTo>
                    <a:pt x="1881453" y="1161799"/>
                  </a:lnTo>
                  <a:lnTo>
                    <a:pt x="1905493" y="1206981"/>
                  </a:lnTo>
                  <a:lnTo>
                    <a:pt x="1929484" y="1252895"/>
                  </a:lnTo>
                  <a:lnTo>
                    <a:pt x="1953275" y="1299225"/>
                  </a:lnTo>
                  <a:lnTo>
                    <a:pt x="1976719" y="1345659"/>
                  </a:lnTo>
                  <a:lnTo>
                    <a:pt x="1999665" y="1391881"/>
                  </a:lnTo>
                  <a:lnTo>
                    <a:pt x="2021966" y="1437579"/>
                  </a:lnTo>
                  <a:lnTo>
                    <a:pt x="2043471" y="1482437"/>
                  </a:lnTo>
                  <a:lnTo>
                    <a:pt x="2064031" y="1526142"/>
                  </a:lnTo>
                  <a:lnTo>
                    <a:pt x="2083498" y="1568379"/>
                  </a:lnTo>
                  <a:lnTo>
                    <a:pt x="2101723" y="1608835"/>
                  </a:lnTo>
                  <a:lnTo>
                    <a:pt x="2125306" y="1663227"/>
                  </a:lnTo>
                  <a:lnTo>
                    <a:pt x="2147045" y="1715959"/>
                  </a:lnTo>
                  <a:lnTo>
                    <a:pt x="2167144" y="1767216"/>
                  </a:lnTo>
                  <a:lnTo>
                    <a:pt x="2185809" y="1817183"/>
                  </a:lnTo>
                  <a:lnTo>
                    <a:pt x="2203243" y="1866042"/>
                  </a:lnTo>
                  <a:lnTo>
                    <a:pt x="2219653" y="1913980"/>
                  </a:lnTo>
                  <a:lnTo>
                    <a:pt x="2235242" y="1961180"/>
                  </a:lnTo>
                  <a:lnTo>
                    <a:pt x="2250217" y="2007827"/>
                  </a:lnTo>
                  <a:lnTo>
                    <a:pt x="2264782" y="2054105"/>
                  </a:lnTo>
                  <a:lnTo>
                    <a:pt x="2279142" y="2100199"/>
                  </a:lnTo>
                </a:path>
                <a:path w="2279650" h="2100579">
                  <a:moveTo>
                    <a:pt x="0" y="0"/>
                  </a:moveTo>
                  <a:lnTo>
                    <a:pt x="38596" y="426"/>
                  </a:lnTo>
                  <a:lnTo>
                    <a:pt x="83597" y="3413"/>
                  </a:lnTo>
                  <a:lnTo>
                    <a:pt x="141410" y="11519"/>
                  </a:lnTo>
                  <a:lnTo>
                    <a:pt x="218440" y="27304"/>
                  </a:lnTo>
                  <a:lnTo>
                    <a:pt x="256691" y="36226"/>
                  </a:lnTo>
                  <a:lnTo>
                    <a:pt x="299874" y="46526"/>
                  </a:lnTo>
                  <a:lnTo>
                    <a:pt x="347045" y="58082"/>
                  </a:lnTo>
                  <a:lnTo>
                    <a:pt x="397262" y="70771"/>
                  </a:lnTo>
                  <a:lnTo>
                    <a:pt x="449580" y="84470"/>
                  </a:lnTo>
                  <a:lnTo>
                    <a:pt x="503056" y="99057"/>
                  </a:lnTo>
                  <a:lnTo>
                    <a:pt x="556747" y="114410"/>
                  </a:lnTo>
                  <a:lnTo>
                    <a:pt x="609709" y="130404"/>
                  </a:lnTo>
                  <a:lnTo>
                    <a:pt x="661000" y="146918"/>
                  </a:lnTo>
                  <a:lnTo>
                    <a:pt x="709676" y="163829"/>
                  </a:lnTo>
                  <a:lnTo>
                    <a:pt x="756932" y="181604"/>
                  </a:lnTo>
                  <a:lnTo>
                    <a:pt x="804353" y="200629"/>
                  </a:lnTo>
                  <a:lnTo>
                    <a:pt x="851694" y="220659"/>
                  </a:lnTo>
                  <a:lnTo>
                    <a:pt x="898708" y="241452"/>
                  </a:lnTo>
                  <a:lnTo>
                    <a:pt x="945149" y="262763"/>
                  </a:lnTo>
                  <a:lnTo>
                    <a:pt x="990771" y="284347"/>
                  </a:lnTo>
                  <a:lnTo>
                    <a:pt x="1035328" y="305963"/>
                  </a:lnTo>
                  <a:lnTo>
                    <a:pt x="1078573" y="327365"/>
                  </a:lnTo>
                  <a:lnTo>
                    <a:pt x="1120261" y="348310"/>
                  </a:lnTo>
                  <a:lnTo>
                    <a:pt x="1160145" y="368553"/>
                  </a:lnTo>
                  <a:lnTo>
                    <a:pt x="1213924" y="396609"/>
                  </a:lnTo>
                  <a:lnTo>
                    <a:pt x="1264478" y="424316"/>
                  </a:lnTo>
                  <a:lnTo>
                    <a:pt x="1312343" y="451729"/>
                  </a:lnTo>
                  <a:lnTo>
                    <a:pt x="1358059" y="478905"/>
                  </a:lnTo>
                  <a:lnTo>
                    <a:pt x="1402161" y="505899"/>
                  </a:lnTo>
                  <a:lnTo>
                    <a:pt x="1445188" y="532766"/>
                  </a:lnTo>
                  <a:lnTo>
                    <a:pt x="1487677" y="559562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2693" y="3966972"/>
              <a:ext cx="1214755" cy="928369"/>
            </a:xfrm>
            <a:custGeom>
              <a:avLst/>
              <a:gdLst/>
              <a:ahLst/>
              <a:cxnLst/>
              <a:rect l="l" t="t" r="r" b="b"/>
              <a:pathLst>
                <a:path w="1214754" h="928370">
                  <a:moveTo>
                    <a:pt x="0" y="0"/>
                  </a:moveTo>
                  <a:lnTo>
                    <a:pt x="39137" y="16732"/>
                  </a:lnTo>
                  <a:lnTo>
                    <a:pt x="78979" y="34289"/>
                  </a:lnTo>
                  <a:lnTo>
                    <a:pt x="120244" y="53511"/>
                  </a:lnTo>
                  <a:lnTo>
                    <a:pt x="163654" y="75235"/>
                  </a:lnTo>
                  <a:lnTo>
                    <a:pt x="209927" y="100304"/>
                  </a:lnTo>
                  <a:lnTo>
                    <a:pt x="259784" y="129555"/>
                  </a:lnTo>
                  <a:lnTo>
                    <a:pt x="313943" y="163829"/>
                  </a:lnTo>
                  <a:lnTo>
                    <a:pt x="348194" y="186520"/>
                  </a:lnTo>
                  <a:lnTo>
                    <a:pt x="384717" y="211254"/>
                  </a:lnTo>
                  <a:lnTo>
                    <a:pt x="423134" y="237793"/>
                  </a:lnTo>
                  <a:lnTo>
                    <a:pt x="463065" y="265900"/>
                  </a:lnTo>
                  <a:lnTo>
                    <a:pt x="504132" y="295337"/>
                  </a:lnTo>
                  <a:lnTo>
                    <a:pt x="545957" y="325866"/>
                  </a:lnTo>
                  <a:lnTo>
                    <a:pt x="588159" y="357249"/>
                  </a:lnTo>
                  <a:lnTo>
                    <a:pt x="630362" y="389250"/>
                  </a:lnTo>
                  <a:lnTo>
                    <a:pt x="672185" y="421630"/>
                  </a:lnTo>
                  <a:lnTo>
                    <a:pt x="713250" y="454151"/>
                  </a:lnTo>
                  <a:lnTo>
                    <a:pt x="753178" y="486576"/>
                  </a:lnTo>
                  <a:lnTo>
                    <a:pt x="791590" y="518667"/>
                  </a:lnTo>
                  <a:lnTo>
                    <a:pt x="828844" y="550788"/>
                  </a:lnTo>
                  <a:lnTo>
                    <a:pt x="865578" y="583428"/>
                  </a:lnTo>
                  <a:lnTo>
                    <a:pt x="901840" y="616541"/>
                  </a:lnTo>
                  <a:lnTo>
                    <a:pt x="937678" y="650080"/>
                  </a:lnTo>
                  <a:lnTo>
                    <a:pt x="973138" y="683998"/>
                  </a:lnTo>
                  <a:lnTo>
                    <a:pt x="1008268" y="718248"/>
                  </a:lnTo>
                  <a:lnTo>
                    <a:pt x="1043115" y="752784"/>
                  </a:lnTo>
                  <a:lnTo>
                    <a:pt x="1077726" y="787559"/>
                  </a:lnTo>
                  <a:lnTo>
                    <a:pt x="1112148" y="822527"/>
                  </a:lnTo>
                  <a:lnTo>
                    <a:pt x="1146429" y="857640"/>
                  </a:lnTo>
                  <a:lnTo>
                    <a:pt x="1180615" y="892852"/>
                  </a:lnTo>
                  <a:lnTo>
                    <a:pt x="1214754" y="928115"/>
                  </a:lnTo>
                </a:path>
              </a:pathLst>
            </a:custGeom>
            <a:ln w="25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29021" y="4460240"/>
            <a:ext cx="883919" cy="123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355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μ</a:t>
            </a:r>
            <a:r>
              <a:rPr sz="2400" spc="-37" baseline="-20833" dirty="0">
                <a:latin typeface="Times New Roman"/>
                <a:cs typeface="Times New Roman"/>
              </a:rPr>
              <a:t>S</a:t>
            </a:r>
            <a:endParaRPr sz="2400" baseline="-208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μ</a:t>
            </a:r>
            <a:r>
              <a:rPr sz="2400" spc="-37" baseline="-20833" dirty="0">
                <a:latin typeface="Times New Roman"/>
                <a:cs typeface="Times New Roman"/>
              </a:rPr>
              <a:t>L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69104" y="3966971"/>
            <a:ext cx="13970" cy="1809114"/>
          </a:xfrm>
          <a:custGeom>
            <a:avLst/>
            <a:gdLst/>
            <a:ahLst/>
            <a:cxnLst/>
            <a:rect l="l" t="t" r="r" b="b"/>
            <a:pathLst>
              <a:path w="13970" h="1809114">
                <a:moveTo>
                  <a:pt x="0" y="0"/>
                </a:moveTo>
                <a:lnTo>
                  <a:pt x="13589" y="18086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71492" y="5867806"/>
            <a:ext cx="36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T</a:t>
            </a:r>
            <a:r>
              <a:rPr sz="2400" spc="-37" baseline="-20833" dirty="0">
                <a:latin typeface="Times New Roman"/>
                <a:cs typeface="Times New Roman"/>
              </a:rPr>
              <a:t>0</a:t>
            </a:r>
            <a:endParaRPr sz="2400" baseline="-2083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8850" y="127507"/>
            <a:ext cx="46856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0" dirty="0">
                <a:latin typeface="Times New Roman"/>
                <a:cs typeface="Times New Roman"/>
              </a:rPr>
              <a:t>Transizioni</a:t>
            </a:r>
            <a:r>
              <a:rPr sz="3200" b="0" spc="-9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del</a:t>
            </a:r>
            <a:r>
              <a:rPr sz="3200" b="0" spc="-10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primo</a:t>
            </a:r>
            <a:r>
              <a:rPr sz="3200" b="0" spc="-40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ordine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717042"/>
            <a:ext cx="862901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transizione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primo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ordine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discontinuità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riguarda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derivata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prima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del</a:t>
            </a:r>
            <a:endParaRPr sz="20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potenziale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504" y="2485466"/>
            <a:ext cx="851662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transizioni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primo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ordine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sono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caratterizzate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discontinuità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V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9672" y="3360165"/>
            <a:ext cx="2483485" cy="2297430"/>
          </a:xfrm>
          <a:custGeom>
            <a:avLst/>
            <a:gdLst/>
            <a:ahLst/>
            <a:cxnLst/>
            <a:rect l="l" t="t" r="r" b="b"/>
            <a:pathLst>
              <a:path w="2483485" h="2297429">
                <a:moveTo>
                  <a:pt x="2482951" y="2247277"/>
                </a:moveTo>
                <a:lnTo>
                  <a:pt x="2397480" y="2197354"/>
                </a:lnTo>
                <a:lnTo>
                  <a:pt x="2394559" y="2198116"/>
                </a:lnTo>
                <a:lnTo>
                  <a:pt x="2393162" y="2200402"/>
                </a:lnTo>
                <a:lnTo>
                  <a:pt x="2391892" y="2202688"/>
                </a:lnTo>
                <a:lnTo>
                  <a:pt x="2392654" y="2205609"/>
                </a:lnTo>
                <a:lnTo>
                  <a:pt x="2394940" y="2206879"/>
                </a:lnTo>
                <a:lnTo>
                  <a:pt x="2455824" y="2242515"/>
                </a:lnTo>
                <a:lnTo>
                  <a:pt x="53441" y="2241258"/>
                </a:lnTo>
                <a:lnTo>
                  <a:pt x="54698" y="27038"/>
                </a:lnTo>
                <a:lnTo>
                  <a:pt x="90271" y="88011"/>
                </a:lnTo>
                <a:lnTo>
                  <a:pt x="91541" y="90297"/>
                </a:lnTo>
                <a:lnTo>
                  <a:pt x="94462" y="91059"/>
                </a:lnTo>
                <a:lnTo>
                  <a:pt x="96748" y="89789"/>
                </a:lnTo>
                <a:lnTo>
                  <a:pt x="99034" y="88392"/>
                </a:lnTo>
                <a:lnTo>
                  <a:pt x="99796" y="85471"/>
                </a:lnTo>
                <a:lnTo>
                  <a:pt x="98323" y="83185"/>
                </a:lnTo>
                <a:lnTo>
                  <a:pt x="55346" y="9398"/>
                </a:lnTo>
                <a:lnTo>
                  <a:pt x="49885" y="0"/>
                </a:lnTo>
                <a:lnTo>
                  <a:pt x="0" y="85471"/>
                </a:lnTo>
                <a:lnTo>
                  <a:pt x="762" y="88392"/>
                </a:lnTo>
                <a:lnTo>
                  <a:pt x="3035" y="89662"/>
                </a:lnTo>
                <a:lnTo>
                  <a:pt x="5308" y="91059"/>
                </a:lnTo>
                <a:lnTo>
                  <a:pt x="8229" y="90297"/>
                </a:lnTo>
                <a:lnTo>
                  <a:pt x="45161" y="27063"/>
                </a:lnTo>
                <a:lnTo>
                  <a:pt x="43916" y="2246642"/>
                </a:lnTo>
                <a:lnTo>
                  <a:pt x="49250" y="2246655"/>
                </a:lnTo>
                <a:lnTo>
                  <a:pt x="49250" y="2250770"/>
                </a:lnTo>
                <a:lnTo>
                  <a:pt x="2455773" y="2252040"/>
                </a:lnTo>
                <a:lnTo>
                  <a:pt x="2392527" y="2288895"/>
                </a:lnTo>
                <a:lnTo>
                  <a:pt x="2391765" y="2291816"/>
                </a:lnTo>
                <a:lnTo>
                  <a:pt x="2393162" y="2294090"/>
                </a:lnTo>
                <a:lnTo>
                  <a:pt x="2394432" y="2296363"/>
                </a:lnTo>
                <a:lnTo>
                  <a:pt x="2397353" y="2297125"/>
                </a:lnTo>
                <a:lnTo>
                  <a:pt x="2474772" y="2252040"/>
                </a:lnTo>
                <a:lnTo>
                  <a:pt x="2482951" y="2247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46250" y="3937457"/>
            <a:ext cx="409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400" spc="-3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0989" y="3730879"/>
            <a:ext cx="421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400" spc="-3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0933" y="4940884"/>
            <a:ext cx="409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sz="2400" spc="-37" baseline="-20833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5801" y="4734305"/>
            <a:ext cx="421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sz="2400" spc="-37" baseline="-20833" dirty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1982" y="5678220"/>
            <a:ext cx="212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70888" y="3545078"/>
            <a:ext cx="2298700" cy="2041525"/>
            <a:chOff x="1270888" y="3545078"/>
            <a:chExt cx="2298700" cy="2041525"/>
          </a:xfrm>
        </p:grpSpPr>
        <p:sp>
          <p:nvSpPr>
            <p:cNvPr id="12" name="object 12"/>
            <p:cNvSpPr/>
            <p:nvPr/>
          </p:nvSpPr>
          <p:spPr>
            <a:xfrm>
              <a:off x="1283588" y="4283456"/>
              <a:ext cx="1176655" cy="166370"/>
            </a:xfrm>
            <a:custGeom>
              <a:avLst/>
              <a:gdLst/>
              <a:ahLst/>
              <a:cxnLst/>
              <a:rect l="l" t="t" r="r" b="b"/>
              <a:pathLst>
                <a:path w="1176655" h="166370">
                  <a:moveTo>
                    <a:pt x="0" y="166243"/>
                  </a:moveTo>
                  <a:lnTo>
                    <a:pt x="51556" y="166014"/>
                  </a:lnTo>
                  <a:lnTo>
                    <a:pt x="103266" y="165560"/>
                  </a:lnTo>
                  <a:lnTo>
                    <a:pt x="155287" y="164653"/>
                  </a:lnTo>
                  <a:lnTo>
                    <a:pt x="207772" y="163068"/>
                  </a:lnTo>
                  <a:lnTo>
                    <a:pt x="258786" y="161155"/>
                  </a:lnTo>
                  <a:lnTo>
                    <a:pt x="308895" y="158908"/>
                  </a:lnTo>
                  <a:lnTo>
                    <a:pt x="362005" y="155567"/>
                  </a:lnTo>
                  <a:lnTo>
                    <a:pt x="422021" y="150368"/>
                  </a:lnTo>
                  <a:lnTo>
                    <a:pt x="467921" y="145594"/>
                  </a:lnTo>
                  <a:lnTo>
                    <a:pt x="518080" y="139996"/>
                  </a:lnTo>
                  <a:lnTo>
                    <a:pt x="570722" y="133699"/>
                  </a:lnTo>
                  <a:lnTo>
                    <a:pt x="624073" y="126830"/>
                  </a:lnTo>
                  <a:lnTo>
                    <a:pt x="676359" y="119517"/>
                  </a:lnTo>
                  <a:lnTo>
                    <a:pt x="725805" y="111887"/>
                  </a:lnTo>
                  <a:lnTo>
                    <a:pt x="782571" y="102125"/>
                  </a:lnTo>
                  <a:lnTo>
                    <a:pt x="838503" y="91491"/>
                  </a:lnTo>
                  <a:lnTo>
                    <a:pt x="892582" y="80303"/>
                  </a:lnTo>
                  <a:lnTo>
                    <a:pt x="943789" y="68877"/>
                  </a:lnTo>
                  <a:lnTo>
                    <a:pt x="991108" y="57531"/>
                  </a:lnTo>
                  <a:lnTo>
                    <a:pt x="1044047" y="43451"/>
                  </a:lnTo>
                  <a:lnTo>
                    <a:pt x="1091342" y="29098"/>
                  </a:lnTo>
                  <a:lnTo>
                    <a:pt x="1134875" y="14579"/>
                  </a:lnTo>
                  <a:lnTo>
                    <a:pt x="1176528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1608" y="3769360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09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37764" y="3557778"/>
              <a:ext cx="1052195" cy="214629"/>
            </a:xfrm>
            <a:custGeom>
              <a:avLst/>
              <a:gdLst/>
              <a:ahLst/>
              <a:cxnLst/>
              <a:rect l="l" t="t" r="r" b="b"/>
              <a:pathLst>
                <a:path w="1052195" h="214629">
                  <a:moveTo>
                    <a:pt x="0" y="214122"/>
                  </a:moveTo>
                  <a:lnTo>
                    <a:pt x="60055" y="210772"/>
                  </a:lnTo>
                  <a:lnTo>
                    <a:pt x="98494" y="207210"/>
                  </a:lnTo>
                  <a:lnTo>
                    <a:pt x="147066" y="201422"/>
                  </a:lnTo>
                  <a:lnTo>
                    <a:pt x="187421" y="195896"/>
                  </a:lnTo>
                  <a:lnTo>
                    <a:pt x="233985" y="189178"/>
                  </a:lnTo>
                  <a:lnTo>
                    <a:pt x="284543" y="181578"/>
                  </a:lnTo>
                  <a:lnTo>
                    <a:pt x="336879" y="173406"/>
                  </a:lnTo>
                  <a:lnTo>
                    <a:pt x="388777" y="164974"/>
                  </a:lnTo>
                  <a:lnTo>
                    <a:pt x="438023" y="156591"/>
                  </a:lnTo>
                  <a:lnTo>
                    <a:pt x="485456" y="148128"/>
                  </a:lnTo>
                  <a:lnTo>
                    <a:pt x="533014" y="139309"/>
                  </a:lnTo>
                  <a:lnTo>
                    <a:pt x="580120" y="130222"/>
                  </a:lnTo>
                  <a:lnTo>
                    <a:pt x="626199" y="120955"/>
                  </a:lnTo>
                  <a:lnTo>
                    <a:pt x="670677" y="111597"/>
                  </a:lnTo>
                  <a:lnTo>
                    <a:pt x="712978" y="102235"/>
                  </a:lnTo>
                  <a:lnTo>
                    <a:pt x="773614" y="87762"/>
                  </a:lnTo>
                  <a:lnTo>
                    <a:pt x="831262" y="72850"/>
                  </a:lnTo>
                  <a:lnTo>
                    <a:pt x="884124" y="58247"/>
                  </a:lnTo>
                  <a:lnTo>
                    <a:pt x="930401" y="44704"/>
                  </a:lnTo>
                  <a:lnTo>
                    <a:pt x="968662" y="32486"/>
                  </a:lnTo>
                  <a:lnTo>
                    <a:pt x="1027181" y="10431"/>
                  </a:lnTo>
                  <a:lnTo>
                    <a:pt x="105194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0573" y="4600575"/>
              <a:ext cx="2266315" cy="897255"/>
            </a:xfrm>
            <a:custGeom>
              <a:avLst/>
              <a:gdLst/>
              <a:ahLst/>
              <a:cxnLst/>
              <a:rect l="l" t="t" r="r" b="b"/>
              <a:pathLst>
                <a:path w="2266315" h="897254">
                  <a:moveTo>
                    <a:pt x="0" y="887094"/>
                  </a:moveTo>
                  <a:lnTo>
                    <a:pt x="42892" y="891285"/>
                  </a:lnTo>
                  <a:lnTo>
                    <a:pt x="89487" y="894810"/>
                  </a:lnTo>
                  <a:lnTo>
                    <a:pt x="143535" y="896953"/>
                  </a:lnTo>
                  <a:lnTo>
                    <a:pt x="208787" y="897001"/>
                  </a:lnTo>
                  <a:lnTo>
                    <a:pt x="253040" y="896163"/>
                  </a:lnTo>
                  <a:lnTo>
                    <a:pt x="302516" y="894947"/>
                  </a:lnTo>
                  <a:lnTo>
                    <a:pt x="355735" y="893178"/>
                  </a:lnTo>
                  <a:lnTo>
                    <a:pt x="411217" y="890681"/>
                  </a:lnTo>
                  <a:lnTo>
                    <a:pt x="467484" y="887279"/>
                  </a:lnTo>
                  <a:lnTo>
                    <a:pt x="523056" y="882798"/>
                  </a:lnTo>
                  <a:lnTo>
                    <a:pt x="576452" y="877062"/>
                  </a:lnTo>
                  <a:lnTo>
                    <a:pt x="629167" y="869834"/>
                  </a:lnTo>
                  <a:lnTo>
                    <a:pt x="682938" y="861123"/>
                  </a:lnTo>
                  <a:lnTo>
                    <a:pt x="736812" y="851279"/>
                  </a:lnTo>
                  <a:lnTo>
                    <a:pt x="789841" y="840653"/>
                  </a:lnTo>
                  <a:lnTo>
                    <a:pt x="841072" y="829596"/>
                  </a:lnTo>
                  <a:lnTo>
                    <a:pt x="889555" y="818459"/>
                  </a:lnTo>
                  <a:lnTo>
                    <a:pt x="934338" y="807593"/>
                  </a:lnTo>
                  <a:lnTo>
                    <a:pt x="990598" y="792387"/>
                  </a:lnTo>
                  <a:lnTo>
                    <a:pt x="1041153" y="776718"/>
                  </a:lnTo>
                  <a:lnTo>
                    <a:pt x="1087427" y="760702"/>
                  </a:lnTo>
                  <a:lnTo>
                    <a:pt x="1130849" y="744454"/>
                  </a:lnTo>
                  <a:lnTo>
                    <a:pt x="1172845" y="728091"/>
                  </a:lnTo>
                </a:path>
                <a:path w="2266315" h="897254">
                  <a:moveTo>
                    <a:pt x="1162939" y="218567"/>
                  </a:moveTo>
                  <a:lnTo>
                    <a:pt x="1201808" y="217858"/>
                  </a:lnTo>
                  <a:lnTo>
                    <a:pt x="1243012" y="216423"/>
                  </a:lnTo>
                  <a:lnTo>
                    <a:pt x="1288883" y="213584"/>
                  </a:lnTo>
                  <a:lnTo>
                    <a:pt x="1341755" y="208661"/>
                  </a:lnTo>
                  <a:lnTo>
                    <a:pt x="1382043" y="204111"/>
                  </a:lnTo>
                  <a:lnTo>
                    <a:pt x="1426064" y="198722"/>
                  </a:lnTo>
                  <a:lnTo>
                    <a:pt x="1472850" y="192500"/>
                  </a:lnTo>
                  <a:lnTo>
                    <a:pt x="1521436" y="185452"/>
                  </a:lnTo>
                  <a:lnTo>
                    <a:pt x="1570854" y="177587"/>
                  </a:lnTo>
                  <a:lnTo>
                    <a:pt x="1620139" y="168910"/>
                  </a:lnTo>
                  <a:lnTo>
                    <a:pt x="1669393" y="159362"/>
                  </a:lnTo>
                  <a:lnTo>
                    <a:pt x="1719490" y="149003"/>
                  </a:lnTo>
                  <a:lnTo>
                    <a:pt x="1770427" y="137826"/>
                  </a:lnTo>
                  <a:lnTo>
                    <a:pt x="1822200" y="125824"/>
                  </a:lnTo>
                  <a:lnTo>
                    <a:pt x="1874806" y="112988"/>
                  </a:lnTo>
                  <a:lnTo>
                    <a:pt x="1928240" y="99313"/>
                  </a:lnTo>
                  <a:lnTo>
                    <a:pt x="1974826" y="86801"/>
                  </a:lnTo>
                  <a:lnTo>
                    <a:pt x="2022186" y="73515"/>
                  </a:lnTo>
                  <a:lnTo>
                    <a:pt x="2070196" y="59585"/>
                  </a:lnTo>
                  <a:lnTo>
                    <a:pt x="2118727" y="45140"/>
                  </a:lnTo>
                  <a:lnTo>
                    <a:pt x="2167654" y="30308"/>
                  </a:lnTo>
                  <a:lnTo>
                    <a:pt x="2216850" y="15218"/>
                  </a:lnTo>
                  <a:lnTo>
                    <a:pt x="2266188" y="0"/>
                  </a:lnTo>
                </a:path>
                <a:path w="2266315" h="897254">
                  <a:moveTo>
                    <a:pt x="1179068" y="209931"/>
                  </a:moveTo>
                  <a:lnTo>
                    <a:pt x="1179068" y="752221"/>
                  </a:lnTo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54910" y="3774567"/>
              <a:ext cx="13970" cy="1809114"/>
            </a:xfrm>
            <a:custGeom>
              <a:avLst/>
              <a:gdLst/>
              <a:ahLst/>
              <a:cxnLst/>
              <a:rect l="l" t="t" r="r" b="b"/>
              <a:pathLst>
                <a:path w="13969" h="1809114">
                  <a:moveTo>
                    <a:pt x="0" y="0"/>
                  </a:moveTo>
                  <a:lnTo>
                    <a:pt x="13588" y="1808606"/>
                  </a:lnTo>
                </a:path>
              </a:pathLst>
            </a:custGeom>
            <a:ln w="63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91083" y="3511042"/>
            <a:ext cx="474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H,v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65552" y="5675172"/>
            <a:ext cx="364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T</a:t>
            </a:r>
            <a:r>
              <a:rPr sz="2400" spc="-37" baseline="-20833" dirty="0">
                <a:latin typeface="Times New Roman"/>
                <a:cs typeface="Times New Roman"/>
              </a:rPr>
              <a:t>0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53851" y="1973489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655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55115" y="1966834"/>
            <a:ext cx="284480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i="1" spc="-25" dirty="0">
                <a:latin typeface="Times New Roman"/>
                <a:cs typeface="Times New Roman"/>
              </a:rPr>
              <a:t>dT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30276" y="1952534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862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31535" y="1945879"/>
            <a:ext cx="297815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i="1" spc="-25" dirty="0">
                <a:latin typeface="Times New Roman"/>
                <a:cs typeface="Times New Roman"/>
              </a:rPr>
              <a:t>dP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5104" y="1750562"/>
            <a:ext cx="673417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2270" indent="-344805">
              <a:lnSpc>
                <a:spcPct val="100000"/>
              </a:lnSpc>
              <a:spcBef>
                <a:spcPts val="114"/>
              </a:spcBef>
              <a:buChar char="•"/>
              <a:tabLst>
                <a:tab pos="382270" algn="l"/>
                <a:tab pos="382905" algn="l"/>
                <a:tab pos="2788920" algn="l"/>
              </a:tabLst>
            </a:pPr>
            <a:r>
              <a:rPr sz="2000" dirty="0">
                <a:latin typeface="Times New Roman"/>
                <a:cs typeface="Times New Roman"/>
              </a:rPr>
              <a:t>Essendo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l’entalpia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850" i="1" baseline="-2923" dirty="0">
                <a:latin typeface="Times New Roman"/>
                <a:cs typeface="Times New Roman"/>
              </a:rPr>
              <a:t>H</a:t>
            </a:r>
            <a:r>
              <a:rPr sz="2850" i="1" spc="270" baseline="-2923" dirty="0">
                <a:latin typeface="Times New Roman"/>
                <a:cs typeface="Times New Roman"/>
              </a:rPr>
              <a:t> </a:t>
            </a:r>
            <a:r>
              <a:rPr sz="2850" baseline="-2923" dirty="0">
                <a:latin typeface="Symbol"/>
                <a:cs typeface="Symbol"/>
              </a:rPr>
              <a:t></a:t>
            </a:r>
            <a:r>
              <a:rPr sz="2850" spc="202" baseline="-2923" dirty="0">
                <a:latin typeface="Times New Roman"/>
                <a:cs typeface="Times New Roman"/>
              </a:rPr>
              <a:t> </a:t>
            </a:r>
            <a:r>
              <a:rPr sz="2850" i="1" spc="-150" baseline="32163" dirty="0">
                <a:latin typeface="Times New Roman"/>
                <a:cs typeface="Times New Roman"/>
              </a:rPr>
              <a:t>d</a:t>
            </a:r>
            <a:r>
              <a:rPr sz="3000" i="1" spc="-150" baseline="30555" dirty="0">
                <a:latin typeface="Symbol"/>
                <a:cs typeface="Symbol"/>
              </a:rPr>
              <a:t></a:t>
            </a:r>
            <a:r>
              <a:rPr sz="3000" spc="-450" baseline="305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volume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specifico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850" i="1" baseline="1461" dirty="0">
                <a:latin typeface="Times New Roman"/>
                <a:cs typeface="Times New Roman"/>
              </a:rPr>
              <a:t>v</a:t>
            </a:r>
            <a:r>
              <a:rPr sz="2850" i="1" spc="22" baseline="1461" dirty="0">
                <a:latin typeface="Times New Roman"/>
                <a:cs typeface="Times New Roman"/>
              </a:rPr>
              <a:t> </a:t>
            </a:r>
            <a:r>
              <a:rPr sz="2850" baseline="1461" dirty="0">
                <a:latin typeface="Symbol"/>
                <a:cs typeface="Symbol"/>
              </a:rPr>
              <a:t></a:t>
            </a:r>
            <a:r>
              <a:rPr sz="2850" spc="127" baseline="1461" dirty="0">
                <a:latin typeface="Times New Roman"/>
                <a:cs typeface="Times New Roman"/>
              </a:rPr>
              <a:t> </a:t>
            </a:r>
            <a:r>
              <a:rPr sz="2850" i="1" spc="-37" baseline="36549" dirty="0">
                <a:latin typeface="Times New Roman"/>
                <a:cs typeface="Times New Roman"/>
              </a:rPr>
              <a:t>d</a:t>
            </a:r>
            <a:r>
              <a:rPr sz="3000" i="1" spc="-37" baseline="34722" dirty="0">
                <a:latin typeface="Symbol"/>
                <a:cs typeface="Symbol"/>
              </a:rPr>
              <a:t></a:t>
            </a:r>
            <a:endParaRPr sz="3000" baseline="34722">
              <a:latin typeface="Symbol"/>
              <a:cs typeface="Symbo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570537" y="3345637"/>
            <a:ext cx="1963420" cy="2733675"/>
            <a:chOff x="5570537" y="3345637"/>
            <a:chExt cx="1963420" cy="2733675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3660" y="3485648"/>
              <a:ext cx="1618027" cy="236180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575300" y="3350399"/>
              <a:ext cx="1953895" cy="2724150"/>
            </a:xfrm>
            <a:custGeom>
              <a:avLst/>
              <a:gdLst/>
              <a:ahLst/>
              <a:cxnLst/>
              <a:rect l="l" t="t" r="r" b="b"/>
              <a:pathLst>
                <a:path w="1953895" h="2724150">
                  <a:moveTo>
                    <a:pt x="0" y="2723642"/>
                  </a:moveTo>
                  <a:lnTo>
                    <a:pt x="1953768" y="2723642"/>
                  </a:lnTo>
                  <a:lnTo>
                    <a:pt x="1953768" y="0"/>
                  </a:lnTo>
                  <a:lnTo>
                    <a:pt x="0" y="0"/>
                  </a:lnTo>
                  <a:lnTo>
                    <a:pt x="0" y="272364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8850" y="127507"/>
            <a:ext cx="46856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0" dirty="0">
                <a:latin typeface="Times New Roman"/>
                <a:cs typeface="Times New Roman"/>
              </a:rPr>
              <a:t>Transizioni</a:t>
            </a:r>
            <a:r>
              <a:rPr sz="3200" b="0" spc="-9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del</a:t>
            </a:r>
            <a:r>
              <a:rPr sz="3200" b="0" spc="-10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primo</a:t>
            </a:r>
            <a:r>
              <a:rPr sz="3200" b="0" spc="-40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ordine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717042"/>
            <a:ext cx="8813496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derivate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delle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derivate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(derivate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seconde)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quindi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divergono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504" y="2180589"/>
            <a:ext cx="8813496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transizioni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primo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ordine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coincidono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trasformazioni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stato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3526" y="3002025"/>
            <a:ext cx="2901315" cy="3077210"/>
          </a:xfrm>
          <a:custGeom>
            <a:avLst/>
            <a:gdLst/>
            <a:ahLst/>
            <a:cxnLst/>
            <a:rect l="l" t="t" r="r" b="b"/>
            <a:pathLst>
              <a:path w="2901315" h="3077210">
                <a:moveTo>
                  <a:pt x="2900769" y="3026943"/>
                </a:moveTo>
                <a:lnTo>
                  <a:pt x="2815171" y="2977045"/>
                </a:lnTo>
                <a:lnTo>
                  <a:pt x="2812250" y="2977819"/>
                </a:lnTo>
                <a:lnTo>
                  <a:pt x="2809710" y="2982353"/>
                </a:lnTo>
                <a:lnTo>
                  <a:pt x="2810472" y="2985274"/>
                </a:lnTo>
                <a:lnTo>
                  <a:pt x="2873756" y="3022181"/>
                </a:lnTo>
                <a:lnTo>
                  <a:pt x="53251" y="3022181"/>
                </a:lnTo>
                <a:lnTo>
                  <a:pt x="54673" y="27038"/>
                </a:lnTo>
                <a:lnTo>
                  <a:pt x="91541" y="90297"/>
                </a:lnTo>
                <a:lnTo>
                  <a:pt x="94462" y="91059"/>
                </a:lnTo>
                <a:lnTo>
                  <a:pt x="96735" y="89789"/>
                </a:lnTo>
                <a:lnTo>
                  <a:pt x="99009" y="88392"/>
                </a:lnTo>
                <a:lnTo>
                  <a:pt x="99771" y="85471"/>
                </a:lnTo>
                <a:lnTo>
                  <a:pt x="55397" y="9398"/>
                </a:lnTo>
                <a:lnTo>
                  <a:pt x="49923" y="0"/>
                </a:lnTo>
                <a:lnTo>
                  <a:pt x="0" y="85471"/>
                </a:lnTo>
                <a:lnTo>
                  <a:pt x="762" y="88392"/>
                </a:lnTo>
                <a:lnTo>
                  <a:pt x="3035" y="89662"/>
                </a:lnTo>
                <a:lnTo>
                  <a:pt x="5308" y="91059"/>
                </a:lnTo>
                <a:lnTo>
                  <a:pt x="8216" y="90297"/>
                </a:lnTo>
                <a:lnTo>
                  <a:pt x="45148" y="27038"/>
                </a:lnTo>
                <a:lnTo>
                  <a:pt x="43726" y="3027667"/>
                </a:lnTo>
                <a:lnTo>
                  <a:pt x="49199" y="3027667"/>
                </a:lnTo>
                <a:lnTo>
                  <a:pt x="49199" y="3031693"/>
                </a:lnTo>
                <a:lnTo>
                  <a:pt x="2873730" y="3031706"/>
                </a:lnTo>
                <a:lnTo>
                  <a:pt x="2810472" y="3068599"/>
                </a:lnTo>
                <a:lnTo>
                  <a:pt x="2809710" y="3071520"/>
                </a:lnTo>
                <a:lnTo>
                  <a:pt x="2812250" y="3076054"/>
                </a:lnTo>
                <a:lnTo>
                  <a:pt x="2815171" y="3076829"/>
                </a:lnTo>
                <a:lnTo>
                  <a:pt x="2892590" y="3031706"/>
                </a:lnTo>
                <a:lnTo>
                  <a:pt x="2900769" y="30269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0128" y="4336542"/>
            <a:ext cx="4292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37" baseline="13888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pS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1901" y="4103623"/>
            <a:ext cx="440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37" baseline="13888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pL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5988" y="5433771"/>
            <a:ext cx="218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Symbol"/>
                <a:cs typeface="Symbol"/>
              </a:rPr>
              <a:t>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1916" y="5607507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2361" y="5201234"/>
            <a:ext cx="387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6FC0"/>
                </a:solidFill>
                <a:latin typeface="Symbol"/>
                <a:cs typeface="Symbol"/>
              </a:rPr>
              <a:t></a:t>
            </a:r>
            <a:r>
              <a:rPr sz="2400" spc="-37" baseline="-20833" dirty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2791" y="6056477"/>
            <a:ext cx="21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04544" y="2852927"/>
            <a:ext cx="2338705" cy="3162300"/>
            <a:chOff x="1304544" y="2852927"/>
            <a:chExt cx="2338705" cy="3162300"/>
          </a:xfrm>
        </p:grpSpPr>
        <p:sp>
          <p:nvSpPr>
            <p:cNvPr id="13" name="object 13"/>
            <p:cNvSpPr/>
            <p:nvPr/>
          </p:nvSpPr>
          <p:spPr>
            <a:xfrm>
              <a:off x="1317244" y="4232747"/>
              <a:ext cx="2308225" cy="1726564"/>
            </a:xfrm>
            <a:custGeom>
              <a:avLst/>
              <a:gdLst/>
              <a:ahLst/>
              <a:cxnLst/>
              <a:rect l="l" t="t" r="r" b="b"/>
              <a:pathLst>
                <a:path w="2308225" h="1726564">
                  <a:moveTo>
                    <a:pt x="0" y="1726092"/>
                  </a:moveTo>
                  <a:lnTo>
                    <a:pt x="50193" y="1723938"/>
                  </a:lnTo>
                  <a:lnTo>
                    <a:pt x="100449" y="1721041"/>
                  </a:lnTo>
                  <a:lnTo>
                    <a:pt x="150829" y="1716656"/>
                  </a:lnTo>
                  <a:lnTo>
                    <a:pt x="201396" y="1710038"/>
                  </a:lnTo>
                  <a:lnTo>
                    <a:pt x="252211" y="1700442"/>
                  </a:lnTo>
                  <a:lnTo>
                    <a:pt x="303338" y="1687123"/>
                  </a:lnTo>
                  <a:lnTo>
                    <a:pt x="354838" y="1669336"/>
                  </a:lnTo>
                  <a:lnTo>
                    <a:pt x="396192" y="1653684"/>
                  </a:lnTo>
                  <a:lnTo>
                    <a:pt x="439363" y="1637683"/>
                  </a:lnTo>
                  <a:lnTo>
                    <a:pt x="483531" y="1620457"/>
                  </a:lnTo>
                  <a:lnTo>
                    <a:pt x="527877" y="1601129"/>
                  </a:lnTo>
                  <a:lnTo>
                    <a:pt x="571584" y="1578824"/>
                  </a:lnTo>
                  <a:lnTo>
                    <a:pt x="613833" y="1552666"/>
                  </a:lnTo>
                  <a:lnTo>
                    <a:pt x="653805" y="1521778"/>
                  </a:lnTo>
                  <a:lnTo>
                    <a:pt x="690682" y="1485285"/>
                  </a:lnTo>
                  <a:lnTo>
                    <a:pt x="723645" y="1442310"/>
                  </a:lnTo>
                  <a:lnTo>
                    <a:pt x="744211" y="1408517"/>
                  </a:lnTo>
                  <a:lnTo>
                    <a:pt x="763358" y="1371680"/>
                  </a:lnTo>
                  <a:lnTo>
                    <a:pt x="781185" y="1332033"/>
                  </a:lnTo>
                  <a:lnTo>
                    <a:pt x="797788" y="1289807"/>
                  </a:lnTo>
                  <a:lnTo>
                    <a:pt x="813265" y="1245236"/>
                  </a:lnTo>
                  <a:lnTo>
                    <a:pt x="827712" y="1198553"/>
                  </a:lnTo>
                  <a:lnTo>
                    <a:pt x="841227" y="1149989"/>
                  </a:lnTo>
                  <a:lnTo>
                    <a:pt x="853907" y="1099777"/>
                  </a:lnTo>
                  <a:lnTo>
                    <a:pt x="865848" y="1048149"/>
                  </a:lnTo>
                  <a:lnTo>
                    <a:pt x="877149" y="995339"/>
                  </a:lnTo>
                  <a:lnTo>
                    <a:pt x="887906" y="941579"/>
                  </a:lnTo>
                  <a:lnTo>
                    <a:pt x="898216" y="887102"/>
                  </a:lnTo>
                  <a:lnTo>
                    <a:pt x="908176" y="832139"/>
                  </a:lnTo>
                  <a:lnTo>
                    <a:pt x="914366" y="793143"/>
                  </a:lnTo>
                  <a:lnTo>
                    <a:pt x="920180" y="748396"/>
                  </a:lnTo>
                  <a:lnTo>
                    <a:pt x="925636" y="698819"/>
                  </a:lnTo>
                  <a:lnTo>
                    <a:pt x="930750" y="645333"/>
                  </a:lnTo>
                  <a:lnTo>
                    <a:pt x="935537" y="588858"/>
                  </a:lnTo>
                  <a:lnTo>
                    <a:pt x="940014" y="530316"/>
                  </a:lnTo>
                  <a:lnTo>
                    <a:pt x="944196" y="470626"/>
                  </a:lnTo>
                  <a:lnTo>
                    <a:pt x="948099" y="410710"/>
                  </a:lnTo>
                  <a:lnTo>
                    <a:pt x="951740" y="351488"/>
                  </a:lnTo>
                  <a:lnTo>
                    <a:pt x="955135" y="293881"/>
                  </a:lnTo>
                  <a:lnTo>
                    <a:pt x="958299" y="238810"/>
                  </a:lnTo>
                  <a:lnTo>
                    <a:pt x="961248" y="187194"/>
                  </a:lnTo>
                  <a:lnTo>
                    <a:pt x="963999" y="139956"/>
                  </a:lnTo>
                  <a:lnTo>
                    <a:pt x="966568" y="98015"/>
                  </a:lnTo>
                  <a:lnTo>
                    <a:pt x="971221" y="33709"/>
                  </a:lnTo>
                  <a:lnTo>
                    <a:pt x="977233" y="0"/>
                  </a:lnTo>
                  <a:lnTo>
                    <a:pt x="979043" y="9179"/>
                  </a:lnTo>
                  <a:lnTo>
                    <a:pt x="982285" y="59717"/>
                  </a:lnTo>
                  <a:lnTo>
                    <a:pt x="983827" y="112817"/>
                  </a:lnTo>
                  <a:lnTo>
                    <a:pt x="984918" y="180011"/>
                  </a:lnTo>
                  <a:lnTo>
                    <a:pt x="985307" y="218511"/>
                  </a:lnTo>
                  <a:lnTo>
                    <a:pt x="985599" y="260075"/>
                  </a:lnTo>
                  <a:lnTo>
                    <a:pt x="985797" y="304550"/>
                  </a:lnTo>
                  <a:lnTo>
                    <a:pt x="985907" y="351782"/>
                  </a:lnTo>
                  <a:lnTo>
                    <a:pt x="985934" y="401619"/>
                  </a:lnTo>
                  <a:lnTo>
                    <a:pt x="985882" y="453907"/>
                  </a:lnTo>
                  <a:lnTo>
                    <a:pt x="985758" y="508492"/>
                  </a:lnTo>
                  <a:lnTo>
                    <a:pt x="985564" y="565222"/>
                  </a:lnTo>
                  <a:lnTo>
                    <a:pt x="985307" y="623943"/>
                  </a:lnTo>
                  <a:lnTo>
                    <a:pt x="984992" y="684502"/>
                  </a:lnTo>
                  <a:lnTo>
                    <a:pt x="984622" y="746746"/>
                  </a:lnTo>
                  <a:lnTo>
                    <a:pt x="984204" y="810521"/>
                  </a:lnTo>
                  <a:lnTo>
                    <a:pt x="983741" y="875674"/>
                  </a:lnTo>
                  <a:lnTo>
                    <a:pt x="983239" y="942053"/>
                  </a:lnTo>
                  <a:lnTo>
                    <a:pt x="982704" y="1009503"/>
                  </a:lnTo>
                  <a:lnTo>
                    <a:pt x="982138" y="1077871"/>
                  </a:lnTo>
                  <a:lnTo>
                    <a:pt x="981548" y="1147004"/>
                  </a:lnTo>
                  <a:lnTo>
                    <a:pt x="980939" y="1216750"/>
                  </a:lnTo>
                  <a:lnTo>
                    <a:pt x="980315" y="1286954"/>
                  </a:lnTo>
                  <a:lnTo>
                    <a:pt x="979681" y="1357463"/>
                  </a:lnTo>
                  <a:lnTo>
                    <a:pt x="979043" y="1428124"/>
                  </a:lnTo>
                </a:path>
                <a:path w="2308225" h="1726564">
                  <a:moveTo>
                    <a:pt x="979043" y="1428124"/>
                  </a:moveTo>
                  <a:lnTo>
                    <a:pt x="2307717" y="1443199"/>
                  </a:lnTo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22832" y="3092159"/>
              <a:ext cx="2308225" cy="1726564"/>
            </a:xfrm>
            <a:custGeom>
              <a:avLst/>
              <a:gdLst/>
              <a:ahLst/>
              <a:cxnLst/>
              <a:rect l="l" t="t" r="r" b="b"/>
              <a:pathLst>
                <a:path w="2308225" h="1726564">
                  <a:moveTo>
                    <a:pt x="0" y="1725966"/>
                  </a:moveTo>
                  <a:lnTo>
                    <a:pt x="50193" y="1723828"/>
                  </a:lnTo>
                  <a:lnTo>
                    <a:pt x="100446" y="1720946"/>
                  </a:lnTo>
                  <a:lnTo>
                    <a:pt x="150819" y="1716575"/>
                  </a:lnTo>
                  <a:lnTo>
                    <a:pt x="201372" y="1709972"/>
                  </a:lnTo>
                  <a:lnTo>
                    <a:pt x="252165" y="1700392"/>
                  </a:lnTo>
                  <a:lnTo>
                    <a:pt x="303258" y="1687090"/>
                  </a:lnTo>
                  <a:lnTo>
                    <a:pt x="354711" y="1669324"/>
                  </a:lnTo>
                  <a:lnTo>
                    <a:pt x="396103" y="1653655"/>
                  </a:lnTo>
                  <a:lnTo>
                    <a:pt x="439303" y="1637645"/>
                  </a:lnTo>
                  <a:lnTo>
                    <a:pt x="483493" y="1620415"/>
                  </a:lnTo>
                  <a:lnTo>
                    <a:pt x="527856" y="1601087"/>
                  </a:lnTo>
                  <a:lnTo>
                    <a:pt x="571573" y="1578783"/>
                  </a:lnTo>
                  <a:lnTo>
                    <a:pt x="613828" y="1552625"/>
                  </a:lnTo>
                  <a:lnTo>
                    <a:pt x="653804" y="1521735"/>
                  </a:lnTo>
                  <a:lnTo>
                    <a:pt x="690682" y="1485235"/>
                  </a:lnTo>
                  <a:lnTo>
                    <a:pt x="723645" y="1442248"/>
                  </a:lnTo>
                  <a:lnTo>
                    <a:pt x="744184" y="1408443"/>
                  </a:lnTo>
                  <a:lnTo>
                    <a:pt x="763308" y="1371600"/>
                  </a:lnTo>
                  <a:lnTo>
                    <a:pt x="781116" y="1331953"/>
                  </a:lnTo>
                  <a:lnTo>
                    <a:pt x="797703" y="1289731"/>
                  </a:lnTo>
                  <a:lnTo>
                    <a:pt x="813167" y="1245167"/>
                  </a:lnTo>
                  <a:lnTo>
                    <a:pt x="827605" y="1198493"/>
                  </a:lnTo>
                  <a:lnTo>
                    <a:pt x="841112" y="1149940"/>
                  </a:lnTo>
                  <a:lnTo>
                    <a:pt x="853787" y="1099739"/>
                  </a:lnTo>
                  <a:lnTo>
                    <a:pt x="865725" y="1048123"/>
                  </a:lnTo>
                  <a:lnTo>
                    <a:pt x="877024" y="995324"/>
                  </a:lnTo>
                  <a:lnTo>
                    <a:pt x="887779" y="941572"/>
                  </a:lnTo>
                  <a:lnTo>
                    <a:pt x="898089" y="887100"/>
                  </a:lnTo>
                  <a:lnTo>
                    <a:pt x="908050" y="832140"/>
                  </a:lnTo>
                  <a:lnTo>
                    <a:pt x="914257" y="793126"/>
                  </a:lnTo>
                  <a:lnTo>
                    <a:pt x="920088" y="748366"/>
                  </a:lnTo>
                  <a:lnTo>
                    <a:pt x="925558" y="698779"/>
                  </a:lnTo>
                  <a:lnTo>
                    <a:pt x="930685" y="645285"/>
                  </a:lnTo>
                  <a:lnTo>
                    <a:pt x="935483" y="588806"/>
                  </a:lnTo>
                  <a:lnTo>
                    <a:pt x="939970" y="530261"/>
                  </a:lnTo>
                  <a:lnTo>
                    <a:pt x="944161" y="470571"/>
                  </a:lnTo>
                  <a:lnTo>
                    <a:pt x="948072" y="410656"/>
                  </a:lnTo>
                  <a:lnTo>
                    <a:pt x="951719" y="351437"/>
                  </a:lnTo>
                  <a:lnTo>
                    <a:pt x="955119" y="293834"/>
                  </a:lnTo>
                  <a:lnTo>
                    <a:pt x="958287" y="238768"/>
                  </a:lnTo>
                  <a:lnTo>
                    <a:pt x="961240" y="187159"/>
                  </a:lnTo>
                  <a:lnTo>
                    <a:pt x="963994" y="139926"/>
                  </a:lnTo>
                  <a:lnTo>
                    <a:pt x="966564" y="97992"/>
                  </a:lnTo>
                  <a:lnTo>
                    <a:pt x="971220" y="33698"/>
                  </a:lnTo>
                  <a:lnTo>
                    <a:pt x="977233" y="0"/>
                  </a:lnTo>
                  <a:lnTo>
                    <a:pt x="979043" y="9180"/>
                  </a:lnTo>
                  <a:lnTo>
                    <a:pt x="982253" y="59714"/>
                  </a:lnTo>
                  <a:lnTo>
                    <a:pt x="983781" y="112807"/>
                  </a:lnTo>
                  <a:lnTo>
                    <a:pt x="984865" y="179993"/>
                  </a:lnTo>
                  <a:lnTo>
                    <a:pt x="985252" y="218488"/>
                  </a:lnTo>
                  <a:lnTo>
                    <a:pt x="985542" y="260046"/>
                  </a:lnTo>
                  <a:lnTo>
                    <a:pt x="985741" y="304515"/>
                  </a:lnTo>
                  <a:lnTo>
                    <a:pt x="985852" y="351741"/>
                  </a:lnTo>
                  <a:lnTo>
                    <a:pt x="985881" y="401572"/>
                  </a:lnTo>
                  <a:lnTo>
                    <a:pt x="985832" y="453853"/>
                  </a:lnTo>
                  <a:lnTo>
                    <a:pt x="985710" y="508433"/>
                  </a:lnTo>
                  <a:lnTo>
                    <a:pt x="985520" y="565156"/>
                  </a:lnTo>
                  <a:lnTo>
                    <a:pt x="985267" y="623872"/>
                  </a:lnTo>
                  <a:lnTo>
                    <a:pt x="984956" y="684425"/>
                  </a:lnTo>
                  <a:lnTo>
                    <a:pt x="984591" y="746663"/>
                  </a:lnTo>
                  <a:lnTo>
                    <a:pt x="984177" y="810434"/>
                  </a:lnTo>
                  <a:lnTo>
                    <a:pt x="983719" y="875583"/>
                  </a:lnTo>
                  <a:lnTo>
                    <a:pt x="983222" y="941957"/>
                  </a:lnTo>
                  <a:lnTo>
                    <a:pt x="982690" y="1009404"/>
                  </a:lnTo>
                  <a:lnTo>
                    <a:pt x="982128" y="1077770"/>
                  </a:lnTo>
                  <a:lnTo>
                    <a:pt x="981542" y="1146901"/>
                  </a:lnTo>
                  <a:lnTo>
                    <a:pt x="980935" y="1216646"/>
                  </a:lnTo>
                  <a:lnTo>
                    <a:pt x="980313" y="1286850"/>
                  </a:lnTo>
                  <a:lnTo>
                    <a:pt x="979681" y="1357360"/>
                  </a:lnTo>
                  <a:lnTo>
                    <a:pt x="979043" y="1428024"/>
                  </a:lnTo>
                </a:path>
                <a:path w="2308225" h="1726564">
                  <a:moveTo>
                    <a:pt x="979043" y="1428151"/>
                  </a:moveTo>
                  <a:lnTo>
                    <a:pt x="2307717" y="1443264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96286" y="2852927"/>
              <a:ext cx="0" cy="3162300"/>
            </a:xfrm>
            <a:custGeom>
              <a:avLst/>
              <a:gdLst/>
              <a:ahLst/>
              <a:cxnLst/>
              <a:rect l="l" t="t" r="r" b="b"/>
              <a:pathLst>
                <a:path h="3162300">
                  <a:moveTo>
                    <a:pt x="0" y="0"/>
                  </a:moveTo>
                  <a:lnTo>
                    <a:pt x="0" y="3161931"/>
                  </a:lnTo>
                </a:path>
              </a:pathLst>
            </a:custGeom>
            <a:ln w="63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93341" y="6028740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T</a:t>
            </a:r>
            <a:r>
              <a:rPr sz="2400" spc="-37" baseline="-20833" dirty="0">
                <a:latin typeface="Times New Roman"/>
                <a:cs typeface="Times New Roman"/>
              </a:rPr>
              <a:t>0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09313" y="1520480"/>
            <a:ext cx="354330" cy="0"/>
          </a:xfrm>
          <a:custGeom>
            <a:avLst/>
            <a:gdLst/>
            <a:ahLst/>
            <a:cxnLst/>
            <a:rect l="l" t="t" r="r" b="b"/>
            <a:pathLst>
              <a:path w="354330">
                <a:moveTo>
                  <a:pt x="0" y="0"/>
                </a:moveTo>
                <a:lnTo>
                  <a:pt x="353773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30217" y="1513825"/>
            <a:ext cx="283845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i="1" spc="-25" dirty="0">
                <a:latin typeface="Times New Roman"/>
                <a:cs typeface="Times New Roman"/>
              </a:rPr>
              <a:t>dT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6580" y="1173706"/>
            <a:ext cx="584200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850" baseline="-35087" dirty="0">
                <a:latin typeface="Symbol"/>
                <a:cs typeface="Symbol"/>
              </a:rPr>
              <a:t></a:t>
            </a:r>
            <a:r>
              <a:rPr sz="2850" spc="179" baseline="-35087" dirty="0">
                <a:latin typeface="Times New Roman"/>
                <a:cs typeface="Times New Roman"/>
              </a:rPr>
              <a:t> </a:t>
            </a:r>
            <a:r>
              <a:rPr sz="1900" i="1" spc="-25" dirty="0">
                <a:latin typeface="Times New Roman"/>
                <a:cs typeface="Times New Roman"/>
              </a:rPr>
              <a:t>dH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1124" y="1325446"/>
            <a:ext cx="133985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i="1" spc="5" dirty="0">
                <a:latin typeface="Times New Roman"/>
                <a:cs typeface="Times New Roman"/>
              </a:rPr>
              <a:t>c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31439" y="1487386"/>
            <a:ext cx="11239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i="1" spc="10" dirty="0">
                <a:latin typeface="Times New Roman"/>
                <a:cs typeface="Times New Roman"/>
              </a:rPr>
              <a:t>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91290" y="1541435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462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2535" y="1534780"/>
            <a:ext cx="283845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i="1" spc="-25" dirty="0">
                <a:latin typeface="Times New Roman"/>
                <a:cs typeface="Times New Roman"/>
              </a:rPr>
              <a:t>dT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95667" y="1508341"/>
            <a:ext cx="11239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i="1" spc="10" dirty="0">
                <a:latin typeface="Times New Roman"/>
                <a:cs typeface="Times New Roman"/>
              </a:rPr>
              <a:t>V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02779" y="1181437"/>
            <a:ext cx="89789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000" i="1" baseline="-33333" dirty="0">
                <a:latin typeface="Symbol"/>
                <a:cs typeface="Symbol"/>
              </a:rPr>
              <a:t></a:t>
            </a:r>
            <a:r>
              <a:rPr sz="3000" spc="412" baseline="-33333" dirty="0">
                <a:latin typeface="Times New Roman"/>
                <a:cs typeface="Times New Roman"/>
              </a:rPr>
              <a:t> </a:t>
            </a:r>
            <a:r>
              <a:rPr sz="2850" baseline="-35087" dirty="0">
                <a:latin typeface="Symbol"/>
                <a:cs typeface="Symbol"/>
              </a:rPr>
              <a:t></a:t>
            </a:r>
            <a:r>
              <a:rPr sz="2850" spc="434" baseline="-35087" dirty="0">
                <a:latin typeface="Times New Roman"/>
                <a:cs typeface="Times New Roman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dv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4053" y="3104159"/>
            <a:ext cx="3163824" cy="3097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573" rIns="0" bIns="0" rtlCol="0">
            <a:spAutoFit/>
          </a:bodyPr>
          <a:lstStyle/>
          <a:p>
            <a:pPr marL="1769745">
              <a:lnSpc>
                <a:spcPct val="100000"/>
              </a:lnSpc>
              <a:spcBef>
                <a:spcPts val="95"/>
              </a:spcBef>
            </a:pPr>
            <a:r>
              <a:rPr sz="3200" b="0" dirty="0">
                <a:latin typeface="Times New Roman"/>
                <a:cs typeface="Times New Roman"/>
              </a:rPr>
              <a:t>Transizione</a:t>
            </a:r>
            <a:r>
              <a:rPr sz="3200" b="0" spc="-7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di</a:t>
            </a:r>
            <a:r>
              <a:rPr sz="3200" b="0" spc="-8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ordine</a:t>
            </a:r>
            <a:r>
              <a:rPr sz="3200" b="0" spc="-85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superiore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098981"/>
            <a:ext cx="9144000" cy="19864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Una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transizione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secondo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ordine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comporta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discontinuità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della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derivat</a:t>
            </a:r>
            <a:r>
              <a:rPr lang="en-CA" sz="2400" spc="-10" dirty="0" smtClean="0">
                <a:latin typeface="Times New Roman"/>
                <a:cs typeface="Times New Roman"/>
              </a:rPr>
              <a:t>e </a:t>
            </a:r>
            <a:r>
              <a:rPr sz="2400" dirty="0" err="1" smtClean="0">
                <a:latin typeface="Times New Roman"/>
                <a:cs typeface="Times New Roman"/>
              </a:rPr>
              <a:t>seconda</a:t>
            </a:r>
            <a:r>
              <a:rPr sz="2400" spc="-3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potenziale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(derivata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prima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S)</a:t>
            </a:r>
            <a:endParaRPr sz="240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Char char="•"/>
              <a:tabLst>
                <a:tab pos="356870" algn="l"/>
                <a:tab pos="357505" algn="l"/>
                <a:tab pos="1725930" algn="l"/>
                <a:tab pos="2137410" algn="l"/>
                <a:tab pos="2997200" algn="l"/>
                <a:tab pos="4152900" algn="l"/>
                <a:tab pos="5463540" algn="l"/>
                <a:tab pos="6988175" algn="l"/>
                <a:tab pos="7399655" algn="l"/>
              </a:tabLst>
            </a:pPr>
            <a:r>
              <a:rPr sz="2400" spc="-10" dirty="0" err="1" smtClean="0">
                <a:latin typeface="Times New Roman"/>
                <a:cs typeface="Times New Roman"/>
              </a:rPr>
              <a:t>Transizioni</a:t>
            </a:r>
            <a:r>
              <a:rPr lang="en-CA" sz="2400" spc="-10" dirty="0" smtClean="0">
                <a:latin typeface="Times New Roman"/>
                <a:cs typeface="Times New Roman"/>
              </a:rPr>
              <a:t> </a:t>
            </a:r>
            <a:r>
              <a:rPr sz="2400" spc="-25" dirty="0" smtClean="0">
                <a:latin typeface="Times New Roman"/>
                <a:cs typeface="Times New Roman"/>
              </a:rPr>
              <a:t>di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ordine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superiore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riguardano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 err="1" smtClean="0">
                <a:latin typeface="Times New Roman"/>
                <a:cs typeface="Times New Roman"/>
              </a:rPr>
              <a:t>discontinuità</a:t>
            </a:r>
            <a:r>
              <a:rPr lang="en-CA" sz="2400" spc="-10" dirty="0" smtClean="0">
                <a:latin typeface="Times New Roman"/>
                <a:cs typeface="Times New Roman"/>
              </a:rPr>
              <a:t> </a:t>
            </a:r>
            <a:r>
              <a:rPr sz="2400" spc="-35" dirty="0" smtClean="0">
                <a:latin typeface="Times New Roman"/>
                <a:cs typeface="Times New Roman"/>
              </a:rPr>
              <a:t>di</a:t>
            </a:r>
            <a:r>
              <a:rPr lang="en-CA" sz="2400" spc="-3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Times New Roman"/>
                <a:cs typeface="Times New Roman"/>
              </a:rPr>
              <a:t>derivate</a:t>
            </a:r>
            <a:endParaRPr sz="2400" dirty="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successive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potenziale</a:t>
            </a:r>
            <a:endParaRPr sz="240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Transizione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vetrosa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2876" y="4023867"/>
            <a:ext cx="1547495" cy="1894839"/>
            <a:chOff x="562876" y="4023867"/>
            <a:chExt cx="1547495" cy="1894839"/>
          </a:xfrm>
        </p:grpSpPr>
        <p:sp>
          <p:nvSpPr>
            <p:cNvPr id="5" name="object 5"/>
            <p:cNvSpPr/>
            <p:nvPr/>
          </p:nvSpPr>
          <p:spPr>
            <a:xfrm>
              <a:off x="562876" y="4116577"/>
              <a:ext cx="1547495" cy="1802130"/>
            </a:xfrm>
            <a:custGeom>
              <a:avLst/>
              <a:gdLst/>
              <a:ahLst/>
              <a:cxnLst/>
              <a:rect l="l" t="t" r="r" b="b"/>
              <a:pathLst>
                <a:path w="1547495" h="1802129">
                  <a:moveTo>
                    <a:pt x="1547101" y="1751990"/>
                  </a:moveTo>
                  <a:lnTo>
                    <a:pt x="1461630" y="1702041"/>
                  </a:lnTo>
                  <a:lnTo>
                    <a:pt x="1458709" y="1702803"/>
                  </a:lnTo>
                  <a:lnTo>
                    <a:pt x="1457439" y="1705076"/>
                  </a:lnTo>
                  <a:lnTo>
                    <a:pt x="1456042" y="1707337"/>
                  </a:lnTo>
                  <a:lnTo>
                    <a:pt x="1456804" y="1710258"/>
                  </a:lnTo>
                  <a:lnTo>
                    <a:pt x="1520063" y="1747215"/>
                  </a:lnTo>
                  <a:lnTo>
                    <a:pt x="53441" y="1745970"/>
                  </a:lnTo>
                  <a:lnTo>
                    <a:pt x="54648" y="91186"/>
                  </a:lnTo>
                  <a:lnTo>
                    <a:pt x="54660" y="27152"/>
                  </a:lnTo>
                  <a:lnTo>
                    <a:pt x="91554" y="90424"/>
                  </a:lnTo>
                  <a:lnTo>
                    <a:pt x="94462" y="91186"/>
                  </a:lnTo>
                  <a:lnTo>
                    <a:pt x="96735" y="89789"/>
                  </a:lnTo>
                  <a:lnTo>
                    <a:pt x="99009" y="88519"/>
                  </a:lnTo>
                  <a:lnTo>
                    <a:pt x="99783" y="85598"/>
                  </a:lnTo>
                  <a:lnTo>
                    <a:pt x="55486" y="9525"/>
                  </a:lnTo>
                  <a:lnTo>
                    <a:pt x="49949" y="0"/>
                  </a:lnTo>
                  <a:lnTo>
                    <a:pt x="0" y="85598"/>
                  </a:lnTo>
                  <a:lnTo>
                    <a:pt x="774" y="88392"/>
                  </a:lnTo>
                  <a:lnTo>
                    <a:pt x="3035" y="89789"/>
                  </a:lnTo>
                  <a:lnTo>
                    <a:pt x="5308" y="91059"/>
                  </a:lnTo>
                  <a:lnTo>
                    <a:pt x="8229" y="90297"/>
                  </a:lnTo>
                  <a:lnTo>
                    <a:pt x="9550" y="88011"/>
                  </a:lnTo>
                  <a:lnTo>
                    <a:pt x="45148" y="27165"/>
                  </a:lnTo>
                  <a:lnTo>
                    <a:pt x="45186" y="9525"/>
                  </a:lnTo>
                  <a:lnTo>
                    <a:pt x="45161" y="27139"/>
                  </a:lnTo>
                  <a:lnTo>
                    <a:pt x="43916" y="1751355"/>
                  </a:lnTo>
                  <a:lnTo>
                    <a:pt x="49314" y="1751368"/>
                  </a:lnTo>
                  <a:lnTo>
                    <a:pt x="49314" y="1755482"/>
                  </a:lnTo>
                  <a:lnTo>
                    <a:pt x="1520050" y="1756740"/>
                  </a:lnTo>
                  <a:lnTo>
                    <a:pt x="1537703" y="1756752"/>
                  </a:lnTo>
                  <a:lnTo>
                    <a:pt x="1520024" y="1756752"/>
                  </a:lnTo>
                  <a:lnTo>
                    <a:pt x="1458963" y="1792262"/>
                  </a:lnTo>
                  <a:lnTo>
                    <a:pt x="1456804" y="1793582"/>
                  </a:lnTo>
                  <a:lnTo>
                    <a:pt x="1455915" y="1796491"/>
                  </a:lnTo>
                  <a:lnTo>
                    <a:pt x="1457312" y="1798764"/>
                  </a:lnTo>
                  <a:lnTo>
                    <a:pt x="1458582" y="1801037"/>
                  </a:lnTo>
                  <a:lnTo>
                    <a:pt x="1461503" y="1801812"/>
                  </a:lnTo>
                  <a:lnTo>
                    <a:pt x="1538909" y="1756752"/>
                  </a:lnTo>
                  <a:lnTo>
                    <a:pt x="1547101" y="17519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188" y="4153280"/>
              <a:ext cx="1200150" cy="1295400"/>
            </a:xfrm>
            <a:custGeom>
              <a:avLst/>
              <a:gdLst/>
              <a:ahLst/>
              <a:cxnLst/>
              <a:rect l="l" t="t" r="r" b="b"/>
              <a:pathLst>
                <a:path w="1200150" h="1295400">
                  <a:moveTo>
                    <a:pt x="0" y="0"/>
                  </a:moveTo>
                  <a:lnTo>
                    <a:pt x="4350" y="47863"/>
                  </a:lnTo>
                  <a:lnTo>
                    <a:pt x="9820" y="93726"/>
                  </a:lnTo>
                  <a:lnTo>
                    <a:pt x="17523" y="135588"/>
                  </a:lnTo>
                  <a:lnTo>
                    <a:pt x="44946" y="199096"/>
                  </a:lnTo>
                  <a:lnTo>
                    <a:pt x="86617" y="238386"/>
                  </a:lnTo>
                  <a:lnTo>
                    <a:pt x="104775" y="257175"/>
                  </a:lnTo>
                  <a:lnTo>
                    <a:pt x="115788" y="276635"/>
                  </a:lnTo>
                  <a:lnTo>
                    <a:pt x="122634" y="295227"/>
                  </a:lnTo>
                  <a:lnTo>
                    <a:pt x="132457" y="313842"/>
                  </a:lnTo>
                  <a:lnTo>
                    <a:pt x="152400" y="333375"/>
                  </a:lnTo>
                  <a:lnTo>
                    <a:pt x="181421" y="351198"/>
                  </a:lnTo>
                  <a:lnTo>
                    <a:pt x="216693" y="367855"/>
                  </a:lnTo>
                  <a:lnTo>
                    <a:pt x="262681" y="388703"/>
                  </a:lnTo>
                  <a:lnTo>
                    <a:pt x="323850" y="419100"/>
                  </a:lnTo>
                  <a:lnTo>
                    <a:pt x="358355" y="437190"/>
                  </a:lnTo>
                  <a:lnTo>
                    <a:pt x="398464" y="458225"/>
                  </a:lnTo>
                  <a:lnTo>
                    <a:pt x="442726" y="481499"/>
                  </a:lnTo>
                  <a:lnTo>
                    <a:pt x="489691" y="506306"/>
                  </a:lnTo>
                  <a:lnTo>
                    <a:pt x="537911" y="531941"/>
                  </a:lnTo>
                  <a:lnTo>
                    <a:pt x="585935" y="557699"/>
                  </a:lnTo>
                  <a:lnTo>
                    <a:pt x="632314" y="582873"/>
                  </a:lnTo>
                  <a:lnTo>
                    <a:pt x="675597" y="606758"/>
                  </a:lnTo>
                  <a:lnTo>
                    <a:pt x="714336" y="628650"/>
                  </a:lnTo>
                  <a:lnTo>
                    <a:pt x="766574" y="658918"/>
                  </a:lnTo>
                  <a:lnTo>
                    <a:pt x="815245" y="687874"/>
                  </a:lnTo>
                  <a:lnTo>
                    <a:pt x="860212" y="715518"/>
                  </a:lnTo>
                  <a:lnTo>
                    <a:pt x="901337" y="741849"/>
                  </a:lnTo>
                  <a:lnTo>
                    <a:pt x="938483" y="766868"/>
                  </a:lnTo>
                  <a:lnTo>
                    <a:pt x="971511" y="790575"/>
                  </a:lnTo>
                  <a:lnTo>
                    <a:pt x="1011052" y="821578"/>
                  </a:lnTo>
                  <a:lnTo>
                    <a:pt x="1039996" y="848296"/>
                  </a:lnTo>
                  <a:lnTo>
                    <a:pt x="1085811" y="904875"/>
                  </a:lnTo>
                  <a:lnTo>
                    <a:pt x="1109112" y="941189"/>
                  </a:lnTo>
                  <a:lnTo>
                    <a:pt x="1130484" y="981075"/>
                  </a:lnTo>
                  <a:lnTo>
                    <a:pt x="1148569" y="1020960"/>
                  </a:lnTo>
                  <a:lnTo>
                    <a:pt x="1162011" y="1057275"/>
                  </a:lnTo>
                  <a:lnTo>
                    <a:pt x="1169774" y="1116187"/>
                  </a:lnTo>
                  <a:lnTo>
                    <a:pt x="1169387" y="1143196"/>
                  </a:lnTo>
                  <a:lnTo>
                    <a:pt x="1171536" y="1171575"/>
                  </a:lnTo>
                  <a:lnTo>
                    <a:pt x="1177126" y="1201709"/>
                  </a:lnTo>
                  <a:lnTo>
                    <a:pt x="1184062" y="1232535"/>
                  </a:lnTo>
                  <a:lnTo>
                    <a:pt x="1191878" y="1263836"/>
                  </a:lnTo>
                  <a:lnTo>
                    <a:pt x="1200111" y="129540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6022" y="4027042"/>
              <a:ext cx="13970" cy="1809114"/>
            </a:xfrm>
            <a:custGeom>
              <a:avLst/>
              <a:gdLst/>
              <a:ahLst/>
              <a:cxnLst/>
              <a:rect l="l" t="t" r="r" b="b"/>
              <a:pathLst>
                <a:path w="13969" h="1809114">
                  <a:moveTo>
                    <a:pt x="0" y="0"/>
                  </a:moveTo>
                  <a:lnTo>
                    <a:pt x="13589" y="1808594"/>
                  </a:lnTo>
                </a:path>
              </a:pathLst>
            </a:custGeom>
            <a:ln w="63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26566" y="5929985"/>
            <a:ext cx="796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71500" algn="l"/>
              </a:tabLst>
            </a:pPr>
            <a:r>
              <a:rPr sz="2400" spc="-25" dirty="0">
                <a:latin typeface="Times New Roman"/>
                <a:cs typeface="Times New Roman"/>
              </a:rPr>
              <a:t>T</a:t>
            </a:r>
            <a:r>
              <a:rPr sz="2400" spc="-37" baseline="-19097" dirty="0">
                <a:latin typeface="Times New Roman"/>
                <a:cs typeface="Times New Roman"/>
              </a:rPr>
              <a:t>0</a:t>
            </a:r>
            <a:r>
              <a:rPr sz="2400" baseline="-19097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4638" y="4646803"/>
            <a:ext cx="201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Symbol"/>
                <a:cs typeface="Symbol"/>
              </a:rPr>
              <a:t>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85185" y="4115180"/>
            <a:ext cx="1547495" cy="1894839"/>
            <a:chOff x="2885185" y="4115180"/>
            <a:chExt cx="1547495" cy="1894839"/>
          </a:xfrm>
        </p:grpSpPr>
        <p:sp>
          <p:nvSpPr>
            <p:cNvPr id="11" name="object 11"/>
            <p:cNvSpPr/>
            <p:nvPr/>
          </p:nvSpPr>
          <p:spPr>
            <a:xfrm>
              <a:off x="2885186" y="4208017"/>
              <a:ext cx="1547495" cy="1802130"/>
            </a:xfrm>
            <a:custGeom>
              <a:avLst/>
              <a:gdLst/>
              <a:ahLst/>
              <a:cxnLst/>
              <a:rect l="l" t="t" r="r" b="b"/>
              <a:pathLst>
                <a:path w="1547495" h="1802129">
                  <a:moveTo>
                    <a:pt x="1547114" y="1751914"/>
                  </a:moveTo>
                  <a:lnTo>
                    <a:pt x="1461643" y="1701952"/>
                  </a:lnTo>
                  <a:lnTo>
                    <a:pt x="1458722" y="1702714"/>
                  </a:lnTo>
                  <a:lnTo>
                    <a:pt x="1457325" y="1704987"/>
                  </a:lnTo>
                  <a:lnTo>
                    <a:pt x="1456055" y="1707261"/>
                  </a:lnTo>
                  <a:lnTo>
                    <a:pt x="1456817" y="1710182"/>
                  </a:lnTo>
                  <a:lnTo>
                    <a:pt x="1519999" y="1747139"/>
                  </a:lnTo>
                  <a:lnTo>
                    <a:pt x="53467" y="1745894"/>
                  </a:lnTo>
                  <a:lnTo>
                    <a:pt x="54673" y="91059"/>
                  </a:lnTo>
                  <a:lnTo>
                    <a:pt x="54597" y="26885"/>
                  </a:lnTo>
                  <a:lnTo>
                    <a:pt x="54711" y="27076"/>
                  </a:lnTo>
                  <a:lnTo>
                    <a:pt x="90170" y="88011"/>
                  </a:lnTo>
                  <a:lnTo>
                    <a:pt x="91567" y="90297"/>
                  </a:lnTo>
                  <a:lnTo>
                    <a:pt x="94488" y="91059"/>
                  </a:lnTo>
                  <a:lnTo>
                    <a:pt x="96774" y="89789"/>
                  </a:lnTo>
                  <a:lnTo>
                    <a:pt x="98933" y="88392"/>
                  </a:lnTo>
                  <a:lnTo>
                    <a:pt x="99822" y="85471"/>
                  </a:lnTo>
                  <a:lnTo>
                    <a:pt x="98348" y="83185"/>
                  </a:lnTo>
                  <a:lnTo>
                    <a:pt x="55372" y="9398"/>
                  </a:lnTo>
                  <a:lnTo>
                    <a:pt x="49911" y="0"/>
                  </a:lnTo>
                  <a:lnTo>
                    <a:pt x="1193" y="83312"/>
                  </a:lnTo>
                  <a:lnTo>
                    <a:pt x="0" y="85471"/>
                  </a:lnTo>
                  <a:lnTo>
                    <a:pt x="762" y="88392"/>
                  </a:lnTo>
                  <a:lnTo>
                    <a:pt x="3048" y="89662"/>
                  </a:lnTo>
                  <a:lnTo>
                    <a:pt x="5334" y="91059"/>
                  </a:lnTo>
                  <a:lnTo>
                    <a:pt x="8255" y="90297"/>
                  </a:lnTo>
                  <a:lnTo>
                    <a:pt x="9525" y="88011"/>
                  </a:lnTo>
                  <a:lnTo>
                    <a:pt x="45186" y="26860"/>
                  </a:lnTo>
                  <a:lnTo>
                    <a:pt x="43942" y="1751279"/>
                  </a:lnTo>
                  <a:lnTo>
                    <a:pt x="49276" y="1751279"/>
                  </a:lnTo>
                  <a:lnTo>
                    <a:pt x="49276" y="1755406"/>
                  </a:lnTo>
                  <a:lnTo>
                    <a:pt x="1519948" y="1756664"/>
                  </a:lnTo>
                  <a:lnTo>
                    <a:pt x="1537589" y="1756676"/>
                  </a:lnTo>
                  <a:lnTo>
                    <a:pt x="1519923" y="1756676"/>
                  </a:lnTo>
                  <a:lnTo>
                    <a:pt x="1456690" y="1793506"/>
                  </a:lnTo>
                  <a:lnTo>
                    <a:pt x="1455928" y="1796415"/>
                  </a:lnTo>
                  <a:lnTo>
                    <a:pt x="1457325" y="1798688"/>
                  </a:lnTo>
                  <a:lnTo>
                    <a:pt x="1458595" y="1800961"/>
                  </a:lnTo>
                  <a:lnTo>
                    <a:pt x="1461516" y="1801736"/>
                  </a:lnTo>
                  <a:lnTo>
                    <a:pt x="1538922" y="1756676"/>
                  </a:lnTo>
                  <a:lnTo>
                    <a:pt x="1547114" y="1751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68343" y="4118355"/>
              <a:ext cx="13970" cy="1809114"/>
            </a:xfrm>
            <a:custGeom>
              <a:avLst/>
              <a:gdLst/>
              <a:ahLst/>
              <a:cxnLst/>
              <a:rect l="l" t="t" r="r" b="b"/>
              <a:pathLst>
                <a:path w="13970" h="1809114">
                  <a:moveTo>
                    <a:pt x="0" y="0"/>
                  </a:moveTo>
                  <a:lnTo>
                    <a:pt x="13588" y="1808632"/>
                  </a:lnTo>
                </a:path>
              </a:pathLst>
            </a:custGeom>
            <a:ln w="63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71748" y="4575809"/>
              <a:ext cx="1278890" cy="1109345"/>
            </a:xfrm>
            <a:custGeom>
              <a:avLst/>
              <a:gdLst/>
              <a:ahLst/>
              <a:cxnLst/>
              <a:rect l="l" t="t" r="r" b="b"/>
              <a:pathLst>
                <a:path w="1278889" h="1109345">
                  <a:moveTo>
                    <a:pt x="0" y="1109179"/>
                  </a:moveTo>
                  <a:lnTo>
                    <a:pt x="237109" y="1024508"/>
                  </a:lnTo>
                  <a:lnTo>
                    <a:pt x="286893" y="1006377"/>
                  </a:lnTo>
                  <a:lnTo>
                    <a:pt x="332867" y="989568"/>
                  </a:lnTo>
                  <a:lnTo>
                    <a:pt x="375412" y="973306"/>
                  </a:lnTo>
                  <a:lnTo>
                    <a:pt x="414909" y="956817"/>
                  </a:lnTo>
                  <a:lnTo>
                    <a:pt x="451219" y="941845"/>
                  </a:lnTo>
                  <a:lnTo>
                    <a:pt x="514314" y="911901"/>
                  </a:lnTo>
                  <a:lnTo>
                    <a:pt x="566394" y="858829"/>
                  </a:lnTo>
                  <a:lnTo>
                    <a:pt x="587867" y="823372"/>
                  </a:lnTo>
                  <a:lnTo>
                    <a:pt x="607506" y="782629"/>
                  </a:lnTo>
                  <a:lnTo>
                    <a:pt x="626490" y="736599"/>
                  </a:lnTo>
                  <a:lnTo>
                    <a:pt x="641798" y="693397"/>
                  </a:lnTo>
                  <a:lnTo>
                    <a:pt x="656836" y="644239"/>
                  </a:lnTo>
                  <a:lnTo>
                    <a:pt x="671003" y="592984"/>
                  </a:lnTo>
                  <a:lnTo>
                    <a:pt x="683695" y="543490"/>
                  </a:lnTo>
                  <a:lnTo>
                    <a:pt x="694309" y="499617"/>
                  </a:lnTo>
                  <a:lnTo>
                    <a:pt x="704010" y="453598"/>
                  </a:lnTo>
                  <a:lnTo>
                    <a:pt x="710676" y="413305"/>
                  </a:lnTo>
                  <a:lnTo>
                    <a:pt x="719709" y="338708"/>
                  </a:lnTo>
                  <a:lnTo>
                    <a:pt x="719411" y="299545"/>
                  </a:lnTo>
                  <a:lnTo>
                    <a:pt x="715422" y="260381"/>
                  </a:lnTo>
                  <a:lnTo>
                    <a:pt x="715672" y="224408"/>
                  </a:lnTo>
                  <a:lnTo>
                    <a:pt x="728090" y="194817"/>
                  </a:lnTo>
                  <a:lnTo>
                    <a:pt x="756590" y="174228"/>
                  </a:lnTo>
                  <a:lnTo>
                    <a:pt x="796353" y="160400"/>
                  </a:lnTo>
                  <a:lnTo>
                    <a:pt x="842212" y="148955"/>
                  </a:lnTo>
                  <a:lnTo>
                    <a:pt x="889000" y="135508"/>
                  </a:lnTo>
                  <a:lnTo>
                    <a:pt x="937234" y="119145"/>
                  </a:lnTo>
                  <a:lnTo>
                    <a:pt x="989028" y="102139"/>
                  </a:lnTo>
                  <a:lnTo>
                    <a:pt x="1041608" y="84895"/>
                  </a:lnTo>
                  <a:lnTo>
                    <a:pt x="1092200" y="67817"/>
                  </a:lnTo>
                  <a:lnTo>
                    <a:pt x="1140152" y="50863"/>
                  </a:lnTo>
                  <a:lnTo>
                    <a:pt x="1186926" y="33909"/>
                  </a:lnTo>
                  <a:lnTo>
                    <a:pt x="1232914" y="16954"/>
                  </a:lnTo>
                  <a:lnTo>
                    <a:pt x="1278509" y="0"/>
                  </a:lnTo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09084" y="6021425"/>
            <a:ext cx="21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2477" y="6019291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T</a:t>
            </a:r>
            <a:r>
              <a:rPr sz="2400" spc="-37" baseline="-20833" dirty="0">
                <a:latin typeface="Times New Roman"/>
                <a:cs typeface="Times New Roman"/>
              </a:rPr>
              <a:t>0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51377" y="4605985"/>
            <a:ext cx="474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H,v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09084" y="4114291"/>
            <a:ext cx="1547495" cy="1894839"/>
            <a:chOff x="4609084" y="4114291"/>
            <a:chExt cx="1547495" cy="1894839"/>
          </a:xfrm>
        </p:grpSpPr>
        <p:sp>
          <p:nvSpPr>
            <p:cNvPr id="18" name="object 18"/>
            <p:cNvSpPr/>
            <p:nvPr/>
          </p:nvSpPr>
          <p:spPr>
            <a:xfrm>
              <a:off x="4609084" y="4207128"/>
              <a:ext cx="1547495" cy="1802130"/>
            </a:xfrm>
            <a:custGeom>
              <a:avLst/>
              <a:gdLst/>
              <a:ahLst/>
              <a:cxnLst/>
              <a:rect l="l" t="t" r="r" b="b"/>
              <a:pathLst>
                <a:path w="1547495" h="1802129">
                  <a:moveTo>
                    <a:pt x="1547114" y="1751901"/>
                  </a:moveTo>
                  <a:lnTo>
                    <a:pt x="1461643" y="1701939"/>
                  </a:lnTo>
                  <a:lnTo>
                    <a:pt x="1458722" y="1702701"/>
                  </a:lnTo>
                  <a:lnTo>
                    <a:pt x="1457325" y="1704975"/>
                  </a:lnTo>
                  <a:lnTo>
                    <a:pt x="1456055" y="1707248"/>
                  </a:lnTo>
                  <a:lnTo>
                    <a:pt x="1456817" y="1710169"/>
                  </a:lnTo>
                  <a:lnTo>
                    <a:pt x="1520075" y="1747113"/>
                  </a:lnTo>
                  <a:lnTo>
                    <a:pt x="53467" y="1745881"/>
                  </a:lnTo>
                  <a:lnTo>
                    <a:pt x="54673" y="91059"/>
                  </a:lnTo>
                  <a:lnTo>
                    <a:pt x="54686" y="27063"/>
                  </a:lnTo>
                  <a:lnTo>
                    <a:pt x="90170" y="88011"/>
                  </a:lnTo>
                  <a:lnTo>
                    <a:pt x="91567" y="90297"/>
                  </a:lnTo>
                  <a:lnTo>
                    <a:pt x="94488" y="91059"/>
                  </a:lnTo>
                  <a:lnTo>
                    <a:pt x="96774" y="89789"/>
                  </a:lnTo>
                  <a:lnTo>
                    <a:pt x="99060" y="88392"/>
                  </a:lnTo>
                  <a:lnTo>
                    <a:pt x="99822" y="85471"/>
                  </a:lnTo>
                  <a:lnTo>
                    <a:pt x="98425" y="83185"/>
                  </a:lnTo>
                  <a:lnTo>
                    <a:pt x="55384" y="9398"/>
                  </a:lnTo>
                  <a:lnTo>
                    <a:pt x="49911" y="0"/>
                  </a:lnTo>
                  <a:lnTo>
                    <a:pt x="1397" y="83185"/>
                  </a:lnTo>
                  <a:lnTo>
                    <a:pt x="0" y="85471"/>
                  </a:lnTo>
                  <a:lnTo>
                    <a:pt x="762" y="88392"/>
                  </a:lnTo>
                  <a:lnTo>
                    <a:pt x="3048" y="89662"/>
                  </a:lnTo>
                  <a:lnTo>
                    <a:pt x="5334" y="91059"/>
                  </a:lnTo>
                  <a:lnTo>
                    <a:pt x="8255" y="90297"/>
                  </a:lnTo>
                  <a:lnTo>
                    <a:pt x="9525" y="88011"/>
                  </a:lnTo>
                  <a:lnTo>
                    <a:pt x="45173" y="27076"/>
                  </a:lnTo>
                  <a:lnTo>
                    <a:pt x="45212" y="9398"/>
                  </a:lnTo>
                  <a:lnTo>
                    <a:pt x="45186" y="27038"/>
                  </a:lnTo>
                  <a:lnTo>
                    <a:pt x="43942" y="1751279"/>
                  </a:lnTo>
                  <a:lnTo>
                    <a:pt x="49276" y="1751279"/>
                  </a:lnTo>
                  <a:lnTo>
                    <a:pt x="49276" y="1755394"/>
                  </a:lnTo>
                  <a:lnTo>
                    <a:pt x="1520050" y="1756638"/>
                  </a:lnTo>
                  <a:lnTo>
                    <a:pt x="1537716" y="1756651"/>
                  </a:lnTo>
                  <a:lnTo>
                    <a:pt x="1520024" y="1756651"/>
                  </a:lnTo>
                  <a:lnTo>
                    <a:pt x="1456690" y="1793481"/>
                  </a:lnTo>
                  <a:lnTo>
                    <a:pt x="1455928" y="1796402"/>
                  </a:lnTo>
                  <a:lnTo>
                    <a:pt x="1457325" y="1798675"/>
                  </a:lnTo>
                  <a:lnTo>
                    <a:pt x="1458595" y="1800948"/>
                  </a:lnTo>
                  <a:lnTo>
                    <a:pt x="1461516" y="1801723"/>
                  </a:lnTo>
                  <a:lnTo>
                    <a:pt x="1538947" y="1756651"/>
                  </a:lnTo>
                  <a:lnTo>
                    <a:pt x="1547114" y="17519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92242" y="4117466"/>
              <a:ext cx="13970" cy="1809114"/>
            </a:xfrm>
            <a:custGeom>
              <a:avLst/>
              <a:gdLst/>
              <a:ahLst/>
              <a:cxnLst/>
              <a:rect l="l" t="t" r="r" b="b"/>
              <a:pathLst>
                <a:path w="13970" h="1809114">
                  <a:moveTo>
                    <a:pt x="0" y="0"/>
                  </a:moveTo>
                  <a:lnTo>
                    <a:pt x="13588" y="1808619"/>
                  </a:lnTo>
                </a:path>
              </a:pathLst>
            </a:custGeom>
            <a:ln w="63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8309" y="4859908"/>
              <a:ext cx="1287145" cy="880744"/>
            </a:xfrm>
            <a:custGeom>
              <a:avLst/>
              <a:gdLst/>
              <a:ahLst/>
              <a:cxnLst/>
              <a:rect l="l" t="t" r="r" b="b"/>
              <a:pathLst>
                <a:path w="1287145" h="880745">
                  <a:moveTo>
                    <a:pt x="0" y="880491"/>
                  </a:moveTo>
                  <a:lnTo>
                    <a:pt x="70627" y="868846"/>
                  </a:lnTo>
                  <a:lnTo>
                    <a:pt x="109424" y="857075"/>
                  </a:lnTo>
                  <a:lnTo>
                    <a:pt x="152400" y="838161"/>
                  </a:lnTo>
                  <a:lnTo>
                    <a:pt x="191302" y="816957"/>
                  </a:lnTo>
                  <a:lnTo>
                    <a:pt x="233954" y="791147"/>
                  </a:lnTo>
                  <a:lnTo>
                    <a:pt x="278312" y="761541"/>
                  </a:lnTo>
                  <a:lnTo>
                    <a:pt x="322336" y="728949"/>
                  </a:lnTo>
                  <a:lnTo>
                    <a:pt x="363981" y="694182"/>
                  </a:lnTo>
                  <a:lnTo>
                    <a:pt x="397608" y="662369"/>
                  </a:lnTo>
                  <a:lnTo>
                    <a:pt x="431447" y="627135"/>
                  </a:lnTo>
                  <a:lnTo>
                    <a:pt x="464565" y="590010"/>
                  </a:lnTo>
                  <a:lnTo>
                    <a:pt x="496033" y="552525"/>
                  </a:lnTo>
                  <a:lnTo>
                    <a:pt x="524919" y="516211"/>
                  </a:lnTo>
                  <a:lnTo>
                    <a:pt x="550290" y="482600"/>
                  </a:lnTo>
                  <a:lnTo>
                    <a:pt x="581338" y="437090"/>
                  </a:lnTo>
                  <a:lnTo>
                    <a:pt x="605885" y="394747"/>
                  </a:lnTo>
                  <a:lnTo>
                    <a:pt x="625907" y="353976"/>
                  </a:lnTo>
                  <a:lnTo>
                    <a:pt x="643381" y="313182"/>
                  </a:lnTo>
                  <a:lnTo>
                    <a:pt x="657350" y="272200"/>
                  </a:lnTo>
                  <a:lnTo>
                    <a:pt x="667210" y="231743"/>
                  </a:lnTo>
                  <a:lnTo>
                    <a:pt x="675761" y="191809"/>
                  </a:lnTo>
                  <a:lnTo>
                    <a:pt x="685800" y="152400"/>
                  </a:lnTo>
                  <a:lnTo>
                    <a:pt x="698880" y="103191"/>
                  </a:lnTo>
                  <a:lnTo>
                    <a:pt x="713295" y="47625"/>
                  </a:lnTo>
                  <a:lnTo>
                    <a:pt x="726662" y="6346"/>
                  </a:lnTo>
                  <a:lnTo>
                    <a:pt x="743119" y="69619"/>
                  </a:lnTo>
                  <a:lnTo>
                    <a:pt x="744458" y="127000"/>
                  </a:lnTo>
                  <a:lnTo>
                    <a:pt x="744981" y="189079"/>
                  </a:lnTo>
                  <a:lnTo>
                    <a:pt x="745040" y="248096"/>
                  </a:lnTo>
                  <a:lnTo>
                    <a:pt x="744981" y="296291"/>
                  </a:lnTo>
                  <a:lnTo>
                    <a:pt x="744065" y="350190"/>
                  </a:lnTo>
                  <a:lnTo>
                    <a:pt x="741838" y="395255"/>
                  </a:lnTo>
                  <a:lnTo>
                    <a:pt x="739088" y="437415"/>
                  </a:lnTo>
                  <a:lnTo>
                    <a:pt x="736600" y="482600"/>
                  </a:lnTo>
                  <a:lnTo>
                    <a:pt x="734038" y="533584"/>
                  </a:lnTo>
                  <a:lnTo>
                    <a:pt x="731250" y="586819"/>
                  </a:lnTo>
                  <a:lnTo>
                    <a:pt x="729009" y="638744"/>
                  </a:lnTo>
                  <a:lnTo>
                    <a:pt x="728090" y="685800"/>
                  </a:lnTo>
                  <a:lnTo>
                    <a:pt x="725241" y="730687"/>
                  </a:lnTo>
                  <a:lnTo>
                    <a:pt x="721201" y="774133"/>
                  </a:lnTo>
                  <a:lnTo>
                    <a:pt x="722733" y="809385"/>
                  </a:lnTo>
                  <a:lnTo>
                    <a:pt x="736600" y="829691"/>
                  </a:lnTo>
                  <a:lnTo>
                    <a:pt x="766605" y="829756"/>
                  </a:lnTo>
                  <a:lnTo>
                    <a:pt x="808529" y="814343"/>
                  </a:lnTo>
                  <a:lnTo>
                    <a:pt x="856811" y="791786"/>
                  </a:lnTo>
                  <a:lnTo>
                    <a:pt x="905890" y="770420"/>
                  </a:lnTo>
                  <a:lnTo>
                    <a:pt x="956829" y="751238"/>
                  </a:lnTo>
                  <a:lnTo>
                    <a:pt x="1011745" y="730210"/>
                  </a:lnTo>
                  <a:lnTo>
                    <a:pt x="1066661" y="708131"/>
                  </a:lnTo>
                  <a:lnTo>
                    <a:pt x="1117600" y="685800"/>
                  </a:lnTo>
                  <a:lnTo>
                    <a:pt x="1163393" y="663162"/>
                  </a:lnTo>
                  <a:lnTo>
                    <a:pt x="1206198" y="639953"/>
                  </a:lnTo>
                  <a:lnTo>
                    <a:pt x="1247026" y="616362"/>
                  </a:lnTo>
                  <a:lnTo>
                    <a:pt x="1286890" y="592582"/>
                  </a:lnTo>
                </a:path>
              </a:pathLst>
            </a:custGeom>
            <a:ln w="25400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33617" y="6020511"/>
            <a:ext cx="21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86755" y="6018377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T</a:t>
            </a:r>
            <a:r>
              <a:rPr sz="2400" spc="-37" baseline="-20833" dirty="0">
                <a:latin typeface="Times New Roman"/>
                <a:cs typeface="Times New Roman"/>
              </a:rPr>
              <a:t>0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0638" y="4318838"/>
            <a:ext cx="313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9900"/>
                </a:solidFill>
                <a:latin typeface="Times New Roman"/>
                <a:cs typeface="Times New Roman"/>
              </a:rPr>
              <a:t>c</a:t>
            </a:r>
            <a:r>
              <a:rPr sz="2400" spc="-37" baseline="-20833" dirty="0">
                <a:solidFill>
                  <a:srgbClr val="009900"/>
                </a:solidFill>
                <a:latin typeface="Times New Roman"/>
                <a:cs typeface="Times New Roman"/>
              </a:rPr>
              <a:t>p</a:t>
            </a:r>
            <a:endParaRPr sz="2400" baseline="-2083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86256"/>
            <a:ext cx="4918773" cy="35293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399" y="4662804"/>
            <a:ext cx="8444674" cy="21951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00215" y="548766"/>
            <a:ext cx="1868170" cy="1475740"/>
          </a:xfrm>
          <a:custGeom>
            <a:avLst/>
            <a:gdLst/>
            <a:ahLst/>
            <a:cxnLst/>
            <a:rect l="l" t="t" r="r" b="b"/>
            <a:pathLst>
              <a:path w="1868170" h="1475739">
                <a:moveTo>
                  <a:pt x="0" y="1475359"/>
                </a:moveTo>
                <a:lnTo>
                  <a:pt x="1867915" y="1475359"/>
                </a:lnTo>
                <a:lnTo>
                  <a:pt x="1867915" y="0"/>
                </a:lnTo>
                <a:lnTo>
                  <a:pt x="0" y="0"/>
                </a:lnTo>
                <a:lnTo>
                  <a:pt x="0" y="1475359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93815" y="639826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𝑆</a:t>
            </a:r>
            <a:r>
              <a:rPr sz="1800" spc="13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05" dirty="0">
                <a:latin typeface="Cambria Math"/>
                <a:cs typeface="Cambria Math"/>
              </a:rPr>
              <a:t> </a:t>
            </a:r>
            <a:r>
              <a:rPr sz="1800" spc="-60" dirty="0">
                <a:latin typeface="Cambria Math"/>
                <a:cs typeface="Cambria Math"/>
              </a:rPr>
              <a:t>−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45325" y="626998"/>
            <a:ext cx="405130" cy="377190"/>
          </a:xfrm>
          <a:custGeom>
            <a:avLst/>
            <a:gdLst/>
            <a:ahLst/>
            <a:cxnLst/>
            <a:rect l="l" t="t" r="r" b="b"/>
            <a:pathLst>
              <a:path w="405129" h="377190">
                <a:moveTo>
                  <a:pt x="323469" y="0"/>
                </a:moveTo>
                <a:lnTo>
                  <a:pt x="319913" y="8889"/>
                </a:lnTo>
                <a:lnTo>
                  <a:pt x="333966" y="20319"/>
                </a:lnTo>
                <a:lnTo>
                  <a:pt x="346424" y="35178"/>
                </a:lnTo>
                <a:lnTo>
                  <a:pt x="366649" y="75184"/>
                </a:lnTo>
                <a:lnTo>
                  <a:pt x="379396" y="126936"/>
                </a:lnTo>
                <a:lnTo>
                  <a:pt x="383667" y="188595"/>
                </a:lnTo>
                <a:lnTo>
                  <a:pt x="382599" y="220200"/>
                </a:lnTo>
                <a:lnTo>
                  <a:pt x="374130" y="276552"/>
                </a:lnTo>
                <a:lnTo>
                  <a:pt x="357489" y="323254"/>
                </a:lnTo>
                <a:lnTo>
                  <a:pt x="334057" y="356592"/>
                </a:lnTo>
                <a:lnTo>
                  <a:pt x="319913" y="368046"/>
                </a:lnTo>
                <a:lnTo>
                  <a:pt x="323469" y="377063"/>
                </a:lnTo>
                <a:lnTo>
                  <a:pt x="356997" y="350186"/>
                </a:lnTo>
                <a:lnTo>
                  <a:pt x="382904" y="307213"/>
                </a:lnTo>
                <a:lnTo>
                  <a:pt x="399478" y="251872"/>
                </a:lnTo>
                <a:lnTo>
                  <a:pt x="405002" y="188340"/>
                </a:lnTo>
                <a:lnTo>
                  <a:pt x="403621" y="155410"/>
                </a:lnTo>
                <a:lnTo>
                  <a:pt x="392572" y="96025"/>
                </a:lnTo>
                <a:lnTo>
                  <a:pt x="370903" y="46237"/>
                </a:lnTo>
                <a:lnTo>
                  <a:pt x="341185" y="11428"/>
                </a:lnTo>
                <a:lnTo>
                  <a:pt x="323469" y="0"/>
                </a:lnTo>
                <a:close/>
              </a:path>
              <a:path w="405129" h="377190">
                <a:moveTo>
                  <a:pt x="81279" y="0"/>
                </a:moveTo>
                <a:lnTo>
                  <a:pt x="47863" y="26844"/>
                </a:lnTo>
                <a:lnTo>
                  <a:pt x="21971" y="69596"/>
                </a:lnTo>
                <a:lnTo>
                  <a:pt x="5461" y="124634"/>
                </a:lnTo>
                <a:lnTo>
                  <a:pt x="0" y="188340"/>
                </a:lnTo>
                <a:lnTo>
                  <a:pt x="1361" y="221130"/>
                </a:lnTo>
                <a:lnTo>
                  <a:pt x="12322" y="280566"/>
                </a:lnTo>
                <a:lnTo>
                  <a:pt x="33970" y="330717"/>
                </a:lnTo>
                <a:lnTo>
                  <a:pt x="63636" y="365631"/>
                </a:lnTo>
                <a:lnTo>
                  <a:pt x="81279" y="377063"/>
                </a:lnTo>
                <a:lnTo>
                  <a:pt x="84963" y="368046"/>
                </a:lnTo>
                <a:lnTo>
                  <a:pt x="70818" y="356592"/>
                </a:lnTo>
                <a:lnTo>
                  <a:pt x="58293" y="341661"/>
                </a:lnTo>
                <a:lnTo>
                  <a:pt x="38100" y="301371"/>
                </a:lnTo>
                <a:lnTo>
                  <a:pt x="25463" y="249507"/>
                </a:lnTo>
                <a:lnTo>
                  <a:pt x="21208" y="188595"/>
                </a:lnTo>
                <a:lnTo>
                  <a:pt x="22278" y="156515"/>
                </a:lnTo>
                <a:lnTo>
                  <a:pt x="30799" y="99833"/>
                </a:lnTo>
                <a:lnTo>
                  <a:pt x="47565" y="53466"/>
                </a:lnTo>
                <a:lnTo>
                  <a:pt x="70909" y="20319"/>
                </a:lnTo>
                <a:lnTo>
                  <a:pt x="84963" y="8889"/>
                </a:lnTo>
                <a:lnTo>
                  <a:pt x="81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40575" y="517525"/>
            <a:ext cx="226060" cy="5264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5"/>
              </a:spcBef>
            </a:pPr>
            <a:r>
              <a:rPr sz="1300" spc="35" dirty="0">
                <a:latin typeface="Cambria Math"/>
                <a:cs typeface="Cambria Math"/>
              </a:rPr>
              <a:t>𝜕𝐺</a:t>
            </a:r>
            <a:endParaRPr sz="1300">
              <a:latin typeface="Cambria Math"/>
              <a:cs typeface="Cambria Math"/>
            </a:endParaRPr>
          </a:p>
          <a:p>
            <a:pPr marL="2540">
              <a:lnSpc>
                <a:spcPct val="100000"/>
              </a:lnSpc>
              <a:spcBef>
                <a:spcPts val="409"/>
              </a:spcBef>
            </a:pPr>
            <a:r>
              <a:rPr sz="1300" spc="30" dirty="0">
                <a:latin typeface="Cambria Math"/>
                <a:cs typeface="Cambria Math"/>
              </a:rPr>
              <a:t>𝜕𝑇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8416" y="807719"/>
            <a:ext cx="219710" cy="15240"/>
          </a:xfrm>
          <a:custGeom>
            <a:avLst/>
            <a:gdLst/>
            <a:ahLst/>
            <a:cxnLst/>
            <a:rect l="l" t="t" r="r" b="b"/>
            <a:pathLst>
              <a:path w="219709" h="15240">
                <a:moveTo>
                  <a:pt x="219455" y="0"/>
                </a:moveTo>
                <a:lnTo>
                  <a:pt x="0" y="0"/>
                </a:lnTo>
                <a:lnTo>
                  <a:pt x="0" y="15239"/>
                </a:lnTo>
                <a:lnTo>
                  <a:pt x="219455" y="15239"/>
                </a:lnTo>
                <a:lnTo>
                  <a:pt x="2194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70013" y="771271"/>
            <a:ext cx="9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V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2036" y="639826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Calibri"/>
                <a:cs typeface="Calibri"/>
              </a:rPr>
              <a:t>(</a:t>
            </a:r>
            <a:r>
              <a:rPr sz="1800" i="1" spc="-45" dirty="0">
                <a:latin typeface="Calibri"/>
                <a:cs typeface="Calibri"/>
              </a:rPr>
              <a:t>T,V</a:t>
            </a:r>
            <a:r>
              <a:rPr sz="1800" spc="-4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3815" y="1326007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latin typeface="Calibri"/>
                <a:cs typeface="Calibri"/>
              </a:rPr>
              <a:t>V</a:t>
            </a:r>
            <a:r>
              <a:rPr sz="1800" spc="-25" dirty="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55054" y="1312799"/>
            <a:ext cx="405130" cy="377190"/>
          </a:xfrm>
          <a:custGeom>
            <a:avLst/>
            <a:gdLst/>
            <a:ahLst/>
            <a:cxnLst/>
            <a:rect l="l" t="t" r="r" b="b"/>
            <a:pathLst>
              <a:path w="405129" h="377189">
                <a:moveTo>
                  <a:pt x="323596" y="0"/>
                </a:moveTo>
                <a:lnTo>
                  <a:pt x="320040" y="8889"/>
                </a:lnTo>
                <a:lnTo>
                  <a:pt x="334093" y="20319"/>
                </a:lnTo>
                <a:lnTo>
                  <a:pt x="346551" y="35178"/>
                </a:lnTo>
                <a:lnTo>
                  <a:pt x="366775" y="75184"/>
                </a:lnTo>
                <a:lnTo>
                  <a:pt x="379523" y="126936"/>
                </a:lnTo>
                <a:lnTo>
                  <a:pt x="383794" y="188595"/>
                </a:lnTo>
                <a:lnTo>
                  <a:pt x="382726" y="220200"/>
                </a:lnTo>
                <a:lnTo>
                  <a:pt x="374257" y="276552"/>
                </a:lnTo>
                <a:lnTo>
                  <a:pt x="357616" y="323254"/>
                </a:lnTo>
                <a:lnTo>
                  <a:pt x="334184" y="356592"/>
                </a:lnTo>
                <a:lnTo>
                  <a:pt x="320040" y="368046"/>
                </a:lnTo>
                <a:lnTo>
                  <a:pt x="323596" y="377063"/>
                </a:lnTo>
                <a:lnTo>
                  <a:pt x="357124" y="350186"/>
                </a:lnTo>
                <a:lnTo>
                  <a:pt x="383031" y="307213"/>
                </a:lnTo>
                <a:lnTo>
                  <a:pt x="399605" y="251872"/>
                </a:lnTo>
                <a:lnTo>
                  <a:pt x="405129" y="188340"/>
                </a:lnTo>
                <a:lnTo>
                  <a:pt x="403748" y="155410"/>
                </a:lnTo>
                <a:lnTo>
                  <a:pt x="392699" y="96025"/>
                </a:lnTo>
                <a:lnTo>
                  <a:pt x="371030" y="46237"/>
                </a:lnTo>
                <a:lnTo>
                  <a:pt x="341312" y="11428"/>
                </a:lnTo>
                <a:lnTo>
                  <a:pt x="323596" y="0"/>
                </a:lnTo>
                <a:close/>
              </a:path>
              <a:path w="405129" h="377189">
                <a:moveTo>
                  <a:pt x="81406" y="0"/>
                </a:moveTo>
                <a:lnTo>
                  <a:pt x="47990" y="26844"/>
                </a:lnTo>
                <a:lnTo>
                  <a:pt x="22098" y="69596"/>
                </a:lnTo>
                <a:lnTo>
                  <a:pt x="5524" y="124634"/>
                </a:lnTo>
                <a:lnTo>
                  <a:pt x="0" y="188340"/>
                </a:lnTo>
                <a:lnTo>
                  <a:pt x="1381" y="221130"/>
                </a:lnTo>
                <a:lnTo>
                  <a:pt x="12430" y="280566"/>
                </a:lnTo>
                <a:lnTo>
                  <a:pt x="34097" y="330717"/>
                </a:lnTo>
                <a:lnTo>
                  <a:pt x="63763" y="365631"/>
                </a:lnTo>
                <a:lnTo>
                  <a:pt x="81406" y="377063"/>
                </a:lnTo>
                <a:lnTo>
                  <a:pt x="85090" y="368046"/>
                </a:lnTo>
                <a:lnTo>
                  <a:pt x="70945" y="356592"/>
                </a:lnTo>
                <a:lnTo>
                  <a:pt x="58420" y="341661"/>
                </a:lnTo>
                <a:lnTo>
                  <a:pt x="38226" y="301371"/>
                </a:lnTo>
                <a:lnTo>
                  <a:pt x="25590" y="249507"/>
                </a:lnTo>
                <a:lnTo>
                  <a:pt x="21336" y="188595"/>
                </a:lnTo>
                <a:lnTo>
                  <a:pt x="22405" y="156515"/>
                </a:lnTo>
                <a:lnTo>
                  <a:pt x="30926" y="99833"/>
                </a:lnTo>
                <a:lnTo>
                  <a:pt x="47692" y="53466"/>
                </a:lnTo>
                <a:lnTo>
                  <a:pt x="71036" y="20319"/>
                </a:lnTo>
                <a:lnTo>
                  <a:pt x="85090" y="8889"/>
                </a:lnTo>
                <a:lnTo>
                  <a:pt x="81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50431" y="1203833"/>
            <a:ext cx="226060" cy="5257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5"/>
              </a:spcBef>
            </a:pPr>
            <a:r>
              <a:rPr sz="1300" spc="35" dirty="0">
                <a:latin typeface="Cambria Math"/>
                <a:cs typeface="Cambria Math"/>
              </a:rPr>
              <a:t>𝜕𝐺</a:t>
            </a:r>
            <a:endParaRPr sz="13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r>
              <a:rPr sz="1300" spc="35" dirty="0">
                <a:latin typeface="Cambria Math"/>
                <a:cs typeface="Cambria Math"/>
              </a:rPr>
              <a:t>𝜕𝑉</a:t>
            </a:r>
            <a:endParaRPr sz="1300">
              <a:latin typeface="Cambria Math"/>
              <a:cs typeface="Cambria Math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318508" y="1346453"/>
            <a:ext cx="2649220" cy="162560"/>
            <a:chOff x="4318508" y="1346453"/>
            <a:chExt cx="2649220" cy="162560"/>
          </a:xfrm>
        </p:grpSpPr>
        <p:sp>
          <p:nvSpPr>
            <p:cNvPr id="15" name="object 15"/>
            <p:cNvSpPr/>
            <p:nvPr/>
          </p:nvSpPr>
          <p:spPr>
            <a:xfrm>
              <a:off x="6748272" y="1493519"/>
              <a:ext cx="219710" cy="15240"/>
            </a:xfrm>
            <a:custGeom>
              <a:avLst/>
              <a:gdLst/>
              <a:ahLst/>
              <a:cxnLst/>
              <a:rect l="l" t="t" r="r" b="b"/>
              <a:pathLst>
                <a:path w="219709" h="15240">
                  <a:moveTo>
                    <a:pt x="219455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219455" y="15239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8508" y="1346453"/>
              <a:ext cx="1981835" cy="132715"/>
            </a:xfrm>
            <a:custGeom>
              <a:avLst/>
              <a:gdLst/>
              <a:ahLst/>
              <a:cxnLst/>
              <a:rect l="l" t="t" r="r" b="b"/>
              <a:pathLst>
                <a:path w="1981835" h="132715">
                  <a:moveTo>
                    <a:pt x="1925017" y="66310"/>
                  </a:moveTo>
                  <a:lnTo>
                    <a:pt x="1853691" y="107950"/>
                  </a:lnTo>
                  <a:lnTo>
                    <a:pt x="1851405" y="116712"/>
                  </a:lnTo>
                  <a:lnTo>
                    <a:pt x="1855342" y="123571"/>
                  </a:lnTo>
                  <a:lnTo>
                    <a:pt x="1859279" y="130301"/>
                  </a:lnTo>
                  <a:lnTo>
                    <a:pt x="1868042" y="132587"/>
                  </a:lnTo>
                  <a:lnTo>
                    <a:pt x="1957127" y="80645"/>
                  </a:lnTo>
                  <a:lnTo>
                    <a:pt x="1953387" y="80645"/>
                  </a:lnTo>
                  <a:lnTo>
                    <a:pt x="1953387" y="78612"/>
                  </a:lnTo>
                  <a:lnTo>
                    <a:pt x="1946147" y="78612"/>
                  </a:lnTo>
                  <a:lnTo>
                    <a:pt x="1925017" y="66310"/>
                  </a:lnTo>
                  <a:close/>
                </a:path>
                <a:path w="1981835" h="132715">
                  <a:moveTo>
                    <a:pt x="1900558" y="52070"/>
                  </a:moveTo>
                  <a:lnTo>
                    <a:pt x="0" y="52070"/>
                  </a:lnTo>
                  <a:lnTo>
                    <a:pt x="0" y="80645"/>
                  </a:lnTo>
                  <a:lnTo>
                    <a:pt x="1900463" y="80645"/>
                  </a:lnTo>
                  <a:lnTo>
                    <a:pt x="1925017" y="66310"/>
                  </a:lnTo>
                  <a:lnTo>
                    <a:pt x="1900558" y="52070"/>
                  </a:lnTo>
                  <a:close/>
                </a:path>
                <a:path w="1981835" h="132715">
                  <a:moveTo>
                    <a:pt x="1957344" y="52070"/>
                  </a:moveTo>
                  <a:lnTo>
                    <a:pt x="1953387" y="52070"/>
                  </a:lnTo>
                  <a:lnTo>
                    <a:pt x="1953387" y="80645"/>
                  </a:lnTo>
                  <a:lnTo>
                    <a:pt x="1957127" y="80645"/>
                  </a:lnTo>
                  <a:lnTo>
                    <a:pt x="1981707" y="66294"/>
                  </a:lnTo>
                  <a:lnTo>
                    <a:pt x="1957344" y="52070"/>
                  </a:lnTo>
                  <a:close/>
                </a:path>
                <a:path w="1981835" h="132715">
                  <a:moveTo>
                    <a:pt x="1946147" y="53975"/>
                  </a:moveTo>
                  <a:lnTo>
                    <a:pt x="1925017" y="66310"/>
                  </a:lnTo>
                  <a:lnTo>
                    <a:pt x="1946147" y="78612"/>
                  </a:lnTo>
                  <a:lnTo>
                    <a:pt x="1946147" y="53975"/>
                  </a:lnTo>
                  <a:close/>
                </a:path>
                <a:path w="1981835" h="132715">
                  <a:moveTo>
                    <a:pt x="1953387" y="53975"/>
                  </a:moveTo>
                  <a:lnTo>
                    <a:pt x="1946147" y="53975"/>
                  </a:lnTo>
                  <a:lnTo>
                    <a:pt x="1946147" y="78612"/>
                  </a:lnTo>
                  <a:lnTo>
                    <a:pt x="1953387" y="78612"/>
                  </a:lnTo>
                  <a:lnTo>
                    <a:pt x="1953387" y="53975"/>
                  </a:lnTo>
                  <a:close/>
                </a:path>
                <a:path w="1981835" h="132715">
                  <a:moveTo>
                    <a:pt x="1868042" y="0"/>
                  </a:moveTo>
                  <a:lnTo>
                    <a:pt x="1859279" y="2286"/>
                  </a:lnTo>
                  <a:lnTo>
                    <a:pt x="1855342" y="9144"/>
                  </a:lnTo>
                  <a:lnTo>
                    <a:pt x="1851405" y="15875"/>
                  </a:lnTo>
                  <a:lnTo>
                    <a:pt x="1853691" y="24637"/>
                  </a:lnTo>
                  <a:lnTo>
                    <a:pt x="1860422" y="28701"/>
                  </a:lnTo>
                  <a:lnTo>
                    <a:pt x="1925017" y="66310"/>
                  </a:lnTo>
                  <a:lnTo>
                    <a:pt x="1946147" y="53975"/>
                  </a:lnTo>
                  <a:lnTo>
                    <a:pt x="1953387" y="53975"/>
                  </a:lnTo>
                  <a:lnTo>
                    <a:pt x="1953387" y="52070"/>
                  </a:lnTo>
                  <a:lnTo>
                    <a:pt x="1957344" y="52070"/>
                  </a:lnTo>
                  <a:lnTo>
                    <a:pt x="186804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19239" y="1457325"/>
            <a:ext cx="103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mbria Math"/>
                <a:cs typeface="Cambria Math"/>
              </a:rPr>
              <a:t>𝑇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23708" y="1326007"/>
            <a:ext cx="42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(</a:t>
            </a:r>
            <a:r>
              <a:rPr sz="1800" i="1" spc="-25" dirty="0">
                <a:latin typeface="Calibri"/>
                <a:cs typeface="Calibri"/>
              </a:rPr>
              <a:t>T,P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4146" y="1005078"/>
            <a:ext cx="1207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Singolarità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della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derivata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prima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44832" y="2370899"/>
            <a:ext cx="3287395" cy="1949450"/>
            <a:chOff x="5644832" y="2370899"/>
            <a:chExt cx="3287395" cy="1949450"/>
          </a:xfrm>
        </p:grpSpPr>
        <p:sp>
          <p:nvSpPr>
            <p:cNvPr id="21" name="object 21"/>
            <p:cNvSpPr/>
            <p:nvPr/>
          </p:nvSpPr>
          <p:spPr>
            <a:xfrm>
              <a:off x="5649595" y="2375661"/>
              <a:ext cx="3277870" cy="1939925"/>
            </a:xfrm>
            <a:custGeom>
              <a:avLst/>
              <a:gdLst/>
              <a:ahLst/>
              <a:cxnLst/>
              <a:rect l="l" t="t" r="r" b="b"/>
              <a:pathLst>
                <a:path w="3277870" h="1939925">
                  <a:moveTo>
                    <a:pt x="0" y="1939925"/>
                  </a:moveTo>
                  <a:lnTo>
                    <a:pt x="3277362" y="1939925"/>
                  </a:lnTo>
                  <a:lnTo>
                    <a:pt x="3277362" y="0"/>
                  </a:lnTo>
                  <a:lnTo>
                    <a:pt x="0" y="0"/>
                  </a:lnTo>
                  <a:lnTo>
                    <a:pt x="0" y="1939925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41035" y="2659125"/>
              <a:ext cx="207645" cy="15240"/>
            </a:xfrm>
            <a:custGeom>
              <a:avLst/>
              <a:gdLst/>
              <a:ahLst/>
              <a:cxnLst/>
              <a:rect l="l" t="t" r="r" b="b"/>
              <a:pathLst>
                <a:path w="207645" h="15239">
                  <a:moveTo>
                    <a:pt x="207263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207263" y="1523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17666" y="2358009"/>
            <a:ext cx="384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300" spc="35" dirty="0">
                <a:latin typeface="Cambria Math"/>
                <a:cs typeface="Cambria Math"/>
              </a:rPr>
              <a:t>𝐶</a:t>
            </a:r>
            <a:r>
              <a:rPr sz="1575" spc="52" baseline="-13227" dirty="0">
                <a:latin typeface="Cambria Math"/>
                <a:cs typeface="Cambria Math"/>
              </a:rPr>
              <a:t>𝑃</a:t>
            </a:r>
            <a:r>
              <a:rPr sz="2700" spc="52" baseline="-32407" dirty="0">
                <a:latin typeface="Calibri"/>
                <a:cs typeface="Calibri"/>
              </a:rPr>
              <a:t>=</a:t>
            </a:r>
            <a:endParaRPr sz="2700" baseline="-32407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80759" y="2478277"/>
            <a:ext cx="399415" cy="377190"/>
          </a:xfrm>
          <a:custGeom>
            <a:avLst/>
            <a:gdLst/>
            <a:ahLst/>
            <a:cxnLst/>
            <a:rect l="l" t="t" r="r" b="b"/>
            <a:pathLst>
              <a:path w="399414" h="377189">
                <a:moveTo>
                  <a:pt x="317373" y="0"/>
                </a:moveTo>
                <a:lnTo>
                  <a:pt x="313816" y="8889"/>
                </a:lnTo>
                <a:lnTo>
                  <a:pt x="327888" y="20320"/>
                </a:lnTo>
                <a:lnTo>
                  <a:pt x="340375" y="35179"/>
                </a:lnTo>
                <a:lnTo>
                  <a:pt x="360552" y="75184"/>
                </a:lnTo>
                <a:lnTo>
                  <a:pt x="373300" y="127000"/>
                </a:lnTo>
                <a:lnTo>
                  <a:pt x="377570" y="188722"/>
                </a:lnTo>
                <a:lnTo>
                  <a:pt x="376521" y="220271"/>
                </a:lnTo>
                <a:lnTo>
                  <a:pt x="368087" y="276607"/>
                </a:lnTo>
                <a:lnTo>
                  <a:pt x="351393" y="323328"/>
                </a:lnTo>
                <a:lnTo>
                  <a:pt x="327961" y="356717"/>
                </a:lnTo>
                <a:lnTo>
                  <a:pt x="313816" y="368173"/>
                </a:lnTo>
                <a:lnTo>
                  <a:pt x="317373" y="377063"/>
                </a:lnTo>
                <a:lnTo>
                  <a:pt x="350996" y="350234"/>
                </a:lnTo>
                <a:lnTo>
                  <a:pt x="376809" y="307213"/>
                </a:lnTo>
                <a:lnTo>
                  <a:pt x="393382" y="251983"/>
                </a:lnTo>
                <a:lnTo>
                  <a:pt x="398906" y="188468"/>
                </a:lnTo>
                <a:lnTo>
                  <a:pt x="397525" y="155483"/>
                </a:lnTo>
                <a:lnTo>
                  <a:pt x="386476" y="96135"/>
                </a:lnTo>
                <a:lnTo>
                  <a:pt x="364878" y="46362"/>
                </a:lnTo>
                <a:lnTo>
                  <a:pt x="335160" y="11501"/>
                </a:lnTo>
                <a:lnTo>
                  <a:pt x="317373" y="0"/>
                </a:lnTo>
                <a:close/>
              </a:path>
              <a:path w="399414" h="377189">
                <a:moveTo>
                  <a:pt x="81279" y="0"/>
                </a:moveTo>
                <a:lnTo>
                  <a:pt x="47863" y="26955"/>
                </a:lnTo>
                <a:lnTo>
                  <a:pt x="21970" y="69723"/>
                </a:lnTo>
                <a:lnTo>
                  <a:pt x="5508" y="124713"/>
                </a:lnTo>
                <a:lnTo>
                  <a:pt x="0" y="188468"/>
                </a:lnTo>
                <a:lnTo>
                  <a:pt x="1379" y="221255"/>
                </a:lnTo>
                <a:lnTo>
                  <a:pt x="12376" y="280640"/>
                </a:lnTo>
                <a:lnTo>
                  <a:pt x="33970" y="330735"/>
                </a:lnTo>
                <a:lnTo>
                  <a:pt x="63636" y="365684"/>
                </a:lnTo>
                <a:lnTo>
                  <a:pt x="81279" y="377063"/>
                </a:lnTo>
                <a:lnTo>
                  <a:pt x="85089" y="368173"/>
                </a:lnTo>
                <a:lnTo>
                  <a:pt x="70871" y="356717"/>
                </a:lnTo>
                <a:lnTo>
                  <a:pt x="58308" y="341772"/>
                </a:lnTo>
                <a:lnTo>
                  <a:pt x="38100" y="301371"/>
                </a:lnTo>
                <a:lnTo>
                  <a:pt x="25526" y="249570"/>
                </a:lnTo>
                <a:lnTo>
                  <a:pt x="21336" y="188722"/>
                </a:lnTo>
                <a:lnTo>
                  <a:pt x="22387" y="156622"/>
                </a:lnTo>
                <a:lnTo>
                  <a:pt x="30872" y="99853"/>
                </a:lnTo>
                <a:lnTo>
                  <a:pt x="47638" y="53467"/>
                </a:lnTo>
                <a:lnTo>
                  <a:pt x="71018" y="20320"/>
                </a:lnTo>
                <a:lnTo>
                  <a:pt x="85089" y="8889"/>
                </a:lnTo>
                <a:lnTo>
                  <a:pt x="81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791834" y="2370201"/>
            <a:ext cx="603885" cy="5257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500"/>
              </a:spcBef>
            </a:pPr>
            <a:r>
              <a:rPr sz="1300" spc="35" dirty="0">
                <a:latin typeface="Cambria Math"/>
                <a:cs typeface="Cambria Math"/>
              </a:rPr>
              <a:t>𝜕𝑆</a:t>
            </a:r>
            <a:endParaRPr sz="1300">
              <a:latin typeface="Cambria Math"/>
              <a:cs typeface="Cambria Math"/>
            </a:endParaRPr>
          </a:p>
          <a:p>
            <a:pPr marR="5080" algn="r">
              <a:lnSpc>
                <a:spcPct val="100000"/>
              </a:lnSpc>
              <a:spcBef>
                <a:spcPts val="409"/>
              </a:spcBef>
              <a:tabLst>
                <a:tab pos="383540" algn="l"/>
              </a:tabLst>
            </a:pPr>
            <a:r>
              <a:rPr sz="1300" spc="-50" dirty="0">
                <a:latin typeface="Cambria Math"/>
                <a:cs typeface="Cambria Math"/>
              </a:rPr>
              <a:t>𝑇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1300" spc="30" dirty="0">
                <a:latin typeface="Cambria Math"/>
                <a:cs typeface="Cambria Math"/>
              </a:rPr>
              <a:t>𝜕𝑇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73851" y="2478277"/>
            <a:ext cx="1644014" cy="377190"/>
          </a:xfrm>
          <a:custGeom>
            <a:avLst/>
            <a:gdLst/>
            <a:ahLst/>
            <a:cxnLst/>
            <a:rect l="l" t="t" r="r" b="b"/>
            <a:pathLst>
              <a:path w="1644015" h="377189">
                <a:moveTo>
                  <a:pt x="210312" y="180848"/>
                </a:moveTo>
                <a:lnTo>
                  <a:pt x="0" y="180848"/>
                </a:lnTo>
                <a:lnTo>
                  <a:pt x="0" y="196088"/>
                </a:lnTo>
                <a:lnTo>
                  <a:pt x="210312" y="196088"/>
                </a:lnTo>
                <a:lnTo>
                  <a:pt x="210312" y="180848"/>
                </a:lnTo>
                <a:close/>
              </a:path>
              <a:path w="1644015" h="377189">
                <a:moveTo>
                  <a:pt x="972299" y="180848"/>
                </a:moveTo>
                <a:lnTo>
                  <a:pt x="762000" y="180848"/>
                </a:lnTo>
                <a:lnTo>
                  <a:pt x="762000" y="196088"/>
                </a:lnTo>
                <a:lnTo>
                  <a:pt x="972299" y="196088"/>
                </a:lnTo>
                <a:lnTo>
                  <a:pt x="972299" y="180848"/>
                </a:lnTo>
                <a:close/>
              </a:path>
              <a:path w="1644015" h="377189">
                <a:moveTo>
                  <a:pt x="1116584" y="8890"/>
                </a:moveTo>
                <a:lnTo>
                  <a:pt x="1079474" y="26962"/>
                </a:lnTo>
                <a:lnTo>
                  <a:pt x="1053592" y="69723"/>
                </a:lnTo>
                <a:lnTo>
                  <a:pt x="1037120" y="124714"/>
                </a:lnTo>
                <a:lnTo>
                  <a:pt x="1031621" y="188468"/>
                </a:lnTo>
                <a:lnTo>
                  <a:pt x="1032992" y="221259"/>
                </a:lnTo>
                <a:lnTo>
                  <a:pt x="1043990" y="280644"/>
                </a:lnTo>
                <a:lnTo>
                  <a:pt x="1065580" y="330746"/>
                </a:lnTo>
                <a:lnTo>
                  <a:pt x="1095248" y="365696"/>
                </a:lnTo>
                <a:lnTo>
                  <a:pt x="1112901" y="377063"/>
                </a:lnTo>
                <a:lnTo>
                  <a:pt x="1116584" y="368173"/>
                </a:lnTo>
                <a:lnTo>
                  <a:pt x="1102436" y="356717"/>
                </a:lnTo>
                <a:lnTo>
                  <a:pt x="1089914" y="341782"/>
                </a:lnTo>
                <a:lnTo>
                  <a:pt x="1069721" y="301371"/>
                </a:lnTo>
                <a:lnTo>
                  <a:pt x="1057148" y="249580"/>
                </a:lnTo>
                <a:lnTo>
                  <a:pt x="1052957" y="188722"/>
                </a:lnTo>
                <a:lnTo>
                  <a:pt x="1053998" y="156629"/>
                </a:lnTo>
                <a:lnTo>
                  <a:pt x="1062482" y="99860"/>
                </a:lnTo>
                <a:lnTo>
                  <a:pt x="1079246" y="53467"/>
                </a:lnTo>
                <a:lnTo>
                  <a:pt x="1102575" y="20320"/>
                </a:lnTo>
                <a:lnTo>
                  <a:pt x="1116584" y="8890"/>
                </a:lnTo>
                <a:close/>
              </a:path>
              <a:path w="1644015" h="377189">
                <a:moveTo>
                  <a:pt x="1551432" y="180848"/>
                </a:moveTo>
                <a:lnTo>
                  <a:pt x="1331976" y="180848"/>
                </a:lnTo>
                <a:lnTo>
                  <a:pt x="1331976" y="196088"/>
                </a:lnTo>
                <a:lnTo>
                  <a:pt x="1551432" y="196088"/>
                </a:lnTo>
                <a:lnTo>
                  <a:pt x="1551432" y="180848"/>
                </a:lnTo>
                <a:close/>
              </a:path>
              <a:path w="1644015" h="377189">
                <a:moveTo>
                  <a:pt x="1643888" y="188468"/>
                </a:moveTo>
                <a:lnTo>
                  <a:pt x="1638363" y="124726"/>
                </a:lnTo>
                <a:lnTo>
                  <a:pt x="1621790" y="69723"/>
                </a:lnTo>
                <a:lnTo>
                  <a:pt x="1595970" y="26962"/>
                </a:lnTo>
                <a:lnTo>
                  <a:pt x="1562354" y="0"/>
                </a:lnTo>
                <a:lnTo>
                  <a:pt x="1558798" y="8890"/>
                </a:lnTo>
                <a:lnTo>
                  <a:pt x="1572856" y="20320"/>
                </a:lnTo>
                <a:lnTo>
                  <a:pt x="1585353" y="35179"/>
                </a:lnTo>
                <a:lnTo>
                  <a:pt x="1605534" y="75184"/>
                </a:lnTo>
                <a:lnTo>
                  <a:pt x="1618272" y="127012"/>
                </a:lnTo>
                <a:lnTo>
                  <a:pt x="1622552" y="188722"/>
                </a:lnTo>
                <a:lnTo>
                  <a:pt x="1621497" y="220281"/>
                </a:lnTo>
                <a:lnTo>
                  <a:pt x="1613065" y="276618"/>
                </a:lnTo>
                <a:lnTo>
                  <a:pt x="1596364" y="323329"/>
                </a:lnTo>
                <a:lnTo>
                  <a:pt x="1572933" y="356717"/>
                </a:lnTo>
                <a:lnTo>
                  <a:pt x="1558798" y="368173"/>
                </a:lnTo>
                <a:lnTo>
                  <a:pt x="1562354" y="377063"/>
                </a:lnTo>
                <a:lnTo>
                  <a:pt x="1595970" y="350240"/>
                </a:lnTo>
                <a:lnTo>
                  <a:pt x="1621790" y="307213"/>
                </a:lnTo>
                <a:lnTo>
                  <a:pt x="1638363" y="251993"/>
                </a:lnTo>
                <a:lnTo>
                  <a:pt x="1642503" y="221259"/>
                </a:lnTo>
                <a:lnTo>
                  <a:pt x="1643888" y="188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538594" y="2623184"/>
            <a:ext cx="1073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mbria Math"/>
                <a:cs typeface="Cambria Math"/>
              </a:rPr>
              <a:t>𝑃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03441" y="249212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12736" y="2308132"/>
            <a:ext cx="1817370" cy="58737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490"/>
              </a:spcBef>
              <a:tabLst>
                <a:tab pos="387985" algn="l"/>
                <a:tab pos="991869" algn="l"/>
              </a:tabLst>
            </a:pPr>
            <a:r>
              <a:rPr sz="1300" spc="35" dirty="0">
                <a:latin typeface="Cambria Math"/>
                <a:cs typeface="Cambria Math"/>
              </a:rPr>
              <a:t>𝜕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2700" baseline="-32407" dirty="0">
                <a:latin typeface="Cambria Math"/>
                <a:cs typeface="Cambria Math"/>
              </a:rPr>
              <a:t>−</a:t>
            </a:r>
            <a:r>
              <a:rPr sz="2700" spc="-165" baseline="-32407" dirty="0">
                <a:latin typeface="Cambria Math"/>
                <a:cs typeface="Cambria Math"/>
              </a:rPr>
              <a:t> </a:t>
            </a:r>
            <a:r>
              <a:rPr sz="1300" spc="35" dirty="0">
                <a:latin typeface="Cambria Math"/>
                <a:cs typeface="Cambria Math"/>
              </a:rPr>
              <a:t>𝜕𝐺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2700" baseline="-32407" dirty="0">
                <a:latin typeface="Cambria Math"/>
                <a:cs typeface="Cambria Math"/>
              </a:rPr>
              <a:t>=</a:t>
            </a:r>
            <a:r>
              <a:rPr sz="2700" spc="142" baseline="-32407" dirty="0">
                <a:latin typeface="Cambria Math"/>
                <a:cs typeface="Cambria Math"/>
              </a:rPr>
              <a:t> </a:t>
            </a:r>
            <a:r>
              <a:rPr sz="2700" baseline="-32407" dirty="0">
                <a:latin typeface="Cambria Math"/>
                <a:cs typeface="Cambria Math"/>
              </a:rPr>
              <a:t>−</a:t>
            </a:r>
            <a:r>
              <a:rPr sz="2700" spc="-135" baseline="-32407" dirty="0">
                <a:latin typeface="Cambria Math"/>
                <a:cs typeface="Cambria Math"/>
              </a:rPr>
              <a:t> </a:t>
            </a:r>
            <a:r>
              <a:rPr sz="1300" spc="60" dirty="0">
                <a:latin typeface="Cambria Math"/>
                <a:cs typeface="Cambria Math"/>
              </a:rPr>
              <a:t>𝜕</a:t>
            </a:r>
            <a:r>
              <a:rPr sz="1575" spc="89" baseline="26455" dirty="0">
                <a:latin typeface="Cambria Math"/>
                <a:cs typeface="Cambria Math"/>
              </a:rPr>
              <a:t>2</a:t>
            </a:r>
            <a:r>
              <a:rPr sz="1300" spc="60" dirty="0">
                <a:latin typeface="Cambria Math"/>
                <a:cs typeface="Cambria Math"/>
              </a:rPr>
              <a:t>𝐺</a:t>
            </a:r>
            <a:endParaRPr sz="1300">
              <a:latin typeface="Cambria Math"/>
              <a:cs typeface="Cambria Math"/>
            </a:endParaRPr>
          </a:p>
          <a:p>
            <a:pPr marL="25400">
              <a:lnSpc>
                <a:spcPct val="100000"/>
              </a:lnSpc>
              <a:spcBef>
                <a:spcPts val="310"/>
              </a:spcBef>
              <a:tabLst>
                <a:tab pos="598170" algn="l"/>
                <a:tab pos="1439545" algn="l"/>
              </a:tabLst>
            </a:pPr>
            <a:r>
              <a:rPr sz="1300" spc="30" dirty="0">
                <a:latin typeface="Cambria Math"/>
                <a:cs typeface="Cambria Math"/>
              </a:rPr>
              <a:t>𝜕𝑇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1300" spc="30" dirty="0">
                <a:latin typeface="Cambria Math"/>
                <a:cs typeface="Cambria Math"/>
              </a:rPr>
              <a:t>𝜕𝑇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1300" spc="65" dirty="0">
                <a:latin typeface="Cambria Math"/>
                <a:cs typeface="Cambria Math"/>
              </a:rPr>
              <a:t>𝜕𝑇</a:t>
            </a:r>
            <a:r>
              <a:rPr sz="1575" spc="97" baseline="21164" dirty="0">
                <a:latin typeface="Cambria Math"/>
                <a:cs typeface="Cambria Math"/>
              </a:rPr>
              <a:t>2</a:t>
            </a:r>
            <a:endParaRPr sz="1575" baseline="21164">
              <a:latin typeface="Cambria Math"/>
              <a:cs typeface="Cambria Math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40995" y="2659125"/>
            <a:ext cx="2117090" cy="906780"/>
          </a:xfrm>
          <a:custGeom>
            <a:avLst/>
            <a:gdLst/>
            <a:ahLst/>
            <a:cxnLst/>
            <a:rect l="l" t="t" r="r" b="b"/>
            <a:pathLst>
              <a:path w="2117090" h="906779">
                <a:moveTo>
                  <a:pt x="84975" y="538226"/>
                </a:moveTo>
                <a:lnTo>
                  <a:pt x="47866" y="556298"/>
                </a:lnTo>
                <a:lnTo>
                  <a:pt x="21983" y="599059"/>
                </a:lnTo>
                <a:lnTo>
                  <a:pt x="5511" y="654050"/>
                </a:lnTo>
                <a:lnTo>
                  <a:pt x="0" y="717804"/>
                </a:lnTo>
                <a:lnTo>
                  <a:pt x="1384" y="750595"/>
                </a:lnTo>
                <a:lnTo>
                  <a:pt x="12382" y="809980"/>
                </a:lnTo>
                <a:lnTo>
                  <a:pt x="33972" y="860082"/>
                </a:lnTo>
                <a:lnTo>
                  <a:pt x="63639" y="895032"/>
                </a:lnTo>
                <a:lnTo>
                  <a:pt x="81292" y="906399"/>
                </a:lnTo>
                <a:lnTo>
                  <a:pt x="84975" y="897509"/>
                </a:lnTo>
                <a:lnTo>
                  <a:pt x="70827" y="886053"/>
                </a:lnTo>
                <a:lnTo>
                  <a:pt x="58305" y="871118"/>
                </a:lnTo>
                <a:lnTo>
                  <a:pt x="38100" y="830707"/>
                </a:lnTo>
                <a:lnTo>
                  <a:pt x="25527" y="778916"/>
                </a:lnTo>
                <a:lnTo>
                  <a:pt x="21348" y="718058"/>
                </a:lnTo>
                <a:lnTo>
                  <a:pt x="22390" y="685965"/>
                </a:lnTo>
                <a:lnTo>
                  <a:pt x="30873" y="629196"/>
                </a:lnTo>
                <a:lnTo>
                  <a:pt x="47637" y="582803"/>
                </a:lnTo>
                <a:lnTo>
                  <a:pt x="70967" y="549656"/>
                </a:lnTo>
                <a:lnTo>
                  <a:pt x="84975" y="538226"/>
                </a:lnTo>
                <a:close/>
              </a:path>
              <a:path w="2117090" h="906779">
                <a:moveTo>
                  <a:pt x="405015" y="717804"/>
                </a:moveTo>
                <a:lnTo>
                  <a:pt x="399491" y="654050"/>
                </a:lnTo>
                <a:lnTo>
                  <a:pt x="382917" y="599059"/>
                </a:lnTo>
                <a:lnTo>
                  <a:pt x="357098" y="556298"/>
                </a:lnTo>
                <a:lnTo>
                  <a:pt x="323481" y="529336"/>
                </a:lnTo>
                <a:lnTo>
                  <a:pt x="319925" y="538226"/>
                </a:lnTo>
                <a:lnTo>
                  <a:pt x="333984" y="549656"/>
                </a:lnTo>
                <a:lnTo>
                  <a:pt x="346481" y="564515"/>
                </a:lnTo>
                <a:lnTo>
                  <a:pt x="366661" y="604520"/>
                </a:lnTo>
                <a:lnTo>
                  <a:pt x="379399" y="656348"/>
                </a:lnTo>
                <a:lnTo>
                  <a:pt x="383679" y="718058"/>
                </a:lnTo>
                <a:lnTo>
                  <a:pt x="382625" y="749617"/>
                </a:lnTo>
                <a:lnTo>
                  <a:pt x="374192" y="805954"/>
                </a:lnTo>
                <a:lnTo>
                  <a:pt x="357492" y="852665"/>
                </a:lnTo>
                <a:lnTo>
                  <a:pt x="334060" y="886053"/>
                </a:lnTo>
                <a:lnTo>
                  <a:pt x="319925" y="897509"/>
                </a:lnTo>
                <a:lnTo>
                  <a:pt x="323481" y="906399"/>
                </a:lnTo>
                <a:lnTo>
                  <a:pt x="357098" y="879576"/>
                </a:lnTo>
                <a:lnTo>
                  <a:pt x="382917" y="836549"/>
                </a:lnTo>
                <a:lnTo>
                  <a:pt x="399491" y="781329"/>
                </a:lnTo>
                <a:lnTo>
                  <a:pt x="403631" y="750595"/>
                </a:lnTo>
                <a:lnTo>
                  <a:pt x="405015" y="717804"/>
                </a:lnTo>
                <a:close/>
              </a:path>
              <a:path w="2117090" h="906779">
                <a:moveTo>
                  <a:pt x="2116975" y="0"/>
                </a:moveTo>
                <a:lnTo>
                  <a:pt x="1806079" y="0"/>
                </a:lnTo>
                <a:lnTo>
                  <a:pt x="1806079" y="15240"/>
                </a:lnTo>
                <a:lnTo>
                  <a:pt x="2116975" y="15240"/>
                </a:lnTo>
                <a:lnTo>
                  <a:pt x="21169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743066" y="3202685"/>
            <a:ext cx="753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𝑥𝑉</a:t>
            </a:r>
            <a:r>
              <a:rPr sz="1800" spc="15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05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−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36131" y="3080766"/>
            <a:ext cx="226060" cy="5257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sz="1300" spc="35" dirty="0">
                <a:latin typeface="Cambria Math"/>
                <a:cs typeface="Cambria Math"/>
              </a:rPr>
              <a:t>𝜕𝑉</a:t>
            </a:r>
            <a:endParaRPr sz="1300">
              <a:latin typeface="Cambria Math"/>
              <a:cs typeface="Cambria Math"/>
            </a:endParaRPr>
          </a:p>
          <a:p>
            <a:pPr marL="2540">
              <a:lnSpc>
                <a:spcPct val="100000"/>
              </a:lnSpc>
              <a:spcBef>
                <a:spcPts val="409"/>
              </a:spcBef>
            </a:pPr>
            <a:r>
              <a:rPr sz="1300" spc="30" dirty="0">
                <a:latin typeface="Cambria Math"/>
                <a:cs typeface="Cambria Math"/>
              </a:rPr>
              <a:t>𝜕𝑇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34098" y="3188461"/>
            <a:ext cx="1330325" cy="377190"/>
          </a:xfrm>
          <a:custGeom>
            <a:avLst/>
            <a:gdLst/>
            <a:ahLst/>
            <a:cxnLst/>
            <a:rect l="l" t="t" r="r" b="b"/>
            <a:pathLst>
              <a:path w="1330325" h="377189">
                <a:moveTo>
                  <a:pt x="216408" y="180848"/>
                </a:moveTo>
                <a:lnTo>
                  <a:pt x="0" y="180848"/>
                </a:lnTo>
                <a:lnTo>
                  <a:pt x="0" y="196088"/>
                </a:lnTo>
                <a:lnTo>
                  <a:pt x="216408" y="196088"/>
                </a:lnTo>
                <a:lnTo>
                  <a:pt x="216408" y="180848"/>
                </a:lnTo>
                <a:close/>
              </a:path>
              <a:path w="1330325" h="377189">
                <a:moveTo>
                  <a:pt x="868680" y="180848"/>
                </a:moveTo>
                <a:lnTo>
                  <a:pt x="652272" y="180848"/>
                </a:lnTo>
                <a:lnTo>
                  <a:pt x="652272" y="196088"/>
                </a:lnTo>
                <a:lnTo>
                  <a:pt x="868680" y="196088"/>
                </a:lnTo>
                <a:lnTo>
                  <a:pt x="868680" y="180848"/>
                </a:lnTo>
                <a:close/>
              </a:path>
              <a:path w="1330325" h="377189">
                <a:moveTo>
                  <a:pt x="1009904" y="8890"/>
                </a:moveTo>
                <a:lnTo>
                  <a:pt x="972794" y="26962"/>
                </a:lnTo>
                <a:lnTo>
                  <a:pt x="946912" y="69723"/>
                </a:lnTo>
                <a:lnTo>
                  <a:pt x="930440" y="124714"/>
                </a:lnTo>
                <a:lnTo>
                  <a:pt x="924941" y="188468"/>
                </a:lnTo>
                <a:lnTo>
                  <a:pt x="926312" y="221259"/>
                </a:lnTo>
                <a:lnTo>
                  <a:pt x="937310" y="280644"/>
                </a:lnTo>
                <a:lnTo>
                  <a:pt x="958900" y="330746"/>
                </a:lnTo>
                <a:lnTo>
                  <a:pt x="988568" y="365696"/>
                </a:lnTo>
                <a:lnTo>
                  <a:pt x="1006221" y="377063"/>
                </a:lnTo>
                <a:lnTo>
                  <a:pt x="1009904" y="368173"/>
                </a:lnTo>
                <a:lnTo>
                  <a:pt x="995756" y="356717"/>
                </a:lnTo>
                <a:lnTo>
                  <a:pt x="983234" y="341782"/>
                </a:lnTo>
                <a:lnTo>
                  <a:pt x="963041" y="301371"/>
                </a:lnTo>
                <a:lnTo>
                  <a:pt x="950468" y="249580"/>
                </a:lnTo>
                <a:lnTo>
                  <a:pt x="946277" y="188722"/>
                </a:lnTo>
                <a:lnTo>
                  <a:pt x="947318" y="156629"/>
                </a:lnTo>
                <a:lnTo>
                  <a:pt x="955802" y="99860"/>
                </a:lnTo>
                <a:lnTo>
                  <a:pt x="972566" y="53467"/>
                </a:lnTo>
                <a:lnTo>
                  <a:pt x="995895" y="20320"/>
                </a:lnTo>
                <a:lnTo>
                  <a:pt x="1009904" y="8890"/>
                </a:lnTo>
                <a:close/>
              </a:path>
              <a:path w="1330325" h="377189">
                <a:moveTo>
                  <a:pt x="1329944" y="188468"/>
                </a:moveTo>
                <a:lnTo>
                  <a:pt x="1324419" y="124714"/>
                </a:lnTo>
                <a:lnTo>
                  <a:pt x="1307846" y="69723"/>
                </a:lnTo>
                <a:lnTo>
                  <a:pt x="1282026" y="26962"/>
                </a:lnTo>
                <a:lnTo>
                  <a:pt x="1248410" y="0"/>
                </a:lnTo>
                <a:lnTo>
                  <a:pt x="1244854" y="8890"/>
                </a:lnTo>
                <a:lnTo>
                  <a:pt x="1258912" y="20320"/>
                </a:lnTo>
                <a:lnTo>
                  <a:pt x="1271409" y="35179"/>
                </a:lnTo>
                <a:lnTo>
                  <a:pt x="1291590" y="75184"/>
                </a:lnTo>
                <a:lnTo>
                  <a:pt x="1304328" y="127012"/>
                </a:lnTo>
                <a:lnTo>
                  <a:pt x="1308608" y="188722"/>
                </a:lnTo>
                <a:lnTo>
                  <a:pt x="1307553" y="220281"/>
                </a:lnTo>
                <a:lnTo>
                  <a:pt x="1299121" y="276618"/>
                </a:lnTo>
                <a:lnTo>
                  <a:pt x="1282420" y="323329"/>
                </a:lnTo>
                <a:lnTo>
                  <a:pt x="1258989" y="356717"/>
                </a:lnTo>
                <a:lnTo>
                  <a:pt x="1244854" y="368173"/>
                </a:lnTo>
                <a:lnTo>
                  <a:pt x="1248410" y="377063"/>
                </a:lnTo>
                <a:lnTo>
                  <a:pt x="1282026" y="350240"/>
                </a:lnTo>
                <a:lnTo>
                  <a:pt x="1307846" y="307213"/>
                </a:lnTo>
                <a:lnTo>
                  <a:pt x="1324419" y="251993"/>
                </a:lnTo>
                <a:lnTo>
                  <a:pt x="1328559" y="221259"/>
                </a:lnTo>
                <a:lnTo>
                  <a:pt x="1329944" y="188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005193" y="3333750"/>
            <a:ext cx="1073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mbria Math"/>
                <a:cs typeface="Cambria Math"/>
              </a:rPr>
              <a:t>𝑃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05777" y="3129533"/>
            <a:ext cx="775335" cy="4768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37490">
              <a:lnSpc>
                <a:spcPts val="1060"/>
              </a:lnSpc>
              <a:spcBef>
                <a:spcPts val="120"/>
              </a:spcBef>
              <a:tabLst>
                <a:tab pos="548640" algn="l"/>
              </a:tabLst>
            </a:pPr>
            <a:r>
              <a:rPr sz="1300" spc="35" dirty="0">
                <a:latin typeface="Cambria Math"/>
                <a:cs typeface="Cambria Math"/>
              </a:rPr>
              <a:t>𝜕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1300" spc="35" dirty="0">
                <a:latin typeface="Cambria Math"/>
                <a:cs typeface="Cambria Math"/>
              </a:rPr>
              <a:t>𝜕𝐺</a:t>
            </a:r>
            <a:endParaRPr sz="1300">
              <a:latin typeface="Cambria Math"/>
              <a:cs typeface="Cambria Math"/>
            </a:endParaRPr>
          </a:p>
          <a:p>
            <a:pPr>
              <a:lnSpc>
                <a:spcPts val="1285"/>
              </a:lnSpc>
            </a:pPr>
            <a:r>
              <a:rPr sz="1800" spc="-25" dirty="0">
                <a:latin typeface="Calibri"/>
                <a:cs typeface="Calibri"/>
              </a:rPr>
              <a:t>=-</a:t>
            </a:r>
            <a:endParaRPr sz="1800">
              <a:latin typeface="Calibri"/>
              <a:cs typeface="Calibri"/>
            </a:endParaRPr>
          </a:p>
          <a:p>
            <a:pPr marL="182245">
              <a:lnSpc>
                <a:spcPts val="1185"/>
              </a:lnSpc>
              <a:tabLst>
                <a:tab pos="548640" algn="l"/>
              </a:tabLst>
            </a:pPr>
            <a:r>
              <a:rPr sz="1300" spc="35" dirty="0">
                <a:latin typeface="Cambria Math"/>
                <a:cs typeface="Cambria Math"/>
              </a:rPr>
              <a:t>𝜕𝑃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1300" spc="25" dirty="0">
                <a:latin typeface="Cambria Math"/>
                <a:cs typeface="Cambria Math"/>
              </a:rPr>
              <a:t>𝜕𝑃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52131" y="3369309"/>
            <a:ext cx="219710" cy="15240"/>
          </a:xfrm>
          <a:custGeom>
            <a:avLst/>
            <a:gdLst/>
            <a:ahLst/>
            <a:cxnLst/>
            <a:rect l="l" t="t" r="r" b="b"/>
            <a:pathLst>
              <a:path w="219709" h="15239">
                <a:moveTo>
                  <a:pt x="219455" y="0"/>
                </a:moveTo>
                <a:lnTo>
                  <a:pt x="0" y="0"/>
                </a:lnTo>
                <a:lnTo>
                  <a:pt x="0" y="15239"/>
                </a:lnTo>
                <a:lnTo>
                  <a:pt x="219455" y="15239"/>
                </a:lnTo>
                <a:lnTo>
                  <a:pt x="2194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025638" y="3202685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0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-110" dirty="0">
                <a:latin typeface="Cambria Math"/>
                <a:cs typeface="Cambria Math"/>
              </a:rPr>
              <a:t> </a:t>
            </a:r>
            <a:r>
              <a:rPr sz="1950" spc="52" baseline="44871" dirty="0">
                <a:latin typeface="Cambria Math"/>
                <a:cs typeface="Cambria Math"/>
              </a:rPr>
              <a:t>𝜕</a:t>
            </a:r>
            <a:endParaRPr sz="1950" baseline="44871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99931" y="3099054"/>
            <a:ext cx="9461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050" spc="60" dirty="0">
                <a:latin typeface="Cambria Math"/>
                <a:cs typeface="Cambria Math"/>
              </a:rPr>
              <a:t>2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91371" y="3129533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latin typeface="Cambria Math"/>
                <a:cs typeface="Cambria Math"/>
              </a:rPr>
              <a:t>𝐺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67597" y="3379469"/>
            <a:ext cx="37147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300" spc="70" dirty="0">
                <a:latin typeface="Cambria Math"/>
                <a:cs typeface="Cambria Math"/>
              </a:rPr>
              <a:t>𝜕𝑃</a:t>
            </a:r>
            <a:r>
              <a:rPr sz="1575" spc="104" baseline="21164" dirty="0">
                <a:latin typeface="Cambria Math"/>
                <a:cs typeface="Cambria Math"/>
              </a:rPr>
              <a:t>2</a:t>
            </a:r>
            <a:endParaRPr sz="1575" baseline="21164">
              <a:latin typeface="Cambria Math"/>
              <a:cs typeface="Cambria Math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490331" y="3369309"/>
            <a:ext cx="311150" cy="15240"/>
          </a:xfrm>
          <a:custGeom>
            <a:avLst/>
            <a:gdLst/>
            <a:ahLst/>
            <a:cxnLst/>
            <a:rect l="l" t="t" r="r" b="b"/>
            <a:pathLst>
              <a:path w="311150" h="15239">
                <a:moveTo>
                  <a:pt x="310896" y="0"/>
                </a:moveTo>
                <a:lnTo>
                  <a:pt x="0" y="0"/>
                </a:lnTo>
                <a:lnTo>
                  <a:pt x="0" y="15239"/>
                </a:lnTo>
                <a:lnTo>
                  <a:pt x="310896" y="15239"/>
                </a:lnTo>
                <a:lnTo>
                  <a:pt x="3108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717666" y="3885692"/>
            <a:ext cx="1197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mbria Math"/>
                <a:cs typeface="Cambria Math"/>
              </a:rPr>
              <a:t>𝑥</a:t>
            </a:r>
            <a:r>
              <a:rPr sz="1800" spc="15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0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-15" dirty="0">
                <a:latin typeface="Cambria Math"/>
                <a:cs typeface="Cambria Math"/>
              </a:rPr>
              <a:t> </a:t>
            </a:r>
            <a:r>
              <a:rPr sz="1950" spc="-75" baseline="44871" dirty="0">
                <a:latin typeface="Cambria Math"/>
                <a:cs typeface="Cambria Math"/>
              </a:rPr>
              <a:t>1</a:t>
            </a:r>
            <a:endParaRPr sz="1950" baseline="44871">
              <a:latin typeface="Cambria Math"/>
              <a:cs typeface="Cambria Math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768211" y="3871213"/>
            <a:ext cx="592455" cy="377190"/>
          </a:xfrm>
          <a:custGeom>
            <a:avLst/>
            <a:gdLst/>
            <a:ahLst/>
            <a:cxnLst/>
            <a:rect l="l" t="t" r="r" b="b"/>
            <a:pathLst>
              <a:path w="592454" h="377189">
                <a:moveTo>
                  <a:pt x="115824" y="180848"/>
                </a:moveTo>
                <a:lnTo>
                  <a:pt x="0" y="180848"/>
                </a:lnTo>
                <a:lnTo>
                  <a:pt x="0" y="196088"/>
                </a:lnTo>
                <a:lnTo>
                  <a:pt x="115824" y="196088"/>
                </a:lnTo>
                <a:lnTo>
                  <a:pt x="115824" y="180848"/>
                </a:lnTo>
                <a:close/>
              </a:path>
              <a:path w="592454" h="377189">
                <a:moveTo>
                  <a:pt x="272415" y="8890"/>
                </a:moveTo>
                <a:lnTo>
                  <a:pt x="235178" y="26962"/>
                </a:lnTo>
                <a:lnTo>
                  <a:pt x="209296" y="69723"/>
                </a:lnTo>
                <a:lnTo>
                  <a:pt x="192824" y="124726"/>
                </a:lnTo>
                <a:lnTo>
                  <a:pt x="187325" y="188468"/>
                </a:lnTo>
                <a:lnTo>
                  <a:pt x="188696" y="221259"/>
                </a:lnTo>
                <a:lnTo>
                  <a:pt x="199694" y="280644"/>
                </a:lnTo>
                <a:lnTo>
                  <a:pt x="221284" y="330746"/>
                </a:lnTo>
                <a:lnTo>
                  <a:pt x="250952" y="365696"/>
                </a:lnTo>
                <a:lnTo>
                  <a:pt x="268605" y="377063"/>
                </a:lnTo>
                <a:lnTo>
                  <a:pt x="272415" y="368173"/>
                </a:lnTo>
                <a:lnTo>
                  <a:pt x="258191" y="356717"/>
                </a:lnTo>
                <a:lnTo>
                  <a:pt x="245630" y="341782"/>
                </a:lnTo>
                <a:lnTo>
                  <a:pt x="225425" y="301371"/>
                </a:lnTo>
                <a:lnTo>
                  <a:pt x="212839" y="249580"/>
                </a:lnTo>
                <a:lnTo>
                  <a:pt x="208661" y="188722"/>
                </a:lnTo>
                <a:lnTo>
                  <a:pt x="209702" y="156629"/>
                </a:lnTo>
                <a:lnTo>
                  <a:pt x="218186" y="99860"/>
                </a:lnTo>
                <a:lnTo>
                  <a:pt x="234962" y="53467"/>
                </a:lnTo>
                <a:lnTo>
                  <a:pt x="258343" y="20320"/>
                </a:lnTo>
                <a:lnTo>
                  <a:pt x="272415" y="8890"/>
                </a:lnTo>
                <a:close/>
              </a:path>
              <a:path w="592454" h="377189">
                <a:moveTo>
                  <a:pt x="496824" y="180848"/>
                </a:moveTo>
                <a:lnTo>
                  <a:pt x="280416" y="180848"/>
                </a:lnTo>
                <a:lnTo>
                  <a:pt x="280416" y="196088"/>
                </a:lnTo>
                <a:lnTo>
                  <a:pt x="496824" y="196088"/>
                </a:lnTo>
                <a:lnTo>
                  <a:pt x="496824" y="180848"/>
                </a:lnTo>
                <a:close/>
              </a:path>
              <a:path w="592454" h="377189">
                <a:moveTo>
                  <a:pt x="592328" y="188468"/>
                </a:moveTo>
                <a:lnTo>
                  <a:pt x="586803" y="124726"/>
                </a:lnTo>
                <a:lnTo>
                  <a:pt x="570230" y="69723"/>
                </a:lnTo>
                <a:lnTo>
                  <a:pt x="544410" y="26962"/>
                </a:lnTo>
                <a:lnTo>
                  <a:pt x="510794" y="0"/>
                </a:lnTo>
                <a:lnTo>
                  <a:pt x="507238" y="8890"/>
                </a:lnTo>
                <a:lnTo>
                  <a:pt x="521296" y="20332"/>
                </a:lnTo>
                <a:lnTo>
                  <a:pt x="533793" y="35179"/>
                </a:lnTo>
                <a:lnTo>
                  <a:pt x="553974" y="75184"/>
                </a:lnTo>
                <a:lnTo>
                  <a:pt x="566712" y="127000"/>
                </a:lnTo>
                <a:lnTo>
                  <a:pt x="570992" y="188722"/>
                </a:lnTo>
                <a:lnTo>
                  <a:pt x="569937" y="220281"/>
                </a:lnTo>
                <a:lnTo>
                  <a:pt x="561505" y="276618"/>
                </a:lnTo>
                <a:lnTo>
                  <a:pt x="544804" y="323329"/>
                </a:lnTo>
                <a:lnTo>
                  <a:pt x="521373" y="356717"/>
                </a:lnTo>
                <a:lnTo>
                  <a:pt x="507238" y="368173"/>
                </a:lnTo>
                <a:lnTo>
                  <a:pt x="510794" y="377063"/>
                </a:lnTo>
                <a:lnTo>
                  <a:pt x="544410" y="350240"/>
                </a:lnTo>
                <a:lnTo>
                  <a:pt x="570230" y="307213"/>
                </a:lnTo>
                <a:lnTo>
                  <a:pt x="586803" y="251993"/>
                </a:lnTo>
                <a:lnTo>
                  <a:pt x="590943" y="221259"/>
                </a:lnTo>
                <a:lnTo>
                  <a:pt x="592328" y="188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745096" y="3701703"/>
            <a:ext cx="861694" cy="58737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490"/>
              </a:spcBef>
              <a:tabLst>
                <a:tab pos="674370" algn="l"/>
              </a:tabLst>
            </a:pPr>
            <a:r>
              <a:rPr sz="1300" spc="35" dirty="0">
                <a:latin typeface="Cambria Math"/>
                <a:cs typeface="Cambria Math"/>
              </a:rPr>
              <a:t>𝜕𝑉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2700" spc="-75" baseline="-32407" dirty="0">
                <a:latin typeface="Cambria Math"/>
                <a:cs typeface="Cambria Math"/>
              </a:rPr>
              <a:t>𝑇</a:t>
            </a:r>
            <a:endParaRPr sz="2700" baseline="-32407">
              <a:latin typeface="Cambria Math"/>
              <a:cs typeface="Cambria Math"/>
            </a:endParaRPr>
          </a:p>
          <a:p>
            <a:pPr marL="25400">
              <a:lnSpc>
                <a:spcPct val="100000"/>
              </a:lnSpc>
              <a:spcBef>
                <a:spcPts val="310"/>
              </a:spcBef>
              <a:tabLst>
                <a:tab pos="305435" algn="l"/>
              </a:tabLst>
            </a:pPr>
            <a:r>
              <a:rPr sz="1300" spc="-50" dirty="0">
                <a:latin typeface="Cambria Math"/>
                <a:cs typeface="Cambria Math"/>
              </a:rPr>
              <a:t>𝑉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1300" spc="35" dirty="0">
                <a:latin typeface="Cambria Math"/>
                <a:cs typeface="Cambria Math"/>
              </a:rPr>
              <a:t>𝜕𝑃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03928" y="2560446"/>
            <a:ext cx="1355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Singolarità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della </a:t>
            </a:r>
            <a:r>
              <a:rPr sz="1200" spc="-10" dirty="0">
                <a:latin typeface="Calibri"/>
                <a:cs typeface="Calibri"/>
              </a:rPr>
              <a:t>derivata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seconda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739896" y="2984880"/>
            <a:ext cx="1910080" cy="405765"/>
          </a:xfrm>
          <a:custGeom>
            <a:avLst/>
            <a:gdLst/>
            <a:ahLst/>
            <a:cxnLst/>
            <a:rect l="l" t="t" r="r" b="b"/>
            <a:pathLst>
              <a:path w="1910079" h="405764">
                <a:moveTo>
                  <a:pt x="1827362" y="360250"/>
                </a:moveTo>
                <a:lnTo>
                  <a:pt x="1783714" y="376047"/>
                </a:lnTo>
                <a:lnTo>
                  <a:pt x="1776349" y="378841"/>
                </a:lnTo>
                <a:lnTo>
                  <a:pt x="1772412" y="386969"/>
                </a:lnTo>
                <a:lnTo>
                  <a:pt x="1775205" y="394462"/>
                </a:lnTo>
                <a:lnTo>
                  <a:pt x="1777873" y="401828"/>
                </a:lnTo>
                <a:lnTo>
                  <a:pt x="1786001" y="405638"/>
                </a:lnTo>
                <a:lnTo>
                  <a:pt x="1885022" y="369697"/>
                </a:lnTo>
                <a:lnTo>
                  <a:pt x="1879345" y="369697"/>
                </a:lnTo>
                <a:lnTo>
                  <a:pt x="1827362" y="360250"/>
                </a:lnTo>
                <a:close/>
              </a:path>
              <a:path w="1910079" h="405764">
                <a:moveTo>
                  <a:pt x="1854006" y="350608"/>
                </a:moveTo>
                <a:lnTo>
                  <a:pt x="1827362" y="360250"/>
                </a:lnTo>
                <a:lnTo>
                  <a:pt x="1879345" y="369697"/>
                </a:lnTo>
                <a:lnTo>
                  <a:pt x="1879920" y="366522"/>
                </a:lnTo>
                <a:lnTo>
                  <a:pt x="1872614" y="366522"/>
                </a:lnTo>
                <a:lnTo>
                  <a:pt x="1854006" y="350608"/>
                </a:lnTo>
                <a:close/>
              </a:path>
              <a:path w="1910079" h="405764">
                <a:moveTo>
                  <a:pt x="1809750" y="275209"/>
                </a:moveTo>
                <a:lnTo>
                  <a:pt x="1800732" y="275844"/>
                </a:lnTo>
                <a:lnTo>
                  <a:pt x="1795652" y="281813"/>
                </a:lnTo>
                <a:lnTo>
                  <a:pt x="1790445" y="287782"/>
                </a:lnTo>
                <a:lnTo>
                  <a:pt x="1791207" y="296799"/>
                </a:lnTo>
                <a:lnTo>
                  <a:pt x="1797177" y="302006"/>
                </a:lnTo>
                <a:lnTo>
                  <a:pt x="1832464" y="332184"/>
                </a:lnTo>
                <a:lnTo>
                  <a:pt x="1884426" y="341630"/>
                </a:lnTo>
                <a:lnTo>
                  <a:pt x="1879345" y="369697"/>
                </a:lnTo>
                <a:lnTo>
                  <a:pt x="1885022" y="369697"/>
                </a:lnTo>
                <a:lnTo>
                  <a:pt x="1909826" y="360680"/>
                </a:lnTo>
                <a:lnTo>
                  <a:pt x="1809750" y="275209"/>
                </a:lnTo>
                <a:close/>
              </a:path>
              <a:path w="1910079" h="405764">
                <a:moveTo>
                  <a:pt x="1877059" y="342265"/>
                </a:moveTo>
                <a:lnTo>
                  <a:pt x="1854006" y="350608"/>
                </a:lnTo>
                <a:lnTo>
                  <a:pt x="1872614" y="366522"/>
                </a:lnTo>
                <a:lnTo>
                  <a:pt x="1877059" y="342265"/>
                </a:lnTo>
                <a:close/>
              </a:path>
              <a:path w="1910079" h="405764">
                <a:moveTo>
                  <a:pt x="1884311" y="342265"/>
                </a:moveTo>
                <a:lnTo>
                  <a:pt x="1877059" y="342265"/>
                </a:lnTo>
                <a:lnTo>
                  <a:pt x="1872614" y="366522"/>
                </a:lnTo>
                <a:lnTo>
                  <a:pt x="1879920" y="366522"/>
                </a:lnTo>
                <a:lnTo>
                  <a:pt x="1884311" y="342265"/>
                </a:lnTo>
                <a:close/>
              </a:path>
              <a:path w="1910079" h="405764">
                <a:moveTo>
                  <a:pt x="5079" y="0"/>
                </a:moveTo>
                <a:lnTo>
                  <a:pt x="0" y="28194"/>
                </a:lnTo>
                <a:lnTo>
                  <a:pt x="1827362" y="360250"/>
                </a:lnTo>
                <a:lnTo>
                  <a:pt x="1854006" y="350608"/>
                </a:lnTo>
                <a:lnTo>
                  <a:pt x="1832464" y="332184"/>
                </a:lnTo>
                <a:lnTo>
                  <a:pt x="5079" y="0"/>
                </a:lnTo>
                <a:close/>
              </a:path>
              <a:path w="1910079" h="405764">
                <a:moveTo>
                  <a:pt x="1832464" y="332184"/>
                </a:moveTo>
                <a:lnTo>
                  <a:pt x="1854006" y="350608"/>
                </a:lnTo>
                <a:lnTo>
                  <a:pt x="1877059" y="342265"/>
                </a:lnTo>
                <a:lnTo>
                  <a:pt x="1884311" y="342265"/>
                </a:lnTo>
                <a:lnTo>
                  <a:pt x="1884426" y="341630"/>
                </a:lnTo>
                <a:lnTo>
                  <a:pt x="1832464" y="33218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677062" y="197358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latin typeface="Calibri"/>
                <a:cs typeface="Calibri"/>
              </a:rPr>
              <a:t>RIPASSO: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669659" y="197358"/>
            <a:ext cx="1958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TRANSIZIONI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20" dirty="0">
                <a:latin typeface="Calibri"/>
                <a:cs typeface="Calibri"/>
              </a:rPr>
              <a:t> FASE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816" y="1676400"/>
            <a:ext cx="8915400" cy="4407918"/>
            <a:chOff x="1390903" y="1688083"/>
            <a:chExt cx="5930265" cy="179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4461" y="1840798"/>
              <a:ext cx="5787912" cy="16373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03603" y="1700783"/>
              <a:ext cx="5904865" cy="360045"/>
            </a:xfrm>
            <a:custGeom>
              <a:avLst/>
              <a:gdLst/>
              <a:ahLst/>
              <a:cxnLst/>
              <a:rect l="l" t="t" r="r" b="b"/>
              <a:pathLst>
                <a:path w="5904865" h="360044">
                  <a:moveTo>
                    <a:pt x="0" y="360045"/>
                  </a:moveTo>
                  <a:lnTo>
                    <a:pt x="5904611" y="360045"/>
                  </a:lnTo>
                  <a:lnTo>
                    <a:pt x="5904611" y="0"/>
                  </a:lnTo>
                  <a:lnTo>
                    <a:pt x="0" y="0"/>
                  </a:lnTo>
                  <a:lnTo>
                    <a:pt x="0" y="36004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055236" y="607948"/>
            <a:ext cx="601980" cy="673735"/>
            <a:chOff x="4055236" y="607948"/>
            <a:chExt cx="601980" cy="673735"/>
          </a:xfrm>
        </p:grpSpPr>
        <p:sp>
          <p:nvSpPr>
            <p:cNvPr id="6" name="object 6"/>
            <p:cNvSpPr/>
            <p:nvPr/>
          </p:nvSpPr>
          <p:spPr>
            <a:xfrm>
              <a:off x="4067936" y="620648"/>
              <a:ext cx="576580" cy="648335"/>
            </a:xfrm>
            <a:custGeom>
              <a:avLst/>
              <a:gdLst/>
              <a:ahLst/>
              <a:cxnLst/>
              <a:rect l="l" t="t" r="r" b="b"/>
              <a:pathLst>
                <a:path w="576579" h="648335">
                  <a:moveTo>
                    <a:pt x="432053" y="0"/>
                  </a:moveTo>
                  <a:lnTo>
                    <a:pt x="144017" y="0"/>
                  </a:lnTo>
                  <a:lnTo>
                    <a:pt x="144017" y="360045"/>
                  </a:lnTo>
                  <a:lnTo>
                    <a:pt x="0" y="360045"/>
                  </a:lnTo>
                  <a:lnTo>
                    <a:pt x="288036" y="648080"/>
                  </a:lnTo>
                  <a:lnTo>
                    <a:pt x="576072" y="360045"/>
                  </a:lnTo>
                  <a:lnTo>
                    <a:pt x="432053" y="360045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7936" y="620648"/>
              <a:ext cx="576580" cy="648335"/>
            </a:xfrm>
            <a:custGeom>
              <a:avLst/>
              <a:gdLst/>
              <a:ahLst/>
              <a:cxnLst/>
              <a:rect l="l" t="t" r="r" b="b"/>
              <a:pathLst>
                <a:path w="576579" h="648335">
                  <a:moveTo>
                    <a:pt x="0" y="360045"/>
                  </a:moveTo>
                  <a:lnTo>
                    <a:pt x="144017" y="360045"/>
                  </a:lnTo>
                  <a:lnTo>
                    <a:pt x="144017" y="0"/>
                  </a:lnTo>
                  <a:lnTo>
                    <a:pt x="432053" y="0"/>
                  </a:lnTo>
                  <a:lnTo>
                    <a:pt x="432053" y="360045"/>
                  </a:lnTo>
                  <a:lnTo>
                    <a:pt x="576072" y="360045"/>
                  </a:lnTo>
                  <a:lnTo>
                    <a:pt x="288036" y="648080"/>
                  </a:lnTo>
                  <a:lnTo>
                    <a:pt x="0" y="36004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8381999" cy="5562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812</Words>
  <Application>Microsoft Office PowerPoint</Application>
  <PresentationFormat>On-screen Show (4:3)</PresentationFormat>
  <Paragraphs>183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 Rounded MT Bold</vt:lpstr>
      <vt:lpstr>Calibri</vt:lpstr>
      <vt:lpstr>Cambria Math</vt:lpstr>
      <vt:lpstr>Georgia</vt:lpstr>
      <vt:lpstr>Symbol</vt:lpstr>
      <vt:lpstr>Times New Roman</vt:lpstr>
      <vt:lpstr>Office Theme</vt:lpstr>
      <vt:lpstr>PowerPoint Presentation</vt:lpstr>
      <vt:lpstr>Stati fisici di un polimero</vt:lpstr>
      <vt:lpstr>Derivate del potenziale chimico</vt:lpstr>
      <vt:lpstr>Transizioni del primo ordine</vt:lpstr>
      <vt:lpstr>Transizioni del primo ordine</vt:lpstr>
      <vt:lpstr>Transizione di ordine superiore</vt:lpstr>
      <vt:lpstr>RIPASSO: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Cristalli e vetri</vt:lpstr>
      <vt:lpstr>Stati dei polimeri</vt:lpstr>
      <vt:lpstr>Parametri che influenzano la Tg importanza nel controllo tecnologico del materiale polimerico.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Windows User</cp:lastModifiedBy>
  <cp:revision>9</cp:revision>
  <dcterms:created xsi:type="dcterms:W3CDTF">2023-01-11T00:53:28Z</dcterms:created>
  <dcterms:modified xsi:type="dcterms:W3CDTF">2023-05-09T22:10:49Z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2023-01-11T00:00:00Z</vt:filetime>
  </property>
  <property fmtid="{D5CDD505-2E9C-101B-9397-08002B2CF9AE}" pid="5" name="Producer">
    <vt:lpwstr>Microsoft® PowerPoint® 2010</vt:lpwstr>
  </property>
</Properties>
</file>