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0"/>
  </p:notesMasterIdLst>
  <p:sldIdLst>
    <p:sldId id="363" r:id="rId2"/>
    <p:sldId id="331" r:id="rId3"/>
    <p:sldId id="332" r:id="rId4"/>
    <p:sldId id="264" r:id="rId5"/>
    <p:sldId id="261" r:id="rId6"/>
    <p:sldId id="265" r:id="rId7"/>
    <p:sldId id="266" r:id="rId8"/>
    <p:sldId id="262" r:id="rId9"/>
    <p:sldId id="260" r:id="rId10"/>
    <p:sldId id="267" r:id="rId11"/>
    <p:sldId id="307" r:id="rId12"/>
    <p:sldId id="298" r:id="rId13"/>
    <p:sldId id="268" r:id="rId14"/>
    <p:sldId id="269" r:id="rId15"/>
    <p:sldId id="270" r:id="rId16"/>
    <p:sldId id="271" r:id="rId17"/>
    <p:sldId id="272" r:id="rId18"/>
    <p:sldId id="273" r:id="rId19"/>
    <p:sldId id="274" r:id="rId20"/>
    <p:sldId id="275" r:id="rId21"/>
    <p:sldId id="276" r:id="rId22"/>
    <p:sldId id="277" r:id="rId23"/>
    <p:sldId id="301" r:id="rId24"/>
    <p:sldId id="286" r:id="rId25"/>
    <p:sldId id="294" r:id="rId26"/>
    <p:sldId id="295" r:id="rId27"/>
    <p:sldId id="866" r:id="rId28"/>
    <p:sldId id="860" r:id="rId29"/>
    <p:sldId id="870" r:id="rId30"/>
    <p:sldId id="1047" r:id="rId31"/>
    <p:sldId id="1041" r:id="rId32"/>
    <p:sldId id="1048" r:id="rId33"/>
    <p:sldId id="1040" r:id="rId34"/>
    <p:sldId id="1050" r:id="rId35"/>
    <p:sldId id="1046" r:id="rId36"/>
    <p:sldId id="868" r:id="rId37"/>
    <p:sldId id="1053" r:id="rId38"/>
    <p:sldId id="1054" r:id="rId39"/>
    <p:sldId id="1058" r:id="rId40"/>
    <p:sldId id="1059" r:id="rId41"/>
    <p:sldId id="1060" r:id="rId42"/>
    <p:sldId id="869" r:id="rId43"/>
    <p:sldId id="389" r:id="rId44"/>
    <p:sldId id="871" r:id="rId45"/>
    <p:sldId id="872" r:id="rId46"/>
    <p:sldId id="873" r:id="rId47"/>
    <p:sldId id="874" r:id="rId48"/>
    <p:sldId id="875" r:id="rId49"/>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66"/>
    <p:restoredTop sz="93077"/>
  </p:normalViewPr>
  <p:slideViewPr>
    <p:cSldViewPr snapToGrid="0" snapToObjects="1">
      <p:cViewPr varScale="1">
        <p:scale>
          <a:sx n="59" d="100"/>
          <a:sy n="59" d="100"/>
        </p:scale>
        <p:origin x="1160" y="19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ECF624-5EF0-244D-AEDD-D8AC2C3C8F8F}" type="doc">
      <dgm:prSet loTypeId="urn:microsoft.com/office/officeart/2005/8/layout/radial4" loCatId="" qsTypeId="urn:microsoft.com/office/officeart/2005/8/quickstyle/3D1" qsCatId="3D" csTypeId="urn:microsoft.com/office/officeart/2005/8/colors/colorful1" csCatId="colorful" phldr="1"/>
      <dgm:spPr/>
      <dgm:t>
        <a:bodyPr/>
        <a:lstStyle/>
        <a:p>
          <a:endParaRPr lang="it-IT"/>
        </a:p>
      </dgm:t>
    </dgm:pt>
    <dgm:pt modelId="{34E5BEF1-62D6-FA49-BB92-978E94D5810D}">
      <dgm:prSet phldrT="[Testo]"/>
      <dgm:spPr/>
      <dgm:t>
        <a:bodyPr/>
        <a:lstStyle/>
        <a:p>
          <a:r>
            <a:rPr lang="it-IT" dirty="0"/>
            <a:t>CONGEDO DI MATERNITA’</a:t>
          </a:r>
        </a:p>
      </dgm:t>
    </dgm:pt>
    <dgm:pt modelId="{F7336C17-B0FA-9C46-9059-12FACA5DF07D}" type="parTrans" cxnId="{2602CB6A-0B0D-CA44-91C9-39D146C02DFA}">
      <dgm:prSet/>
      <dgm:spPr/>
      <dgm:t>
        <a:bodyPr/>
        <a:lstStyle/>
        <a:p>
          <a:endParaRPr lang="it-IT"/>
        </a:p>
      </dgm:t>
    </dgm:pt>
    <dgm:pt modelId="{600172B8-7803-6944-8864-BD6148A8A6BE}" type="sibTrans" cxnId="{2602CB6A-0B0D-CA44-91C9-39D146C02DFA}">
      <dgm:prSet/>
      <dgm:spPr/>
      <dgm:t>
        <a:bodyPr/>
        <a:lstStyle/>
        <a:p>
          <a:endParaRPr lang="it-IT"/>
        </a:p>
      </dgm:t>
    </dgm:pt>
    <dgm:pt modelId="{B42E04DC-B213-014B-B290-520FC5B0D01B}">
      <dgm:prSet phldrT="[Testo]"/>
      <dgm:spPr/>
      <dgm:t>
        <a:bodyPr/>
        <a:lstStyle/>
        <a:p>
          <a:r>
            <a:rPr lang="it-IT" dirty="0"/>
            <a:t>MADRE SURROGATA ?</a:t>
          </a:r>
        </a:p>
      </dgm:t>
    </dgm:pt>
    <dgm:pt modelId="{BFAB8BE8-56A9-9F42-93F0-6B73A874CF3C}" type="parTrans" cxnId="{2CC20238-0544-FC4A-9005-F6A44D7B9DFD}">
      <dgm:prSet/>
      <dgm:spPr/>
      <dgm:t>
        <a:bodyPr/>
        <a:lstStyle/>
        <a:p>
          <a:endParaRPr lang="it-IT"/>
        </a:p>
      </dgm:t>
    </dgm:pt>
    <dgm:pt modelId="{6E824E1F-69B3-A441-8592-75CCA1CECEA2}" type="sibTrans" cxnId="{2CC20238-0544-FC4A-9005-F6A44D7B9DFD}">
      <dgm:prSet/>
      <dgm:spPr/>
      <dgm:t>
        <a:bodyPr/>
        <a:lstStyle/>
        <a:p>
          <a:endParaRPr lang="it-IT"/>
        </a:p>
      </dgm:t>
    </dgm:pt>
    <dgm:pt modelId="{D6C4CCDE-B8EB-904D-9A54-AF8698442CD2}">
      <dgm:prSet phldrT="[Testo]"/>
      <dgm:spPr/>
      <dgm:t>
        <a:bodyPr/>
        <a:lstStyle/>
        <a:p>
          <a:r>
            <a:rPr lang="it-IT" dirty="0"/>
            <a:t>MADRE DICHIARATA ?</a:t>
          </a:r>
        </a:p>
      </dgm:t>
    </dgm:pt>
    <dgm:pt modelId="{FABF5B0B-E263-8E44-9A92-7EEC1D089EA2}" type="parTrans" cxnId="{C60B6A3D-37EC-7449-A366-A169D11461B4}">
      <dgm:prSet/>
      <dgm:spPr/>
      <dgm:t>
        <a:bodyPr/>
        <a:lstStyle/>
        <a:p>
          <a:endParaRPr lang="it-IT"/>
        </a:p>
      </dgm:t>
    </dgm:pt>
    <dgm:pt modelId="{017E0684-2A25-6742-BEEB-EB867A0BB38B}" type="sibTrans" cxnId="{C60B6A3D-37EC-7449-A366-A169D11461B4}">
      <dgm:prSet/>
      <dgm:spPr/>
      <dgm:t>
        <a:bodyPr/>
        <a:lstStyle/>
        <a:p>
          <a:endParaRPr lang="it-IT"/>
        </a:p>
      </dgm:t>
    </dgm:pt>
    <dgm:pt modelId="{2AA740D9-8592-7449-9F41-60290A07C60A}">
      <dgm:prSet phldrT="[Testo]"/>
      <dgm:spPr/>
      <dgm:t>
        <a:bodyPr/>
        <a:lstStyle/>
        <a:p>
          <a:r>
            <a:rPr lang="it-IT" dirty="0"/>
            <a:t>TUTTE E DUE?</a:t>
          </a:r>
        </a:p>
      </dgm:t>
    </dgm:pt>
    <dgm:pt modelId="{CCF2275C-DCB5-B641-A4B0-116208BD80A7}" type="parTrans" cxnId="{148BDA7D-1D7E-6D4E-9DA3-916B509BF71B}">
      <dgm:prSet/>
      <dgm:spPr/>
      <dgm:t>
        <a:bodyPr/>
        <a:lstStyle/>
        <a:p>
          <a:endParaRPr lang="it-IT"/>
        </a:p>
      </dgm:t>
    </dgm:pt>
    <dgm:pt modelId="{5EE2D22F-9B13-574D-A4CA-FAE5A0FAB6C7}" type="sibTrans" cxnId="{148BDA7D-1D7E-6D4E-9DA3-916B509BF71B}">
      <dgm:prSet/>
      <dgm:spPr/>
      <dgm:t>
        <a:bodyPr/>
        <a:lstStyle/>
        <a:p>
          <a:endParaRPr lang="it-IT"/>
        </a:p>
      </dgm:t>
    </dgm:pt>
    <dgm:pt modelId="{CC479553-B398-0446-893D-81CB798FF40B}" type="pres">
      <dgm:prSet presAssocID="{9DECF624-5EF0-244D-AEDD-D8AC2C3C8F8F}" presName="cycle" presStyleCnt="0">
        <dgm:presLayoutVars>
          <dgm:chMax val="1"/>
          <dgm:dir/>
          <dgm:animLvl val="ctr"/>
          <dgm:resizeHandles val="exact"/>
        </dgm:presLayoutVars>
      </dgm:prSet>
      <dgm:spPr/>
    </dgm:pt>
    <dgm:pt modelId="{E4C16F1B-29AD-144D-BF0B-C12B9AC4E96C}" type="pres">
      <dgm:prSet presAssocID="{34E5BEF1-62D6-FA49-BB92-978E94D5810D}" presName="centerShape" presStyleLbl="node0" presStyleIdx="0" presStyleCnt="1"/>
      <dgm:spPr/>
    </dgm:pt>
    <dgm:pt modelId="{C7394E4D-47EE-044B-9767-067765B1AF5A}" type="pres">
      <dgm:prSet presAssocID="{BFAB8BE8-56A9-9F42-93F0-6B73A874CF3C}" presName="parTrans" presStyleLbl="bgSibTrans2D1" presStyleIdx="0" presStyleCnt="3"/>
      <dgm:spPr/>
    </dgm:pt>
    <dgm:pt modelId="{89DE2343-75F9-0D46-89B2-4F223802FE54}" type="pres">
      <dgm:prSet presAssocID="{B42E04DC-B213-014B-B290-520FC5B0D01B}" presName="node" presStyleLbl="node1" presStyleIdx="0" presStyleCnt="3">
        <dgm:presLayoutVars>
          <dgm:bulletEnabled val="1"/>
        </dgm:presLayoutVars>
      </dgm:prSet>
      <dgm:spPr/>
    </dgm:pt>
    <dgm:pt modelId="{33AA697F-4857-EB4A-A122-1B78BCEC0A23}" type="pres">
      <dgm:prSet presAssocID="{FABF5B0B-E263-8E44-9A92-7EEC1D089EA2}" presName="parTrans" presStyleLbl="bgSibTrans2D1" presStyleIdx="1" presStyleCnt="3"/>
      <dgm:spPr/>
    </dgm:pt>
    <dgm:pt modelId="{3247027E-CED9-7043-8881-27A040FB9D2E}" type="pres">
      <dgm:prSet presAssocID="{D6C4CCDE-B8EB-904D-9A54-AF8698442CD2}" presName="node" presStyleLbl="node1" presStyleIdx="1" presStyleCnt="3">
        <dgm:presLayoutVars>
          <dgm:bulletEnabled val="1"/>
        </dgm:presLayoutVars>
      </dgm:prSet>
      <dgm:spPr/>
    </dgm:pt>
    <dgm:pt modelId="{E09BA589-E0DF-204D-B7D6-D0B89ED13DA1}" type="pres">
      <dgm:prSet presAssocID="{CCF2275C-DCB5-B641-A4B0-116208BD80A7}" presName="parTrans" presStyleLbl="bgSibTrans2D1" presStyleIdx="2" presStyleCnt="3"/>
      <dgm:spPr/>
    </dgm:pt>
    <dgm:pt modelId="{2A37BDB6-E7AB-8849-8CE7-19EDBAD8C2E0}" type="pres">
      <dgm:prSet presAssocID="{2AA740D9-8592-7449-9F41-60290A07C60A}" presName="node" presStyleLbl="node1" presStyleIdx="2" presStyleCnt="3">
        <dgm:presLayoutVars>
          <dgm:bulletEnabled val="1"/>
        </dgm:presLayoutVars>
      </dgm:prSet>
      <dgm:spPr/>
    </dgm:pt>
  </dgm:ptLst>
  <dgm:cxnLst>
    <dgm:cxn modelId="{17E1161A-1352-3340-BFC0-1F346CD832FE}" type="presOf" srcId="{34E5BEF1-62D6-FA49-BB92-978E94D5810D}" destId="{E4C16F1B-29AD-144D-BF0B-C12B9AC4E96C}" srcOrd="0" destOrd="0" presId="urn:microsoft.com/office/officeart/2005/8/layout/radial4"/>
    <dgm:cxn modelId="{41A96722-A41A-BD41-90BC-22C7E72B09E0}" type="presOf" srcId="{2AA740D9-8592-7449-9F41-60290A07C60A}" destId="{2A37BDB6-E7AB-8849-8CE7-19EDBAD8C2E0}" srcOrd="0" destOrd="0" presId="urn:microsoft.com/office/officeart/2005/8/layout/radial4"/>
    <dgm:cxn modelId="{01557327-BAE8-8C41-BA52-02E200BF145F}" type="presOf" srcId="{B42E04DC-B213-014B-B290-520FC5B0D01B}" destId="{89DE2343-75F9-0D46-89B2-4F223802FE54}" srcOrd="0" destOrd="0" presId="urn:microsoft.com/office/officeart/2005/8/layout/radial4"/>
    <dgm:cxn modelId="{2CC20238-0544-FC4A-9005-F6A44D7B9DFD}" srcId="{34E5BEF1-62D6-FA49-BB92-978E94D5810D}" destId="{B42E04DC-B213-014B-B290-520FC5B0D01B}" srcOrd="0" destOrd="0" parTransId="{BFAB8BE8-56A9-9F42-93F0-6B73A874CF3C}" sibTransId="{6E824E1F-69B3-A441-8592-75CCA1CECEA2}"/>
    <dgm:cxn modelId="{C60B6A3D-37EC-7449-A366-A169D11461B4}" srcId="{34E5BEF1-62D6-FA49-BB92-978E94D5810D}" destId="{D6C4CCDE-B8EB-904D-9A54-AF8698442CD2}" srcOrd="1" destOrd="0" parTransId="{FABF5B0B-E263-8E44-9A92-7EEC1D089EA2}" sibTransId="{017E0684-2A25-6742-BEEB-EB867A0BB38B}"/>
    <dgm:cxn modelId="{DC4A9563-563C-2F49-A0E0-C6EFCAD8DB86}" type="presOf" srcId="{BFAB8BE8-56A9-9F42-93F0-6B73A874CF3C}" destId="{C7394E4D-47EE-044B-9767-067765B1AF5A}" srcOrd="0" destOrd="0" presId="urn:microsoft.com/office/officeart/2005/8/layout/radial4"/>
    <dgm:cxn modelId="{2602CB6A-0B0D-CA44-91C9-39D146C02DFA}" srcId="{9DECF624-5EF0-244D-AEDD-D8AC2C3C8F8F}" destId="{34E5BEF1-62D6-FA49-BB92-978E94D5810D}" srcOrd="0" destOrd="0" parTransId="{F7336C17-B0FA-9C46-9059-12FACA5DF07D}" sibTransId="{600172B8-7803-6944-8864-BD6148A8A6BE}"/>
    <dgm:cxn modelId="{148BDA7D-1D7E-6D4E-9DA3-916B509BF71B}" srcId="{34E5BEF1-62D6-FA49-BB92-978E94D5810D}" destId="{2AA740D9-8592-7449-9F41-60290A07C60A}" srcOrd="2" destOrd="0" parTransId="{CCF2275C-DCB5-B641-A4B0-116208BD80A7}" sibTransId="{5EE2D22F-9B13-574D-A4CA-FAE5A0FAB6C7}"/>
    <dgm:cxn modelId="{841D7E82-1380-1543-A517-954AFCCE84CF}" type="presOf" srcId="{CCF2275C-DCB5-B641-A4B0-116208BD80A7}" destId="{E09BA589-E0DF-204D-B7D6-D0B89ED13DA1}" srcOrd="0" destOrd="0" presId="urn:microsoft.com/office/officeart/2005/8/layout/radial4"/>
    <dgm:cxn modelId="{10E227BD-7128-EB4B-83D5-E3938501E809}" type="presOf" srcId="{D6C4CCDE-B8EB-904D-9A54-AF8698442CD2}" destId="{3247027E-CED9-7043-8881-27A040FB9D2E}" srcOrd="0" destOrd="0" presId="urn:microsoft.com/office/officeart/2005/8/layout/radial4"/>
    <dgm:cxn modelId="{D2EAF1C7-3242-9B41-9995-9BAD7649240F}" type="presOf" srcId="{FABF5B0B-E263-8E44-9A92-7EEC1D089EA2}" destId="{33AA697F-4857-EB4A-A122-1B78BCEC0A23}" srcOrd="0" destOrd="0" presId="urn:microsoft.com/office/officeart/2005/8/layout/radial4"/>
    <dgm:cxn modelId="{84FF61D9-C629-124D-BF14-DA093D7E8081}" type="presOf" srcId="{9DECF624-5EF0-244D-AEDD-D8AC2C3C8F8F}" destId="{CC479553-B398-0446-893D-81CB798FF40B}" srcOrd="0" destOrd="0" presId="urn:microsoft.com/office/officeart/2005/8/layout/radial4"/>
    <dgm:cxn modelId="{5348F408-999A-DB40-A471-EE1F1464F99C}" type="presParOf" srcId="{CC479553-B398-0446-893D-81CB798FF40B}" destId="{E4C16F1B-29AD-144D-BF0B-C12B9AC4E96C}" srcOrd="0" destOrd="0" presId="urn:microsoft.com/office/officeart/2005/8/layout/radial4"/>
    <dgm:cxn modelId="{8E1EB84E-7F6F-0244-BF49-05D594B0E896}" type="presParOf" srcId="{CC479553-B398-0446-893D-81CB798FF40B}" destId="{C7394E4D-47EE-044B-9767-067765B1AF5A}" srcOrd="1" destOrd="0" presId="urn:microsoft.com/office/officeart/2005/8/layout/radial4"/>
    <dgm:cxn modelId="{1FB51798-289F-F544-BB86-C82FED629463}" type="presParOf" srcId="{CC479553-B398-0446-893D-81CB798FF40B}" destId="{89DE2343-75F9-0D46-89B2-4F223802FE54}" srcOrd="2" destOrd="0" presId="urn:microsoft.com/office/officeart/2005/8/layout/radial4"/>
    <dgm:cxn modelId="{15CA3136-49D6-304C-B8ED-27C299DB7757}" type="presParOf" srcId="{CC479553-B398-0446-893D-81CB798FF40B}" destId="{33AA697F-4857-EB4A-A122-1B78BCEC0A23}" srcOrd="3" destOrd="0" presId="urn:microsoft.com/office/officeart/2005/8/layout/radial4"/>
    <dgm:cxn modelId="{C468BED9-9F9F-DB4D-81B3-FC582AB85E65}" type="presParOf" srcId="{CC479553-B398-0446-893D-81CB798FF40B}" destId="{3247027E-CED9-7043-8881-27A040FB9D2E}" srcOrd="4" destOrd="0" presId="urn:microsoft.com/office/officeart/2005/8/layout/radial4"/>
    <dgm:cxn modelId="{2DEB36E9-2981-DA4A-8E4C-B95BBB608355}" type="presParOf" srcId="{CC479553-B398-0446-893D-81CB798FF40B}" destId="{E09BA589-E0DF-204D-B7D6-D0B89ED13DA1}" srcOrd="5" destOrd="0" presId="urn:microsoft.com/office/officeart/2005/8/layout/radial4"/>
    <dgm:cxn modelId="{C0167BA8-53E3-644A-906F-63CEC5FAE8BC}" type="presParOf" srcId="{CC479553-B398-0446-893D-81CB798FF40B}" destId="{2A37BDB6-E7AB-8849-8CE7-19EDBAD8C2E0}"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3D3FB5-A1A5-4646-BC92-16C59BDFDD6A}" type="doc">
      <dgm:prSet loTypeId="urn:microsoft.com/office/officeart/2005/8/layout/arrow1" loCatId="" qsTypeId="urn:microsoft.com/office/officeart/2005/8/quickstyle/simple1" qsCatId="simple" csTypeId="urn:microsoft.com/office/officeart/2005/8/colors/colorful4" csCatId="colorful" phldr="1"/>
      <dgm:spPr/>
      <dgm:t>
        <a:bodyPr/>
        <a:lstStyle/>
        <a:p>
          <a:endParaRPr lang="it-IT"/>
        </a:p>
      </dgm:t>
    </dgm:pt>
    <dgm:pt modelId="{391A931F-BC1B-4346-8FBA-0BFC3A70AACD}">
      <dgm:prSet phldrT="[Testo]"/>
      <dgm:spPr/>
      <dgm:t>
        <a:bodyPr/>
        <a:lstStyle/>
        <a:p>
          <a:r>
            <a:rPr lang="it-IT" dirty="0"/>
            <a:t>POSIZIONE DEL PADRE- VALENZA DEL LEGAME BIOLOGICO</a:t>
          </a:r>
        </a:p>
      </dgm:t>
    </dgm:pt>
    <dgm:pt modelId="{27E89CD4-709B-784C-8FF5-63FFE693C4B4}" type="parTrans" cxnId="{FDB9F9B1-B117-FD4A-B551-DF3FABEC5CD4}">
      <dgm:prSet/>
      <dgm:spPr/>
      <dgm:t>
        <a:bodyPr/>
        <a:lstStyle/>
        <a:p>
          <a:endParaRPr lang="it-IT"/>
        </a:p>
      </dgm:t>
    </dgm:pt>
    <dgm:pt modelId="{6B0E16D9-8B44-8540-8774-FCB1D413F00E}" type="sibTrans" cxnId="{FDB9F9B1-B117-FD4A-B551-DF3FABEC5CD4}">
      <dgm:prSet/>
      <dgm:spPr/>
      <dgm:t>
        <a:bodyPr/>
        <a:lstStyle/>
        <a:p>
          <a:endParaRPr lang="it-IT"/>
        </a:p>
      </dgm:t>
    </dgm:pt>
    <dgm:pt modelId="{B60EF274-504F-5848-ACE0-E404164C36E9}">
      <dgm:prSet phldrT="[Testo]"/>
      <dgm:spPr/>
      <dgm:t>
        <a:bodyPr/>
        <a:lstStyle/>
        <a:p>
          <a:r>
            <a:rPr lang="it-IT" dirty="0"/>
            <a:t>POSIZIONE DELLA MADRE – NON RICONOSCIMENTO IN ASSENZA DEI SUOI LEGAMI BIOLOGICI</a:t>
          </a:r>
        </a:p>
      </dgm:t>
    </dgm:pt>
    <dgm:pt modelId="{B141A8A2-5BFD-CF49-9C0D-F5623B3A7D49}" type="parTrans" cxnId="{3A897674-8855-AC4D-9523-722636DA652B}">
      <dgm:prSet/>
      <dgm:spPr/>
      <dgm:t>
        <a:bodyPr/>
        <a:lstStyle/>
        <a:p>
          <a:endParaRPr lang="it-IT"/>
        </a:p>
      </dgm:t>
    </dgm:pt>
    <dgm:pt modelId="{13850671-4CDC-1F4F-AC8F-EF5A2D4701BB}" type="sibTrans" cxnId="{3A897674-8855-AC4D-9523-722636DA652B}">
      <dgm:prSet/>
      <dgm:spPr/>
      <dgm:t>
        <a:bodyPr/>
        <a:lstStyle/>
        <a:p>
          <a:endParaRPr lang="it-IT"/>
        </a:p>
      </dgm:t>
    </dgm:pt>
    <dgm:pt modelId="{5E480911-3E02-4043-B893-8695C5E5F513}" type="pres">
      <dgm:prSet presAssocID="{983D3FB5-A1A5-4646-BC92-16C59BDFDD6A}" presName="cycle" presStyleCnt="0">
        <dgm:presLayoutVars>
          <dgm:dir/>
          <dgm:resizeHandles val="exact"/>
        </dgm:presLayoutVars>
      </dgm:prSet>
      <dgm:spPr/>
    </dgm:pt>
    <dgm:pt modelId="{5718C303-1C76-174D-8424-0092D49C0A90}" type="pres">
      <dgm:prSet presAssocID="{391A931F-BC1B-4346-8FBA-0BFC3A70AACD}" presName="arrow" presStyleLbl="node1" presStyleIdx="0" presStyleCnt="2">
        <dgm:presLayoutVars>
          <dgm:bulletEnabled val="1"/>
        </dgm:presLayoutVars>
      </dgm:prSet>
      <dgm:spPr/>
    </dgm:pt>
    <dgm:pt modelId="{9691FD7B-7759-1446-89C7-6383881B8D85}" type="pres">
      <dgm:prSet presAssocID="{B60EF274-504F-5848-ACE0-E404164C36E9}" presName="arrow" presStyleLbl="node1" presStyleIdx="1" presStyleCnt="2">
        <dgm:presLayoutVars>
          <dgm:bulletEnabled val="1"/>
        </dgm:presLayoutVars>
      </dgm:prSet>
      <dgm:spPr/>
    </dgm:pt>
  </dgm:ptLst>
  <dgm:cxnLst>
    <dgm:cxn modelId="{B40CE439-A6E9-BB40-9D52-3EED13F2FAA5}" type="presOf" srcId="{983D3FB5-A1A5-4646-BC92-16C59BDFDD6A}" destId="{5E480911-3E02-4043-B893-8695C5E5F513}" srcOrd="0" destOrd="0" presId="urn:microsoft.com/office/officeart/2005/8/layout/arrow1"/>
    <dgm:cxn modelId="{7E16E46E-6F0C-0043-B376-1B8C8D011CB2}" type="presOf" srcId="{B60EF274-504F-5848-ACE0-E404164C36E9}" destId="{9691FD7B-7759-1446-89C7-6383881B8D85}" srcOrd="0" destOrd="0" presId="urn:microsoft.com/office/officeart/2005/8/layout/arrow1"/>
    <dgm:cxn modelId="{3A897674-8855-AC4D-9523-722636DA652B}" srcId="{983D3FB5-A1A5-4646-BC92-16C59BDFDD6A}" destId="{B60EF274-504F-5848-ACE0-E404164C36E9}" srcOrd="1" destOrd="0" parTransId="{B141A8A2-5BFD-CF49-9C0D-F5623B3A7D49}" sibTransId="{13850671-4CDC-1F4F-AC8F-EF5A2D4701BB}"/>
    <dgm:cxn modelId="{FDB9F9B1-B117-FD4A-B551-DF3FABEC5CD4}" srcId="{983D3FB5-A1A5-4646-BC92-16C59BDFDD6A}" destId="{391A931F-BC1B-4346-8FBA-0BFC3A70AACD}" srcOrd="0" destOrd="0" parTransId="{27E89CD4-709B-784C-8FF5-63FFE693C4B4}" sibTransId="{6B0E16D9-8B44-8540-8774-FCB1D413F00E}"/>
    <dgm:cxn modelId="{966EA6BF-7783-B94B-A05D-F2C022567F41}" type="presOf" srcId="{391A931F-BC1B-4346-8FBA-0BFC3A70AACD}" destId="{5718C303-1C76-174D-8424-0092D49C0A90}" srcOrd="0" destOrd="0" presId="urn:microsoft.com/office/officeart/2005/8/layout/arrow1"/>
    <dgm:cxn modelId="{4295B815-784F-424F-A3A0-094999A62AE2}" type="presParOf" srcId="{5E480911-3E02-4043-B893-8695C5E5F513}" destId="{5718C303-1C76-174D-8424-0092D49C0A90}" srcOrd="0" destOrd="0" presId="urn:microsoft.com/office/officeart/2005/8/layout/arrow1"/>
    <dgm:cxn modelId="{13AB009C-CE85-8144-AE39-1330AC34A77F}" type="presParOf" srcId="{5E480911-3E02-4043-B893-8695C5E5F513}" destId="{9691FD7B-7759-1446-89C7-6383881B8D85}"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C16F1B-29AD-144D-BF0B-C12B9AC4E96C}">
      <dsp:nvSpPr>
        <dsp:cNvPr id="0" name=""/>
        <dsp:cNvSpPr/>
      </dsp:nvSpPr>
      <dsp:spPr>
        <a:xfrm>
          <a:off x="3364815" y="2499433"/>
          <a:ext cx="2096905" cy="2096905"/>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it-IT" sz="2200" kern="1200" dirty="0"/>
            <a:t>CONGEDO DI MATERNITA’</a:t>
          </a:r>
        </a:p>
      </dsp:txBody>
      <dsp:txXfrm>
        <a:off x="3671900" y="2806518"/>
        <a:ext cx="1482735" cy="1482735"/>
      </dsp:txXfrm>
    </dsp:sp>
    <dsp:sp modelId="{C7394E4D-47EE-044B-9767-067765B1AF5A}">
      <dsp:nvSpPr>
        <dsp:cNvPr id="0" name=""/>
        <dsp:cNvSpPr/>
      </dsp:nvSpPr>
      <dsp:spPr>
        <a:xfrm rot="12900000">
          <a:off x="2015477" y="2132979"/>
          <a:ext cx="1607673" cy="597618"/>
        </a:xfrm>
        <a:prstGeom prst="leftArrow">
          <a:avLst>
            <a:gd name="adj1" fmla="val 60000"/>
            <a:gd name="adj2" fmla="val 50000"/>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89DE2343-75F9-0D46-89B2-4F223802FE54}">
      <dsp:nvSpPr>
        <dsp:cNvPr id="0" name=""/>
        <dsp:cNvSpPr/>
      </dsp:nvSpPr>
      <dsp:spPr>
        <a:xfrm>
          <a:off x="1164819" y="1173902"/>
          <a:ext cx="1992060" cy="1593648"/>
        </a:xfrm>
        <a:prstGeom prst="roundRect">
          <a:avLst>
            <a:gd name="adj" fmla="val 10000"/>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1435" tIns="51435" rIns="51435" bIns="51435" numCol="1" spcCol="1270" anchor="ctr" anchorCtr="0">
          <a:noAutofit/>
        </a:bodyPr>
        <a:lstStyle/>
        <a:p>
          <a:pPr marL="0" lvl="0" indent="0" algn="ctr" defTabSz="1200150">
            <a:lnSpc>
              <a:spcPct val="90000"/>
            </a:lnSpc>
            <a:spcBef>
              <a:spcPct val="0"/>
            </a:spcBef>
            <a:spcAft>
              <a:spcPct val="35000"/>
            </a:spcAft>
            <a:buNone/>
          </a:pPr>
          <a:r>
            <a:rPr lang="it-IT" sz="2700" kern="1200" dirty="0"/>
            <a:t>MADRE SURROGATA ?</a:t>
          </a:r>
        </a:p>
      </dsp:txBody>
      <dsp:txXfrm>
        <a:off x="1211495" y="1220578"/>
        <a:ext cx="1898708" cy="1500296"/>
      </dsp:txXfrm>
    </dsp:sp>
    <dsp:sp modelId="{33AA697F-4857-EB4A-A122-1B78BCEC0A23}">
      <dsp:nvSpPr>
        <dsp:cNvPr id="0" name=""/>
        <dsp:cNvSpPr/>
      </dsp:nvSpPr>
      <dsp:spPr>
        <a:xfrm rot="16200000">
          <a:off x="3609431" y="1303219"/>
          <a:ext cx="1607673" cy="597618"/>
        </a:xfrm>
        <a:prstGeom prst="leftArrow">
          <a:avLst>
            <a:gd name="adj1" fmla="val 60000"/>
            <a:gd name="adj2" fmla="val 50000"/>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3247027E-CED9-7043-8881-27A040FB9D2E}">
      <dsp:nvSpPr>
        <dsp:cNvPr id="0" name=""/>
        <dsp:cNvSpPr/>
      </dsp:nvSpPr>
      <dsp:spPr>
        <a:xfrm>
          <a:off x="3417238" y="1367"/>
          <a:ext cx="1992060" cy="1593648"/>
        </a:xfrm>
        <a:prstGeom prst="roundRect">
          <a:avLst>
            <a:gd name="adj" fmla="val 10000"/>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1435" tIns="51435" rIns="51435" bIns="51435" numCol="1" spcCol="1270" anchor="ctr" anchorCtr="0">
          <a:noAutofit/>
        </a:bodyPr>
        <a:lstStyle/>
        <a:p>
          <a:pPr marL="0" lvl="0" indent="0" algn="ctr" defTabSz="1200150">
            <a:lnSpc>
              <a:spcPct val="90000"/>
            </a:lnSpc>
            <a:spcBef>
              <a:spcPct val="0"/>
            </a:spcBef>
            <a:spcAft>
              <a:spcPct val="35000"/>
            </a:spcAft>
            <a:buNone/>
          </a:pPr>
          <a:r>
            <a:rPr lang="it-IT" sz="2700" kern="1200" dirty="0"/>
            <a:t>MADRE DICHIARATA ?</a:t>
          </a:r>
        </a:p>
      </dsp:txBody>
      <dsp:txXfrm>
        <a:off x="3463914" y="48043"/>
        <a:ext cx="1898708" cy="1500296"/>
      </dsp:txXfrm>
    </dsp:sp>
    <dsp:sp modelId="{E09BA589-E0DF-204D-B7D6-D0B89ED13DA1}">
      <dsp:nvSpPr>
        <dsp:cNvPr id="0" name=""/>
        <dsp:cNvSpPr/>
      </dsp:nvSpPr>
      <dsp:spPr>
        <a:xfrm rot="19500000">
          <a:off x="5203385" y="2132979"/>
          <a:ext cx="1607673" cy="597618"/>
        </a:xfrm>
        <a:prstGeom prst="leftArrow">
          <a:avLst>
            <a:gd name="adj1" fmla="val 60000"/>
            <a:gd name="adj2" fmla="val 50000"/>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2A37BDB6-E7AB-8849-8CE7-19EDBAD8C2E0}">
      <dsp:nvSpPr>
        <dsp:cNvPr id="0" name=""/>
        <dsp:cNvSpPr/>
      </dsp:nvSpPr>
      <dsp:spPr>
        <a:xfrm>
          <a:off x="5669656" y="1173902"/>
          <a:ext cx="1992060" cy="1593648"/>
        </a:xfrm>
        <a:prstGeom prst="roundRect">
          <a:avLst>
            <a:gd name="adj" fmla="val 10000"/>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1435" tIns="51435" rIns="51435" bIns="51435" numCol="1" spcCol="1270" anchor="ctr" anchorCtr="0">
          <a:noAutofit/>
        </a:bodyPr>
        <a:lstStyle/>
        <a:p>
          <a:pPr marL="0" lvl="0" indent="0" algn="ctr" defTabSz="1200150">
            <a:lnSpc>
              <a:spcPct val="90000"/>
            </a:lnSpc>
            <a:spcBef>
              <a:spcPct val="0"/>
            </a:spcBef>
            <a:spcAft>
              <a:spcPct val="35000"/>
            </a:spcAft>
            <a:buNone/>
          </a:pPr>
          <a:r>
            <a:rPr lang="it-IT" sz="2700" kern="1200" dirty="0"/>
            <a:t>TUTTE E DUE?</a:t>
          </a:r>
        </a:p>
      </dsp:txBody>
      <dsp:txXfrm>
        <a:off x="5716332" y="1220578"/>
        <a:ext cx="1898708" cy="15002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18C303-1C76-174D-8424-0092D49C0A90}">
      <dsp:nvSpPr>
        <dsp:cNvPr id="0" name=""/>
        <dsp:cNvSpPr/>
      </dsp:nvSpPr>
      <dsp:spPr>
        <a:xfrm rot="16200000">
          <a:off x="351" y="558596"/>
          <a:ext cx="4030427" cy="4030427"/>
        </a:xfrm>
        <a:prstGeom prst="upArrow">
          <a:avLst>
            <a:gd name="adj1" fmla="val 50000"/>
            <a:gd name="adj2" fmla="val 35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it-IT" sz="2500" kern="1200" dirty="0"/>
            <a:t>POSIZIONE DEL PADRE- VALENZA DEL LEGAME BIOLOGICO</a:t>
          </a:r>
        </a:p>
      </dsp:txBody>
      <dsp:txXfrm rot="5400000">
        <a:off x="705677" y="1566203"/>
        <a:ext cx="3325102" cy="2015213"/>
      </dsp:txXfrm>
    </dsp:sp>
    <dsp:sp modelId="{9691FD7B-7759-1446-89C7-6383881B8D85}">
      <dsp:nvSpPr>
        <dsp:cNvPr id="0" name=""/>
        <dsp:cNvSpPr/>
      </dsp:nvSpPr>
      <dsp:spPr>
        <a:xfrm rot="5400000">
          <a:off x="4435184" y="558596"/>
          <a:ext cx="4030427" cy="4030427"/>
        </a:xfrm>
        <a:prstGeom prst="upArrow">
          <a:avLst>
            <a:gd name="adj1" fmla="val 50000"/>
            <a:gd name="adj2" fmla="val 35000"/>
          </a:avLst>
        </a:prstGeom>
        <a:solidFill>
          <a:schemeClr val="accent4">
            <a:hueOff val="1645434"/>
            <a:satOff val="7132"/>
            <a:lumOff val="470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it-IT" sz="2500" kern="1200" dirty="0"/>
            <a:t>POSIZIONE DELLA MADRE – NON RICONOSCIMENTO IN ASSENZA DEI SUOI LEGAMI BIOLOGICI</a:t>
          </a:r>
        </a:p>
      </dsp:txBody>
      <dsp:txXfrm rot="-5400000">
        <a:off x="4435185" y="1566203"/>
        <a:ext cx="3325102" cy="2015213"/>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211D3E-5FD5-6144-BB78-878AD81C6546}" type="datetimeFigureOut">
              <a:rPr lang="it-IT" smtClean="0"/>
              <a:t>10/05/23</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68D397-4925-0345-9D80-2625A8DD550C}" type="slidenum">
              <a:rPr lang="it-IT" smtClean="0"/>
              <a:t>‹N›</a:t>
            </a:fld>
            <a:endParaRPr lang="it-IT"/>
          </a:p>
        </p:txBody>
      </p:sp>
    </p:spTree>
    <p:extLst>
      <p:ext uri="{BB962C8B-B14F-4D97-AF65-F5344CB8AC3E}">
        <p14:creationId xmlns:p14="http://schemas.microsoft.com/office/powerpoint/2010/main" val="98485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solidFill>
                  <a:srgbClr val="000000"/>
                </a:solidFill>
              </a:rPr>
              <a:pPr/>
              <a:t>30</a:t>
            </a:fld>
            <a:endParaRPr lang="it-IT">
              <a:solidFill>
                <a:srgbClr val="000000"/>
              </a:solidFill>
            </a:endParaRPr>
          </a:p>
        </p:txBody>
      </p:sp>
    </p:spTree>
    <p:extLst>
      <p:ext uri="{BB962C8B-B14F-4D97-AF65-F5344CB8AC3E}">
        <p14:creationId xmlns:p14="http://schemas.microsoft.com/office/powerpoint/2010/main" val="41465031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solidFill>
                  <a:srgbClr val="000000"/>
                </a:solidFill>
              </a:rPr>
              <a:pPr/>
              <a:t>40</a:t>
            </a:fld>
            <a:endParaRPr lang="it-IT">
              <a:solidFill>
                <a:srgbClr val="000000"/>
              </a:solidFill>
            </a:endParaRPr>
          </a:p>
        </p:txBody>
      </p:sp>
    </p:spTree>
    <p:extLst>
      <p:ext uri="{BB962C8B-B14F-4D97-AF65-F5344CB8AC3E}">
        <p14:creationId xmlns:p14="http://schemas.microsoft.com/office/powerpoint/2010/main" val="9108945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solidFill>
                  <a:srgbClr val="000000"/>
                </a:solidFill>
              </a:rPr>
              <a:pPr/>
              <a:t>41</a:t>
            </a:fld>
            <a:endParaRPr lang="it-IT">
              <a:solidFill>
                <a:srgbClr val="000000"/>
              </a:solidFill>
            </a:endParaRPr>
          </a:p>
        </p:txBody>
      </p:sp>
    </p:spTree>
    <p:extLst>
      <p:ext uri="{BB962C8B-B14F-4D97-AF65-F5344CB8AC3E}">
        <p14:creationId xmlns:p14="http://schemas.microsoft.com/office/powerpoint/2010/main" val="3311307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solidFill>
                  <a:srgbClr val="000000"/>
                </a:solidFill>
              </a:rPr>
              <a:pPr/>
              <a:t>31</a:t>
            </a:fld>
            <a:endParaRPr lang="it-IT">
              <a:solidFill>
                <a:srgbClr val="000000"/>
              </a:solidFill>
            </a:endParaRPr>
          </a:p>
        </p:txBody>
      </p:sp>
    </p:spTree>
    <p:extLst>
      <p:ext uri="{BB962C8B-B14F-4D97-AF65-F5344CB8AC3E}">
        <p14:creationId xmlns:p14="http://schemas.microsoft.com/office/powerpoint/2010/main" val="3019312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solidFill>
                  <a:srgbClr val="000000"/>
                </a:solidFill>
              </a:rPr>
              <a:pPr/>
              <a:t>32</a:t>
            </a:fld>
            <a:endParaRPr lang="it-IT">
              <a:solidFill>
                <a:srgbClr val="000000"/>
              </a:solidFill>
            </a:endParaRPr>
          </a:p>
        </p:txBody>
      </p:sp>
    </p:spTree>
    <p:extLst>
      <p:ext uri="{BB962C8B-B14F-4D97-AF65-F5344CB8AC3E}">
        <p14:creationId xmlns:p14="http://schemas.microsoft.com/office/powerpoint/2010/main" val="3904272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solidFill>
                  <a:srgbClr val="000000"/>
                </a:solidFill>
              </a:rPr>
              <a:pPr/>
              <a:t>33</a:t>
            </a:fld>
            <a:endParaRPr lang="it-IT">
              <a:solidFill>
                <a:srgbClr val="000000"/>
              </a:solidFill>
            </a:endParaRPr>
          </a:p>
        </p:txBody>
      </p:sp>
    </p:spTree>
    <p:extLst>
      <p:ext uri="{BB962C8B-B14F-4D97-AF65-F5344CB8AC3E}">
        <p14:creationId xmlns:p14="http://schemas.microsoft.com/office/powerpoint/2010/main" val="715639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solidFill>
                  <a:srgbClr val="000000"/>
                </a:solidFill>
              </a:rPr>
              <a:pPr/>
              <a:t>34</a:t>
            </a:fld>
            <a:endParaRPr lang="it-IT">
              <a:solidFill>
                <a:srgbClr val="000000"/>
              </a:solidFill>
            </a:endParaRPr>
          </a:p>
        </p:txBody>
      </p:sp>
    </p:spTree>
    <p:extLst>
      <p:ext uri="{BB962C8B-B14F-4D97-AF65-F5344CB8AC3E}">
        <p14:creationId xmlns:p14="http://schemas.microsoft.com/office/powerpoint/2010/main" val="2809954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solidFill>
                  <a:srgbClr val="000000"/>
                </a:solidFill>
              </a:rPr>
              <a:pPr/>
              <a:t>35</a:t>
            </a:fld>
            <a:endParaRPr lang="it-IT">
              <a:solidFill>
                <a:srgbClr val="000000"/>
              </a:solidFill>
            </a:endParaRPr>
          </a:p>
        </p:txBody>
      </p:sp>
    </p:spTree>
    <p:extLst>
      <p:ext uri="{BB962C8B-B14F-4D97-AF65-F5344CB8AC3E}">
        <p14:creationId xmlns:p14="http://schemas.microsoft.com/office/powerpoint/2010/main" val="2538875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solidFill>
                  <a:srgbClr val="000000"/>
                </a:solidFill>
              </a:rPr>
              <a:pPr/>
              <a:t>37</a:t>
            </a:fld>
            <a:endParaRPr lang="it-IT">
              <a:solidFill>
                <a:srgbClr val="000000"/>
              </a:solidFill>
            </a:endParaRPr>
          </a:p>
        </p:txBody>
      </p:sp>
    </p:spTree>
    <p:extLst>
      <p:ext uri="{BB962C8B-B14F-4D97-AF65-F5344CB8AC3E}">
        <p14:creationId xmlns:p14="http://schemas.microsoft.com/office/powerpoint/2010/main" val="11252593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solidFill>
                  <a:srgbClr val="000000"/>
                </a:solidFill>
              </a:rPr>
              <a:pPr/>
              <a:t>38</a:t>
            </a:fld>
            <a:endParaRPr lang="it-IT">
              <a:solidFill>
                <a:srgbClr val="000000"/>
              </a:solidFill>
            </a:endParaRPr>
          </a:p>
        </p:txBody>
      </p:sp>
    </p:spTree>
    <p:extLst>
      <p:ext uri="{BB962C8B-B14F-4D97-AF65-F5344CB8AC3E}">
        <p14:creationId xmlns:p14="http://schemas.microsoft.com/office/powerpoint/2010/main" val="2895938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43000" y="685800"/>
            <a:ext cx="4572000" cy="342900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solidFill>
                  <a:srgbClr val="000000"/>
                </a:solidFill>
              </a:rPr>
              <a:pPr/>
              <a:t>39</a:t>
            </a:fld>
            <a:endParaRPr lang="it-IT">
              <a:solidFill>
                <a:srgbClr val="000000"/>
              </a:solidFill>
            </a:endParaRPr>
          </a:p>
        </p:txBody>
      </p:sp>
    </p:spTree>
    <p:extLst>
      <p:ext uri="{BB962C8B-B14F-4D97-AF65-F5344CB8AC3E}">
        <p14:creationId xmlns:p14="http://schemas.microsoft.com/office/powerpoint/2010/main" val="4130065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22AB5AD7-4361-BF40-AEBB-49258311577F}" type="datetime1">
              <a:rPr lang="it-IT" smtClean="0"/>
              <a:t>10/05/23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3814981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475467C8-51D6-6443-A442-88FFC6FE0D4A}" type="datetime1">
              <a:rPr lang="it-IT" smtClean="0"/>
              <a:t>10/05/23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35264307"/>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475467C8-51D6-6443-A442-88FFC6FE0D4A}" type="datetime1">
              <a:rPr lang="it-IT" smtClean="0"/>
              <a:t>10/05/23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5D5225-67C9-5842-A708-FF0B445A70BA}" type="slidenum">
              <a:rPr lang="it-IT" smtClean="0"/>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78037556"/>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475467C8-51D6-6443-A442-88FFC6FE0D4A}" type="datetime1">
              <a:rPr lang="it-IT" smtClean="0"/>
              <a:t>10/05/23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565910196"/>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475467C8-51D6-6443-A442-88FFC6FE0D4A}" type="datetime1">
              <a:rPr lang="it-IT" smtClean="0"/>
              <a:t>10/05/23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5D5225-67C9-5842-A708-FF0B445A70BA}" type="slidenum">
              <a:rPr lang="it-IT" smtClean="0"/>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73729144"/>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475467C8-51D6-6443-A442-88FFC6FE0D4A}" type="datetime1">
              <a:rPr lang="it-IT" smtClean="0"/>
              <a:t>10/05/23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2859636933"/>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838C959C-F520-5A4B-B00C-AE09607CBE66}" type="datetime1">
              <a:rPr lang="it-IT" smtClean="0"/>
              <a:t>10/05/23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14938549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475467C8-51D6-6443-A442-88FFC6FE0D4A}" type="datetime1">
              <a:rPr lang="it-IT" smtClean="0"/>
              <a:t>10/05/23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133605381"/>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C537D187-DEF9-494F-A3CF-EF2BF5CD60B1}" type="datetime1">
              <a:rPr lang="it-IT" smtClean="0"/>
              <a:t>10/05/23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3373922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687ED97-E0B7-E04F-9DFB-075665A43574}" type="datetime1">
              <a:rPr lang="it-IT" smtClean="0"/>
              <a:t>10/05/23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4051215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475467C8-51D6-6443-A442-88FFC6FE0D4A}" type="datetime1">
              <a:rPr lang="it-IT" smtClean="0"/>
              <a:t>10/05/23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39532478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09599"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82162938-585D-A54C-B22F-714B1AC90DEA}" type="datetime1">
              <a:rPr lang="it-IT" smtClean="0"/>
              <a:t>10/05/23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2909795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ABD0A4A1-4774-9F47-89C2-9C851B60CD1F}" type="datetime1">
              <a:rPr lang="it-IT" smtClean="0"/>
              <a:t>10/05/23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3912282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5467C8-51D6-6443-A442-88FFC6FE0D4A}" type="datetime1">
              <a:rPr lang="it-IT" smtClean="0"/>
              <a:t>10/05/23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4279796271"/>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A3F13B46-3BB2-EC4D-B901-FFA73AFFB87E}" type="datetime1">
              <a:rPr lang="it-IT" smtClean="0"/>
              <a:t>10/05/23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3477878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982DF904-6C9F-204F-978D-30F7A06D8581}" type="datetime1">
              <a:rPr lang="it-IT" smtClean="0"/>
              <a:t>10/05/23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3620082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75467C8-51D6-6443-A442-88FFC6FE0D4A}" type="datetime1">
              <a:rPr lang="it-IT" smtClean="0"/>
              <a:t>10/05/23</a:t>
            </a:fld>
            <a:endParaRPr lang="it-IT"/>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C35D5225-67C9-5842-A708-FF0B445A70BA}" type="slidenum">
              <a:rPr lang="it-IT" smtClean="0"/>
              <a:t>‹N›</a:t>
            </a:fld>
            <a:endParaRPr lang="it-IT"/>
          </a:p>
        </p:txBody>
      </p:sp>
    </p:spTree>
    <p:extLst>
      <p:ext uri="{BB962C8B-B14F-4D97-AF65-F5344CB8AC3E}">
        <p14:creationId xmlns:p14="http://schemas.microsoft.com/office/powerpoint/2010/main" val="5512638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415266"/>
            <a:ext cx="8686799" cy="5941084"/>
          </a:xfrm>
        </p:spPr>
        <p:txBody>
          <a:bodyPr>
            <a:normAutofit/>
          </a:bodyPr>
          <a:lstStyle/>
          <a:p>
            <a:r>
              <a:rPr lang="it-IT" sz="4000" cap="all" dirty="0">
                <a:solidFill>
                  <a:schemeClr val="tx1"/>
                </a:solidFill>
              </a:rPr>
              <a:t>DIRITTO INTERNAZIONALE PRIVATO</a:t>
            </a:r>
            <a:br>
              <a:rPr lang="it-IT" sz="4000" cap="all" dirty="0">
                <a:solidFill>
                  <a:schemeClr val="tx1"/>
                </a:solidFill>
              </a:rPr>
            </a:br>
            <a:r>
              <a:rPr lang="it-IT" sz="3200" dirty="0">
                <a:solidFill>
                  <a:schemeClr val="tx1"/>
                </a:solidFill>
              </a:rPr>
              <a:t>prof. Sara TONOLO</a:t>
            </a:r>
            <a:br>
              <a:rPr lang="it-IT" sz="3200" dirty="0">
                <a:solidFill>
                  <a:schemeClr val="tx1"/>
                </a:solidFill>
              </a:rPr>
            </a:br>
            <a:r>
              <a:rPr lang="it-IT" sz="3200" dirty="0">
                <a:solidFill>
                  <a:schemeClr val="tx1"/>
                </a:solidFill>
              </a:rPr>
              <a:t>- GORIZIA</a:t>
            </a:r>
            <a:r>
              <a:rPr lang="it-IT" sz="3200">
                <a:solidFill>
                  <a:schemeClr val="tx1"/>
                </a:solidFill>
              </a:rPr>
              <a:t>, 10 </a:t>
            </a:r>
            <a:r>
              <a:rPr lang="it-IT" sz="3200" dirty="0">
                <a:solidFill>
                  <a:schemeClr val="tx1"/>
                </a:solidFill>
              </a:rPr>
              <a:t>maggio 2023- </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a:t>
            </a:fld>
            <a:endParaRPr lang="it-IT"/>
          </a:p>
        </p:txBody>
      </p:sp>
    </p:spTree>
    <p:extLst>
      <p:ext uri="{BB962C8B-B14F-4D97-AF65-F5344CB8AC3E}">
        <p14:creationId xmlns:p14="http://schemas.microsoft.com/office/powerpoint/2010/main" val="1000467923"/>
      </p:ext>
    </p:extLst>
  </p:cSld>
  <p:clrMapOvr>
    <a:masterClrMapping/>
  </p:clrMapOvr>
  <mc:AlternateContent xmlns:mc="http://schemas.openxmlformats.org/markup-compatibility/2006" xmlns:p14="http://schemas.microsoft.com/office/powerpoint/2010/main">
    <mc:Choice Requires="p14">
      <p:transition spd="slow" p14:dur="2000" advTm="25728"/>
    </mc:Choice>
    <mc:Fallback xmlns="">
      <p:transition spd="slow" advTm="25728"/>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IMPLICAZIONI APPLICATIVE PROBLEMATICHE: DIR. UE</a:t>
            </a:r>
          </a:p>
        </p:txBody>
      </p:sp>
      <p:graphicFrame>
        <p:nvGraphicFramePr>
          <p:cNvPr id="5" name="Segnaposto contenuto 4"/>
          <p:cNvGraphicFramePr>
            <a:graphicFrameLocks noGrp="1"/>
          </p:cNvGraphicFramePr>
          <p:nvPr>
            <p:ph idx="1"/>
            <p:extLst/>
          </p:nvPr>
        </p:nvGraphicFramePr>
        <p:xfrm>
          <a:off x="166538" y="2123768"/>
          <a:ext cx="8826537" cy="45977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10</a:t>
            </a:fld>
            <a:endParaRPr lang="it-IT"/>
          </a:p>
        </p:txBody>
      </p:sp>
    </p:spTree>
    <p:extLst>
      <p:ext uri="{BB962C8B-B14F-4D97-AF65-F5344CB8AC3E}">
        <p14:creationId xmlns:p14="http://schemas.microsoft.com/office/powerpoint/2010/main" val="669146817"/>
      </p:ext>
    </p:extLst>
  </p:cSld>
  <p:clrMapOvr>
    <a:masterClrMapping/>
  </p:clrMapOvr>
  <mc:AlternateContent xmlns:mc="http://schemas.openxmlformats.org/markup-compatibility/2006" xmlns:p14="http://schemas.microsoft.com/office/powerpoint/2010/main">
    <mc:Choice Requires="p14">
      <p:transition spd="slow" p14:dur="2000" advTm="70347"/>
    </mc:Choice>
    <mc:Fallback xmlns="">
      <p:transition spd="slow" advTm="7034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5">
                                            <p:graphicEl>
                                              <a:dgm id="{E4C16F1B-29AD-144D-BF0B-C12B9AC4E96C}"/>
                                            </p:graphicEl>
                                          </p:spTgt>
                                        </p:tgtEl>
                                      </p:cBhvr>
                                      <p:by x="150000" y="150000"/>
                                    </p:animScale>
                                  </p:childTnLst>
                                </p:cTn>
                              </p:par>
                              <p:par>
                                <p:cTn id="7" presetID="6" presetClass="emph" presetSubtype="0" fill="hold" grpId="0" nodeType="withEffect">
                                  <p:stCondLst>
                                    <p:cond delay="0"/>
                                  </p:stCondLst>
                                  <p:childTnLst>
                                    <p:animScale>
                                      <p:cBhvr>
                                        <p:cTn id="8" dur="2000" fill="hold"/>
                                        <p:tgtEl>
                                          <p:spTgt spid="5">
                                            <p:graphicEl>
                                              <a:dgm id="{C7394E4D-47EE-044B-9767-067765B1AF5A}"/>
                                            </p:graphicEl>
                                          </p:spTgt>
                                        </p:tgtEl>
                                      </p:cBhvr>
                                      <p:by x="150000" y="150000"/>
                                    </p:animScale>
                                  </p:childTnLst>
                                </p:cTn>
                              </p:par>
                              <p:par>
                                <p:cTn id="9" presetID="6" presetClass="emph" presetSubtype="0" fill="hold" grpId="0" nodeType="withEffect">
                                  <p:stCondLst>
                                    <p:cond delay="0"/>
                                  </p:stCondLst>
                                  <p:childTnLst>
                                    <p:animScale>
                                      <p:cBhvr>
                                        <p:cTn id="10" dur="2000" fill="hold"/>
                                        <p:tgtEl>
                                          <p:spTgt spid="5">
                                            <p:graphicEl>
                                              <a:dgm id="{89DE2343-75F9-0D46-89B2-4F223802FE54}"/>
                                            </p:graphicEl>
                                          </p:spTgt>
                                        </p:tgtEl>
                                      </p:cBhvr>
                                      <p:by x="150000" y="150000"/>
                                    </p:animScale>
                                  </p:childTnLst>
                                </p:cTn>
                              </p:par>
                              <p:par>
                                <p:cTn id="11" presetID="6" presetClass="emph" presetSubtype="0" fill="hold" grpId="0" nodeType="withEffect">
                                  <p:stCondLst>
                                    <p:cond delay="0"/>
                                  </p:stCondLst>
                                  <p:childTnLst>
                                    <p:animScale>
                                      <p:cBhvr>
                                        <p:cTn id="12" dur="2000" fill="hold"/>
                                        <p:tgtEl>
                                          <p:spTgt spid="5">
                                            <p:graphicEl>
                                              <a:dgm id="{33AA697F-4857-EB4A-A122-1B78BCEC0A23}"/>
                                            </p:graphicEl>
                                          </p:spTgt>
                                        </p:tgtEl>
                                      </p:cBhvr>
                                      <p:by x="150000" y="150000"/>
                                    </p:animScale>
                                  </p:childTnLst>
                                </p:cTn>
                              </p:par>
                              <p:par>
                                <p:cTn id="13" presetID="6" presetClass="emph" presetSubtype="0" fill="hold" grpId="0" nodeType="withEffect">
                                  <p:stCondLst>
                                    <p:cond delay="0"/>
                                  </p:stCondLst>
                                  <p:childTnLst>
                                    <p:animScale>
                                      <p:cBhvr>
                                        <p:cTn id="14" dur="2000" fill="hold"/>
                                        <p:tgtEl>
                                          <p:spTgt spid="5">
                                            <p:graphicEl>
                                              <a:dgm id="{3247027E-CED9-7043-8881-27A040FB9D2E}"/>
                                            </p:graphicEl>
                                          </p:spTgt>
                                        </p:tgtEl>
                                      </p:cBhvr>
                                      <p:by x="150000" y="150000"/>
                                    </p:animScale>
                                  </p:childTnLst>
                                </p:cTn>
                              </p:par>
                              <p:par>
                                <p:cTn id="15" presetID="6" presetClass="emph" presetSubtype="0" fill="hold" grpId="0" nodeType="withEffect">
                                  <p:stCondLst>
                                    <p:cond delay="0"/>
                                  </p:stCondLst>
                                  <p:childTnLst>
                                    <p:animScale>
                                      <p:cBhvr>
                                        <p:cTn id="16" dur="2000" fill="hold"/>
                                        <p:tgtEl>
                                          <p:spTgt spid="5">
                                            <p:graphicEl>
                                              <a:dgm id="{E09BA589-E0DF-204D-B7D6-D0B89ED13DA1}"/>
                                            </p:graphicEl>
                                          </p:spTgt>
                                        </p:tgtEl>
                                      </p:cBhvr>
                                      <p:by x="150000" y="150000"/>
                                    </p:animScale>
                                  </p:childTnLst>
                                </p:cTn>
                              </p:par>
                              <p:par>
                                <p:cTn id="17" presetID="6" presetClass="emph" presetSubtype="0" fill="hold" grpId="0" nodeType="withEffect">
                                  <p:stCondLst>
                                    <p:cond delay="0"/>
                                  </p:stCondLst>
                                  <p:childTnLst>
                                    <p:animScale>
                                      <p:cBhvr>
                                        <p:cTn id="18" dur="2000" fill="hold"/>
                                        <p:tgtEl>
                                          <p:spTgt spid="5">
                                            <p:graphicEl>
                                              <a:dgm id="{2A37BDB6-E7AB-8849-8CE7-19EDBAD8C2E0}"/>
                                            </p:graphic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IMPLICAZIONI APPLICATIVE PROBLEMATICHE: DIR. UE</a:t>
            </a:r>
          </a:p>
        </p:txBody>
      </p:sp>
      <p:sp>
        <p:nvSpPr>
          <p:cNvPr id="3" name="Segnaposto contenuto 2"/>
          <p:cNvSpPr>
            <a:spLocks noGrp="1"/>
          </p:cNvSpPr>
          <p:nvPr>
            <p:ph idx="1"/>
          </p:nvPr>
        </p:nvSpPr>
        <p:spPr>
          <a:xfrm>
            <a:off x="0" y="1969894"/>
            <a:ext cx="9144000" cy="4751581"/>
          </a:xfrm>
        </p:spPr>
        <p:txBody>
          <a:bodyPr>
            <a:normAutofit/>
          </a:bodyPr>
          <a:lstStyle/>
          <a:p>
            <a:pPr lvl="1" algn="just"/>
            <a:r>
              <a:rPr lang="it-IT" sz="2800" dirty="0"/>
              <a:t>Ciò è avvenuto ad es. nell’ambito di due procedimenti instaurati dinanzi alla Corte di giustizia dell’Unione europea, nel caso  C-167/12, </a:t>
            </a:r>
            <a:r>
              <a:rPr lang="it-IT" sz="2800" i="1" dirty="0"/>
              <a:t>C.D. c. S. T., </a:t>
            </a:r>
            <a:r>
              <a:rPr lang="it-IT" sz="2800" dirty="0"/>
              <a:t> e nel caso C-363/12, </a:t>
            </a:r>
            <a:r>
              <a:rPr lang="it-IT" sz="2800" i="1" dirty="0" err="1"/>
              <a:t>Z</a:t>
            </a:r>
            <a:r>
              <a:rPr lang="it-IT" sz="2800" i="1" dirty="0"/>
              <a:t> v A </a:t>
            </a:r>
            <a:r>
              <a:rPr lang="it-IT" sz="2800" i="1" dirty="0" err="1"/>
              <a:t>Government</a:t>
            </a:r>
            <a:r>
              <a:rPr lang="it-IT" sz="2800" i="1" dirty="0"/>
              <a:t> </a:t>
            </a:r>
            <a:r>
              <a:rPr lang="it-IT" sz="2800" i="1" dirty="0" err="1"/>
              <a:t>Department</a:t>
            </a:r>
            <a:r>
              <a:rPr lang="it-IT" sz="2800" i="1" dirty="0"/>
              <a:t> and the Board of Management of a Community School</a:t>
            </a:r>
            <a:r>
              <a:rPr lang="it-IT" sz="2800" dirty="0"/>
              <a:t>. </a:t>
            </a:r>
          </a:p>
          <a:p>
            <a:pPr lvl="1" algn="just"/>
            <a:r>
              <a:rPr lang="it-IT" sz="2800" b="1" u="sng" dirty="0"/>
              <a:t>Soluzione prevalente: sia la madre surrogata che la madre affidataria hanno diritto al congedo di maternità</a:t>
            </a:r>
            <a:r>
              <a:rPr lang="it-IT" sz="2800" dirty="0"/>
              <a:t>. </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11</a:t>
            </a:fld>
            <a:endParaRPr lang="it-IT"/>
          </a:p>
        </p:txBody>
      </p:sp>
    </p:spTree>
    <p:custDataLst>
      <p:tags r:id="rId1"/>
    </p:custDataLst>
    <p:extLst>
      <p:ext uri="{BB962C8B-B14F-4D97-AF65-F5344CB8AC3E}">
        <p14:creationId xmlns:p14="http://schemas.microsoft.com/office/powerpoint/2010/main" val="100417999"/>
      </p:ext>
    </p:extLst>
  </p:cSld>
  <p:clrMapOvr>
    <a:masterClrMapping/>
  </p:clrMapOvr>
  <mc:AlternateContent xmlns:mc="http://schemas.openxmlformats.org/markup-compatibility/2006" xmlns:p14="http://schemas.microsoft.com/office/powerpoint/2010/main">
    <mc:Choice Requires="p14">
      <p:transition spd="slow" p14:dur="2000" advTm="66352"/>
    </mc:Choice>
    <mc:Fallback xmlns="">
      <p:transition spd="slow" advTm="6635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3">
            <a:schemeClr val="lt1"/>
          </a:lnRef>
          <a:fillRef idx="1">
            <a:schemeClr val="accent2"/>
          </a:fillRef>
          <a:effectRef idx="1">
            <a:schemeClr val="accent2"/>
          </a:effectRef>
          <a:fontRef idx="minor">
            <a:schemeClr val="lt1"/>
          </a:fontRef>
        </p:style>
        <p:txBody>
          <a:bodyPr>
            <a:normAutofit/>
          </a:bodyPr>
          <a:lstStyle/>
          <a:p>
            <a:pPr algn="just"/>
            <a:r>
              <a:rPr lang="it-IT" dirty="0"/>
              <a:t>IMPLICAZIONI PROBLEMATICHE: DIRITTO INTERNO</a:t>
            </a:r>
          </a:p>
        </p:txBody>
      </p:sp>
      <p:sp>
        <p:nvSpPr>
          <p:cNvPr id="3" name="Segnaposto contenuto 2"/>
          <p:cNvSpPr>
            <a:spLocks noGrp="1"/>
          </p:cNvSpPr>
          <p:nvPr>
            <p:ph idx="1"/>
          </p:nvPr>
        </p:nvSpPr>
        <p:spPr>
          <a:xfrm>
            <a:off x="457200" y="2264140"/>
            <a:ext cx="8229600" cy="4092209"/>
          </a:xfrm>
        </p:spPr>
        <p:txBody>
          <a:bodyPr>
            <a:normAutofit/>
          </a:bodyPr>
          <a:lstStyle/>
          <a:p>
            <a:pPr lvl="1" algn="just"/>
            <a:r>
              <a:rPr lang="it-IT" sz="2800" dirty="0"/>
              <a:t>Riconoscimento del rapporto genitoriale soprattutto nei paesi in cui vi è divieto della surrogazione di maternità, come ad es. in Italia per effetto della l. 19.2.2004 n. 40, o in Spagna</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12</a:t>
            </a:fld>
            <a:endParaRPr lang="it-IT"/>
          </a:p>
        </p:txBody>
      </p:sp>
    </p:spTree>
    <p:custDataLst>
      <p:tags r:id="rId1"/>
    </p:custDataLst>
    <p:extLst>
      <p:ext uri="{BB962C8B-B14F-4D97-AF65-F5344CB8AC3E}">
        <p14:creationId xmlns:p14="http://schemas.microsoft.com/office/powerpoint/2010/main" val="126287043"/>
      </p:ext>
    </p:extLst>
  </p:cSld>
  <p:clrMapOvr>
    <a:masterClrMapping/>
  </p:clrMapOvr>
  <mc:AlternateContent xmlns:mc="http://schemas.openxmlformats.org/markup-compatibility/2006" xmlns:p14="http://schemas.microsoft.com/office/powerpoint/2010/main">
    <mc:Choice Requires="p14">
      <p:transition spd="slow" p14:dur="2000" advTm="106775"/>
    </mc:Choice>
    <mc:Fallback xmlns="">
      <p:transition spd="slow" advTm="10677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3">
            <a:schemeClr val="lt1"/>
          </a:lnRef>
          <a:fillRef idx="1">
            <a:schemeClr val="accent2"/>
          </a:fillRef>
          <a:effectRef idx="1">
            <a:schemeClr val="accent2"/>
          </a:effectRef>
          <a:fontRef idx="minor">
            <a:schemeClr val="lt1"/>
          </a:fontRef>
        </p:style>
        <p:txBody>
          <a:bodyPr>
            <a:normAutofit/>
          </a:bodyPr>
          <a:lstStyle/>
          <a:p>
            <a:pPr algn="just"/>
            <a:r>
              <a:rPr lang="it-IT" dirty="0"/>
              <a:t>ANALISI DELLA GIURISPRUDENZA ITALIANA</a:t>
            </a:r>
          </a:p>
        </p:txBody>
      </p:sp>
      <p:sp>
        <p:nvSpPr>
          <p:cNvPr id="3" name="Segnaposto contenuto 2"/>
          <p:cNvSpPr>
            <a:spLocks noGrp="1"/>
          </p:cNvSpPr>
          <p:nvPr>
            <p:ph idx="1"/>
          </p:nvPr>
        </p:nvSpPr>
        <p:spPr>
          <a:xfrm>
            <a:off x="457200" y="2264140"/>
            <a:ext cx="8229600" cy="4092209"/>
          </a:xfrm>
        </p:spPr>
        <p:txBody>
          <a:bodyPr>
            <a:normAutofit/>
          </a:bodyPr>
          <a:lstStyle/>
          <a:p>
            <a:pPr algn="just"/>
            <a:r>
              <a:rPr lang="it-IT" sz="2800" u="sng" dirty="0"/>
              <a:t>Corte d’Appello di Bari 13.2.2009</a:t>
            </a:r>
            <a:r>
              <a:rPr lang="it-IT" sz="2800" dirty="0"/>
              <a:t>: caso di separazione personale dei coniugi e richiesta di affidamento congiunto dei minori : rilevanza del riconoscimento e dell’esecuzione in Italia dei </a:t>
            </a:r>
            <a:r>
              <a:rPr lang="it-IT" sz="2800" i="1" dirty="0" err="1"/>
              <a:t>parental</a:t>
            </a:r>
            <a:r>
              <a:rPr lang="it-IT" sz="2800" i="1" dirty="0"/>
              <a:t> </a:t>
            </a:r>
            <a:r>
              <a:rPr lang="it-IT" sz="2800" i="1" dirty="0" err="1"/>
              <a:t>order</a:t>
            </a:r>
            <a:r>
              <a:rPr lang="it-IT" sz="2800" dirty="0"/>
              <a:t> emanati da un giudice inglese al fine di modificare gli atti di nascita inglesi di due minori nati tramite surrogazione di maternità e inizialmente indicati come figli della madre biologica. </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13</a:t>
            </a:fld>
            <a:endParaRPr lang="it-IT"/>
          </a:p>
        </p:txBody>
      </p:sp>
    </p:spTree>
    <p:custDataLst>
      <p:tags r:id="rId1"/>
    </p:custDataLst>
    <p:extLst>
      <p:ext uri="{BB962C8B-B14F-4D97-AF65-F5344CB8AC3E}">
        <p14:creationId xmlns:p14="http://schemas.microsoft.com/office/powerpoint/2010/main" val="3459047088"/>
      </p:ext>
    </p:extLst>
  </p:cSld>
  <p:clrMapOvr>
    <a:masterClrMapping/>
  </p:clrMapOvr>
  <mc:AlternateContent xmlns:mc="http://schemas.openxmlformats.org/markup-compatibility/2006" xmlns:p14="http://schemas.microsoft.com/office/powerpoint/2010/main">
    <mc:Choice Requires="p14">
      <p:transition spd="slow" p14:dur="2000" advTm="117276"/>
    </mc:Choice>
    <mc:Fallback xmlns="">
      <p:transition spd="slow" advTm="11727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3">
            <a:schemeClr val="lt1"/>
          </a:lnRef>
          <a:fillRef idx="1">
            <a:schemeClr val="accent2"/>
          </a:fillRef>
          <a:effectRef idx="1">
            <a:schemeClr val="accent2"/>
          </a:effectRef>
          <a:fontRef idx="minor">
            <a:schemeClr val="lt1"/>
          </a:fontRef>
        </p:style>
        <p:txBody>
          <a:bodyPr>
            <a:normAutofit/>
          </a:bodyPr>
          <a:lstStyle/>
          <a:p>
            <a:pPr algn="just"/>
            <a:r>
              <a:rPr lang="it-IT" dirty="0"/>
              <a:t>ANALISI DELLA GIURISPRUDENZA ITALIANA</a:t>
            </a:r>
          </a:p>
        </p:txBody>
      </p:sp>
      <p:sp>
        <p:nvSpPr>
          <p:cNvPr id="3" name="Segnaposto contenuto 2"/>
          <p:cNvSpPr>
            <a:spLocks noGrp="1"/>
          </p:cNvSpPr>
          <p:nvPr>
            <p:ph idx="1"/>
          </p:nvPr>
        </p:nvSpPr>
        <p:spPr>
          <a:xfrm>
            <a:off x="297712" y="1969894"/>
            <a:ext cx="8389088" cy="4386455"/>
          </a:xfrm>
        </p:spPr>
        <p:txBody>
          <a:bodyPr>
            <a:normAutofit fontScale="85000" lnSpcReduction="10000"/>
          </a:bodyPr>
          <a:lstStyle/>
          <a:p>
            <a:pPr algn="just"/>
            <a:r>
              <a:rPr lang="it-IT" sz="2800" dirty="0"/>
              <a:t>Nella sentenza del 13 febbraio 2009, il riconoscimento e l’esecuzione dei c.d. </a:t>
            </a:r>
            <a:r>
              <a:rPr lang="it-IT" sz="2800" i="1" dirty="0" err="1"/>
              <a:t>parental</a:t>
            </a:r>
            <a:r>
              <a:rPr lang="it-IT" sz="2800" i="1" dirty="0"/>
              <a:t> </a:t>
            </a:r>
            <a:r>
              <a:rPr lang="it-IT" sz="2800" i="1" dirty="0" err="1"/>
              <a:t>order</a:t>
            </a:r>
            <a:r>
              <a:rPr lang="it-IT" sz="2800" dirty="0"/>
              <a:t>, con cui la coppia, che aveva commissionato la surrogazione di maternità, ottiene la rettifica degli atti di nascita inglesi, con indicazione della committente come madre, negati in prima istanza dal Comune di Bari, vengono autorizzati sulla base di varie argomentazioni, </a:t>
            </a:r>
            <a:r>
              <a:rPr lang="it-IT" sz="2800" u="sng" dirty="0"/>
              <a:t>tra cui la non contrarietà all’ordine pubblico,</a:t>
            </a:r>
            <a:r>
              <a:rPr lang="it-IT" sz="2800" dirty="0"/>
              <a:t> nel caso di specie, della maternità surrogata, in ragione del fatto che </a:t>
            </a:r>
            <a:r>
              <a:rPr lang="it-IT" sz="2800" b="1" dirty="0"/>
              <a:t>la nascita dei bambini è avvenuta prima dell’entrata in vigore della legge n. 40 del 2004,</a:t>
            </a:r>
            <a:r>
              <a:rPr lang="it-IT" sz="2800" dirty="0"/>
              <a:t> e configura dunque un dato storico che si fonda su una situazione consolidata da circa dieci anni. </a:t>
            </a:r>
          </a:p>
          <a:p>
            <a:pPr algn="just"/>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14</a:t>
            </a:fld>
            <a:endParaRPr lang="it-IT"/>
          </a:p>
        </p:txBody>
      </p:sp>
    </p:spTree>
    <p:custDataLst>
      <p:tags r:id="rId1"/>
    </p:custDataLst>
    <p:extLst>
      <p:ext uri="{BB962C8B-B14F-4D97-AF65-F5344CB8AC3E}">
        <p14:creationId xmlns:p14="http://schemas.microsoft.com/office/powerpoint/2010/main" val="2050412517"/>
      </p:ext>
    </p:extLst>
  </p:cSld>
  <p:clrMapOvr>
    <a:masterClrMapping/>
  </p:clrMapOvr>
  <mc:AlternateContent xmlns:mc="http://schemas.openxmlformats.org/markup-compatibility/2006" xmlns:p14="http://schemas.microsoft.com/office/powerpoint/2010/main">
    <mc:Choice Requires="p14">
      <p:transition spd="slow" p14:dur="2000" advTm="112918"/>
    </mc:Choice>
    <mc:Fallback xmlns="">
      <p:transition spd="slow" advTm="1129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3">
            <a:schemeClr val="lt1"/>
          </a:lnRef>
          <a:fillRef idx="1">
            <a:schemeClr val="accent2"/>
          </a:fillRef>
          <a:effectRef idx="1">
            <a:schemeClr val="accent2"/>
          </a:effectRef>
          <a:fontRef idx="minor">
            <a:schemeClr val="lt1"/>
          </a:fontRef>
        </p:style>
        <p:txBody>
          <a:bodyPr>
            <a:normAutofit/>
          </a:bodyPr>
          <a:lstStyle/>
          <a:p>
            <a:pPr algn="just"/>
            <a:r>
              <a:rPr lang="it-IT" dirty="0"/>
              <a:t>ANALISI DELLA GIURISPRUDENZA ITALIANA</a:t>
            </a:r>
          </a:p>
        </p:txBody>
      </p:sp>
      <p:sp>
        <p:nvSpPr>
          <p:cNvPr id="3" name="Segnaposto contenuto 2"/>
          <p:cNvSpPr>
            <a:spLocks noGrp="1"/>
          </p:cNvSpPr>
          <p:nvPr>
            <p:ph idx="1"/>
          </p:nvPr>
        </p:nvSpPr>
        <p:spPr>
          <a:xfrm>
            <a:off x="457200" y="2264140"/>
            <a:ext cx="8229600" cy="4092209"/>
          </a:xfrm>
        </p:spPr>
        <p:txBody>
          <a:bodyPr>
            <a:normAutofit/>
          </a:bodyPr>
          <a:lstStyle/>
          <a:p>
            <a:pPr algn="just"/>
            <a:r>
              <a:rPr lang="it-IT" sz="2800" u="sng" dirty="0" err="1"/>
              <a:t>Trib</a:t>
            </a:r>
            <a:r>
              <a:rPr lang="it-IT" sz="2800" u="sng" dirty="0"/>
              <a:t>, Napoli, </a:t>
            </a:r>
            <a:r>
              <a:rPr lang="it-IT" sz="2800" u="sng" dirty="0" err="1"/>
              <a:t>decr</a:t>
            </a:r>
            <a:r>
              <a:rPr lang="it-IT" sz="2800" u="sng" dirty="0"/>
              <a:t>. 1 luglio 2011:</a:t>
            </a:r>
            <a:r>
              <a:rPr lang="it-IT" sz="2800" dirty="0"/>
              <a:t> ai sensi degli artt. 95  e 96 del </a:t>
            </a:r>
            <a:r>
              <a:rPr lang="it-IT" sz="2800" dirty="0" err="1"/>
              <a:t>d.p.r.</a:t>
            </a:r>
            <a:r>
              <a:rPr lang="it-IT" sz="2800" dirty="0"/>
              <a:t> n. 396/2000, dal momento che  la richiesta trascrizione dei certificati di nascita dei minori, unitamente al decreto della Corte distrettuale di Boulder (Colorado), era stata negata dal Comune di Barano d'Ischia, per contrarietà all’ordine pubblico. </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15</a:t>
            </a:fld>
            <a:endParaRPr lang="it-IT"/>
          </a:p>
        </p:txBody>
      </p:sp>
    </p:spTree>
    <p:custDataLst>
      <p:tags r:id="rId1"/>
    </p:custDataLst>
    <p:extLst>
      <p:ext uri="{BB962C8B-B14F-4D97-AF65-F5344CB8AC3E}">
        <p14:creationId xmlns:p14="http://schemas.microsoft.com/office/powerpoint/2010/main" val="1749694035"/>
      </p:ext>
    </p:extLst>
  </p:cSld>
  <p:clrMapOvr>
    <a:masterClrMapping/>
  </p:clrMapOvr>
  <mc:AlternateContent xmlns:mc="http://schemas.openxmlformats.org/markup-compatibility/2006" xmlns:p14="http://schemas.microsoft.com/office/powerpoint/2010/main">
    <mc:Choice Requires="p14">
      <p:transition spd="slow" p14:dur="2000" advTm="104490"/>
    </mc:Choice>
    <mc:Fallback xmlns="">
      <p:transition spd="slow" advTm="10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8674723" cy="13253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ANALISI DELLA GIURISPRUDENZA ITALIANA</a:t>
            </a:r>
          </a:p>
        </p:txBody>
      </p:sp>
      <p:sp>
        <p:nvSpPr>
          <p:cNvPr id="3" name="Segnaposto contenuto 2"/>
          <p:cNvSpPr>
            <a:spLocks noGrp="1"/>
          </p:cNvSpPr>
          <p:nvPr>
            <p:ph idx="1"/>
          </p:nvPr>
        </p:nvSpPr>
        <p:spPr>
          <a:xfrm>
            <a:off x="263236" y="1325351"/>
            <a:ext cx="8423564" cy="5396125"/>
          </a:xfrm>
        </p:spPr>
        <p:txBody>
          <a:bodyPr>
            <a:noAutofit/>
          </a:bodyPr>
          <a:lstStyle/>
          <a:p>
            <a:r>
              <a:rPr lang="it-IT" sz="2800" u="sng" dirty="0"/>
              <a:t>Il Tribunale di Napoli, nel caso di specie, supera il limite dell’ordine pubblico, </a:t>
            </a:r>
            <a:r>
              <a:rPr lang="it-IT" sz="2800" dirty="0"/>
              <a:t>fondandosi su due linee argomentative.</a:t>
            </a:r>
          </a:p>
          <a:p>
            <a:pPr algn="just"/>
            <a:r>
              <a:rPr lang="it-IT" sz="2800" dirty="0"/>
              <a:t>Da un lato, rileva </a:t>
            </a:r>
            <a:r>
              <a:rPr lang="it-IT" sz="2800" u="sng" dirty="0"/>
              <a:t>il concetto ampio di ordine pubblico, definito nel decreto «ordine pubblico ideale»</a:t>
            </a:r>
            <a:r>
              <a:rPr lang="it-IT" sz="2800" dirty="0"/>
              <a:t>, secondo il quale lo stesso va considerato nel quadro </a:t>
            </a:r>
            <a:r>
              <a:rPr lang="it-IT" sz="2800" b="1" dirty="0"/>
              <a:t>dei principi generali posti dalla comunità costruita sull'Unione europea</a:t>
            </a:r>
            <a:r>
              <a:rPr lang="it-IT" sz="2800" dirty="0"/>
              <a:t>, ma anche da quella più vasta dei paesi aderenti alla Convenzione europea del 1950, per i quali la </a:t>
            </a:r>
            <a:r>
              <a:rPr lang="it-IT" sz="2800" b="1" dirty="0"/>
              <a:t>fecondazione eterologa non è del tutto estranea</a:t>
            </a:r>
            <a:r>
              <a:rPr lang="it-IT" sz="2800" dirty="0"/>
              <a:t>.</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16</a:t>
            </a:fld>
            <a:endParaRPr lang="it-IT"/>
          </a:p>
        </p:txBody>
      </p:sp>
    </p:spTree>
    <p:custDataLst>
      <p:tags r:id="rId1"/>
    </p:custDataLst>
    <p:extLst>
      <p:ext uri="{BB962C8B-B14F-4D97-AF65-F5344CB8AC3E}">
        <p14:creationId xmlns:p14="http://schemas.microsoft.com/office/powerpoint/2010/main" val="4116741646"/>
      </p:ext>
    </p:extLst>
  </p:cSld>
  <p:clrMapOvr>
    <a:masterClrMapping/>
  </p:clrMapOvr>
  <mc:AlternateContent xmlns:mc="http://schemas.openxmlformats.org/markup-compatibility/2006" xmlns:p14="http://schemas.microsoft.com/office/powerpoint/2010/main">
    <mc:Choice Requires="p14">
      <p:transition spd="slow" p14:dur="2000" advTm="81128"/>
    </mc:Choice>
    <mc:Fallback xmlns="">
      <p:transition spd="slow" advTm="8112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64703"/>
            <a:ext cx="8686800" cy="120542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ANALISI DELLA GIURISPRUDENZA ITALIANA</a:t>
            </a:r>
          </a:p>
        </p:txBody>
      </p:sp>
      <p:sp>
        <p:nvSpPr>
          <p:cNvPr id="3" name="Segnaposto contenuto 2"/>
          <p:cNvSpPr>
            <a:spLocks noGrp="1"/>
          </p:cNvSpPr>
          <p:nvPr>
            <p:ph idx="1"/>
          </p:nvPr>
        </p:nvSpPr>
        <p:spPr>
          <a:xfrm>
            <a:off x="0" y="1573854"/>
            <a:ext cx="8923164" cy="5147621"/>
          </a:xfrm>
        </p:spPr>
        <p:txBody>
          <a:bodyPr>
            <a:normAutofit/>
          </a:bodyPr>
          <a:lstStyle/>
          <a:p>
            <a:pPr algn="just"/>
            <a:r>
              <a:rPr lang="it-IT" sz="2800" dirty="0"/>
              <a:t>Dall’altro lato, </a:t>
            </a:r>
            <a:r>
              <a:rPr lang="it-IT" sz="2800" u="sng" dirty="0"/>
              <a:t>con specifico riguardo al contrasto con le norme della legge n. 40/2004, </a:t>
            </a:r>
            <a:r>
              <a:rPr lang="it-IT" sz="2800" dirty="0"/>
              <a:t>si propone una lettura costituzionalmente orientata delle stesse, alla luce della quale, poiché, «nel nostro ordinamento, il principio guida è quello della </a:t>
            </a:r>
            <a:r>
              <a:rPr lang="it-IT" sz="2800" b="1" dirty="0"/>
              <a:t>responsabilità procreativa finalizzato a proteggere il valore della tutela della prole</a:t>
            </a:r>
            <a:r>
              <a:rPr lang="it-IT" sz="2800" dirty="0"/>
              <a:t>, principio che è assicurato sia dalla procreazione naturale che da quella medicalmente assistita ove sorretta dal consenso del padre sociale».</a:t>
            </a:r>
          </a:p>
        </p:txBody>
      </p:sp>
    </p:spTree>
    <p:custDataLst>
      <p:tags r:id="rId1"/>
    </p:custDataLst>
    <p:extLst>
      <p:ext uri="{BB962C8B-B14F-4D97-AF65-F5344CB8AC3E}">
        <p14:creationId xmlns:p14="http://schemas.microsoft.com/office/powerpoint/2010/main" val="3355357087"/>
      </p:ext>
    </p:extLst>
  </p:cSld>
  <p:clrMapOvr>
    <a:masterClrMapping/>
  </p:clrMapOvr>
  <mc:AlternateContent xmlns:mc="http://schemas.openxmlformats.org/markup-compatibility/2006" xmlns:p14="http://schemas.microsoft.com/office/powerpoint/2010/main">
    <mc:Choice Requires="p14">
      <p:transition spd="slow" p14:dur="2000" advTm="67833"/>
    </mc:Choice>
    <mc:Fallback xmlns="">
      <p:transition spd="slow" advTm="6783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64703"/>
            <a:ext cx="8686800" cy="120542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ANALISI DELLA GIURISPRUDENZA ITALIANA</a:t>
            </a:r>
          </a:p>
        </p:txBody>
      </p:sp>
      <p:sp>
        <p:nvSpPr>
          <p:cNvPr id="3" name="Segnaposto contenuto 2"/>
          <p:cNvSpPr>
            <a:spLocks noGrp="1"/>
          </p:cNvSpPr>
          <p:nvPr>
            <p:ph idx="1"/>
          </p:nvPr>
        </p:nvSpPr>
        <p:spPr>
          <a:xfrm>
            <a:off x="220836" y="1573854"/>
            <a:ext cx="8465964" cy="5147621"/>
          </a:xfrm>
        </p:spPr>
        <p:txBody>
          <a:bodyPr>
            <a:normAutofit/>
          </a:bodyPr>
          <a:lstStyle/>
          <a:p>
            <a:pPr algn="just"/>
            <a:r>
              <a:rPr lang="it-IT" sz="2800" dirty="0"/>
              <a:t>La lettura che ne deriva, nella </a:t>
            </a:r>
            <a:r>
              <a:rPr lang="it-IT" sz="2800" dirty="0" err="1"/>
              <a:t>sent</a:t>
            </a:r>
            <a:r>
              <a:rPr lang="it-IT" sz="2800" dirty="0"/>
              <a:t> del </a:t>
            </a:r>
            <a:r>
              <a:rPr lang="it-IT" sz="2800" dirty="0" err="1"/>
              <a:t>Trib</a:t>
            </a:r>
            <a:r>
              <a:rPr lang="it-IT" sz="2800" dirty="0"/>
              <a:t>. Napoli del  1° luglio 2011, </a:t>
            </a:r>
            <a:r>
              <a:rPr lang="it-IT" sz="2800" b="1" dirty="0"/>
              <a:t>degli artt. 8 e 9 della legge 40/2004</a:t>
            </a:r>
            <a:r>
              <a:rPr lang="it-IT" sz="2800" dirty="0"/>
              <a:t> determina </a:t>
            </a:r>
            <a:r>
              <a:rPr lang="it-IT" sz="2800" b="1" dirty="0"/>
              <a:t>la riconoscibilità dello stato di figlio al minore nato a seguito dell' utilizzo di tecniche di procreazione assistita</a:t>
            </a:r>
            <a:r>
              <a:rPr lang="it-IT" sz="2800" dirty="0"/>
              <a:t>, e l' impossibilità di disconoscere il rapporto di filiazione </a:t>
            </a:r>
            <a:r>
              <a:rPr lang="it-IT" sz="2800" b="1" dirty="0"/>
              <a:t>nel caso in cui i genitori abbiano accondisceso, anche in violazione della normativa in questione, a ricorrere a un metodo di procreazione assistita di tipo eterologo</a:t>
            </a:r>
            <a:r>
              <a:rPr lang="it-IT" sz="2800" dirty="0"/>
              <a:t>.</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18</a:t>
            </a:fld>
            <a:endParaRPr lang="it-IT"/>
          </a:p>
        </p:txBody>
      </p:sp>
    </p:spTree>
    <p:custDataLst>
      <p:tags r:id="rId1"/>
    </p:custDataLst>
    <p:extLst>
      <p:ext uri="{BB962C8B-B14F-4D97-AF65-F5344CB8AC3E}">
        <p14:creationId xmlns:p14="http://schemas.microsoft.com/office/powerpoint/2010/main" val="1252117328"/>
      </p:ext>
    </p:extLst>
  </p:cSld>
  <p:clrMapOvr>
    <a:masterClrMapping/>
  </p:clrMapOvr>
  <mc:AlternateContent xmlns:mc="http://schemas.openxmlformats.org/markup-compatibility/2006" xmlns:p14="http://schemas.microsoft.com/office/powerpoint/2010/main">
    <mc:Choice Requires="p14">
      <p:transition spd="slow" p14:dur="2000" advTm="62264"/>
    </mc:Choice>
    <mc:Fallback xmlns="">
      <p:transition spd="slow" advTm="6226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64703"/>
            <a:ext cx="8686800" cy="1205426"/>
          </a:xfrm>
        </p:spPr>
        <p:style>
          <a:lnRef idx="3">
            <a:schemeClr val="lt1"/>
          </a:lnRef>
          <a:fillRef idx="1">
            <a:schemeClr val="accent2"/>
          </a:fillRef>
          <a:effectRef idx="1">
            <a:schemeClr val="accent2"/>
          </a:effectRef>
          <a:fontRef idx="minor">
            <a:schemeClr val="lt1"/>
          </a:fontRef>
        </p:style>
        <p:txBody>
          <a:bodyPr>
            <a:normAutofit/>
          </a:bodyPr>
          <a:lstStyle/>
          <a:p>
            <a:pPr algn="just"/>
            <a:r>
              <a:rPr lang="it-IT" dirty="0"/>
              <a:t>ANALISI DELLA GIURISPRUDENZA ITALIANA</a:t>
            </a:r>
          </a:p>
        </p:txBody>
      </p:sp>
      <p:sp>
        <p:nvSpPr>
          <p:cNvPr id="3" name="Segnaposto contenuto 2"/>
          <p:cNvSpPr>
            <a:spLocks noGrp="1"/>
          </p:cNvSpPr>
          <p:nvPr>
            <p:ph idx="1"/>
          </p:nvPr>
        </p:nvSpPr>
        <p:spPr>
          <a:xfrm>
            <a:off x="220836" y="1573854"/>
            <a:ext cx="8465964" cy="5147621"/>
          </a:xfrm>
        </p:spPr>
        <p:txBody>
          <a:bodyPr>
            <a:normAutofit/>
          </a:bodyPr>
          <a:lstStyle/>
          <a:p>
            <a:pPr algn="just"/>
            <a:r>
              <a:rPr lang="it-IT" sz="2800" dirty="0"/>
              <a:t>In maniera analoga, </a:t>
            </a:r>
            <a:r>
              <a:rPr lang="it-IT" sz="2800" u="sng" dirty="0"/>
              <a:t>il Tribunale di Forlì, con </a:t>
            </a:r>
            <a:r>
              <a:rPr lang="it-IT" sz="2800" u="sng" dirty="0" err="1"/>
              <a:t>decr</a:t>
            </a:r>
            <a:r>
              <a:rPr lang="it-IT" sz="2800" u="sng" dirty="0"/>
              <a:t>. 25 ottobre 2011</a:t>
            </a:r>
            <a:r>
              <a:rPr lang="it-IT" sz="2800" dirty="0"/>
              <a:t>, ha stabilito la parziale illegittimità del rifiuto di trascrizione di un atto di nascita indiano di due gemelli, </a:t>
            </a:r>
            <a:r>
              <a:rPr lang="it-IT" sz="2800" b="1" dirty="0"/>
              <a:t>autorizzando il padre italiano</a:t>
            </a:r>
            <a:r>
              <a:rPr lang="it-IT" sz="2800" dirty="0"/>
              <a:t>, dal cui seme erano stati generati, a essere riconosciuto tale nella così prescritta trascrizione allo stato civile del comune di Forlì. </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19</a:t>
            </a:fld>
            <a:endParaRPr lang="it-IT"/>
          </a:p>
        </p:txBody>
      </p:sp>
    </p:spTree>
    <p:custDataLst>
      <p:tags r:id="rId1"/>
    </p:custDataLst>
    <p:extLst>
      <p:ext uri="{BB962C8B-B14F-4D97-AF65-F5344CB8AC3E}">
        <p14:creationId xmlns:p14="http://schemas.microsoft.com/office/powerpoint/2010/main" val="1320614945"/>
      </p:ext>
    </p:extLst>
  </p:cSld>
  <p:clrMapOvr>
    <a:masterClrMapping/>
  </p:clrMapOvr>
  <mc:AlternateContent xmlns:mc="http://schemas.openxmlformats.org/markup-compatibility/2006" xmlns:p14="http://schemas.microsoft.com/office/powerpoint/2010/main">
    <mc:Choice Requires="p14">
      <p:transition spd="slow" p14:dur="2000" advTm="73903"/>
    </mc:Choice>
    <mc:Fallback xmlns="">
      <p:transition spd="slow" advTm="7390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a:t>PROCREAZIONE MEDICALMENTE ASSISTITA</a:t>
            </a:r>
          </a:p>
        </p:txBody>
      </p:sp>
      <p:sp>
        <p:nvSpPr>
          <p:cNvPr id="3" name="Segnaposto contenuto 2"/>
          <p:cNvSpPr>
            <a:spLocks noGrp="1"/>
          </p:cNvSpPr>
          <p:nvPr>
            <p:ph idx="1"/>
          </p:nvPr>
        </p:nvSpPr>
        <p:spPr>
          <a:xfrm>
            <a:off x="457200" y="2264140"/>
            <a:ext cx="8229600" cy="4092209"/>
          </a:xfrm>
        </p:spPr>
        <p:txBody>
          <a:bodyPr>
            <a:normAutofit/>
          </a:bodyPr>
          <a:lstStyle/>
          <a:p>
            <a:pPr algn="just"/>
            <a:r>
              <a:rPr lang="it-IT" sz="3200" dirty="0"/>
              <a:t>Discipline diverse in Stati diversi</a:t>
            </a:r>
          </a:p>
          <a:p>
            <a:pPr algn="just"/>
            <a:r>
              <a:rPr lang="it-IT" sz="3200" dirty="0"/>
              <a:t>Fecondazione eterologa, omologa, surrogazione di maternità…</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a:t>
            </a:fld>
            <a:endParaRPr lang="it-IT"/>
          </a:p>
        </p:txBody>
      </p:sp>
    </p:spTree>
    <p:custDataLst>
      <p:tags r:id="rId1"/>
    </p:custDataLst>
    <p:extLst>
      <p:ext uri="{BB962C8B-B14F-4D97-AF65-F5344CB8AC3E}">
        <p14:creationId xmlns:p14="http://schemas.microsoft.com/office/powerpoint/2010/main" val="388925707"/>
      </p:ext>
    </p:extLst>
  </p:cSld>
  <p:clrMapOvr>
    <a:masterClrMapping/>
  </p:clrMapOvr>
  <mc:AlternateContent xmlns:mc="http://schemas.openxmlformats.org/markup-compatibility/2006" xmlns:p14="http://schemas.microsoft.com/office/powerpoint/2010/main">
    <mc:Choice Requires="p14">
      <p:transition spd="slow" p14:dur="2000" advTm="65039"/>
    </mc:Choice>
    <mc:Fallback xmlns="">
      <p:transition spd="slow" advTm="6503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64703"/>
            <a:ext cx="8686800" cy="1205426"/>
          </a:xfrm>
        </p:spPr>
        <p:style>
          <a:lnRef idx="3">
            <a:schemeClr val="lt1"/>
          </a:lnRef>
          <a:fillRef idx="1">
            <a:schemeClr val="accent2"/>
          </a:fillRef>
          <a:effectRef idx="1">
            <a:schemeClr val="accent2"/>
          </a:effectRef>
          <a:fontRef idx="minor">
            <a:schemeClr val="lt1"/>
          </a:fontRef>
        </p:style>
        <p:txBody>
          <a:bodyPr>
            <a:normAutofit/>
          </a:bodyPr>
          <a:lstStyle/>
          <a:p>
            <a:pPr algn="just"/>
            <a:r>
              <a:rPr lang="it-IT" dirty="0"/>
              <a:t>ANALISI DELLA GIURISPRUDENZA ITALIANA</a:t>
            </a:r>
          </a:p>
        </p:txBody>
      </p:sp>
      <p:sp>
        <p:nvSpPr>
          <p:cNvPr id="3" name="Segnaposto contenuto 2"/>
          <p:cNvSpPr>
            <a:spLocks noGrp="1"/>
          </p:cNvSpPr>
          <p:nvPr>
            <p:ph idx="1"/>
          </p:nvPr>
        </p:nvSpPr>
        <p:spPr>
          <a:xfrm>
            <a:off x="220836" y="1573854"/>
            <a:ext cx="8465964" cy="5147621"/>
          </a:xfrm>
        </p:spPr>
        <p:txBody>
          <a:bodyPr>
            <a:noAutofit/>
          </a:bodyPr>
          <a:lstStyle/>
          <a:p>
            <a:pPr algn="just"/>
            <a:r>
              <a:rPr lang="it-IT" sz="2800" dirty="0"/>
              <a:t>Ciò, fondandosi sul </a:t>
            </a:r>
            <a:r>
              <a:rPr lang="it-IT" sz="2800" b="1" dirty="0"/>
              <a:t>principio di </a:t>
            </a:r>
            <a:r>
              <a:rPr lang="it-IT" sz="2800" b="1" dirty="0" err="1"/>
              <a:t>responsabilita</a:t>
            </a:r>
            <a:r>
              <a:rPr lang="it-IT" sz="2800" b="1" dirty="0"/>
              <a:t>̀ procreativa</a:t>
            </a:r>
            <a:r>
              <a:rPr lang="it-IT" sz="2800" dirty="0"/>
              <a:t>, nel senso che chi vi abbia fatto ricorso non </a:t>
            </a:r>
            <a:r>
              <a:rPr lang="it-IT" sz="2800" dirty="0" err="1"/>
              <a:t>puo</a:t>
            </a:r>
            <a:r>
              <a:rPr lang="it-IT" sz="2800" dirty="0"/>
              <a:t>̀ avvalersi del carattere illegittimo delle stesse per negare il rapporto di filiazione con il nato. </a:t>
            </a:r>
            <a:r>
              <a:rPr lang="it-IT" sz="2800" dirty="0" err="1"/>
              <a:t>Cio</a:t>
            </a:r>
            <a:r>
              <a:rPr lang="it-IT" sz="2800" dirty="0"/>
              <a:t>̀ avviene in primo luogo in </a:t>
            </a:r>
            <a:r>
              <a:rPr lang="it-IT" sz="2800" dirty="0" err="1"/>
              <a:t>virtu</a:t>
            </a:r>
            <a:r>
              <a:rPr lang="it-IT" sz="2800" dirty="0"/>
              <a:t>̀ del principio di tutela dell' infanzia, immanente al nostro ordinamento e affermato dall' art. 31, comma 2 </a:t>
            </a:r>
            <a:r>
              <a:rPr lang="it-IT" sz="2800" dirty="0" err="1"/>
              <a:t>Cost</a:t>
            </a:r>
            <a:r>
              <a:rPr lang="it-IT" sz="2800" dirty="0"/>
              <a:t>., in applicazione del quale ogni bambino ha diritto ad avere dei genitori individuandoli in maniera certa in coloro che abbiano assunto l' iniziativa procreativa, in via naturale o tramite assistenza medica». </a:t>
            </a:r>
          </a:p>
        </p:txBody>
      </p:sp>
      <p:sp>
        <p:nvSpPr>
          <p:cNvPr id="6" name="Segnaposto piè di pagina 5">
            <a:extLst>
              <a:ext uri="{FF2B5EF4-FFF2-40B4-BE49-F238E27FC236}">
                <a16:creationId xmlns:a16="http://schemas.microsoft.com/office/drawing/2014/main" id="{5F40860B-E9D6-8A41-B605-4F142D7D23E0}"/>
              </a:ext>
            </a:extLst>
          </p:cNvPr>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20</a:t>
            </a:fld>
            <a:endParaRPr lang="it-IT"/>
          </a:p>
        </p:txBody>
      </p:sp>
    </p:spTree>
    <p:custDataLst>
      <p:tags r:id="rId1"/>
    </p:custDataLst>
    <p:extLst>
      <p:ext uri="{BB962C8B-B14F-4D97-AF65-F5344CB8AC3E}">
        <p14:creationId xmlns:p14="http://schemas.microsoft.com/office/powerpoint/2010/main" val="3972890478"/>
      </p:ext>
    </p:extLst>
  </p:cSld>
  <p:clrMapOvr>
    <a:masterClrMapping/>
  </p:clrMapOvr>
  <mc:AlternateContent xmlns:mc="http://schemas.openxmlformats.org/markup-compatibility/2006" xmlns:p14="http://schemas.microsoft.com/office/powerpoint/2010/main">
    <mc:Choice Requires="p14">
      <p:transition spd="slow" p14:dur="2000" advTm="69491"/>
    </mc:Choice>
    <mc:Fallback xmlns="">
      <p:transition spd="slow" advTm="6949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64703"/>
            <a:ext cx="8686800" cy="1205426"/>
          </a:xfrm>
        </p:spPr>
        <p:style>
          <a:lnRef idx="3">
            <a:schemeClr val="lt1"/>
          </a:lnRef>
          <a:fillRef idx="1">
            <a:schemeClr val="accent2"/>
          </a:fillRef>
          <a:effectRef idx="1">
            <a:schemeClr val="accent2"/>
          </a:effectRef>
          <a:fontRef idx="minor">
            <a:schemeClr val="lt1"/>
          </a:fontRef>
        </p:style>
        <p:txBody>
          <a:bodyPr>
            <a:normAutofit/>
          </a:bodyPr>
          <a:lstStyle/>
          <a:p>
            <a:pPr algn="just"/>
            <a:r>
              <a:rPr lang="it-IT" dirty="0"/>
              <a:t>ANALISI DELLA GIURISPRUDENZA ITALIANA</a:t>
            </a:r>
          </a:p>
        </p:txBody>
      </p:sp>
      <p:sp>
        <p:nvSpPr>
          <p:cNvPr id="3" name="Segnaposto contenuto 2"/>
          <p:cNvSpPr>
            <a:spLocks noGrp="1"/>
          </p:cNvSpPr>
          <p:nvPr>
            <p:ph idx="1"/>
          </p:nvPr>
        </p:nvSpPr>
        <p:spPr>
          <a:xfrm>
            <a:off x="220836" y="1573854"/>
            <a:ext cx="8465964" cy="5147621"/>
          </a:xfrm>
        </p:spPr>
        <p:txBody>
          <a:bodyPr>
            <a:normAutofit/>
          </a:bodyPr>
          <a:lstStyle/>
          <a:p>
            <a:pPr algn="just"/>
            <a:r>
              <a:rPr lang="it-IT" sz="2800" b="1" dirty="0"/>
              <a:t>Con riferimento alla trascrizione della posizione genitoriale materna</a:t>
            </a:r>
            <a:r>
              <a:rPr lang="it-IT" sz="2800" dirty="0"/>
              <a:t>, il Tribunale di Forlì ha invece confermato la legittimità del rifiuto dell’ufficiale di stato civile, in considerazione del fatto che la legge n. 40/2004 riconosce il legame biologico e comunque «la gestazione come elemento imprescindibile del rapporto di </a:t>
            </a:r>
            <a:r>
              <a:rPr lang="it-IT" sz="2800" dirty="0" err="1"/>
              <a:t>maternita</a:t>
            </a:r>
            <a:r>
              <a:rPr lang="it-IT" sz="2800" dirty="0"/>
              <a:t>̀».</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21</a:t>
            </a:fld>
            <a:endParaRPr lang="it-IT"/>
          </a:p>
        </p:txBody>
      </p:sp>
    </p:spTree>
    <p:custDataLst>
      <p:tags r:id="rId1"/>
    </p:custDataLst>
    <p:extLst>
      <p:ext uri="{BB962C8B-B14F-4D97-AF65-F5344CB8AC3E}">
        <p14:creationId xmlns:p14="http://schemas.microsoft.com/office/powerpoint/2010/main" val="3202567394"/>
      </p:ext>
    </p:extLst>
  </p:cSld>
  <p:clrMapOvr>
    <a:masterClrMapping/>
  </p:clrMapOvr>
  <mc:AlternateContent xmlns:mc="http://schemas.openxmlformats.org/markup-compatibility/2006" xmlns:p14="http://schemas.microsoft.com/office/powerpoint/2010/main">
    <mc:Choice Requires="p14">
      <p:transition spd="slow" p14:dur="2000" advTm="42857"/>
    </mc:Choice>
    <mc:Fallback xmlns="">
      <p:transition spd="slow" advTm="428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64703"/>
            <a:ext cx="8686800" cy="1205426"/>
          </a:xfrm>
        </p:spPr>
        <p:style>
          <a:lnRef idx="3">
            <a:schemeClr val="lt1"/>
          </a:lnRef>
          <a:fillRef idx="1">
            <a:schemeClr val="accent2"/>
          </a:fillRef>
          <a:effectRef idx="1">
            <a:schemeClr val="accent2"/>
          </a:effectRef>
          <a:fontRef idx="minor">
            <a:schemeClr val="lt1"/>
          </a:fontRef>
        </p:style>
        <p:txBody>
          <a:bodyPr>
            <a:normAutofit/>
          </a:bodyPr>
          <a:lstStyle/>
          <a:p>
            <a:pPr algn="just"/>
            <a:r>
              <a:rPr lang="it-IT" dirty="0"/>
              <a:t>ANALISI DELLA GIURISPRUDENZA ITALIANA</a:t>
            </a: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1835745195"/>
              </p:ext>
            </p:extLst>
          </p:nvPr>
        </p:nvGraphicFramePr>
        <p:xfrm>
          <a:off x="220836" y="1573854"/>
          <a:ext cx="8465964" cy="51476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22</a:t>
            </a:fld>
            <a:endParaRPr lang="it-IT"/>
          </a:p>
        </p:txBody>
      </p:sp>
    </p:spTree>
    <p:extLst>
      <p:ext uri="{BB962C8B-B14F-4D97-AF65-F5344CB8AC3E}">
        <p14:creationId xmlns:p14="http://schemas.microsoft.com/office/powerpoint/2010/main" val="1103868760"/>
      </p:ext>
    </p:extLst>
  </p:cSld>
  <p:clrMapOvr>
    <a:masterClrMapping/>
  </p:clrMapOvr>
  <mc:AlternateContent xmlns:mc="http://schemas.openxmlformats.org/markup-compatibility/2006" xmlns:p14="http://schemas.microsoft.com/office/powerpoint/2010/main">
    <mc:Choice Requires="p14">
      <p:transition spd="slow" p14:dur="2000" advTm="48962"/>
    </mc:Choice>
    <mc:Fallback xmlns="">
      <p:transition spd="slow" advTm="48962"/>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64703"/>
            <a:ext cx="8686800" cy="1205426"/>
          </a:xfrm>
        </p:spPr>
        <p:style>
          <a:lnRef idx="3">
            <a:schemeClr val="lt1"/>
          </a:lnRef>
          <a:fillRef idx="1">
            <a:schemeClr val="accent2"/>
          </a:fillRef>
          <a:effectRef idx="1">
            <a:schemeClr val="accent2"/>
          </a:effectRef>
          <a:fontRef idx="minor">
            <a:schemeClr val="lt1"/>
          </a:fontRef>
        </p:style>
        <p:txBody>
          <a:bodyPr>
            <a:normAutofit/>
          </a:bodyPr>
          <a:lstStyle/>
          <a:p>
            <a:pPr algn="just"/>
            <a:r>
              <a:rPr lang="it-IT" dirty="0"/>
              <a:t>TRASCRIVIBILITA’ IN ITALIA DEGLI ATTI DI STATO CIVILE</a:t>
            </a:r>
          </a:p>
        </p:txBody>
      </p:sp>
      <p:sp>
        <p:nvSpPr>
          <p:cNvPr id="3" name="Segnaposto contenuto 2"/>
          <p:cNvSpPr>
            <a:spLocks noGrp="1"/>
          </p:cNvSpPr>
          <p:nvPr>
            <p:ph idx="1"/>
          </p:nvPr>
        </p:nvSpPr>
        <p:spPr>
          <a:xfrm>
            <a:off x="220836" y="1573854"/>
            <a:ext cx="8465964" cy="5147621"/>
          </a:xfrm>
        </p:spPr>
        <p:txBody>
          <a:bodyPr>
            <a:normAutofit/>
          </a:bodyPr>
          <a:lstStyle/>
          <a:p>
            <a:pPr algn="just"/>
            <a:r>
              <a:rPr lang="it-IT" sz="2800" dirty="0"/>
              <a:t>Per i cittadini italiani, rileva </a:t>
            </a:r>
            <a:r>
              <a:rPr lang="it-IT" sz="2800" b="1" dirty="0"/>
              <a:t>l’art. 18 del </a:t>
            </a:r>
            <a:r>
              <a:rPr lang="it-IT" sz="2800" b="1" dirty="0" err="1"/>
              <a:t>d.P.R.</a:t>
            </a:r>
            <a:r>
              <a:rPr lang="it-IT" sz="2800" b="1" dirty="0"/>
              <a:t> 396/2000,</a:t>
            </a:r>
            <a:r>
              <a:rPr lang="it-IT" sz="2800" dirty="0"/>
              <a:t> secondo il quale l’atto straniero concernente un cittadino italiano, e debitamente legalizzato ai sensi dell’art. 21, </a:t>
            </a:r>
            <a:r>
              <a:rPr lang="it-IT" sz="2800" b="1" dirty="0"/>
              <a:t>non può essere trascritto se contrario all’ordine pubblico. </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23</a:t>
            </a:fld>
            <a:endParaRPr lang="it-IT"/>
          </a:p>
        </p:txBody>
      </p:sp>
    </p:spTree>
    <p:custDataLst>
      <p:tags r:id="rId1"/>
    </p:custDataLst>
    <p:extLst>
      <p:ext uri="{BB962C8B-B14F-4D97-AF65-F5344CB8AC3E}">
        <p14:creationId xmlns:p14="http://schemas.microsoft.com/office/powerpoint/2010/main" val="2598184431"/>
      </p:ext>
    </p:extLst>
  </p:cSld>
  <p:clrMapOvr>
    <a:masterClrMapping/>
  </p:clrMapOvr>
  <mc:AlternateContent xmlns:mc="http://schemas.openxmlformats.org/markup-compatibility/2006" xmlns:p14="http://schemas.microsoft.com/office/powerpoint/2010/main">
    <mc:Choice Requires="p14">
      <p:transition spd="slow" p14:dur="2000" advTm="54134"/>
    </mc:Choice>
    <mc:Fallback xmlns="">
      <p:transition spd="slow" advTm="5413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64703"/>
            <a:ext cx="8686800" cy="1205426"/>
          </a:xfrm>
        </p:spPr>
        <p:style>
          <a:lnRef idx="3">
            <a:schemeClr val="lt1"/>
          </a:lnRef>
          <a:fillRef idx="1">
            <a:schemeClr val="accent2"/>
          </a:fillRef>
          <a:effectRef idx="1">
            <a:schemeClr val="accent2"/>
          </a:effectRef>
          <a:fontRef idx="minor">
            <a:schemeClr val="lt1"/>
          </a:fontRef>
        </p:style>
        <p:txBody>
          <a:bodyPr>
            <a:normAutofit/>
          </a:bodyPr>
          <a:lstStyle/>
          <a:p>
            <a:pPr algn="just"/>
            <a:r>
              <a:rPr lang="it-IT" dirty="0"/>
              <a:t>PROBLEMA DEL CONTROLLO DEL LIMITE DI ORDINE PUBBLICO</a:t>
            </a:r>
          </a:p>
        </p:txBody>
      </p:sp>
      <p:sp>
        <p:nvSpPr>
          <p:cNvPr id="3" name="Segnaposto contenuto 2"/>
          <p:cNvSpPr>
            <a:spLocks noGrp="1"/>
          </p:cNvSpPr>
          <p:nvPr>
            <p:ph idx="1"/>
          </p:nvPr>
        </p:nvSpPr>
        <p:spPr>
          <a:xfrm>
            <a:off x="220836" y="1573854"/>
            <a:ext cx="8465964" cy="5147621"/>
          </a:xfrm>
        </p:spPr>
        <p:txBody>
          <a:bodyPr>
            <a:normAutofit/>
          </a:bodyPr>
          <a:lstStyle/>
          <a:p>
            <a:pPr algn="just"/>
            <a:r>
              <a:rPr lang="it-IT" sz="2800" dirty="0"/>
              <a:t>Sorprende orientamento di apertura che riguarda i casi dei minori nati da maternità surrogata…forse per influenza di </a:t>
            </a:r>
            <a:r>
              <a:rPr lang="it-IT" sz="2800" b="1" dirty="0"/>
              <a:t>Corte europea dei diritti dell’uomo…</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24</a:t>
            </a:fld>
            <a:endParaRPr lang="it-IT"/>
          </a:p>
        </p:txBody>
      </p:sp>
    </p:spTree>
    <p:custDataLst>
      <p:tags r:id="rId1"/>
    </p:custDataLst>
    <p:extLst>
      <p:ext uri="{BB962C8B-B14F-4D97-AF65-F5344CB8AC3E}">
        <p14:creationId xmlns:p14="http://schemas.microsoft.com/office/powerpoint/2010/main" val="348443913"/>
      </p:ext>
    </p:extLst>
  </p:cSld>
  <p:clrMapOvr>
    <a:masterClrMapping/>
  </p:clrMapOvr>
  <mc:AlternateContent xmlns:mc="http://schemas.openxmlformats.org/markup-compatibility/2006" xmlns:p14="http://schemas.microsoft.com/office/powerpoint/2010/main">
    <mc:Choice Requires="p14">
      <p:transition spd="slow" p14:dur="2000" advTm="52347"/>
    </mc:Choice>
    <mc:Fallback xmlns="">
      <p:transition spd="slow" advTm="5234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604" y="0"/>
            <a:ext cx="9116395" cy="1932803"/>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ORIENTAMENTO CORTE EUROPEA RELATIVO ALLA PROCREAZIONE ASSISTITA</a:t>
            </a:r>
          </a:p>
        </p:txBody>
      </p:sp>
      <p:sp>
        <p:nvSpPr>
          <p:cNvPr id="3" name="Segnaposto contenuto 2"/>
          <p:cNvSpPr>
            <a:spLocks noGrp="1"/>
          </p:cNvSpPr>
          <p:nvPr>
            <p:ph idx="1"/>
          </p:nvPr>
        </p:nvSpPr>
        <p:spPr>
          <a:xfrm>
            <a:off x="27604" y="2208917"/>
            <a:ext cx="8659196" cy="4512557"/>
          </a:xfrm>
        </p:spPr>
        <p:txBody>
          <a:bodyPr>
            <a:normAutofit/>
          </a:bodyPr>
          <a:lstStyle/>
          <a:p>
            <a:pPr algn="just"/>
            <a:r>
              <a:rPr lang="it-IT" sz="2800" dirty="0" err="1"/>
              <a:t>Dickson</a:t>
            </a:r>
            <a:r>
              <a:rPr lang="it-IT" sz="2800" dirty="0"/>
              <a:t> v. Regno Unito (18.4.2006): La Corte europea ha dimostrato particolare cautela nella valutazione </a:t>
            </a:r>
            <a:r>
              <a:rPr lang="it-IT" sz="2800" b="1" dirty="0"/>
              <a:t>dell’interesse del minore</a:t>
            </a:r>
            <a:r>
              <a:rPr lang="it-IT" sz="2800" dirty="0"/>
              <a:t>, come in quello in cui non ha riscontrato la violazione dell’art. 8 della CEDU, relativamente a una negata possibilità di accesso alle tecniche di procreazione artificiale a una coppia inglese costituita da un detenuto quarantenne e da una donna più matura che alla fine della pena detentiva del compagno avrebbe avuto 51 anni</a:t>
            </a:r>
            <a:r>
              <a:rPr lang="en-GB" sz="2800" dirty="0"/>
              <a:t>.</a:t>
            </a:r>
            <a:endParaRPr lang="it-IT" sz="2800"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25</a:t>
            </a:fld>
            <a:endParaRPr lang="it-IT"/>
          </a:p>
        </p:txBody>
      </p:sp>
    </p:spTree>
    <p:custDataLst>
      <p:tags r:id="rId1"/>
    </p:custDataLst>
    <p:extLst>
      <p:ext uri="{BB962C8B-B14F-4D97-AF65-F5344CB8AC3E}">
        <p14:creationId xmlns:p14="http://schemas.microsoft.com/office/powerpoint/2010/main" val="422148066"/>
      </p:ext>
    </p:extLst>
  </p:cSld>
  <p:clrMapOvr>
    <a:masterClrMapping/>
  </p:clrMapOvr>
  <mc:AlternateContent xmlns:mc="http://schemas.openxmlformats.org/markup-compatibility/2006" xmlns:p14="http://schemas.microsoft.com/office/powerpoint/2010/main">
    <mc:Choice Requires="p14">
      <p:transition spd="slow" p14:dur="2000" advTm="66566"/>
    </mc:Choice>
    <mc:Fallback xmlns="">
      <p:transition spd="slow" advTm="6656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604" y="0"/>
            <a:ext cx="9116395" cy="1932803"/>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ORIENTAMENTO CORTE EUROPEA RELATIVO ALLA PROCREAZIONE ASSISTITA</a:t>
            </a:r>
          </a:p>
        </p:txBody>
      </p:sp>
      <p:sp>
        <p:nvSpPr>
          <p:cNvPr id="3" name="Segnaposto contenuto 2"/>
          <p:cNvSpPr>
            <a:spLocks noGrp="1"/>
          </p:cNvSpPr>
          <p:nvPr>
            <p:ph idx="1"/>
          </p:nvPr>
        </p:nvSpPr>
        <p:spPr>
          <a:xfrm>
            <a:off x="27604" y="2208917"/>
            <a:ext cx="8659196" cy="4512557"/>
          </a:xfrm>
        </p:spPr>
        <p:txBody>
          <a:bodyPr>
            <a:normAutofit/>
          </a:bodyPr>
          <a:lstStyle/>
          <a:p>
            <a:pPr algn="just"/>
            <a:r>
              <a:rPr lang="it-IT" sz="2800" dirty="0"/>
              <a:t>Decisiva, in tal caso, la considerazione che concedere tale possibilità a un detenuto avrebbe significato negare a un minore una vita familiare normale, considerando appunto la situazione del padre nei suoi primi anni di vita. </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26</a:t>
            </a:fld>
            <a:endParaRPr lang="it-IT"/>
          </a:p>
        </p:txBody>
      </p:sp>
    </p:spTree>
    <p:custDataLst>
      <p:tags r:id="rId1"/>
    </p:custDataLst>
    <p:extLst>
      <p:ext uri="{BB962C8B-B14F-4D97-AF65-F5344CB8AC3E}">
        <p14:creationId xmlns:p14="http://schemas.microsoft.com/office/powerpoint/2010/main" val="1089466845"/>
      </p:ext>
    </p:extLst>
  </p:cSld>
  <p:clrMapOvr>
    <a:masterClrMapping/>
  </p:clrMapOvr>
  <mc:AlternateContent xmlns:mc="http://schemas.openxmlformats.org/markup-compatibility/2006" xmlns:p14="http://schemas.microsoft.com/office/powerpoint/2010/main">
    <mc:Choice Requires="p14">
      <p:transition spd="slow" p14:dur="2000" advTm="54760"/>
    </mc:Choice>
    <mc:Fallback xmlns="">
      <p:transition spd="slow" advTm="5476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152400" y="0"/>
            <a:ext cx="7205330" cy="1295400"/>
          </a:xfrm>
          <a:solidFill>
            <a:srgbClr val="92D050"/>
          </a:solidFill>
        </p:spPr>
        <p:txBody>
          <a:bodyPr>
            <a:normAutofit/>
          </a:bodyPr>
          <a:lstStyle/>
          <a:p>
            <a:pPr algn="just"/>
            <a:r>
              <a:rPr lang="it-IT" sz="2800" dirty="0"/>
              <a:t>STATUS DI FILIAZIONE - ORDINE PUBBLICO – </a:t>
            </a:r>
            <a:r>
              <a:rPr lang="it-IT" sz="2800" dirty="0">
                <a:solidFill>
                  <a:schemeClr val="tx1"/>
                </a:solidFill>
              </a:rPr>
              <a:t>INTERESSE DEL MINORE</a:t>
            </a:r>
          </a:p>
        </p:txBody>
      </p:sp>
      <p:sp>
        <p:nvSpPr>
          <p:cNvPr id="2" name="Segnaposto contenuto 1"/>
          <p:cNvSpPr>
            <a:spLocks noGrp="1"/>
          </p:cNvSpPr>
          <p:nvPr>
            <p:ph idx="1"/>
          </p:nvPr>
        </p:nvSpPr>
        <p:spPr>
          <a:xfrm>
            <a:off x="304800" y="1467292"/>
            <a:ext cx="7848600" cy="5070667"/>
          </a:xfrm>
        </p:spPr>
        <p:txBody>
          <a:bodyPr>
            <a:normAutofit lnSpcReduction="10000"/>
          </a:bodyPr>
          <a:lstStyle/>
          <a:p>
            <a:pPr marL="0" indent="0" algn="just">
              <a:buNone/>
            </a:pPr>
            <a:endParaRPr lang="it-IT" sz="2800" b="1" dirty="0"/>
          </a:p>
          <a:p>
            <a:pPr marL="0" indent="0" algn="just">
              <a:buNone/>
            </a:pPr>
            <a:r>
              <a:rPr lang="it-IT" sz="2800" b="1" dirty="0"/>
              <a:t>Casi </a:t>
            </a:r>
            <a:r>
              <a:rPr lang="it-IT" sz="2800" b="1" dirty="0" err="1"/>
              <a:t>Labassee</a:t>
            </a:r>
            <a:r>
              <a:rPr lang="it-IT" sz="2800" b="1" dirty="0"/>
              <a:t> v. France e </a:t>
            </a:r>
            <a:r>
              <a:rPr lang="it-IT" sz="2800" b="1" dirty="0" err="1"/>
              <a:t>Mennesson</a:t>
            </a:r>
            <a:r>
              <a:rPr lang="it-IT" sz="2800" b="1" dirty="0"/>
              <a:t> v. France</a:t>
            </a:r>
            <a:r>
              <a:rPr lang="it-IT" sz="2800" dirty="0"/>
              <a:t>,</a:t>
            </a:r>
            <a:r>
              <a:rPr lang="it-IT" sz="2800" b="1" dirty="0"/>
              <a:t> 26-6-2014: </a:t>
            </a:r>
            <a:r>
              <a:rPr lang="it-IT" sz="2800" dirty="0"/>
              <a:t>la Corte esamina i ricorsi presentati da due coppie francesi che avevano utilizzato la surroga di maternità negli Stati Uniti e </a:t>
            </a:r>
            <a:r>
              <a:rPr lang="it-IT" sz="2800" b="1" dirty="0"/>
              <a:t>non riuscivano a ottenere la trascrizione dei certificati di nascita </a:t>
            </a:r>
            <a:r>
              <a:rPr lang="it-IT" sz="2800" dirty="0"/>
              <a:t>esteri nei registri di stato civile francesi, in ragione del divieto di surroga di maternità, previsto dal loro paese (art. 16-7 code </a:t>
            </a:r>
            <a:r>
              <a:rPr lang="it-IT" sz="2800" dirty="0" err="1"/>
              <a:t>civil</a:t>
            </a:r>
            <a:r>
              <a:rPr lang="it-IT" sz="2800" dirty="0"/>
              <a:t>: «</a:t>
            </a:r>
            <a:r>
              <a:rPr lang="it-IT" sz="2800" i="1" dirty="0" err="1"/>
              <a:t>toute</a:t>
            </a:r>
            <a:r>
              <a:rPr lang="it-IT" sz="2800" i="1" dirty="0"/>
              <a:t> convention </a:t>
            </a:r>
            <a:r>
              <a:rPr lang="it-IT" sz="2800" i="1" dirty="0" err="1"/>
              <a:t>portant</a:t>
            </a:r>
            <a:r>
              <a:rPr lang="it-IT" sz="2800" i="1" dirty="0"/>
              <a:t> </a:t>
            </a:r>
            <a:r>
              <a:rPr lang="it-IT" sz="2800" i="1" dirty="0" err="1"/>
              <a:t>sur</a:t>
            </a:r>
            <a:r>
              <a:rPr lang="it-IT" sz="2800" i="1" dirty="0"/>
              <a:t> la </a:t>
            </a:r>
            <a:r>
              <a:rPr lang="it-IT" sz="2800" i="1" dirty="0" err="1"/>
              <a:t>procréation</a:t>
            </a:r>
            <a:r>
              <a:rPr lang="it-IT" sz="2800" i="1" dirty="0"/>
              <a:t> </a:t>
            </a:r>
            <a:r>
              <a:rPr lang="it-IT" sz="2800" i="1" dirty="0" err="1"/>
              <a:t>ou</a:t>
            </a:r>
            <a:r>
              <a:rPr lang="it-IT" sz="2800" i="1" dirty="0"/>
              <a:t> la </a:t>
            </a:r>
            <a:r>
              <a:rPr lang="it-IT" sz="2800" i="1" dirty="0" err="1"/>
              <a:t>gestation</a:t>
            </a:r>
            <a:r>
              <a:rPr lang="it-IT" sz="2800" i="1" dirty="0"/>
              <a:t> pour le </a:t>
            </a:r>
            <a:r>
              <a:rPr lang="it-IT" sz="2800" i="1" dirty="0" err="1"/>
              <a:t>compte</a:t>
            </a:r>
            <a:r>
              <a:rPr lang="it-IT" sz="2800" i="1" dirty="0"/>
              <a:t> d’</a:t>
            </a:r>
            <a:r>
              <a:rPr lang="it-IT" sz="2800" i="1" dirty="0" err="1"/>
              <a:t>autrui</a:t>
            </a:r>
            <a:r>
              <a:rPr lang="it-IT" sz="2800" i="1" dirty="0"/>
              <a:t> est nulle»)</a:t>
            </a:r>
            <a:r>
              <a:rPr lang="it-IT" sz="2800" dirty="0"/>
              <a:t>. </a:t>
            </a:r>
          </a:p>
          <a:p>
            <a:pPr marL="0" indent="0" algn="just">
              <a:buNone/>
            </a:pPr>
            <a:endParaRPr lang="it-IT" dirty="0"/>
          </a:p>
        </p:txBody>
      </p:sp>
      <p:sp>
        <p:nvSpPr>
          <p:cNvPr id="3" name="Segnaposto piè di pagina 2"/>
          <p:cNvSpPr>
            <a:spLocks noGrp="1"/>
          </p:cNvSpPr>
          <p:nvPr>
            <p:ph type="ftr" sz="quarter" idx="11"/>
          </p:nvPr>
        </p:nvSpPr>
        <p:spPr>
          <a:xfrm>
            <a:off x="3124200" y="6356350"/>
            <a:ext cx="2895600" cy="365125"/>
          </a:xfrm>
          <a:prstGeom prst="rect">
            <a:avLst/>
          </a:prstGeom>
        </p:spPr>
        <p:txBody>
          <a:bodyPr/>
          <a:lstStyle/>
          <a:p>
            <a:endParaRPr lang="it-IT"/>
          </a:p>
        </p:txBody>
      </p:sp>
      <p:sp>
        <p:nvSpPr>
          <p:cNvPr id="4" name="Segnaposto numero diapositiva 3"/>
          <p:cNvSpPr>
            <a:spLocks noGrp="1"/>
          </p:cNvSpPr>
          <p:nvPr>
            <p:ph type="sldNum" sz="quarter" idx="12"/>
          </p:nvPr>
        </p:nvSpPr>
        <p:spPr>
          <a:xfrm>
            <a:off x="6553200" y="6356350"/>
            <a:ext cx="2133600" cy="365125"/>
          </a:xfrm>
          <a:prstGeom prst="rect">
            <a:avLst/>
          </a:prstGeom>
        </p:spPr>
        <p:txBody>
          <a:bodyPr/>
          <a:lstStyle/>
          <a:p>
            <a:fld id="{54ABE1B0-D900-014A-A4D4-83E7E081C2B0}" type="slidenum">
              <a:rPr lang="it-IT" smtClean="0"/>
              <a:pPr/>
              <a:t>27</a:t>
            </a:fld>
            <a:endParaRPr lang="it-IT"/>
          </a:p>
        </p:txBody>
      </p:sp>
      <p:sp>
        <p:nvSpPr>
          <p:cNvPr id="5" name="Rettangolo 4">
            <a:extLst>
              <a:ext uri="{FF2B5EF4-FFF2-40B4-BE49-F238E27FC236}">
                <a16:creationId xmlns:a16="http://schemas.microsoft.com/office/drawing/2014/main" id="{53019018-3C06-D74D-91F8-3C5C044F9155}"/>
              </a:ext>
            </a:extLst>
          </p:cNvPr>
          <p:cNvSpPr/>
          <p:nvPr/>
        </p:nvSpPr>
        <p:spPr>
          <a:xfrm>
            <a:off x="304800" y="1679944"/>
            <a:ext cx="6553200" cy="646331"/>
          </a:xfrm>
          <a:prstGeom prst="rect">
            <a:avLst/>
          </a:prstGeom>
        </p:spPr>
        <p:txBody>
          <a:bodyPr wrap="square">
            <a:spAutoFit/>
          </a:bodyPr>
          <a:lstStyle/>
          <a:p>
            <a:pPr algn="just"/>
            <a:endParaRPr lang="it-IT" b="1" dirty="0"/>
          </a:p>
          <a:p>
            <a:pPr algn="just"/>
            <a:endParaRPr lang="it-IT" b="1" dirty="0"/>
          </a:p>
        </p:txBody>
      </p:sp>
    </p:spTree>
    <p:extLst>
      <p:ext uri="{BB962C8B-B14F-4D97-AF65-F5344CB8AC3E}">
        <p14:creationId xmlns:p14="http://schemas.microsoft.com/office/powerpoint/2010/main" val="2972463871"/>
      </p:ext>
    </p:extLst>
  </p:cSld>
  <p:clrMapOvr>
    <a:masterClrMapping/>
  </p:clrMapOvr>
  <mc:AlternateContent xmlns:mc="http://schemas.openxmlformats.org/markup-compatibility/2006" xmlns:p14="http://schemas.microsoft.com/office/powerpoint/2010/main">
    <mc:Choice Requires="p14">
      <p:transition spd="slow" p14:dur="2000" advTm="89856"/>
    </mc:Choice>
    <mc:Fallback xmlns="">
      <p:transition spd="slow" advTm="89856"/>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182880" y="0"/>
            <a:ext cx="6217920" cy="822960"/>
          </a:xfrm>
          <a:solidFill>
            <a:srgbClr val="92D050"/>
          </a:solidFill>
        </p:spPr>
        <p:txBody>
          <a:bodyPr>
            <a:normAutofit fontScale="90000"/>
          </a:bodyPr>
          <a:lstStyle/>
          <a:p>
            <a:pPr algn="just"/>
            <a:r>
              <a:rPr lang="it-IT" sz="2800" b="1" dirty="0">
                <a:solidFill>
                  <a:schemeClr val="tx1"/>
                </a:solidFill>
              </a:rPr>
              <a:t>ORDINE PUBBLICO E CEDU – SUPERIORE INTERESSE DEL MINORE</a:t>
            </a:r>
          </a:p>
        </p:txBody>
      </p:sp>
      <p:sp>
        <p:nvSpPr>
          <p:cNvPr id="2" name="Segnaposto contenuto 1"/>
          <p:cNvSpPr>
            <a:spLocks noGrp="1"/>
          </p:cNvSpPr>
          <p:nvPr>
            <p:ph idx="1"/>
          </p:nvPr>
        </p:nvSpPr>
        <p:spPr>
          <a:xfrm>
            <a:off x="0" y="822960"/>
            <a:ext cx="8153400" cy="6217919"/>
          </a:xfrm>
        </p:spPr>
        <p:txBody>
          <a:bodyPr>
            <a:noAutofit/>
          </a:bodyPr>
          <a:lstStyle/>
          <a:p>
            <a:pPr algn="just"/>
            <a:r>
              <a:rPr lang="it-IT" sz="2800" dirty="0"/>
              <a:t>La Corte di Strasburgo  accerta  la violazione del diritto al rispetto della vita privata dei figli (art. 8 CEDU) da parte delle autorità francesi, che impediscono a tali soggetti di vedere rispettato </a:t>
            </a:r>
            <a:r>
              <a:rPr lang="it-IT" sz="2800" b="1" dirty="0"/>
              <a:t>il diritto alla loro identità personale</a:t>
            </a:r>
            <a:r>
              <a:rPr lang="it-IT" sz="2800" dirty="0"/>
              <a:t>, non consentendo che il legame di filiazione sia accertato </a:t>
            </a:r>
            <a:r>
              <a:rPr lang="it-IT" sz="2800" i="1" dirty="0"/>
              <a:t>de iure- </a:t>
            </a:r>
            <a:r>
              <a:rPr lang="it-IT" sz="2800" b="1" i="1" dirty="0"/>
              <a:t>interesse del minore a un’identità personale certa.</a:t>
            </a:r>
            <a:endParaRPr lang="it-IT" sz="2800" b="1" dirty="0"/>
          </a:p>
        </p:txBody>
      </p:sp>
      <p:sp>
        <p:nvSpPr>
          <p:cNvPr id="4" name="Segnaposto numero diapositiva 3"/>
          <p:cNvSpPr>
            <a:spLocks noGrp="1"/>
          </p:cNvSpPr>
          <p:nvPr>
            <p:ph type="sldNum" sz="quarter" idx="12"/>
          </p:nvPr>
        </p:nvSpPr>
        <p:spPr>
          <a:xfrm>
            <a:off x="6553200" y="6356350"/>
            <a:ext cx="2133600" cy="365125"/>
          </a:xfrm>
          <a:prstGeom prst="rect">
            <a:avLst/>
          </a:prstGeom>
        </p:spPr>
        <p:txBody>
          <a:bodyPr/>
          <a:lstStyle/>
          <a:p>
            <a:fld id="{54ABE1B0-D900-014A-A4D4-83E7E081C2B0}" type="slidenum">
              <a:rPr lang="it-IT" smtClean="0"/>
              <a:pPr/>
              <a:t>28</a:t>
            </a:fld>
            <a:endParaRPr lang="it-IT"/>
          </a:p>
        </p:txBody>
      </p:sp>
    </p:spTree>
    <p:extLst>
      <p:ext uri="{BB962C8B-B14F-4D97-AF65-F5344CB8AC3E}">
        <p14:creationId xmlns:p14="http://schemas.microsoft.com/office/powerpoint/2010/main" val="950770282"/>
      </p:ext>
    </p:extLst>
  </p:cSld>
  <p:clrMapOvr>
    <a:masterClrMapping/>
  </p:clrMapOvr>
  <mc:AlternateContent xmlns:mc="http://schemas.openxmlformats.org/markup-compatibility/2006" xmlns:p14="http://schemas.microsoft.com/office/powerpoint/2010/main">
    <mc:Choice Requires="p14">
      <p:transition spd="slow" p14:dur="2000" advTm="73412"/>
    </mc:Choice>
    <mc:Fallback xmlns="">
      <p:transition spd="slow" advTm="73412"/>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182880" y="0"/>
            <a:ext cx="6217920" cy="822960"/>
          </a:xfrm>
          <a:solidFill>
            <a:srgbClr val="92D050"/>
          </a:solidFill>
        </p:spPr>
        <p:txBody>
          <a:bodyPr>
            <a:normAutofit fontScale="90000"/>
          </a:bodyPr>
          <a:lstStyle/>
          <a:p>
            <a:pPr algn="just"/>
            <a:r>
              <a:rPr lang="it-IT" sz="2800" b="1" dirty="0">
                <a:solidFill>
                  <a:schemeClr val="tx1"/>
                </a:solidFill>
              </a:rPr>
              <a:t>ORDINE PUBBLICO E CEDU – SUPERIORE INTERESSE DEL MINORE</a:t>
            </a:r>
          </a:p>
        </p:txBody>
      </p:sp>
      <p:sp>
        <p:nvSpPr>
          <p:cNvPr id="2" name="Segnaposto contenuto 1"/>
          <p:cNvSpPr>
            <a:spLocks noGrp="1"/>
          </p:cNvSpPr>
          <p:nvPr>
            <p:ph idx="1"/>
          </p:nvPr>
        </p:nvSpPr>
        <p:spPr>
          <a:xfrm>
            <a:off x="0" y="822960"/>
            <a:ext cx="8153400" cy="6217919"/>
          </a:xfrm>
        </p:spPr>
        <p:txBody>
          <a:bodyPr>
            <a:noAutofit/>
          </a:bodyPr>
          <a:lstStyle/>
          <a:p>
            <a:pPr algn="just"/>
            <a:r>
              <a:rPr lang="it-IT" sz="2800" b="1" dirty="0"/>
              <a:t>Non</a:t>
            </a:r>
            <a:r>
              <a:rPr lang="it-IT" sz="2800" dirty="0"/>
              <a:t> si riconosce, invece, </a:t>
            </a:r>
            <a:r>
              <a:rPr lang="it-IT" sz="2800" b="1" dirty="0"/>
              <a:t>la violazione del diritto al rispetto della vita familiare</a:t>
            </a:r>
            <a:r>
              <a:rPr lang="it-IT" sz="2800" dirty="0"/>
              <a:t>, dal momento che non viene impedito, nel caso, il godimento </a:t>
            </a:r>
            <a:r>
              <a:rPr lang="it-IT" sz="2800" i="1" dirty="0"/>
              <a:t>de facto </a:t>
            </a:r>
            <a:r>
              <a:rPr lang="it-IT" sz="2800" dirty="0"/>
              <a:t>di tale diritto : </a:t>
            </a:r>
            <a:r>
              <a:rPr lang="it-IT" sz="2800" b="1" dirty="0"/>
              <a:t>viene riconosciuto il diritto alla trascrizione per la posizione paterna ma non per la posizione materna</a:t>
            </a:r>
            <a:r>
              <a:rPr lang="it-IT" sz="2800" dirty="0"/>
              <a:t>.</a:t>
            </a:r>
          </a:p>
        </p:txBody>
      </p:sp>
      <p:sp>
        <p:nvSpPr>
          <p:cNvPr id="4" name="Segnaposto numero diapositiva 3"/>
          <p:cNvSpPr>
            <a:spLocks noGrp="1"/>
          </p:cNvSpPr>
          <p:nvPr>
            <p:ph type="sldNum" sz="quarter" idx="12"/>
          </p:nvPr>
        </p:nvSpPr>
        <p:spPr>
          <a:xfrm>
            <a:off x="6553200" y="6356350"/>
            <a:ext cx="2133600" cy="365125"/>
          </a:xfrm>
          <a:prstGeom prst="rect">
            <a:avLst/>
          </a:prstGeom>
        </p:spPr>
        <p:txBody>
          <a:bodyPr/>
          <a:lstStyle/>
          <a:p>
            <a:fld id="{54ABE1B0-D900-014A-A4D4-83E7E081C2B0}" type="slidenum">
              <a:rPr lang="it-IT" smtClean="0"/>
              <a:pPr/>
              <a:t>29</a:t>
            </a:fld>
            <a:endParaRPr lang="it-IT"/>
          </a:p>
        </p:txBody>
      </p:sp>
    </p:spTree>
    <p:extLst>
      <p:ext uri="{BB962C8B-B14F-4D97-AF65-F5344CB8AC3E}">
        <p14:creationId xmlns:p14="http://schemas.microsoft.com/office/powerpoint/2010/main" val="350773969"/>
      </p:ext>
    </p:extLst>
  </p:cSld>
  <p:clrMapOvr>
    <a:masterClrMapping/>
  </p:clrMapOvr>
  <mc:AlternateContent xmlns:mc="http://schemas.openxmlformats.org/markup-compatibility/2006" xmlns:p14="http://schemas.microsoft.com/office/powerpoint/2010/main">
    <mc:Choice Requires="p14">
      <p:transition spd="slow" p14:dur="2000" advTm="73412"/>
    </mc:Choice>
    <mc:Fallback xmlns="">
      <p:transition spd="slow" advTm="7341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just"/>
            <a:r>
              <a:rPr lang="it-IT" dirty="0"/>
              <a:t>PROBLEMI: CONFLITTO DI LEGGI - DISCIPLINA DELLA MATERNITA’ SURROGATA</a:t>
            </a:r>
          </a:p>
        </p:txBody>
      </p:sp>
      <p:sp>
        <p:nvSpPr>
          <p:cNvPr id="3" name="Segnaposto contenuto 2"/>
          <p:cNvSpPr>
            <a:spLocks noGrp="1"/>
          </p:cNvSpPr>
          <p:nvPr>
            <p:ph idx="1"/>
          </p:nvPr>
        </p:nvSpPr>
        <p:spPr>
          <a:xfrm>
            <a:off x="457200" y="2264140"/>
            <a:ext cx="8229600" cy="4092209"/>
          </a:xfrm>
        </p:spPr>
        <p:txBody>
          <a:bodyPr>
            <a:normAutofit/>
          </a:bodyPr>
          <a:lstStyle/>
          <a:p>
            <a:pPr algn="just"/>
            <a:r>
              <a:rPr lang="it-IT" sz="3200" dirty="0"/>
              <a:t>La maternità surrogata è ormai prevista, secondo regole differenti, in molti paesi, tra cui ad es. Regno Unito (1985), Grecia (2002), Paesi Bassi (1998), Ucraina, Illinois (2004), Arkansas, California, North Dakota, Nevada, Virginia, India, Sud Africa (2003), Australia (2004). </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a:t>
            </a:fld>
            <a:endParaRPr lang="it-IT"/>
          </a:p>
        </p:txBody>
      </p:sp>
    </p:spTree>
    <p:custDataLst>
      <p:tags r:id="rId1"/>
    </p:custDataLst>
    <p:extLst>
      <p:ext uri="{BB962C8B-B14F-4D97-AF65-F5344CB8AC3E}">
        <p14:creationId xmlns:p14="http://schemas.microsoft.com/office/powerpoint/2010/main" val="4028388418"/>
      </p:ext>
    </p:extLst>
  </p:cSld>
  <p:clrMapOvr>
    <a:masterClrMapping/>
  </p:clrMapOvr>
  <mc:AlternateContent xmlns:mc="http://schemas.openxmlformats.org/markup-compatibility/2006" xmlns:p14="http://schemas.microsoft.com/office/powerpoint/2010/main">
    <mc:Choice Requires="p14">
      <p:transition spd="slow" p14:dur="2000" advTm="40431"/>
    </mc:Choice>
    <mc:Fallback xmlns="">
      <p:transition spd="slow" advTm="4043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a:xfrm rot="10800000" flipV="1">
            <a:off x="208721" y="2476500"/>
            <a:ext cx="8390886" cy="2927903"/>
          </a:xfrm>
        </p:spPr>
        <p:txBody>
          <a:bodyPr/>
          <a:lstStyle/>
          <a:p>
            <a:pPr algn="just"/>
            <a:r>
              <a:rPr lang="it-IT" sz="2000" b="1" u="sng" dirty="0">
                <a:solidFill>
                  <a:srgbClr val="1F294A"/>
                </a:solidFill>
              </a:rPr>
              <a:t>8 luglio 2014 - </a:t>
            </a:r>
            <a:r>
              <a:rPr lang="it-IT" sz="2000" b="1" u="sng" dirty="0" err="1">
                <a:solidFill>
                  <a:srgbClr val="1F294A"/>
                </a:solidFill>
              </a:rPr>
              <a:t>D.ealtri</a:t>
            </a:r>
            <a:r>
              <a:rPr lang="it-IT" sz="2000" b="1" u="sng" dirty="0">
                <a:solidFill>
                  <a:srgbClr val="1F294A"/>
                </a:solidFill>
              </a:rPr>
              <a:t> c. Belgio (ric. N. 29176/13): </a:t>
            </a:r>
            <a:r>
              <a:rPr lang="it-IT" sz="2000" dirty="0">
                <a:solidFill>
                  <a:srgbClr val="1F294A"/>
                </a:solidFill>
              </a:rPr>
              <a:t>coppia di genitori eterosessuali commissionano figlio in Ucraina (legame genetico col padre). Autorità consolari belghe si rifiutano di rilasciare documenti e bambino resta in Ucraina </a:t>
            </a:r>
            <a:r>
              <a:rPr lang="it-IT" sz="2000" dirty="0" err="1">
                <a:solidFill>
                  <a:srgbClr val="1F294A"/>
                </a:solidFill>
              </a:rPr>
              <a:t>finchè</a:t>
            </a:r>
            <a:r>
              <a:rPr lang="it-IT" sz="2000" dirty="0">
                <a:solidFill>
                  <a:srgbClr val="1F294A"/>
                </a:solidFill>
              </a:rPr>
              <a:t> la coppia non ottiene dalle autorità belghe il riconoscimento della paternità giuridica</a:t>
            </a:r>
          </a:p>
          <a:p>
            <a:pPr algn="just"/>
            <a:endParaRPr lang="it-IT" sz="2000" dirty="0">
              <a:solidFill>
                <a:srgbClr val="1F294A"/>
              </a:solidFill>
            </a:endParaRPr>
          </a:p>
          <a:p>
            <a:pPr algn="just"/>
            <a:r>
              <a:rPr lang="it-IT" sz="2000" dirty="0">
                <a:solidFill>
                  <a:srgbClr val="1F294A"/>
                </a:solidFill>
              </a:rPr>
              <a:t>Lamentano violazione dell’art. 8 e dell’art. 3 per la separazione intercorsa tra genitori e figlio prima del rilascio dei documenti.</a:t>
            </a:r>
          </a:p>
          <a:p>
            <a:pPr algn="just"/>
            <a:endParaRPr lang="it-IT" sz="2000" dirty="0">
              <a:solidFill>
                <a:srgbClr val="1F294A"/>
              </a:solidFill>
            </a:endParaRPr>
          </a:p>
          <a:p>
            <a:pPr algn="just"/>
            <a:r>
              <a:rPr lang="it-IT" sz="2000" dirty="0">
                <a:solidFill>
                  <a:srgbClr val="1F294A"/>
                </a:solidFill>
              </a:rPr>
              <a:t>Corte richiama nel caso il margine di apprezzamento discrezionale degli Stati per tutelare la dignità della madre surrogata e quindi esclude la violazione degli artt. 8 e 3.</a:t>
            </a:r>
          </a:p>
          <a:p>
            <a:pPr algn="just"/>
            <a:endParaRPr lang="it-IT" sz="1800" dirty="0">
              <a:solidFill>
                <a:srgbClr val="1F294A"/>
              </a:solidFill>
            </a:endParaRPr>
          </a:p>
          <a:p>
            <a:pPr marL="685800" lvl="2" algn="just">
              <a:spcBef>
                <a:spcPct val="20000"/>
              </a:spcBef>
            </a:pPr>
            <a:endParaRPr lang="it-IT" sz="2025" dirty="0">
              <a:solidFill>
                <a:srgbClr val="1B355E"/>
              </a:solidFill>
              <a:latin typeface="+mn-ea"/>
            </a:endParaRPr>
          </a:p>
          <a:p>
            <a:pPr marL="685800" lvl="2" algn="just">
              <a:spcBef>
                <a:spcPct val="20000"/>
              </a:spcBef>
            </a:pPr>
            <a:endParaRPr lang="it-IT" sz="2025" dirty="0">
              <a:solidFill>
                <a:srgbClr val="1B355E"/>
              </a:solidFill>
              <a:latin typeface="+mn-ea"/>
            </a:endParaRPr>
          </a:p>
          <a:p>
            <a:pPr marL="685800" lvl="2" algn="just">
              <a:spcBef>
                <a:spcPct val="20000"/>
              </a:spcBef>
            </a:pPr>
            <a:endParaRPr lang="it-IT" sz="2025" dirty="0">
              <a:solidFill>
                <a:srgbClr val="1B355E"/>
              </a:solidFill>
              <a:latin typeface="+mn-ea"/>
            </a:endParaRPr>
          </a:p>
          <a:p>
            <a:pPr marL="685800" lvl="2" algn="just">
              <a:spcBef>
                <a:spcPct val="20000"/>
              </a:spcBef>
            </a:pPr>
            <a:r>
              <a:rPr lang="it-IT" sz="2025" dirty="0">
                <a:solidFill>
                  <a:srgbClr val="1B355E"/>
                </a:solidFill>
                <a:latin typeface="+mn-ea"/>
              </a:rPr>
              <a:t>                                            </a:t>
            </a:r>
          </a:p>
        </p:txBody>
      </p:sp>
      <p:sp>
        <p:nvSpPr>
          <p:cNvPr id="5" name="Segnaposto testo 4">
            <a:extLst>
              <a:ext uri="{FF2B5EF4-FFF2-40B4-BE49-F238E27FC236}">
                <a16:creationId xmlns:a16="http://schemas.microsoft.com/office/drawing/2014/main" id="{8DCB92B4-5BA2-3F40-A700-E1FCA9D238E3}"/>
              </a:ext>
            </a:extLst>
          </p:cNvPr>
          <p:cNvSpPr>
            <a:spLocks noGrp="1"/>
          </p:cNvSpPr>
          <p:nvPr>
            <p:ph type="body" sz="half" idx="2"/>
          </p:nvPr>
        </p:nvSpPr>
        <p:spPr>
          <a:xfrm>
            <a:off x="208722" y="217715"/>
            <a:ext cx="8390887" cy="631372"/>
          </a:xfrm>
          <a:solidFill>
            <a:schemeClr val="accent1"/>
          </a:solidFill>
          <a:ln>
            <a:solidFill>
              <a:schemeClr val="accent1"/>
            </a:solidFill>
          </a:ln>
        </p:spPr>
        <p:txBody>
          <a:bodyPr>
            <a:normAutofit/>
          </a:bodyPr>
          <a:lstStyle/>
          <a:p>
            <a:r>
              <a:rPr lang="it-IT" sz="2700" dirty="0">
                <a:latin typeface="Baskerville Old Face" panose="02020602080505020303" pitchFamily="18" charset="77"/>
              </a:rPr>
              <a:t>CASI DINANZI ALLA CORTE EUROPEA</a:t>
            </a:r>
          </a:p>
        </p:txBody>
      </p:sp>
      <p:sp>
        <p:nvSpPr>
          <p:cNvPr id="2" name="CasellaDiTesto 1">
            <a:extLst>
              <a:ext uri="{FF2B5EF4-FFF2-40B4-BE49-F238E27FC236}">
                <a16:creationId xmlns:a16="http://schemas.microsoft.com/office/drawing/2014/main" id="{0E258929-1EB5-4943-8D8B-23B0E0D3F961}"/>
              </a:ext>
            </a:extLst>
          </p:cNvPr>
          <p:cNvSpPr txBox="1"/>
          <p:nvPr/>
        </p:nvSpPr>
        <p:spPr>
          <a:xfrm>
            <a:off x="1769364" y="5537837"/>
            <a:ext cx="5157216" cy="34054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7145" tIns="17145" rIns="17145" bIns="17145" numCol="1" spcCol="38100" rtlCol="0" anchor="t">
            <a:spAutoFit/>
          </a:bodyPr>
          <a:lstStyle/>
          <a:p>
            <a:r>
              <a:rPr lang="it-IT" sz="675" dirty="0">
                <a:solidFill>
                  <a:schemeClr val="bg1"/>
                </a:solidFill>
              </a:rPr>
              <a:t>Prof. Sara Tonolo – Dipartimento di Scienze politiche e sociali</a:t>
            </a:r>
          </a:p>
          <a:p>
            <a:pPr algn="ctr" defTabSz="242888" hangingPunct="0"/>
            <a:endParaRPr lang="it-IT" sz="1313" dirty="0">
              <a:solidFill>
                <a:srgbClr val="5B5854"/>
              </a:solidFill>
              <a:latin typeface="Avenir LT Std 85 Heavy"/>
              <a:ea typeface="Avenir LT Std 85 Heavy"/>
              <a:cs typeface="Avenir LT Std 85 Heavy"/>
              <a:sym typeface="Avenir LT Std 85 Heavy"/>
            </a:endParaRPr>
          </a:p>
        </p:txBody>
      </p:sp>
    </p:spTree>
    <p:extLst>
      <p:ext uri="{BB962C8B-B14F-4D97-AF65-F5344CB8AC3E}">
        <p14:creationId xmlns:p14="http://schemas.microsoft.com/office/powerpoint/2010/main" val="1549556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5">
                                            <p:bg/>
                                          </p:spTgt>
                                        </p:tgtEl>
                                      </p:cBhvr>
                                    </p:animEffect>
                                    <p:animScale>
                                      <p:cBhvr>
                                        <p:cTn id="7" dur="250" autoRev="1" fill="hold"/>
                                        <p:tgtEl>
                                          <p:spTgt spid="5">
                                            <p:bg/>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5">
                                            <p:txEl>
                                              <p:pRg st="0" end="0"/>
                                            </p:txEl>
                                          </p:spTgt>
                                        </p:tgtEl>
                                      </p:cBhvr>
                                    </p:animEffect>
                                    <p:animScale>
                                      <p:cBhvr>
                                        <p:cTn id="12" dur="250" autoRev="1" fill="hold"/>
                                        <p:tgtEl>
                                          <p:spTgt spid="5">
                                            <p:txEl>
                                              <p:pRg st="0" end="0"/>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a:xfrm rot="10800000" flipV="1">
            <a:off x="-200026" y="1689735"/>
            <a:ext cx="8875834" cy="3707277"/>
          </a:xfrm>
        </p:spPr>
        <p:txBody>
          <a:bodyPr/>
          <a:lstStyle/>
          <a:p>
            <a:pPr marL="685800" lvl="2" algn="just">
              <a:spcBef>
                <a:spcPct val="20000"/>
              </a:spcBef>
            </a:pPr>
            <a:r>
              <a:rPr lang="it-IT" sz="2025" b="1" u="sng">
                <a:solidFill>
                  <a:srgbClr val="1F294A"/>
                </a:solidFill>
              </a:rPr>
              <a:t>25.1.2015 </a:t>
            </a:r>
            <a:r>
              <a:rPr lang="it-IT" sz="2025" b="1" i="1" u="sng">
                <a:solidFill>
                  <a:srgbClr val="1F294A"/>
                </a:solidFill>
              </a:rPr>
              <a:t>Paradiso e Campanelli c. Italia</a:t>
            </a:r>
            <a:r>
              <a:rPr lang="it-IT" sz="2025" b="1" u="sng">
                <a:solidFill>
                  <a:srgbClr val="1F294A"/>
                </a:solidFill>
              </a:rPr>
              <a:t> 25358/12 - </a:t>
            </a:r>
            <a:r>
              <a:rPr lang="it-IT" sz="2025">
                <a:solidFill>
                  <a:srgbClr val="1F294A"/>
                </a:solidFill>
              </a:rPr>
              <a:t>riguarda una coppia italiana che non ha ottenuto la trascrizione dell’atto di nascita del minore nato in Russia, tramite contratto di maternità surrogata, in ragione del fatto che, non essendoci alcun legame biologico tra i genitori e il minore, l’ufficiale di stato civile ha rilevato la non corrispondenza, entro il certificato da trascrivere, dei nomi dei genitori biologici.</a:t>
            </a:r>
          </a:p>
          <a:p>
            <a:pPr marL="685800" lvl="2" algn="just">
              <a:spcBef>
                <a:spcPct val="20000"/>
              </a:spcBef>
            </a:pPr>
            <a:r>
              <a:rPr lang="it-IT" sz="2025">
                <a:solidFill>
                  <a:srgbClr val="1F294A"/>
                </a:solidFill>
              </a:rPr>
              <a:t>Si instaura in Italia un procedimento penale ex art. 567 del codice penale per falsificazione documenti</a:t>
            </a:r>
          </a:p>
          <a:p>
            <a:pPr marL="685800" lvl="2" algn="just">
              <a:spcBef>
                <a:spcPct val="20000"/>
              </a:spcBef>
            </a:pPr>
            <a:r>
              <a:rPr lang="it-IT" sz="2025">
                <a:solidFill>
                  <a:srgbClr val="1F294A"/>
                </a:solidFill>
              </a:rPr>
              <a:t>Si apre in Italia un procedimento per adozione del minore dichiarato in stato di abbandono.</a:t>
            </a:r>
          </a:p>
          <a:p>
            <a:pPr marL="685800" lvl="2" algn="just">
              <a:spcBef>
                <a:spcPct val="20000"/>
              </a:spcBef>
            </a:pPr>
            <a:endParaRPr lang="it-IT" sz="2025">
              <a:solidFill>
                <a:srgbClr val="1B355E"/>
              </a:solidFill>
              <a:latin typeface="+mn-ea"/>
            </a:endParaRPr>
          </a:p>
          <a:p>
            <a:pPr marL="685800" lvl="2" algn="just">
              <a:spcBef>
                <a:spcPct val="20000"/>
              </a:spcBef>
            </a:pPr>
            <a:endParaRPr lang="it-IT" sz="2025">
              <a:solidFill>
                <a:srgbClr val="1B355E"/>
              </a:solidFill>
              <a:latin typeface="+mn-ea"/>
            </a:endParaRPr>
          </a:p>
          <a:p>
            <a:pPr marL="685800" lvl="2" algn="just">
              <a:spcBef>
                <a:spcPct val="20000"/>
              </a:spcBef>
            </a:pPr>
            <a:endParaRPr lang="it-IT" sz="2025">
              <a:solidFill>
                <a:srgbClr val="1B355E"/>
              </a:solidFill>
              <a:latin typeface="+mn-ea"/>
            </a:endParaRPr>
          </a:p>
          <a:p>
            <a:pPr marL="685800" lvl="2" algn="just">
              <a:spcBef>
                <a:spcPct val="20000"/>
              </a:spcBef>
            </a:pPr>
            <a:r>
              <a:rPr lang="it-IT" sz="2025">
                <a:solidFill>
                  <a:srgbClr val="1B355E"/>
                </a:solidFill>
                <a:latin typeface="+mn-ea"/>
              </a:rPr>
              <a:t>                                            </a:t>
            </a:r>
            <a:endParaRPr lang="it-IT" sz="2025" dirty="0">
              <a:solidFill>
                <a:srgbClr val="1B355E"/>
              </a:solidFill>
              <a:latin typeface="+mn-ea"/>
            </a:endParaRPr>
          </a:p>
        </p:txBody>
      </p:sp>
      <p:sp>
        <p:nvSpPr>
          <p:cNvPr id="5" name="Segnaposto testo 4">
            <a:extLst>
              <a:ext uri="{FF2B5EF4-FFF2-40B4-BE49-F238E27FC236}">
                <a16:creationId xmlns:a16="http://schemas.microsoft.com/office/drawing/2014/main" id="{8DCB92B4-5BA2-3F40-A700-E1FCA9D238E3}"/>
              </a:ext>
            </a:extLst>
          </p:cNvPr>
          <p:cNvSpPr>
            <a:spLocks noGrp="1"/>
          </p:cNvSpPr>
          <p:nvPr>
            <p:ph type="body" sz="half" idx="2"/>
          </p:nvPr>
        </p:nvSpPr>
        <p:spPr>
          <a:xfrm>
            <a:off x="478972" y="261257"/>
            <a:ext cx="8196836" cy="566057"/>
          </a:xfrm>
          <a:solidFill>
            <a:schemeClr val="accent1"/>
          </a:solidFill>
        </p:spPr>
        <p:txBody>
          <a:bodyPr>
            <a:normAutofit/>
          </a:bodyPr>
          <a:lstStyle/>
          <a:p>
            <a:r>
              <a:rPr lang="it-IT" sz="2700" dirty="0">
                <a:latin typeface="Baskerville Old Face" panose="02020602080505020303" pitchFamily="18" charset="77"/>
              </a:rPr>
              <a:t>CORTE EUROPEA DEI DIRITTI DELL’UOMO</a:t>
            </a:r>
          </a:p>
        </p:txBody>
      </p:sp>
      <p:sp>
        <p:nvSpPr>
          <p:cNvPr id="2" name="CasellaDiTesto 1">
            <a:extLst>
              <a:ext uri="{FF2B5EF4-FFF2-40B4-BE49-F238E27FC236}">
                <a16:creationId xmlns:a16="http://schemas.microsoft.com/office/drawing/2014/main" id="{0E258929-1EB5-4943-8D8B-23B0E0D3F961}"/>
              </a:ext>
            </a:extLst>
          </p:cNvPr>
          <p:cNvSpPr txBox="1"/>
          <p:nvPr/>
        </p:nvSpPr>
        <p:spPr>
          <a:xfrm>
            <a:off x="1769364" y="5537837"/>
            <a:ext cx="5157216" cy="34054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7145" tIns="17145" rIns="17145" bIns="17145" numCol="1" spcCol="38100" rtlCol="0" anchor="t">
            <a:spAutoFit/>
          </a:bodyPr>
          <a:lstStyle/>
          <a:p>
            <a:r>
              <a:rPr lang="it-IT" sz="675" dirty="0">
                <a:solidFill>
                  <a:schemeClr val="bg1"/>
                </a:solidFill>
              </a:rPr>
              <a:t>Prof. Sara Tonolo – Dipartimento di Scienze politiche e sociali</a:t>
            </a:r>
          </a:p>
          <a:p>
            <a:pPr algn="ctr" defTabSz="242888" hangingPunct="0"/>
            <a:endParaRPr lang="it-IT" sz="1313" dirty="0">
              <a:solidFill>
                <a:srgbClr val="5B5854"/>
              </a:solidFill>
              <a:latin typeface="Avenir LT Std 85 Heavy"/>
              <a:ea typeface="Avenir LT Std 85 Heavy"/>
              <a:cs typeface="Avenir LT Std 85 Heavy"/>
              <a:sym typeface="Avenir LT Std 85 Heavy"/>
            </a:endParaRPr>
          </a:p>
        </p:txBody>
      </p:sp>
    </p:spTree>
    <p:extLst>
      <p:ext uri="{BB962C8B-B14F-4D97-AF65-F5344CB8AC3E}">
        <p14:creationId xmlns:p14="http://schemas.microsoft.com/office/powerpoint/2010/main" val="1882206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5">
                                            <p:bg/>
                                          </p:spTgt>
                                        </p:tgtEl>
                                      </p:cBhvr>
                                    </p:animEffect>
                                    <p:animScale>
                                      <p:cBhvr>
                                        <p:cTn id="7" dur="250" autoRev="1" fill="hold"/>
                                        <p:tgtEl>
                                          <p:spTgt spid="5">
                                            <p:bg/>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5">
                                            <p:txEl>
                                              <p:pRg st="0" end="0"/>
                                            </p:txEl>
                                          </p:spTgt>
                                        </p:tgtEl>
                                      </p:cBhvr>
                                    </p:animEffect>
                                    <p:animScale>
                                      <p:cBhvr>
                                        <p:cTn id="12" dur="250" autoRev="1" fill="hold"/>
                                        <p:tgtEl>
                                          <p:spTgt spid="5">
                                            <p:txEl>
                                              <p:pRg st="0" end="0"/>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a:xfrm rot="10800000" flipV="1">
            <a:off x="279400" y="4318000"/>
            <a:ext cx="8396406" cy="1079012"/>
          </a:xfrm>
        </p:spPr>
        <p:txBody>
          <a:bodyPr/>
          <a:lstStyle/>
          <a:p>
            <a:pPr algn="just"/>
            <a:r>
              <a:rPr lang="it-IT" sz="2800" b="1" u="sng" dirty="0">
                <a:solidFill>
                  <a:srgbClr val="1F294A"/>
                </a:solidFill>
              </a:rPr>
              <a:t>25.1.2015 </a:t>
            </a:r>
            <a:r>
              <a:rPr lang="it-IT" sz="2800" b="1" i="1" u="sng" dirty="0">
                <a:solidFill>
                  <a:srgbClr val="1F294A"/>
                </a:solidFill>
              </a:rPr>
              <a:t>Paradiso e Campanelli c. Italia</a:t>
            </a:r>
            <a:r>
              <a:rPr lang="it-IT" sz="2800" b="1" u="sng" dirty="0">
                <a:solidFill>
                  <a:srgbClr val="1F294A"/>
                </a:solidFill>
              </a:rPr>
              <a:t> </a:t>
            </a:r>
            <a:r>
              <a:rPr lang="it-IT" sz="2800" dirty="0">
                <a:solidFill>
                  <a:srgbClr val="1F294A"/>
                </a:solidFill>
              </a:rPr>
              <a:t>(proposto con ricorso del 27 aprile 2012) : non essendoci alcun legame biologico tra i genitori e il minore, l’ufficiale di stato civile ha rilevato la non corrispondenza, entro il certificato da trascrivere, dei nomi dei genitori biologici.</a:t>
            </a:r>
          </a:p>
          <a:p>
            <a:pPr algn="just"/>
            <a:r>
              <a:rPr lang="it-IT" sz="2800" dirty="0">
                <a:solidFill>
                  <a:srgbClr val="1F294A"/>
                </a:solidFill>
              </a:rPr>
              <a:t>Il tribunale dei minori (procedura di adottabilità) attribuisce al minore </a:t>
            </a:r>
            <a:r>
              <a:rPr lang="it-IT" sz="2800" b="1" u="sng" dirty="0">
                <a:solidFill>
                  <a:srgbClr val="1F294A"/>
                </a:solidFill>
              </a:rPr>
              <a:t>un’identità convenzionale </a:t>
            </a:r>
            <a:r>
              <a:rPr lang="it-IT" sz="2800" dirty="0" err="1">
                <a:solidFill>
                  <a:srgbClr val="1F294A"/>
                </a:solidFill>
              </a:rPr>
              <a:t>affinchè</a:t>
            </a:r>
            <a:r>
              <a:rPr lang="it-IT" sz="2800" dirty="0">
                <a:solidFill>
                  <a:srgbClr val="1F294A"/>
                </a:solidFill>
              </a:rPr>
              <a:t> lo stesso possa essere iscritto a scuola o utilizzare i servizi sanitari.</a:t>
            </a:r>
          </a:p>
          <a:p>
            <a:pPr marL="685800" lvl="2" algn="just">
              <a:spcBef>
                <a:spcPct val="20000"/>
              </a:spcBef>
            </a:pPr>
            <a:endParaRPr lang="it-IT" sz="2025" dirty="0">
              <a:solidFill>
                <a:srgbClr val="1B355E"/>
              </a:solidFill>
              <a:latin typeface="+mn-ea"/>
            </a:endParaRPr>
          </a:p>
          <a:p>
            <a:pPr marL="685800" lvl="2" algn="just">
              <a:spcBef>
                <a:spcPct val="20000"/>
              </a:spcBef>
            </a:pPr>
            <a:endParaRPr lang="it-IT" sz="2025" dirty="0">
              <a:solidFill>
                <a:srgbClr val="1B355E"/>
              </a:solidFill>
              <a:latin typeface="+mn-ea"/>
            </a:endParaRPr>
          </a:p>
          <a:p>
            <a:pPr marL="685800" lvl="2" algn="just">
              <a:spcBef>
                <a:spcPct val="20000"/>
              </a:spcBef>
            </a:pPr>
            <a:endParaRPr lang="it-IT" sz="2025" dirty="0">
              <a:solidFill>
                <a:srgbClr val="1B355E"/>
              </a:solidFill>
              <a:latin typeface="+mn-ea"/>
            </a:endParaRPr>
          </a:p>
          <a:p>
            <a:pPr marL="685800" lvl="2" algn="just">
              <a:spcBef>
                <a:spcPct val="20000"/>
              </a:spcBef>
            </a:pPr>
            <a:r>
              <a:rPr lang="it-IT" sz="2025" dirty="0">
                <a:solidFill>
                  <a:srgbClr val="1B355E"/>
                </a:solidFill>
                <a:latin typeface="+mn-ea"/>
              </a:rPr>
              <a:t>                                            </a:t>
            </a:r>
          </a:p>
        </p:txBody>
      </p:sp>
      <p:sp>
        <p:nvSpPr>
          <p:cNvPr id="5" name="Segnaposto testo 4">
            <a:extLst>
              <a:ext uri="{FF2B5EF4-FFF2-40B4-BE49-F238E27FC236}">
                <a16:creationId xmlns:a16="http://schemas.microsoft.com/office/drawing/2014/main" id="{8DCB92B4-5BA2-3F40-A700-E1FCA9D238E3}"/>
              </a:ext>
            </a:extLst>
          </p:cNvPr>
          <p:cNvSpPr>
            <a:spLocks noGrp="1"/>
          </p:cNvSpPr>
          <p:nvPr>
            <p:ph type="body" sz="half" idx="2"/>
          </p:nvPr>
        </p:nvSpPr>
        <p:spPr>
          <a:xfrm>
            <a:off x="391886" y="500743"/>
            <a:ext cx="8207723" cy="1048169"/>
          </a:xfrm>
          <a:solidFill>
            <a:schemeClr val="accent1"/>
          </a:solidFill>
        </p:spPr>
        <p:txBody>
          <a:bodyPr>
            <a:normAutofit/>
          </a:bodyPr>
          <a:lstStyle/>
          <a:p>
            <a:r>
              <a:rPr lang="it-IT" sz="2700" dirty="0">
                <a:latin typeface="Baskerville Old Face" panose="02020602080505020303" pitchFamily="18" charset="77"/>
              </a:rPr>
              <a:t>CORTE EUROPEA DEI DIRITTI DELL’UOMO</a:t>
            </a:r>
          </a:p>
        </p:txBody>
      </p:sp>
      <p:sp>
        <p:nvSpPr>
          <p:cNvPr id="2" name="CasellaDiTesto 1">
            <a:extLst>
              <a:ext uri="{FF2B5EF4-FFF2-40B4-BE49-F238E27FC236}">
                <a16:creationId xmlns:a16="http://schemas.microsoft.com/office/drawing/2014/main" id="{0E258929-1EB5-4943-8D8B-23B0E0D3F961}"/>
              </a:ext>
            </a:extLst>
          </p:cNvPr>
          <p:cNvSpPr txBox="1"/>
          <p:nvPr/>
        </p:nvSpPr>
        <p:spPr>
          <a:xfrm>
            <a:off x="1769364" y="5537837"/>
            <a:ext cx="5157216" cy="34054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7145" tIns="17145" rIns="17145" bIns="17145" numCol="1" spcCol="38100" rtlCol="0" anchor="t">
            <a:spAutoFit/>
          </a:bodyPr>
          <a:lstStyle/>
          <a:p>
            <a:r>
              <a:rPr lang="it-IT" sz="675" dirty="0">
                <a:solidFill>
                  <a:schemeClr val="bg1"/>
                </a:solidFill>
              </a:rPr>
              <a:t>Prof. Sara Tonolo – Dipartimento di Scienze politiche e sociali</a:t>
            </a:r>
          </a:p>
          <a:p>
            <a:pPr algn="ctr" defTabSz="242888" hangingPunct="0"/>
            <a:endParaRPr lang="it-IT" sz="1313" dirty="0">
              <a:solidFill>
                <a:srgbClr val="5B5854"/>
              </a:solidFill>
              <a:latin typeface="Avenir LT Std 85 Heavy"/>
              <a:ea typeface="Avenir LT Std 85 Heavy"/>
              <a:cs typeface="Avenir LT Std 85 Heavy"/>
              <a:sym typeface="Avenir LT Std 85 Heavy"/>
            </a:endParaRPr>
          </a:p>
        </p:txBody>
      </p:sp>
    </p:spTree>
    <p:extLst>
      <p:ext uri="{BB962C8B-B14F-4D97-AF65-F5344CB8AC3E}">
        <p14:creationId xmlns:p14="http://schemas.microsoft.com/office/powerpoint/2010/main" val="511286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5">
                                            <p:bg/>
                                          </p:spTgt>
                                        </p:tgtEl>
                                      </p:cBhvr>
                                    </p:animEffect>
                                    <p:animScale>
                                      <p:cBhvr>
                                        <p:cTn id="7" dur="250" autoRev="1" fill="hold"/>
                                        <p:tgtEl>
                                          <p:spTgt spid="5">
                                            <p:bg/>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5">
                                            <p:txEl>
                                              <p:pRg st="0" end="0"/>
                                            </p:txEl>
                                          </p:spTgt>
                                        </p:tgtEl>
                                      </p:cBhvr>
                                    </p:animEffect>
                                    <p:animScale>
                                      <p:cBhvr>
                                        <p:cTn id="12" dur="250" autoRev="1" fill="hold"/>
                                        <p:tgtEl>
                                          <p:spTgt spid="5">
                                            <p:txEl>
                                              <p:pRg st="0" end="0"/>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a:xfrm rot="10800000" flipV="1">
            <a:off x="488704" y="2503715"/>
            <a:ext cx="7457630" cy="2766510"/>
          </a:xfrm>
        </p:spPr>
        <p:txBody>
          <a:bodyPr/>
          <a:lstStyle/>
          <a:p>
            <a:pPr algn="just"/>
            <a:r>
              <a:rPr lang="it-IT" sz="2000" dirty="0">
                <a:solidFill>
                  <a:srgbClr val="1F294A"/>
                </a:solidFill>
              </a:rPr>
              <a:t>Nella sentenza </a:t>
            </a:r>
            <a:r>
              <a:rPr lang="it-IT" sz="2000" i="1" dirty="0">
                <a:solidFill>
                  <a:srgbClr val="1F294A"/>
                </a:solidFill>
              </a:rPr>
              <a:t>Campanelli</a:t>
            </a:r>
            <a:r>
              <a:rPr lang="it-IT" sz="2000" dirty="0">
                <a:solidFill>
                  <a:srgbClr val="1F294A"/>
                </a:solidFill>
              </a:rPr>
              <a:t>, La Corte riconosce la violazione del diritto alla vita privata e familiare dei genitori, ma in ragione </a:t>
            </a:r>
            <a:r>
              <a:rPr lang="it-IT" sz="2000" u="sng" dirty="0">
                <a:solidFill>
                  <a:srgbClr val="1F294A"/>
                </a:solidFill>
              </a:rPr>
              <a:t>del superiore interesse del minore</a:t>
            </a:r>
            <a:r>
              <a:rPr lang="it-IT" sz="2000" dirty="0">
                <a:solidFill>
                  <a:srgbClr val="1F294A"/>
                </a:solidFill>
              </a:rPr>
              <a:t>, nel frattempo collocato presso una famiglia affidataria, ritiene opportuno non modificare tale affidamento attribuendolo agli aspiranti genitori, contraenti della surroga di maternità. </a:t>
            </a:r>
          </a:p>
          <a:p>
            <a:pPr algn="just"/>
            <a:r>
              <a:rPr lang="it-IT" sz="2000" b="1" u="sng" dirty="0">
                <a:solidFill>
                  <a:srgbClr val="1F294A"/>
                </a:solidFill>
              </a:rPr>
              <a:t>La Corte EDU ritiene l’allontanamento del minore dai coniugi Campanelli, disposto dalle autorità italiane, contrario all’art. 8 CEDU </a:t>
            </a:r>
            <a:r>
              <a:rPr lang="it-IT" sz="2000" dirty="0">
                <a:solidFill>
                  <a:srgbClr val="1F294A"/>
                </a:solidFill>
              </a:rPr>
              <a:t>per le conseguenze pregiudizievoli rispetto all’identità personale del minore, ma non autorizza l’affidamento del minore in quanto già inserito in un nuovo contesto familiare.</a:t>
            </a:r>
          </a:p>
          <a:p>
            <a:pPr algn="just"/>
            <a:endParaRPr lang="it-IT" sz="2025" dirty="0"/>
          </a:p>
          <a:p>
            <a:pPr marL="685800" lvl="2" algn="just">
              <a:spcBef>
                <a:spcPct val="20000"/>
              </a:spcBef>
            </a:pPr>
            <a:endParaRPr lang="it-IT" sz="2025" dirty="0">
              <a:solidFill>
                <a:srgbClr val="1B355E"/>
              </a:solidFill>
              <a:latin typeface="+mn-ea"/>
            </a:endParaRPr>
          </a:p>
          <a:p>
            <a:pPr marL="685800" lvl="2" algn="just">
              <a:spcBef>
                <a:spcPct val="20000"/>
              </a:spcBef>
            </a:pPr>
            <a:endParaRPr lang="it-IT" sz="2025" dirty="0">
              <a:solidFill>
                <a:srgbClr val="1B355E"/>
              </a:solidFill>
              <a:latin typeface="+mn-ea"/>
            </a:endParaRPr>
          </a:p>
          <a:p>
            <a:pPr marL="685800" lvl="2" algn="just">
              <a:spcBef>
                <a:spcPct val="20000"/>
              </a:spcBef>
            </a:pPr>
            <a:endParaRPr lang="it-IT" sz="2025" dirty="0">
              <a:solidFill>
                <a:srgbClr val="1B355E"/>
              </a:solidFill>
              <a:latin typeface="+mn-ea"/>
            </a:endParaRPr>
          </a:p>
          <a:p>
            <a:pPr marL="685800" lvl="2" algn="just">
              <a:spcBef>
                <a:spcPct val="20000"/>
              </a:spcBef>
            </a:pPr>
            <a:r>
              <a:rPr lang="it-IT" sz="2025" dirty="0">
                <a:solidFill>
                  <a:srgbClr val="1B355E"/>
                </a:solidFill>
                <a:latin typeface="+mn-ea"/>
              </a:rPr>
              <a:t>                                            </a:t>
            </a:r>
          </a:p>
        </p:txBody>
      </p:sp>
      <p:sp>
        <p:nvSpPr>
          <p:cNvPr id="5" name="Segnaposto testo 4">
            <a:extLst>
              <a:ext uri="{FF2B5EF4-FFF2-40B4-BE49-F238E27FC236}">
                <a16:creationId xmlns:a16="http://schemas.microsoft.com/office/drawing/2014/main" id="{8DCB92B4-5BA2-3F40-A700-E1FCA9D238E3}"/>
              </a:ext>
            </a:extLst>
          </p:cNvPr>
          <p:cNvSpPr>
            <a:spLocks noGrp="1"/>
          </p:cNvSpPr>
          <p:nvPr>
            <p:ph type="body" sz="half" idx="2"/>
          </p:nvPr>
        </p:nvSpPr>
        <p:spPr>
          <a:xfrm>
            <a:off x="368299" y="114300"/>
            <a:ext cx="8231311" cy="546100"/>
          </a:xfrm>
          <a:solidFill>
            <a:schemeClr val="accent1"/>
          </a:solidFill>
        </p:spPr>
        <p:txBody>
          <a:bodyPr>
            <a:normAutofit/>
          </a:bodyPr>
          <a:lstStyle/>
          <a:p>
            <a:r>
              <a:rPr lang="it-IT" sz="2700" dirty="0">
                <a:latin typeface="Baskerville Old Face" panose="02020602080505020303" pitchFamily="18" charset="77"/>
              </a:rPr>
              <a:t>CORTE EUROPEA</a:t>
            </a:r>
          </a:p>
        </p:txBody>
      </p:sp>
      <p:sp>
        <p:nvSpPr>
          <p:cNvPr id="2" name="CasellaDiTesto 1">
            <a:extLst>
              <a:ext uri="{FF2B5EF4-FFF2-40B4-BE49-F238E27FC236}">
                <a16:creationId xmlns:a16="http://schemas.microsoft.com/office/drawing/2014/main" id="{0E258929-1EB5-4943-8D8B-23B0E0D3F961}"/>
              </a:ext>
            </a:extLst>
          </p:cNvPr>
          <p:cNvSpPr txBox="1"/>
          <p:nvPr/>
        </p:nvSpPr>
        <p:spPr>
          <a:xfrm>
            <a:off x="1769364" y="5537837"/>
            <a:ext cx="5157216" cy="34054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7145" tIns="17145" rIns="17145" bIns="17145" numCol="1" spcCol="38100" rtlCol="0" anchor="t">
            <a:spAutoFit/>
          </a:bodyPr>
          <a:lstStyle/>
          <a:p>
            <a:r>
              <a:rPr lang="it-IT" sz="675" dirty="0">
                <a:solidFill>
                  <a:schemeClr val="bg1"/>
                </a:solidFill>
              </a:rPr>
              <a:t>Prof. Sara Tonolo – Dipartimento di Scienze politiche e sociali</a:t>
            </a:r>
          </a:p>
          <a:p>
            <a:pPr algn="ctr" defTabSz="242888" hangingPunct="0"/>
            <a:endParaRPr lang="it-IT" sz="1313" dirty="0">
              <a:solidFill>
                <a:srgbClr val="5B5854"/>
              </a:solidFill>
              <a:latin typeface="Avenir LT Std 85 Heavy"/>
              <a:ea typeface="Avenir LT Std 85 Heavy"/>
              <a:cs typeface="Avenir LT Std 85 Heavy"/>
              <a:sym typeface="Avenir LT Std 85 Heavy"/>
            </a:endParaRPr>
          </a:p>
        </p:txBody>
      </p:sp>
    </p:spTree>
    <p:extLst>
      <p:ext uri="{BB962C8B-B14F-4D97-AF65-F5344CB8AC3E}">
        <p14:creationId xmlns:p14="http://schemas.microsoft.com/office/powerpoint/2010/main" val="3113270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5">
                                            <p:bg/>
                                          </p:spTgt>
                                        </p:tgtEl>
                                      </p:cBhvr>
                                    </p:animEffect>
                                    <p:animScale>
                                      <p:cBhvr>
                                        <p:cTn id="7" dur="250" autoRev="1" fill="hold"/>
                                        <p:tgtEl>
                                          <p:spTgt spid="5">
                                            <p:bg/>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5">
                                            <p:txEl>
                                              <p:pRg st="0" end="0"/>
                                            </p:txEl>
                                          </p:spTgt>
                                        </p:tgtEl>
                                      </p:cBhvr>
                                    </p:animEffect>
                                    <p:animScale>
                                      <p:cBhvr>
                                        <p:cTn id="12" dur="250" autoRev="1" fill="hold"/>
                                        <p:tgtEl>
                                          <p:spTgt spid="5">
                                            <p:txEl>
                                              <p:pRg st="0" end="0"/>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a:xfrm rot="10800000" flipV="1">
            <a:off x="488704" y="2373086"/>
            <a:ext cx="7457630" cy="2897138"/>
          </a:xfrm>
        </p:spPr>
        <p:txBody>
          <a:bodyPr/>
          <a:lstStyle/>
          <a:p>
            <a:pPr algn="just"/>
            <a:r>
              <a:rPr lang="it-IT" sz="2025" b="1" u="sng" dirty="0">
                <a:solidFill>
                  <a:srgbClr val="1F294A"/>
                </a:solidFill>
              </a:rPr>
              <a:t>24.1.2017 </a:t>
            </a:r>
            <a:r>
              <a:rPr lang="it-IT" sz="2025" b="1" i="1" u="sng" dirty="0">
                <a:solidFill>
                  <a:srgbClr val="1F294A"/>
                </a:solidFill>
              </a:rPr>
              <a:t>Paradiso e Campanelli c. Italia </a:t>
            </a:r>
            <a:r>
              <a:rPr lang="it-IT" sz="2025" dirty="0">
                <a:solidFill>
                  <a:srgbClr val="1F294A"/>
                </a:solidFill>
              </a:rPr>
              <a:t>ricorso n. 25358/12 </a:t>
            </a:r>
            <a:r>
              <a:rPr lang="it-IT" sz="2025" b="1" i="1" u="sng" dirty="0">
                <a:solidFill>
                  <a:srgbClr val="1F294A"/>
                </a:solidFill>
              </a:rPr>
              <a:t>: </a:t>
            </a:r>
            <a:r>
              <a:rPr lang="it-IT" sz="2025" dirty="0">
                <a:solidFill>
                  <a:srgbClr val="1F294A"/>
                </a:solidFill>
              </a:rPr>
              <a:t>la Grande Camera della Corte europea non rileva invece alcuna violazione dell’art. 8 con riferimento alla vita privata e familiare dei coniugi, non pronunciandosi su altre questioni quale la registrazione del certificato di nascita russo e il riconoscimento del rapporto di filiazione: l’allontanamento del minore era stato disposto in conformità alla legge e per tutelare i diritti e le libertà del minore, evitando situazioni di incertezza giuridica.</a:t>
            </a:r>
          </a:p>
          <a:p>
            <a:pPr algn="just"/>
            <a:r>
              <a:rPr lang="it-IT" sz="2025" dirty="0">
                <a:solidFill>
                  <a:srgbClr val="1F294A"/>
                </a:solidFill>
              </a:rPr>
              <a:t>Il margine di apprezzamento degli Stati di cui al par. 2 dell’art. 8 </a:t>
            </a:r>
            <a:r>
              <a:rPr lang="it-IT" sz="2025" dirty="0" err="1">
                <a:solidFill>
                  <a:srgbClr val="1F294A"/>
                </a:solidFill>
              </a:rPr>
              <a:t>Cedu</a:t>
            </a:r>
            <a:r>
              <a:rPr lang="it-IT" sz="2025" dirty="0">
                <a:solidFill>
                  <a:srgbClr val="1F294A"/>
                </a:solidFill>
              </a:rPr>
              <a:t> giustifica l’allontanamento del minore disposto dalle autorità italiane.</a:t>
            </a:r>
          </a:p>
          <a:p>
            <a:pPr marL="685800" lvl="2" algn="just">
              <a:spcBef>
                <a:spcPct val="20000"/>
              </a:spcBef>
            </a:pPr>
            <a:endParaRPr lang="it-IT" sz="2025" dirty="0">
              <a:solidFill>
                <a:srgbClr val="1B355E"/>
              </a:solidFill>
              <a:latin typeface="+mn-ea"/>
            </a:endParaRPr>
          </a:p>
          <a:p>
            <a:pPr marL="685800" lvl="2" algn="just">
              <a:spcBef>
                <a:spcPct val="20000"/>
              </a:spcBef>
            </a:pPr>
            <a:endParaRPr lang="it-IT" sz="2025" dirty="0">
              <a:solidFill>
                <a:srgbClr val="1B355E"/>
              </a:solidFill>
              <a:latin typeface="+mn-ea"/>
            </a:endParaRPr>
          </a:p>
          <a:p>
            <a:pPr marL="685800" lvl="2" algn="just">
              <a:spcBef>
                <a:spcPct val="20000"/>
              </a:spcBef>
            </a:pPr>
            <a:endParaRPr lang="it-IT" sz="2025" dirty="0">
              <a:solidFill>
                <a:srgbClr val="1B355E"/>
              </a:solidFill>
              <a:latin typeface="+mn-ea"/>
            </a:endParaRPr>
          </a:p>
          <a:p>
            <a:pPr marL="685800" lvl="2" algn="just">
              <a:spcBef>
                <a:spcPct val="20000"/>
              </a:spcBef>
            </a:pPr>
            <a:r>
              <a:rPr lang="it-IT" sz="2025" dirty="0">
                <a:solidFill>
                  <a:srgbClr val="1B355E"/>
                </a:solidFill>
                <a:latin typeface="+mn-ea"/>
              </a:rPr>
              <a:t>                                            </a:t>
            </a:r>
          </a:p>
        </p:txBody>
      </p:sp>
      <p:sp>
        <p:nvSpPr>
          <p:cNvPr id="5" name="Segnaposto testo 4">
            <a:extLst>
              <a:ext uri="{FF2B5EF4-FFF2-40B4-BE49-F238E27FC236}">
                <a16:creationId xmlns:a16="http://schemas.microsoft.com/office/drawing/2014/main" id="{8DCB92B4-5BA2-3F40-A700-E1FCA9D238E3}"/>
              </a:ext>
            </a:extLst>
          </p:cNvPr>
          <p:cNvSpPr>
            <a:spLocks noGrp="1"/>
          </p:cNvSpPr>
          <p:nvPr>
            <p:ph type="body" sz="half" idx="2"/>
          </p:nvPr>
        </p:nvSpPr>
        <p:spPr>
          <a:xfrm>
            <a:off x="488704" y="348344"/>
            <a:ext cx="8110905" cy="391886"/>
          </a:xfrm>
          <a:solidFill>
            <a:schemeClr val="accent1"/>
          </a:solidFill>
        </p:spPr>
        <p:txBody>
          <a:bodyPr>
            <a:normAutofit fontScale="85000" lnSpcReduction="20000"/>
          </a:bodyPr>
          <a:lstStyle/>
          <a:p>
            <a:r>
              <a:rPr lang="it-IT" sz="2700" dirty="0">
                <a:latin typeface="Baskerville Old Face" panose="02020602080505020303" pitchFamily="18" charset="77"/>
              </a:rPr>
              <a:t>CORTE EUROPEA</a:t>
            </a:r>
          </a:p>
        </p:txBody>
      </p:sp>
      <p:sp>
        <p:nvSpPr>
          <p:cNvPr id="2" name="CasellaDiTesto 1">
            <a:extLst>
              <a:ext uri="{FF2B5EF4-FFF2-40B4-BE49-F238E27FC236}">
                <a16:creationId xmlns:a16="http://schemas.microsoft.com/office/drawing/2014/main" id="{0E258929-1EB5-4943-8D8B-23B0E0D3F961}"/>
              </a:ext>
            </a:extLst>
          </p:cNvPr>
          <p:cNvSpPr txBox="1"/>
          <p:nvPr/>
        </p:nvSpPr>
        <p:spPr>
          <a:xfrm>
            <a:off x="1769364" y="5537837"/>
            <a:ext cx="5157216" cy="34054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7145" tIns="17145" rIns="17145" bIns="17145" numCol="1" spcCol="38100" rtlCol="0" anchor="t">
            <a:spAutoFit/>
          </a:bodyPr>
          <a:lstStyle/>
          <a:p>
            <a:r>
              <a:rPr lang="it-IT" sz="675" dirty="0">
                <a:solidFill>
                  <a:schemeClr val="bg1"/>
                </a:solidFill>
              </a:rPr>
              <a:t>Prof. Sara Tonolo – Dipartimento di Scienze politiche e sociali</a:t>
            </a:r>
          </a:p>
          <a:p>
            <a:pPr algn="ctr" defTabSz="242888" hangingPunct="0"/>
            <a:endParaRPr lang="it-IT" sz="1313" dirty="0">
              <a:solidFill>
                <a:srgbClr val="5B5854"/>
              </a:solidFill>
              <a:latin typeface="Avenir LT Std 85 Heavy"/>
              <a:ea typeface="Avenir LT Std 85 Heavy"/>
              <a:cs typeface="Avenir LT Std 85 Heavy"/>
              <a:sym typeface="Avenir LT Std 85 Heavy"/>
            </a:endParaRPr>
          </a:p>
        </p:txBody>
      </p:sp>
    </p:spTree>
    <p:extLst>
      <p:ext uri="{BB962C8B-B14F-4D97-AF65-F5344CB8AC3E}">
        <p14:creationId xmlns:p14="http://schemas.microsoft.com/office/powerpoint/2010/main" val="1413726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5">
                                            <p:bg/>
                                          </p:spTgt>
                                        </p:tgtEl>
                                      </p:cBhvr>
                                    </p:animEffect>
                                    <p:animScale>
                                      <p:cBhvr>
                                        <p:cTn id="7" dur="250" autoRev="1" fill="hold"/>
                                        <p:tgtEl>
                                          <p:spTgt spid="5">
                                            <p:bg/>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5">
                                            <p:txEl>
                                              <p:pRg st="0" end="0"/>
                                            </p:txEl>
                                          </p:spTgt>
                                        </p:tgtEl>
                                      </p:cBhvr>
                                    </p:animEffect>
                                    <p:animScale>
                                      <p:cBhvr>
                                        <p:cTn id="12" dur="250" autoRev="1" fill="hold"/>
                                        <p:tgtEl>
                                          <p:spTgt spid="5">
                                            <p:txEl>
                                              <p:pRg st="0" end="0"/>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a:xfrm rot="10800000" flipV="1">
            <a:off x="223631" y="1841224"/>
            <a:ext cx="8375978" cy="3563178"/>
          </a:xfrm>
        </p:spPr>
        <p:txBody>
          <a:bodyPr/>
          <a:lstStyle/>
          <a:p>
            <a:pPr algn="just"/>
            <a:r>
              <a:rPr lang="it-IT" sz="2025">
                <a:solidFill>
                  <a:srgbClr val="1F294A"/>
                </a:solidFill>
              </a:rPr>
              <a:t>Casi analoghi per la Francia- in cui la Corte ribadisce sempre la violazione dell’art. 8 per la tutela del minore alla sua identità – violazione della vita privata (genitori entrambi uomini).</a:t>
            </a:r>
          </a:p>
          <a:p>
            <a:pPr lvl="1" algn="just"/>
            <a:r>
              <a:rPr lang="it-IT" sz="2025">
                <a:solidFill>
                  <a:srgbClr val="1F294A"/>
                </a:solidFill>
              </a:rPr>
              <a:t>Foulon and Bouvet c. Francia – 21.7.2016</a:t>
            </a:r>
          </a:p>
          <a:p>
            <a:pPr lvl="1" algn="just"/>
            <a:r>
              <a:rPr lang="it-IT" sz="2025">
                <a:solidFill>
                  <a:srgbClr val="1F294A"/>
                </a:solidFill>
              </a:rPr>
              <a:t>Laborie c. Francia – 19.1.2017</a:t>
            </a:r>
          </a:p>
          <a:p>
            <a:pPr algn="just"/>
            <a:endParaRPr lang="it-IT" sz="1800">
              <a:solidFill>
                <a:schemeClr val="bg2">
                  <a:lumMod val="50000"/>
                </a:schemeClr>
              </a:solidFill>
            </a:endParaRPr>
          </a:p>
          <a:p>
            <a:pPr marL="685800" lvl="2" algn="just">
              <a:spcBef>
                <a:spcPct val="20000"/>
              </a:spcBef>
            </a:pPr>
            <a:endParaRPr lang="it-IT" sz="2025">
              <a:solidFill>
                <a:srgbClr val="1B355E"/>
              </a:solidFill>
              <a:latin typeface="+mn-ea"/>
            </a:endParaRPr>
          </a:p>
          <a:p>
            <a:pPr marL="685800" lvl="2" algn="just">
              <a:spcBef>
                <a:spcPct val="20000"/>
              </a:spcBef>
            </a:pPr>
            <a:endParaRPr lang="it-IT" sz="2025">
              <a:solidFill>
                <a:srgbClr val="1B355E"/>
              </a:solidFill>
              <a:latin typeface="+mn-ea"/>
            </a:endParaRPr>
          </a:p>
          <a:p>
            <a:pPr marL="685800" lvl="2" algn="just">
              <a:spcBef>
                <a:spcPct val="20000"/>
              </a:spcBef>
            </a:pPr>
            <a:endParaRPr lang="it-IT" sz="2025">
              <a:solidFill>
                <a:srgbClr val="1B355E"/>
              </a:solidFill>
              <a:latin typeface="+mn-ea"/>
            </a:endParaRPr>
          </a:p>
          <a:p>
            <a:pPr marL="685800" lvl="2" algn="just">
              <a:spcBef>
                <a:spcPct val="20000"/>
              </a:spcBef>
            </a:pPr>
            <a:r>
              <a:rPr lang="it-IT" sz="2025">
                <a:solidFill>
                  <a:srgbClr val="1B355E"/>
                </a:solidFill>
                <a:latin typeface="+mn-ea"/>
              </a:rPr>
              <a:t>                                            </a:t>
            </a:r>
            <a:endParaRPr lang="it-IT" sz="2025" dirty="0">
              <a:solidFill>
                <a:srgbClr val="1B355E"/>
              </a:solidFill>
              <a:latin typeface="+mn-ea"/>
            </a:endParaRPr>
          </a:p>
        </p:txBody>
      </p:sp>
      <p:sp>
        <p:nvSpPr>
          <p:cNvPr id="5" name="Segnaposto testo 4">
            <a:extLst>
              <a:ext uri="{FF2B5EF4-FFF2-40B4-BE49-F238E27FC236}">
                <a16:creationId xmlns:a16="http://schemas.microsoft.com/office/drawing/2014/main" id="{8DCB92B4-5BA2-3F40-A700-E1FCA9D238E3}"/>
              </a:ext>
            </a:extLst>
          </p:cNvPr>
          <p:cNvSpPr>
            <a:spLocks noGrp="1"/>
          </p:cNvSpPr>
          <p:nvPr>
            <p:ph type="body" sz="half" idx="2"/>
          </p:nvPr>
        </p:nvSpPr>
        <p:spPr>
          <a:xfrm>
            <a:off x="488706" y="1074127"/>
            <a:ext cx="8110903" cy="474785"/>
          </a:xfrm>
        </p:spPr>
        <p:txBody>
          <a:bodyPr>
            <a:normAutofit lnSpcReduction="10000"/>
          </a:bodyPr>
          <a:lstStyle/>
          <a:p>
            <a:r>
              <a:rPr lang="it-IT" sz="2700" dirty="0">
                <a:latin typeface="Baskerville Old Face" panose="02020602080505020303" pitchFamily="18" charset="77"/>
              </a:rPr>
              <a:t>PARERE CORTE EUROPEA</a:t>
            </a:r>
          </a:p>
        </p:txBody>
      </p:sp>
      <p:sp>
        <p:nvSpPr>
          <p:cNvPr id="2" name="CasellaDiTesto 1">
            <a:extLst>
              <a:ext uri="{FF2B5EF4-FFF2-40B4-BE49-F238E27FC236}">
                <a16:creationId xmlns:a16="http://schemas.microsoft.com/office/drawing/2014/main" id="{0E258929-1EB5-4943-8D8B-23B0E0D3F961}"/>
              </a:ext>
            </a:extLst>
          </p:cNvPr>
          <p:cNvSpPr txBox="1"/>
          <p:nvPr/>
        </p:nvSpPr>
        <p:spPr>
          <a:xfrm>
            <a:off x="1769364" y="5537837"/>
            <a:ext cx="5157216" cy="34054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7145" tIns="17145" rIns="17145" bIns="17145" numCol="1" spcCol="38100" rtlCol="0" anchor="t">
            <a:spAutoFit/>
          </a:bodyPr>
          <a:lstStyle/>
          <a:p>
            <a:r>
              <a:rPr lang="it-IT" sz="675" dirty="0">
                <a:solidFill>
                  <a:schemeClr val="bg1"/>
                </a:solidFill>
              </a:rPr>
              <a:t>Prof. Sara Tonolo – Dipartimento di Scienze politiche e sociali</a:t>
            </a:r>
          </a:p>
          <a:p>
            <a:pPr algn="ctr" defTabSz="242888" hangingPunct="0"/>
            <a:endParaRPr lang="it-IT" sz="1313" dirty="0">
              <a:solidFill>
                <a:srgbClr val="5B5854"/>
              </a:solidFill>
              <a:latin typeface="Avenir LT Std 85 Heavy"/>
              <a:ea typeface="Avenir LT Std 85 Heavy"/>
              <a:cs typeface="Avenir LT Std 85 Heavy"/>
              <a:sym typeface="Avenir LT Std 85 Heavy"/>
            </a:endParaRPr>
          </a:p>
        </p:txBody>
      </p:sp>
    </p:spTree>
    <p:extLst>
      <p:ext uri="{BB962C8B-B14F-4D97-AF65-F5344CB8AC3E}">
        <p14:creationId xmlns:p14="http://schemas.microsoft.com/office/powerpoint/2010/main" val="1788460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5">
                                            <p:txEl>
                                              <p:pRg st="0" end="0"/>
                                            </p:txEl>
                                          </p:spTgt>
                                        </p:tgtEl>
                                      </p:cBhvr>
                                    </p:animEffect>
                                    <p:animScale>
                                      <p:cBhvr>
                                        <p:cTn id="7" dur="250" autoRev="1" fill="hold"/>
                                        <p:tgtEl>
                                          <p:spTgt spid="5">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152400" y="0"/>
            <a:ext cx="6248400" cy="1019175"/>
          </a:xfrm>
          <a:solidFill>
            <a:srgbClr val="92D050"/>
          </a:solidFill>
        </p:spPr>
        <p:txBody>
          <a:bodyPr/>
          <a:lstStyle/>
          <a:p>
            <a:pPr algn="just"/>
            <a:r>
              <a:rPr lang="it-IT" sz="2400" b="1" dirty="0">
                <a:solidFill>
                  <a:schemeClr val="tx1"/>
                </a:solidFill>
              </a:rPr>
              <a:t>RECENTI INTERPRETAZIONI DELL’ORDINE PUBBLICO: PROBLEMATICHE – GIUR. EDU</a:t>
            </a:r>
          </a:p>
        </p:txBody>
      </p:sp>
      <p:sp>
        <p:nvSpPr>
          <p:cNvPr id="2" name="Segnaposto contenuto 1"/>
          <p:cNvSpPr>
            <a:spLocks noGrp="1"/>
          </p:cNvSpPr>
          <p:nvPr>
            <p:ph idx="1"/>
          </p:nvPr>
        </p:nvSpPr>
        <p:spPr>
          <a:xfrm>
            <a:off x="152400" y="1019175"/>
            <a:ext cx="8000999" cy="4892527"/>
          </a:xfrm>
        </p:spPr>
        <p:txBody>
          <a:bodyPr>
            <a:normAutofit fontScale="92500" lnSpcReduction="20000"/>
          </a:bodyPr>
          <a:lstStyle/>
          <a:p>
            <a:pPr marL="0" indent="0" algn="just">
              <a:buNone/>
            </a:pPr>
            <a:endParaRPr lang="it-IT" sz="2600" b="1" dirty="0"/>
          </a:p>
          <a:p>
            <a:pPr algn="just"/>
            <a:r>
              <a:rPr lang="it-IT" sz="2600" b="1" u="sng" dirty="0"/>
              <a:t>Parere Corte </a:t>
            </a:r>
            <a:r>
              <a:rPr lang="it-IT" sz="2600" b="1" u="sng" dirty="0" err="1"/>
              <a:t>edu</a:t>
            </a:r>
            <a:r>
              <a:rPr lang="it-IT" sz="2600" b="1" u="sng" dirty="0"/>
              <a:t> 10.4.2019</a:t>
            </a:r>
            <a:r>
              <a:rPr lang="it-IT" sz="2600" dirty="0"/>
              <a:t>: significativo che </a:t>
            </a:r>
            <a:r>
              <a:rPr lang="it-IT" sz="2600" b="1" u="sng" dirty="0"/>
              <a:t>il primo caso di parere consultivo alla Corte </a:t>
            </a:r>
            <a:r>
              <a:rPr lang="it-IT" sz="2600" b="1" u="sng" dirty="0" err="1"/>
              <a:t>edu</a:t>
            </a:r>
            <a:r>
              <a:rPr lang="it-IT" sz="2600" dirty="0"/>
              <a:t> sia richiesto in un caso pendente dinanzi alla Corte di </a:t>
            </a:r>
            <a:r>
              <a:rPr lang="it-IT" sz="2600" dirty="0" err="1"/>
              <a:t>Cass</a:t>
            </a:r>
            <a:r>
              <a:rPr lang="it-IT" sz="2600" dirty="0"/>
              <a:t>. francese per la trascrizione di un atto di nascita di un minore nato con </a:t>
            </a:r>
            <a:r>
              <a:rPr lang="it-IT" sz="2600" b="1" dirty="0" err="1"/>
              <a:t>pma</a:t>
            </a:r>
            <a:r>
              <a:rPr lang="it-IT" sz="2600" dirty="0"/>
              <a:t> all’estero, chiedendo alla Corte di pronunciarsi sul fatto che registrare l’atto per la posizione paterna, in presenza di legame biologico, </a:t>
            </a:r>
            <a:r>
              <a:rPr lang="it-IT" sz="2600" b="1" dirty="0"/>
              <a:t>ma non per la posizione materna </a:t>
            </a:r>
            <a:r>
              <a:rPr lang="it-IT" sz="2600" dirty="0"/>
              <a:t>possa implicare un superamento non consentito del </a:t>
            </a:r>
            <a:r>
              <a:rPr lang="it-IT" sz="2600" b="1" dirty="0"/>
              <a:t>margine di apprezzamento </a:t>
            </a:r>
            <a:r>
              <a:rPr lang="it-IT" sz="2600" dirty="0"/>
              <a:t>degli Stati? e in caso di legame biologico della madre?</a:t>
            </a:r>
          </a:p>
          <a:p>
            <a:pPr algn="just"/>
            <a:r>
              <a:rPr lang="it-IT" sz="2600" dirty="0"/>
              <a:t>Allo stesso tempo si chiede se la possibilità che la madre adotti il figlio del coniuge sia sufficiente ai fini dell’art. 8 </a:t>
            </a:r>
            <a:r>
              <a:rPr lang="it-IT" sz="2600" dirty="0" err="1"/>
              <a:t>Cedu</a:t>
            </a:r>
            <a:r>
              <a:rPr lang="it-IT" sz="2600" dirty="0"/>
              <a:t>? </a:t>
            </a:r>
            <a:r>
              <a:rPr lang="it-IT" sz="2600" b="1" dirty="0"/>
              <a:t>e la Corte lo ritiene possibile</a:t>
            </a:r>
          </a:p>
          <a:p>
            <a:pPr marL="0" indent="0" algn="just">
              <a:buNone/>
            </a:pPr>
            <a:endParaRPr lang="it-IT" dirty="0"/>
          </a:p>
          <a:p>
            <a:pPr marL="0" indent="0" algn="just">
              <a:buNone/>
            </a:pPr>
            <a:endParaRPr lang="it-IT" b="1" dirty="0"/>
          </a:p>
          <a:p>
            <a:pPr marL="0" indent="0" algn="just">
              <a:buNone/>
            </a:pPr>
            <a:endParaRPr lang="it-IT" dirty="0"/>
          </a:p>
          <a:p>
            <a:pPr marL="0" indent="0" algn="just">
              <a:buNone/>
            </a:pPr>
            <a:endParaRPr lang="it-IT" dirty="0"/>
          </a:p>
        </p:txBody>
      </p:sp>
      <p:sp>
        <p:nvSpPr>
          <p:cNvPr id="3" name="Segnaposto piè di pagina 2"/>
          <p:cNvSpPr>
            <a:spLocks noGrp="1"/>
          </p:cNvSpPr>
          <p:nvPr>
            <p:ph type="ftr" sz="quarter" idx="11"/>
          </p:nvPr>
        </p:nvSpPr>
        <p:spPr>
          <a:xfrm>
            <a:off x="3124200" y="6356350"/>
            <a:ext cx="2895600" cy="365125"/>
          </a:xfrm>
          <a:prstGeom prst="rect">
            <a:avLst/>
          </a:prstGeom>
        </p:spPr>
        <p:txBody>
          <a:bodyPr/>
          <a:lstStyle/>
          <a:p>
            <a:endParaRPr lang="it-IT"/>
          </a:p>
        </p:txBody>
      </p:sp>
      <p:sp>
        <p:nvSpPr>
          <p:cNvPr id="4" name="Segnaposto numero diapositiva 3"/>
          <p:cNvSpPr>
            <a:spLocks noGrp="1"/>
          </p:cNvSpPr>
          <p:nvPr>
            <p:ph type="sldNum" sz="quarter" idx="12"/>
          </p:nvPr>
        </p:nvSpPr>
        <p:spPr>
          <a:xfrm>
            <a:off x="6553200" y="6356350"/>
            <a:ext cx="2133600" cy="365125"/>
          </a:xfrm>
          <a:prstGeom prst="rect">
            <a:avLst/>
          </a:prstGeom>
        </p:spPr>
        <p:txBody>
          <a:bodyPr/>
          <a:lstStyle/>
          <a:p>
            <a:fld id="{54ABE1B0-D900-014A-A4D4-83E7E081C2B0}" type="slidenum">
              <a:rPr lang="it-IT" smtClean="0"/>
              <a:pPr/>
              <a:t>36</a:t>
            </a:fld>
            <a:endParaRPr lang="it-IT"/>
          </a:p>
        </p:txBody>
      </p:sp>
      <p:sp>
        <p:nvSpPr>
          <p:cNvPr id="5" name="Rettangolo 4">
            <a:extLst>
              <a:ext uri="{FF2B5EF4-FFF2-40B4-BE49-F238E27FC236}">
                <a16:creationId xmlns:a16="http://schemas.microsoft.com/office/drawing/2014/main" id="{53019018-3C06-D74D-91F8-3C5C044F9155}"/>
              </a:ext>
            </a:extLst>
          </p:cNvPr>
          <p:cNvSpPr/>
          <p:nvPr/>
        </p:nvSpPr>
        <p:spPr>
          <a:xfrm>
            <a:off x="457200" y="1828800"/>
            <a:ext cx="6400800" cy="461665"/>
          </a:xfrm>
          <a:prstGeom prst="rect">
            <a:avLst/>
          </a:prstGeom>
        </p:spPr>
        <p:txBody>
          <a:bodyPr wrap="square">
            <a:spAutoFit/>
          </a:bodyPr>
          <a:lstStyle/>
          <a:p>
            <a:pPr algn="just"/>
            <a:endParaRPr lang="it-IT" b="1" dirty="0"/>
          </a:p>
          <a:p>
            <a:pPr algn="just"/>
            <a:endParaRPr lang="it-IT" b="1" dirty="0"/>
          </a:p>
        </p:txBody>
      </p:sp>
    </p:spTree>
    <p:extLst>
      <p:ext uri="{BB962C8B-B14F-4D97-AF65-F5344CB8AC3E}">
        <p14:creationId xmlns:p14="http://schemas.microsoft.com/office/powerpoint/2010/main" val="1229009157"/>
      </p:ext>
    </p:extLst>
  </p:cSld>
  <p:clrMapOvr>
    <a:masterClrMapping/>
  </p:clrMapOvr>
  <mc:AlternateContent xmlns:mc="http://schemas.openxmlformats.org/markup-compatibility/2006" xmlns:p14="http://schemas.microsoft.com/office/powerpoint/2010/main">
    <mc:Choice Requires="p14">
      <p:transition spd="slow" p14:dur="2000" advTm="87312"/>
    </mc:Choice>
    <mc:Fallback xmlns="">
      <p:transition spd="slow" advTm="87312"/>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a:xfrm rot="10800000" flipV="1">
            <a:off x="223630" y="1349237"/>
            <a:ext cx="7853156" cy="4025348"/>
          </a:xfrm>
        </p:spPr>
        <p:txBody>
          <a:bodyPr/>
          <a:lstStyle/>
          <a:p>
            <a:pPr algn="just"/>
            <a:r>
              <a:rPr lang="it-IT" sz="2400" b="1" u="sng" dirty="0">
                <a:solidFill>
                  <a:srgbClr val="1F294A"/>
                </a:solidFill>
              </a:rPr>
              <a:t>10 aprile 2019, richiesta n. P16/2018-001: </a:t>
            </a:r>
            <a:r>
              <a:rPr lang="it-IT" sz="2400" dirty="0">
                <a:solidFill>
                  <a:srgbClr val="1F294A"/>
                </a:solidFill>
              </a:rPr>
              <a:t>la Corte afferma che viola il diritto al rispetto della vita privata del nato da maternità surrogata all’estero, legato geneticamente al padre d’intenzione, lo Stato che non garantisce una possibilità di riconoscere la filiazione tra il bambino e la madre d’intenzione con cui esso non ha legame genetico.</a:t>
            </a:r>
          </a:p>
          <a:p>
            <a:pPr algn="just"/>
            <a:r>
              <a:rPr lang="it-IT" sz="2400" dirty="0">
                <a:solidFill>
                  <a:srgbClr val="1F294A"/>
                </a:solidFill>
              </a:rPr>
              <a:t>Tuttavia, lo Stato non è obbligato a garantire la trascrizione dell’atto di nascita estero, ma può disporre anche altri mezzi attraverso i quali arrivare al riconoscimento della filiazione, come l’adozione, </a:t>
            </a:r>
            <a:r>
              <a:rPr lang="it-IT" sz="2400" dirty="0" err="1">
                <a:solidFill>
                  <a:srgbClr val="1F294A"/>
                </a:solidFill>
              </a:rPr>
              <a:t>purchè</a:t>
            </a:r>
            <a:r>
              <a:rPr lang="it-IT" sz="2400" dirty="0">
                <a:solidFill>
                  <a:srgbClr val="1F294A"/>
                </a:solidFill>
              </a:rPr>
              <a:t> tempestivi ed efficienti.</a:t>
            </a:r>
            <a:endParaRPr lang="it-IT" sz="2400" dirty="0">
              <a:solidFill>
                <a:srgbClr val="1F294A"/>
              </a:solidFill>
              <a:latin typeface="+mn-ea"/>
            </a:endParaRPr>
          </a:p>
          <a:p>
            <a:pPr marL="685800" lvl="2" algn="just">
              <a:spcBef>
                <a:spcPct val="20000"/>
              </a:spcBef>
            </a:pPr>
            <a:r>
              <a:rPr lang="it-IT" sz="2025" dirty="0">
                <a:solidFill>
                  <a:srgbClr val="1B355E"/>
                </a:solidFill>
                <a:latin typeface="+mn-ea"/>
              </a:rPr>
              <a:t>                                            </a:t>
            </a:r>
          </a:p>
        </p:txBody>
      </p:sp>
      <p:sp>
        <p:nvSpPr>
          <p:cNvPr id="5" name="Segnaposto testo 4">
            <a:extLst>
              <a:ext uri="{FF2B5EF4-FFF2-40B4-BE49-F238E27FC236}">
                <a16:creationId xmlns:a16="http://schemas.microsoft.com/office/drawing/2014/main" id="{8DCB92B4-5BA2-3F40-A700-E1FCA9D238E3}"/>
              </a:ext>
            </a:extLst>
          </p:cNvPr>
          <p:cNvSpPr>
            <a:spLocks noGrp="1"/>
          </p:cNvSpPr>
          <p:nvPr>
            <p:ph type="body" sz="half" idx="2"/>
          </p:nvPr>
        </p:nvSpPr>
        <p:spPr>
          <a:xfrm>
            <a:off x="223629" y="304800"/>
            <a:ext cx="8375979" cy="631371"/>
          </a:xfrm>
          <a:solidFill>
            <a:schemeClr val="accent1"/>
          </a:solidFill>
        </p:spPr>
        <p:txBody>
          <a:bodyPr>
            <a:normAutofit/>
          </a:bodyPr>
          <a:lstStyle/>
          <a:p>
            <a:r>
              <a:rPr lang="it-IT" sz="2700" dirty="0">
                <a:latin typeface="Baskerville Old Face" panose="02020602080505020303" pitchFamily="18" charset="77"/>
              </a:rPr>
              <a:t>CORTE EUROPEA</a:t>
            </a:r>
          </a:p>
        </p:txBody>
      </p:sp>
      <p:sp>
        <p:nvSpPr>
          <p:cNvPr id="2" name="CasellaDiTesto 1">
            <a:extLst>
              <a:ext uri="{FF2B5EF4-FFF2-40B4-BE49-F238E27FC236}">
                <a16:creationId xmlns:a16="http://schemas.microsoft.com/office/drawing/2014/main" id="{0E258929-1EB5-4943-8D8B-23B0E0D3F961}"/>
              </a:ext>
            </a:extLst>
          </p:cNvPr>
          <p:cNvSpPr txBox="1"/>
          <p:nvPr/>
        </p:nvSpPr>
        <p:spPr>
          <a:xfrm>
            <a:off x="1769364" y="5537837"/>
            <a:ext cx="5157216" cy="34054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7145" tIns="17145" rIns="17145" bIns="17145" numCol="1" spcCol="38100" rtlCol="0" anchor="t">
            <a:spAutoFit/>
          </a:bodyPr>
          <a:lstStyle/>
          <a:p>
            <a:r>
              <a:rPr lang="it-IT" sz="675" dirty="0">
                <a:solidFill>
                  <a:schemeClr val="bg1"/>
                </a:solidFill>
              </a:rPr>
              <a:t>Prof. Sara Tonolo – Dipartimento di Scienze politiche e sociali</a:t>
            </a:r>
          </a:p>
          <a:p>
            <a:pPr algn="ctr" defTabSz="242888" hangingPunct="0"/>
            <a:endParaRPr lang="it-IT" sz="1313" dirty="0">
              <a:solidFill>
                <a:srgbClr val="5B5854"/>
              </a:solidFill>
              <a:latin typeface="Avenir LT Std 85 Heavy"/>
              <a:ea typeface="Avenir LT Std 85 Heavy"/>
              <a:cs typeface="Avenir LT Std 85 Heavy"/>
              <a:sym typeface="Avenir LT Std 85 Heavy"/>
            </a:endParaRPr>
          </a:p>
        </p:txBody>
      </p:sp>
    </p:spTree>
    <p:extLst>
      <p:ext uri="{BB962C8B-B14F-4D97-AF65-F5344CB8AC3E}">
        <p14:creationId xmlns:p14="http://schemas.microsoft.com/office/powerpoint/2010/main" val="4077919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5">
                                            <p:bg/>
                                          </p:spTgt>
                                        </p:tgtEl>
                                      </p:cBhvr>
                                    </p:animEffect>
                                    <p:animScale>
                                      <p:cBhvr>
                                        <p:cTn id="7" dur="250" autoRev="1" fill="hold"/>
                                        <p:tgtEl>
                                          <p:spTgt spid="5">
                                            <p:bg/>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5">
                                            <p:txEl>
                                              <p:pRg st="0" end="0"/>
                                            </p:txEl>
                                          </p:spTgt>
                                        </p:tgtEl>
                                      </p:cBhvr>
                                    </p:animEffect>
                                    <p:animScale>
                                      <p:cBhvr>
                                        <p:cTn id="12" dur="250" autoRev="1" fill="hold"/>
                                        <p:tgtEl>
                                          <p:spTgt spid="5">
                                            <p:txEl>
                                              <p:pRg st="0" end="0"/>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a:xfrm rot="10800000" flipV="1">
            <a:off x="223630" y="1349237"/>
            <a:ext cx="7853156" cy="4025348"/>
          </a:xfrm>
        </p:spPr>
        <p:txBody>
          <a:bodyPr/>
          <a:lstStyle/>
          <a:p>
            <a:pPr algn="just"/>
            <a:r>
              <a:rPr lang="it-IT" sz="2025" b="1" u="sng" dirty="0">
                <a:solidFill>
                  <a:srgbClr val="1F294A"/>
                </a:solidFill>
              </a:rPr>
              <a:t>16.7.2020 D. c. Francia (ricorso n.11288/18) : </a:t>
            </a:r>
            <a:r>
              <a:rPr lang="it-IT" sz="2025" dirty="0">
                <a:solidFill>
                  <a:srgbClr val="1F294A"/>
                </a:solidFill>
              </a:rPr>
              <a:t>la Corte riprende il contenuto del parere in un caso concernente la richiesta registrazione in Francia dell’atto di nascita di un minore nato in </a:t>
            </a:r>
            <a:r>
              <a:rPr lang="it-IT" sz="2025" b="1" dirty="0">
                <a:solidFill>
                  <a:srgbClr val="1F294A"/>
                </a:solidFill>
              </a:rPr>
              <a:t>Ucraina nel 2012 come </a:t>
            </a:r>
            <a:r>
              <a:rPr lang="it-IT" sz="2025" dirty="0">
                <a:solidFill>
                  <a:srgbClr val="1F294A"/>
                </a:solidFill>
              </a:rPr>
              <a:t>figlio della madre aspirante che era anche la madre genetica come il padre.</a:t>
            </a:r>
          </a:p>
          <a:p>
            <a:pPr algn="just"/>
            <a:r>
              <a:rPr lang="it-IT" sz="2025" dirty="0">
                <a:solidFill>
                  <a:srgbClr val="1F294A"/>
                </a:solidFill>
                <a:latin typeface="+mn-ea"/>
              </a:rPr>
              <a:t>Riprendendo il contenuto del parere la Corte afferma </a:t>
            </a:r>
            <a:r>
              <a:rPr lang="it-IT" sz="2025" b="1" dirty="0">
                <a:solidFill>
                  <a:srgbClr val="1F294A"/>
                </a:solidFill>
                <a:latin typeface="+mn-ea"/>
              </a:rPr>
              <a:t>che non vi è violazione dell’art. 8 da parte della Francia</a:t>
            </a:r>
            <a:r>
              <a:rPr lang="it-IT" sz="2025" dirty="0">
                <a:solidFill>
                  <a:srgbClr val="1F294A"/>
                </a:solidFill>
                <a:latin typeface="+mn-ea"/>
              </a:rPr>
              <a:t> non effettuando la registrazione dell’atto di nascita con l’indicazione della madre aspirante come madre in quanto la Francia assicurava comunque la possibilità di porre in essere l’adozione per attuare il riconoscimento del legame genitoriale.</a:t>
            </a:r>
          </a:p>
          <a:p>
            <a:pPr marL="685800" lvl="2" algn="just">
              <a:spcBef>
                <a:spcPct val="20000"/>
              </a:spcBef>
            </a:pPr>
            <a:r>
              <a:rPr lang="it-IT" sz="2025" dirty="0">
                <a:solidFill>
                  <a:srgbClr val="1B355E"/>
                </a:solidFill>
                <a:latin typeface="+mn-ea"/>
              </a:rPr>
              <a:t>                                            </a:t>
            </a:r>
          </a:p>
        </p:txBody>
      </p:sp>
      <p:sp>
        <p:nvSpPr>
          <p:cNvPr id="5" name="Segnaposto testo 4">
            <a:extLst>
              <a:ext uri="{FF2B5EF4-FFF2-40B4-BE49-F238E27FC236}">
                <a16:creationId xmlns:a16="http://schemas.microsoft.com/office/drawing/2014/main" id="{8DCB92B4-5BA2-3F40-A700-E1FCA9D238E3}"/>
              </a:ext>
            </a:extLst>
          </p:cNvPr>
          <p:cNvSpPr>
            <a:spLocks noGrp="1"/>
          </p:cNvSpPr>
          <p:nvPr>
            <p:ph type="body" sz="half" idx="2"/>
          </p:nvPr>
        </p:nvSpPr>
        <p:spPr>
          <a:xfrm>
            <a:off x="223629" y="217714"/>
            <a:ext cx="8375979" cy="1131523"/>
          </a:xfrm>
          <a:solidFill>
            <a:schemeClr val="accent1"/>
          </a:solidFill>
        </p:spPr>
        <p:txBody>
          <a:bodyPr>
            <a:normAutofit/>
          </a:bodyPr>
          <a:lstStyle/>
          <a:p>
            <a:r>
              <a:rPr lang="it-IT" sz="2700" dirty="0">
                <a:latin typeface="Baskerville Old Face" panose="02020602080505020303" pitchFamily="18" charset="77"/>
              </a:rPr>
              <a:t>CORTE EUROPEA</a:t>
            </a:r>
          </a:p>
        </p:txBody>
      </p:sp>
      <p:sp>
        <p:nvSpPr>
          <p:cNvPr id="2" name="CasellaDiTesto 1">
            <a:extLst>
              <a:ext uri="{FF2B5EF4-FFF2-40B4-BE49-F238E27FC236}">
                <a16:creationId xmlns:a16="http://schemas.microsoft.com/office/drawing/2014/main" id="{0E258929-1EB5-4943-8D8B-23B0E0D3F961}"/>
              </a:ext>
            </a:extLst>
          </p:cNvPr>
          <p:cNvSpPr txBox="1"/>
          <p:nvPr/>
        </p:nvSpPr>
        <p:spPr>
          <a:xfrm>
            <a:off x="1769364" y="5537837"/>
            <a:ext cx="5157216" cy="34054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7145" tIns="17145" rIns="17145" bIns="17145" numCol="1" spcCol="38100" rtlCol="0" anchor="t">
            <a:spAutoFit/>
          </a:bodyPr>
          <a:lstStyle/>
          <a:p>
            <a:r>
              <a:rPr lang="it-IT" sz="675" dirty="0">
                <a:solidFill>
                  <a:schemeClr val="bg1"/>
                </a:solidFill>
              </a:rPr>
              <a:t>Prof. Sara Tonolo – Dipartimento di Scienze politiche e sociali</a:t>
            </a:r>
          </a:p>
          <a:p>
            <a:pPr algn="ctr" defTabSz="242888" hangingPunct="0"/>
            <a:endParaRPr lang="it-IT" sz="1313" dirty="0">
              <a:solidFill>
                <a:srgbClr val="5B5854"/>
              </a:solidFill>
              <a:latin typeface="Avenir LT Std 85 Heavy"/>
              <a:ea typeface="Avenir LT Std 85 Heavy"/>
              <a:cs typeface="Avenir LT Std 85 Heavy"/>
              <a:sym typeface="Avenir LT Std 85 Heavy"/>
            </a:endParaRPr>
          </a:p>
        </p:txBody>
      </p:sp>
    </p:spTree>
    <p:extLst>
      <p:ext uri="{BB962C8B-B14F-4D97-AF65-F5344CB8AC3E}">
        <p14:creationId xmlns:p14="http://schemas.microsoft.com/office/powerpoint/2010/main" val="3064078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5">
                                            <p:bg/>
                                          </p:spTgt>
                                        </p:tgtEl>
                                      </p:cBhvr>
                                    </p:animEffect>
                                    <p:animScale>
                                      <p:cBhvr>
                                        <p:cTn id="7" dur="250" autoRev="1" fill="hold"/>
                                        <p:tgtEl>
                                          <p:spTgt spid="5">
                                            <p:bg/>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5">
                                            <p:txEl>
                                              <p:pRg st="0" end="0"/>
                                            </p:txEl>
                                          </p:spTgt>
                                        </p:tgtEl>
                                      </p:cBhvr>
                                    </p:animEffect>
                                    <p:animScale>
                                      <p:cBhvr>
                                        <p:cTn id="12" dur="250" autoRev="1" fill="hold"/>
                                        <p:tgtEl>
                                          <p:spTgt spid="5">
                                            <p:txEl>
                                              <p:pRg st="0" end="0"/>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a:xfrm rot="10800000" flipV="1">
            <a:off x="223630" y="1349237"/>
            <a:ext cx="7853156" cy="4025348"/>
          </a:xfrm>
        </p:spPr>
        <p:txBody>
          <a:bodyPr/>
          <a:lstStyle/>
          <a:p>
            <a:pPr algn="just"/>
            <a:r>
              <a:rPr lang="it-IT" sz="2025" b="1" u="sng">
                <a:solidFill>
                  <a:srgbClr val="1F294A"/>
                </a:solidFill>
              </a:rPr>
              <a:t>18.5.2021 </a:t>
            </a:r>
            <a:r>
              <a:rPr lang="it-IT" sz="2025" u="sng">
                <a:solidFill>
                  <a:srgbClr val="1F294A"/>
                </a:solidFill>
              </a:rPr>
              <a:t>Valdís Fjölnisdóttir and Others c. Islanda: </a:t>
            </a:r>
            <a:r>
              <a:rPr lang="it-IT" sz="2025">
                <a:solidFill>
                  <a:srgbClr val="1F294A"/>
                </a:solidFill>
              </a:rPr>
              <a:t>la Corte in un caso di richiesto riconoscimento di un atto USA di nascita di un minore privo di legami biologici con entrambe le aspiranti genitrici (nel frattempo divorziate) nega vi sia violazione dell’art. 8 Cedu nella scelta di non effettuarlo in ragione del divieto di surroga di maternità previsto in Islanda.</a:t>
            </a:r>
          </a:p>
          <a:p>
            <a:pPr algn="just"/>
            <a:r>
              <a:rPr lang="it-IT" sz="2025">
                <a:solidFill>
                  <a:srgbClr val="1B355E"/>
                </a:solidFill>
                <a:latin typeface="+mn-ea"/>
              </a:rPr>
              <a:t>La Corte valorizza in questo caso il margine di apprezzamento discrezionale degli Stati – nel caso ispirato dalla necessità di tutelare la dignità femminile – e ritiene che il progetto genitoriale sia comunque soddisfatto dalla possibile previsione dell’adozione e dal fatto che nel caso al bambino è stata riconosciuta la cittadinanza con un provvedimento ad hoc ed è stato riconosciuto l’affidamento congiunto.</a:t>
            </a:r>
            <a:endParaRPr lang="it-IT" sz="2025" dirty="0">
              <a:solidFill>
                <a:srgbClr val="1B355E"/>
              </a:solidFill>
              <a:latin typeface="+mn-ea"/>
            </a:endParaRPr>
          </a:p>
        </p:txBody>
      </p:sp>
      <p:sp>
        <p:nvSpPr>
          <p:cNvPr id="5" name="Segnaposto testo 4">
            <a:extLst>
              <a:ext uri="{FF2B5EF4-FFF2-40B4-BE49-F238E27FC236}">
                <a16:creationId xmlns:a16="http://schemas.microsoft.com/office/drawing/2014/main" id="{8DCB92B4-5BA2-3F40-A700-E1FCA9D238E3}"/>
              </a:ext>
            </a:extLst>
          </p:cNvPr>
          <p:cNvSpPr>
            <a:spLocks noGrp="1"/>
          </p:cNvSpPr>
          <p:nvPr>
            <p:ph type="body" sz="half" idx="2"/>
          </p:nvPr>
        </p:nvSpPr>
        <p:spPr>
          <a:xfrm>
            <a:off x="223629" y="370114"/>
            <a:ext cx="8375979" cy="522515"/>
          </a:xfrm>
          <a:solidFill>
            <a:schemeClr val="accent1"/>
          </a:solidFill>
        </p:spPr>
        <p:txBody>
          <a:bodyPr>
            <a:normAutofit/>
          </a:bodyPr>
          <a:lstStyle/>
          <a:p>
            <a:r>
              <a:rPr lang="it-IT" sz="2700" dirty="0">
                <a:latin typeface="Baskerville Old Face" panose="02020602080505020303" pitchFamily="18" charset="77"/>
              </a:rPr>
              <a:t>CORTE EUROPEA</a:t>
            </a:r>
          </a:p>
        </p:txBody>
      </p:sp>
      <p:sp>
        <p:nvSpPr>
          <p:cNvPr id="2" name="CasellaDiTesto 1">
            <a:extLst>
              <a:ext uri="{FF2B5EF4-FFF2-40B4-BE49-F238E27FC236}">
                <a16:creationId xmlns:a16="http://schemas.microsoft.com/office/drawing/2014/main" id="{0E258929-1EB5-4943-8D8B-23B0E0D3F961}"/>
              </a:ext>
            </a:extLst>
          </p:cNvPr>
          <p:cNvSpPr txBox="1"/>
          <p:nvPr/>
        </p:nvSpPr>
        <p:spPr>
          <a:xfrm>
            <a:off x="1769364" y="5537837"/>
            <a:ext cx="5157216" cy="34054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7145" tIns="17145" rIns="17145" bIns="17145" numCol="1" spcCol="38100" rtlCol="0" anchor="t">
            <a:spAutoFit/>
          </a:bodyPr>
          <a:lstStyle/>
          <a:p>
            <a:r>
              <a:rPr lang="it-IT" sz="675" dirty="0">
                <a:solidFill>
                  <a:schemeClr val="bg1"/>
                </a:solidFill>
              </a:rPr>
              <a:t>Prof. Sara Tonolo – Dipartimento di Scienze politiche e sociali</a:t>
            </a:r>
          </a:p>
          <a:p>
            <a:pPr algn="ctr" defTabSz="242888" hangingPunct="0"/>
            <a:endParaRPr lang="it-IT" sz="1313" dirty="0">
              <a:solidFill>
                <a:srgbClr val="5B5854"/>
              </a:solidFill>
              <a:latin typeface="Avenir LT Std 85 Heavy"/>
              <a:ea typeface="Avenir LT Std 85 Heavy"/>
              <a:cs typeface="Avenir LT Std 85 Heavy"/>
              <a:sym typeface="Avenir LT Std 85 Heavy"/>
            </a:endParaRPr>
          </a:p>
        </p:txBody>
      </p:sp>
    </p:spTree>
    <p:extLst>
      <p:ext uri="{BB962C8B-B14F-4D97-AF65-F5344CB8AC3E}">
        <p14:creationId xmlns:p14="http://schemas.microsoft.com/office/powerpoint/2010/main" val="1258192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5">
                                            <p:bg/>
                                          </p:spTgt>
                                        </p:tgtEl>
                                      </p:cBhvr>
                                    </p:animEffect>
                                    <p:animScale>
                                      <p:cBhvr>
                                        <p:cTn id="7" dur="250" autoRev="1" fill="hold"/>
                                        <p:tgtEl>
                                          <p:spTgt spid="5">
                                            <p:bg/>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5">
                                            <p:txEl>
                                              <p:pRg st="0" end="0"/>
                                            </p:txEl>
                                          </p:spTgt>
                                        </p:tgtEl>
                                      </p:cBhvr>
                                    </p:animEffect>
                                    <p:animScale>
                                      <p:cBhvr>
                                        <p:cTn id="12" dur="250" autoRev="1" fill="hold"/>
                                        <p:tgtEl>
                                          <p:spTgt spid="5">
                                            <p:txEl>
                                              <p:pRg st="0" end="0"/>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a:t>DISCIPLINA DELLA MATERNITA’ SURROGATA</a:t>
            </a:r>
          </a:p>
        </p:txBody>
      </p:sp>
      <p:sp>
        <p:nvSpPr>
          <p:cNvPr id="3" name="Segnaposto contenuto 2"/>
          <p:cNvSpPr>
            <a:spLocks noGrp="1"/>
          </p:cNvSpPr>
          <p:nvPr>
            <p:ph idx="1"/>
          </p:nvPr>
        </p:nvSpPr>
        <p:spPr>
          <a:xfrm>
            <a:off x="457200" y="2264140"/>
            <a:ext cx="8229600" cy="4092209"/>
          </a:xfrm>
        </p:spPr>
        <p:txBody>
          <a:bodyPr>
            <a:normAutofit/>
          </a:bodyPr>
          <a:lstStyle/>
          <a:p>
            <a:pPr algn="just"/>
            <a:r>
              <a:rPr lang="it-IT" sz="3200" dirty="0"/>
              <a:t>Condizione generale della maternità surrogata è: sterilità/incapacità a procreare</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a:t>
            </a:fld>
            <a:endParaRPr lang="it-IT"/>
          </a:p>
        </p:txBody>
      </p:sp>
    </p:spTree>
    <p:custDataLst>
      <p:tags r:id="rId1"/>
    </p:custDataLst>
    <p:extLst>
      <p:ext uri="{BB962C8B-B14F-4D97-AF65-F5344CB8AC3E}">
        <p14:creationId xmlns:p14="http://schemas.microsoft.com/office/powerpoint/2010/main" val="4149859645"/>
      </p:ext>
    </p:extLst>
  </p:cSld>
  <p:clrMapOvr>
    <a:masterClrMapping/>
  </p:clrMapOvr>
  <mc:AlternateContent xmlns:mc="http://schemas.openxmlformats.org/markup-compatibility/2006" xmlns:p14="http://schemas.microsoft.com/office/powerpoint/2010/main">
    <mc:Choice Requires="p14">
      <p:transition spd="slow" p14:dur="2000" advTm="30321"/>
    </mc:Choice>
    <mc:Fallback xmlns="">
      <p:transition spd="slow" advTm="3032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a:xfrm rot="10800000" flipV="1">
            <a:off x="223630" y="1349237"/>
            <a:ext cx="7853156" cy="4025348"/>
          </a:xfrm>
        </p:spPr>
        <p:txBody>
          <a:bodyPr/>
          <a:lstStyle/>
          <a:p>
            <a:pPr algn="just"/>
            <a:r>
              <a:rPr lang="it-IT" sz="2025" b="1" u="sng">
                <a:solidFill>
                  <a:srgbClr val="1F294A"/>
                </a:solidFill>
              </a:rPr>
              <a:t>16.11.2021 </a:t>
            </a:r>
            <a:r>
              <a:rPr lang="it-IT" sz="2025" u="sng">
                <a:solidFill>
                  <a:srgbClr val="1F294A"/>
                </a:solidFill>
              </a:rPr>
              <a:t>S.H. c. Polonia: </a:t>
            </a:r>
            <a:r>
              <a:rPr lang="it-IT" sz="2025">
                <a:solidFill>
                  <a:srgbClr val="1F294A"/>
                </a:solidFill>
              </a:rPr>
              <a:t>la Corte in questo caso ritiene il ricorso inammissibile trattandosi di una richiesta concessione di cittadinanza polacca proposta dai genitori (due uomini) di due gemelli nati tramite surroga in California e aventi entrambi la doppia cittadinanza (di Israele e USA). Sulla base della cittadinanza polacca di uno dei due genitori, essi chiedevano anche l’attribuzione della cittadinanza polacca.</a:t>
            </a:r>
          </a:p>
          <a:p>
            <a:pPr algn="just"/>
            <a:r>
              <a:rPr lang="it-IT" sz="2025">
                <a:solidFill>
                  <a:srgbClr val="1B355E"/>
                </a:solidFill>
                <a:latin typeface="+mn-ea"/>
              </a:rPr>
              <a:t>La corte ritiene però che la mancata attribuzione della cittadinanza fondata sul mancato riconoscimento della relazione genitoriale di due omosessuali non implicasse alcuna violazione del diritto alla vita privata e familiare, essendo il legame genitoriale stabilito in California pienamente riconosciuto.</a:t>
            </a:r>
            <a:endParaRPr lang="it-IT" sz="2025" dirty="0">
              <a:solidFill>
                <a:srgbClr val="1B355E"/>
              </a:solidFill>
              <a:latin typeface="+mn-ea"/>
            </a:endParaRPr>
          </a:p>
        </p:txBody>
      </p:sp>
      <p:sp>
        <p:nvSpPr>
          <p:cNvPr id="5" name="Segnaposto testo 4">
            <a:extLst>
              <a:ext uri="{FF2B5EF4-FFF2-40B4-BE49-F238E27FC236}">
                <a16:creationId xmlns:a16="http://schemas.microsoft.com/office/drawing/2014/main" id="{8DCB92B4-5BA2-3F40-A700-E1FCA9D238E3}"/>
              </a:ext>
            </a:extLst>
          </p:cNvPr>
          <p:cNvSpPr>
            <a:spLocks noGrp="1"/>
          </p:cNvSpPr>
          <p:nvPr>
            <p:ph type="body" sz="half" idx="2"/>
          </p:nvPr>
        </p:nvSpPr>
        <p:spPr>
          <a:xfrm>
            <a:off x="432352" y="857250"/>
            <a:ext cx="8167256" cy="491987"/>
          </a:xfrm>
          <a:solidFill>
            <a:schemeClr val="accent1"/>
          </a:solidFill>
        </p:spPr>
        <p:txBody>
          <a:bodyPr>
            <a:normAutofit lnSpcReduction="10000"/>
          </a:bodyPr>
          <a:lstStyle/>
          <a:p>
            <a:r>
              <a:rPr lang="it-IT" sz="2700" dirty="0">
                <a:latin typeface="Baskerville Old Face" panose="02020602080505020303" pitchFamily="18" charset="77"/>
              </a:rPr>
              <a:t>CORTE EUROPEA</a:t>
            </a:r>
          </a:p>
        </p:txBody>
      </p:sp>
      <p:sp>
        <p:nvSpPr>
          <p:cNvPr id="2" name="CasellaDiTesto 1">
            <a:extLst>
              <a:ext uri="{FF2B5EF4-FFF2-40B4-BE49-F238E27FC236}">
                <a16:creationId xmlns:a16="http://schemas.microsoft.com/office/drawing/2014/main" id="{0E258929-1EB5-4943-8D8B-23B0E0D3F961}"/>
              </a:ext>
            </a:extLst>
          </p:cNvPr>
          <p:cNvSpPr txBox="1"/>
          <p:nvPr/>
        </p:nvSpPr>
        <p:spPr>
          <a:xfrm>
            <a:off x="1769364" y="5537837"/>
            <a:ext cx="5157216" cy="34054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7145" tIns="17145" rIns="17145" bIns="17145" numCol="1" spcCol="38100" rtlCol="0" anchor="t">
            <a:spAutoFit/>
          </a:bodyPr>
          <a:lstStyle/>
          <a:p>
            <a:r>
              <a:rPr lang="it-IT" sz="675" dirty="0">
                <a:solidFill>
                  <a:schemeClr val="bg1"/>
                </a:solidFill>
              </a:rPr>
              <a:t>Prof. Sara Tonolo – Dipartimento di Scienze politiche e sociali</a:t>
            </a:r>
          </a:p>
          <a:p>
            <a:pPr algn="ctr" defTabSz="242888" hangingPunct="0"/>
            <a:endParaRPr lang="it-IT" sz="1313" dirty="0">
              <a:solidFill>
                <a:srgbClr val="5B5854"/>
              </a:solidFill>
              <a:latin typeface="Avenir LT Std 85 Heavy"/>
              <a:ea typeface="Avenir LT Std 85 Heavy"/>
              <a:cs typeface="Avenir LT Std 85 Heavy"/>
              <a:sym typeface="Avenir LT Std 85 Heavy"/>
            </a:endParaRPr>
          </a:p>
        </p:txBody>
      </p:sp>
    </p:spTree>
    <p:extLst>
      <p:ext uri="{BB962C8B-B14F-4D97-AF65-F5344CB8AC3E}">
        <p14:creationId xmlns:p14="http://schemas.microsoft.com/office/powerpoint/2010/main" val="2894936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5">
                                            <p:bg/>
                                          </p:spTgt>
                                        </p:tgtEl>
                                      </p:cBhvr>
                                    </p:animEffect>
                                    <p:animScale>
                                      <p:cBhvr>
                                        <p:cTn id="7" dur="250" autoRev="1" fill="hold"/>
                                        <p:tgtEl>
                                          <p:spTgt spid="5">
                                            <p:bg/>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5">
                                            <p:txEl>
                                              <p:pRg st="0" end="0"/>
                                            </p:txEl>
                                          </p:spTgt>
                                        </p:tgtEl>
                                      </p:cBhvr>
                                    </p:animEffect>
                                    <p:animScale>
                                      <p:cBhvr>
                                        <p:cTn id="12" dur="250" autoRev="1" fill="hold"/>
                                        <p:tgtEl>
                                          <p:spTgt spid="5">
                                            <p:txEl>
                                              <p:pRg st="0" end="0"/>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a:xfrm rot="10800000" flipV="1">
            <a:off x="223630" y="1349237"/>
            <a:ext cx="8541751" cy="4019291"/>
          </a:xfrm>
        </p:spPr>
        <p:txBody>
          <a:bodyPr/>
          <a:lstStyle/>
          <a:p>
            <a:pPr algn="just"/>
            <a:r>
              <a:rPr lang="it-IT" sz="2025" b="1" u="sng">
                <a:solidFill>
                  <a:srgbClr val="1F294A"/>
                </a:solidFill>
              </a:rPr>
              <a:t>7.4.2022 </a:t>
            </a:r>
            <a:r>
              <a:rPr lang="it-IT" sz="2025" u="sng">
                <a:solidFill>
                  <a:srgbClr val="1F294A"/>
                </a:solidFill>
              </a:rPr>
              <a:t>A.L. c. Francia (13444/20): </a:t>
            </a:r>
            <a:r>
              <a:rPr lang="it-IT" sz="2025">
                <a:solidFill>
                  <a:srgbClr val="1F294A"/>
                </a:solidFill>
              </a:rPr>
              <a:t>coppia di uomini contrae contratto di surroga con una donna utilizzando il seme di uno dei due; al momento della nascita la donna trasferisce però il bambino a un’altra coppia (uomo-donna) e racconta ai committenti che il bambino era morto; </a:t>
            </a:r>
          </a:p>
          <a:p>
            <a:pPr algn="just"/>
            <a:r>
              <a:rPr lang="it-IT" sz="2025">
                <a:solidFill>
                  <a:srgbClr val="1B355E"/>
                </a:solidFill>
                <a:latin typeface="+mn-ea"/>
              </a:rPr>
              <a:t>Il bambino viene riconosciuto due volte (prima della nascita dal compagno del padre genetico) e dai genitori successivamente aspiranti.</a:t>
            </a:r>
          </a:p>
          <a:p>
            <a:pPr algn="just"/>
            <a:r>
              <a:rPr lang="it-IT" sz="2025">
                <a:solidFill>
                  <a:srgbClr val="1B355E"/>
                </a:solidFill>
                <a:latin typeface="+mn-ea"/>
              </a:rPr>
              <a:t>Si aprono dei procedimenti penali ma il bambino resta con la coppia affidataria </a:t>
            </a:r>
            <a:r>
              <a:rPr lang="it-IT" sz="2025" b="1" u="sng">
                <a:solidFill>
                  <a:srgbClr val="1B355E"/>
                </a:solidFill>
                <a:latin typeface="+mn-ea"/>
              </a:rPr>
              <a:t>in nome del superiore interesse del minore.</a:t>
            </a:r>
          </a:p>
          <a:p>
            <a:pPr algn="just"/>
            <a:r>
              <a:rPr lang="it-IT" sz="2025">
                <a:solidFill>
                  <a:srgbClr val="1B355E"/>
                </a:solidFill>
                <a:latin typeface="+mn-ea"/>
              </a:rPr>
              <a:t>La Corte europea riconosce la violazione dell’art. 8 Cedu ma riconosce che dopo 6 anni e mezzo (corrispondenti anche all’età del bambino) prevale la situazione di fatto nel superiore interesse del minore.</a:t>
            </a:r>
            <a:endParaRPr lang="it-IT" sz="2025" dirty="0">
              <a:solidFill>
                <a:srgbClr val="1B355E"/>
              </a:solidFill>
              <a:latin typeface="+mn-ea"/>
            </a:endParaRPr>
          </a:p>
        </p:txBody>
      </p:sp>
      <p:sp>
        <p:nvSpPr>
          <p:cNvPr id="5" name="Segnaposto testo 4">
            <a:extLst>
              <a:ext uri="{FF2B5EF4-FFF2-40B4-BE49-F238E27FC236}">
                <a16:creationId xmlns:a16="http://schemas.microsoft.com/office/drawing/2014/main" id="{8DCB92B4-5BA2-3F40-A700-E1FCA9D238E3}"/>
              </a:ext>
            </a:extLst>
          </p:cNvPr>
          <p:cNvSpPr>
            <a:spLocks noGrp="1"/>
          </p:cNvSpPr>
          <p:nvPr>
            <p:ph type="body" sz="half" idx="2"/>
          </p:nvPr>
        </p:nvSpPr>
        <p:spPr>
          <a:xfrm>
            <a:off x="432352" y="857250"/>
            <a:ext cx="8167256" cy="491987"/>
          </a:xfrm>
          <a:solidFill>
            <a:schemeClr val="accent1"/>
          </a:solidFill>
        </p:spPr>
        <p:txBody>
          <a:bodyPr>
            <a:normAutofit lnSpcReduction="10000"/>
          </a:bodyPr>
          <a:lstStyle/>
          <a:p>
            <a:r>
              <a:rPr lang="it-IT" sz="2700" dirty="0">
                <a:latin typeface="Baskerville Old Face" panose="02020602080505020303" pitchFamily="18" charset="77"/>
              </a:rPr>
              <a:t>CORTE EUROPEA</a:t>
            </a:r>
          </a:p>
        </p:txBody>
      </p:sp>
      <p:sp>
        <p:nvSpPr>
          <p:cNvPr id="2" name="CasellaDiTesto 1">
            <a:extLst>
              <a:ext uri="{FF2B5EF4-FFF2-40B4-BE49-F238E27FC236}">
                <a16:creationId xmlns:a16="http://schemas.microsoft.com/office/drawing/2014/main" id="{0E258929-1EB5-4943-8D8B-23B0E0D3F961}"/>
              </a:ext>
            </a:extLst>
          </p:cNvPr>
          <p:cNvSpPr txBox="1"/>
          <p:nvPr/>
        </p:nvSpPr>
        <p:spPr>
          <a:xfrm>
            <a:off x="1769364" y="5537837"/>
            <a:ext cx="5157216" cy="34054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7145" tIns="17145" rIns="17145" bIns="17145" numCol="1" spcCol="38100" rtlCol="0" anchor="t">
            <a:spAutoFit/>
          </a:bodyPr>
          <a:lstStyle/>
          <a:p>
            <a:r>
              <a:rPr lang="it-IT" sz="675" dirty="0">
                <a:solidFill>
                  <a:schemeClr val="bg1"/>
                </a:solidFill>
              </a:rPr>
              <a:t>Prof. Sara Tonolo – Dipartimento di Scienze politiche e sociali</a:t>
            </a:r>
          </a:p>
          <a:p>
            <a:pPr algn="ctr" defTabSz="242888" hangingPunct="0"/>
            <a:endParaRPr lang="it-IT" sz="1313" dirty="0">
              <a:solidFill>
                <a:srgbClr val="5B5854"/>
              </a:solidFill>
              <a:latin typeface="Avenir LT Std 85 Heavy"/>
              <a:ea typeface="Avenir LT Std 85 Heavy"/>
              <a:cs typeface="Avenir LT Std 85 Heavy"/>
              <a:sym typeface="Avenir LT Std 85 Heavy"/>
            </a:endParaRPr>
          </a:p>
        </p:txBody>
      </p:sp>
    </p:spTree>
    <p:extLst>
      <p:ext uri="{BB962C8B-B14F-4D97-AF65-F5344CB8AC3E}">
        <p14:creationId xmlns:p14="http://schemas.microsoft.com/office/powerpoint/2010/main" val="821697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5">
                                            <p:bg/>
                                          </p:spTgt>
                                        </p:tgtEl>
                                      </p:cBhvr>
                                    </p:animEffect>
                                    <p:animScale>
                                      <p:cBhvr>
                                        <p:cTn id="7" dur="250" autoRev="1" fill="hold"/>
                                        <p:tgtEl>
                                          <p:spTgt spid="5">
                                            <p:bg/>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5">
                                            <p:txEl>
                                              <p:pRg st="0" end="0"/>
                                            </p:txEl>
                                          </p:spTgt>
                                        </p:tgtEl>
                                      </p:cBhvr>
                                    </p:animEffect>
                                    <p:animScale>
                                      <p:cBhvr>
                                        <p:cTn id="12" dur="250" autoRev="1" fill="hold"/>
                                        <p:tgtEl>
                                          <p:spTgt spid="5">
                                            <p:txEl>
                                              <p:pRg st="0" end="0"/>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152400" y="0"/>
            <a:ext cx="6248400" cy="1019175"/>
          </a:xfrm>
          <a:solidFill>
            <a:srgbClr val="92D050"/>
          </a:solidFill>
        </p:spPr>
        <p:txBody>
          <a:bodyPr>
            <a:normAutofit fontScale="90000"/>
          </a:bodyPr>
          <a:lstStyle/>
          <a:p>
            <a:pPr algn="just"/>
            <a:r>
              <a:rPr lang="it-IT" sz="2400" b="1" dirty="0"/>
              <a:t>RECENTI INTERPRETAZIONI DELL’ORDINE </a:t>
            </a:r>
            <a:r>
              <a:rPr lang="it-IT" sz="2400" b="1" dirty="0">
                <a:solidFill>
                  <a:schemeClr val="tx1"/>
                </a:solidFill>
              </a:rPr>
              <a:t>ORDINE PUBBLICO: PROBLEMATICHE – GIUR. EDU</a:t>
            </a:r>
          </a:p>
        </p:txBody>
      </p:sp>
      <p:sp>
        <p:nvSpPr>
          <p:cNvPr id="2" name="Segnaposto contenuto 1"/>
          <p:cNvSpPr>
            <a:spLocks noGrp="1"/>
          </p:cNvSpPr>
          <p:nvPr>
            <p:ph idx="1"/>
          </p:nvPr>
        </p:nvSpPr>
        <p:spPr>
          <a:xfrm>
            <a:off x="0" y="1019175"/>
            <a:ext cx="8686800" cy="5337175"/>
          </a:xfrm>
        </p:spPr>
        <p:txBody>
          <a:bodyPr>
            <a:normAutofit fontScale="92500"/>
          </a:bodyPr>
          <a:lstStyle/>
          <a:p>
            <a:pPr marL="0" indent="0" algn="just">
              <a:buNone/>
            </a:pPr>
            <a:endParaRPr lang="it-IT" b="1" dirty="0"/>
          </a:p>
          <a:p>
            <a:pPr algn="just"/>
            <a:r>
              <a:rPr lang="it-IT" sz="2600" b="1" dirty="0" err="1"/>
              <a:t>Cass</a:t>
            </a:r>
            <a:r>
              <a:rPr lang="it-IT" sz="2600" b="1" dirty="0"/>
              <a:t>. 6.11.2018 </a:t>
            </a:r>
            <a:r>
              <a:rPr lang="it-IT" sz="2600" b="1" u="sng" dirty="0"/>
              <a:t>depositata 8.5.2019</a:t>
            </a:r>
            <a:r>
              <a:rPr lang="it-IT" sz="2600" b="1" dirty="0"/>
              <a:t>, 12193/2019: </a:t>
            </a:r>
            <a:r>
              <a:rPr lang="it-IT" sz="2600" dirty="0"/>
              <a:t>viene direttamente influenzata dal parere della Corte </a:t>
            </a:r>
            <a:r>
              <a:rPr lang="it-IT" sz="2600" dirty="0" err="1"/>
              <a:t>edu</a:t>
            </a:r>
            <a:r>
              <a:rPr lang="it-IT" sz="2600" dirty="0"/>
              <a:t> e suggerisce la necessità di risolvere il diritto dei figli al riconoscimento del loro </a:t>
            </a:r>
            <a:r>
              <a:rPr lang="it-IT" sz="2600" i="1" dirty="0"/>
              <a:t>status</a:t>
            </a:r>
            <a:r>
              <a:rPr lang="it-IT" sz="2600" dirty="0"/>
              <a:t> tramite procedimenti diversi dal riconoscimento dei provvedimenti esteri di nascita, quale ad es.  </a:t>
            </a:r>
            <a:r>
              <a:rPr lang="it-IT" sz="2600" b="1" dirty="0"/>
              <a:t>l’”adattamento” delle norme in materia di adozione </a:t>
            </a:r>
            <a:r>
              <a:rPr lang="it-IT" sz="2600" dirty="0"/>
              <a:t>. </a:t>
            </a:r>
          </a:p>
          <a:p>
            <a:pPr algn="just"/>
            <a:r>
              <a:rPr lang="it-IT" sz="2600" b="1" dirty="0"/>
              <a:t>Art. 12 l. 40/2004 </a:t>
            </a:r>
            <a:r>
              <a:rPr lang="it-IT" sz="2600" dirty="0"/>
              <a:t>– divieto di surroga – è norma di ordine pubblico.</a:t>
            </a:r>
          </a:p>
          <a:p>
            <a:pPr algn="just"/>
            <a:r>
              <a:rPr lang="it-IT" sz="2600" dirty="0"/>
              <a:t>Genitore intenzionale può porre in essere la adozione in casi particolari, prevista </a:t>
            </a:r>
            <a:r>
              <a:rPr lang="it-IT" sz="2600" b="1" dirty="0"/>
              <a:t>dall’art. 44, primo comma, </a:t>
            </a:r>
            <a:r>
              <a:rPr lang="it-IT" sz="2600" b="1" dirty="0" err="1"/>
              <a:t>lett</a:t>
            </a:r>
            <a:r>
              <a:rPr lang="it-IT" sz="2600" b="1" dirty="0"/>
              <a:t>. d) della l. 184 del 1983. </a:t>
            </a:r>
          </a:p>
          <a:p>
            <a:pPr marL="0" indent="0" algn="just">
              <a:buNone/>
            </a:pPr>
            <a:endParaRPr lang="it-IT" dirty="0"/>
          </a:p>
          <a:p>
            <a:pPr marL="0" indent="0" algn="just">
              <a:buNone/>
            </a:pPr>
            <a:endParaRPr lang="it-IT" b="1" dirty="0"/>
          </a:p>
          <a:p>
            <a:pPr marL="0" indent="0" algn="just">
              <a:buNone/>
            </a:pPr>
            <a:endParaRPr lang="it-IT" dirty="0"/>
          </a:p>
          <a:p>
            <a:pPr marL="0" indent="0" algn="just">
              <a:buNone/>
            </a:pPr>
            <a:endParaRPr lang="it-IT" dirty="0"/>
          </a:p>
        </p:txBody>
      </p:sp>
      <p:sp>
        <p:nvSpPr>
          <p:cNvPr id="3" name="Segnaposto piè di pagina 2"/>
          <p:cNvSpPr>
            <a:spLocks noGrp="1"/>
          </p:cNvSpPr>
          <p:nvPr>
            <p:ph type="ftr" sz="quarter" idx="11"/>
          </p:nvPr>
        </p:nvSpPr>
        <p:spPr>
          <a:xfrm>
            <a:off x="3124200" y="6356350"/>
            <a:ext cx="2895600" cy="365125"/>
          </a:xfrm>
          <a:prstGeom prst="rect">
            <a:avLst/>
          </a:prstGeom>
        </p:spPr>
        <p:txBody>
          <a:bodyPr/>
          <a:lstStyle/>
          <a:p>
            <a:endParaRPr lang="it-IT"/>
          </a:p>
        </p:txBody>
      </p:sp>
      <p:sp>
        <p:nvSpPr>
          <p:cNvPr id="4" name="Segnaposto numero diapositiva 3"/>
          <p:cNvSpPr>
            <a:spLocks noGrp="1"/>
          </p:cNvSpPr>
          <p:nvPr>
            <p:ph type="sldNum" sz="quarter" idx="12"/>
          </p:nvPr>
        </p:nvSpPr>
        <p:spPr>
          <a:xfrm>
            <a:off x="6553200" y="6356350"/>
            <a:ext cx="2133600" cy="365125"/>
          </a:xfrm>
          <a:prstGeom prst="rect">
            <a:avLst/>
          </a:prstGeom>
        </p:spPr>
        <p:txBody>
          <a:bodyPr/>
          <a:lstStyle/>
          <a:p>
            <a:fld id="{54ABE1B0-D900-014A-A4D4-83E7E081C2B0}" type="slidenum">
              <a:rPr lang="it-IT" smtClean="0"/>
              <a:pPr/>
              <a:t>42</a:t>
            </a:fld>
            <a:endParaRPr lang="it-IT"/>
          </a:p>
        </p:txBody>
      </p:sp>
      <p:sp>
        <p:nvSpPr>
          <p:cNvPr id="5" name="Rettangolo 4">
            <a:extLst>
              <a:ext uri="{FF2B5EF4-FFF2-40B4-BE49-F238E27FC236}">
                <a16:creationId xmlns:a16="http://schemas.microsoft.com/office/drawing/2014/main" id="{53019018-3C06-D74D-91F8-3C5C044F9155}"/>
              </a:ext>
            </a:extLst>
          </p:cNvPr>
          <p:cNvSpPr/>
          <p:nvPr/>
        </p:nvSpPr>
        <p:spPr>
          <a:xfrm>
            <a:off x="457200" y="1828800"/>
            <a:ext cx="6400800" cy="461665"/>
          </a:xfrm>
          <a:prstGeom prst="rect">
            <a:avLst/>
          </a:prstGeom>
        </p:spPr>
        <p:txBody>
          <a:bodyPr wrap="square">
            <a:spAutoFit/>
          </a:bodyPr>
          <a:lstStyle/>
          <a:p>
            <a:pPr algn="just"/>
            <a:endParaRPr lang="it-IT" b="1" dirty="0"/>
          </a:p>
          <a:p>
            <a:pPr algn="just"/>
            <a:endParaRPr lang="it-IT" b="1" dirty="0"/>
          </a:p>
        </p:txBody>
      </p:sp>
    </p:spTree>
    <p:extLst>
      <p:ext uri="{BB962C8B-B14F-4D97-AF65-F5344CB8AC3E}">
        <p14:creationId xmlns:p14="http://schemas.microsoft.com/office/powerpoint/2010/main" val="2457176302"/>
      </p:ext>
    </p:extLst>
  </p:cSld>
  <p:clrMapOvr>
    <a:masterClrMapping/>
  </p:clrMapOvr>
  <mc:AlternateContent xmlns:mc="http://schemas.openxmlformats.org/markup-compatibility/2006" xmlns:p14="http://schemas.microsoft.com/office/powerpoint/2010/main">
    <mc:Choice Requires="p14">
      <p:transition spd="slow" p14:dur="2000" advTm="79352"/>
    </mc:Choice>
    <mc:Fallback xmlns="">
      <p:transition spd="slow" advTm="79352"/>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STATUS – ORDINE PUBBLICO – INTERESSE DEL MINORE</a:t>
            </a:r>
          </a:p>
        </p:txBody>
      </p:sp>
      <p:sp>
        <p:nvSpPr>
          <p:cNvPr id="6" name="Segnaposto contenuto 5"/>
          <p:cNvSpPr>
            <a:spLocks noGrp="1"/>
          </p:cNvSpPr>
          <p:nvPr>
            <p:ph idx="1"/>
          </p:nvPr>
        </p:nvSpPr>
        <p:spPr>
          <a:xfrm>
            <a:off x="352508" y="2332037"/>
            <a:ext cx="8229600" cy="4525963"/>
          </a:xfrm>
        </p:spPr>
        <p:txBody>
          <a:bodyPr>
            <a:normAutofit fontScale="85000" lnSpcReduction="20000"/>
          </a:bodyPr>
          <a:lstStyle/>
          <a:p>
            <a:pPr algn="just"/>
            <a:r>
              <a:rPr lang="it-IT" sz="2800" b="1" dirty="0"/>
              <a:t>Cass.30.9.2016 n. 19599</a:t>
            </a:r>
            <a:r>
              <a:rPr lang="it-IT" sz="2800" dirty="0"/>
              <a:t>: trascrizione dell’atto di nascita del figlio di due madri con doppio legame biologico e gestazionale: superiore interesse del minore viene qui declinato come definito dall’art. 33 l. 218/95 come </a:t>
            </a:r>
            <a:r>
              <a:rPr lang="it-IT" sz="2800" b="1" dirty="0"/>
              <a:t>diritto alla continuità dello </a:t>
            </a:r>
            <a:r>
              <a:rPr lang="it-IT" sz="2800" b="1" i="1" dirty="0"/>
              <a:t>status </a:t>
            </a:r>
            <a:r>
              <a:rPr lang="it-IT" sz="2800" b="1" dirty="0"/>
              <a:t>acquisito</a:t>
            </a:r>
            <a:r>
              <a:rPr lang="it-IT" sz="2800" dirty="0"/>
              <a:t>.</a:t>
            </a:r>
          </a:p>
          <a:p>
            <a:pPr algn="just"/>
            <a:r>
              <a:rPr lang="it-IT" sz="2800" b="1" dirty="0" err="1"/>
              <a:t>Cass</a:t>
            </a:r>
            <a:r>
              <a:rPr lang="it-IT" sz="2800" b="1" dirty="0"/>
              <a:t>. 15.6.2017, n. 14878: </a:t>
            </a:r>
            <a:r>
              <a:rPr lang="it-IT" sz="2800" dirty="0"/>
              <a:t>trascrizione dell’atto di nascita del figlio di due madri anche in assenza di legame biologico di una delle due</a:t>
            </a:r>
            <a:endParaRPr lang="it-IT" sz="2800" b="1" dirty="0"/>
          </a:p>
          <a:p>
            <a:pPr algn="just"/>
            <a:endParaRPr lang="it-IT" sz="2800" b="1" dirty="0"/>
          </a:p>
          <a:p>
            <a:pPr algn="just"/>
            <a:r>
              <a:rPr lang="it-IT" sz="2800" b="1" dirty="0" err="1"/>
              <a:t>App</a:t>
            </a:r>
            <a:r>
              <a:rPr lang="it-IT" sz="2800" b="1" dirty="0"/>
              <a:t>. Napoli 4 luglio 2018</a:t>
            </a:r>
            <a:r>
              <a:rPr lang="it-IT" sz="2800" dirty="0"/>
              <a:t>: interpretazione dell’art. 44 l. 184/83 per consentire l’adozione da parte del partner dello stesso sesso del genitore biologico tramite </a:t>
            </a:r>
            <a:r>
              <a:rPr lang="it-IT" sz="2800" dirty="0" err="1"/>
              <a:t>pma</a:t>
            </a:r>
            <a:r>
              <a:rPr lang="it-IT" sz="2800" dirty="0"/>
              <a:t>.</a:t>
            </a:r>
            <a:endParaRPr lang="it-IT" sz="2800" b="1"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43</a:t>
            </a:fld>
            <a:endParaRPr lang="it-IT"/>
          </a:p>
        </p:txBody>
      </p:sp>
    </p:spTree>
    <p:custDataLst>
      <p:tags r:id="rId1"/>
    </p:custDataLst>
    <p:extLst>
      <p:ext uri="{BB962C8B-B14F-4D97-AF65-F5344CB8AC3E}">
        <p14:creationId xmlns:p14="http://schemas.microsoft.com/office/powerpoint/2010/main" val="3659209814"/>
      </p:ext>
    </p:extLst>
  </p:cSld>
  <p:clrMapOvr>
    <a:masterClrMapping/>
  </p:clrMapOvr>
  <mc:AlternateContent xmlns:mc="http://schemas.openxmlformats.org/markup-compatibility/2006" xmlns:p14="http://schemas.microsoft.com/office/powerpoint/2010/main">
    <mc:Choice Requires="p14">
      <p:transition spd="slow" p14:dur="2000" advTm="126453"/>
    </mc:Choice>
    <mc:Fallback xmlns="">
      <p:transition spd="slow" advTm="1264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STATUS – ORDINE PUBBLICO – INTERESSE DEL MINORE</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sz="2800" b="1" dirty="0"/>
              <a:t>DIFFERENZE DI TRATTAMENTO tra figlio di due madri- riconosciuto come tale mentre non lo è  figlio dei due padri.....</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44</a:t>
            </a:fld>
            <a:endParaRPr lang="it-IT"/>
          </a:p>
        </p:txBody>
      </p:sp>
    </p:spTree>
    <p:custDataLst>
      <p:tags r:id="rId1"/>
    </p:custDataLst>
    <p:extLst>
      <p:ext uri="{BB962C8B-B14F-4D97-AF65-F5344CB8AC3E}">
        <p14:creationId xmlns:p14="http://schemas.microsoft.com/office/powerpoint/2010/main" val="1409002109"/>
      </p:ext>
    </p:extLst>
  </p:cSld>
  <p:clrMapOvr>
    <a:masterClrMapping/>
  </p:clrMapOvr>
  <mc:AlternateContent xmlns:mc="http://schemas.openxmlformats.org/markup-compatibility/2006" xmlns:p14="http://schemas.microsoft.com/office/powerpoint/2010/main">
    <mc:Choice Requires="p14">
      <p:transition spd="slow" p14:dur="2000" advTm="126453"/>
    </mc:Choice>
    <mc:Fallback xmlns="">
      <p:transition spd="slow" advTm="1264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INTERVENTO DELLA CORTE COSTITUZIONALE</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sz="2800" b="1" dirty="0" err="1"/>
              <a:t>Sent</a:t>
            </a:r>
            <a:r>
              <a:rPr lang="it-IT" sz="2800" b="1" dirty="0"/>
              <a:t>. 32 e 33 del 27 gennaio 2021: due casi diversi....madri e padri...e profili </a:t>
            </a:r>
            <a:r>
              <a:rPr lang="it-IT" sz="2800" b="1" dirty="0" err="1"/>
              <a:t>internazionalprivatistici</a:t>
            </a:r>
            <a:r>
              <a:rPr lang="it-IT" sz="2800" b="1" dirty="0"/>
              <a:t> solo nella seconda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45</a:t>
            </a:fld>
            <a:endParaRPr lang="it-IT"/>
          </a:p>
        </p:txBody>
      </p:sp>
    </p:spTree>
    <p:custDataLst>
      <p:tags r:id="rId1"/>
    </p:custDataLst>
    <p:extLst>
      <p:ext uri="{BB962C8B-B14F-4D97-AF65-F5344CB8AC3E}">
        <p14:creationId xmlns:p14="http://schemas.microsoft.com/office/powerpoint/2010/main" val="2526140536"/>
      </p:ext>
    </p:extLst>
  </p:cSld>
  <p:clrMapOvr>
    <a:masterClrMapping/>
  </p:clrMapOvr>
  <mc:AlternateContent xmlns:mc="http://schemas.openxmlformats.org/markup-compatibility/2006" xmlns:p14="http://schemas.microsoft.com/office/powerpoint/2010/main">
    <mc:Choice Requires="p14">
      <p:transition spd="slow" p14:dur="2000" advTm="126453"/>
    </mc:Choice>
    <mc:Fallback xmlns="">
      <p:transition spd="slow" advTm="1264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INTERVENTO DELLA CORTE COSTITUZIONALE</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sz="2800" b="1" dirty="0" err="1"/>
              <a:t>Sent</a:t>
            </a:r>
            <a:r>
              <a:rPr lang="it-IT" sz="2800" b="1" dirty="0"/>
              <a:t>. 32 del 27 gennaio 2021: </a:t>
            </a:r>
            <a:r>
              <a:rPr lang="it-IT" sz="2000" dirty="0"/>
              <a:t>madre intenzionale che aveva prestato il proprio consenso alla fecondazione eterologa della propria compagna e aveva pertanto chiesto al Tribunale di Padova l’autorizzazione a dichiarare all’ufficiale di stato civile di essere genitore ai sensi dell’art. 8 della legge n. 40 del 2004 o di essere dichiarata tale per aver prestato il proprio consenso alla fecondazione eterologa ai sensi dell’art. 6 della stessa legge, o infine di essere autorizzata a riconoscere davanti all’ufficiale di stato civile le minori quali proprie figlie ai sensi dell’art. 250, quarto comma cod. civ., in luogo del consenso da lei stessa prestato e rifiutato dalla madre, che ne aveva dichiarato la nascita e le aveva riconosciute, all’atto della crisi del rapporto intercorrente con la compagna </a:t>
            </a:r>
            <a:endParaRPr lang="it-IT" sz="2000" b="1"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46</a:t>
            </a:fld>
            <a:endParaRPr lang="it-IT"/>
          </a:p>
        </p:txBody>
      </p:sp>
    </p:spTree>
    <p:custDataLst>
      <p:tags r:id="rId1"/>
    </p:custDataLst>
    <p:extLst>
      <p:ext uri="{BB962C8B-B14F-4D97-AF65-F5344CB8AC3E}">
        <p14:creationId xmlns:p14="http://schemas.microsoft.com/office/powerpoint/2010/main" val="1961406066"/>
      </p:ext>
    </p:extLst>
  </p:cSld>
  <p:clrMapOvr>
    <a:masterClrMapping/>
  </p:clrMapOvr>
  <mc:AlternateContent xmlns:mc="http://schemas.openxmlformats.org/markup-compatibility/2006" xmlns:p14="http://schemas.microsoft.com/office/powerpoint/2010/main">
    <mc:Choice Requires="p14">
      <p:transition spd="slow" p14:dur="2000" advTm="126453"/>
    </mc:Choice>
    <mc:Fallback xmlns="">
      <p:transition spd="slow" advTm="1264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INTERVENTO DELLA CORTE COSTITUZIONALE</a:t>
            </a:r>
          </a:p>
        </p:txBody>
      </p:sp>
      <p:sp>
        <p:nvSpPr>
          <p:cNvPr id="6" name="Segnaposto contenuto 5"/>
          <p:cNvSpPr>
            <a:spLocks noGrp="1"/>
          </p:cNvSpPr>
          <p:nvPr>
            <p:ph idx="1"/>
          </p:nvPr>
        </p:nvSpPr>
        <p:spPr>
          <a:xfrm>
            <a:off x="352508" y="2332037"/>
            <a:ext cx="8229600" cy="4525963"/>
          </a:xfrm>
        </p:spPr>
        <p:txBody>
          <a:bodyPr>
            <a:normAutofit fontScale="85000" lnSpcReduction="20000"/>
          </a:bodyPr>
          <a:lstStyle/>
          <a:p>
            <a:pPr algn="just" hangingPunct="0"/>
            <a:r>
              <a:rPr lang="it-IT" sz="2800" b="1" dirty="0" err="1"/>
              <a:t>Sent</a:t>
            </a:r>
            <a:r>
              <a:rPr lang="it-IT" sz="2800" b="1" dirty="0"/>
              <a:t>. 33 del 27 gennaio 2021: </a:t>
            </a:r>
            <a:r>
              <a:rPr lang="it-IT" sz="2600" dirty="0"/>
              <a:t>due padri, cittadini italiani, coniugati in Canada (</a:t>
            </a:r>
            <a:r>
              <a:rPr lang="it-IT" sz="2600" dirty="0" err="1"/>
              <a:t>British</a:t>
            </a:r>
            <a:r>
              <a:rPr lang="it-IT" sz="2600" dirty="0"/>
              <a:t> Columbia), che chiedono la trascrizione in Italia del provvedimento canadese che modifica l’atto di nascita estero, indicando entro lo stesso non solo il padre biologico, ma anche il padre c.d. di intenzione. La Cassazione, investita della questione dall’impugnazione del Sindaco di Verona rispetto alla sentenza della Corte d’Appello di Venezia, pone la questione di costituzionalità dell’art. 12, comma 6 della l. 19 febbraio 2004, n. 40, dell’art. 64 della l. 218/95, e dell’art. 18 del </a:t>
            </a:r>
            <a:r>
              <a:rPr lang="it-IT" sz="2600" dirty="0" err="1"/>
              <a:t>d.P.R.</a:t>
            </a:r>
            <a:r>
              <a:rPr lang="it-IT" sz="2600" dirty="0"/>
              <a:t> 3.11.2000, n. 396,  tramite l’ art. 117 </a:t>
            </a:r>
            <a:r>
              <a:rPr lang="it-IT" sz="2600" dirty="0" err="1"/>
              <a:t>Cost</a:t>
            </a:r>
            <a:r>
              <a:rPr lang="it-IT" sz="2600" dirty="0"/>
              <a:t>. rispetto agli artt. 2,3,7,8, 9, 18 della Convenzione sui diritti del fanciullo del 1989 e con riguardo all’art. 24 della Carta dell’Unione europea dei diritti fondamentali, nonché rispetto agli artt. 2,3, 30 e 31 </a:t>
            </a:r>
            <a:r>
              <a:rPr lang="it-IT" sz="2600" dirty="0" err="1"/>
              <a:t>Cost</a:t>
            </a:r>
            <a:r>
              <a:rPr lang="it-IT" sz="2600" dirty="0"/>
              <a:t>.</a:t>
            </a:r>
          </a:p>
          <a:p>
            <a:pPr algn="just"/>
            <a:endParaRPr lang="it-IT" sz="2000" b="1"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47</a:t>
            </a:fld>
            <a:endParaRPr lang="it-IT"/>
          </a:p>
        </p:txBody>
      </p:sp>
    </p:spTree>
    <p:custDataLst>
      <p:tags r:id="rId1"/>
    </p:custDataLst>
    <p:extLst>
      <p:ext uri="{BB962C8B-B14F-4D97-AF65-F5344CB8AC3E}">
        <p14:creationId xmlns:p14="http://schemas.microsoft.com/office/powerpoint/2010/main" val="775541852"/>
      </p:ext>
    </p:extLst>
  </p:cSld>
  <p:clrMapOvr>
    <a:masterClrMapping/>
  </p:clrMapOvr>
  <mc:AlternateContent xmlns:mc="http://schemas.openxmlformats.org/markup-compatibility/2006" xmlns:p14="http://schemas.microsoft.com/office/powerpoint/2010/main">
    <mc:Choice Requires="p14">
      <p:transition spd="slow" p14:dur="2000" advTm="126453"/>
    </mc:Choice>
    <mc:Fallback xmlns="">
      <p:transition spd="slow" advTm="1264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INTERVENTO DELLA CORTE COSTITUZIONALE</a:t>
            </a:r>
          </a:p>
        </p:txBody>
      </p:sp>
      <p:sp>
        <p:nvSpPr>
          <p:cNvPr id="6" name="Segnaposto contenuto 5"/>
          <p:cNvSpPr>
            <a:spLocks noGrp="1"/>
          </p:cNvSpPr>
          <p:nvPr>
            <p:ph idx="1"/>
          </p:nvPr>
        </p:nvSpPr>
        <p:spPr>
          <a:xfrm>
            <a:off x="352508" y="2332037"/>
            <a:ext cx="8229600" cy="4525963"/>
          </a:xfrm>
        </p:spPr>
        <p:txBody>
          <a:bodyPr>
            <a:normAutofit/>
          </a:bodyPr>
          <a:lstStyle/>
          <a:p>
            <a:pPr algn="just" hangingPunct="0"/>
            <a:r>
              <a:rPr lang="it-IT" sz="2800" b="1" dirty="0"/>
              <a:t>TRASCRIZIONE DELL’ATTO ESTERO DI NASCITA rileva solo nel secondo caso, </a:t>
            </a:r>
            <a:r>
              <a:rPr lang="it-IT" sz="2800" dirty="0"/>
              <a:t>ma Corte Costituzionale conclude allo stesso modo che per la tutela dell’interesse del minore occorre un intervento del legislatore in materia....</a:t>
            </a:r>
          </a:p>
          <a:p>
            <a:pPr lvl="1" algn="just" hangingPunct="0"/>
            <a:r>
              <a:rPr lang="it-IT" sz="2400" dirty="0"/>
              <a:t>DIFFICILE: vedi l. 76/16 e mancata previsione dell’adozione delle coppie </a:t>
            </a:r>
            <a:r>
              <a:rPr lang="it-IT" sz="2400" dirty="0" err="1"/>
              <a:t>same</a:t>
            </a:r>
            <a:r>
              <a:rPr lang="it-IT" sz="2400" dirty="0"/>
              <a:t> sex</a:t>
            </a:r>
          </a:p>
          <a:p>
            <a:pPr lvl="1" algn="just" hangingPunct="0"/>
            <a:r>
              <a:rPr lang="it-IT" sz="2400" dirty="0"/>
              <a:t>IN ALTRI CASI Corte </a:t>
            </a:r>
            <a:r>
              <a:rPr lang="it-IT" sz="2400" dirty="0" err="1"/>
              <a:t>Cost</a:t>
            </a:r>
            <a:r>
              <a:rPr lang="it-IT" sz="2400" dirty="0"/>
              <a:t>. sa come far intervenire legislatore – vedi caso del suicidio assistito di DJ </a:t>
            </a:r>
            <a:r>
              <a:rPr lang="it-IT" sz="2400"/>
              <a:t>Fabo</a:t>
            </a:r>
            <a:endParaRPr lang="it-IT" sz="2400" dirty="0"/>
          </a:p>
          <a:p>
            <a:pPr algn="just"/>
            <a:endParaRPr lang="it-IT" sz="2000" b="1"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48</a:t>
            </a:fld>
            <a:endParaRPr lang="it-IT"/>
          </a:p>
        </p:txBody>
      </p:sp>
    </p:spTree>
    <p:custDataLst>
      <p:tags r:id="rId1"/>
    </p:custDataLst>
    <p:extLst>
      <p:ext uri="{BB962C8B-B14F-4D97-AF65-F5344CB8AC3E}">
        <p14:creationId xmlns:p14="http://schemas.microsoft.com/office/powerpoint/2010/main" val="3141094393"/>
      </p:ext>
    </p:extLst>
  </p:cSld>
  <p:clrMapOvr>
    <a:masterClrMapping/>
  </p:clrMapOvr>
  <mc:AlternateContent xmlns:mc="http://schemas.openxmlformats.org/markup-compatibility/2006" xmlns:p14="http://schemas.microsoft.com/office/powerpoint/2010/main">
    <mc:Choice Requires="p14">
      <p:transition spd="slow" p14:dur="2000" advTm="126453"/>
    </mc:Choice>
    <mc:Fallback xmlns="">
      <p:transition spd="slow" advTm="1264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a:t>DISCIPLINA DELLA MATERNITA’ SURROGATA</a:t>
            </a:r>
          </a:p>
        </p:txBody>
      </p:sp>
      <p:sp>
        <p:nvSpPr>
          <p:cNvPr id="3" name="Segnaposto contenuto 2"/>
          <p:cNvSpPr>
            <a:spLocks noGrp="1"/>
          </p:cNvSpPr>
          <p:nvPr>
            <p:ph idx="1"/>
          </p:nvPr>
        </p:nvSpPr>
        <p:spPr>
          <a:xfrm>
            <a:off x="457200" y="2264140"/>
            <a:ext cx="8686800" cy="4142348"/>
          </a:xfrm>
        </p:spPr>
        <p:txBody>
          <a:bodyPr>
            <a:noAutofit/>
          </a:bodyPr>
          <a:lstStyle/>
          <a:p>
            <a:pPr algn="just"/>
            <a:r>
              <a:rPr lang="it-IT" sz="2800" dirty="0"/>
              <a:t>La maternità surrogata è prevista, secondo regole differenti </a:t>
            </a:r>
            <a:r>
              <a:rPr lang="it-IT" sz="2800" u="sng" dirty="0"/>
              <a:t>per i genitori</a:t>
            </a:r>
            <a:r>
              <a:rPr lang="it-IT" sz="2800" dirty="0"/>
              <a:t>:</a:t>
            </a:r>
          </a:p>
          <a:p>
            <a:pPr lvl="1" algn="just"/>
            <a:r>
              <a:rPr lang="it-IT" sz="2800" dirty="0"/>
              <a:t>Solo coppie eterosessuali e donne single: Grecia</a:t>
            </a:r>
          </a:p>
          <a:p>
            <a:pPr lvl="1" algn="just"/>
            <a:r>
              <a:rPr lang="it-IT" sz="2800" dirty="0"/>
              <a:t>Solo coppie anche non coniugate e anche omosessuali – no single (Regno Unito);</a:t>
            </a:r>
          </a:p>
          <a:p>
            <a:pPr lvl="1" algn="just"/>
            <a:r>
              <a:rPr lang="it-IT" sz="2800" dirty="0"/>
              <a:t>Tutti gli individui: coppie e uomini e donne non coniugati: Sud Africa (omosessualità è vista come incapacità a generare), Australia.</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5</a:t>
            </a:fld>
            <a:endParaRPr lang="it-IT"/>
          </a:p>
        </p:txBody>
      </p:sp>
    </p:spTree>
    <p:custDataLst>
      <p:tags r:id="rId1"/>
    </p:custDataLst>
    <p:extLst>
      <p:ext uri="{BB962C8B-B14F-4D97-AF65-F5344CB8AC3E}">
        <p14:creationId xmlns:p14="http://schemas.microsoft.com/office/powerpoint/2010/main" val="3680537169"/>
      </p:ext>
    </p:extLst>
  </p:cSld>
  <p:clrMapOvr>
    <a:masterClrMapping/>
  </p:clrMapOvr>
  <mc:AlternateContent xmlns:mc="http://schemas.openxmlformats.org/markup-compatibility/2006" xmlns:p14="http://schemas.microsoft.com/office/powerpoint/2010/main">
    <mc:Choice Requires="p14">
      <p:transition spd="slow" p14:dur="2000" advTm="74307"/>
    </mc:Choice>
    <mc:Fallback xmlns="">
      <p:transition spd="slow" advTm="7430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a:t>DISCIPLINA DELLA MATERNITA’ SURROGATA</a:t>
            </a:r>
          </a:p>
        </p:txBody>
      </p:sp>
      <p:sp>
        <p:nvSpPr>
          <p:cNvPr id="3" name="Segnaposto contenuto 2"/>
          <p:cNvSpPr>
            <a:spLocks noGrp="1"/>
          </p:cNvSpPr>
          <p:nvPr>
            <p:ph idx="1"/>
          </p:nvPr>
        </p:nvSpPr>
        <p:spPr>
          <a:xfrm>
            <a:off x="457200" y="2264140"/>
            <a:ext cx="8229600" cy="4092209"/>
          </a:xfrm>
        </p:spPr>
        <p:txBody>
          <a:bodyPr>
            <a:normAutofit/>
          </a:bodyPr>
          <a:lstStyle/>
          <a:p>
            <a:pPr algn="just"/>
            <a:r>
              <a:rPr lang="it-IT" sz="2800" dirty="0"/>
              <a:t>La maternità surrogata è prevista, secondo regole differenti </a:t>
            </a:r>
            <a:r>
              <a:rPr lang="it-IT" sz="2800" u="sng" dirty="0"/>
              <a:t>per la relazione genetica</a:t>
            </a:r>
            <a:r>
              <a:rPr lang="it-IT" sz="2800" dirty="0"/>
              <a:t>:</a:t>
            </a:r>
          </a:p>
          <a:p>
            <a:pPr lvl="1" algn="just"/>
            <a:r>
              <a:rPr lang="it-IT" sz="2800" dirty="0"/>
              <a:t>Necessaria in alcuni paesi per almeno uno dei due genitori (ad es. Sud Africa, Illinois, Regno Unito, Ucraina);</a:t>
            </a:r>
          </a:p>
          <a:p>
            <a:pPr lvl="1" algn="just"/>
            <a:r>
              <a:rPr lang="it-IT" sz="2800" dirty="0"/>
              <a:t>Non necessaria in altri (ad es. Grecia, Russia);</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6</a:t>
            </a:fld>
            <a:endParaRPr lang="it-IT"/>
          </a:p>
        </p:txBody>
      </p:sp>
    </p:spTree>
    <p:custDataLst>
      <p:tags r:id="rId1"/>
    </p:custDataLst>
    <p:extLst>
      <p:ext uri="{BB962C8B-B14F-4D97-AF65-F5344CB8AC3E}">
        <p14:creationId xmlns:p14="http://schemas.microsoft.com/office/powerpoint/2010/main" val="3456716382"/>
      </p:ext>
    </p:extLst>
  </p:cSld>
  <p:clrMapOvr>
    <a:masterClrMapping/>
  </p:clrMapOvr>
  <mc:AlternateContent xmlns:mc="http://schemas.openxmlformats.org/markup-compatibility/2006" xmlns:p14="http://schemas.microsoft.com/office/powerpoint/2010/main">
    <mc:Choice Requires="p14">
      <p:transition spd="slow" p14:dur="2000" advTm="35963"/>
    </mc:Choice>
    <mc:Fallback xmlns="">
      <p:transition spd="slow" advTm="359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a:t>DISCIPLINA DELLA MATERNITA’ SURROGATA</a:t>
            </a:r>
          </a:p>
        </p:txBody>
      </p:sp>
      <p:sp>
        <p:nvSpPr>
          <p:cNvPr id="3" name="Segnaposto contenuto 2"/>
          <p:cNvSpPr>
            <a:spLocks noGrp="1"/>
          </p:cNvSpPr>
          <p:nvPr>
            <p:ph idx="1"/>
          </p:nvPr>
        </p:nvSpPr>
        <p:spPr>
          <a:xfrm>
            <a:off x="457200" y="2264140"/>
            <a:ext cx="8229600" cy="4092209"/>
          </a:xfrm>
        </p:spPr>
        <p:txBody>
          <a:bodyPr>
            <a:noAutofit/>
          </a:bodyPr>
          <a:lstStyle/>
          <a:p>
            <a:pPr algn="just"/>
            <a:r>
              <a:rPr lang="it-IT" sz="2800" dirty="0"/>
              <a:t>La maternità surrogata è prevista, secondo regole differenti </a:t>
            </a:r>
            <a:r>
              <a:rPr lang="it-IT" sz="2800" u="sng" dirty="0"/>
              <a:t>per l’età dei genitori aspiranti</a:t>
            </a:r>
            <a:r>
              <a:rPr lang="it-IT" sz="2800" dirty="0"/>
              <a:t>:</a:t>
            </a:r>
          </a:p>
          <a:p>
            <a:pPr lvl="1" algn="just"/>
            <a:r>
              <a:rPr lang="it-IT" sz="2800" dirty="0"/>
              <a:t>Alcuni non prevedono limiti (ad es. l’Ucraina, il Sud Africa, il Regno Unito);</a:t>
            </a:r>
          </a:p>
          <a:p>
            <a:pPr lvl="1" algn="just"/>
            <a:r>
              <a:rPr lang="it-IT" sz="2800" dirty="0"/>
              <a:t>Altri prevedono limiti: ad es. 50 anni per l’aspirante madre (Grecia); 40 anni dell’aspirante madre (Paesi Bassi); 32 della madre surrogata (Ucraina).</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7</a:t>
            </a:fld>
            <a:endParaRPr lang="it-IT"/>
          </a:p>
        </p:txBody>
      </p:sp>
    </p:spTree>
    <p:custDataLst>
      <p:tags r:id="rId1"/>
    </p:custDataLst>
    <p:extLst>
      <p:ext uri="{BB962C8B-B14F-4D97-AF65-F5344CB8AC3E}">
        <p14:creationId xmlns:p14="http://schemas.microsoft.com/office/powerpoint/2010/main" val="3216313081"/>
      </p:ext>
    </p:extLst>
  </p:cSld>
  <p:clrMapOvr>
    <a:masterClrMapping/>
  </p:clrMapOvr>
  <mc:AlternateContent xmlns:mc="http://schemas.openxmlformats.org/markup-compatibility/2006" xmlns:p14="http://schemas.microsoft.com/office/powerpoint/2010/main">
    <mc:Choice Requires="p14">
      <p:transition spd="slow" p14:dur="2000" advTm="124825"/>
    </mc:Choice>
    <mc:Fallback xmlns="">
      <p:transition spd="slow" advTm="12482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a:t>DISCIPLINA DELLA MATERNITA’ SURROGATA</a:t>
            </a:r>
          </a:p>
        </p:txBody>
      </p:sp>
      <p:sp>
        <p:nvSpPr>
          <p:cNvPr id="3" name="Segnaposto contenuto 2"/>
          <p:cNvSpPr>
            <a:spLocks noGrp="1"/>
          </p:cNvSpPr>
          <p:nvPr>
            <p:ph idx="1"/>
          </p:nvPr>
        </p:nvSpPr>
        <p:spPr>
          <a:xfrm>
            <a:off x="457200" y="2264140"/>
            <a:ext cx="8229600" cy="4092209"/>
          </a:xfrm>
        </p:spPr>
        <p:txBody>
          <a:bodyPr>
            <a:normAutofit fontScale="85000" lnSpcReduction="20000"/>
          </a:bodyPr>
          <a:lstStyle/>
          <a:p>
            <a:pPr algn="just"/>
            <a:r>
              <a:rPr lang="it-IT" sz="2800" dirty="0"/>
              <a:t>Giuridicamente si prevedono strumenti differenti:</a:t>
            </a:r>
          </a:p>
          <a:p>
            <a:pPr lvl="1" algn="just"/>
            <a:r>
              <a:rPr lang="it-IT" sz="2800" u="sng" dirty="0"/>
              <a:t>Accordi autorizzati </a:t>
            </a:r>
            <a:r>
              <a:rPr lang="it-IT" sz="2800" dirty="0"/>
              <a:t>dal Tribunale che verifica la presenza di determinate condizioni (Grecia, Sud Africa, Illinois) e definisce giuridicamente il legame familiare, che si costituisce automaticamente al momento della nascita;</a:t>
            </a:r>
          </a:p>
          <a:p>
            <a:pPr lvl="1" algn="just"/>
            <a:r>
              <a:rPr lang="it-IT" sz="2800" dirty="0"/>
              <a:t>La costituzione del rapporto di filiazione con i genitori che intendono costituire tale rapporto avviene in seguito a un </a:t>
            </a:r>
            <a:r>
              <a:rPr lang="it-IT" sz="2800" u="sng" dirty="0"/>
              <a:t>ordine del giudice </a:t>
            </a:r>
            <a:r>
              <a:rPr lang="it-IT" sz="2800" dirty="0"/>
              <a:t>– ad es. </a:t>
            </a:r>
            <a:r>
              <a:rPr lang="it-IT" sz="2800" i="1" u="sng" dirty="0" err="1"/>
              <a:t>parental</a:t>
            </a:r>
            <a:r>
              <a:rPr lang="it-IT" sz="2800" i="1" u="sng" dirty="0"/>
              <a:t> </a:t>
            </a:r>
            <a:r>
              <a:rPr lang="it-IT" sz="2800" i="1" u="sng" dirty="0" err="1"/>
              <a:t>orders</a:t>
            </a:r>
            <a:r>
              <a:rPr lang="it-IT" sz="2800" i="1" u="sng" dirty="0"/>
              <a:t> </a:t>
            </a:r>
            <a:r>
              <a:rPr lang="it-IT" sz="2800" dirty="0"/>
              <a:t>in Regno Unito, Australia;</a:t>
            </a:r>
          </a:p>
          <a:p>
            <a:pPr lvl="1" algn="just"/>
            <a:r>
              <a:rPr lang="it-IT" sz="2800" u="sng" dirty="0"/>
              <a:t>Costituzione del rapporto di filiazione in atto pubblico </a:t>
            </a:r>
            <a:r>
              <a:rPr lang="it-IT" sz="2800" dirty="0"/>
              <a:t>(Ucraina).</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8</a:t>
            </a:fld>
            <a:endParaRPr lang="it-IT"/>
          </a:p>
        </p:txBody>
      </p:sp>
    </p:spTree>
    <p:custDataLst>
      <p:tags r:id="rId1"/>
    </p:custDataLst>
    <p:extLst>
      <p:ext uri="{BB962C8B-B14F-4D97-AF65-F5344CB8AC3E}">
        <p14:creationId xmlns:p14="http://schemas.microsoft.com/office/powerpoint/2010/main" val="2116860357"/>
      </p:ext>
    </p:extLst>
  </p:cSld>
  <p:clrMapOvr>
    <a:masterClrMapping/>
  </p:clrMapOvr>
  <mc:AlternateContent xmlns:mc="http://schemas.openxmlformats.org/markup-compatibility/2006" xmlns:p14="http://schemas.microsoft.com/office/powerpoint/2010/main">
    <mc:Choice Requires="p14">
      <p:transition spd="slow" p14:dur="2000" advTm="97468"/>
    </mc:Choice>
    <mc:Fallback xmlns="">
      <p:transition spd="slow" advTm="9746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4060143"/>
            <a:ext cx="8686800" cy="2296205"/>
          </a:xfrm>
        </p:spPr>
        <p:txBody>
          <a:bodyPr>
            <a:normAutofit/>
          </a:bodyPr>
          <a:lstStyle/>
          <a:p>
            <a:pPr algn="just"/>
            <a:r>
              <a:rPr lang="en-GB" sz="2800" dirty="0"/>
              <a:t>Studio del </a:t>
            </a:r>
            <a:r>
              <a:rPr lang="en-GB" sz="2800" dirty="0" err="1"/>
              <a:t>Parlamento</a:t>
            </a:r>
            <a:r>
              <a:rPr lang="en-GB" sz="2800" dirty="0"/>
              <a:t> </a:t>
            </a:r>
            <a:r>
              <a:rPr lang="en-GB" sz="2800" dirty="0" err="1"/>
              <a:t>europeo</a:t>
            </a:r>
            <a:r>
              <a:rPr lang="en-GB" sz="2800" dirty="0"/>
              <a:t>, </a:t>
            </a:r>
            <a:r>
              <a:rPr lang="en-GB" sz="2800" i="1" dirty="0"/>
              <a:t>Directorate General for internal Policies, Policy Department, Citizens’ Rights and Constitutional Affairs, A comparative Study on the regime of surrogacy in EU Member States, </a:t>
            </a:r>
            <a:r>
              <a:rPr lang="en-GB" sz="2800" dirty="0"/>
              <a:t>2013.</a:t>
            </a:r>
            <a:endParaRPr lang="it-IT" sz="2800"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9</a:t>
            </a:fld>
            <a:endParaRPr lang="it-IT"/>
          </a:p>
        </p:txBody>
      </p:sp>
      <p:pic>
        <p:nvPicPr>
          <p:cNvPr id="8" name="Segnaposto immagine 4" descr="pe.jpg"/>
          <p:cNvPicPr>
            <a:picLocks noGrp="1" noChangeAspect="1"/>
          </p:cNvPicPr>
          <p:nvPr>
            <p:ph type="pic" idx="4294967295"/>
          </p:nvPr>
        </p:nvPicPr>
        <p:blipFill>
          <a:blip r:embed="rId3"/>
          <a:srcRect l="-5529" r="-5529"/>
          <a:stretch>
            <a:fillRect/>
          </a:stretch>
        </p:blipFill>
        <p:spPr>
          <a:xfrm>
            <a:off x="0" y="0"/>
            <a:ext cx="6370638" cy="3838575"/>
          </a:xfrm>
        </p:spPr>
      </p:pic>
    </p:spTree>
    <p:custDataLst>
      <p:tags r:id="rId1"/>
    </p:custDataLst>
    <p:extLst>
      <p:ext uri="{BB962C8B-B14F-4D97-AF65-F5344CB8AC3E}">
        <p14:creationId xmlns:p14="http://schemas.microsoft.com/office/powerpoint/2010/main" val="2538776958"/>
      </p:ext>
    </p:extLst>
  </p:cSld>
  <p:clrMapOvr>
    <a:masterClrMapping/>
  </p:clrMapOvr>
  <mc:AlternateContent xmlns:mc="http://schemas.openxmlformats.org/markup-compatibility/2006" xmlns:p14="http://schemas.microsoft.com/office/powerpoint/2010/main">
    <mc:Choice Requires="p14">
      <p:transition spd="slow" p14:dur="2000" advTm="45216"/>
    </mc:Choice>
    <mc:Fallback xmlns="">
      <p:transition spd="slow" advTm="4521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9|0.5"/>
</p:tagLst>
</file>

<file path=ppt/tags/tag10.xml><?xml version="1.0" encoding="utf-8"?>
<p:tagLst xmlns:a="http://schemas.openxmlformats.org/drawingml/2006/main" xmlns:r="http://schemas.openxmlformats.org/officeDocument/2006/relationships" xmlns:p="http://schemas.openxmlformats.org/presentationml/2006/main">
  <p:tag name="TIMING" val="|0.5"/>
</p:tagLst>
</file>

<file path=ppt/tags/tag11.xml><?xml version="1.0" encoding="utf-8"?>
<p:tagLst xmlns:a="http://schemas.openxmlformats.org/drawingml/2006/main" xmlns:r="http://schemas.openxmlformats.org/officeDocument/2006/relationships" xmlns:p="http://schemas.openxmlformats.org/presentationml/2006/main">
  <p:tag name="TIMING" val="|0.7"/>
</p:tagLst>
</file>

<file path=ppt/tags/tag12.xml><?xml version="1.0" encoding="utf-8"?>
<p:tagLst xmlns:a="http://schemas.openxmlformats.org/drawingml/2006/main" xmlns:r="http://schemas.openxmlformats.org/officeDocument/2006/relationships" xmlns:p="http://schemas.openxmlformats.org/presentationml/2006/main">
  <p:tag name="TIMING" val="|1.3"/>
</p:tagLst>
</file>

<file path=ppt/tags/tag13.xml><?xml version="1.0" encoding="utf-8"?>
<p:tagLst xmlns:a="http://schemas.openxmlformats.org/drawingml/2006/main" xmlns:r="http://schemas.openxmlformats.org/officeDocument/2006/relationships" xmlns:p="http://schemas.openxmlformats.org/presentationml/2006/main">
  <p:tag name="TIMING" val="|1.7"/>
</p:tagLst>
</file>

<file path=ppt/tags/tag14.xml><?xml version="1.0" encoding="utf-8"?>
<p:tagLst xmlns:a="http://schemas.openxmlformats.org/drawingml/2006/main" xmlns:r="http://schemas.openxmlformats.org/officeDocument/2006/relationships" xmlns:p="http://schemas.openxmlformats.org/presentationml/2006/main">
  <p:tag name="TIMING" val="|0.5|3.3"/>
</p:tagLst>
</file>

<file path=ppt/tags/tag15.xml><?xml version="1.0" encoding="utf-8"?>
<p:tagLst xmlns:a="http://schemas.openxmlformats.org/drawingml/2006/main" xmlns:r="http://schemas.openxmlformats.org/officeDocument/2006/relationships" xmlns:p="http://schemas.openxmlformats.org/presentationml/2006/main">
  <p:tag name="TIMING" val="|0.5"/>
</p:tagLst>
</file>

<file path=ppt/tags/tag16.xml><?xml version="1.0" encoding="utf-8"?>
<p:tagLst xmlns:a="http://schemas.openxmlformats.org/drawingml/2006/main" xmlns:r="http://schemas.openxmlformats.org/officeDocument/2006/relationships" xmlns:p="http://schemas.openxmlformats.org/presentationml/2006/main">
  <p:tag name="TIMING" val="|1"/>
</p:tagLst>
</file>

<file path=ppt/tags/tag17.xml><?xml version="1.0" encoding="utf-8"?>
<p:tagLst xmlns:a="http://schemas.openxmlformats.org/drawingml/2006/main" xmlns:r="http://schemas.openxmlformats.org/officeDocument/2006/relationships" xmlns:p="http://schemas.openxmlformats.org/presentationml/2006/main">
  <p:tag name="TIMING" val="|0.9"/>
</p:tagLst>
</file>

<file path=ppt/tags/tag18.xml><?xml version="1.0" encoding="utf-8"?>
<p:tagLst xmlns:a="http://schemas.openxmlformats.org/drawingml/2006/main" xmlns:r="http://schemas.openxmlformats.org/officeDocument/2006/relationships" xmlns:p="http://schemas.openxmlformats.org/presentationml/2006/main">
  <p:tag name="TIMING" val="|0.5"/>
</p:tagLst>
</file>

<file path=ppt/tags/tag19.xml><?xml version="1.0" encoding="utf-8"?>
<p:tagLst xmlns:a="http://schemas.openxmlformats.org/drawingml/2006/main" xmlns:r="http://schemas.openxmlformats.org/officeDocument/2006/relationships" xmlns:p="http://schemas.openxmlformats.org/presentationml/2006/main">
  <p:tag name="TIMING" val="|4.5"/>
</p:tagLst>
</file>

<file path=ppt/tags/tag2.xml><?xml version="1.0" encoding="utf-8"?>
<p:tagLst xmlns:a="http://schemas.openxmlformats.org/drawingml/2006/main" xmlns:r="http://schemas.openxmlformats.org/officeDocument/2006/relationships" xmlns:p="http://schemas.openxmlformats.org/presentationml/2006/main">
  <p:tag name="TIMING" val="|0.6"/>
</p:tagLst>
</file>

<file path=ppt/tags/tag20.xml><?xml version="1.0" encoding="utf-8"?>
<p:tagLst xmlns:a="http://schemas.openxmlformats.org/drawingml/2006/main" xmlns:r="http://schemas.openxmlformats.org/officeDocument/2006/relationships" xmlns:p="http://schemas.openxmlformats.org/presentationml/2006/main">
  <p:tag name="TIMING" val="|1.1"/>
</p:tagLst>
</file>

<file path=ppt/tags/tag21.xml><?xml version="1.0" encoding="utf-8"?>
<p:tagLst xmlns:a="http://schemas.openxmlformats.org/drawingml/2006/main" xmlns:r="http://schemas.openxmlformats.org/officeDocument/2006/relationships" xmlns:p="http://schemas.openxmlformats.org/presentationml/2006/main">
  <p:tag name="TIMING" val="|6.5"/>
</p:tagLst>
</file>

<file path=ppt/tags/tag22.xml><?xml version="1.0" encoding="utf-8"?>
<p:tagLst xmlns:a="http://schemas.openxmlformats.org/drawingml/2006/main" xmlns:r="http://schemas.openxmlformats.org/officeDocument/2006/relationships" xmlns:p="http://schemas.openxmlformats.org/presentationml/2006/main">
  <p:tag name="TIMING" val="|1"/>
</p:tagLst>
</file>

<file path=ppt/tags/tag23.xml><?xml version="1.0" encoding="utf-8"?>
<p:tagLst xmlns:a="http://schemas.openxmlformats.org/drawingml/2006/main" xmlns:r="http://schemas.openxmlformats.org/officeDocument/2006/relationships" xmlns:p="http://schemas.openxmlformats.org/presentationml/2006/main">
  <p:tag name="TIMING" val="|0.6"/>
</p:tagLst>
</file>

<file path=ppt/tags/tag24.xml><?xml version="1.0" encoding="utf-8"?>
<p:tagLst xmlns:a="http://schemas.openxmlformats.org/drawingml/2006/main" xmlns:r="http://schemas.openxmlformats.org/officeDocument/2006/relationships" xmlns:p="http://schemas.openxmlformats.org/presentationml/2006/main">
  <p:tag name="TIMING" val="|2|0.5|3.9"/>
</p:tagLst>
</file>

<file path=ppt/tags/tag25.xml><?xml version="1.0" encoding="utf-8"?>
<p:tagLst xmlns:a="http://schemas.openxmlformats.org/drawingml/2006/main" xmlns:r="http://schemas.openxmlformats.org/officeDocument/2006/relationships" xmlns:p="http://schemas.openxmlformats.org/presentationml/2006/main">
  <p:tag name="TIMING" val="|2|0.5|3.9"/>
</p:tagLst>
</file>

<file path=ppt/tags/tag26.xml><?xml version="1.0" encoding="utf-8"?>
<p:tagLst xmlns:a="http://schemas.openxmlformats.org/drawingml/2006/main" xmlns:r="http://schemas.openxmlformats.org/officeDocument/2006/relationships" xmlns:p="http://schemas.openxmlformats.org/presentationml/2006/main">
  <p:tag name="TIMING" val="|2|0.5|3.9"/>
</p:tagLst>
</file>

<file path=ppt/tags/tag27.xml><?xml version="1.0" encoding="utf-8"?>
<p:tagLst xmlns:a="http://schemas.openxmlformats.org/drawingml/2006/main" xmlns:r="http://schemas.openxmlformats.org/officeDocument/2006/relationships" xmlns:p="http://schemas.openxmlformats.org/presentationml/2006/main">
  <p:tag name="TIMING" val="|2|0.5|3.9"/>
</p:tagLst>
</file>

<file path=ppt/tags/tag28.xml><?xml version="1.0" encoding="utf-8"?>
<p:tagLst xmlns:a="http://schemas.openxmlformats.org/drawingml/2006/main" xmlns:r="http://schemas.openxmlformats.org/officeDocument/2006/relationships" xmlns:p="http://schemas.openxmlformats.org/presentationml/2006/main">
  <p:tag name="TIMING" val="|2|0.5|3.9"/>
</p:tagLst>
</file>

<file path=ppt/tags/tag29.xml><?xml version="1.0" encoding="utf-8"?>
<p:tagLst xmlns:a="http://schemas.openxmlformats.org/drawingml/2006/main" xmlns:r="http://schemas.openxmlformats.org/officeDocument/2006/relationships" xmlns:p="http://schemas.openxmlformats.org/presentationml/2006/main">
  <p:tag name="TIMING" val="|2|0.5|3.9"/>
</p:tagLst>
</file>

<file path=ppt/tags/tag3.xml><?xml version="1.0" encoding="utf-8"?>
<p:tagLst xmlns:a="http://schemas.openxmlformats.org/drawingml/2006/main" xmlns:r="http://schemas.openxmlformats.org/officeDocument/2006/relationships" xmlns:p="http://schemas.openxmlformats.org/presentationml/2006/main">
  <p:tag name="TIMING" val="|2.2"/>
</p:tagLst>
</file>

<file path=ppt/tags/tag4.xml><?xml version="1.0" encoding="utf-8"?>
<p:tagLst xmlns:a="http://schemas.openxmlformats.org/drawingml/2006/main" xmlns:r="http://schemas.openxmlformats.org/officeDocument/2006/relationships" xmlns:p="http://schemas.openxmlformats.org/presentationml/2006/main">
  <p:tag name="TIMING" val="|0.6"/>
</p:tagLst>
</file>

<file path=ppt/tags/tag5.xml><?xml version="1.0" encoding="utf-8"?>
<p:tagLst xmlns:a="http://schemas.openxmlformats.org/drawingml/2006/main" xmlns:r="http://schemas.openxmlformats.org/officeDocument/2006/relationships" xmlns:p="http://schemas.openxmlformats.org/presentationml/2006/main">
  <p:tag name="TIMING" val="|4.5"/>
</p:tagLst>
</file>

<file path=ppt/tags/tag6.xml><?xml version="1.0" encoding="utf-8"?>
<p:tagLst xmlns:a="http://schemas.openxmlformats.org/drawingml/2006/main" xmlns:r="http://schemas.openxmlformats.org/officeDocument/2006/relationships" xmlns:p="http://schemas.openxmlformats.org/presentationml/2006/main">
  <p:tag name="TIMING" val="|0.5"/>
</p:tagLst>
</file>

<file path=ppt/tags/tag7.xml><?xml version="1.0" encoding="utf-8"?>
<p:tagLst xmlns:a="http://schemas.openxmlformats.org/drawingml/2006/main" xmlns:r="http://schemas.openxmlformats.org/officeDocument/2006/relationships" xmlns:p="http://schemas.openxmlformats.org/presentationml/2006/main">
  <p:tag name="TIMING" val="|0.8"/>
</p:tagLst>
</file>

<file path=ppt/tags/tag8.xml><?xml version="1.0" encoding="utf-8"?>
<p:tagLst xmlns:a="http://schemas.openxmlformats.org/drawingml/2006/main" xmlns:r="http://schemas.openxmlformats.org/officeDocument/2006/relationships" xmlns:p="http://schemas.openxmlformats.org/presentationml/2006/main">
  <p:tag name="TIMING" val="|0.7"/>
</p:tagLst>
</file>

<file path=ppt/tags/tag9.xml><?xml version="1.0" encoding="utf-8"?>
<p:tagLst xmlns:a="http://schemas.openxmlformats.org/drawingml/2006/main" xmlns:r="http://schemas.openxmlformats.org/officeDocument/2006/relationships" xmlns:p="http://schemas.openxmlformats.org/presentationml/2006/main">
  <p:tag name="TIMING" val="|0.7|3.5"/>
</p:tagLst>
</file>

<file path=ppt/theme/theme1.xml><?xml version="1.0" encoding="utf-8"?>
<a:theme xmlns:a="http://schemas.openxmlformats.org/drawingml/2006/main" name="Sfaccettatura">
  <a:themeElements>
    <a:clrScheme name="Verde giallo">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{007886DE-AA8B-4746-8437-EE7DD3CC475B}tf10001060</Template>
  <TotalTime>565</TotalTime>
  <Words>3960</Words>
  <Application>Microsoft Macintosh PowerPoint</Application>
  <PresentationFormat>Presentazione su schermo (4:3)</PresentationFormat>
  <Paragraphs>231</Paragraphs>
  <Slides>48</Slides>
  <Notes>11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48</vt:i4>
      </vt:variant>
    </vt:vector>
  </HeadingPairs>
  <TitlesOfParts>
    <vt:vector size="55" baseType="lpstr">
      <vt:lpstr>Arial</vt:lpstr>
      <vt:lpstr>Avenir LT Std 85 Heavy</vt:lpstr>
      <vt:lpstr>Baskerville Old Face</vt:lpstr>
      <vt:lpstr>Calibri</vt:lpstr>
      <vt:lpstr>Trebuchet MS</vt:lpstr>
      <vt:lpstr>Wingdings 3</vt:lpstr>
      <vt:lpstr>Sfaccettatura</vt:lpstr>
      <vt:lpstr>DIRITTO INTERNAZIONALE PRIVATO prof. Sara TONOLO - GORIZIA, 10 maggio 2023- </vt:lpstr>
      <vt:lpstr>PROCREAZIONE MEDICALMENTE ASSISTITA</vt:lpstr>
      <vt:lpstr>PROBLEMI: CONFLITTO DI LEGGI - DISCIPLINA DELLA MATERNITA’ SURROGATA</vt:lpstr>
      <vt:lpstr>DISCIPLINA DELLA MATERNITA’ SURROGATA</vt:lpstr>
      <vt:lpstr>DISCIPLINA DELLA MATERNITA’ SURROGATA</vt:lpstr>
      <vt:lpstr>DISCIPLINA DELLA MATERNITA’ SURROGATA</vt:lpstr>
      <vt:lpstr>DISCIPLINA DELLA MATERNITA’ SURROGATA</vt:lpstr>
      <vt:lpstr>DISCIPLINA DELLA MATERNITA’ SURROGATA</vt:lpstr>
      <vt:lpstr>Presentazione standard di PowerPoint</vt:lpstr>
      <vt:lpstr>IMPLICAZIONI APPLICATIVE PROBLEMATICHE: DIR. UE</vt:lpstr>
      <vt:lpstr>IMPLICAZIONI APPLICATIVE PROBLEMATICHE: DIR. UE</vt:lpstr>
      <vt:lpstr>IMPLICAZIONI PROBLEMATICHE: DIRITTO INTERNO</vt:lpstr>
      <vt:lpstr>ANALISI DELLA GIURISPRUDENZA ITALIANA</vt:lpstr>
      <vt:lpstr>ANALISI DELLA GIURISPRUDENZA ITALIANA</vt:lpstr>
      <vt:lpstr>ANALISI DELLA GIURISPRUDENZA ITALIANA</vt:lpstr>
      <vt:lpstr>ANALISI DELLA GIURISPRUDENZA ITALIANA</vt:lpstr>
      <vt:lpstr>ANALISI DELLA GIURISPRUDENZA ITALIANA</vt:lpstr>
      <vt:lpstr>ANALISI DELLA GIURISPRUDENZA ITALIANA</vt:lpstr>
      <vt:lpstr>ANALISI DELLA GIURISPRUDENZA ITALIANA</vt:lpstr>
      <vt:lpstr>ANALISI DELLA GIURISPRUDENZA ITALIANA</vt:lpstr>
      <vt:lpstr>ANALISI DELLA GIURISPRUDENZA ITALIANA</vt:lpstr>
      <vt:lpstr>ANALISI DELLA GIURISPRUDENZA ITALIANA</vt:lpstr>
      <vt:lpstr>TRASCRIVIBILITA’ IN ITALIA DEGLI ATTI DI STATO CIVILE</vt:lpstr>
      <vt:lpstr>PROBLEMA DEL CONTROLLO DEL LIMITE DI ORDINE PUBBLICO</vt:lpstr>
      <vt:lpstr>ORIENTAMENTO CORTE EUROPEA RELATIVO ALLA PROCREAZIONE ASSISTITA</vt:lpstr>
      <vt:lpstr>ORIENTAMENTO CORTE EUROPEA RELATIVO ALLA PROCREAZIONE ASSISTITA</vt:lpstr>
      <vt:lpstr>STATUS DI FILIAZIONE - ORDINE PUBBLICO – INTERESSE DEL MINORE</vt:lpstr>
      <vt:lpstr>ORDINE PUBBLICO E CEDU – SUPERIORE INTERESSE DEL MINORE</vt:lpstr>
      <vt:lpstr>ORDINE PUBBLICO E CEDU – SUPERIORE INTERESSE DEL MINORE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RECENTI INTERPRETAZIONI DELL’ORDINE PUBBLICO: PROBLEMATICHE – GIUR. EDU</vt:lpstr>
      <vt:lpstr>Presentazione standard di PowerPoint</vt:lpstr>
      <vt:lpstr>Presentazione standard di PowerPoint</vt:lpstr>
      <vt:lpstr>Presentazione standard di PowerPoint</vt:lpstr>
      <vt:lpstr>Presentazione standard di PowerPoint</vt:lpstr>
      <vt:lpstr>Presentazione standard di PowerPoint</vt:lpstr>
      <vt:lpstr>RECENTI INTERPRETAZIONI DELL’ORDINE ORDINE PUBBLICO: PROBLEMATICHE – GIUR. EDU</vt:lpstr>
      <vt:lpstr>STATUS – ORDINE PUBBLICO – INTERESSE DEL MINORE</vt:lpstr>
      <vt:lpstr>STATUS – ORDINE PUBBLICO – INTERESSE DEL MINORE</vt:lpstr>
      <vt:lpstr>INTERVENTO DELLA CORTE COSTITUZIONALE</vt:lpstr>
      <vt:lpstr>INTERVENTO DELLA CORTE COSTITUZIONALE</vt:lpstr>
      <vt:lpstr>INTERVENTO DELLA CORTE COSTITUZIONALE</vt:lpstr>
      <vt:lpstr>INTERVENTO DELLA CORTE COSTITUZIONALE</vt:lpstr>
    </vt:vector>
  </TitlesOfParts>
  <Company>Studio Legale Avv. Sacco</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trascrivibilita’ degli atti di nascita derivanti da maternità surrogata tra ordine pubblico e superiore interesse del minore prof. Sara TONOLO</dc:title>
  <dc:creator>Giuseppe Sacco</dc:creator>
  <cp:lastModifiedBy>TONOLO SARA</cp:lastModifiedBy>
  <cp:revision>66</cp:revision>
  <dcterms:created xsi:type="dcterms:W3CDTF">2014-02-17T14:06:15Z</dcterms:created>
  <dcterms:modified xsi:type="dcterms:W3CDTF">2023-05-10T09:23:44Z</dcterms:modified>
</cp:coreProperties>
</file>