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7" r:id="rId2"/>
    <p:sldId id="407" r:id="rId3"/>
    <p:sldId id="408" r:id="rId4"/>
    <p:sldId id="409" r:id="rId5"/>
    <p:sldId id="410" r:id="rId6"/>
    <p:sldId id="411" r:id="rId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213"/>
  </p:normalViewPr>
  <p:slideViewPr>
    <p:cSldViewPr snapToGrid="0">
      <p:cViewPr varScale="1">
        <p:scale>
          <a:sx n="74" d="100"/>
          <a:sy n="74" d="100"/>
        </p:scale>
        <p:origin x="176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194383-B7ED-42BF-B787-30C957858FD0}" type="doc">
      <dgm:prSet loTypeId="urn:microsoft.com/office/officeart/2018/5/layout/IconCircle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42813FE-6186-4DF4-A1EA-6A792AEFA3C7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GB"/>
            <a:t>Salvo diversa disposizione del contratto sociale, è decisa con la maggioranza dei soci calcolata secondo la parte attribuita negli utili (salvo il recesso per chi non vi concorre).</a:t>
          </a:r>
          <a:endParaRPr lang="en-US"/>
        </a:p>
      </dgm:t>
    </dgm:pt>
    <dgm:pt modelId="{2758C4FE-155B-4F48-8662-F698341904C8}" type="parTrans" cxnId="{9B8A5E58-3A56-4419-815F-0660DED1E533}">
      <dgm:prSet/>
      <dgm:spPr/>
      <dgm:t>
        <a:bodyPr/>
        <a:lstStyle/>
        <a:p>
          <a:endParaRPr lang="en-US"/>
        </a:p>
      </dgm:t>
    </dgm:pt>
    <dgm:pt modelId="{CE136FAA-581B-4315-A1F2-13A1C47FE640}" type="sibTrans" cxnId="{9B8A5E58-3A56-4419-815F-0660DED1E533}">
      <dgm:prSet/>
      <dgm:spPr/>
      <dgm:t>
        <a:bodyPr/>
        <a:lstStyle/>
        <a:p>
          <a:endParaRPr lang="en-US"/>
        </a:p>
      </dgm:t>
    </dgm:pt>
    <dgm:pt modelId="{4F47E747-8EE4-422B-B37D-41D3D6204B7C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GB"/>
            <a:t>Il capitale deve essere determinato in base a valori attuali dell’attivo e passivo della società che si trasforma, risultanti da una redazione redatta  a norma del 2343</a:t>
          </a:r>
          <a:endParaRPr lang="en-US"/>
        </a:p>
      </dgm:t>
    </dgm:pt>
    <dgm:pt modelId="{986CC701-0C68-450A-A2AA-0C10B07FAFF2}" type="parTrans" cxnId="{288C7D65-7700-46BF-886F-F26B19A19C00}">
      <dgm:prSet/>
      <dgm:spPr/>
      <dgm:t>
        <a:bodyPr/>
        <a:lstStyle/>
        <a:p>
          <a:endParaRPr lang="en-US"/>
        </a:p>
      </dgm:t>
    </dgm:pt>
    <dgm:pt modelId="{371655F6-7CCA-4821-9E35-EEA632FC399B}" type="sibTrans" cxnId="{288C7D65-7700-46BF-886F-F26B19A19C00}">
      <dgm:prSet/>
      <dgm:spPr/>
      <dgm:t>
        <a:bodyPr/>
        <a:lstStyle/>
        <a:p>
          <a:endParaRPr lang="en-US"/>
        </a:p>
      </dgm:t>
    </dgm:pt>
    <dgm:pt modelId="{2DBF9E86-1A2D-4862-AD9A-48E849C92726}">
      <dgm:prSet/>
      <dgm:spPr/>
      <dgm:t>
        <a:bodyPr/>
        <a:lstStyle/>
        <a:p>
          <a:pPr algn="just">
            <a:lnSpc>
              <a:spcPct val="100000"/>
            </a:lnSpc>
            <a:defRPr cap="all"/>
          </a:pPr>
          <a:r>
            <a:rPr lang="en-GB" dirty="0"/>
            <a:t>La </a:t>
          </a:r>
          <a:r>
            <a:rPr lang="en-GB" dirty="0" err="1"/>
            <a:t>trasformazione</a:t>
          </a:r>
          <a:r>
            <a:rPr lang="en-GB" dirty="0"/>
            <a:t> </a:t>
          </a:r>
          <a:r>
            <a:rPr lang="en-GB" b="1" dirty="0"/>
            <a:t>non libera</a:t>
          </a:r>
          <a:r>
            <a:rPr lang="en-GB" dirty="0"/>
            <a:t> </a:t>
          </a:r>
          <a:r>
            <a:rPr lang="en-GB" dirty="0" err="1"/>
            <a:t>i</a:t>
          </a:r>
          <a:r>
            <a:rPr lang="en-GB" dirty="0"/>
            <a:t> </a:t>
          </a:r>
          <a:r>
            <a:rPr lang="en-GB" dirty="0" err="1"/>
            <a:t>soci</a:t>
          </a:r>
          <a:r>
            <a:rPr lang="en-GB" dirty="0"/>
            <a:t> a </a:t>
          </a:r>
          <a:r>
            <a:rPr lang="en-GB" dirty="0" err="1"/>
            <a:t>responsabilità</a:t>
          </a:r>
          <a:r>
            <a:rPr lang="en-GB" dirty="0"/>
            <a:t> </a:t>
          </a:r>
          <a:r>
            <a:rPr lang="en-GB" dirty="0" err="1"/>
            <a:t>illimitata</a:t>
          </a:r>
          <a:r>
            <a:rPr lang="en-GB" dirty="0"/>
            <a:t> </a:t>
          </a:r>
          <a:r>
            <a:rPr lang="en-GB" dirty="0" err="1"/>
            <a:t>dalla</a:t>
          </a:r>
          <a:r>
            <a:rPr lang="en-GB" dirty="0"/>
            <a:t> </a:t>
          </a:r>
          <a:r>
            <a:rPr lang="en-GB" dirty="0" err="1"/>
            <a:t>responsabilità</a:t>
          </a:r>
          <a:r>
            <a:rPr lang="en-GB" dirty="0"/>
            <a:t> per le </a:t>
          </a:r>
          <a:r>
            <a:rPr lang="en-GB" b="1" dirty="0" err="1"/>
            <a:t>obbligazioni</a:t>
          </a:r>
          <a:r>
            <a:rPr lang="en-GB" b="1" dirty="0"/>
            <a:t> </a:t>
          </a:r>
          <a:r>
            <a:rPr lang="en-GB" b="1" dirty="0" err="1"/>
            <a:t>sociali</a:t>
          </a:r>
          <a:r>
            <a:rPr lang="en-GB" b="1" dirty="0"/>
            <a:t> </a:t>
          </a:r>
          <a:r>
            <a:rPr lang="en-GB" b="1" dirty="0" err="1"/>
            <a:t>anteriori</a:t>
          </a:r>
          <a:r>
            <a:rPr lang="en-GB" dirty="0"/>
            <a:t> </a:t>
          </a:r>
          <a:r>
            <a:rPr lang="en-GB" dirty="0" err="1"/>
            <a:t>all’iscrizione</a:t>
          </a:r>
          <a:r>
            <a:rPr lang="en-GB" dirty="0"/>
            <a:t> </a:t>
          </a:r>
          <a:r>
            <a:rPr lang="en-GB" dirty="0" err="1"/>
            <a:t>della</a:t>
          </a:r>
          <a:r>
            <a:rPr lang="en-GB" dirty="0"/>
            <a:t> </a:t>
          </a:r>
          <a:r>
            <a:rPr lang="en-GB" dirty="0" err="1"/>
            <a:t>deliberazione</a:t>
          </a:r>
          <a:r>
            <a:rPr lang="en-GB" dirty="0"/>
            <a:t> di </a:t>
          </a:r>
          <a:r>
            <a:rPr lang="en-GB" dirty="0" err="1"/>
            <a:t>trasformazione</a:t>
          </a:r>
          <a:r>
            <a:rPr lang="en-GB" dirty="0"/>
            <a:t> </a:t>
          </a:r>
          <a:r>
            <a:rPr lang="en-GB" dirty="0" err="1"/>
            <a:t>nel</a:t>
          </a:r>
          <a:r>
            <a:rPr lang="en-GB" dirty="0"/>
            <a:t> </a:t>
          </a:r>
          <a:r>
            <a:rPr lang="en-GB" dirty="0" err="1"/>
            <a:t>registro</a:t>
          </a:r>
          <a:r>
            <a:rPr lang="en-GB" dirty="0"/>
            <a:t> </a:t>
          </a:r>
          <a:r>
            <a:rPr lang="en-GB" dirty="0" err="1"/>
            <a:t>delle</a:t>
          </a:r>
          <a:r>
            <a:rPr lang="en-GB" dirty="0"/>
            <a:t> </a:t>
          </a:r>
          <a:r>
            <a:rPr lang="en-GB" dirty="0" err="1"/>
            <a:t>imprese</a:t>
          </a:r>
          <a:r>
            <a:rPr lang="en-GB" dirty="0"/>
            <a:t>, </a:t>
          </a:r>
          <a:r>
            <a:rPr lang="en-GB" b="1" dirty="0"/>
            <a:t>se non </a:t>
          </a:r>
          <a:r>
            <a:rPr lang="en-GB" b="1" dirty="0" err="1"/>
            <a:t>risulta</a:t>
          </a:r>
          <a:r>
            <a:rPr lang="en-GB" dirty="0"/>
            <a:t> </a:t>
          </a:r>
          <a:r>
            <a:rPr lang="en-GB" dirty="0" err="1"/>
            <a:t>che</a:t>
          </a:r>
          <a:r>
            <a:rPr lang="en-GB" dirty="0"/>
            <a:t> </a:t>
          </a:r>
          <a:r>
            <a:rPr lang="en-GB" dirty="0" err="1"/>
            <a:t>i</a:t>
          </a:r>
          <a:r>
            <a:rPr lang="en-GB" dirty="0"/>
            <a:t> </a:t>
          </a:r>
          <a:r>
            <a:rPr lang="en-GB" dirty="0" err="1"/>
            <a:t>creditori</a:t>
          </a:r>
          <a:r>
            <a:rPr lang="en-GB" dirty="0"/>
            <a:t> </a:t>
          </a:r>
          <a:r>
            <a:rPr lang="en-GB" dirty="0" err="1"/>
            <a:t>sociali</a:t>
          </a:r>
          <a:r>
            <a:rPr lang="en-GB" dirty="0"/>
            <a:t> </a:t>
          </a:r>
          <a:r>
            <a:rPr lang="en-GB" dirty="0" err="1"/>
            <a:t>hanno</a:t>
          </a:r>
          <a:r>
            <a:rPr lang="en-GB" dirty="0"/>
            <a:t> </a:t>
          </a:r>
          <a:r>
            <a:rPr lang="en-GB" dirty="0" err="1"/>
            <a:t>dato</a:t>
          </a:r>
          <a:r>
            <a:rPr lang="en-GB" dirty="0"/>
            <a:t> il </a:t>
          </a:r>
          <a:r>
            <a:rPr lang="en-GB" dirty="0" err="1"/>
            <a:t>loro</a:t>
          </a:r>
          <a:r>
            <a:rPr lang="en-GB" dirty="0"/>
            <a:t> </a:t>
          </a:r>
          <a:r>
            <a:rPr lang="en-GB" b="1" dirty="0" err="1"/>
            <a:t>consenso</a:t>
          </a:r>
          <a:r>
            <a:rPr lang="en-GB" dirty="0"/>
            <a:t> </a:t>
          </a:r>
          <a:r>
            <a:rPr lang="en-GB" dirty="0" err="1"/>
            <a:t>alla</a:t>
          </a:r>
          <a:r>
            <a:rPr lang="en-GB" dirty="0"/>
            <a:t> </a:t>
          </a:r>
          <a:r>
            <a:rPr lang="en-GB" dirty="0" err="1"/>
            <a:t>trasformazione</a:t>
          </a:r>
          <a:r>
            <a:rPr lang="en-GB" dirty="0"/>
            <a:t> (</a:t>
          </a:r>
          <a:r>
            <a:rPr lang="en-GB" b="1" dirty="0" err="1"/>
            <a:t>presunto</a:t>
          </a:r>
          <a:r>
            <a:rPr lang="en-GB" b="1" dirty="0"/>
            <a:t> se non </a:t>
          </a:r>
          <a:r>
            <a:rPr lang="en-GB" b="1" dirty="0" err="1"/>
            <a:t>negato</a:t>
          </a:r>
          <a:r>
            <a:rPr lang="en-GB" b="1" dirty="0"/>
            <a:t> </a:t>
          </a:r>
          <a:r>
            <a:rPr lang="en-GB" b="1" dirty="0" err="1"/>
            <a:t>espressamente</a:t>
          </a:r>
          <a:r>
            <a:rPr lang="en-GB" b="1" dirty="0"/>
            <a:t> </a:t>
          </a:r>
          <a:r>
            <a:rPr lang="en-GB" dirty="0" err="1"/>
            <a:t>entro</a:t>
          </a:r>
          <a:r>
            <a:rPr lang="en-GB" dirty="0"/>
            <a:t> 60 gg. da </a:t>
          </a:r>
          <a:r>
            <a:rPr lang="en-GB" dirty="0" err="1"/>
            <a:t>comunicazione</a:t>
          </a:r>
          <a:r>
            <a:rPr lang="en-GB" dirty="0"/>
            <a:t> a mezzo </a:t>
          </a:r>
          <a:r>
            <a:rPr lang="en-GB" dirty="0" err="1"/>
            <a:t>racc</a:t>
          </a:r>
          <a:r>
            <a:rPr lang="en-GB" dirty="0"/>
            <a:t>. </a:t>
          </a:r>
          <a:r>
            <a:rPr lang="en-GB" dirty="0" err="1"/>
            <a:t>r.r.</a:t>
          </a:r>
          <a:r>
            <a:rPr lang="en-GB" dirty="0"/>
            <a:t> </a:t>
          </a:r>
          <a:r>
            <a:rPr lang="en-GB" dirty="0" err="1"/>
            <a:t>della</a:t>
          </a:r>
          <a:r>
            <a:rPr lang="en-GB" dirty="0"/>
            <a:t> </a:t>
          </a:r>
          <a:r>
            <a:rPr lang="en-GB" dirty="0" err="1"/>
            <a:t>delibera</a:t>
          </a:r>
          <a:r>
            <a:rPr lang="en-GB" dirty="0"/>
            <a:t>).</a:t>
          </a:r>
          <a:endParaRPr lang="en-US" dirty="0"/>
        </a:p>
      </dgm:t>
    </dgm:pt>
    <dgm:pt modelId="{244FA463-889C-47D7-8931-37D092464EA7}" type="parTrans" cxnId="{58681F0F-2537-4601-8898-C04A80E11238}">
      <dgm:prSet/>
      <dgm:spPr/>
      <dgm:t>
        <a:bodyPr/>
        <a:lstStyle/>
        <a:p>
          <a:endParaRPr lang="en-US"/>
        </a:p>
      </dgm:t>
    </dgm:pt>
    <dgm:pt modelId="{9A754ECA-F26A-4891-AC7E-061B0146CC51}" type="sibTrans" cxnId="{58681F0F-2537-4601-8898-C04A80E11238}">
      <dgm:prSet/>
      <dgm:spPr/>
      <dgm:t>
        <a:bodyPr/>
        <a:lstStyle/>
        <a:p>
          <a:endParaRPr lang="en-US"/>
        </a:p>
      </dgm:t>
    </dgm:pt>
    <dgm:pt modelId="{755332B7-D850-4292-9FDB-71B3560A7AE8}" type="pres">
      <dgm:prSet presAssocID="{5F194383-B7ED-42BF-B787-30C957858FD0}" presName="root" presStyleCnt="0">
        <dgm:presLayoutVars>
          <dgm:dir/>
          <dgm:resizeHandles val="exact"/>
        </dgm:presLayoutVars>
      </dgm:prSet>
      <dgm:spPr/>
    </dgm:pt>
    <dgm:pt modelId="{49A83052-25C1-4DB0-9ACB-AF1D0F8F03B6}" type="pres">
      <dgm:prSet presAssocID="{842813FE-6186-4DF4-A1EA-6A792AEFA3C7}" presName="compNode" presStyleCnt="0"/>
      <dgm:spPr/>
    </dgm:pt>
    <dgm:pt modelId="{4945B36C-4FED-4E6F-91D3-C1FD2DF1FA54}" type="pres">
      <dgm:prSet presAssocID="{842813FE-6186-4DF4-A1EA-6A792AEFA3C7}" presName="iconBgRect" presStyleLbl="bgShp" presStyleIdx="0" presStyleCnt="3"/>
      <dgm:spPr/>
    </dgm:pt>
    <dgm:pt modelId="{21896D0F-76B3-485F-BB0B-963AEC5A8D44}" type="pres">
      <dgm:prSet presAssocID="{842813FE-6186-4DF4-A1EA-6A792AEFA3C7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Venn Diagram"/>
        </a:ext>
      </dgm:extLst>
    </dgm:pt>
    <dgm:pt modelId="{F9511E5C-1726-49FB-95E3-891AEAEFBF71}" type="pres">
      <dgm:prSet presAssocID="{842813FE-6186-4DF4-A1EA-6A792AEFA3C7}" presName="spaceRect" presStyleCnt="0"/>
      <dgm:spPr/>
    </dgm:pt>
    <dgm:pt modelId="{7041653B-3B8F-4EE9-8180-0A4B5D5DF079}" type="pres">
      <dgm:prSet presAssocID="{842813FE-6186-4DF4-A1EA-6A792AEFA3C7}" presName="textRect" presStyleLbl="revTx" presStyleIdx="0" presStyleCnt="3">
        <dgm:presLayoutVars>
          <dgm:chMax val="1"/>
          <dgm:chPref val="1"/>
        </dgm:presLayoutVars>
      </dgm:prSet>
      <dgm:spPr/>
    </dgm:pt>
    <dgm:pt modelId="{7A8C77E2-BCD7-4FA3-ABC7-11654F05C058}" type="pres">
      <dgm:prSet presAssocID="{CE136FAA-581B-4315-A1F2-13A1C47FE640}" presName="sibTrans" presStyleCnt="0"/>
      <dgm:spPr/>
    </dgm:pt>
    <dgm:pt modelId="{D288CE9C-58DD-4293-91A3-1B26F6C70579}" type="pres">
      <dgm:prSet presAssocID="{4F47E747-8EE4-422B-B37D-41D3D6204B7C}" presName="compNode" presStyleCnt="0"/>
      <dgm:spPr/>
    </dgm:pt>
    <dgm:pt modelId="{9A6E03CD-0D13-4211-A2B7-C448F1188E10}" type="pres">
      <dgm:prSet presAssocID="{4F47E747-8EE4-422B-B37D-41D3D6204B7C}" presName="iconBgRect" presStyleLbl="bgShp" presStyleIdx="1" presStyleCnt="3"/>
      <dgm:spPr/>
    </dgm:pt>
    <dgm:pt modelId="{ECB0E5B0-88A4-4DDB-8210-E1CCA9F601E5}" type="pres">
      <dgm:prSet presAssocID="{4F47E747-8EE4-422B-B37D-41D3D6204B7C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llaro"/>
        </a:ext>
      </dgm:extLst>
    </dgm:pt>
    <dgm:pt modelId="{11AEAD1A-0CB8-4B4F-A4A8-7A1978EDF25A}" type="pres">
      <dgm:prSet presAssocID="{4F47E747-8EE4-422B-B37D-41D3D6204B7C}" presName="spaceRect" presStyleCnt="0"/>
      <dgm:spPr/>
    </dgm:pt>
    <dgm:pt modelId="{58C08B77-3076-41C4-BCE1-58D3B94383AC}" type="pres">
      <dgm:prSet presAssocID="{4F47E747-8EE4-422B-B37D-41D3D6204B7C}" presName="textRect" presStyleLbl="revTx" presStyleIdx="1" presStyleCnt="3">
        <dgm:presLayoutVars>
          <dgm:chMax val="1"/>
          <dgm:chPref val="1"/>
        </dgm:presLayoutVars>
      </dgm:prSet>
      <dgm:spPr/>
    </dgm:pt>
    <dgm:pt modelId="{646278DE-7D81-4A3C-9638-FA447656A644}" type="pres">
      <dgm:prSet presAssocID="{371655F6-7CCA-4821-9E35-EEA632FC399B}" presName="sibTrans" presStyleCnt="0"/>
      <dgm:spPr/>
    </dgm:pt>
    <dgm:pt modelId="{DA31A50A-1B4F-42F1-9E0E-7AFCC32D1F89}" type="pres">
      <dgm:prSet presAssocID="{2DBF9E86-1A2D-4862-AD9A-48E849C92726}" presName="compNode" presStyleCnt="0"/>
      <dgm:spPr/>
    </dgm:pt>
    <dgm:pt modelId="{D34857ED-A2D6-46C1-8FE4-463411925D1E}" type="pres">
      <dgm:prSet presAssocID="{2DBF9E86-1A2D-4862-AD9A-48E849C92726}" presName="iconBgRect" presStyleLbl="bgShp" presStyleIdx="2" presStyleCnt="3"/>
      <dgm:spPr/>
    </dgm:pt>
    <dgm:pt modelId="{CDEFF7CE-EFA6-4F3F-8C73-1AEE4EADF225}" type="pres">
      <dgm:prSet presAssocID="{2DBF9E86-1A2D-4862-AD9A-48E849C92726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258DCD19-DC72-4E58-B206-3973CEFFDE44}" type="pres">
      <dgm:prSet presAssocID="{2DBF9E86-1A2D-4862-AD9A-48E849C92726}" presName="spaceRect" presStyleCnt="0"/>
      <dgm:spPr/>
    </dgm:pt>
    <dgm:pt modelId="{F2FBCBDB-9DBA-4A12-AE2C-4DCDC27CA3CA}" type="pres">
      <dgm:prSet presAssocID="{2DBF9E86-1A2D-4862-AD9A-48E849C92726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F8ECF301-DAE8-434F-80D4-2576385DEC6E}" type="presOf" srcId="{2DBF9E86-1A2D-4862-AD9A-48E849C92726}" destId="{F2FBCBDB-9DBA-4A12-AE2C-4DCDC27CA3CA}" srcOrd="0" destOrd="0" presId="urn:microsoft.com/office/officeart/2018/5/layout/IconCircleLabelList"/>
    <dgm:cxn modelId="{58681F0F-2537-4601-8898-C04A80E11238}" srcId="{5F194383-B7ED-42BF-B787-30C957858FD0}" destId="{2DBF9E86-1A2D-4862-AD9A-48E849C92726}" srcOrd="2" destOrd="0" parTransId="{244FA463-889C-47D7-8931-37D092464EA7}" sibTransId="{9A754ECA-F26A-4891-AC7E-061B0146CC51}"/>
    <dgm:cxn modelId="{9B8A5E58-3A56-4419-815F-0660DED1E533}" srcId="{5F194383-B7ED-42BF-B787-30C957858FD0}" destId="{842813FE-6186-4DF4-A1EA-6A792AEFA3C7}" srcOrd="0" destOrd="0" parTransId="{2758C4FE-155B-4F48-8662-F698341904C8}" sibTransId="{CE136FAA-581B-4315-A1F2-13A1C47FE640}"/>
    <dgm:cxn modelId="{288C7D65-7700-46BF-886F-F26B19A19C00}" srcId="{5F194383-B7ED-42BF-B787-30C957858FD0}" destId="{4F47E747-8EE4-422B-B37D-41D3D6204B7C}" srcOrd="1" destOrd="0" parTransId="{986CC701-0C68-450A-A2AA-0C10B07FAFF2}" sibTransId="{371655F6-7CCA-4821-9E35-EEA632FC399B}"/>
    <dgm:cxn modelId="{FCAE137C-1F82-4B5D-8E3A-23E41F40F82F}" type="presOf" srcId="{842813FE-6186-4DF4-A1EA-6A792AEFA3C7}" destId="{7041653B-3B8F-4EE9-8180-0A4B5D5DF079}" srcOrd="0" destOrd="0" presId="urn:microsoft.com/office/officeart/2018/5/layout/IconCircleLabelList"/>
    <dgm:cxn modelId="{1F6F0989-1022-40DD-95BC-9F2E70EF4929}" type="presOf" srcId="{4F47E747-8EE4-422B-B37D-41D3D6204B7C}" destId="{58C08B77-3076-41C4-BCE1-58D3B94383AC}" srcOrd="0" destOrd="0" presId="urn:microsoft.com/office/officeart/2018/5/layout/IconCircleLabelList"/>
    <dgm:cxn modelId="{65737DC9-C05C-4FA0-9202-540D5B16BD14}" type="presOf" srcId="{5F194383-B7ED-42BF-B787-30C957858FD0}" destId="{755332B7-D850-4292-9FDB-71B3560A7AE8}" srcOrd="0" destOrd="0" presId="urn:microsoft.com/office/officeart/2018/5/layout/IconCircleLabelList"/>
    <dgm:cxn modelId="{3628D1C1-E0FB-47AC-9136-43544FCEEC41}" type="presParOf" srcId="{755332B7-D850-4292-9FDB-71B3560A7AE8}" destId="{49A83052-25C1-4DB0-9ACB-AF1D0F8F03B6}" srcOrd="0" destOrd="0" presId="urn:microsoft.com/office/officeart/2018/5/layout/IconCircleLabelList"/>
    <dgm:cxn modelId="{C594702E-B72E-410F-BF61-2417AE58415A}" type="presParOf" srcId="{49A83052-25C1-4DB0-9ACB-AF1D0F8F03B6}" destId="{4945B36C-4FED-4E6F-91D3-C1FD2DF1FA54}" srcOrd="0" destOrd="0" presId="urn:microsoft.com/office/officeart/2018/5/layout/IconCircleLabelList"/>
    <dgm:cxn modelId="{824CD490-D63B-4AB9-BA58-F49109172EAF}" type="presParOf" srcId="{49A83052-25C1-4DB0-9ACB-AF1D0F8F03B6}" destId="{21896D0F-76B3-485F-BB0B-963AEC5A8D44}" srcOrd="1" destOrd="0" presId="urn:microsoft.com/office/officeart/2018/5/layout/IconCircleLabelList"/>
    <dgm:cxn modelId="{4809172C-2809-4C6D-AD3D-B9C4C24AAC17}" type="presParOf" srcId="{49A83052-25C1-4DB0-9ACB-AF1D0F8F03B6}" destId="{F9511E5C-1726-49FB-95E3-891AEAEFBF71}" srcOrd="2" destOrd="0" presId="urn:microsoft.com/office/officeart/2018/5/layout/IconCircleLabelList"/>
    <dgm:cxn modelId="{3A0C7974-E393-4AC9-B58D-D3E705CC83EF}" type="presParOf" srcId="{49A83052-25C1-4DB0-9ACB-AF1D0F8F03B6}" destId="{7041653B-3B8F-4EE9-8180-0A4B5D5DF079}" srcOrd="3" destOrd="0" presId="urn:microsoft.com/office/officeart/2018/5/layout/IconCircleLabelList"/>
    <dgm:cxn modelId="{A9074AF2-B23A-416B-8472-DB6BC90ED58E}" type="presParOf" srcId="{755332B7-D850-4292-9FDB-71B3560A7AE8}" destId="{7A8C77E2-BCD7-4FA3-ABC7-11654F05C058}" srcOrd="1" destOrd="0" presId="urn:microsoft.com/office/officeart/2018/5/layout/IconCircleLabelList"/>
    <dgm:cxn modelId="{8E432083-6087-458D-80CB-4CFC74A13E5C}" type="presParOf" srcId="{755332B7-D850-4292-9FDB-71B3560A7AE8}" destId="{D288CE9C-58DD-4293-91A3-1B26F6C70579}" srcOrd="2" destOrd="0" presId="urn:microsoft.com/office/officeart/2018/5/layout/IconCircleLabelList"/>
    <dgm:cxn modelId="{C963CA7F-D793-4228-BC97-B38692F536EE}" type="presParOf" srcId="{D288CE9C-58DD-4293-91A3-1B26F6C70579}" destId="{9A6E03CD-0D13-4211-A2B7-C448F1188E10}" srcOrd="0" destOrd="0" presId="urn:microsoft.com/office/officeart/2018/5/layout/IconCircleLabelList"/>
    <dgm:cxn modelId="{D1BEC59F-0CE9-4FAA-9EDF-1AADB24F5898}" type="presParOf" srcId="{D288CE9C-58DD-4293-91A3-1B26F6C70579}" destId="{ECB0E5B0-88A4-4DDB-8210-E1CCA9F601E5}" srcOrd="1" destOrd="0" presId="urn:microsoft.com/office/officeart/2018/5/layout/IconCircleLabelList"/>
    <dgm:cxn modelId="{794D6D24-80C1-4843-BB2C-4FEE8085984B}" type="presParOf" srcId="{D288CE9C-58DD-4293-91A3-1B26F6C70579}" destId="{11AEAD1A-0CB8-4B4F-A4A8-7A1978EDF25A}" srcOrd="2" destOrd="0" presId="urn:microsoft.com/office/officeart/2018/5/layout/IconCircleLabelList"/>
    <dgm:cxn modelId="{26AB69DA-8870-422B-920A-8B678FA53C21}" type="presParOf" srcId="{D288CE9C-58DD-4293-91A3-1B26F6C70579}" destId="{58C08B77-3076-41C4-BCE1-58D3B94383AC}" srcOrd="3" destOrd="0" presId="urn:microsoft.com/office/officeart/2018/5/layout/IconCircleLabelList"/>
    <dgm:cxn modelId="{9D3BE5F5-FC51-4DC9-91AC-09B989B550A2}" type="presParOf" srcId="{755332B7-D850-4292-9FDB-71B3560A7AE8}" destId="{646278DE-7D81-4A3C-9638-FA447656A644}" srcOrd="3" destOrd="0" presId="urn:microsoft.com/office/officeart/2018/5/layout/IconCircleLabelList"/>
    <dgm:cxn modelId="{D3E0B18B-C1C4-403E-9D52-A2C60A62DD59}" type="presParOf" srcId="{755332B7-D850-4292-9FDB-71B3560A7AE8}" destId="{DA31A50A-1B4F-42F1-9E0E-7AFCC32D1F89}" srcOrd="4" destOrd="0" presId="urn:microsoft.com/office/officeart/2018/5/layout/IconCircleLabelList"/>
    <dgm:cxn modelId="{78B4E90B-C285-4902-8B62-B10763BDBAF2}" type="presParOf" srcId="{DA31A50A-1B4F-42F1-9E0E-7AFCC32D1F89}" destId="{D34857ED-A2D6-46C1-8FE4-463411925D1E}" srcOrd="0" destOrd="0" presId="urn:microsoft.com/office/officeart/2018/5/layout/IconCircleLabelList"/>
    <dgm:cxn modelId="{6C34AE38-111B-4547-911D-0B9D2D06F4E2}" type="presParOf" srcId="{DA31A50A-1B4F-42F1-9E0E-7AFCC32D1F89}" destId="{CDEFF7CE-EFA6-4F3F-8C73-1AEE4EADF225}" srcOrd="1" destOrd="0" presId="urn:microsoft.com/office/officeart/2018/5/layout/IconCircleLabelList"/>
    <dgm:cxn modelId="{18EFB0A6-FAD4-4827-B426-4CFA6A7E4415}" type="presParOf" srcId="{DA31A50A-1B4F-42F1-9E0E-7AFCC32D1F89}" destId="{258DCD19-DC72-4E58-B206-3973CEFFDE44}" srcOrd="2" destOrd="0" presId="urn:microsoft.com/office/officeart/2018/5/layout/IconCircleLabelList"/>
    <dgm:cxn modelId="{D633B6DE-B506-43F8-BDF2-6A69E21A4CCF}" type="presParOf" srcId="{DA31A50A-1B4F-42F1-9E0E-7AFCC32D1F89}" destId="{F2FBCBDB-9DBA-4A12-AE2C-4DCDC27CA3CA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45B36C-4FED-4E6F-91D3-C1FD2DF1FA54}">
      <dsp:nvSpPr>
        <dsp:cNvPr id="0" name=""/>
        <dsp:cNvSpPr/>
      </dsp:nvSpPr>
      <dsp:spPr>
        <a:xfrm>
          <a:off x="316204" y="88419"/>
          <a:ext cx="987556" cy="987556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896D0F-76B3-485F-BB0B-963AEC5A8D44}">
      <dsp:nvSpPr>
        <dsp:cNvPr id="0" name=""/>
        <dsp:cNvSpPr/>
      </dsp:nvSpPr>
      <dsp:spPr>
        <a:xfrm>
          <a:off x="526667" y="298882"/>
          <a:ext cx="566630" cy="56663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41653B-3B8F-4EE9-8180-0A4B5D5DF079}">
      <dsp:nvSpPr>
        <dsp:cNvPr id="0" name=""/>
        <dsp:cNvSpPr/>
      </dsp:nvSpPr>
      <dsp:spPr>
        <a:xfrm>
          <a:off x="510" y="1383575"/>
          <a:ext cx="1618945" cy="27775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100" kern="1200"/>
            <a:t>Salvo diversa disposizione del contratto sociale, è decisa con la maggioranza dei soci calcolata secondo la parte attribuita negli utili (salvo il recesso per chi non vi concorre).</a:t>
          </a:r>
          <a:endParaRPr lang="en-US" sz="1100" kern="1200"/>
        </a:p>
      </dsp:txBody>
      <dsp:txXfrm>
        <a:off x="510" y="1383575"/>
        <a:ext cx="1618945" cy="2777503"/>
      </dsp:txXfrm>
    </dsp:sp>
    <dsp:sp modelId="{9A6E03CD-0D13-4211-A2B7-C448F1188E10}">
      <dsp:nvSpPr>
        <dsp:cNvPr id="0" name=""/>
        <dsp:cNvSpPr/>
      </dsp:nvSpPr>
      <dsp:spPr>
        <a:xfrm>
          <a:off x="2218465" y="88419"/>
          <a:ext cx="987556" cy="987556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B0E5B0-88A4-4DDB-8210-E1CCA9F601E5}">
      <dsp:nvSpPr>
        <dsp:cNvPr id="0" name=""/>
        <dsp:cNvSpPr/>
      </dsp:nvSpPr>
      <dsp:spPr>
        <a:xfrm>
          <a:off x="2428928" y="298882"/>
          <a:ext cx="566630" cy="56663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C08B77-3076-41C4-BCE1-58D3B94383AC}">
      <dsp:nvSpPr>
        <dsp:cNvPr id="0" name=""/>
        <dsp:cNvSpPr/>
      </dsp:nvSpPr>
      <dsp:spPr>
        <a:xfrm>
          <a:off x="1902770" y="1383575"/>
          <a:ext cx="1618945" cy="27775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100" kern="1200"/>
            <a:t>Il capitale deve essere determinato in base a valori attuali dell’attivo e passivo della società che si trasforma, risultanti da una redazione redatta  a norma del 2343</a:t>
          </a:r>
          <a:endParaRPr lang="en-US" sz="1100" kern="1200"/>
        </a:p>
      </dsp:txBody>
      <dsp:txXfrm>
        <a:off x="1902770" y="1383575"/>
        <a:ext cx="1618945" cy="2777503"/>
      </dsp:txXfrm>
    </dsp:sp>
    <dsp:sp modelId="{D34857ED-A2D6-46C1-8FE4-463411925D1E}">
      <dsp:nvSpPr>
        <dsp:cNvPr id="0" name=""/>
        <dsp:cNvSpPr/>
      </dsp:nvSpPr>
      <dsp:spPr>
        <a:xfrm>
          <a:off x="4120725" y="88419"/>
          <a:ext cx="987556" cy="987556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EFF7CE-EFA6-4F3F-8C73-1AEE4EADF225}">
      <dsp:nvSpPr>
        <dsp:cNvPr id="0" name=""/>
        <dsp:cNvSpPr/>
      </dsp:nvSpPr>
      <dsp:spPr>
        <a:xfrm>
          <a:off x="4331188" y="298882"/>
          <a:ext cx="566630" cy="56663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FBCBDB-9DBA-4A12-AE2C-4DCDC27CA3CA}">
      <dsp:nvSpPr>
        <dsp:cNvPr id="0" name=""/>
        <dsp:cNvSpPr/>
      </dsp:nvSpPr>
      <dsp:spPr>
        <a:xfrm>
          <a:off x="3805031" y="1383575"/>
          <a:ext cx="1618945" cy="27775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just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100" kern="1200" dirty="0"/>
            <a:t>La </a:t>
          </a:r>
          <a:r>
            <a:rPr lang="en-GB" sz="1100" kern="1200" dirty="0" err="1"/>
            <a:t>trasformazione</a:t>
          </a:r>
          <a:r>
            <a:rPr lang="en-GB" sz="1100" kern="1200" dirty="0"/>
            <a:t> </a:t>
          </a:r>
          <a:r>
            <a:rPr lang="en-GB" sz="1100" b="1" kern="1200" dirty="0"/>
            <a:t>non libera</a:t>
          </a:r>
          <a:r>
            <a:rPr lang="en-GB" sz="1100" kern="1200" dirty="0"/>
            <a:t> </a:t>
          </a:r>
          <a:r>
            <a:rPr lang="en-GB" sz="1100" kern="1200" dirty="0" err="1"/>
            <a:t>i</a:t>
          </a:r>
          <a:r>
            <a:rPr lang="en-GB" sz="1100" kern="1200" dirty="0"/>
            <a:t> </a:t>
          </a:r>
          <a:r>
            <a:rPr lang="en-GB" sz="1100" kern="1200" dirty="0" err="1"/>
            <a:t>soci</a:t>
          </a:r>
          <a:r>
            <a:rPr lang="en-GB" sz="1100" kern="1200" dirty="0"/>
            <a:t> a </a:t>
          </a:r>
          <a:r>
            <a:rPr lang="en-GB" sz="1100" kern="1200" dirty="0" err="1"/>
            <a:t>responsabilità</a:t>
          </a:r>
          <a:r>
            <a:rPr lang="en-GB" sz="1100" kern="1200" dirty="0"/>
            <a:t> </a:t>
          </a:r>
          <a:r>
            <a:rPr lang="en-GB" sz="1100" kern="1200" dirty="0" err="1"/>
            <a:t>illimitata</a:t>
          </a:r>
          <a:r>
            <a:rPr lang="en-GB" sz="1100" kern="1200" dirty="0"/>
            <a:t> </a:t>
          </a:r>
          <a:r>
            <a:rPr lang="en-GB" sz="1100" kern="1200" dirty="0" err="1"/>
            <a:t>dalla</a:t>
          </a:r>
          <a:r>
            <a:rPr lang="en-GB" sz="1100" kern="1200" dirty="0"/>
            <a:t> </a:t>
          </a:r>
          <a:r>
            <a:rPr lang="en-GB" sz="1100" kern="1200" dirty="0" err="1"/>
            <a:t>responsabilità</a:t>
          </a:r>
          <a:r>
            <a:rPr lang="en-GB" sz="1100" kern="1200" dirty="0"/>
            <a:t> per le </a:t>
          </a:r>
          <a:r>
            <a:rPr lang="en-GB" sz="1100" b="1" kern="1200" dirty="0" err="1"/>
            <a:t>obbligazioni</a:t>
          </a:r>
          <a:r>
            <a:rPr lang="en-GB" sz="1100" b="1" kern="1200" dirty="0"/>
            <a:t> </a:t>
          </a:r>
          <a:r>
            <a:rPr lang="en-GB" sz="1100" b="1" kern="1200" dirty="0" err="1"/>
            <a:t>sociali</a:t>
          </a:r>
          <a:r>
            <a:rPr lang="en-GB" sz="1100" b="1" kern="1200" dirty="0"/>
            <a:t> </a:t>
          </a:r>
          <a:r>
            <a:rPr lang="en-GB" sz="1100" b="1" kern="1200" dirty="0" err="1"/>
            <a:t>anteriori</a:t>
          </a:r>
          <a:r>
            <a:rPr lang="en-GB" sz="1100" kern="1200" dirty="0"/>
            <a:t> </a:t>
          </a:r>
          <a:r>
            <a:rPr lang="en-GB" sz="1100" kern="1200" dirty="0" err="1"/>
            <a:t>all’iscrizione</a:t>
          </a:r>
          <a:r>
            <a:rPr lang="en-GB" sz="1100" kern="1200" dirty="0"/>
            <a:t> </a:t>
          </a:r>
          <a:r>
            <a:rPr lang="en-GB" sz="1100" kern="1200" dirty="0" err="1"/>
            <a:t>della</a:t>
          </a:r>
          <a:r>
            <a:rPr lang="en-GB" sz="1100" kern="1200" dirty="0"/>
            <a:t> </a:t>
          </a:r>
          <a:r>
            <a:rPr lang="en-GB" sz="1100" kern="1200" dirty="0" err="1"/>
            <a:t>deliberazione</a:t>
          </a:r>
          <a:r>
            <a:rPr lang="en-GB" sz="1100" kern="1200" dirty="0"/>
            <a:t> di </a:t>
          </a:r>
          <a:r>
            <a:rPr lang="en-GB" sz="1100" kern="1200" dirty="0" err="1"/>
            <a:t>trasformazione</a:t>
          </a:r>
          <a:r>
            <a:rPr lang="en-GB" sz="1100" kern="1200" dirty="0"/>
            <a:t> </a:t>
          </a:r>
          <a:r>
            <a:rPr lang="en-GB" sz="1100" kern="1200" dirty="0" err="1"/>
            <a:t>nel</a:t>
          </a:r>
          <a:r>
            <a:rPr lang="en-GB" sz="1100" kern="1200" dirty="0"/>
            <a:t> </a:t>
          </a:r>
          <a:r>
            <a:rPr lang="en-GB" sz="1100" kern="1200" dirty="0" err="1"/>
            <a:t>registro</a:t>
          </a:r>
          <a:r>
            <a:rPr lang="en-GB" sz="1100" kern="1200" dirty="0"/>
            <a:t> </a:t>
          </a:r>
          <a:r>
            <a:rPr lang="en-GB" sz="1100" kern="1200" dirty="0" err="1"/>
            <a:t>delle</a:t>
          </a:r>
          <a:r>
            <a:rPr lang="en-GB" sz="1100" kern="1200" dirty="0"/>
            <a:t> </a:t>
          </a:r>
          <a:r>
            <a:rPr lang="en-GB" sz="1100" kern="1200" dirty="0" err="1"/>
            <a:t>imprese</a:t>
          </a:r>
          <a:r>
            <a:rPr lang="en-GB" sz="1100" kern="1200" dirty="0"/>
            <a:t>, </a:t>
          </a:r>
          <a:r>
            <a:rPr lang="en-GB" sz="1100" b="1" kern="1200" dirty="0"/>
            <a:t>se non </a:t>
          </a:r>
          <a:r>
            <a:rPr lang="en-GB" sz="1100" b="1" kern="1200" dirty="0" err="1"/>
            <a:t>risulta</a:t>
          </a:r>
          <a:r>
            <a:rPr lang="en-GB" sz="1100" kern="1200" dirty="0"/>
            <a:t> </a:t>
          </a:r>
          <a:r>
            <a:rPr lang="en-GB" sz="1100" kern="1200" dirty="0" err="1"/>
            <a:t>che</a:t>
          </a:r>
          <a:r>
            <a:rPr lang="en-GB" sz="1100" kern="1200" dirty="0"/>
            <a:t> </a:t>
          </a:r>
          <a:r>
            <a:rPr lang="en-GB" sz="1100" kern="1200" dirty="0" err="1"/>
            <a:t>i</a:t>
          </a:r>
          <a:r>
            <a:rPr lang="en-GB" sz="1100" kern="1200" dirty="0"/>
            <a:t> </a:t>
          </a:r>
          <a:r>
            <a:rPr lang="en-GB" sz="1100" kern="1200" dirty="0" err="1"/>
            <a:t>creditori</a:t>
          </a:r>
          <a:r>
            <a:rPr lang="en-GB" sz="1100" kern="1200" dirty="0"/>
            <a:t> </a:t>
          </a:r>
          <a:r>
            <a:rPr lang="en-GB" sz="1100" kern="1200" dirty="0" err="1"/>
            <a:t>sociali</a:t>
          </a:r>
          <a:r>
            <a:rPr lang="en-GB" sz="1100" kern="1200" dirty="0"/>
            <a:t> </a:t>
          </a:r>
          <a:r>
            <a:rPr lang="en-GB" sz="1100" kern="1200" dirty="0" err="1"/>
            <a:t>hanno</a:t>
          </a:r>
          <a:r>
            <a:rPr lang="en-GB" sz="1100" kern="1200" dirty="0"/>
            <a:t> </a:t>
          </a:r>
          <a:r>
            <a:rPr lang="en-GB" sz="1100" kern="1200" dirty="0" err="1"/>
            <a:t>dato</a:t>
          </a:r>
          <a:r>
            <a:rPr lang="en-GB" sz="1100" kern="1200" dirty="0"/>
            <a:t> il </a:t>
          </a:r>
          <a:r>
            <a:rPr lang="en-GB" sz="1100" kern="1200" dirty="0" err="1"/>
            <a:t>loro</a:t>
          </a:r>
          <a:r>
            <a:rPr lang="en-GB" sz="1100" kern="1200" dirty="0"/>
            <a:t> </a:t>
          </a:r>
          <a:r>
            <a:rPr lang="en-GB" sz="1100" b="1" kern="1200" dirty="0" err="1"/>
            <a:t>consenso</a:t>
          </a:r>
          <a:r>
            <a:rPr lang="en-GB" sz="1100" kern="1200" dirty="0"/>
            <a:t> </a:t>
          </a:r>
          <a:r>
            <a:rPr lang="en-GB" sz="1100" kern="1200" dirty="0" err="1"/>
            <a:t>alla</a:t>
          </a:r>
          <a:r>
            <a:rPr lang="en-GB" sz="1100" kern="1200" dirty="0"/>
            <a:t> </a:t>
          </a:r>
          <a:r>
            <a:rPr lang="en-GB" sz="1100" kern="1200" dirty="0" err="1"/>
            <a:t>trasformazione</a:t>
          </a:r>
          <a:r>
            <a:rPr lang="en-GB" sz="1100" kern="1200" dirty="0"/>
            <a:t> (</a:t>
          </a:r>
          <a:r>
            <a:rPr lang="en-GB" sz="1100" b="1" kern="1200" dirty="0" err="1"/>
            <a:t>presunto</a:t>
          </a:r>
          <a:r>
            <a:rPr lang="en-GB" sz="1100" b="1" kern="1200" dirty="0"/>
            <a:t> se non </a:t>
          </a:r>
          <a:r>
            <a:rPr lang="en-GB" sz="1100" b="1" kern="1200" dirty="0" err="1"/>
            <a:t>negato</a:t>
          </a:r>
          <a:r>
            <a:rPr lang="en-GB" sz="1100" b="1" kern="1200" dirty="0"/>
            <a:t> </a:t>
          </a:r>
          <a:r>
            <a:rPr lang="en-GB" sz="1100" b="1" kern="1200" dirty="0" err="1"/>
            <a:t>espressamente</a:t>
          </a:r>
          <a:r>
            <a:rPr lang="en-GB" sz="1100" b="1" kern="1200" dirty="0"/>
            <a:t> </a:t>
          </a:r>
          <a:r>
            <a:rPr lang="en-GB" sz="1100" kern="1200" dirty="0" err="1"/>
            <a:t>entro</a:t>
          </a:r>
          <a:r>
            <a:rPr lang="en-GB" sz="1100" kern="1200" dirty="0"/>
            <a:t> 60 gg. da </a:t>
          </a:r>
          <a:r>
            <a:rPr lang="en-GB" sz="1100" kern="1200" dirty="0" err="1"/>
            <a:t>comunicazione</a:t>
          </a:r>
          <a:r>
            <a:rPr lang="en-GB" sz="1100" kern="1200" dirty="0"/>
            <a:t> a mezzo </a:t>
          </a:r>
          <a:r>
            <a:rPr lang="en-GB" sz="1100" kern="1200" dirty="0" err="1"/>
            <a:t>racc</a:t>
          </a:r>
          <a:r>
            <a:rPr lang="en-GB" sz="1100" kern="1200" dirty="0"/>
            <a:t>. </a:t>
          </a:r>
          <a:r>
            <a:rPr lang="en-GB" sz="1100" kern="1200" dirty="0" err="1"/>
            <a:t>r.r.</a:t>
          </a:r>
          <a:r>
            <a:rPr lang="en-GB" sz="1100" kern="1200" dirty="0"/>
            <a:t> </a:t>
          </a:r>
          <a:r>
            <a:rPr lang="en-GB" sz="1100" kern="1200" dirty="0" err="1"/>
            <a:t>della</a:t>
          </a:r>
          <a:r>
            <a:rPr lang="en-GB" sz="1100" kern="1200" dirty="0"/>
            <a:t> </a:t>
          </a:r>
          <a:r>
            <a:rPr lang="en-GB" sz="1100" kern="1200" dirty="0" err="1"/>
            <a:t>delibera</a:t>
          </a:r>
          <a:r>
            <a:rPr lang="en-GB" sz="1100" kern="1200" dirty="0"/>
            <a:t>).</a:t>
          </a:r>
          <a:endParaRPr lang="en-US" sz="1100" kern="1200" dirty="0"/>
        </a:p>
      </dsp:txBody>
      <dsp:txXfrm>
        <a:off x="3805031" y="1383575"/>
        <a:ext cx="1618945" cy="27775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3BD73E-82D9-E44A-9C42-BD749604F722}" type="datetimeFigureOut">
              <a:rPr lang="it-IT" smtClean="0"/>
              <a:t>15/05/23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4C6BB-B53D-494C-A728-8D0B89AEF3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8135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884350" y="8686430"/>
            <a:ext cx="2972018" cy="45608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196" tIns="45098" rIns="90196" bIns="45098"/>
          <a:lstStyle/>
          <a:p>
            <a:fld id="{F1573984-0D49-C54C-AB36-F9CFFC39E95F}" type="slidenum">
              <a:rPr lang="en-GB"/>
              <a:pPr/>
              <a:t>2</a:t>
            </a:fld>
            <a:endParaRPr lang="en-GB"/>
          </a:p>
        </p:txBody>
      </p:sp>
      <p:sp>
        <p:nvSpPr>
          <p:cNvPr id="149505" name="Text Box 1"/>
          <p:cNvSpPr txBox="1">
            <a:spLocks noChangeArrowheads="1"/>
          </p:cNvSpPr>
          <p:nvPr/>
        </p:nvSpPr>
        <p:spPr bwMode="auto">
          <a:xfrm>
            <a:off x="922126" y="687096"/>
            <a:ext cx="5013750" cy="34280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196" tIns="45098" rIns="90196" bIns="45098" anchor="ctr"/>
          <a:lstStyle/>
          <a:p>
            <a:pPr>
              <a:defRPr/>
            </a:pPr>
            <a:endParaRPr lang="it-IT"/>
          </a:p>
        </p:txBody>
      </p:sp>
      <p:sp>
        <p:nvSpPr>
          <p:cNvPr id="149506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913966" y="4343215"/>
            <a:ext cx="5030070" cy="4122574"/>
          </a:xfrm>
          <a:solidFill>
            <a:srgbClr val="FFFFFF"/>
          </a:solidFill>
          <a:ln w="9360">
            <a:solidFill>
              <a:srgbClr val="000000"/>
            </a:solidFill>
            <a:miter lim="800000"/>
          </a:ln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20638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884350" y="8686430"/>
            <a:ext cx="2972018" cy="45608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196" tIns="45098" rIns="90196" bIns="45098"/>
          <a:lstStyle/>
          <a:p>
            <a:fld id="{4141EFE0-B928-E043-BC2B-E3B1AD441275}" type="slidenum">
              <a:rPr lang="en-GB"/>
              <a:pPr/>
              <a:t>3</a:t>
            </a:fld>
            <a:endParaRPr lang="en-GB"/>
          </a:p>
        </p:txBody>
      </p:sp>
      <p:sp>
        <p:nvSpPr>
          <p:cNvPr id="150529" name="Text Box 1"/>
          <p:cNvSpPr txBox="1">
            <a:spLocks noChangeArrowheads="1"/>
          </p:cNvSpPr>
          <p:nvPr/>
        </p:nvSpPr>
        <p:spPr bwMode="auto">
          <a:xfrm>
            <a:off x="922126" y="687096"/>
            <a:ext cx="5013750" cy="34280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196" tIns="45098" rIns="90196" bIns="45098" anchor="ctr"/>
          <a:lstStyle/>
          <a:p>
            <a:pPr>
              <a:defRPr/>
            </a:pPr>
            <a:endParaRPr lang="it-IT"/>
          </a:p>
        </p:txBody>
      </p:sp>
      <p:sp>
        <p:nvSpPr>
          <p:cNvPr id="150530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913966" y="4343215"/>
            <a:ext cx="5030070" cy="4122574"/>
          </a:xfrm>
          <a:solidFill>
            <a:srgbClr val="FFFFFF"/>
          </a:solidFill>
          <a:ln w="9360">
            <a:solidFill>
              <a:srgbClr val="000000"/>
            </a:solidFill>
            <a:miter lim="800000"/>
          </a:ln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31694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884350" y="8686430"/>
            <a:ext cx="2972018" cy="45608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196" tIns="45098" rIns="90196" bIns="45098"/>
          <a:lstStyle/>
          <a:p>
            <a:fld id="{91C28D4D-9E84-CE48-BA63-69B0E130FBF0}" type="slidenum">
              <a:rPr lang="en-GB"/>
              <a:pPr/>
              <a:t>4</a:t>
            </a:fld>
            <a:endParaRPr lang="en-GB"/>
          </a:p>
        </p:txBody>
      </p:sp>
      <p:sp>
        <p:nvSpPr>
          <p:cNvPr id="151553" name="Text Box 1"/>
          <p:cNvSpPr txBox="1">
            <a:spLocks noChangeArrowheads="1"/>
          </p:cNvSpPr>
          <p:nvPr/>
        </p:nvSpPr>
        <p:spPr bwMode="auto">
          <a:xfrm>
            <a:off x="922126" y="687096"/>
            <a:ext cx="5013750" cy="34280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196" tIns="45098" rIns="90196" bIns="45098" anchor="ctr"/>
          <a:lstStyle/>
          <a:p>
            <a:pPr>
              <a:defRPr/>
            </a:pPr>
            <a:endParaRPr lang="it-IT"/>
          </a:p>
        </p:txBody>
      </p:sp>
      <p:sp>
        <p:nvSpPr>
          <p:cNvPr id="151554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913966" y="4343215"/>
            <a:ext cx="5030070" cy="4122574"/>
          </a:xfrm>
          <a:solidFill>
            <a:srgbClr val="FFFFFF"/>
          </a:solidFill>
          <a:ln w="9360">
            <a:solidFill>
              <a:srgbClr val="000000"/>
            </a:solidFill>
            <a:miter lim="800000"/>
          </a:ln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71198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884350" y="8686430"/>
            <a:ext cx="2972018" cy="45608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196" tIns="45098" rIns="90196" bIns="45098"/>
          <a:lstStyle/>
          <a:p>
            <a:fld id="{90095990-3990-9241-920D-A153FB7DDC71}" type="slidenum">
              <a:rPr lang="en-GB"/>
              <a:pPr/>
              <a:t>5</a:t>
            </a:fld>
            <a:endParaRPr lang="en-GB"/>
          </a:p>
        </p:txBody>
      </p:sp>
      <p:sp>
        <p:nvSpPr>
          <p:cNvPr id="152577" name="Text Box 1"/>
          <p:cNvSpPr txBox="1">
            <a:spLocks noChangeArrowheads="1"/>
          </p:cNvSpPr>
          <p:nvPr/>
        </p:nvSpPr>
        <p:spPr bwMode="auto">
          <a:xfrm>
            <a:off x="922126" y="687096"/>
            <a:ext cx="5013750" cy="34280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196" tIns="45098" rIns="90196" bIns="45098" anchor="ctr"/>
          <a:lstStyle/>
          <a:p>
            <a:pPr>
              <a:defRPr/>
            </a:pPr>
            <a:endParaRPr lang="it-IT"/>
          </a:p>
        </p:txBody>
      </p:sp>
      <p:sp>
        <p:nvSpPr>
          <p:cNvPr id="152578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913966" y="4343215"/>
            <a:ext cx="5030070" cy="4115170"/>
          </a:xfrm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56551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884350" y="8686430"/>
            <a:ext cx="2972018" cy="45608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196" tIns="45098" rIns="90196" bIns="45098"/>
          <a:lstStyle/>
          <a:p>
            <a:fld id="{92C6F391-BD53-2443-8ADF-426DD7821042}" type="slidenum">
              <a:rPr lang="en-GB"/>
              <a:pPr/>
              <a:t>6</a:t>
            </a:fld>
            <a:endParaRPr lang="en-GB"/>
          </a:p>
        </p:txBody>
      </p:sp>
      <p:sp>
        <p:nvSpPr>
          <p:cNvPr id="153601" name="Text Box 1"/>
          <p:cNvSpPr txBox="1">
            <a:spLocks noChangeArrowheads="1"/>
          </p:cNvSpPr>
          <p:nvPr/>
        </p:nvSpPr>
        <p:spPr bwMode="auto">
          <a:xfrm>
            <a:off x="922126" y="687096"/>
            <a:ext cx="5013750" cy="34280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196" tIns="45098" rIns="90196" bIns="45098" anchor="ctr"/>
          <a:lstStyle/>
          <a:p>
            <a:pPr>
              <a:defRPr/>
            </a:pPr>
            <a:endParaRPr lang="it-IT"/>
          </a:p>
        </p:txBody>
      </p:sp>
      <p:sp>
        <p:nvSpPr>
          <p:cNvPr id="153602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913966" y="4343215"/>
            <a:ext cx="5030070" cy="4115170"/>
          </a:xfrm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51552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5730A1B-7AF4-A56A-28B1-62FB9D5F86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ED6EE73-EFB6-D391-4966-7B248BCB33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630BE18-D08B-A294-6D43-562BE4C01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251E2-9234-3A46-9516-7C16A73FD7E3}" type="datetimeFigureOut">
              <a:rPr lang="it-IT" smtClean="0"/>
              <a:t>15/05/23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82EFB7C-7C10-40D4-6748-FE66DADF8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80B68CA-FAAD-73AB-A2B5-817A4B2F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DBCE9-CEC1-1D47-B613-C6312E34CC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9445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86C4CF-C8C2-BD5C-7D2A-8F7D9B13E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DDC5CA2-E8F4-49C2-2643-DFFDAAE3E7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0EC0487-67B5-6648-F861-A7E6A3A6E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251E2-9234-3A46-9516-7C16A73FD7E3}" type="datetimeFigureOut">
              <a:rPr lang="it-IT" smtClean="0"/>
              <a:t>15/05/23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5B7E1D6-09BB-CCB8-1EFD-828D7C498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DA5B418-79B7-635D-81AA-180F89A12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DBCE9-CEC1-1D47-B613-C6312E34CC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8985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C175F289-D88A-13A8-0D74-B2FEAFF8B9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72F7FDA-865D-55AD-DB01-9B841CB392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203C67B-3F98-22A7-23F5-1FC44F4B6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251E2-9234-3A46-9516-7C16A73FD7E3}" type="datetimeFigureOut">
              <a:rPr lang="it-IT" smtClean="0"/>
              <a:t>15/05/23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9C21A1F-B19D-2203-9EA2-03EC861BD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21052AD-2621-4AE0-A569-AA540AF55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DBCE9-CEC1-1D47-B613-C6312E34CC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9203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34599E-AE9A-05D6-4630-202779248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380BDFD-E2AB-A582-65A0-B288FB0A48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415FBC4-2A19-43D4-9D51-5034312CE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251E2-9234-3A46-9516-7C16A73FD7E3}" type="datetimeFigureOut">
              <a:rPr lang="it-IT" smtClean="0"/>
              <a:t>15/05/23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5E01D8E-FC4C-835C-6745-37208BBA4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5E58BA1-A5BC-F6B6-7953-A33B9D9C0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DBCE9-CEC1-1D47-B613-C6312E34CC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1522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B7A5E8-06C9-E9CC-B00D-5AF003CEB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8953E17-DCD8-CC03-7562-6FD7E113BE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1EBB7C9-0A97-4941-5462-D629AD252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251E2-9234-3A46-9516-7C16A73FD7E3}" type="datetimeFigureOut">
              <a:rPr lang="it-IT" smtClean="0"/>
              <a:t>15/05/23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287BDCD-E885-B806-32E4-06DBD1296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A9C0A99-BC0E-E1A6-102E-FC30471FE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DBCE9-CEC1-1D47-B613-C6312E34CC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0895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419BFD-99D4-08FD-20E3-117CB091E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9D21BF7-5DA4-1C57-B4EE-46EF783C39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D0329FD-F3B1-8D53-8CDF-2AC94B1337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EF3583A-2F93-6F28-6C57-2C8A07D12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251E2-9234-3A46-9516-7C16A73FD7E3}" type="datetimeFigureOut">
              <a:rPr lang="it-IT" smtClean="0"/>
              <a:t>15/05/23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D8ED6C3-3954-2793-822D-DB4707FD9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73BD7C4-C7A8-B1DC-4333-B2690D706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DBCE9-CEC1-1D47-B613-C6312E34CC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2287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1DCBCCB-13D2-662F-7497-FA8A807173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EAE4C21-EC05-9524-D2C5-DD8DB049D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FC8EFFD-B025-3A62-4902-0562C9AFA4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64DE5A5-4C4A-1D7E-62D1-8E415FCEE0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5A7C3B0D-428F-0453-B6A6-07C9A010B0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96E9823C-5037-9AE6-7C74-3C0020880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251E2-9234-3A46-9516-7C16A73FD7E3}" type="datetimeFigureOut">
              <a:rPr lang="it-IT" smtClean="0"/>
              <a:t>15/05/23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08F16A9-1C21-8043-96B3-0C23A7B65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78217B6D-6DF8-3FCC-FB78-DC3983E2F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DBCE9-CEC1-1D47-B613-C6312E34CC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334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1801F3C-63D2-6ECA-CC1F-5D568796B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5C4BE448-0BB0-7ED5-5406-019091889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251E2-9234-3A46-9516-7C16A73FD7E3}" type="datetimeFigureOut">
              <a:rPr lang="it-IT" smtClean="0"/>
              <a:t>15/05/23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A4F2D48-3D97-1C3D-18C6-C49CC7EBC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8B2B1BF-75F3-02CC-348B-7E9090AEB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DBCE9-CEC1-1D47-B613-C6312E34CC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0081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7E72560A-E2F5-DD7B-ABED-D987D5E54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251E2-9234-3A46-9516-7C16A73FD7E3}" type="datetimeFigureOut">
              <a:rPr lang="it-IT" smtClean="0"/>
              <a:t>15/05/23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FFAE0EA6-DC94-E0EA-B5A4-EAF14C16D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33F2D59-1A98-7C05-AD7A-D88EF29CE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DBCE9-CEC1-1D47-B613-C6312E34CC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8276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F5CE938-FC60-EC37-C078-E737EA408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B727805-89BF-0B2B-5EB6-762823AF64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23F70EF-7E41-55C1-65BF-EB40A028CD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252ED60-1EE6-93FA-1F3A-FB3FA6EB3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251E2-9234-3A46-9516-7C16A73FD7E3}" type="datetimeFigureOut">
              <a:rPr lang="it-IT" smtClean="0"/>
              <a:t>15/05/23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3B24FA2-2CD0-AAD2-3221-D7B6D03A5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FB10AA2-EB59-15EF-4FD6-D5F4CAEA5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DBCE9-CEC1-1D47-B613-C6312E34CC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1801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FD221B-52DE-7AB2-9E61-F58C22A58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72F7074-29DC-BE59-4E91-E8C4F50975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74D217C-C3FF-22B7-B9B6-D61CA081EB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4EC8D58-F1BD-1370-366E-E945502A2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251E2-9234-3A46-9516-7C16A73FD7E3}" type="datetimeFigureOut">
              <a:rPr lang="it-IT" smtClean="0"/>
              <a:t>15/05/23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5414170-3CD5-5C79-955E-1E7BE5B87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CFACB95-4268-6A11-64FA-BE4D4C3D7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DBCE9-CEC1-1D47-B613-C6312E34CC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2769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F426B355-CEF6-5437-DC1A-84AC40E93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00B05E0-A842-D9AE-DA97-0C425F3AF6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21AEAEE-38C3-BF6D-4E5F-424F268DC8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251E2-9234-3A46-9516-7C16A73FD7E3}" type="datetimeFigureOut">
              <a:rPr lang="it-IT" smtClean="0"/>
              <a:t>15/05/23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16966FB-B763-1701-046D-FEA9256679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78C1011-1E4A-D138-38F6-77D2C2BD37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DBCE9-CEC1-1D47-B613-C6312E34CC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7653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6DA9DF9-31F7-4056-B42E-878CC92417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119A68B8-9550-D940-A07A-F288C543EE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8" y="643467"/>
            <a:ext cx="4620584" cy="4567137"/>
          </a:xfrm>
        </p:spPr>
        <p:txBody>
          <a:bodyPr>
            <a:normAutofit/>
          </a:bodyPr>
          <a:lstStyle/>
          <a:p>
            <a:pPr algn="l"/>
            <a:r>
              <a:rPr lang="it-IT" sz="4400"/>
              <a:t>Economia Aziendale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3877505-4E64-D24F-A6FC-CF609B4BFB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467" y="5277684"/>
            <a:ext cx="4620584" cy="775494"/>
          </a:xfrm>
        </p:spPr>
        <p:txBody>
          <a:bodyPr>
            <a:normAutofit/>
          </a:bodyPr>
          <a:lstStyle/>
          <a:p>
            <a:pPr algn="l"/>
            <a:endParaRPr lang="it-IT" sz="2000"/>
          </a:p>
          <a:p>
            <a:pPr algn="l"/>
            <a:r>
              <a:rPr lang="it-IT" sz="2000"/>
              <a:t>Luca Savino</a:t>
            </a:r>
          </a:p>
        </p:txBody>
      </p:sp>
      <p:pic>
        <p:nvPicPr>
          <p:cNvPr id="5" name="Picture 4" descr="Palazzo degli uffici con grafici azionari sovrapposti">
            <a:extLst>
              <a:ext uri="{FF2B5EF4-FFF2-40B4-BE49-F238E27FC236}">
                <a16:creationId xmlns:a16="http://schemas.microsoft.com/office/drawing/2014/main" id="{2F517A08-1D47-E772-1DE2-9F8381EF654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1707" r="473"/>
          <a:stretch/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176094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1"/>
          <p:cNvSpPr>
            <a:spLocks noChangeArrowheads="1"/>
          </p:cNvSpPr>
          <p:nvPr/>
        </p:nvSpPr>
        <p:spPr bwMode="auto">
          <a:xfrm>
            <a:off x="9982200" y="6477001"/>
            <a:ext cx="457200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897CDFB0-E231-524C-BC52-F3F155714CC8}" type="slidenum">
              <a:rPr lang="en-GB" sz="1000">
                <a:solidFill>
                  <a:srgbClr val="000000"/>
                </a:solidFill>
              </a:rPr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2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73732" name="Text Box 4"/>
          <p:cNvSpPr txBox="1">
            <a:spLocks noChangeArrowheads="1"/>
          </p:cNvSpPr>
          <p:nvPr/>
        </p:nvSpPr>
        <p:spPr bwMode="auto">
          <a:xfrm>
            <a:off x="1884363" y="969169"/>
            <a:ext cx="4716462" cy="496888"/>
          </a:xfrm>
          <a:prstGeom prst="rect">
            <a:avLst/>
          </a:prstGeom>
          <a:solidFill>
            <a:srgbClr val="CCEC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5pPr>
            <a:lvl6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6pPr>
            <a:lvl7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7pPr>
            <a:lvl8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8pPr>
            <a:lvl9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9pPr>
          </a:lstStyle>
          <a:p>
            <a:pPr algn="ctr">
              <a:defRPr/>
            </a:pPr>
            <a:r>
              <a:rPr lang="en-GB" dirty="0"/>
              <a:t>TRASFORMAZIONE</a:t>
            </a:r>
          </a:p>
        </p:txBody>
      </p:sp>
      <p:sp>
        <p:nvSpPr>
          <p:cNvPr id="73733" name="Text Box 5"/>
          <p:cNvSpPr txBox="1">
            <a:spLocks noChangeArrowheads="1"/>
          </p:cNvSpPr>
          <p:nvPr/>
        </p:nvSpPr>
        <p:spPr bwMode="auto">
          <a:xfrm>
            <a:off x="2819400" y="1828800"/>
            <a:ext cx="2133600" cy="363538"/>
          </a:xfrm>
          <a:prstGeom prst="rect">
            <a:avLst/>
          </a:prstGeom>
          <a:solidFill>
            <a:srgbClr val="CCEC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5pPr>
            <a:lvl6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6pPr>
            <a:lvl7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7pPr>
            <a:lvl8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8pPr>
            <a:lvl9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9pPr>
          </a:lstStyle>
          <a:p>
            <a:pPr algn="ctr">
              <a:defRPr/>
            </a:pPr>
            <a:r>
              <a:rPr lang="en-GB" sz="1600"/>
              <a:t>OMOGENEA</a:t>
            </a:r>
          </a:p>
        </p:txBody>
      </p:sp>
      <p:sp>
        <p:nvSpPr>
          <p:cNvPr id="73734" name="Text Box 6"/>
          <p:cNvSpPr txBox="1">
            <a:spLocks noChangeArrowheads="1"/>
          </p:cNvSpPr>
          <p:nvPr/>
        </p:nvSpPr>
        <p:spPr bwMode="auto">
          <a:xfrm>
            <a:off x="6888163" y="1268414"/>
            <a:ext cx="3097212" cy="581025"/>
          </a:xfrm>
          <a:prstGeom prst="rect">
            <a:avLst/>
          </a:prstGeom>
          <a:solidFill>
            <a:srgbClr val="CCEC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5pPr>
            <a:lvl6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6pPr>
            <a:lvl7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7pPr>
            <a:lvl8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8pPr>
            <a:lvl9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9pPr>
          </a:lstStyle>
          <a:p>
            <a:pPr algn="ctr">
              <a:defRPr/>
            </a:pPr>
            <a:r>
              <a:rPr lang="en-GB" sz="1600"/>
              <a:t>ETEROGENEA (abbandono della causa societaria)‏</a:t>
            </a:r>
          </a:p>
        </p:txBody>
      </p:sp>
      <p:sp>
        <p:nvSpPr>
          <p:cNvPr id="73735" name="Text Box 7"/>
          <p:cNvSpPr txBox="1">
            <a:spLocks noChangeArrowheads="1"/>
          </p:cNvSpPr>
          <p:nvPr/>
        </p:nvSpPr>
        <p:spPr bwMode="auto">
          <a:xfrm>
            <a:off x="1981200" y="2743200"/>
            <a:ext cx="3124200" cy="2133600"/>
          </a:xfrm>
          <a:prstGeom prst="rect">
            <a:avLst/>
          </a:prstGeom>
          <a:solidFill>
            <a:srgbClr val="CCEC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5pPr>
            <a:lvl6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6pPr>
            <a:lvl7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7pPr>
            <a:lvl8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8pPr>
            <a:lvl9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9pPr>
          </a:lstStyle>
          <a:p>
            <a:pPr algn="just">
              <a:buSzPct val="80000"/>
              <a:buFont typeface="Wingdings" charset="0"/>
              <a:buChar char=""/>
              <a:defRPr/>
            </a:pPr>
            <a:r>
              <a:rPr lang="en-GB" sz="1800"/>
              <a:t> Trasformazione di società di capitali in società di persone (art. 2500</a:t>
            </a:r>
            <a:r>
              <a:rPr lang="en-GB" sz="1800" i="1"/>
              <a:t>-sexies</a:t>
            </a:r>
            <a:r>
              <a:rPr lang="en-GB" sz="1800"/>
              <a:t>);</a:t>
            </a:r>
          </a:p>
          <a:p>
            <a:pPr algn="just">
              <a:buSzPct val="80000"/>
              <a:buFont typeface="Wingdings" charset="0"/>
              <a:buNone/>
              <a:defRPr/>
            </a:pPr>
            <a:endParaRPr lang="en-GB" sz="1800" i="1"/>
          </a:p>
          <a:p>
            <a:pPr algn="just">
              <a:buSzPct val="80000"/>
              <a:buFont typeface="Wingdings" charset="0"/>
              <a:buChar char=""/>
              <a:defRPr/>
            </a:pPr>
            <a:r>
              <a:rPr lang="en-GB" sz="1800" i="1"/>
              <a:t> </a:t>
            </a:r>
            <a:r>
              <a:rPr lang="en-GB" sz="1800"/>
              <a:t>Trasformazione di società di persone in società di capitali (art. 2500-</a:t>
            </a:r>
            <a:r>
              <a:rPr lang="en-GB" sz="1800" i="1"/>
              <a:t>ter</a:t>
            </a:r>
            <a:r>
              <a:rPr lang="en-GB" sz="1800"/>
              <a:t>).   </a:t>
            </a:r>
          </a:p>
        </p:txBody>
      </p:sp>
      <p:sp>
        <p:nvSpPr>
          <p:cNvPr id="73736" name="Text Box 8"/>
          <p:cNvSpPr txBox="1">
            <a:spLocks noChangeArrowheads="1"/>
          </p:cNvSpPr>
          <p:nvPr/>
        </p:nvSpPr>
        <p:spPr bwMode="auto">
          <a:xfrm>
            <a:off x="5232400" y="2276475"/>
            <a:ext cx="5207000" cy="2736850"/>
          </a:xfrm>
          <a:prstGeom prst="rect">
            <a:avLst/>
          </a:prstGeom>
          <a:solidFill>
            <a:srgbClr val="CCEC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5pPr>
            <a:lvl6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6pPr>
            <a:lvl7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7pPr>
            <a:lvl8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8pPr>
            <a:lvl9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9pPr>
          </a:lstStyle>
          <a:p>
            <a:pPr algn="just">
              <a:buSzPct val="80000"/>
              <a:buFont typeface="Wingdings" charset="0"/>
              <a:buChar char=""/>
              <a:defRPr/>
            </a:pPr>
            <a:r>
              <a:rPr lang="en-GB" sz="1800"/>
              <a:t> Trasformazione di società </a:t>
            </a:r>
            <a:r>
              <a:rPr lang="en-GB" sz="1800" b="1"/>
              <a:t>di capitali</a:t>
            </a:r>
            <a:r>
              <a:rPr lang="en-GB" sz="1800"/>
              <a:t> in consorzi, società consortili, società cooperative, comunioni di azienda, associazioni non riconosciute e fondazioni (art. 2500</a:t>
            </a:r>
            <a:r>
              <a:rPr lang="en-GB" sz="1800" i="1"/>
              <a:t>-septies</a:t>
            </a:r>
            <a:r>
              <a:rPr lang="en-GB" sz="1800"/>
              <a:t>);</a:t>
            </a:r>
          </a:p>
          <a:p>
            <a:pPr algn="just">
              <a:buSzPct val="80000"/>
              <a:buFont typeface="Wingdings" charset="0"/>
              <a:buChar char=""/>
              <a:defRPr/>
            </a:pPr>
            <a:r>
              <a:rPr lang="en-GB" sz="1800"/>
              <a:t> Trasformazione di consorzi, società consortili, comunioni d</a:t>
            </a:r>
            <a:r>
              <a:rPr lang="en-GB" altLang="en-GB" sz="1800"/>
              <a:t>’</a:t>
            </a:r>
            <a:r>
              <a:rPr lang="en-GB" sz="1800"/>
              <a:t>azienda, associazioni riconosciute (ma vedi divieto 2500</a:t>
            </a:r>
            <a:r>
              <a:rPr lang="en-GB" sz="1800" i="1"/>
              <a:t>-octies, </a:t>
            </a:r>
            <a:r>
              <a:rPr lang="en-GB" sz="1800"/>
              <a:t>III ) e fondazioni in società </a:t>
            </a:r>
            <a:r>
              <a:rPr lang="en-GB" sz="1800" b="1"/>
              <a:t>di capitali</a:t>
            </a:r>
            <a:r>
              <a:rPr lang="en-GB" sz="1800"/>
              <a:t> (art. 2500</a:t>
            </a:r>
            <a:r>
              <a:rPr lang="en-GB" sz="1800" i="1"/>
              <a:t>-octies</a:t>
            </a:r>
            <a:r>
              <a:rPr lang="en-GB" sz="1800"/>
              <a:t>).</a:t>
            </a:r>
          </a:p>
        </p:txBody>
      </p:sp>
      <p:sp>
        <p:nvSpPr>
          <p:cNvPr id="73737" name="AutoShape 9"/>
          <p:cNvSpPr>
            <a:spLocks noChangeArrowheads="1"/>
          </p:cNvSpPr>
          <p:nvPr/>
        </p:nvSpPr>
        <p:spPr bwMode="auto">
          <a:xfrm>
            <a:off x="3581400" y="2286000"/>
            <a:ext cx="381000" cy="3810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3399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73738" name="AutoShape 10"/>
          <p:cNvSpPr>
            <a:spLocks noChangeArrowheads="1"/>
          </p:cNvSpPr>
          <p:nvPr/>
        </p:nvSpPr>
        <p:spPr bwMode="auto">
          <a:xfrm>
            <a:off x="8040688" y="1844675"/>
            <a:ext cx="381000" cy="3810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3399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73739" name="Line 11"/>
          <p:cNvSpPr>
            <a:spLocks noChangeShapeType="1"/>
          </p:cNvSpPr>
          <p:nvPr/>
        </p:nvSpPr>
        <p:spPr bwMode="auto">
          <a:xfrm>
            <a:off x="5390869" y="1340644"/>
            <a:ext cx="1728788" cy="28733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73740" name="Line 12"/>
          <p:cNvSpPr>
            <a:spLocks noChangeShapeType="1"/>
          </p:cNvSpPr>
          <p:nvPr/>
        </p:nvSpPr>
        <p:spPr bwMode="auto">
          <a:xfrm flipH="1">
            <a:off x="4586288" y="1340645"/>
            <a:ext cx="519112" cy="63182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73741" name="Text Box 13"/>
          <p:cNvSpPr txBox="1">
            <a:spLocks noChangeArrowheads="1"/>
          </p:cNvSpPr>
          <p:nvPr/>
        </p:nvSpPr>
        <p:spPr bwMode="auto">
          <a:xfrm>
            <a:off x="5232400" y="5157789"/>
            <a:ext cx="5111750" cy="953645"/>
          </a:xfrm>
          <a:prstGeom prst="rect">
            <a:avLst/>
          </a:prstGeom>
          <a:solidFill>
            <a:srgbClr val="CCEC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5pPr>
            <a:lvl6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6pPr>
            <a:lvl7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7pPr>
            <a:lvl8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8pPr>
            <a:lvl9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9pPr>
          </a:lstStyle>
          <a:p>
            <a:pPr algn="ctr">
              <a:defRPr/>
            </a:pPr>
            <a:r>
              <a:rPr lang="en-GB" sz="1800" b="1" dirty="0" err="1"/>
              <a:t>Opposizione</a:t>
            </a:r>
            <a:r>
              <a:rPr lang="en-GB" sz="1800" b="1" dirty="0"/>
              <a:t> </a:t>
            </a:r>
            <a:r>
              <a:rPr lang="en-GB" sz="1800" b="1" dirty="0" err="1"/>
              <a:t>dei</a:t>
            </a:r>
            <a:r>
              <a:rPr lang="en-GB" sz="1800" b="1" dirty="0"/>
              <a:t> </a:t>
            </a:r>
            <a:r>
              <a:rPr lang="en-GB" sz="1800" b="1" dirty="0" err="1"/>
              <a:t>creditori</a:t>
            </a:r>
            <a:r>
              <a:rPr lang="en-GB" sz="1800" dirty="0"/>
              <a:t> </a:t>
            </a:r>
            <a:r>
              <a:rPr lang="en-GB" sz="1800" dirty="0" err="1"/>
              <a:t>entro</a:t>
            </a:r>
            <a:r>
              <a:rPr lang="en-GB" sz="1800" dirty="0"/>
              <a:t> 60 </a:t>
            </a:r>
            <a:r>
              <a:rPr lang="en-GB" sz="1800" dirty="0" err="1"/>
              <a:t>gg</a:t>
            </a:r>
            <a:r>
              <a:rPr lang="en-GB" sz="1800" dirty="0"/>
              <a:t>. </a:t>
            </a:r>
            <a:r>
              <a:rPr lang="en-GB" sz="1800" dirty="0" err="1"/>
              <a:t>da</a:t>
            </a:r>
            <a:r>
              <a:rPr lang="en-GB" sz="1800" dirty="0"/>
              <a:t> </a:t>
            </a:r>
            <a:r>
              <a:rPr lang="en-GB" sz="1800" dirty="0" err="1"/>
              <a:t>iscr</a:t>
            </a:r>
            <a:r>
              <a:rPr lang="en-GB" sz="1800" dirty="0"/>
              <a:t>. R.I.</a:t>
            </a:r>
          </a:p>
          <a:p>
            <a:pPr algn="ctr">
              <a:defRPr/>
            </a:pPr>
            <a:r>
              <a:rPr lang="en-GB" sz="1600" dirty="0"/>
              <a:t>(</a:t>
            </a:r>
            <a:r>
              <a:rPr lang="en-GB" sz="1600" dirty="0" err="1"/>
              <a:t>quando</a:t>
            </a:r>
            <a:r>
              <a:rPr lang="en-GB" sz="1600" dirty="0"/>
              <a:t> </a:t>
            </a:r>
            <a:r>
              <a:rPr lang="en-GB" sz="1600" dirty="0" err="1"/>
              <a:t>il</a:t>
            </a:r>
            <a:r>
              <a:rPr lang="en-GB" sz="1600" dirty="0"/>
              <a:t> regime </a:t>
            </a:r>
            <a:r>
              <a:rPr lang="en-GB" sz="1600" dirty="0" err="1"/>
              <a:t>giuridico</a:t>
            </a:r>
            <a:r>
              <a:rPr lang="en-GB" sz="1600" dirty="0"/>
              <a:t> </a:t>
            </a:r>
            <a:r>
              <a:rPr lang="en-GB" sz="1600" dirty="0" err="1"/>
              <a:t>sia</a:t>
            </a:r>
            <a:r>
              <a:rPr lang="en-GB" sz="1600" dirty="0"/>
              <a:t> </a:t>
            </a:r>
            <a:r>
              <a:rPr lang="en-GB" sz="1600" dirty="0" err="1"/>
              <a:t>meno</a:t>
            </a:r>
            <a:r>
              <a:rPr lang="en-GB" sz="1600" dirty="0"/>
              <a:t> </a:t>
            </a:r>
            <a:r>
              <a:rPr lang="en-GB" sz="1600" dirty="0" err="1"/>
              <a:t>garantista</a:t>
            </a:r>
            <a:r>
              <a:rPr lang="en-GB" sz="1600" dirty="0"/>
              <a:t> </a:t>
            </a:r>
            <a:r>
              <a:rPr lang="en-GB" sz="1600" dirty="0" err="1"/>
              <a:t>dell</a:t>
            </a:r>
            <a:r>
              <a:rPr lang="en-GB" altLang="en-GB" sz="1600" dirty="0" err="1"/>
              <a:t>’</a:t>
            </a:r>
            <a:r>
              <a:rPr lang="en-GB" sz="1600" dirty="0" err="1"/>
              <a:t>integrità</a:t>
            </a:r>
            <a:r>
              <a:rPr lang="en-GB" sz="1600" dirty="0"/>
              <a:t> del </a:t>
            </a:r>
            <a:r>
              <a:rPr lang="en-GB" sz="1600" dirty="0" err="1"/>
              <a:t>patrimonio</a:t>
            </a:r>
            <a:r>
              <a:rPr lang="en-GB" sz="1600" dirty="0"/>
              <a:t> </a:t>
            </a:r>
            <a:r>
              <a:rPr lang="en-GB" sz="1600" dirty="0" err="1"/>
              <a:t>dell</a:t>
            </a:r>
            <a:r>
              <a:rPr lang="en-GB" altLang="en-GB" sz="1600" dirty="0" err="1"/>
              <a:t>’</a:t>
            </a:r>
            <a:r>
              <a:rPr lang="en-GB" sz="1600" dirty="0" err="1"/>
              <a:t>ente</a:t>
            </a:r>
            <a:r>
              <a:rPr lang="en-GB" sz="1600" dirty="0"/>
              <a:t>)‏</a:t>
            </a:r>
          </a:p>
        </p:txBody>
      </p:sp>
      <p:sp>
        <p:nvSpPr>
          <p:cNvPr id="73742" name="Text Box 14"/>
          <p:cNvSpPr txBox="1">
            <a:spLocks noChangeArrowheads="1"/>
          </p:cNvSpPr>
          <p:nvPr/>
        </p:nvSpPr>
        <p:spPr bwMode="auto">
          <a:xfrm>
            <a:off x="4570414" y="216534"/>
            <a:ext cx="3360257" cy="4330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5pPr>
            <a:lvl6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6pPr>
            <a:lvl7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7pPr>
            <a:lvl8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8pPr>
            <a:lvl9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9pPr>
          </a:lstStyle>
          <a:p>
            <a:pPr algn="ctr">
              <a:defRPr/>
            </a:pPr>
            <a:r>
              <a:rPr lang="en-GB" sz="2200" b="1" i="1" dirty="0" err="1">
                <a:latin typeface="Cambria" pitchFamily="18" charset="0"/>
                <a:ea typeface="Cambria" pitchFamily="18" charset="0"/>
              </a:rPr>
              <a:t>Operazioni</a:t>
            </a:r>
            <a:r>
              <a:rPr lang="en-GB" sz="2200" b="1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2200" b="1" i="1" dirty="0" err="1">
                <a:latin typeface="Cambria" pitchFamily="18" charset="0"/>
                <a:ea typeface="Cambria" pitchFamily="18" charset="0"/>
              </a:rPr>
              <a:t>straordinarie</a:t>
            </a:r>
            <a:endParaRPr lang="en-GB" sz="2200" b="1" i="1" dirty="0">
              <a:latin typeface="Cambria" pitchFamily="18" charset="0"/>
              <a:ea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035037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1"/>
          <p:cNvSpPr>
            <a:spLocks noChangeArrowheads="1"/>
          </p:cNvSpPr>
          <p:nvPr/>
        </p:nvSpPr>
        <p:spPr bwMode="auto">
          <a:xfrm>
            <a:off x="9982200" y="6477001"/>
            <a:ext cx="457200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E5EFE802-3713-024F-BB22-38EBF78089B7}" type="slidenum">
              <a:rPr lang="en-GB" sz="1000">
                <a:solidFill>
                  <a:srgbClr val="000000"/>
                </a:solidFill>
              </a:rPr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5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4374985" y="792163"/>
            <a:ext cx="3418221" cy="4330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5pPr>
            <a:lvl6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6pPr>
            <a:lvl7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7pPr>
            <a:lvl8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8pPr>
            <a:lvl9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9pPr>
          </a:lstStyle>
          <a:p>
            <a:pPr algn="ctr">
              <a:defRPr/>
            </a:pPr>
            <a:r>
              <a:rPr lang="en-GB" sz="2200" b="1" i="1"/>
              <a:t>Trasformazione progressiva</a:t>
            </a:r>
          </a:p>
        </p:txBody>
      </p:sp>
      <p:sp>
        <p:nvSpPr>
          <p:cNvPr id="74757" name="Text Box 5"/>
          <p:cNvSpPr txBox="1">
            <a:spLocks noChangeArrowheads="1"/>
          </p:cNvSpPr>
          <p:nvPr/>
        </p:nvSpPr>
        <p:spPr bwMode="auto">
          <a:xfrm>
            <a:off x="1905000" y="1325594"/>
            <a:ext cx="2057400" cy="393346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0000" tIns="46800" rIns="90000" bIns="468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5pPr>
            <a:lvl6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6pPr>
            <a:lvl7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7pPr>
            <a:lvl8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8pPr>
            <a:lvl9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9pPr>
          </a:lstStyle>
          <a:p>
            <a:pPr algn="ctr">
              <a:defRPr/>
            </a:pPr>
            <a:r>
              <a:rPr lang="en-GB" sz="1600"/>
              <a:t>TRASFORMAZIONE DI SOCIETA</a:t>
            </a:r>
            <a:r>
              <a:rPr lang="en-GB" altLang="en-GB" sz="1600"/>
              <a:t>’</a:t>
            </a:r>
            <a:r>
              <a:rPr lang="en-GB" sz="1600"/>
              <a:t> DI PERSONE IN SOCIETA</a:t>
            </a:r>
            <a:r>
              <a:rPr lang="en-GB" altLang="en-GB" sz="1600"/>
              <a:t>’</a:t>
            </a:r>
            <a:r>
              <a:rPr lang="en-GB" sz="1600"/>
              <a:t> DI CAPITALI</a:t>
            </a:r>
          </a:p>
          <a:p>
            <a:pPr algn="ctr">
              <a:defRPr/>
            </a:pPr>
            <a:r>
              <a:rPr lang="en-GB" sz="1600"/>
              <a:t>(artt. 2500-</a:t>
            </a:r>
            <a:r>
              <a:rPr lang="en-GB" sz="1600" i="1"/>
              <a:t>ter </a:t>
            </a:r>
            <a:r>
              <a:rPr lang="en-GB" sz="1600"/>
              <a:t>e 2500</a:t>
            </a:r>
            <a:r>
              <a:rPr lang="en-GB" sz="1600" i="1"/>
              <a:t>-quinquies)</a:t>
            </a:r>
            <a:r>
              <a:rPr lang="en-GB" sz="1600"/>
              <a:t> </a:t>
            </a:r>
          </a:p>
        </p:txBody>
      </p:sp>
      <p:sp>
        <p:nvSpPr>
          <p:cNvPr id="74758" name="AutoShape 6"/>
          <p:cNvSpPr>
            <a:spLocks noChangeArrowheads="1"/>
          </p:cNvSpPr>
          <p:nvPr/>
        </p:nvSpPr>
        <p:spPr bwMode="auto">
          <a:xfrm>
            <a:off x="4038600" y="3203273"/>
            <a:ext cx="304800" cy="2286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74760" name="Text Box 8"/>
          <p:cNvSpPr txBox="1">
            <a:spLocks noChangeArrowheads="1"/>
          </p:cNvSpPr>
          <p:nvPr/>
        </p:nvSpPr>
        <p:spPr bwMode="auto">
          <a:xfrm>
            <a:off x="4767269" y="269875"/>
            <a:ext cx="3054339" cy="4330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5pPr>
            <a:lvl6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6pPr>
            <a:lvl7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7pPr>
            <a:lvl8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8pPr>
            <a:lvl9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9pPr>
          </a:lstStyle>
          <a:p>
            <a:pPr algn="ctr">
              <a:defRPr/>
            </a:pPr>
            <a:r>
              <a:rPr lang="en-GB" sz="2200" b="1" i="1" err="1"/>
              <a:t>Operazioni</a:t>
            </a:r>
            <a:r>
              <a:rPr lang="en-GB" sz="2200" b="1" i="1"/>
              <a:t> </a:t>
            </a:r>
            <a:r>
              <a:rPr lang="en-GB" sz="2200" b="1" i="1" err="1"/>
              <a:t>straordinarie</a:t>
            </a:r>
            <a:endParaRPr lang="en-GB" sz="2200" b="1" i="1"/>
          </a:p>
        </p:txBody>
      </p:sp>
      <p:graphicFrame>
        <p:nvGraphicFramePr>
          <p:cNvPr id="74762" name="Text Box 7">
            <a:extLst>
              <a:ext uri="{FF2B5EF4-FFF2-40B4-BE49-F238E27FC236}">
                <a16:creationId xmlns:a16="http://schemas.microsoft.com/office/drawing/2014/main" id="{EFC9CE72-8255-6405-FC27-B72F294F282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50581184"/>
              </p:ext>
            </p:extLst>
          </p:nvPr>
        </p:nvGraphicFramePr>
        <p:xfrm>
          <a:off x="4557713" y="1291368"/>
          <a:ext cx="5424487" cy="42494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0355647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1"/>
          <p:cNvSpPr>
            <a:spLocks noChangeArrowheads="1"/>
          </p:cNvSpPr>
          <p:nvPr/>
        </p:nvSpPr>
        <p:spPr bwMode="auto">
          <a:xfrm>
            <a:off x="9982200" y="6477001"/>
            <a:ext cx="457200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07F539DB-CA9F-E643-8A08-8AAA4712A7C2}" type="slidenum">
              <a:rPr lang="en-GB" sz="1000">
                <a:solidFill>
                  <a:srgbClr val="000000"/>
                </a:solidFill>
              </a:rPr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4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4455119" y="792163"/>
            <a:ext cx="3261127" cy="4330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5pPr>
            <a:lvl6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6pPr>
            <a:lvl7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7pPr>
            <a:lvl8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8pPr>
            <a:lvl9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9pPr>
          </a:lstStyle>
          <a:p>
            <a:pPr algn="ctr">
              <a:defRPr/>
            </a:pPr>
            <a:r>
              <a:rPr lang="en-GB" sz="2200" b="1" i="1"/>
              <a:t>Trasformazione regressiva</a:t>
            </a:r>
          </a:p>
        </p:txBody>
      </p:sp>
      <p:sp>
        <p:nvSpPr>
          <p:cNvPr id="75783" name="Text Box 7"/>
          <p:cNvSpPr txBox="1">
            <a:spLocks noChangeArrowheads="1"/>
          </p:cNvSpPr>
          <p:nvPr/>
        </p:nvSpPr>
        <p:spPr bwMode="auto">
          <a:xfrm>
            <a:off x="1905000" y="1812925"/>
            <a:ext cx="2057400" cy="42989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0000" tIns="46800" rIns="90000" bIns="468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5pPr>
            <a:lvl6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6pPr>
            <a:lvl7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7pPr>
            <a:lvl8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8pPr>
            <a:lvl9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9pPr>
          </a:lstStyle>
          <a:p>
            <a:pPr algn="ctr">
              <a:defRPr/>
            </a:pPr>
            <a:r>
              <a:rPr lang="en-GB" sz="1600"/>
              <a:t>TRASFORMAZIONE DI SOCIETA</a:t>
            </a:r>
            <a:r>
              <a:rPr lang="en-GB" altLang="en-GB" sz="1600"/>
              <a:t>’</a:t>
            </a:r>
            <a:r>
              <a:rPr lang="en-GB" sz="1600"/>
              <a:t> DI CAPITALI IN SOCIETA</a:t>
            </a:r>
            <a:r>
              <a:rPr lang="en-GB" altLang="en-GB" sz="1600"/>
              <a:t>’</a:t>
            </a:r>
            <a:r>
              <a:rPr lang="en-GB" sz="1600"/>
              <a:t> DI PERSONE</a:t>
            </a:r>
          </a:p>
          <a:p>
            <a:pPr algn="ctr">
              <a:defRPr/>
            </a:pPr>
            <a:r>
              <a:rPr lang="en-GB" sz="1600"/>
              <a:t>(art. 2500-</a:t>
            </a:r>
            <a:r>
              <a:rPr lang="en-GB" sz="1600" i="1"/>
              <a:t>sexies</a:t>
            </a:r>
            <a:r>
              <a:rPr lang="en-GB" sz="1600"/>
              <a:t>) </a:t>
            </a:r>
          </a:p>
        </p:txBody>
      </p:sp>
      <p:sp>
        <p:nvSpPr>
          <p:cNvPr id="75784" name="AutoShape 8"/>
          <p:cNvSpPr>
            <a:spLocks noChangeArrowheads="1"/>
          </p:cNvSpPr>
          <p:nvPr/>
        </p:nvSpPr>
        <p:spPr bwMode="auto">
          <a:xfrm>
            <a:off x="4038600" y="3962400"/>
            <a:ext cx="304800" cy="2286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75785" name="Text Box 9"/>
          <p:cNvSpPr txBox="1">
            <a:spLocks noChangeArrowheads="1"/>
          </p:cNvSpPr>
          <p:nvPr/>
        </p:nvSpPr>
        <p:spPr bwMode="auto">
          <a:xfrm>
            <a:off x="4343400" y="2668648"/>
            <a:ext cx="5802444" cy="2587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5pPr>
            <a:lvl6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6pPr>
            <a:lvl7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7pPr>
            <a:lvl8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8pPr>
            <a:lvl9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9pPr>
          </a:lstStyle>
          <a:p>
            <a:pPr algn="just">
              <a:buSzPct val="80000"/>
              <a:buFont typeface="Wingdings" charset="0"/>
              <a:buChar char=""/>
              <a:defRPr/>
            </a:pPr>
            <a:r>
              <a:rPr lang="en-GB" sz="1800" dirty="0"/>
              <a:t> Salvo </a:t>
            </a:r>
            <a:r>
              <a:rPr lang="en-GB" sz="1800" dirty="0" err="1"/>
              <a:t>diversa</a:t>
            </a:r>
            <a:r>
              <a:rPr lang="en-GB" sz="1800" dirty="0"/>
              <a:t> </a:t>
            </a:r>
            <a:r>
              <a:rPr lang="en-GB" sz="1800" dirty="0" err="1"/>
              <a:t>disposizione</a:t>
            </a:r>
            <a:r>
              <a:rPr lang="en-GB" sz="1800" dirty="0"/>
              <a:t> </a:t>
            </a:r>
            <a:r>
              <a:rPr lang="en-GB" sz="1800" dirty="0" err="1"/>
              <a:t>dello</a:t>
            </a:r>
            <a:r>
              <a:rPr lang="en-GB" sz="1800" dirty="0"/>
              <a:t> </a:t>
            </a:r>
            <a:r>
              <a:rPr lang="en-GB" sz="1800" dirty="0" err="1"/>
              <a:t>statuto</a:t>
            </a:r>
            <a:r>
              <a:rPr lang="en-GB" sz="1800" dirty="0"/>
              <a:t>, la </a:t>
            </a:r>
            <a:r>
              <a:rPr lang="en-GB" sz="1800" dirty="0" err="1"/>
              <a:t>deliberazione</a:t>
            </a:r>
            <a:r>
              <a:rPr lang="en-GB" sz="1800" dirty="0"/>
              <a:t> di </a:t>
            </a:r>
            <a:r>
              <a:rPr lang="en-GB" sz="1800" dirty="0" err="1"/>
              <a:t>trasformazione</a:t>
            </a:r>
            <a:r>
              <a:rPr lang="en-GB" sz="1800" dirty="0"/>
              <a:t> </a:t>
            </a:r>
            <a:r>
              <a:rPr lang="en-GB" sz="1800" dirty="0" err="1"/>
              <a:t>è</a:t>
            </a:r>
            <a:r>
              <a:rPr lang="en-GB" sz="1800" dirty="0"/>
              <a:t> </a:t>
            </a:r>
            <a:r>
              <a:rPr lang="en-GB" sz="1800" dirty="0" err="1"/>
              <a:t>adottata</a:t>
            </a:r>
            <a:r>
              <a:rPr lang="en-GB" sz="1800" dirty="0"/>
              <a:t> con le </a:t>
            </a:r>
            <a:r>
              <a:rPr lang="en-GB" sz="1800" dirty="0" err="1"/>
              <a:t>maggioranze</a:t>
            </a:r>
            <a:r>
              <a:rPr lang="en-GB" sz="1800" dirty="0"/>
              <a:t> </a:t>
            </a:r>
            <a:r>
              <a:rPr lang="en-GB" sz="1800" dirty="0" err="1"/>
              <a:t>previste</a:t>
            </a:r>
            <a:r>
              <a:rPr lang="en-GB" sz="1800" dirty="0"/>
              <a:t> per le </a:t>
            </a:r>
            <a:r>
              <a:rPr lang="en-GB" sz="1800" dirty="0" err="1"/>
              <a:t>modifiche</a:t>
            </a:r>
            <a:r>
              <a:rPr lang="en-GB" sz="1800" dirty="0"/>
              <a:t> </a:t>
            </a:r>
            <a:r>
              <a:rPr lang="en-GB" sz="1800" dirty="0" err="1"/>
              <a:t>dello</a:t>
            </a:r>
            <a:r>
              <a:rPr lang="en-GB" sz="1800" dirty="0"/>
              <a:t> </a:t>
            </a:r>
            <a:r>
              <a:rPr lang="en-GB" sz="1800" dirty="0" err="1"/>
              <a:t>statuto</a:t>
            </a:r>
            <a:r>
              <a:rPr lang="en-GB" sz="1800" dirty="0"/>
              <a:t>. E</a:t>
            </a:r>
            <a:r>
              <a:rPr lang="en-GB" altLang="en-GB" sz="1800" dirty="0"/>
              <a:t>’</a:t>
            </a:r>
            <a:r>
              <a:rPr lang="en-GB" sz="1800" dirty="0"/>
              <a:t> </a:t>
            </a:r>
            <a:r>
              <a:rPr lang="en-GB" sz="1800" dirty="0" err="1"/>
              <a:t>comunque</a:t>
            </a:r>
            <a:r>
              <a:rPr lang="en-GB" sz="1800" dirty="0"/>
              <a:t> </a:t>
            </a:r>
            <a:r>
              <a:rPr lang="en-GB" sz="1800" dirty="0" err="1"/>
              <a:t>richiesto</a:t>
            </a:r>
            <a:r>
              <a:rPr lang="en-GB" sz="1800" dirty="0"/>
              <a:t> </a:t>
            </a:r>
            <a:r>
              <a:rPr lang="en-GB" sz="1800" dirty="0" err="1"/>
              <a:t>il</a:t>
            </a:r>
            <a:r>
              <a:rPr lang="en-GB" sz="1800" dirty="0"/>
              <a:t> </a:t>
            </a:r>
            <a:r>
              <a:rPr lang="en-GB" sz="1800" dirty="0" err="1"/>
              <a:t>consenso</a:t>
            </a:r>
            <a:r>
              <a:rPr lang="en-GB" sz="1800" dirty="0"/>
              <a:t> </a:t>
            </a:r>
            <a:r>
              <a:rPr lang="en-GB" sz="1800" dirty="0" err="1"/>
              <a:t>dei</a:t>
            </a:r>
            <a:r>
              <a:rPr lang="en-GB" sz="1800" dirty="0"/>
              <a:t> </a:t>
            </a:r>
            <a:r>
              <a:rPr lang="en-GB" sz="1800" dirty="0" err="1"/>
              <a:t>soci</a:t>
            </a:r>
            <a:r>
              <a:rPr lang="en-GB" sz="1800" dirty="0"/>
              <a:t> </a:t>
            </a:r>
            <a:r>
              <a:rPr lang="en-GB" sz="1800" dirty="0" err="1"/>
              <a:t>che</a:t>
            </a:r>
            <a:r>
              <a:rPr lang="en-GB" sz="1800" dirty="0"/>
              <a:t> con la </a:t>
            </a:r>
            <a:r>
              <a:rPr lang="en-GB" sz="1800" dirty="0" err="1"/>
              <a:t>trasformazione</a:t>
            </a:r>
            <a:r>
              <a:rPr lang="en-GB" sz="1800" dirty="0"/>
              <a:t> </a:t>
            </a:r>
            <a:r>
              <a:rPr lang="en-GB" sz="1800" dirty="0" err="1"/>
              <a:t>assumono</a:t>
            </a:r>
            <a:r>
              <a:rPr lang="en-GB" sz="1800" dirty="0"/>
              <a:t> </a:t>
            </a:r>
            <a:r>
              <a:rPr lang="en-GB" sz="1800" dirty="0" err="1"/>
              <a:t>responsabilità</a:t>
            </a:r>
            <a:r>
              <a:rPr lang="en-GB" sz="1800" dirty="0"/>
              <a:t> </a:t>
            </a:r>
            <a:r>
              <a:rPr lang="en-GB" sz="1800" dirty="0" err="1"/>
              <a:t>illimitata</a:t>
            </a:r>
            <a:r>
              <a:rPr lang="en-GB" sz="1800" dirty="0"/>
              <a:t>.</a:t>
            </a:r>
          </a:p>
          <a:p>
            <a:pPr algn="just">
              <a:buSzPct val="80000"/>
              <a:buFont typeface="Wingdings" charset="0"/>
              <a:buChar char=""/>
              <a:defRPr/>
            </a:pPr>
            <a:r>
              <a:rPr lang="en-GB" sz="1800" dirty="0"/>
              <a:t> I </a:t>
            </a:r>
            <a:r>
              <a:rPr lang="en-GB" sz="1800" dirty="0" err="1"/>
              <a:t>soci</a:t>
            </a:r>
            <a:r>
              <a:rPr lang="en-GB" sz="1800" dirty="0"/>
              <a:t> </a:t>
            </a:r>
            <a:r>
              <a:rPr lang="en-GB" sz="1800" dirty="0" err="1"/>
              <a:t>che</a:t>
            </a:r>
            <a:r>
              <a:rPr lang="en-GB" sz="1800" dirty="0"/>
              <a:t> con la </a:t>
            </a:r>
            <a:r>
              <a:rPr lang="en-GB" sz="1800" dirty="0" err="1"/>
              <a:t>trasformazione</a:t>
            </a:r>
            <a:r>
              <a:rPr lang="en-GB" sz="1800" dirty="0"/>
              <a:t> </a:t>
            </a:r>
            <a:r>
              <a:rPr lang="en-GB" sz="1800" dirty="0" err="1"/>
              <a:t>assumono</a:t>
            </a:r>
            <a:r>
              <a:rPr lang="en-GB" sz="1800" dirty="0"/>
              <a:t> </a:t>
            </a:r>
            <a:r>
              <a:rPr lang="en-GB" sz="1800" dirty="0" err="1"/>
              <a:t>responsabilità</a:t>
            </a:r>
            <a:r>
              <a:rPr lang="en-GB" sz="1800" dirty="0"/>
              <a:t> </a:t>
            </a:r>
            <a:r>
              <a:rPr lang="en-GB" sz="1800" dirty="0" err="1"/>
              <a:t>illimitata</a:t>
            </a:r>
            <a:r>
              <a:rPr lang="en-GB" sz="1800" dirty="0"/>
              <a:t>, </a:t>
            </a:r>
            <a:r>
              <a:rPr lang="en-GB" sz="1800" dirty="0" err="1"/>
              <a:t>rispondono</a:t>
            </a:r>
            <a:r>
              <a:rPr lang="en-GB" sz="1800" dirty="0"/>
              <a:t> </a:t>
            </a:r>
            <a:r>
              <a:rPr lang="en-GB" sz="1800" b="1" dirty="0" err="1"/>
              <a:t>illimitatamente</a:t>
            </a:r>
            <a:r>
              <a:rPr lang="en-GB" sz="1800" b="1" dirty="0"/>
              <a:t> </a:t>
            </a:r>
            <a:r>
              <a:rPr lang="en-GB" sz="1800" b="1" dirty="0" err="1"/>
              <a:t>anche</a:t>
            </a:r>
            <a:r>
              <a:rPr lang="en-GB" sz="1800" b="1" dirty="0"/>
              <a:t> per le </a:t>
            </a:r>
            <a:r>
              <a:rPr lang="en-GB" sz="1800" b="1" dirty="0" err="1"/>
              <a:t>obbligazioni</a:t>
            </a:r>
            <a:r>
              <a:rPr lang="en-GB" sz="1800" b="1" dirty="0"/>
              <a:t> </a:t>
            </a:r>
            <a:r>
              <a:rPr lang="en-GB" sz="1800" b="1" dirty="0" err="1"/>
              <a:t>sociali</a:t>
            </a:r>
            <a:r>
              <a:rPr lang="en-GB" sz="1800" b="1" dirty="0"/>
              <a:t> </a:t>
            </a:r>
            <a:r>
              <a:rPr lang="en-GB" sz="1800" b="1" dirty="0" err="1"/>
              <a:t>sorte</a:t>
            </a:r>
            <a:r>
              <a:rPr lang="en-GB" sz="1800" b="1" dirty="0"/>
              <a:t> </a:t>
            </a:r>
            <a:r>
              <a:rPr lang="en-GB" sz="1800" b="1" dirty="0" err="1"/>
              <a:t>anteriormente</a:t>
            </a:r>
            <a:r>
              <a:rPr lang="en-GB" sz="1800" dirty="0"/>
              <a:t> </a:t>
            </a:r>
            <a:r>
              <a:rPr lang="en-GB" sz="1800" dirty="0" err="1"/>
              <a:t>alla</a:t>
            </a:r>
            <a:r>
              <a:rPr lang="en-GB" sz="1800" dirty="0"/>
              <a:t> </a:t>
            </a:r>
            <a:r>
              <a:rPr lang="en-GB" sz="1800" dirty="0" err="1"/>
              <a:t>trasformazione</a:t>
            </a:r>
            <a:r>
              <a:rPr lang="en-GB" sz="1800" dirty="0"/>
              <a:t> (</a:t>
            </a:r>
            <a:r>
              <a:rPr lang="en-GB" sz="1800" dirty="0" err="1"/>
              <a:t>cfr</a:t>
            </a:r>
            <a:r>
              <a:rPr lang="en-GB" sz="1800" dirty="0"/>
              <a:t>. 2269).</a:t>
            </a:r>
          </a:p>
        </p:txBody>
      </p:sp>
      <p:sp>
        <p:nvSpPr>
          <p:cNvPr id="75787" name="Text Box 11"/>
          <p:cNvSpPr txBox="1">
            <a:spLocks noChangeArrowheads="1"/>
          </p:cNvSpPr>
          <p:nvPr/>
        </p:nvSpPr>
        <p:spPr bwMode="auto">
          <a:xfrm>
            <a:off x="4767269" y="0"/>
            <a:ext cx="3054339" cy="4330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5pPr>
            <a:lvl6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6pPr>
            <a:lvl7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7pPr>
            <a:lvl8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8pPr>
            <a:lvl9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9pPr>
          </a:lstStyle>
          <a:p>
            <a:pPr algn="ctr">
              <a:defRPr/>
            </a:pPr>
            <a:r>
              <a:rPr lang="en-GB" sz="2200" b="1" i="1"/>
              <a:t>Operazioni straordinarie</a:t>
            </a:r>
          </a:p>
        </p:txBody>
      </p:sp>
    </p:spTree>
    <p:extLst>
      <p:ext uri="{BB962C8B-B14F-4D97-AF65-F5344CB8AC3E}">
        <p14:creationId xmlns:p14="http://schemas.microsoft.com/office/powerpoint/2010/main" val="408519237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/>
          <p:cNvSpPr>
            <a:spLocks noChangeArrowheads="1"/>
          </p:cNvSpPr>
          <p:nvPr/>
        </p:nvSpPr>
        <p:spPr bwMode="auto">
          <a:xfrm>
            <a:off x="9982200" y="6477001"/>
            <a:ext cx="457200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9C54AAF5-E5C5-F349-8518-4FBADE6A3A8F}" type="slidenum">
              <a:rPr lang="en-GB" sz="1000">
                <a:solidFill>
                  <a:srgbClr val="000000"/>
                </a:solidFill>
              </a:rPr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5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76804" name="Text Box 4"/>
          <p:cNvSpPr txBox="1">
            <a:spLocks noChangeArrowheads="1"/>
          </p:cNvSpPr>
          <p:nvPr/>
        </p:nvSpPr>
        <p:spPr bwMode="auto">
          <a:xfrm>
            <a:off x="3360739" y="725167"/>
            <a:ext cx="1214437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5pPr>
            <a:lvl6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6pPr>
            <a:lvl7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7pPr>
            <a:lvl8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8pPr>
            <a:lvl9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9pPr>
          </a:lstStyle>
          <a:p>
            <a:pPr algn="ctr">
              <a:defRPr/>
            </a:pPr>
            <a:r>
              <a:rPr lang="en-GB" b="1" i="1" dirty="0" err="1"/>
              <a:t>Fusione</a:t>
            </a:r>
            <a:endParaRPr lang="en-GB" b="1" i="1" dirty="0"/>
          </a:p>
        </p:txBody>
      </p:sp>
      <p:sp>
        <p:nvSpPr>
          <p:cNvPr id="76805" name="Text Box 5"/>
          <p:cNvSpPr txBox="1">
            <a:spLocks noChangeArrowheads="1"/>
          </p:cNvSpPr>
          <p:nvPr/>
        </p:nvSpPr>
        <p:spPr bwMode="auto">
          <a:xfrm>
            <a:off x="2566401" y="1676957"/>
            <a:ext cx="3097212" cy="2520950"/>
          </a:xfrm>
          <a:prstGeom prst="rect">
            <a:avLst/>
          </a:prstGeom>
          <a:solidFill>
            <a:srgbClr val="CCEC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5pPr>
            <a:lvl6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6pPr>
            <a:lvl7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7pPr>
            <a:lvl8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8pPr>
            <a:lvl9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9pPr>
          </a:lstStyle>
          <a:p>
            <a:pPr algn="just">
              <a:buSzPct val="80000"/>
              <a:buFont typeface="Wingdings" charset="0"/>
              <a:buNone/>
              <a:defRPr/>
            </a:pPr>
            <a:r>
              <a:rPr lang="en-GB" sz="1800" dirty="0"/>
              <a:t>FATTISPECIE:</a:t>
            </a:r>
          </a:p>
          <a:p>
            <a:pPr algn="just">
              <a:buSzPct val="80000"/>
              <a:buFont typeface="Wingdings" charset="0"/>
              <a:buChar char=""/>
              <a:defRPr/>
            </a:pPr>
            <a:r>
              <a:rPr lang="en-GB" sz="1800" dirty="0"/>
              <a:t> </a:t>
            </a:r>
            <a:r>
              <a:rPr lang="en-GB" sz="1800" dirty="0" err="1"/>
              <a:t>Costituzione</a:t>
            </a:r>
            <a:r>
              <a:rPr lang="en-GB" sz="1800" dirty="0"/>
              <a:t> di </a:t>
            </a:r>
            <a:r>
              <a:rPr lang="en-GB" sz="1800" dirty="0" err="1"/>
              <a:t>una</a:t>
            </a:r>
            <a:r>
              <a:rPr lang="en-GB" sz="1800" dirty="0"/>
              <a:t> </a:t>
            </a:r>
            <a:r>
              <a:rPr lang="en-GB" sz="1800" dirty="0" err="1"/>
              <a:t>nuova</a:t>
            </a:r>
            <a:r>
              <a:rPr lang="en-GB" sz="1800" dirty="0"/>
              <a:t> </a:t>
            </a:r>
            <a:r>
              <a:rPr lang="en-GB" sz="1800" dirty="0" err="1"/>
              <a:t>società</a:t>
            </a:r>
            <a:r>
              <a:rPr lang="en-GB" sz="1800" dirty="0"/>
              <a:t> da due o </a:t>
            </a:r>
            <a:r>
              <a:rPr lang="en-GB" sz="1800" dirty="0" err="1"/>
              <a:t>più</a:t>
            </a:r>
            <a:r>
              <a:rPr lang="en-GB" sz="1800" dirty="0"/>
              <a:t> </a:t>
            </a:r>
            <a:r>
              <a:rPr lang="en-GB" sz="1800" dirty="0" err="1"/>
              <a:t>società</a:t>
            </a:r>
            <a:r>
              <a:rPr lang="en-GB" sz="1800" dirty="0"/>
              <a:t> </a:t>
            </a:r>
            <a:r>
              <a:rPr lang="en-GB" sz="1800" dirty="0" err="1"/>
              <a:t>preesistenti</a:t>
            </a:r>
            <a:r>
              <a:rPr lang="en-GB" sz="1800" dirty="0"/>
              <a:t> </a:t>
            </a:r>
            <a:r>
              <a:rPr lang="en-GB" sz="1800" dirty="0" err="1"/>
              <a:t>che</a:t>
            </a:r>
            <a:r>
              <a:rPr lang="en-GB" sz="1800" dirty="0"/>
              <a:t> </a:t>
            </a:r>
            <a:r>
              <a:rPr lang="en-GB" sz="1800" dirty="0" err="1"/>
              <a:t>si</a:t>
            </a:r>
            <a:r>
              <a:rPr lang="en-GB" sz="1800" dirty="0"/>
              <a:t> </a:t>
            </a:r>
            <a:r>
              <a:rPr lang="en-GB" sz="1800" dirty="0" err="1"/>
              <a:t>estinguono</a:t>
            </a:r>
            <a:r>
              <a:rPr lang="en-GB" sz="1800" dirty="0"/>
              <a:t> (f. </a:t>
            </a:r>
            <a:r>
              <a:rPr lang="en-GB" sz="1800" dirty="0" err="1"/>
              <a:t>propriamente</a:t>
            </a:r>
            <a:r>
              <a:rPr lang="en-GB" sz="1800" dirty="0"/>
              <a:t> </a:t>
            </a:r>
            <a:r>
              <a:rPr lang="en-GB" sz="1800" dirty="0" err="1"/>
              <a:t>detta</a:t>
            </a:r>
            <a:r>
              <a:rPr lang="en-GB" sz="1800" dirty="0"/>
              <a:t>)‏</a:t>
            </a:r>
          </a:p>
          <a:p>
            <a:pPr algn="just">
              <a:buSzPct val="80000"/>
              <a:buFont typeface="Wingdings" charset="0"/>
              <a:buChar char=""/>
              <a:defRPr/>
            </a:pPr>
            <a:r>
              <a:rPr lang="en-GB" sz="1800" dirty="0"/>
              <a:t> Una </a:t>
            </a:r>
            <a:r>
              <a:rPr lang="en-GB" sz="1800" dirty="0" err="1"/>
              <a:t>società</a:t>
            </a:r>
            <a:r>
              <a:rPr lang="en-GB" sz="1800" dirty="0"/>
              <a:t> (</a:t>
            </a:r>
            <a:r>
              <a:rPr lang="en-GB" sz="1800" dirty="0" err="1"/>
              <a:t>che</a:t>
            </a:r>
            <a:r>
              <a:rPr lang="en-GB" sz="1800" dirty="0"/>
              <a:t> </a:t>
            </a:r>
            <a:r>
              <a:rPr lang="en-GB" sz="1800" dirty="0" err="1"/>
              <a:t>sopravvive</a:t>
            </a:r>
            <a:r>
              <a:rPr lang="en-GB" sz="1800" dirty="0"/>
              <a:t>) </a:t>
            </a:r>
            <a:r>
              <a:rPr lang="en-GB" sz="1800" dirty="0" err="1"/>
              <a:t>incorpora</a:t>
            </a:r>
            <a:r>
              <a:rPr lang="en-GB" sz="1800" dirty="0"/>
              <a:t> </a:t>
            </a:r>
            <a:r>
              <a:rPr lang="en-GB" sz="1800" dirty="0" err="1"/>
              <a:t>una</a:t>
            </a:r>
            <a:r>
              <a:rPr lang="en-GB" sz="1800" dirty="0"/>
              <a:t> o </a:t>
            </a:r>
            <a:r>
              <a:rPr lang="en-GB" sz="1800" dirty="0" err="1"/>
              <a:t>più</a:t>
            </a:r>
            <a:r>
              <a:rPr lang="en-GB" sz="1800" dirty="0"/>
              <a:t> </a:t>
            </a:r>
            <a:r>
              <a:rPr lang="en-GB" sz="1800" dirty="0" err="1"/>
              <a:t>società</a:t>
            </a:r>
            <a:r>
              <a:rPr lang="en-GB" sz="1800" dirty="0"/>
              <a:t> </a:t>
            </a:r>
            <a:r>
              <a:rPr lang="en-GB" sz="1800" dirty="0" err="1"/>
              <a:t>preesistenti</a:t>
            </a:r>
            <a:r>
              <a:rPr lang="en-GB" sz="1800" dirty="0"/>
              <a:t> </a:t>
            </a:r>
            <a:r>
              <a:rPr lang="en-GB" sz="1800" dirty="0" err="1"/>
              <a:t>che</a:t>
            </a:r>
            <a:r>
              <a:rPr lang="en-GB" sz="1800" dirty="0"/>
              <a:t> </a:t>
            </a:r>
            <a:r>
              <a:rPr lang="en-GB" sz="1800" dirty="0" err="1"/>
              <a:t>si</a:t>
            </a:r>
            <a:r>
              <a:rPr lang="en-GB" sz="1800" dirty="0"/>
              <a:t> </a:t>
            </a:r>
            <a:r>
              <a:rPr lang="en-GB" sz="1800" dirty="0" err="1"/>
              <a:t>estinguono</a:t>
            </a:r>
            <a:r>
              <a:rPr lang="en-GB" sz="1800" dirty="0"/>
              <a:t> (f. per </a:t>
            </a:r>
            <a:r>
              <a:rPr lang="en-GB" sz="1800" dirty="0" err="1"/>
              <a:t>incorporazione</a:t>
            </a:r>
            <a:r>
              <a:rPr lang="en-GB" sz="1800" dirty="0"/>
              <a:t>)‏</a:t>
            </a:r>
          </a:p>
        </p:txBody>
      </p:sp>
      <p:sp>
        <p:nvSpPr>
          <p:cNvPr id="76806" name="Text Box 6"/>
          <p:cNvSpPr txBox="1">
            <a:spLocks noChangeArrowheads="1"/>
          </p:cNvSpPr>
          <p:nvPr/>
        </p:nvSpPr>
        <p:spPr bwMode="auto">
          <a:xfrm>
            <a:off x="6024564" y="1703996"/>
            <a:ext cx="4414837" cy="4392613"/>
          </a:xfrm>
          <a:prstGeom prst="rect">
            <a:avLst/>
          </a:prstGeom>
          <a:solidFill>
            <a:srgbClr val="CCEC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5pPr>
            <a:lvl6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6pPr>
            <a:lvl7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7pPr>
            <a:lvl8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8pPr>
            <a:lvl9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9pPr>
          </a:lstStyle>
          <a:p>
            <a:pPr algn="just">
              <a:buSzPct val="80000"/>
              <a:buFont typeface="Wingdings" charset="0"/>
              <a:buNone/>
              <a:defRPr/>
            </a:pPr>
            <a:endParaRPr lang="en-GB" sz="1800" dirty="0"/>
          </a:p>
          <a:p>
            <a:pPr algn="just">
              <a:buSzPct val="80000"/>
              <a:buFont typeface="Wingdings" charset="0"/>
              <a:buNone/>
              <a:defRPr/>
            </a:pPr>
            <a:endParaRPr lang="en-GB" sz="1800" dirty="0"/>
          </a:p>
          <a:p>
            <a:pPr algn="just">
              <a:buSzPct val="80000"/>
              <a:buFont typeface="Wingdings" charset="0"/>
              <a:buNone/>
              <a:defRPr/>
            </a:pPr>
            <a:endParaRPr lang="en-GB" sz="1800" dirty="0"/>
          </a:p>
          <a:p>
            <a:pPr algn="just">
              <a:buSzPct val="80000"/>
              <a:buFont typeface="Wingdings" charset="0"/>
              <a:buNone/>
              <a:defRPr/>
            </a:pPr>
            <a:endParaRPr lang="en-GB" sz="1800" dirty="0"/>
          </a:p>
          <a:p>
            <a:pPr algn="just">
              <a:buSzPct val="80000"/>
              <a:buFont typeface="Wingdings" charset="0"/>
              <a:buNone/>
              <a:defRPr/>
            </a:pPr>
            <a:endParaRPr lang="en-GB" sz="1800" dirty="0"/>
          </a:p>
          <a:p>
            <a:pPr algn="just">
              <a:buSzPct val="80000"/>
              <a:buFont typeface="Wingdings" charset="0"/>
              <a:buChar char=""/>
              <a:defRPr/>
            </a:pPr>
            <a:r>
              <a:rPr lang="en-GB" sz="1800" dirty="0"/>
              <a:t> </a:t>
            </a:r>
            <a:r>
              <a:rPr lang="en-GB" sz="1800" dirty="0" err="1"/>
              <a:t>Trasferimento</a:t>
            </a:r>
            <a:r>
              <a:rPr lang="en-GB" sz="1800" dirty="0"/>
              <a:t> </a:t>
            </a:r>
            <a:r>
              <a:rPr lang="en-GB" sz="1800" dirty="0" err="1"/>
              <a:t>della</a:t>
            </a:r>
            <a:r>
              <a:rPr lang="en-GB" sz="1800" dirty="0"/>
              <a:t> </a:t>
            </a:r>
            <a:r>
              <a:rPr lang="en-GB" sz="1800" dirty="0" err="1"/>
              <a:t>totalità</a:t>
            </a:r>
            <a:r>
              <a:rPr lang="en-GB" sz="1800" dirty="0"/>
              <a:t> </a:t>
            </a:r>
            <a:r>
              <a:rPr lang="en-GB" sz="1800" dirty="0" err="1"/>
              <a:t>delle</a:t>
            </a:r>
            <a:r>
              <a:rPr lang="en-GB" sz="1800" dirty="0"/>
              <a:t> </a:t>
            </a:r>
            <a:r>
              <a:rPr lang="en-GB" sz="1800" dirty="0" err="1"/>
              <a:t>attività</a:t>
            </a:r>
            <a:r>
              <a:rPr lang="en-GB" sz="1800" dirty="0"/>
              <a:t> e </a:t>
            </a:r>
            <a:r>
              <a:rPr lang="en-GB" sz="1800" dirty="0" err="1"/>
              <a:t>passività</a:t>
            </a:r>
            <a:r>
              <a:rPr lang="en-GB" sz="1800" dirty="0"/>
              <a:t> </a:t>
            </a:r>
            <a:r>
              <a:rPr lang="en-GB" sz="1800" dirty="0" err="1"/>
              <a:t>della</a:t>
            </a:r>
            <a:r>
              <a:rPr lang="en-GB" sz="1800" dirty="0"/>
              <a:t> </a:t>
            </a:r>
            <a:r>
              <a:rPr lang="en-GB" sz="1800" dirty="0" err="1"/>
              <a:t>società</a:t>
            </a:r>
            <a:r>
              <a:rPr lang="en-GB" sz="1800" dirty="0"/>
              <a:t> «</a:t>
            </a:r>
            <a:r>
              <a:rPr lang="en-GB" sz="1800" dirty="0" err="1"/>
              <a:t>scissa</a:t>
            </a:r>
            <a:r>
              <a:rPr lang="en-GB" sz="1800" dirty="0"/>
              <a:t>», </a:t>
            </a:r>
            <a:r>
              <a:rPr lang="en-GB" sz="1800" dirty="0" err="1"/>
              <a:t>che</a:t>
            </a:r>
            <a:r>
              <a:rPr lang="en-GB" sz="1800" dirty="0"/>
              <a:t> </a:t>
            </a:r>
            <a:r>
              <a:rPr lang="en-GB" sz="1800" dirty="0" err="1"/>
              <a:t>si</a:t>
            </a:r>
            <a:r>
              <a:rPr lang="en-GB" sz="1800" dirty="0"/>
              <a:t> </a:t>
            </a:r>
            <a:r>
              <a:rPr lang="en-GB" sz="1800" dirty="0" err="1"/>
              <a:t>estingue</a:t>
            </a:r>
            <a:r>
              <a:rPr lang="en-GB" sz="1800" dirty="0"/>
              <a:t>, ad </a:t>
            </a:r>
            <a:r>
              <a:rPr lang="en-GB" sz="1800" dirty="0" err="1"/>
              <a:t>una</a:t>
            </a:r>
            <a:r>
              <a:rPr lang="en-GB" sz="1800" dirty="0"/>
              <a:t> o </a:t>
            </a:r>
            <a:r>
              <a:rPr lang="en-GB" sz="1800" dirty="0" err="1"/>
              <a:t>più</a:t>
            </a:r>
            <a:r>
              <a:rPr lang="en-GB" sz="1800" dirty="0"/>
              <a:t> </a:t>
            </a:r>
            <a:r>
              <a:rPr lang="en-GB" sz="1800" dirty="0" err="1"/>
              <a:t>società</a:t>
            </a:r>
            <a:r>
              <a:rPr lang="en-GB" sz="1800" dirty="0"/>
              <a:t> </a:t>
            </a:r>
            <a:r>
              <a:rPr lang="en-GB" sz="1800" dirty="0" err="1"/>
              <a:t>preesistenti</a:t>
            </a:r>
            <a:r>
              <a:rPr lang="en-GB" sz="1800" dirty="0"/>
              <a:t> o di </a:t>
            </a:r>
            <a:r>
              <a:rPr lang="en-GB" sz="1800" dirty="0" err="1"/>
              <a:t>nuova</a:t>
            </a:r>
            <a:r>
              <a:rPr lang="en-GB" sz="1800" dirty="0"/>
              <a:t> </a:t>
            </a:r>
            <a:r>
              <a:rPr lang="en-GB" sz="1800" dirty="0" err="1"/>
              <a:t>costituzione</a:t>
            </a:r>
            <a:r>
              <a:rPr lang="en-GB" sz="1800" dirty="0"/>
              <a:t>;</a:t>
            </a:r>
          </a:p>
          <a:p>
            <a:pPr algn="just">
              <a:buSzPct val="80000"/>
              <a:buFont typeface="Wingdings" charset="0"/>
              <a:buNone/>
              <a:defRPr/>
            </a:pPr>
            <a:endParaRPr lang="en-GB" sz="1800" dirty="0"/>
          </a:p>
          <a:p>
            <a:pPr algn="just">
              <a:buSzPct val="80000"/>
              <a:buFont typeface="Wingdings" charset="0"/>
              <a:buChar char=""/>
              <a:defRPr/>
            </a:pPr>
            <a:r>
              <a:rPr lang="en-GB" sz="1800" dirty="0"/>
              <a:t> </a:t>
            </a:r>
            <a:r>
              <a:rPr lang="en-GB" sz="1800" dirty="0" err="1"/>
              <a:t>Trasferimento</a:t>
            </a:r>
            <a:r>
              <a:rPr lang="en-GB" sz="1800" dirty="0"/>
              <a:t> di </a:t>
            </a:r>
            <a:r>
              <a:rPr lang="en-GB" sz="1800" dirty="0" err="1"/>
              <a:t>una</a:t>
            </a:r>
            <a:r>
              <a:rPr lang="en-GB" sz="1800" dirty="0"/>
              <a:t> parte del </a:t>
            </a:r>
            <a:r>
              <a:rPr lang="en-GB" sz="1800" dirty="0" err="1"/>
              <a:t>patrimonio</a:t>
            </a:r>
            <a:r>
              <a:rPr lang="en-GB" sz="1800" dirty="0"/>
              <a:t> </a:t>
            </a:r>
            <a:r>
              <a:rPr lang="en-GB" sz="1800" dirty="0" err="1"/>
              <a:t>della</a:t>
            </a:r>
            <a:r>
              <a:rPr lang="en-GB" sz="1800" dirty="0"/>
              <a:t> </a:t>
            </a:r>
            <a:r>
              <a:rPr lang="en-GB" sz="1800" dirty="0" err="1"/>
              <a:t>società</a:t>
            </a:r>
            <a:r>
              <a:rPr lang="en-GB" sz="1800" dirty="0"/>
              <a:t> «</a:t>
            </a:r>
            <a:r>
              <a:rPr lang="en-GB" sz="1800" dirty="0" err="1"/>
              <a:t>scissa</a:t>
            </a:r>
            <a:r>
              <a:rPr lang="en-GB" sz="1800" dirty="0"/>
              <a:t>», </a:t>
            </a:r>
            <a:r>
              <a:rPr lang="en-GB" sz="1800" dirty="0" err="1"/>
              <a:t>che</a:t>
            </a:r>
            <a:r>
              <a:rPr lang="en-GB" sz="1800" dirty="0"/>
              <a:t> </a:t>
            </a:r>
            <a:r>
              <a:rPr lang="en-GB" sz="1800" dirty="0" err="1"/>
              <a:t>sopravvive</a:t>
            </a:r>
            <a:r>
              <a:rPr lang="en-GB" sz="1800" dirty="0"/>
              <a:t> </a:t>
            </a:r>
            <a:r>
              <a:rPr lang="en-GB" sz="1800" dirty="0" err="1"/>
              <a:t>all</a:t>
            </a:r>
            <a:r>
              <a:rPr lang="en-GB" altLang="en-GB" sz="1800" dirty="0" err="1"/>
              <a:t>’</a:t>
            </a:r>
            <a:r>
              <a:rPr lang="en-GB" sz="1800" dirty="0" err="1"/>
              <a:t>operazione</a:t>
            </a:r>
            <a:r>
              <a:rPr lang="en-GB" sz="1800" dirty="0"/>
              <a:t>, ad </a:t>
            </a:r>
            <a:r>
              <a:rPr lang="en-GB" sz="1800" dirty="0" err="1"/>
              <a:t>una</a:t>
            </a:r>
            <a:r>
              <a:rPr lang="en-GB" sz="1800" dirty="0"/>
              <a:t> o </a:t>
            </a:r>
            <a:r>
              <a:rPr lang="en-GB" sz="1800" dirty="0" err="1"/>
              <a:t>più</a:t>
            </a:r>
            <a:r>
              <a:rPr lang="en-GB" sz="1800" dirty="0"/>
              <a:t> </a:t>
            </a:r>
            <a:r>
              <a:rPr lang="en-GB" sz="1800" dirty="0" err="1"/>
              <a:t>società</a:t>
            </a:r>
            <a:r>
              <a:rPr lang="en-GB" sz="1800" dirty="0"/>
              <a:t> </a:t>
            </a:r>
            <a:r>
              <a:rPr lang="en-GB" sz="1800" dirty="0" err="1"/>
              <a:t>preesistenti</a:t>
            </a:r>
            <a:r>
              <a:rPr lang="en-GB" sz="1800" dirty="0"/>
              <a:t> o di </a:t>
            </a:r>
            <a:r>
              <a:rPr lang="en-GB" sz="1800" dirty="0" err="1"/>
              <a:t>nuova</a:t>
            </a:r>
            <a:r>
              <a:rPr lang="en-GB" sz="1800" dirty="0"/>
              <a:t> </a:t>
            </a:r>
            <a:r>
              <a:rPr lang="en-GB" sz="1800" dirty="0" err="1"/>
              <a:t>costituzione</a:t>
            </a:r>
            <a:r>
              <a:rPr lang="en-GB" sz="1800" dirty="0"/>
              <a:t>.</a:t>
            </a:r>
          </a:p>
          <a:p>
            <a:pPr algn="just">
              <a:buSzPct val="80000"/>
              <a:buFont typeface="Wingdings" charset="0"/>
              <a:buNone/>
              <a:defRPr/>
            </a:pPr>
            <a:endParaRPr lang="en-GB" sz="1800" dirty="0"/>
          </a:p>
          <a:p>
            <a:pPr algn="just">
              <a:buSzPct val="80000"/>
              <a:buFont typeface="Wingdings" charset="0"/>
              <a:buChar char=""/>
              <a:defRPr/>
            </a:pPr>
            <a:r>
              <a:rPr lang="en-GB" sz="1800" dirty="0" err="1"/>
              <a:t>Opposizione</a:t>
            </a:r>
            <a:r>
              <a:rPr lang="en-GB" sz="1800" dirty="0"/>
              <a:t> </a:t>
            </a:r>
            <a:r>
              <a:rPr lang="en-GB" sz="1800" dirty="0" err="1"/>
              <a:t>dei</a:t>
            </a:r>
            <a:r>
              <a:rPr lang="en-GB" sz="1800" dirty="0"/>
              <a:t> </a:t>
            </a:r>
            <a:r>
              <a:rPr lang="en-GB" sz="1800" dirty="0" err="1"/>
              <a:t>creditori</a:t>
            </a:r>
            <a:r>
              <a:rPr lang="en-GB" sz="1800" dirty="0"/>
              <a:t> (art. 2503 </a:t>
            </a:r>
            <a:r>
              <a:rPr lang="en-GB" sz="1800" dirty="0" err="1"/>
              <a:t>richiamato</a:t>
            </a:r>
            <a:r>
              <a:rPr lang="en-GB" sz="1800" dirty="0"/>
              <a:t> </a:t>
            </a:r>
            <a:r>
              <a:rPr lang="en-GB" sz="1800" dirty="0" err="1"/>
              <a:t>dall</a:t>
            </a:r>
            <a:r>
              <a:rPr lang="en-GB" altLang="en-GB" sz="1800" dirty="0" err="1"/>
              <a:t>’</a:t>
            </a:r>
            <a:r>
              <a:rPr lang="en-GB" sz="1800" dirty="0" err="1"/>
              <a:t>art</a:t>
            </a:r>
            <a:r>
              <a:rPr lang="en-GB" sz="1800" dirty="0"/>
              <a:t>. 2506 </a:t>
            </a:r>
            <a:r>
              <a:rPr lang="en-GB" sz="1800" dirty="0" err="1"/>
              <a:t>ter</a:t>
            </a:r>
            <a:r>
              <a:rPr lang="en-GB" sz="1800" dirty="0"/>
              <a:t>) </a:t>
            </a:r>
          </a:p>
          <a:p>
            <a:pPr algn="just">
              <a:buSzPct val="80000"/>
              <a:buFont typeface="Wingdings" charset="0"/>
              <a:buNone/>
              <a:defRPr/>
            </a:pPr>
            <a:endParaRPr lang="en-GB" sz="1800" dirty="0"/>
          </a:p>
          <a:p>
            <a:pPr algn="just">
              <a:buSzPct val="80000"/>
              <a:buFont typeface="Wingdings" charset="0"/>
              <a:buNone/>
              <a:defRPr/>
            </a:pPr>
            <a:endParaRPr lang="en-GB" sz="1800" dirty="0"/>
          </a:p>
          <a:p>
            <a:pPr algn="just">
              <a:buSzPct val="80000"/>
              <a:buFont typeface="Wingdings" charset="0"/>
              <a:buNone/>
              <a:defRPr/>
            </a:pPr>
            <a:endParaRPr lang="en-GB" sz="1800" i="1" dirty="0"/>
          </a:p>
          <a:p>
            <a:pPr algn="just">
              <a:buSzPct val="80000"/>
              <a:buFont typeface="Wingdings" charset="0"/>
              <a:buNone/>
              <a:defRPr/>
            </a:pPr>
            <a:endParaRPr lang="en-GB" sz="1800" dirty="0"/>
          </a:p>
          <a:p>
            <a:pPr algn="just">
              <a:buSzPct val="80000"/>
              <a:buFont typeface="Wingdings" charset="0"/>
              <a:buNone/>
              <a:defRPr/>
            </a:pPr>
            <a:endParaRPr lang="en-GB" sz="1800" dirty="0"/>
          </a:p>
          <a:p>
            <a:pPr algn="just">
              <a:buSzPct val="80000"/>
              <a:buFont typeface="Wingdings" charset="0"/>
              <a:buNone/>
              <a:defRPr/>
            </a:pPr>
            <a:endParaRPr lang="en-GB" sz="1800" dirty="0"/>
          </a:p>
        </p:txBody>
      </p:sp>
      <p:sp>
        <p:nvSpPr>
          <p:cNvPr id="76807" name="AutoShape 7"/>
          <p:cNvSpPr>
            <a:spLocks noChangeArrowheads="1"/>
          </p:cNvSpPr>
          <p:nvPr/>
        </p:nvSpPr>
        <p:spPr bwMode="auto">
          <a:xfrm>
            <a:off x="3774687" y="1202954"/>
            <a:ext cx="381000" cy="390525"/>
          </a:xfrm>
          <a:prstGeom prst="downArrow">
            <a:avLst>
              <a:gd name="adj1" fmla="val 50000"/>
              <a:gd name="adj2" fmla="val 25625"/>
            </a:avLst>
          </a:prstGeom>
          <a:solidFill>
            <a:srgbClr val="3399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76808" name="AutoShape 8"/>
          <p:cNvSpPr>
            <a:spLocks noChangeArrowheads="1"/>
          </p:cNvSpPr>
          <p:nvPr/>
        </p:nvSpPr>
        <p:spPr bwMode="auto">
          <a:xfrm>
            <a:off x="7896225" y="1158554"/>
            <a:ext cx="381000" cy="3810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3399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76809" name="Text Box 9"/>
          <p:cNvSpPr txBox="1">
            <a:spLocks noChangeArrowheads="1"/>
          </p:cNvSpPr>
          <p:nvPr/>
        </p:nvSpPr>
        <p:spPr bwMode="auto">
          <a:xfrm>
            <a:off x="7391401" y="701355"/>
            <a:ext cx="1350963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5pPr>
            <a:lvl6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6pPr>
            <a:lvl7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7pPr>
            <a:lvl8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8pPr>
            <a:lvl9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9pPr>
          </a:lstStyle>
          <a:p>
            <a:pPr algn="ctr">
              <a:defRPr/>
            </a:pPr>
            <a:r>
              <a:rPr lang="en-GB" b="1" i="1" dirty="0" err="1"/>
              <a:t>Scissione</a:t>
            </a:r>
            <a:endParaRPr lang="en-GB" b="1" i="1" dirty="0"/>
          </a:p>
        </p:txBody>
      </p:sp>
      <p:sp>
        <p:nvSpPr>
          <p:cNvPr id="76810" name="Text Box 10"/>
          <p:cNvSpPr txBox="1">
            <a:spLocks noChangeArrowheads="1"/>
          </p:cNvSpPr>
          <p:nvPr/>
        </p:nvSpPr>
        <p:spPr bwMode="auto">
          <a:xfrm>
            <a:off x="2209826" y="4310452"/>
            <a:ext cx="3762375" cy="1866511"/>
          </a:xfrm>
          <a:prstGeom prst="rect">
            <a:avLst/>
          </a:prstGeom>
          <a:solidFill>
            <a:srgbClr val="CCEC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5pPr>
            <a:lvl6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6pPr>
            <a:lvl7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7pPr>
            <a:lvl8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8pPr>
            <a:lvl9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9pPr>
          </a:lstStyle>
          <a:p>
            <a:pPr algn="just">
              <a:buSzPct val="80000"/>
              <a:buFont typeface="Wingdings" charset="0"/>
              <a:buNone/>
              <a:defRPr/>
            </a:pPr>
            <a:r>
              <a:rPr lang="en-GB" sz="1400" dirty="0"/>
              <a:t>DISCIPLINA:</a:t>
            </a:r>
          </a:p>
          <a:p>
            <a:pPr algn="just">
              <a:buSzPct val="80000"/>
              <a:buFont typeface="Wingdings" charset="0"/>
              <a:buChar char=""/>
              <a:defRPr/>
            </a:pPr>
            <a:r>
              <a:rPr lang="en-GB" sz="1400" dirty="0"/>
              <a:t> </a:t>
            </a:r>
            <a:r>
              <a:rPr lang="en-GB" sz="1400" dirty="0" err="1"/>
              <a:t>Opposizione</a:t>
            </a:r>
            <a:r>
              <a:rPr lang="en-GB" sz="1400" dirty="0"/>
              <a:t> </a:t>
            </a:r>
            <a:r>
              <a:rPr lang="en-GB" sz="1400" dirty="0" err="1"/>
              <a:t>dei</a:t>
            </a:r>
            <a:r>
              <a:rPr lang="en-GB" sz="1400" dirty="0"/>
              <a:t> </a:t>
            </a:r>
            <a:r>
              <a:rPr lang="en-GB" sz="1400" dirty="0" err="1"/>
              <a:t>creditori</a:t>
            </a:r>
            <a:r>
              <a:rPr lang="en-GB" sz="1400" dirty="0"/>
              <a:t> (art. 2503) (e </a:t>
            </a:r>
            <a:r>
              <a:rPr lang="en-GB" sz="1400" dirty="0" err="1"/>
              <a:t>casi</a:t>
            </a:r>
            <a:r>
              <a:rPr lang="en-GB" sz="1400" dirty="0"/>
              <a:t> di </a:t>
            </a:r>
            <a:r>
              <a:rPr lang="en-GB" sz="1400" dirty="0" err="1"/>
              <a:t>esclusione</a:t>
            </a:r>
            <a:r>
              <a:rPr lang="en-GB" sz="1400" dirty="0"/>
              <a:t> del </a:t>
            </a:r>
            <a:r>
              <a:rPr lang="en-GB" sz="1400" dirty="0" err="1"/>
              <a:t>necessario</a:t>
            </a:r>
            <a:r>
              <a:rPr lang="en-GB" sz="1400" dirty="0"/>
              <a:t> </a:t>
            </a:r>
            <a:r>
              <a:rPr lang="en-GB" sz="1400" dirty="0" err="1"/>
              <a:t>decorso</a:t>
            </a:r>
            <a:r>
              <a:rPr lang="en-GB" sz="1400" dirty="0"/>
              <a:t> del </a:t>
            </a:r>
            <a:r>
              <a:rPr lang="en-GB" sz="1400" dirty="0" err="1"/>
              <a:t>relativo</a:t>
            </a:r>
            <a:r>
              <a:rPr lang="en-GB" sz="1400" dirty="0"/>
              <a:t> </a:t>
            </a:r>
            <a:r>
              <a:rPr lang="en-GB" sz="1400" dirty="0" err="1"/>
              <a:t>termine</a:t>
            </a:r>
            <a:r>
              <a:rPr lang="en-GB" sz="1400" dirty="0"/>
              <a:t>)‏</a:t>
            </a:r>
          </a:p>
          <a:p>
            <a:pPr algn="just">
              <a:buSzPct val="80000"/>
              <a:buFont typeface="Wingdings" charset="0"/>
              <a:buChar char=""/>
              <a:defRPr/>
            </a:pPr>
            <a:r>
              <a:rPr lang="en-GB" sz="1400" dirty="0"/>
              <a:t> </a:t>
            </a:r>
            <a:r>
              <a:rPr lang="en-GB" sz="1400" dirty="0" err="1"/>
              <a:t>Consenso</a:t>
            </a:r>
            <a:r>
              <a:rPr lang="en-GB" sz="1400" dirty="0"/>
              <a:t> </a:t>
            </a:r>
            <a:r>
              <a:rPr lang="en-GB" sz="1400" dirty="0" err="1"/>
              <a:t>dei</a:t>
            </a:r>
            <a:r>
              <a:rPr lang="en-GB" sz="1400" dirty="0"/>
              <a:t> </a:t>
            </a:r>
            <a:r>
              <a:rPr lang="en-GB" sz="1400" dirty="0" err="1"/>
              <a:t>creditori</a:t>
            </a:r>
            <a:r>
              <a:rPr lang="en-GB" sz="1400" dirty="0"/>
              <a:t> </a:t>
            </a:r>
            <a:r>
              <a:rPr lang="en-GB" sz="1400" dirty="0" err="1"/>
              <a:t>alla</a:t>
            </a:r>
            <a:r>
              <a:rPr lang="en-GB" sz="1400" dirty="0"/>
              <a:t> </a:t>
            </a:r>
            <a:r>
              <a:rPr lang="en-GB" sz="1400" dirty="0" err="1"/>
              <a:t>liberazione</a:t>
            </a:r>
            <a:r>
              <a:rPr lang="en-GB" sz="1400" dirty="0"/>
              <a:t> per le </a:t>
            </a:r>
            <a:r>
              <a:rPr lang="en-GB" sz="1400" dirty="0" err="1"/>
              <a:t>obbl</a:t>
            </a:r>
            <a:r>
              <a:rPr lang="en-GB" sz="1400" dirty="0"/>
              <a:t>. </a:t>
            </a:r>
            <a:r>
              <a:rPr lang="en-GB" sz="1400" dirty="0" err="1"/>
              <a:t>anteriori</a:t>
            </a:r>
            <a:r>
              <a:rPr lang="en-GB" sz="1400" dirty="0"/>
              <a:t> (2504 </a:t>
            </a:r>
            <a:r>
              <a:rPr lang="en-GB" sz="1400" dirty="0" err="1"/>
              <a:t>bis</a:t>
            </a:r>
            <a:r>
              <a:rPr lang="en-GB" sz="1400" dirty="0"/>
              <a:t>, </a:t>
            </a:r>
            <a:r>
              <a:rPr lang="en-GB" sz="1400" dirty="0" err="1"/>
              <a:t>u.c</a:t>
            </a:r>
            <a:r>
              <a:rPr lang="en-GB" sz="1400" dirty="0"/>
              <a:t>.) (espresso o </a:t>
            </a:r>
            <a:r>
              <a:rPr lang="en-GB" sz="1400" dirty="0" err="1"/>
              <a:t>implicito</a:t>
            </a:r>
            <a:r>
              <a:rPr lang="en-GB" sz="1400" dirty="0"/>
              <a:t>? </a:t>
            </a:r>
            <a:r>
              <a:rPr lang="en-GB" sz="1400" dirty="0" err="1"/>
              <a:t>Nel</a:t>
            </a:r>
            <a:r>
              <a:rPr lang="en-GB" sz="1400" dirty="0"/>
              <a:t> secondo </a:t>
            </a:r>
            <a:r>
              <a:rPr lang="en-GB" sz="1400" dirty="0" err="1"/>
              <a:t>caso</a:t>
            </a:r>
            <a:r>
              <a:rPr lang="en-GB" sz="1400" dirty="0"/>
              <a:t>, appl. 2500/5, II)‏</a:t>
            </a:r>
          </a:p>
        </p:txBody>
      </p:sp>
      <p:sp>
        <p:nvSpPr>
          <p:cNvPr id="76811" name="Text Box 11"/>
          <p:cNvSpPr txBox="1">
            <a:spLocks noChangeArrowheads="1"/>
          </p:cNvSpPr>
          <p:nvPr/>
        </p:nvSpPr>
        <p:spPr bwMode="auto">
          <a:xfrm>
            <a:off x="4767269" y="0"/>
            <a:ext cx="3054339" cy="4330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5pPr>
            <a:lvl6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6pPr>
            <a:lvl7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7pPr>
            <a:lvl8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8pPr>
            <a:lvl9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9pPr>
          </a:lstStyle>
          <a:p>
            <a:pPr algn="ctr">
              <a:defRPr/>
            </a:pPr>
            <a:r>
              <a:rPr lang="en-GB" sz="2200" b="1" i="1"/>
              <a:t>Operazioni straordinarie</a:t>
            </a:r>
          </a:p>
        </p:txBody>
      </p:sp>
    </p:spTree>
    <p:extLst>
      <p:ext uri="{BB962C8B-B14F-4D97-AF65-F5344CB8AC3E}">
        <p14:creationId xmlns:p14="http://schemas.microsoft.com/office/powerpoint/2010/main" val="389052487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1"/>
          <p:cNvSpPr>
            <a:spLocks noChangeArrowheads="1"/>
          </p:cNvSpPr>
          <p:nvPr/>
        </p:nvSpPr>
        <p:spPr bwMode="auto">
          <a:xfrm>
            <a:off x="9982200" y="6477001"/>
            <a:ext cx="457200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E0969602-18B2-124A-915B-2B8C65EE3A8E}" type="slidenum">
              <a:rPr lang="en-GB" sz="1000">
                <a:solidFill>
                  <a:srgbClr val="000000"/>
                </a:solidFill>
              </a:rPr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6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77828" name="Text Box 4"/>
          <p:cNvSpPr txBox="1">
            <a:spLocks noChangeArrowheads="1"/>
          </p:cNvSpPr>
          <p:nvPr/>
        </p:nvSpPr>
        <p:spPr bwMode="auto">
          <a:xfrm>
            <a:off x="4568484" y="402102"/>
            <a:ext cx="2462213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5pPr>
            <a:lvl6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6pPr>
            <a:lvl7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7pPr>
            <a:lvl8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8pPr>
            <a:lvl9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9pPr>
          </a:lstStyle>
          <a:p>
            <a:pPr algn="ctr">
              <a:defRPr/>
            </a:pPr>
            <a:r>
              <a:rPr lang="en-GB" b="1" i="1" dirty="0"/>
              <a:t>I </a:t>
            </a:r>
            <a:r>
              <a:rPr lang="en-GB" b="1" i="1" dirty="0" err="1"/>
              <a:t>gruppi</a:t>
            </a:r>
            <a:r>
              <a:rPr lang="en-GB" b="1" i="1" dirty="0"/>
              <a:t> di </a:t>
            </a:r>
            <a:r>
              <a:rPr lang="en-GB" b="1" i="1" dirty="0" err="1"/>
              <a:t>società</a:t>
            </a:r>
            <a:endParaRPr lang="en-GB" b="1" i="1" dirty="0"/>
          </a:p>
        </p:txBody>
      </p:sp>
      <p:sp>
        <p:nvSpPr>
          <p:cNvPr id="77829" name="Text Box 5"/>
          <p:cNvSpPr txBox="1">
            <a:spLocks noChangeArrowheads="1"/>
          </p:cNvSpPr>
          <p:nvPr/>
        </p:nvSpPr>
        <p:spPr bwMode="auto">
          <a:xfrm>
            <a:off x="1992313" y="2205038"/>
            <a:ext cx="2133600" cy="2667000"/>
          </a:xfrm>
          <a:prstGeom prst="rect">
            <a:avLst/>
          </a:prstGeom>
          <a:solidFill>
            <a:srgbClr val="CCEC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5pPr>
            <a:lvl6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6pPr>
            <a:lvl7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7pPr>
            <a:lvl8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8pPr>
            <a:lvl9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9pPr>
          </a:lstStyle>
          <a:p>
            <a:pPr algn="ctr">
              <a:defRPr/>
            </a:pPr>
            <a:endParaRPr lang="en-GB" sz="1600" dirty="0"/>
          </a:p>
          <a:p>
            <a:pPr algn="ctr">
              <a:defRPr/>
            </a:pPr>
            <a:r>
              <a:rPr lang="en-GB" sz="1600" dirty="0"/>
              <a:t>DIREZIONE E COORDINAMENTO DI SOCIETA</a:t>
            </a:r>
            <a:r>
              <a:rPr lang="en-GB" altLang="en-GB" sz="1600" dirty="0"/>
              <a:t>’</a:t>
            </a:r>
            <a:endParaRPr lang="en-GB" sz="1600" dirty="0"/>
          </a:p>
          <a:p>
            <a:pPr algn="ctr">
              <a:defRPr/>
            </a:pPr>
            <a:r>
              <a:rPr lang="en-GB" sz="2200" b="1" i="1" dirty="0"/>
              <a:t> </a:t>
            </a:r>
            <a:r>
              <a:rPr lang="en-GB" sz="1600" dirty="0"/>
              <a:t>(art. 2497 e ss.)‏</a:t>
            </a:r>
          </a:p>
        </p:txBody>
      </p:sp>
      <p:sp>
        <p:nvSpPr>
          <p:cNvPr id="77830" name="AutoShape 6"/>
          <p:cNvSpPr>
            <a:spLocks noChangeArrowheads="1"/>
          </p:cNvSpPr>
          <p:nvPr/>
        </p:nvSpPr>
        <p:spPr bwMode="auto">
          <a:xfrm>
            <a:off x="4151313" y="3357563"/>
            <a:ext cx="304800" cy="2286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77831" name="Text Box 7"/>
          <p:cNvSpPr txBox="1">
            <a:spLocks noChangeArrowheads="1"/>
          </p:cNvSpPr>
          <p:nvPr/>
        </p:nvSpPr>
        <p:spPr bwMode="auto">
          <a:xfrm>
            <a:off x="4511675" y="1557339"/>
            <a:ext cx="5105400" cy="4757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5pPr>
            <a:lvl6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6pPr>
            <a:lvl7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7pPr>
            <a:lvl8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8pPr>
            <a:lvl9pPr defTabSz="449263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MS Gothic" charset="0"/>
              </a:defRPr>
            </a:lvl9pPr>
          </a:lstStyle>
          <a:p>
            <a:pPr algn="just">
              <a:buSzPct val="80000"/>
              <a:buFont typeface="Wingdings" charset="0"/>
              <a:buChar char=""/>
              <a:defRPr/>
            </a:pPr>
            <a:r>
              <a:rPr lang="en-GB" sz="1800" dirty="0"/>
              <a:t> </a:t>
            </a:r>
            <a:r>
              <a:rPr lang="en-GB" sz="1800" dirty="0" err="1"/>
              <a:t>Presunzione</a:t>
            </a:r>
            <a:r>
              <a:rPr lang="en-GB" sz="1800" dirty="0"/>
              <a:t> di </a:t>
            </a:r>
            <a:r>
              <a:rPr lang="en-GB" sz="1800" dirty="0" err="1"/>
              <a:t>direzione</a:t>
            </a:r>
            <a:r>
              <a:rPr lang="en-GB" sz="1800" dirty="0"/>
              <a:t> e </a:t>
            </a:r>
            <a:r>
              <a:rPr lang="en-GB" sz="1800" dirty="0" err="1"/>
              <a:t>coordinamento</a:t>
            </a:r>
            <a:r>
              <a:rPr lang="en-GB" sz="1800" dirty="0"/>
              <a:t> (2359)‏</a:t>
            </a:r>
          </a:p>
          <a:p>
            <a:pPr algn="just">
              <a:buSzPct val="80000"/>
              <a:buFont typeface="Wingdings" charset="0"/>
              <a:buChar char=""/>
              <a:defRPr/>
            </a:pPr>
            <a:r>
              <a:rPr lang="en-GB" sz="1800" dirty="0"/>
              <a:t> </a:t>
            </a:r>
            <a:r>
              <a:rPr lang="en-GB" sz="1800" dirty="0" err="1"/>
              <a:t>Responsabilità</a:t>
            </a:r>
            <a:r>
              <a:rPr lang="en-GB" sz="1800" dirty="0"/>
              <a:t> </a:t>
            </a:r>
            <a:r>
              <a:rPr lang="en-GB" sz="1800" dirty="0" err="1"/>
              <a:t>della</a:t>
            </a:r>
            <a:r>
              <a:rPr lang="en-GB" sz="1800" dirty="0"/>
              <a:t> </a:t>
            </a:r>
            <a:r>
              <a:rPr lang="en-GB" sz="1800" dirty="0" err="1"/>
              <a:t>società</a:t>
            </a:r>
            <a:r>
              <a:rPr lang="en-GB" sz="1800" dirty="0"/>
              <a:t> </a:t>
            </a:r>
            <a:r>
              <a:rPr lang="en-GB" sz="1800" dirty="0" err="1"/>
              <a:t>che</a:t>
            </a:r>
            <a:r>
              <a:rPr lang="en-GB" sz="1800" dirty="0"/>
              <a:t> </a:t>
            </a:r>
            <a:r>
              <a:rPr lang="en-GB" sz="1800" dirty="0" err="1"/>
              <a:t>esercita</a:t>
            </a:r>
            <a:r>
              <a:rPr lang="en-GB" sz="1800" dirty="0"/>
              <a:t> </a:t>
            </a:r>
            <a:r>
              <a:rPr lang="en-GB" sz="1800" dirty="0" err="1"/>
              <a:t>direzione</a:t>
            </a:r>
            <a:r>
              <a:rPr lang="en-GB" sz="1800" dirty="0"/>
              <a:t> e </a:t>
            </a:r>
            <a:r>
              <a:rPr lang="en-GB" sz="1800" dirty="0" err="1"/>
              <a:t>coordinamento</a:t>
            </a:r>
            <a:r>
              <a:rPr lang="en-GB" sz="1800" dirty="0"/>
              <a:t> verso </a:t>
            </a:r>
            <a:r>
              <a:rPr lang="en-GB" sz="1800" dirty="0" err="1"/>
              <a:t>i</a:t>
            </a:r>
            <a:r>
              <a:rPr lang="en-GB" sz="1800" dirty="0"/>
              <a:t> </a:t>
            </a:r>
            <a:r>
              <a:rPr lang="en-GB" sz="1800" dirty="0" err="1"/>
              <a:t>soci</a:t>
            </a:r>
            <a:r>
              <a:rPr lang="en-GB" sz="1800" dirty="0"/>
              <a:t> e </a:t>
            </a:r>
            <a:r>
              <a:rPr lang="en-GB" sz="1800" b="1" dirty="0" err="1"/>
              <a:t>i</a:t>
            </a:r>
            <a:r>
              <a:rPr lang="en-GB" sz="1800" b="1" dirty="0"/>
              <a:t> </a:t>
            </a:r>
            <a:r>
              <a:rPr lang="en-GB" sz="1800" b="1" dirty="0" err="1"/>
              <a:t>creditori</a:t>
            </a:r>
            <a:r>
              <a:rPr lang="en-GB" sz="1800" b="1" dirty="0"/>
              <a:t> </a:t>
            </a:r>
            <a:r>
              <a:rPr lang="en-GB" sz="1800" b="1" dirty="0" err="1"/>
              <a:t>sociali</a:t>
            </a:r>
            <a:r>
              <a:rPr lang="en-GB" sz="1800" b="1" dirty="0"/>
              <a:t> </a:t>
            </a:r>
            <a:r>
              <a:rPr lang="en-GB" sz="1800" b="1" dirty="0" err="1"/>
              <a:t>delle</a:t>
            </a:r>
            <a:r>
              <a:rPr lang="en-GB" sz="1800" b="1" dirty="0"/>
              <a:t> </a:t>
            </a:r>
            <a:r>
              <a:rPr lang="en-GB" sz="1800" b="1" dirty="0" err="1"/>
              <a:t>società</a:t>
            </a:r>
            <a:r>
              <a:rPr lang="en-GB" sz="1800" b="1" dirty="0"/>
              <a:t> </a:t>
            </a:r>
            <a:r>
              <a:rPr lang="en-GB" sz="1800" b="1" dirty="0" err="1"/>
              <a:t>soggette</a:t>
            </a:r>
            <a:r>
              <a:rPr lang="en-GB" sz="1800" b="1" dirty="0"/>
              <a:t> a </a:t>
            </a:r>
            <a:r>
              <a:rPr lang="en-GB" sz="1800" b="1" dirty="0" err="1"/>
              <a:t>direzione</a:t>
            </a:r>
            <a:r>
              <a:rPr lang="en-GB" sz="1800" b="1" dirty="0"/>
              <a:t> e </a:t>
            </a:r>
            <a:r>
              <a:rPr lang="en-GB" sz="1800" b="1" dirty="0" err="1"/>
              <a:t>coordinamento</a:t>
            </a:r>
            <a:r>
              <a:rPr lang="en-GB" sz="1800" dirty="0"/>
              <a:t>;</a:t>
            </a:r>
          </a:p>
          <a:p>
            <a:pPr algn="just">
              <a:buSzPct val="80000"/>
              <a:buFont typeface="Wingdings" charset="0"/>
              <a:buChar char=""/>
              <a:defRPr/>
            </a:pPr>
            <a:r>
              <a:rPr lang="en-GB" sz="1800" dirty="0"/>
              <a:t> </a:t>
            </a:r>
            <a:r>
              <a:rPr lang="en-GB" sz="1800" dirty="0" err="1"/>
              <a:t>Presupposti</a:t>
            </a:r>
            <a:r>
              <a:rPr lang="en-GB" sz="1800"/>
              <a:t> positivi</a:t>
            </a:r>
            <a:r>
              <a:rPr lang="en-GB" sz="1800" dirty="0"/>
              <a:t> (</a:t>
            </a:r>
            <a:r>
              <a:rPr lang="en-GB" sz="1800" dirty="0" err="1"/>
              <a:t>pregiudizio</a:t>
            </a:r>
            <a:r>
              <a:rPr lang="en-GB" sz="1800" dirty="0"/>
              <a:t> </a:t>
            </a:r>
            <a:r>
              <a:rPr lang="en-GB" sz="1800" dirty="0" err="1"/>
              <a:t>all</a:t>
            </a:r>
            <a:r>
              <a:rPr lang="en-GB" altLang="en-GB" sz="1800" dirty="0" err="1"/>
              <a:t>’</a:t>
            </a:r>
            <a:r>
              <a:rPr lang="en-GB" sz="1800" dirty="0" err="1"/>
              <a:t>integrità</a:t>
            </a:r>
            <a:r>
              <a:rPr lang="en-GB" sz="1800" dirty="0"/>
              <a:t> </a:t>
            </a:r>
            <a:r>
              <a:rPr lang="en-GB" sz="1800" dirty="0" err="1"/>
              <a:t>derivante</a:t>
            </a:r>
            <a:r>
              <a:rPr lang="en-GB" sz="1800" dirty="0"/>
              <a:t> da </a:t>
            </a:r>
            <a:r>
              <a:rPr lang="en-GB" sz="1800" dirty="0" err="1"/>
              <a:t>atti</a:t>
            </a:r>
            <a:r>
              <a:rPr lang="en-GB" sz="1800" dirty="0"/>
              <a:t> </a:t>
            </a:r>
            <a:r>
              <a:rPr lang="en-GB" sz="1800" dirty="0" err="1"/>
              <a:t>che</a:t>
            </a:r>
            <a:r>
              <a:rPr lang="en-GB" sz="1800" dirty="0"/>
              <a:t> </a:t>
            </a:r>
            <a:r>
              <a:rPr lang="en-GB" sz="1800" dirty="0" err="1"/>
              <a:t>violano</a:t>
            </a:r>
            <a:r>
              <a:rPr lang="en-GB" sz="1800" dirty="0"/>
              <a:t> </a:t>
            </a:r>
            <a:r>
              <a:rPr lang="en-GB" sz="1800" dirty="0" err="1"/>
              <a:t>i</a:t>
            </a:r>
            <a:r>
              <a:rPr lang="en-GB" sz="1800" dirty="0"/>
              <a:t> </a:t>
            </a:r>
            <a:r>
              <a:rPr lang="en-GB" sz="1800" dirty="0" err="1"/>
              <a:t>principi</a:t>
            </a:r>
            <a:r>
              <a:rPr lang="en-GB" sz="1800" dirty="0"/>
              <a:t> di </a:t>
            </a:r>
            <a:r>
              <a:rPr lang="en-GB" sz="1800" dirty="0" err="1"/>
              <a:t>corretta</a:t>
            </a:r>
            <a:r>
              <a:rPr lang="en-GB" sz="1800" dirty="0"/>
              <a:t> </a:t>
            </a:r>
            <a:r>
              <a:rPr lang="en-GB" sz="1800" dirty="0" err="1"/>
              <a:t>amministrazione</a:t>
            </a:r>
            <a:r>
              <a:rPr lang="en-GB" sz="1800" dirty="0"/>
              <a:t>)</a:t>
            </a:r>
            <a:r>
              <a:rPr lang="en-GB" sz="1800" b="1" dirty="0"/>
              <a:t> </a:t>
            </a:r>
            <a:r>
              <a:rPr lang="en-GB" sz="1800" dirty="0"/>
              <a:t>e </a:t>
            </a:r>
            <a:r>
              <a:rPr lang="en-GB" sz="1800" dirty="0" err="1"/>
              <a:t>negativi</a:t>
            </a:r>
            <a:r>
              <a:rPr lang="en-GB" sz="1800" dirty="0"/>
              <a:t> (</a:t>
            </a:r>
            <a:r>
              <a:rPr lang="en-GB" sz="1800" dirty="0" err="1"/>
              <a:t>incapienza</a:t>
            </a:r>
            <a:r>
              <a:rPr lang="en-GB" sz="1800" dirty="0"/>
              <a:t> </a:t>
            </a:r>
            <a:r>
              <a:rPr lang="en-GB" sz="1800" dirty="0" err="1"/>
              <a:t>della</a:t>
            </a:r>
            <a:r>
              <a:rPr lang="en-GB" sz="1800" dirty="0"/>
              <a:t> </a:t>
            </a:r>
            <a:r>
              <a:rPr lang="en-GB" sz="1800" dirty="0" err="1"/>
              <a:t>controllata</a:t>
            </a:r>
            <a:r>
              <a:rPr lang="en-GB" sz="1800" dirty="0"/>
              <a:t>, </a:t>
            </a:r>
            <a:r>
              <a:rPr lang="en-GB" sz="1800" dirty="0" err="1"/>
              <a:t>assenza</a:t>
            </a:r>
            <a:r>
              <a:rPr lang="en-GB" sz="1800" dirty="0"/>
              <a:t> di </a:t>
            </a:r>
            <a:r>
              <a:rPr lang="en-GB" sz="1800" dirty="0" err="1"/>
              <a:t>compensazione</a:t>
            </a:r>
            <a:r>
              <a:rPr lang="en-GB" sz="1800" dirty="0"/>
              <a:t>) </a:t>
            </a:r>
            <a:r>
              <a:rPr lang="en-GB" sz="1800" dirty="0" err="1"/>
              <a:t>della</a:t>
            </a:r>
            <a:r>
              <a:rPr lang="en-GB" sz="1800" dirty="0"/>
              <a:t> </a:t>
            </a:r>
            <a:r>
              <a:rPr lang="en-GB" sz="1800" dirty="0" err="1"/>
              <a:t>responsabilità</a:t>
            </a:r>
            <a:r>
              <a:rPr lang="en-GB" sz="1800" dirty="0"/>
              <a:t> - 2497</a:t>
            </a:r>
          </a:p>
          <a:p>
            <a:pPr algn="just">
              <a:buSzPct val="80000"/>
              <a:buFont typeface="Wingdings" charset="0"/>
              <a:buChar char=""/>
              <a:defRPr/>
            </a:pPr>
            <a:r>
              <a:rPr lang="en-GB" sz="1800" dirty="0"/>
              <a:t>  </a:t>
            </a:r>
            <a:r>
              <a:rPr lang="en-GB" sz="1800" dirty="0" err="1"/>
              <a:t>Pubblicità</a:t>
            </a:r>
            <a:r>
              <a:rPr lang="en-GB" sz="1800" dirty="0"/>
              <a:t> </a:t>
            </a:r>
            <a:r>
              <a:rPr lang="en-GB" sz="1800" dirty="0" err="1"/>
              <a:t>dell</a:t>
            </a:r>
            <a:r>
              <a:rPr lang="en-GB" altLang="en-GB" sz="1800" dirty="0" err="1"/>
              <a:t>’</a:t>
            </a:r>
            <a:r>
              <a:rPr lang="en-GB" sz="1800" dirty="0" err="1"/>
              <a:t>esistenza</a:t>
            </a:r>
            <a:r>
              <a:rPr lang="en-GB" sz="1800" dirty="0"/>
              <a:t> di un </a:t>
            </a:r>
            <a:r>
              <a:rPr lang="en-GB" sz="1800" dirty="0" err="1"/>
              <a:t>rapporto</a:t>
            </a:r>
            <a:r>
              <a:rPr lang="en-GB" sz="1800" dirty="0"/>
              <a:t> di </a:t>
            </a:r>
            <a:r>
              <a:rPr lang="en-GB" sz="1800" dirty="0" err="1"/>
              <a:t>direzione</a:t>
            </a:r>
            <a:r>
              <a:rPr lang="en-GB" sz="1800" dirty="0"/>
              <a:t> e </a:t>
            </a:r>
            <a:r>
              <a:rPr lang="en-GB" sz="1800" dirty="0" err="1"/>
              <a:t>coordinamento</a:t>
            </a:r>
            <a:r>
              <a:rPr lang="en-GB" sz="1800" dirty="0"/>
              <a:t> (</a:t>
            </a:r>
            <a:r>
              <a:rPr lang="en-GB" sz="1800" dirty="0" err="1"/>
              <a:t>atti</a:t>
            </a:r>
            <a:r>
              <a:rPr lang="en-GB" sz="1800" dirty="0"/>
              <a:t> e </a:t>
            </a:r>
            <a:r>
              <a:rPr lang="en-GB" sz="1800" dirty="0" err="1"/>
              <a:t>corrispondenza</a:t>
            </a:r>
            <a:r>
              <a:rPr lang="en-GB" sz="1800" dirty="0"/>
              <a:t>; </a:t>
            </a:r>
            <a:r>
              <a:rPr lang="en-GB" sz="1800" dirty="0" err="1"/>
              <a:t>registro</a:t>
            </a:r>
            <a:r>
              <a:rPr lang="en-GB" sz="1800" dirty="0"/>
              <a:t> </a:t>
            </a:r>
            <a:r>
              <a:rPr lang="en-GB" sz="1800" dirty="0" err="1"/>
              <a:t>imprese</a:t>
            </a:r>
            <a:r>
              <a:rPr lang="en-GB" sz="1800" dirty="0"/>
              <a:t>; </a:t>
            </a:r>
            <a:r>
              <a:rPr lang="en-GB" sz="1800" dirty="0" err="1"/>
              <a:t>responsabilità</a:t>
            </a:r>
            <a:r>
              <a:rPr lang="en-GB" sz="1800" dirty="0"/>
              <a:t> </a:t>
            </a:r>
            <a:r>
              <a:rPr lang="en-GB" sz="1800" dirty="0" err="1"/>
              <a:t>omissiva</a:t>
            </a:r>
            <a:r>
              <a:rPr lang="en-GB" sz="1800" dirty="0"/>
              <a:t> </a:t>
            </a:r>
            <a:r>
              <a:rPr lang="en-GB" sz="1800" dirty="0" err="1"/>
              <a:t>degli</a:t>
            </a:r>
            <a:r>
              <a:rPr lang="en-GB" sz="1800" dirty="0"/>
              <a:t> </a:t>
            </a:r>
            <a:r>
              <a:rPr lang="en-GB" sz="1800" dirty="0" err="1"/>
              <a:t>amm.ri</a:t>
            </a:r>
            <a:r>
              <a:rPr lang="en-GB" sz="1800" dirty="0"/>
              <a:t>) – 2497 bis</a:t>
            </a:r>
          </a:p>
          <a:p>
            <a:pPr algn="just">
              <a:buSzPct val="80000"/>
              <a:buFont typeface="Wingdings" charset="0"/>
              <a:buChar char=""/>
              <a:defRPr/>
            </a:pPr>
            <a:r>
              <a:rPr lang="en-GB" sz="1800" dirty="0"/>
              <a:t> </a:t>
            </a:r>
            <a:r>
              <a:rPr lang="en-GB" sz="1800" dirty="0" err="1"/>
              <a:t>Motivazione</a:t>
            </a:r>
            <a:r>
              <a:rPr lang="en-GB" sz="1800" dirty="0"/>
              <a:t> </a:t>
            </a:r>
            <a:r>
              <a:rPr lang="en-GB" sz="1800" dirty="0" err="1"/>
              <a:t>delle</a:t>
            </a:r>
            <a:r>
              <a:rPr lang="en-GB" sz="1800" dirty="0"/>
              <a:t> </a:t>
            </a:r>
            <a:r>
              <a:rPr lang="en-GB" sz="1800" dirty="0" err="1"/>
              <a:t>decisioni</a:t>
            </a:r>
            <a:r>
              <a:rPr lang="en-GB" sz="1800" dirty="0"/>
              <a:t> </a:t>
            </a:r>
            <a:r>
              <a:rPr lang="en-GB" sz="1800" dirty="0" err="1"/>
              <a:t>influenzate</a:t>
            </a:r>
            <a:r>
              <a:rPr lang="en-GB" sz="1800" dirty="0"/>
              <a:t> </a:t>
            </a:r>
            <a:r>
              <a:rPr lang="en-GB" sz="1800" dirty="0" err="1"/>
              <a:t>dalla</a:t>
            </a:r>
            <a:r>
              <a:rPr lang="en-GB" sz="1800" dirty="0"/>
              <a:t> </a:t>
            </a:r>
            <a:r>
              <a:rPr lang="en-GB" sz="1800" dirty="0" err="1"/>
              <a:t>società</a:t>
            </a:r>
            <a:r>
              <a:rPr lang="en-GB" sz="1800" dirty="0"/>
              <a:t> </a:t>
            </a:r>
            <a:r>
              <a:rPr lang="en-GB" sz="1800" dirty="0" err="1"/>
              <a:t>che</a:t>
            </a:r>
            <a:r>
              <a:rPr lang="en-GB" sz="1800" dirty="0"/>
              <a:t> </a:t>
            </a:r>
            <a:r>
              <a:rPr lang="en-GB" sz="1800" dirty="0" err="1"/>
              <a:t>esercita</a:t>
            </a:r>
            <a:r>
              <a:rPr lang="en-GB" sz="1800" dirty="0"/>
              <a:t> </a:t>
            </a:r>
            <a:r>
              <a:rPr lang="en-GB" sz="1800" dirty="0" err="1"/>
              <a:t>direzione</a:t>
            </a:r>
            <a:r>
              <a:rPr lang="en-GB" sz="1800" dirty="0"/>
              <a:t> e </a:t>
            </a:r>
            <a:r>
              <a:rPr lang="en-GB" sz="1800" dirty="0" err="1"/>
              <a:t>coordinamento</a:t>
            </a:r>
            <a:r>
              <a:rPr lang="en-GB" sz="1800" dirty="0"/>
              <a:t> – 2497 </a:t>
            </a:r>
            <a:r>
              <a:rPr lang="en-GB" sz="1800" dirty="0" err="1"/>
              <a:t>ter</a:t>
            </a:r>
            <a:endParaRPr lang="en-GB" sz="1800" dirty="0"/>
          </a:p>
          <a:p>
            <a:pPr algn="just">
              <a:buSzPct val="80000"/>
              <a:buFont typeface="Wingdings" charset="0"/>
              <a:buChar char=""/>
              <a:defRPr/>
            </a:pPr>
            <a:r>
              <a:rPr lang="en-GB" sz="1800" dirty="0" err="1"/>
              <a:t>Finanziamenti</a:t>
            </a:r>
            <a:r>
              <a:rPr lang="en-GB" sz="1800" dirty="0"/>
              <a:t> </a:t>
            </a:r>
            <a:r>
              <a:rPr lang="en-GB" sz="1800" dirty="0" err="1"/>
              <a:t>nell</a:t>
            </a:r>
            <a:r>
              <a:rPr lang="en-GB" altLang="en-GB" sz="1800" dirty="0" err="1"/>
              <a:t>’</a:t>
            </a:r>
            <a:r>
              <a:rPr lang="en-GB" sz="1800" dirty="0" err="1"/>
              <a:t>attività</a:t>
            </a:r>
            <a:r>
              <a:rPr lang="en-GB" sz="1800" dirty="0"/>
              <a:t> di </a:t>
            </a:r>
            <a:r>
              <a:rPr lang="en-GB" sz="1800" dirty="0" err="1"/>
              <a:t>direzione</a:t>
            </a:r>
            <a:r>
              <a:rPr lang="en-GB" sz="1800" dirty="0"/>
              <a:t> (appl. 2467)‏</a:t>
            </a:r>
          </a:p>
        </p:txBody>
      </p:sp>
    </p:spTree>
    <p:extLst>
      <p:ext uri="{BB962C8B-B14F-4D97-AF65-F5344CB8AC3E}">
        <p14:creationId xmlns:p14="http://schemas.microsoft.com/office/powerpoint/2010/main" val="69703270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691</Words>
  <Application>Microsoft Macintosh PowerPoint</Application>
  <PresentationFormat>Widescreen</PresentationFormat>
  <Paragraphs>70</Paragraphs>
  <Slides>6</Slides>
  <Notes>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Cambria</vt:lpstr>
      <vt:lpstr>Times New Roman</vt:lpstr>
      <vt:lpstr>Wingdings</vt:lpstr>
      <vt:lpstr>Tema di Office</vt:lpstr>
      <vt:lpstr>Economia Aziendale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Economia Aziendale</dc:title>
  <dc:creator>Luca Savino - Savino &amp; Partners a.s.</dc:creator>
  <cp:lastModifiedBy>Luca Savino - Savino &amp; Partners a.s.</cp:lastModifiedBy>
  <cp:revision>1</cp:revision>
  <dcterms:created xsi:type="dcterms:W3CDTF">2023-05-15T06:25:41Z</dcterms:created>
  <dcterms:modified xsi:type="dcterms:W3CDTF">2023-05-15T06:30:28Z</dcterms:modified>
</cp:coreProperties>
</file>