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C318C-23FE-63FE-3825-E8E8404E68D0}"/>
              </a:ext>
            </a:extLst>
          </p:cNvPr>
          <p:cNvSpPr>
            <a:spLocks noGrp="1"/>
          </p:cNvSpPr>
          <p:nvPr>
            <p:ph type="ctrTitle"/>
          </p:nvPr>
        </p:nvSpPr>
        <p:spPr>
          <a:xfrm>
            <a:off x="2692398" y="2822712"/>
            <a:ext cx="6815669" cy="671867"/>
          </a:xfrm>
        </p:spPr>
        <p:txBody>
          <a:bodyPr anchor="ctr"/>
          <a:lstStyle/>
          <a:p>
            <a:r>
              <a:rPr lang="en-US" sz="4800" dirty="0">
                <a:solidFill>
                  <a:schemeClr val="accent3">
                    <a:lumMod val="75000"/>
                  </a:schemeClr>
                </a:solidFill>
                <a:effectLst>
                  <a:outerShdw blurRad="38100" dist="38100" dir="2700000" algn="tl">
                    <a:srgbClr val="000000">
                      <a:alpha val="43137"/>
                    </a:srgbClr>
                  </a:outerShdw>
                </a:effectLst>
              </a:rPr>
              <a:t>Passive verb forms</a:t>
            </a:r>
            <a:endParaRPr lang="it-IT" sz="48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26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0"/>
            <a:ext cx="10211746" cy="5448063"/>
          </a:xfrm>
        </p:spPr>
        <p:txBody>
          <a:bodyPr>
            <a:normAutofit fontScale="85000" lnSpcReduction="20000"/>
          </a:bodyPr>
          <a:lstStyle/>
          <a:p>
            <a:pPr>
              <a:lnSpc>
                <a:spcPct val="120000"/>
              </a:lnSpc>
              <a:spcBef>
                <a:spcPts val="0"/>
              </a:spcBef>
              <a:spcAft>
                <a:spcPts val="0"/>
              </a:spcAft>
            </a:pPr>
            <a:r>
              <a:rPr lang="en-US" sz="1800" b="1" dirty="0"/>
              <a:t>Turn the following active sentences into passive sentences. Keep the same verb tense</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1. Then I noticed that someone had stolen my wallet. ⇒ Then I noticed that my wallet 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2. He said that the police had arrested him 13 times. ⇒ He said that he _____________________ 13 times.</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3. They will not make a decision until next week. ⇒ A decision ________________________ until next week.</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4. They are going to clean the room today. ⇒ The room ___________________ today.</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5. Someone should open the window. ⇒ The window ________________________.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6. We must keep the secret. ⇒ The secret ______________________.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7. I'm tired of people telling me what to do. ⇒ I'm tired of _________________ what to do.</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8. They used to send Anna to her room after dinner. ⇒ Anna used ________________ to her room after dinner.</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9. Someone might discover the truth. ⇒ The truth _____________________.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10. We can do nothing ⇒ Nothing _______________________</a:t>
            </a:r>
          </a:p>
        </p:txBody>
      </p:sp>
    </p:spTree>
    <p:extLst>
      <p:ext uri="{BB962C8B-B14F-4D97-AF65-F5344CB8AC3E}">
        <p14:creationId xmlns:p14="http://schemas.microsoft.com/office/powerpoint/2010/main" val="221037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579309"/>
            <a:ext cx="10211746" cy="5719259"/>
          </a:xfrm>
        </p:spPr>
        <p:txBody>
          <a:bodyPr>
            <a:normAutofit fontScale="55000" lnSpcReduction="20000"/>
          </a:bodyPr>
          <a:lstStyle/>
          <a:p>
            <a:pPr>
              <a:lnSpc>
                <a:spcPct val="120000"/>
              </a:lnSpc>
              <a:spcBef>
                <a:spcPts val="0"/>
              </a:spcBef>
              <a:spcAft>
                <a:spcPts val="0"/>
              </a:spcAft>
            </a:pPr>
            <a:r>
              <a:rPr lang="en-US" sz="2500" b="1" dirty="0"/>
              <a:t>Choose the correct option for each gap below</a:t>
            </a:r>
          </a:p>
          <a:p>
            <a:pPr>
              <a:lnSpc>
                <a:spcPct val="120000"/>
              </a:lnSpc>
              <a:spcBef>
                <a:spcPts val="0"/>
              </a:spcBef>
              <a:spcAft>
                <a:spcPts val="0"/>
              </a:spcAft>
            </a:pPr>
            <a:endParaRPr lang="en-US" sz="1600" dirty="0"/>
          </a:p>
          <a:p>
            <a:pPr>
              <a:lnSpc>
                <a:spcPct val="120000"/>
              </a:lnSpc>
              <a:spcBef>
                <a:spcPts val="0"/>
              </a:spcBef>
              <a:spcAft>
                <a:spcPts val="0"/>
              </a:spcAft>
            </a:pPr>
            <a:r>
              <a:rPr lang="en-US" sz="2200" dirty="0"/>
              <a:t>1. The prime minister _________________ his resignation tomorrow.</a:t>
            </a:r>
          </a:p>
          <a:p>
            <a:pPr>
              <a:lnSpc>
                <a:spcPct val="120000"/>
              </a:lnSpc>
              <a:spcBef>
                <a:spcPts val="0"/>
              </a:spcBef>
              <a:spcAft>
                <a:spcPts val="0"/>
              </a:spcAft>
            </a:pPr>
            <a:r>
              <a:rPr lang="en-US" sz="2200" dirty="0"/>
              <a:t>a. is expected to have announced</a:t>
            </a:r>
          </a:p>
          <a:p>
            <a:pPr>
              <a:lnSpc>
                <a:spcPct val="120000"/>
              </a:lnSpc>
              <a:spcBef>
                <a:spcPts val="0"/>
              </a:spcBef>
              <a:spcAft>
                <a:spcPts val="0"/>
              </a:spcAft>
            </a:pPr>
            <a:r>
              <a:rPr lang="en-US" sz="2200" dirty="0"/>
              <a:t>b. is expected that he will</a:t>
            </a:r>
          </a:p>
          <a:p>
            <a:pPr>
              <a:lnSpc>
                <a:spcPct val="120000"/>
              </a:lnSpc>
              <a:spcBef>
                <a:spcPts val="0"/>
              </a:spcBef>
              <a:spcAft>
                <a:spcPts val="0"/>
              </a:spcAft>
            </a:pPr>
            <a:r>
              <a:rPr lang="en-US" sz="2200" dirty="0"/>
              <a:t>c. is expected to will announce</a:t>
            </a:r>
          </a:p>
          <a:p>
            <a:pPr>
              <a:lnSpc>
                <a:spcPct val="120000"/>
              </a:lnSpc>
              <a:spcBef>
                <a:spcPts val="0"/>
              </a:spcBef>
              <a:spcAft>
                <a:spcPts val="0"/>
              </a:spcAft>
            </a:pPr>
            <a:r>
              <a:rPr lang="en-US" sz="2200" dirty="0"/>
              <a:t>d. is expected to announce</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2. A suspect _________________ after the murder.</a:t>
            </a:r>
          </a:p>
          <a:p>
            <a:pPr>
              <a:lnSpc>
                <a:spcPct val="120000"/>
              </a:lnSpc>
              <a:spcBef>
                <a:spcPts val="0"/>
              </a:spcBef>
              <a:spcAft>
                <a:spcPts val="0"/>
              </a:spcAft>
            </a:pPr>
            <a:r>
              <a:rPr lang="en-US" sz="2200" dirty="0"/>
              <a:t>a. is reported to have been arrested</a:t>
            </a:r>
          </a:p>
          <a:p>
            <a:pPr>
              <a:lnSpc>
                <a:spcPct val="120000"/>
              </a:lnSpc>
              <a:spcBef>
                <a:spcPts val="0"/>
              </a:spcBef>
              <a:spcAft>
                <a:spcPts val="0"/>
              </a:spcAft>
            </a:pPr>
            <a:r>
              <a:rPr lang="en-US" sz="2200" dirty="0"/>
              <a:t>b. is reported that was arrested</a:t>
            </a:r>
          </a:p>
          <a:p>
            <a:pPr>
              <a:lnSpc>
                <a:spcPct val="120000"/>
              </a:lnSpc>
              <a:spcBef>
                <a:spcPts val="0"/>
              </a:spcBef>
              <a:spcAft>
                <a:spcPts val="0"/>
              </a:spcAft>
            </a:pPr>
            <a:r>
              <a:rPr lang="en-US" sz="2200" dirty="0"/>
              <a:t>c. is reported that he was arrested</a:t>
            </a:r>
          </a:p>
          <a:p>
            <a:pPr>
              <a:lnSpc>
                <a:spcPct val="120000"/>
              </a:lnSpc>
              <a:spcBef>
                <a:spcPts val="0"/>
              </a:spcBef>
              <a:spcAft>
                <a:spcPts val="0"/>
              </a:spcAft>
            </a:pPr>
            <a:r>
              <a:rPr lang="en-US" sz="2200" dirty="0"/>
              <a:t>d. is reported to be arresting</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3. The couple ________________ by the end of the year.</a:t>
            </a:r>
          </a:p>
          <a:p>
            <a:pPr>
              <a:lnSpc>
                <a:spcPct val="120000"/>
              </a:lnSpc>
              <a:spcBef>
                <a:spcPts val="0"/>
              </a:spcBef>
              <a:spcAft>
                <a:spcPts val="0"/>
              </a:spcAft>
            </a:pPr>
            <a:r>
              <a:rPr lang="en-US" sz="2200" dirty="0"/>
              <a:t>a. are rumored they will get married</a:t>
            </a:r>
          </a:p>
          <a:p>
            <a:pPr>
              <a:lnSpc>
                <a:spcPct val="120000"/>
              </a:lnSpc>
              <a:spcBef>
                <a:spcPts val="0"/>
              </a:spcBef>
              <a:spcAft>
                <a:spcPts val="0"/>
              </a:spcAft>
            </a:pPr>
            <a:r>
              <a:rPr lang="en-US" sz="2200" dirty="0"/>
              <a:t>b. are rumored to get married</a:t>
            </a:r>
          </a:p>
          <a:p>
            <a:pPr>
              <a:lnSpc>
                <a:spcPct val="120000"/>
              </a:lnSpc>
              <a:spcBef>
                <a:spcPts val="0"/>
              </a:spcBef>
              <a:spcAft>
                <a:spcPts val="0"/>
              </a:spcAft>
            </a:pPr>
            <a:r>
              <a:rPr lang="en-US" sz="2200" dirty="0"/>
              <a:t>c. are rumored that will get married</a:t>
            </a:r>
          </a:p>
          <a:p>
            <a:pPr>
              <a:lnSpc>
                <a:spcPct val="120000"/>
              </a:lnSpc>
              <a:spcBef>
                <a:spcPts val="0"/>
              </a:spcBef>
              <a:spcAft>
                <a:spcPts val="0"/>
              </a:spcAft>
            </a:pPr>
            <a:r>
              <a:rPr lang="en-US" sz="2200" dirty="0"/>
              <a:t>d. are rumored to have got married</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4. He _________________ the best neurosurgeon of all time.</a:t>
            </a:r>
          </a:p>
          <a:p>
            <a:pPr>
              <a:lnSpc>
                <a:spcPct val="120000"/>
              </a:lnSpc>
              <a:spcBef>
                <a:spcPts val="0"/>
              </a:spcBef>
              <a:spcAft>
                <a:spcPts val="0"/>
              </a:spcAft>
            </a:pPr>
            <a:r>
              <a:rPr lang="en-US" sz="2200" dirty="0"/>
              <a:t>a. is considered be</a:t>
            </a:r>
          </a:p>
          <a:p>
            <a:pPr>
              <a:lnSpc>
                <a:spcPct val="120000"/>
              </a:lnSpc>
              <a:spcBef>
                <a:spcPts val="0"/>
              </a:spcBef>
              <a:spcAft>
                <a:spcPts val="0"/>
              </a:spcAft>
            </a:pPr>
            <a:r>
              <a:rPr lang="en-US" sz="2200" dirty="0"/>
              <a:t>b. is considered that he was</a:t>
            </a:r>
          </a:p>
          <a:p>
            <a:pPr>
              <a:lnSpc>
                <a:spcPct val="120000"/>
              </a:lnSpc>
              <a:spcBef>
                <a:spcPts val="0"/>
              </a:spcBef>
              <a:spcAft>
                <a:spcPts val="0"/>
              </a:spcAft>
            </a:pPr>
            <a:r>
              <a:rPr lang="en-US" sz="2200" dirty="0"/>
              <a:t>c. is considered to have been</a:t>
            </a:r>
          </a:p>
          <a:p>
            <a:pPr>
              <a:lnSpc>
                <a:spcPct val="120000"/>
              </a:lnSpc>
              <a:spcBef>
                <a:spcPts val="0"/>
              </a:spcBef>
              <a:spcAft>
                <a:spcPts val="0"/>
              </a:spcAft>
            </a:pPr>
            <a:r>
              <a:rPr lang="en-US" sz="2200" dirty="0"/>
              <a:t>d. is considered that it was</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5. The side effects of this drug _______________ severe.</a:t>
            </a:r>
          </a:p>
          <a:p>
            <a:pPr>
              <a:lnSpc>
                <a:spcPct val="120000"/>
              </a:lnSpc>
              <a:spcBef>
                <a:spcPts val="0"/>
              </a:spcBef>
              <a:spcAft>
                <a:spcPts val="0"/>
              </a:spcAft>
            </a:pPr>
            <a:r>
              <a:rPr lang="en-US" sz="2200" dirty="0"/>
              <a:t>a. think to be</a:t>
            </a:r>
          </a:p>
          <a:p>
            <a:pPr>
              <a:lnSpc>
                <a:spcPct val="120000"/>
              </a:lnSpc>
              <a:spcBef>
                <a:spcPts val="0"/>
              </a:spcBef>
              <a:spcAft>
                <a:spcPts val="0"/>
              </a:spcAft>
            </a:pPr>
            <a:r>
              <a:rPr lang="en-US" sz="2200" dirty="0"/>
              <a:t>b .are thought that they are</a:t>
            </a:r>
          </a:p>
          <a:p>
            <a:pPr>
              <a:lnSpc>
                <a:spcPct val="120000"/>
              </a:lnSpc>
              <a:spcBef>
                <a:spcPts val="0"/>
              </a:spcBef>
              <a:spcAft>
                <a:spcPts val="0"/>
              </a:spcAft>
            </a:pPr>
            <a:r>
              <a:rPr lang="en-US" sz="2200" dirty="0"/>
              <a:t>c. are thought they have been</a:t>
            </a:r>
          </a:p>
          <a:p>
            <a:pPr>
              <a:lnSpc>
                <a:spcPct val="120000"/>
              </a:lnSpc>
              <a:spcBef>
                <a:spcPts val="0"/>
              </a:spcBef>
              <a:spcAft>
                <a:spcPts val="0"/>
              </a:spcAft>
            </a:pPr>
            <a:r>
              <a:rPr lang="en-US" sz="2200" dirty="0"/>
              <a:t>d. are thought to be</a:t>
            </a:r>
          </a:p>
        </p:txBody>
      </p:sp>
    </p:spTree>
    <p:extLst>
      <p:ext uri="{BB962C8B-B14F-4D97-AF65-F5344CB8AC3E}">
        <p14:creationId xmlns:p14="http://schemas.microsoft.com/office/powerpoint/2010/main" val="94475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675861"/>
            <a:ext cx="10211746" cy="5475041"/>
          </a:xfrm>
        </p:spPr>
        <p:txBody>
          <a:bodyPr>
            <a:noAutofit/>
          </a:bodyPr>
          <a:lstStyle/>
          <a:p>
            <a:pPr>
              <a:spcBef>
                <a:spcPts val="0"/>
              </a:spcBef>
              <a:spcAft>
                <a:spcPts val="0"/>
              </a:spcAft>
            </a:pPr>
            <a:r>
              <a:rPr lang="en-US" sz="1200" dirty="0"/>
              <a:t>6. It ______________ for quite some time.</a:t>
            </a:r>
          </a:p>
          <a:p>
            <a:pPr>
              <a:spcBef>
                <a:spcPts val="0"/>
              </a:spcBef>
              <a:spcAft>
                <a:spcPts val="0"/>
              </a:spcAft>
            </a:pPr>
            <a:r>
              <a:rPr lang="en-US" sz="1200" dirty="0"/>
              <a:t>a. is said to happen</a:t>
            </a:r>
          </a:p>
          <a:p>
            <a:pPr>
              <a:spcBef>
                <a:spcPts val="0"/>
              </a:spcBef>
              <a:spcAft>
                <a:spcPts val="0"/>
              </a:spcAft>
            </a:pPr>
            <a:r>
              <a:rPr lang="en-US" sz="1200" dirty="0"/>
              <a:t>b. is said that this has been happening</a:t>
            </a:r>
          </a:p>
          <a:p>
            <a:pPr>
              <a:spcBef>
                <a:spcPts val="0"/>
              </a:spcBef>
              <a:spcAft>
                <a:spcPts val="0"/>
              </a:spcAft>
            </a:pPr>
            <a:r>
              <a:rPr lang="en-US" sz="1200" dirty="0"/>
              <a:t>c. is said this to be happening</a:t>
            </a:r>
          </a:p>
          <a:p>
            <a:pPr>
              <a:spcBef>
                <a:spcPts val="0"/>
              </a:spcBef>
              <a:spcAft>
                <a:spcPts val="0"/>
              </a:spcAft>
            </a:pPr>
            <a:r>
              <a:rPr lang="en-US" sz="1200" dirty="0"/>
              <a:t>d. is said this to have happened</a:t>
            </a:r>
          </a:p>
          <a:p>
            <a:pPr>
              <a:spcBef>
                <a:spcPts val="0"/>
              </a:spcBef>
              <a:spcAft>
                <a:spcPts val="0"/>
              </a:spcAft>
            </a:pPr>
            <a:endParaRPr lang="en-US" sz="800" dirty="0"/>
          </a:p>
          <a:p>
            <a:pPr>
              <a:spcBef>
                <a:spcPts val="0"/>
              </a:spcBef>
              <a:spcAft>
                <a:spcPts val="0"/>
              </a:spcAft>
            </a:pPr>
            <a:r>
              <a:rPr lang="en-US" sz="1200" dirty="0"/>
              <a:t>7. These measures ___________________ necessary for the safety and security of the nation.</a:t>
            </a:r>
          </a:p>
          <a:p>
            <a:pPr>
              <a:spcBef>
                <a:spcPts val="0"/>
              </a:spcBef>
              <a:spcAft>
                <a:spcPts val="0"/>
              </a:spcAft>
            </a:pPr>
            <a:r>
              <a:rPr lang="en-US" sz="1200" dirty="0"/>
              <a:t>a. are claimed that they are</a:t>
            </a:r>
          </a:p>
          <a:p>
            <a:pPr>
              <a:spcBef>
                <a:spcPts val="0"/>
              </a:spcBef>
              <a:spcAft>
                <a:spcPts val="0"/>
              </a:spcAft>
            </a:pPr>
            <a:r>
              <a:rPr lang="en-US" sz="1200" dirty="0"/>
              <a:t>b. are claimed are</a:t>
            </a:r>
          </a:p>
          <a:p>
            <a:pPr>
              <a:spcBef>
                <a:spcPts val="0"/>
              </a:spcBef>
              <a:spcAft>
                <a:spcPts val="0"/>
              </a:spcAft>
            </a:pPr>
            <a:r>
              <a:rPr lang="en-US" sz="1200" dirty="0"/>
              <a:t>c. are claimed to being</a:t>
            </a:r>
          </a:p>
          <a:p>
            <a:pPr>
              <a:spcBef>
                <a:spcPts val="0"/>
              </a:spcBef>
              <a:spcAft>
                <a:spcPts val="0"/>
              </a:spcAft>
            </a:pPr>
            <a:r>
              <a:rPr lang="en-US" sz="1200" dirty="0"/>
              <a:t>d. are claimed to be</a:t>
            </a:r>
          </a:p>
          <a:p>
            <a:pPr>
              <a:spcBef>
                <a:spcPts val="0"/>
              </a:spcBef>
              <a:spcAft>
                <a:spcPts val="0"/>
              </a:spcAft>
            </a:pPr>
            <a:endParaRPr lang="en-US" sz="800" dirty="0"/>
          </a:p>
          <a:p>
            <a:pPr>
              <a:spcBef>
                <a:spcPts val="0"/>
              </a:spcBef>
              <a:spcAft>
                <a:spcPts val="0"/>
              </a:spcAft>
            </a:pPr>
            <a:r>
              <a:rPr lang="en-US" sz="1200" dirty="0"/>
              <a:t>8. He ___________________ innocent until we can find evidence proving that he is guilty.</a:t>
            </a:r>
          </a:p>
          <a:p>
            <a:pPr>
              <a:spcBef>
                <a:spcPts val="0"/>
              </a:spcBef>
              <a:spcAft>
                <a:spcPts val="0"/>
              </a:spcAft>
            </a:pPr>
            <a:r>
              <a:rPr lang="en-US" sz="1200" dirty="0"/>
              <a:t>a. is presumed to be</a:t>
            </a:r>
          </a:p>
          <a:p>
            <a:pPr>
              <a:spcBef>
                <a:spcPts val="0"/>
              </a:spcBef>
              <a:spcAft>
                <a:spcPts val="0"/>
              </a:spcAft>
            </a:pPr>
            <a:r>
              <a:rPr lang="en-US" sz="1200" dirty="0"/>
              <a:t>b. is presumed that he is</a:t>
            </a:r>
          </a:p>
          <a:p>
            <a:pPr>
              <a:spcBef>
                <a:spcPts val="0"/>
              </a:spcBef>
              <a:spcAft>
                <a:spcPts val="0"/>
              </a:spcAft>
            </a:pPr>
            <a:r>
              <a:rPr lang="en-US" sz="1200" dirty="0"/>
              <a:t>c. is presumed is</a:t>
            </a:r>
          </a:p>
          <a:p>
            <a:pPr>
              <a:spcBef>
                <a:spcPts val="0"/>
              </a:spcBef>
              <a:spcAft>
                <a:spcPts val="0"/>
              </a:spcAft>
            </a:pPr>
            <a:r>
              <a:rPr lang="en-US" sz="1200" dirty="0"/>
              <a:t>d. is presumed be</a:t>
            </a:r>
          </a:p>
          <a:p>
            <a:pPr>
              <a:spcBef>
                <a:spcPts val="0"/>
              </a:spcBef>
              <a:spcAft>
                <a:spcPts val="0"/>
              </a:spcAft>
            </a:pPr>
            <a:endParaRPr lang="en-US" sz="800" dirty="0"/>
          </a:p>
          <a:p>
            <a:pPr>
              <a:spcBef>
                <a:spcPts val="0"/>
              </a:spcBef>
              <a:spcAft>
                <a:spcPts val="0"/>
              </a:spcAft>
            </a:pPr>
            <a:r>
              <a:rPr lang="en-US" sz="1200" dirty="0"/>
              <a:t>9. Hundreds of people _________________ killed in the earthquake.</a:t>
            </a:r>
          </a:p>
          <a:p>
            <a:pPr>
              <a:spcBef>
                <a:spcPts val="0"/>
              </a:spcBef>
              <a:spcAft>
                <a:spcPts val="0"/>
              </a:spcAft>
            </a:pPr>
            <a:r>
              <a:rPr lang="en-US" sz="1200" dirty="0"/>
              <a:t>a. are reported that they were</a:t>
            </a:r>
          </a:p>
          <a:p>
            <a:pPr>
              <a:spcBef>
                <a:spcPts val="0"/>
              </a:spcBef>
              <a:spcAft>
                <a:spcPts val="0"/>
              </a:spcAft>
            </a:pPr>
            <a:r>
              <a:rPr lang="en-US" sz="1200" dirty="0"/>
              <a:t>b. are reported to have been</a:t>
            </a:r>
          </a:p>
          <a:p>
            <a:pPr>
              <a:spcBef>
                <a:spcPts val="0"/>
              </a:spcBef>
              <a:spcAft>
                <a:spcPts val="0"/>
              </a:spcAft>
            </a:pPr>
            <a:r>
              <a:rPr lang="en-US" sz="1200" dirty="0"/>
              <a:t>c. are reported that they are</a:t>
            </a:r>
          </a:p>
          <a:p>
            <a:pPr>
              <a:spcBef>
                <a:spcPts val="0"/>
              </a:spcBef>
              <a:spcAft>
                <a:spcPts val="0"/>
              </a:spcAft>
            </a:pPr>
            <a:r>
              <a:rPr lang="en-US" sz="1200" dirty="0"/>
              <a:t>d. are reported to be</a:t>
            </a:r>
          </a:p>
          <a:p>
            <a:pPr>
              <a:spcBef>
                <a:spcPts val="0"/>
              </a:spcBef>
              <a:spcAft>
                <a:spcPts val="0"/>
              </a:spcAft>
            </a:pPr>
            <a:endParaRPr lang="en-US" sz="800" dirty="0"/>
          </a:p>
          <a:p>
            <a:pPr>
              <a:spcBef>
                <a:spcPts val="0"/>
              </a:spcBef>
              <a:spcAft>
                <a:spcPts val="0"/>
              </a:spcAft>
            </a:pPr>
            <a:r>
              <a:rPr lang="en-US" sz="1200" dirty="0"/>
              <a:t>10. The illness __________________ an hereditary condition.</a:t>
            </a:r>
          </a:p>
          <a:p>
            <a:pPr>
              <a:spcBef>
                <a:spcPts val="0"/>
              </a:spcBef>
              <a:spcAft>
                <a:spcPts val="0"/>
              </a:spcAft>
            </a:pPr>
            <a:r>
              <a:rPr lang="en-US" sz="1200" dirty="0"/>
              <a:t>a. is thought to be</a:t>
            </a:r>
          </a:p>
          <a:p>
            <a:pPr>
              <a:spcBef>
                <a:spcPts val="0"/>
              </a:spcBef>
              <a:spcAft>
                <a:spcPts val="0"/>
              </a:spcAft>
            </a:pPr>
            <a:r>
              <a:rPr lang="en-US" sz="1200" dirty="0"/>
              <a:t>b. is thought be</a:t>
            </a:r>
          </a:p>
          <a:p>
            <a:pPr>
              <a:spcBef>
                <a:spcPts val="0"/>
              </a:spcBef>
              <a:spcAft>
                <a:spcPts val="0"/>
              </a:spcAft>
            </a:pPr>
            <a:r>
              <a:rPr lang="en-US" sz="1200" dirty="0"/>
              <a:t>c. is thought that it is</a:t>
            </a:r>
          </a:p>
          <a:p>
            <a:pPr>
              <a:spcBef>
                <a:spcPts val="0"/>
              </a:spcBef>
              <a:spcAft>
                <a:spcPts val="0"/>
              </a:spcAft>
            </a:pPr>
            <a:r>
              <a:rPr lang="en-US" sz="1200" dirty="0"/>
              <a:t>d. is thought is</a:t>
            </a:r>
            <a:endParaRPr lang="en-US" sz="1100" dirty="0"/>
          </a:p>
        </p:txBody>
      </p:sp>
    </p:spTree>
    <p:extLst>
      <p:ext uri="{BB962C8B-B14F-4D97-AF65-F5344CB8AC3E}">
        <p14:creationId xmlns:p14="http://schemas.microsoft.com/office/powerpoint/2010/main" val="141501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611965"/>
            <a:ext cx="10211746" cy="5686604"/>
          </a:xfrm>
        </p:spPr>
        <p:txBody>
          <a:bodyPr>
            <a:normAutofit fontScale="92500" lnSpcReduction="10000"/>
          </a:bodyPr>
          <a:lstStyle/>
          <a:p>
            <a:pPr algn="just">
              <a:lnSpc>
                <a:spcPct val="120000"/>
              </a:lnSpc>
              <a:spcBef>
                <a:spcPts val="0"/>
              </a:spcBef>
              <a:spcAft>
                <a:spcPts val="0"/>
              </a:spcAft>
            </a:pPr>
            <a:r>
              <a:rPr lang="en-US" sz="1400" b="1" dirty="0"/>
              <a:t>Fill in the gaps with a passive structure using the passive form of the underlined reporting verbs</a:t>
            </a:r>
          </a:p>
          <a:p>
            <a:pPr algn="just">
              <a:lnSpc>
                <a:spcPct val="120000"/>
              </a:lnSpc>
              <a:spcBef>
                <a:spcPts val="0"/>
              </a:spcBef>
              <a:spcAft>
                <a:spcPts val="0"/>
              </a:spcAft>
            </a:pPr>
            <a:endParaRPr lang="en-US" sz="1200" dirty="0"/>
          </a:p>
          <a:p>
            <a:pPr algn="just">
              <a:lnSpc>
                <a:spcPct val="120000"/>
              </a:lnSpc>
              <a:spcBef>
                <a:spcPts val="0"/>
              </a:spcBef>
              <a:spcAft>
                <a:spcPts val="0"/>
              </a:spcAft>
            </a:pPr>
            <a:r>
              <a:rPr lang="en-US" sz="1400" dirty="0"/>
              <a:t>People </a:t>
            </a:r>
            <a:r>
              <a:rPr lang="en-US" sz="1400" u="sng" dirty="0"/>
              <a:t>believe</a:t>
            </a:r>
            <a:r>
              <a:rPr lang="en-US" sz="1400" dirty="0"/>
              <a:t> that the dolphins have died due to water pollution.</a:t>
            </a:r>
          </a:p>
          <a:p>
            <a:pPr algn="just">
              <a:lnSpc>
                <a:spcPct val="120000"/>
              </a:lnSpc>
              <a:spcBef>
                <a:spcPts val="0"/>
              </a:spcBef>
              <a:spcAft>
                <a:spcPts val="0"/>
              </a:spcAft>
            </a:pPr>
            <a:endParaRPr lang="en-US" sz="1200" dirty="0"/>
          </a:p>
          <a:p>
            <a:pPr algn="just">
              <a:lnSpc>
                <a:spcPct val="120000"/>
              </a:lnSpc>
              <a:spcBef>
                <a:spcPts val="0"/>
              </a:spcBef>
              <a:spcAft>
                <a:spcPts val="0"/>
              </a:spcAft>
            </a:pPr>
            <a:r>
              <a:rPr lang="en-US" sz="1400" dirty="0"/>
              <a:t>1 The dolphins __________________ due to water pollution.</a:t>
            </a:r>
          </a:p>
          <a:p>
            <a:pPr algn="just">
              <a:lnSpc>
                <a:spcPct val="120000"/>
              </a:lnSpc>
              <a:spcBef>
                <a:spcPts val="0"/>
              </a:spcBef>
              <a:spcAft>
                <a:spcPts val="0"/>
              </a:spcAft>
            </a:pPr>
            <a:r>
              <a:rPr lang="en-US" sz="1400" dirty="0"/>
              <a:t>2 It ________________ due to water pollution.</a:t>
            </a:r>
          </a:p>
          <a:p>
            <a:pPr algn="just">
              <a:lnSpc>
                <a:spcPct val="120000"/>
              </a:lnSpc>
              <a:spcBef>
                <a:spcPts val="0"/>
              </a:spcBef>
              <a:spcAft>
                <a:spcPts val="0"/>
              </a:spcAft>
            </a:pPr>
            <a:r>
              <a:rPr lang="en-US" sz="1400" dirty="0"/>
              <a:t> </a:t>
            </a:r>
          </a:p>
          <a:p>
            <a:pPr algn="just">
              <a:lnSpc>
                <a:spcPct val="120000"/>
              </a:lnSpc>
              <a:spcBef>
                <a:spcPts val="0"/>
              </a:spcBef>
              <a:spcAft>
                <a:spcPts val="0"/>
              </a:spcAft>
            </a:pPr>
            <a:r>
              <a:rPr lang="en-US" sz="1400" dirty="0"/>
              <a:t>People </a:t>
            </a:r>
            <a:r>
              <a:rPr lang="en-US" sz="1400" u="sng" dirty="0"/>
              <a:t>think</a:t>
            </a:r>
            <a:r>
              <a:rPr lang="en-US" sz="1400" dirty="0"/>
              <a:t> she is in Wales.</a:t>
            </a:r>
          </a:p>
          <a:p>
            <a:pPr algn="just">
              <a:lnSpc>
                <a:spcPct val="120000"/>
              </a:lnSpc>
              <a:spcBef>
                <a:spcPts val="0"/>
              </a:spcBef>
              <a:spcAft>
                <a:spcPts val="0"/>
              </a:spcAft>
            </a:pPr>
            <a:endParaRPr lang="en-US" sz="1200" dirty="0"/>
          </a:p>
          <a:p>
            <a:pPr algn="just">
              <a:lnSpc>
                <a:spcPct val="120000"/>
              </a:lnSpc>
              <a:spcBef>
                <a:spcPts val="0"/>
              </a:spcBef>
              <a:spcAft>
                <a:spcPts val="0"/>
              </a:spcAft>
            </a:pPr>
            <a:r>
              <a:rPr lang="en-US" sz="1400" dirty="0"/>
              <a:t>3 She ________________ in Wales.</a:t>
            </a:r>
          </a:p>
          <a:p>
            <a:pPr algn="just">
              <a:lnSpc>
                <a:spcPct val="120000"/>
              </a:lnSpc>
              <a:spcBef>
                <a:spcPts val="0"/>
              </a:spcBef>
              <a:spcAft>
                <a:spcPts val="0"/>
              </a:spcAft>
            </a:pPr>
            <a:r>
              <a:rPr lang="en-US" sz="1400" dirty="0"/>
              <a:t>4 It __________________ in Wales.</a:t>
            </a:r>
          </a:p>
          <a:p>
            <a:pPr algn="just">
              <a:lnSpc>
                <a:spcPct val="120000"/>
              </a:lnSpc>
              <a:spcBef>
                <a:spcPts val="0"/>
              </a:spcBef>
              <a:spcAft>
                <a:spcPts val="0"/>
              </a:spcAft>
            </a:pPr>
            <a:r>
              <a:rPr lang="en-US" sz="1400" dirty="0"/>
              <a:t> </a:t>
            </a:r>
          </a:p>
          <a:p>
            <a:pPr algn="just">
              <a:lnSpc>
                <a:spcPct val="120000"/>
              </a:lnSpc>
              <a:spcBef>
                <a:spcPts val="0"/>
              </a:spcBef>
              <a:spcAft>
                <a:spcPts val="0"/>
              </a:spcAft>
            </a:pPr>
            <a:r>
              <a:rPr lang="en-US" sz="1400" dirty="0"/>
              <a:t>The police </a:t>
            </a:r>
            <a:r>
              <a:rPr lang="en-US" sz="1400" u="sng" dirty="0"/>
              <a:t>say</a:t>
            </a:r>
            <a:r>
              <a:rPr lang="en-US" sz="1400" dirty="0"/>
              <a:t> that he is hiding in the city.</a:t>
            </a:r>
          </a:p>
          <a:p>
            <a:pPr algn="just">
              <a:lnSpc>
                <a:spcPct val="120000"/>
              </a:lnSpc>
              <a:spcBef>
                <a:spcPts val="0"/>
              </a:spcBef>
              <a:spcAft>
                <a:spcPts val="0"/>
              </a:spcAft>
            </a:pPr>
            <a:endParaRPr lang="en-US" sz="1200" dirty="0"/>
          </a:p>
          <a:p>
            <a:pPr algn="just">
              <a:lnSpc>
                <a:spcPct val="120000"/>
              </a:lnSpc>
              <a:spcBef>
                <a:spcPts val="0"/>
              </a:spcBef>
              <a:spcAft>
                <a:spcPts val="0"/>
              </a:spcAft>
            </a:pPr>
            <a:r>
              <a:rPr lang="en-US" sz="1400" dirty="0"/>
              <a:t>5 He ________________ in the city.</a:t>
            </a:r>
          </a:p>
          <a:p>
            <a:pPr algn="just">
              <a:lnSpc>
                <a:spcPct val="120000"/>
              </a:lnSpc>
              <a:spcBef>
                <a:spcPts val="0"/>
              </a:spcBef>
              <a:spcAft>
                <a:spcPts val="0"/>
              </a:spcAft>
            </a:pPr>
            <a:r>
              <a:rPr lang="en-US" sz="1400" dirty="0"/>
              <a:t>6 It _________________in the city.</a:t>
            </a:r>
          </a:p>
          <a:p>
            <a:pPr algn="just">
              <a:lnSpc>
                <a:spcPct val="120000"/>
              </a:lnSpc>
              <a:spcBef>
                <a:spcPts val="0"/>
              </a:spcBef>
              <a:spcAft>
                <a:spcPts val="0"/>
              </a:spcAft>
            </a:pPr>
            <a:r>
              <a:rPr lang="en-US" sz="1400" dirty="0"/>
              <a:t> </a:t>
            </a:r>
          </a:p>
          <a:p>
            <a:pPr algn="just">
              <a:lnSpc>
                <a:spcPct val="120000"/>
              </a:lnSpc>
              <a:spcBef>
                <a:spcPts val="0"/>
              </a:spcBef>
              <a:spcAft>
                <a:spcPts val="0"/>
              </a:spcAft>
            </a:pPr>
            <a:r>
              <a:rPr lang="en-US" sz="1400" dirty="0"/>
              <a:t>People </a:t>
            </a:r>
            <a:r>
              <a:rPr lang="en-US" sz="1400" u="sng" dirty="0"/>
              <a:t>know</a:t>
            </a:r>
            <a:r>
              <a:rPr lang="en-US" sz="1400" dirty="0"/>
              <a:t> the suspect is dealing with drugs.</a:t>
            </a:r>
          </a:p>
          <a:p>
            <a:pPr algn="just">
              <a:lnSpc>
                <a:spcPct val="120000"/>
              </a:lnSpc>
              <a:spcBef>
                <a:spcPts val="0"/>
              </a:spcBef>
              <a:spcAft>
                <a:spcPts val="0"/>
              </a:spcAft>
            </a:pPr>
            <a:endParaRPr lang="en-US" sz="1200" dirty="0"/>
          </a:p>
          <a:p>
            <a:pPr algn="just">
              <a:lnSpc>
                <a:spcPct val="120000"/>
              </a:lnSpc>
              <a:spcBef>
                <a:spcPts val="0"/>
              </a:spcBef>
              <a:spcAft>
                <a:spcPts val="0"/>
              </a:spcAft>
            </a:pPr>
            <a:r>
              <a:rPr lang="en-US" sz="1400" dirty="0"/>
              <a:t>7 The suspect ___________________with drugs.</a:t>
            </a:r>
          </a:p>
          <a:p>
            <a:pPr algn="just">
              <a:lnSpc>
                <a:spcPct val="120000"/>
              </a:lnSpc>
              <a:spcBef>
                <a:spcPts val="0"/>
              </a:spcBef>
              <a:spcAft>
                <a:spcPts val="0"/>
              </a:spcAft>
            </a:pPr>
            <a:r>
              <a:rPr lang="en-US" sz="1400" dirty="0"/>
              <a:t>8 It _____________________ with drugs.</a:t>
            </a:r>
          </a:p>
          <a:p>
            <a:pPr algn="just">
              <a:lnSpc>
                <a:spcPct val="120000"/>
              </a:lnSpc>
              <a:spcBef>
                <a:spcPts val="0"/>
              </a:spcBef>
              <a:spcAft>
                <a:spcPts val="0"/>
              </a:spcAft>
            </a:pPr>
            <a:r>
              <a:rPr lang="en-US" sz="1400" dirty="0"/>
              <a:t> </a:t>
            </a:r>
          </a:p>
          <a:p>
            <a:pPr algn="just">
              <a:lnSpc>
                <a:spcPct val="120000"/>
              </a:lnSpc>
              <a:spcBef>
                <a:spcPts val="0"/>
              </a:spcBef>
              <a:spcAft>
                <a:spcPts val="0"/>
              </a:spcAft>
            </a:pPr>
            <a:r>
              <a:rPr lang="en-US" sz="1400" dirty="0"/>
              <a:t>People </a:t>
            </a:r>
            <a:r>
              <a:rPr lang="en-US" sz="1400" u="sng" dirty="0"/>
              <a:t>considered</a:t>
            </a:r>
            <a:r>
              <a:rPr lang="en-US" sz="1400" dirty="0"/>
              <a:t> the government had spent too much.</a:t>
            </a:r>
          </a:p>
          <a:p>
            <a:pPr algn="just">
              <a:lnSpc>
                <a:spcPct val="120000"/>
              </a:lnSpc>
              <a:spcBef>
                <a:spcPts val="0"/>
              </a:spcBef>
              <a:spcAft>
                <a:spcPts val="0"/>
              </a:spcAft>
            </a:pPr>
            <a:endParaRPr lang="en-US" sz="1200" dirty="0"/>
          </a:p>
          <a:p>
            <a:pPr algn="just">
              <a:lnSpc>
                <a:spcPct val="120000"/>
              </a:lnSpc>
              <a:spcBef>
                <a:spcPts val="0"/>
              </a:spcBef>
              <a:spcAft>
                <a:spcPts val="0"/>
              </a:spcAft>
            </a:pPr>
            <a:r>
              <a:rPr lang="en-US" sz="1400" dirty="0"/>
              <a:t>9 The government _______________________ too much.</a:t>
            </a:r>
          </a:p>
          <a:p>
            <a:pPr algn="just">
              <a:lnSpc>
                <a:spcPct val="120000"/>
              </a:lnSpc>
              <a:spcBef>
                <a:spcPts val="0"/>
              </a:spcBef>
              <a:spcAft>
                <a:spcPts val="0"/>
              </a:spcAft>
            </a:pPr>
            <a:r>
              <a:rPr lang="en-US" sz="1400" dirty="0"/>
              <a:t>10 It _______________________too much.</a:t>
            </a:r>
          </a:p>
        </p:txBody>
      </p:sp>
    </p:spTree>
    <p:extLst>
      <p:ext uri="{BB962C8B-B14F-4D97-AF65-F5344CB8AC3E}">
        <p14:creationId xmlns:p14="http://schemas.microsoft.com/office/powerpoint/2010/main" val="360299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C5E11-FA14-D8D3-1E16-8CDAC7A5E4A7}"/>
              </a:ext>
            </a:extLst>
          </p:cNvPr>
          <p:cNvSpPr>
            <a:spLocks noGrp="1"/>
          </p:cNvSpPr>
          <p:nvPr>
            <p:ph type="title"/>
          </p:nvPr>
        </p:nvSpPr>
        <p:spPr>
          <a:xfrm>
            <a:off x="1339318" y="805754"/>
            <a:ext cx="9609668" cy="5273148"/>
          </a:xfrm>
        </p:spPr>
        <p:txBody>
          <a:bodyPr anchor="t">
            <a:normAutofit/>
          </a:bodyPr>
          <a:lstStyle/>
          <a:p>
            <a:r>
              <a:rPr lang="en-US" sz="2000" b="0" i="0" dirty="0">
                <a:solidFill>
                  <a:srgbClr val="000000"/>
                </a:solidFill>
                <a:effectLst/>
                <a:latin typeface="Raleway" pitchFamily="2" charset="0"/>
              </a:rPr>
              <a:t>To make a passive verb form, we have to use </a:t>
            </a:r>
            <a:r>
              <a:rPr lang="en-US" sz="2000" b="1" i="0" dirty="0">
                <a:solidFill>
                  <a:srgbClr val="000000"/>
                </a:solidFill>
                <a:effectLst/>
                <a:latin typeface="Raleway" pitchFamily="2" charset="0"/>
              </a:rPr>
              <a:t>be</a:t>
            </a:r>
            <a:r>
              <a:rPr lang="en-US" sz="2000" b="0" i="0" dirty="0">
                <a:solidFill>
                  <a:srgbClr val="000000"/>
                </a:solidFill>
                <a:effectLst/>
                <a:latin typeface="Raleway" pitchFamily="2" charset="0"/>
              </a:rPr>
              <a:t> in a particular verb tense and add the </a:t>
            </a:r>
            <a:r>
              <a:rPr lang="en-US" sz="2000" b="1" i="0" dirty="0">
                <a:solidFill>
                  <a:srgbClr val="000000"/>
                </a:solidFill>
                <a:effectLst/>
                <a:latin typeface="Raleway" pitchFamily="2" charset="0"/>
              </a:rPr>
              <a:t>past participle</a:t>
            </a:r>
            <a:r>
              <a:rPr lang="en-US" sz="2000" b="0" i="0" dirty="0">
                <a:solidFill>
                  <a:srgbClr val="000000"/>
                </a:solidFill>
                <a:effectLst/>
                <a:latin typeface="Raleway" pitchFamily="2" charset="0"/>
              </a:rPr>
              <a:t> of the main verb after it.																																							</a:t>
            </a:r>
            <a:r>
              <a:rPr lang="en-US" sz="2000" b="1" i="0" dirty="0">
                <a:solidFill>
                  <a:schemeClr val="accent3">
                    <a:lumMod val="75000"/>
                  </a:schemeClr>
                </a:solidFill>
                <a:effectLst/>
                <a:latin typeface="Raleway" pitchFamily="2" charset="0"/>
              </a:rPr>
              <a:t>Active and Passive</a:t>
            </a: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a:t>
            </a: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In a </a:t>
            </a:r>
            <a:r>
              <a:rPr lang="en-US" sz="2000" b="1" i="0" u="none" strike="noStrike" dirty="0">
                <a:effectLst/>
                <a:latin typeface="Raleway" pitchFamily="2" charset="0"/>
              </a:rPr>
              <a:t>passive sentence</a:t>
            </a:r>
            <a:r>
              <a:rPr lang="en-US" sz="2000" b="0" i="0" dirty="0">
                <a:solidFill>
                  <a:srgbClr val="000000"/>
                </a:solidFill>
                <a:effectLst/>
                <a:latin typeface="Raleway" pitchFamily="2" charset="0"/>
              </a:rPr>
              <a:t>, the </a:t>
            </a:r>
            <a:r>
              <a:rPr lang="en-US" sz="2000" b="0" i="0" u="sng" dirty="0">
                <a:solidFill>
                  <a:srgbClr val="000000"/>
                </a:solidFill>
                <a:effectLst/>
                <a:latin typeface="Raleway" pitchFamily="2" charset="0"/>
              </a:rPr>
              <a:t>object</a:t>
            </a:r>
            <a:r>
              <a:rPr lang="en-US" sz="2000" b="0" i="0" dirty="0">
                <a:solidFill>
                  <a:srgbClr val="000000"/>
                </a:solidFill>
                <a:effectLst/>
                <a:latin typeface="Raleway" pitchFamily="2" charset="0"/>
              </a:rPr>
              <a:t> of 											an active sentence becomes the 												</a:t>
            </a:r>
            <a:r>
              <a:rPr lang="en-US" sz="2000" b="0" i="0" u="dbl" dirty="0">
                <a:solidFill>
                  <a:srgbClr val="000000"/>
                </a:solidFill>
                <a:effectLst/>
                <a:latin typeface="Raleway" pitchFamily="2" charset="0"/>
              </a:rPr>
              <a:t>subject</a:t>
            </a:r>
            <a:r>
              <a:rPr lang="en-US" sz="2000" b="0" i="0" dirty="0">
                <a:solidFill>
                  <a:srgbClr val="000000"/>
                </a:solidFill>
                <a:effectLst/>
                <a:latin typeface="Raleway" pitchFamily="2" charset="0"/>
              </a:rPr>
              <a:t>. </a:t>
            </a: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In a passive sentence, the subject is  											therefore the </a:t>
            </a:r>
            <a:r>
              <a:rPr lang="en-US" sz="2000" i="1" dirty="0">
                <a:solidFill>
                  <a:srgbClr val="000000"/>
                </a:solidFill>
                <a:effectLst/>
                <a:latin typeface="Raleway" pitchFamily="2" charset="0"/>
              </a:rPr>
              <a:t>receiver</a:t>
            </a:r>
            <a:r>
              <a:rPr lang="en-US" sz="2000" b="0" i="0" dirty="0">
                <a:solidFill>
                  <a:srgbClr val="000000"/>
                </a:solidFill>
                <a:effectLst/>
                <a:latin typeface="Raleway" pitchFamily="2" charset="0"/>
              </a:rPr>
              <a:t> the action, not 											the </a:t>
            </a:r>
            <a:r>
              <a:rPr lang="en-US" sz="2000" b="0" i="1" dirty="0">
                <a:solidFill>
                  <a:srgbClr val="000000"/>
                </a:solidFill>
                <a:effectLst/>
                <a:latin typeface="Raleway" pitchFamily="2" charset="0"/>
              </a:rPr>
              <a:t>doer</a:t>
            </a:r>
            <a:r>
              <a:rPr lang="en-US" sz="2000" dirty="0">
                <a:solidFill>
                  <a:srgbClr val="000000"/>
                </a:solidFill>
                <a:latin typeface="Raleway" pitchFamily="2" charset="0"/>
              </a:rPr>
              <a:t> </a:t>
            </a:r>
            <a:r>
              <a:rPr lang="en-US" sz="2000" b="0" i="0" dirty="0">
                <a:solidFill>
                  <a:srgbClr val="000000"/>
                </a:solidFill>
                <a:effectLst/>
                <a:latin typeface="Raleway" pitchFamily="2" charset="0"/>
              </a:rPr>
              <a:t>of the action.</a:t>
            </a:r>
            <a:br>
              <a:rPr lang="en-US" sz="2000" b="0" i="0" dirty="0">
                <a:solidFill>
                  <a:srgbClr val="000000"/>
                </a:solidFill>
                <a:effectLst/>
                <a:latin typeface="Raleway" pitchFamily="2" charset="0"/>
              </a:rPr>
            </a:b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a:t>
            </a:r>
            <a:r>
              <a:rPr lang="en-US" sz="2000" b="0" i="1" dirty="0">
                <a:solidFill>
                  <a:schemeClr val="accent3">
                    <a:lumMod val="75000"/>
                  </a:schemeClr>
                </a:solidFill>
                <a:effectLst/>
                <a:latin typeface="Raleway" pitchFamily="2" charset="0"/>
              </a:rPr>
              <a:t>They take the photos in Africa.</a:t>
            </a:r>
            <a:r>
              <a:rPr lang="en-US" sz="2000" b="0" i="0" dirty="0">
                <a:solidFill>
                  <a:srgbClr val="000000"/>
                </a:solidFill>
                <a:effectLst/>
                <a:latin typeface="Raleway" pitchFamily="2" charset="0"/>
              </a:rPr>
              <a:t> 													(active)</a:t>
            </a:r>
            <a:br>
              <a:rPr lang="en-US" sz="2000" b="0" i="0" dirty="0">
                <a:solidFill>
                  <a:srgbClr val="000000"/>
                </a:solidFill>
                <a:effectLst/>
                <a:latin typeface="Raleway" pitchFamily="2" charset="0"/>
              </a:rPr>
            </a:b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a:t>
            </a:r>
            <a:r>
              <a:rPr lang="en-US" sz="2000" b="0" i="1" dirty="0">
                <a:solidFill>
                  <a:schemeClr val="accent3">
                    <a:lumMod val="75000"/>
                  </a:schemeClr>
                </a:solidFill>
                <a:effectLst/>
                <a:latin typeface="Raleway" pitchFamily="2" charset="0"/>
              </a:rPr>
              <a:t>The photos are taken in Africa.</a:t>
            </a:r>
            <a:r>
              <a:rPr lang="en-US" sz="2000" b="0" i="0" dirty="0">
                <a:solidFill>
                  <a:srgbClr val="000000"/>
                </a:solidFill>
                <a:effectLst/>
                <a:latin typeface="Raleway" pitchFamily="2" charset="0"/>
              </a:rPr>
              <a:t> 													(passive)</a:t>
            </a:r>
            <a:endParaRPr lang="it-IT" sz="3600" dirty="0"/>
          </a:p>
        </p:txBody>
      </p:sp>
      <p:pic>
        <p:nvPicPr>
          <p:cNvPr id="5" name="Immagine 4">
            <a:extLst>
              <a:ext uri="{FF2B5EF4-FFF2-40B4-BE49-F238E27FC236}">
                <a16:creationId xmlns:a16="http://schemas.microsoft.com/office/drawing/2014/main" id="{B27E70BD-3FF7-111F-E71D-6B7FAED04FFD}"/>
              </a:ext>
            </a:extLst>
          </p:cNvPr>
          <p:cNvPicPr>
            <a:picLocks noChangeAspect="1"/>
          </p:cNvPicPr>
          <p:nvPr/>
        </p:nvPicPr>
        <p:blipFill>
          <a:blip r:embed="rId2"/>
          <a:stretch>
            <a:fillRect/>
          </a:stretch>
        </p:blipFill>
        <p:spPr>
          <a:xfrm>
            <a:off x="1367292" y="1732246"/>
            <a:ext cx="4519215" cy="4320000"/>
          </a:xfrm>
          <a:prstGeom prst="rect">
            <a:avLst/>
          </a:prstGeom>
        </p:spPr>
      </p:pic>
    </p:spTree>
    <p:extLst>
      <p:ext uri="{BB962C8B-B14F-4D97-AF65-F5344CB8AC3E}">
        <p14:creationId xmlns:p14="http://schemas.microsoft.com/office/powerpoint/2010/main" val="307375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1010952" y="755381"/>
            <a:ext cx="10120873" cy="5378490"/>
          </a:xfrm>
        </p:spPr>
        <p:txBody>
          <a:bodyPr>
            <a:normAutofit fontScale="92500" lnSpcReduction="10000"/>
          </a:bodyPr>
          <a:lstStyle/>
          <a:p>
            <a:pPr>
              <a:spcBef>
                <a:spcPts val="0"/>
              </a:spcBef>
              <a:spcAft>
                <a:spcPts val="0"/>
              </a:spcAft>
            </a:pPr>
            <a:r>
              <a:rPr lang="en-US" b="1" dirty="0"/>
              <a:t>When do we use the passive</a:t>
            </a:r>
          </a:p>
          <a:p>
            <a:pPr>
              <a:spcBef>
                <a:spcPts val="0"/>
              </a:spcBef>
              <a:spcAft>
                <a:spcPts val="0"/>
              </a:spcAft>
            </a:pPr>
            <a:endParaRPr lang="en-US" sz="1100" dirty="0"/>
          </a:p>
          <a:p>
            <a:pPr>
              <a:spcBef>
                <a:spcPts val="0"/>
              </a:spcBef>
              <a:spcAft>
                <a:spcPts val="0"/>
              </a:spcAft>
            </a:pPr>
            <a:r>
              <a:rPr lang="en-US" dirty="0"/>
              <a:t>The passive is more formal than the active form, and it is more common in </a:t>
            </a:r>
            <a:r>
              <a:rPr lang="en-US" u="sng" dirty="0"/>
              <a:t>written</a:t>
            </a:r>
            <a:r>
              <a:rPr lang="en-US" dirty="0"/>
              <a:t> language. </a:t>
            </a:r>
          </a:p>
          <a:p>
            <a:pPr>
              <a:spcBef>
                <a:spcPts val="0"/>
              </a:spcBef>
              <a:spcAft>
                <a:spcPts val="0"/>
              </a:spcAft>
            </a:pPr>
            <a:r>
              <a:rPr lang="en-US" dirty="0"/>
              <a:t>We often use the passive when we ‘don’t know’, when it is obvious, or when we don’t want to say who or what is responsible for the action.</a:t>
            </a:r>
          </a:p>
          <a:p>
            <a:pPr>
              <a:spcBef>
                <a:spcPts val="0"/>
              </a:spcBef>
              <a:spcAft>
                <a:spcPts val="0"/>
              </a:spcAft>
            </a:pPr>
            <a:endParaRPr lang="en-US" sz="1100" dirty="0"/>
          </a:p>
          <a:p>
            <a:pPr marL="342900" indent="-342900">
              <a:spcBef>
                <a:spcPts val="0"/>
              </a:spcBef>
              <a:spcAft>
                <a:spcPts val="0"/>
              </a:spcAft>
              <a:buFont typeface="Wingdings" panose="05000000000000000000" pitchFamily="2" charset="2"/>
              <a:buChar char="§"/>
            </a:pPr>
            <a:r>
              <a:rPr lang="en-US" dirty="0"/>
              <a:t>A bank was robbed yesterday. (We don’t know who robbed the bank.)</a:t>
            </a:r>
          </a:p>
          <a:p>
            <a:pPr marL="342900" indent="-342900">
              <a:spcBef>
                <a:spcPts val="0"/>
              </a:spcBef>
              <a:spcAft>
                <a:spcPts val="0"/>
              </a:spcAft>
              <a:buFont typeface="Wingdings" panose="05000000000000000000" pitchFamily="2" charset="2"/>
              <a:buChar char="§"/>
            </a:pPr>
            <a:r>
              <a:rPr lang="en-US" dirty="0"/>
              <a:t>The robber was arrested last night. (It’s obvious that the police arrested the robber.)</a:t>
            </a:r>
          </a:p>
          <a:p>
            <a:pPr marL="342900" indent="-342900">
              <a:spcBef>
                <a:spcPts val="0"/>
              </a:spcBef>
              <a:spcAft>
                <a:spcPts val="0"/>
              </a:spcAft>
              <a:buFont typeface="Wingdings" panose="05000000000000000000" pitchFamily="2" charset="2"/>
              <a:buChar char="§"/>
            </a:pPr>
            <a:r>
              <a:rPr lang="en-US" dirty="0"/>
              <a:t>I was told that you insulted my brother. (I don’t want to say who told me.)</a:t>
            </a:r>
          </a:p>
          <a:p>
            <a:pPr marL="342900" indent="-342900">
              <a:spcBef>
                <a:spcPts val="0"/>
              </a:spcBef>
              <a:spcAft>
                <a:spcPts val="0"/>
              </a:spcAft>
              <a:buFont typeface="Wingdings" panose="05000000000000000000" pitchFamily="2" charset="2"/>
              <a:buChar char="§"/>
            </a:pPr>
            <a:r>
              <a:rPr lang="en-US" dirty="0"/>
              <a:t>Jurassic Park was filmed by Spielberg in 1993. (I’m talking about Jurassic Park, not Spielberg.)</a:t>
            </a:r>
          </a:p>
          <a:p>
            <a:pPr>
              <a:spcBef>
                <a:spcPts val="0"/>
              </a:spcBef>
              <a:spcAft>
                <a:spcPts val="0"/>
              </a:spcAft>
            </a:pPr>
            <a:endParaRPr lang="en-US" sz="1100" dirty="0"/>
          </a:p>
          <a:p>
            <a:pPr>
              <a:spcBef>
                <a:spcPts val="0"/>
              </a:spcBef>
              <a:spcAft>
                <a:spcPts val="0"/>
              </a:spcAft>
            </a:pPr>
            <a:r>
              <a:rPr lang="en-US" dirty="0"/>
              <a:t>The passive voice is very common in the news and in formal and scientific writing.</a:t>
            </a:r>
          </a:p>
          <a:p>
            <a:pPr>
              <a:spcBef>
                <a:spcPts val="0"/>
              </a:spcBef>
              <a:spcAft>
                <a:spcPts val="0"/>
              </a:spcAft>
            </a:pPr>
            <a:endParaRPr lang="en-US" sz="1100" dirty="0"/>
          </a:p>
          <a:p>
            <a:pPr marL="342900" indent="-342900">
              <a:spcBef>
                <a:spcPts val="0"/>
              </a:spcBef>
              <a:spcAft>
                <a:spcPts val="0"/>
              </a:spcAft>
              <a:buFont typeface="Wingdings" panose="05000000000000000000" pitchFamily="2" charset="2"/>
              <a:buChar char="§"/>
            </a:pPr>
            <a:r>
              <a:rPr lang="en-US" dirty="0"/>
              <a:t>Arsenal </a:t>
            </a:r>
            <a:r>
              <a:rPr lang="en-US" u="sng" dirty="0"/>
              <a:t>have been defeated</a:t>
            </a:r>
            <a:r>
              <a:rPr lang="en-US" dirty="0"/>
              <a:t> 3‐0 and they are now 4</a:t>
            </a:r>
            <a:r>
              <a:rPr lang="en-US" baseline="30000" dirty="0"/>
              <a:t>th</a:t>
            </a:r>
            <a:r>
              <a:rPr lang="en-US" dirty="0"/>
              <a:t> in the table.     </a:t>
            </a:r>
          </a:p>
          <a:p>
            <a:pPr marL="342900" indent="-342900">
              <a:spcBef>
                <a:spcPts val="0"/>
              </a:spcBef>
              <a:spcAft>
                <a:spcPts val="0"/>
              </a:spcAft>
              <a:buFont typeface="Wingdings" panose="05000000000000000000" pitchFamily="2" charset="2"/>
              <a:buChar char="§"/>
            </a:pPr>
            <a:r>
              <a:rPr lang="en-US" dirty="0"/>
              <a:t>The classroom </a:t>
            </a:r>
            <a:r>
              <a:rPr lang="en-US" u="sng" dirty="0"/>
              <a:t>has been cleaned</a:t>
            </a:r>
            <a:r>
              <a:rPr lang="en-US" dirty="0"/>
              <a:t> by the janitor. </a:t>
            </a:r>
          </a:p>
          <a:p>
            <a:pPr marL="342900" indent="-342900">
              <a:spcBef>
                <a:spcPts val="0"/>
              </a:spcBef>
              <a:spcAft>
                <a:spcPts val="0"/>
              </a:spcAft>
              <a:buFont typeface="Wingdings" panose="05000000000000000000" pitchFamily="2" charset="2"/>
              <a:buChar char="§"/>
            </a:pPr>
            <a:r>
              <a:rPr lang="en-US" dirty="0"/>
              <a:t>The Catalan election </a:t>
            </a:r>
            <a:r>
              <a:rPr lang="en-US" u="sng" dirty="0"/>
              <a:t>will be held</a:t>
            </a:r>
            <a:r>
              <a:rPr lang="en-US" dirty="0"/>
              <a:t> next September.</a:t>
            </a:r>
          </a:p>
          <a:p>
            <a:pPr>
              <a:spcBef>
                <a:spcPts val="0"/>
              </a:spcBef>
              <a:spcAft>
                <a:spcPts val="0"/>
              </a:spcAft>
            </a:pPr>
            <a:endParaRPr lang="en-US" sz="1100" dirty="0"/>
          </a:p>
          <a:p>
            <a:pPr>
              <a:spcBef>
                <a:spcPts val="0"/>
              </a:spcBef>
              <a:spcAft>
                <a:spcPts val="0"/>
              </a:spcAft>
            </a:pPr>
            <a:r>
              <a:rPr lang="en-US" b="1" dirty="0"/>
              <a:t>Passive voice + </a:t>
            </a:r>
            <a:r>
              <a:rPr lang="en-US" b="1" dirty="0">
                <a:solidFill>
                  <a:schemeClr val="accent3">
                    <a:lumMod val="75000"/>
                  </a:schemeClr>
                </a:solidFill>
              </a:rPr>
              <a:t>by</a:t>
            </a:r>
          </a:p>
          <a:p>
            <a:pPr>
              <a:spcBef>
                <a:spcPts val="0"/>
              </a:spcBef>
              <a:spcAft>
                <a:spcPts val="0"/>
              </a:spcAft>
            </a:pPr>
            <a:endParaRPr lang="en-US" sz="1100" b="1" dirty="0">
              <a:solidFill>
                <a:schemeClr val="accent3">
                  <a:lumMod val="75000"/>
                </a:schemeClr>
              </a:solidFill>
            </a:endParaRPr>
          </a:p>
          <a:p>
            <a:pPr>
              <a:spcBef>
                <a:spcPts val="0"/>
              </a:spcBef>
              <a:spcAft>
                <a:spcPts val="0"/>
              </a:spcAft>
            </a:pPr>
            <a:r>
              <a:rPr lang="en-US" dirty="0"/>
              <a:t>We can use </a:t>
            </a:r>
            <a:r>
              <a:rPr lang="en-US" b="1" dirty="0"/>
              <a:t>by</a:t>
            </a:r>
            <a:r>
              <a:rPr lang="en-US" dirty="0"/>
              <a:t> to say who or what is responsible for the action.</a:t>
            </a:r>
          </a:p>
          <a:p>
            <a:pPr>
              <a:spcBef>
                <a:spcPts val="0"/>
              </a:spcBef>
              <a:spcAft>
                <a:spcPts val="0"/>
              </a:spcAft>
            </a:pPr>
            <a:endParaRPr lang="en-US" sz="1100" dirty="0"/>
          </a:p>
          <a:p>
            <a:pPr marL="342900" indent="-342900">
              <a:spcBef>
                <a:spcPts val="0"/>
              </a:spcBef>
              <a:spcAft>
                <a:spcPts val="0"/>
              </a:spcAft>
              <a:buFont typeface="Wingdings" panose="05000000000000000000" pitchFamily="2" charset="2"/>
              <a:buChar char="§"/>
            </a:pPr>
            <a:r>
              <a:rPr lang="en-US" dirty="0"/>
              <a:t>The painting was bought </a:t>
            </a:r>
            <a:r>
              <a:rPr lang="en-US" b="1" dirty="0">
                <a:solidFill>
                  <a:schemeClr val="accent3">
                    <a:lumMod val="75000"/>
                  </a:schemeClr>
                </a:solidFill>
              </a:rPr>
              <a:t>by</a:t>
            </a:r>
            <a:r>
              <a:rPr lang="en-US" dirty="0"/>
              <a:t> a very rich American.</a:t>
            </a:r>
          </a:p>
          <a:p>
            <a:pPr marL="342900" indent="-342900">
              <a:spcBef>
                <a:spcPts val="0"/>
              </a:spcBef>
              <a:spcAft>
                <a:spcPts val="0"/>
              </a:spcAft>
              <a:buFont typeface="Wingdings" panose="05000000000000000000" pitchFamily="2" charset="2"/>
              <a:buChar char="§"/>
            </a:pPr>
            <a:r>
              <a:rPr lang="en-US" dirty="0"/>
              <a:t>Penicillin was invented </a:t>
            </a:r>
            <a:r>
              <a:rPr lang="en-US" b="1" dirty="0">
                <a:solidFill>
                  <a:schemeClr val="accent3">
                    <a:lumMod val="75000"/>
                  </a:schemeClr>
                </a:solidFill>
              </a:rPr>
              <a:t>by</a:t>
            </a:r>
            <a:r>
              <a:rPr lang="en-US" dirty="0"/>
              <a:t> Alexander Fleming.</a:t>
            </a:r>
            <a:endParaRPr lang="it-IT" dirty="0"/>
          </a:p>
        </p:txBody>
      </p:sp>
    </p:spTree>
    <p:extLst>
      <p:ext uri="{BB962C8B-B14F-4D97-AF65-F5344CB8AC3E}">
        <p14:creationId xmlns:p14="http://schemas.microsoft.com/office/powerpoint/2010/main" val="54823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1090465" y="698580"/>
            <a:ext cx="10109938" cy="5446642"/>
          </a:xfrm>
        </p:spPr>
        <p:txBody>
          <a:bodyPr/>
          <a:lstStyle/>
          <a:p>
            <a:r>
              <a:rPr lang="en-US" b="1" dirty="0">
                <a:solidFill>
                  <a:schemeClr val="accent3">
                    <a:lumMod val="75000"/>
                  </a:schemeClr>
                </a:solidFill>
                <a:effectLst>
                  <a:outerShdw blurRad="38100" dist="38100" dir="2700000" algn="tl">
                    <a:srgbClr val="000000">
                      <a:alpha val="43137"/>
                    </a:srgbClr>
                  </a:outerShdw>
                </a:effectLst>
              </a:rPr>
              <a:t>The passive with reporting verbs</a:t>
            </a:r>
            <a:endParaRPr lang="en-US" dirty="0">
              <a:solidFill>
                <a:schemeClr val="accent3">
                  <a:lumMod val="75000"/>
                </a:schemeClr>
              </a:solidFill>
            </a:endParaRPr>
          </a:p>
          <a:p>
            <a:pPr>
              <a:spcBef>
                <a:spcPts val="0"/>
              </a:spcBef>
              <a:spcAft>
                <a:spcPts val="0"/>
              </a:spcAft>
            </a:pPr>
            <a:endParaRPr lang="en-US" sz="1200" dirty="0"/>
          </a:p>
          <a:p>
            <a:pPr>
              <a:spcBef>
                <a:spcPts val="0"/>
              </a:spcBef>
              <a:spcAft>
                <a:spcPts val="0"/>
              </a:spcAft>
            </a:pPr>
            <a:r>
              <a:rPr lang="en-US" sz="1900" dirty="0"/>
              <a:t>In news reports and formal writing, it is common to use the passive forms of </a:t>
            </a:r>
            <a:r>
              <a:rPr lang="en-US" sz="1900" b="1" dirty="0"/>
              <a:t>reporting verbs</a:t>
            </a:r>
            <a:r>
              <a:rPr lang="en-US" sz="1900" dirty="0"/>
              <a:t>. </a:t>
            </a:r>
          </a:p>
          <a:p>
            <a:pPr>
              <a:spcBef>
                <a:spcPts val="0"/>
              </a:spcBef>
              <a:spcAft>
                <a:spcPts val="0"/>
              </a:spcAft>
            </a:pPr>
            <a:endParaRPr lang="en-US" sz="1200" dirty="0"/>
          </a:p>
          <a:p>
            <a:pPr algn="just">
              <a:spcBef>
                <a:spcPts val="0"/>
              </a:spcBef>
              <a:spcAft>
                <a:spcPts val="0"/>
              </a:spcAft>
            </a:pPr>
            <a:r>
              <a:rPr lang="en-US" sz="1900" dirty="0"/>
              <a:t>Using this resource allows us to give information when we don’t know for sure whether it is true or not, or when we want to distance ourselves from the source of the information.</a:t>
            </a:r>
          </a:p>
          <a:p>
            <a:pPr algn="just">
              <a:spcBef>
                <a:spcPts val="0"/>
              </a:spcBef>
              <a:spcAft>
                <a:spcPts val="0"/>
              </a:spcAft>
            </a:pPr>
            <a:endParaRPr lang="en-US" sz="1200" dirty="0"/>
          </a:p>
          <a:p>
            <a:pPr algn="just">
              <a:spcBef>
                <a:spcPts val="0"/>
              </a:spcBef>
              <a:spcAft>
                <a:spcPts val="0"/>
              </a:spcAft>
            </a:pPr>
            <a:endParaRPr lang="en-US" sz="1900" dirty="0"/>
          </a:p>
          <a:p>
            <a:pPr algn="just">
              <a:spcBef>
                <a:spcPts val="0"/>
              </a:spcBef>
              <a:spcAft>
                <a:spcPts val="0"/>
              </a:spcAft>
            </a:pPr>
            <a:endParaRPr lang="en-US" sz="1900" dirty="0"/>
          </a:p>
        </p:txBody>
      </p:sp>
      <p:sp>
        <p:nvSpPr>
          <p:cNvPr id="4" name="CasellaDiTesto 3">
            <a:extLst>
              <a:ext uri="{FF2B5EF4-FFF2-40B4-BE49-F238E27FC236}">
                <a16:creationId xmlns:a16="http://schemas.microsoft.com/office/drawing/2014/main" id="{424DEECB-675C-85AE-BDD3-F8AFC8B0B3C9}"/>
              </a:ext>
            </a:extLst>
          </p:cNvPr>
          <p:cNvSpPr txBox="1"/>
          <p:nvPr/>
        </p:nvSpPr>
        <p:spPr>
          <a:xfrm>
            <a:off x="5662888" y="2872055"/>
            <a:ext cx="5253540" cy="2739211"/>
          </a:xfrm>
          <a:prstGeom prst="rect">
            <a:avLst/>
          </a:prstGeom>
          <a:noFill/>
        </p:spPr>
        <p:txBody>
          <a:bodyPr wrap="square" rtlCol="0">
            <a:spAutoFit/>
          </a:bodyPr>
          <a:lstStyle/>
          <a:p>
            <a:r>
              <a:rPr lang="en-US" sz="2000" dirty="0"/>
              <a:t>Reporting verbs are verbs of </a:t>
            </a:r>
            <a:r>
              <a:rPr lang="en-US" sz="2000" u="sng" dirty="0"/>
              <a:t>saying</a:t>
            </a:r>
            <a:r>
              <a:rPr lang="en-US" sz="2000" dirty="0"/>
              <a:t> or </a:t>
            </a:r>
            <a:r>
              <a:rPr lang="en-US" sz="2000" u="sng" dirty="0"/>
              <a:t>believing</a:t>
            </a:r>
            <a:r>
              <a:rPr lang="en-US" sz="2000" dirty="0"/>
              <a:t> such as </a:t>
            </a:r>
            <a:r>
              <a:rPr lang="en-US" sz="2000" i="1" dirty="0"/>
              <a:t>agree</a:t>
            </a:r>
            <a:r>
              <a:rPr lang="en-US" sz="2000" dirty="0"/>
              <a:t>, </a:t>
            </a:r>
            <a:r>
              <a:rPr lang="en-US" sz="2000" i="1" dirty="0"/>
              <a:t>announce</a:t>
            </a:r>
            <a:r>
              <a:rPr lang="en-US" sz="2000" dirty="0"/>
              <a:t>, </a:t>
            </a:r>
            <a:r>
              <a:rPr lang="en-US" sz="2000" i="1" dirty="0"/>
              <a:t>believe</a:t>
            </a:r>
            <a:r>
              <a:rPr lang="en-US" sz="2000" dirty="0"/>
              <a:t>, </a:t>
            </a:r>
            <a:r>
              <a:rPr lang="en-US" sz="2000" i="1" dirty="0"/>
              <a:t>claim</a:t>
            </a:r>
            <a:r>
              <a:rPr lang="en-US" sz="2000" dirty="0"/>
              <a:t>, </a:t>
            </a:r>
            <a:r>
              <a:rPr lang="en-US" sz="2000" i="1" dirty="0"/>
              <a:t>consider</a:t>
            </a:r>
            <a:r>
              <a:rPr lang="en-US" sz="2000" dirty="0"/>
              <a:t>, </a:t>
            </a:r>
            <a:r>
              <a:rPr lang="en-US" sz="2000" i="1" dirty="0"/>
              <a:t>expect</a:t>
            </a:r>
            <a:r>
              <a:rPr lang="en-US" sz="2000" dirty="0"/>
              <a:t>, </a:t>
            </a:r>
            <a:r>
              <a:rPr lang="en-US" sz="2000" i="1" dirty="0"/>
              <a:t>hope</a:t>
            </a:r>
            <a:r>
              <a:rPr lang="en-US" sz="2000" dirty="0"/>
              <a:t>, </a:t>
            </a:r>
            <a:r>
              <a:rPr lang="en-US" sz="2000" i="1" dirty="0"/>
              <a:t>know</a:t>
            </a:r>
            <a:r>
              <a:rPr lang="en-US" sz="2000" dirty="0"/>
              <a:t>, </a:t>
            </a:r>
            <a:r>
              <a:rPr lang="en-US" sz="2000" i="1" dirty="0"/>
              <a:t>report</a:t>
            </a:r>
            <a:r>
              <a:rPr lang="en-US" sz="2000" dirty="0"/>
              <a:t>, </a:t>
            </a:r>
            <a:r>
              <a:rPr lang="en-US" sz="2000" i="1" dirty="0"/>
              <a:t>say</a:t>
            </a:r>
            <a:r>
              <a:rPr lang="en-US" sz="2000" dirty="0"/>
              <a:t>, </a:t>
            </a:r>
            <a:r>
              <a:rPr lang="en-US" sz="2000" i="1" dirty="0"/>
              <a:t>suggest</a:t>
            </a:r>
            <a:r>
              <a:rPr lang="en-US" sz="2000" dirty="0"/>
              <a:t>, </a:t>
            </a:r>
            <a:r>
              <a:rPr lang="en-US" sz="2000" i="1" dirty="0"/>
              <a:t>think</a:t>
            </a:r>
            <a:r>
              <a:rPr lang="en-US" sz="2000" dirty="0"/>
              <a:t>, </a:t>
            </a:r>
            <a:r>
              <a:rPr lang="en-US" sz="2000" i="1" dirty="0"/>
              <a:t>understand</a:t>
            </a:r>
            <a:r>
              <a:rPr lang="en-US" sz="2000" dirty="0"/>
              <a:t>, etc.</a:t>
            </a:r>
          </a:p>
          <a:p>
            <a:endParaRPr lang="en-US" sz="2000" dirty="0"/>
          </a:p>
          <a:p>
            <a:r>
              <a:rPr lang="en-US" sz="2000" dirty="0"/>
              <a:t>And we can use their passive form for distancing in two different ways. </a:t>
            </a:r>
          </a:p>
          <a:p>
            <a:pPr marL="171450" indent="-171450">
              <a:buClr>
                <a:schemeClr val="accent1">
                  <a:lumMod val="60000"/>
                  <a:lumOff val="40000"/>
                </a:schemeClr>
              </a:buClr>
              <a:buFont typeface="Wingdings" panose="05000000000000000000" pitchFamily="2" charset="2"/>
              <a:buChar char="§"/>
            </a:pPr>
            <a:endParaRPr lang="en-US" sz="1200" dirty="0"/>
          </a:p>
          <a:p>
            <a:pPr marL="342900" indent="-342900">
              <a:buClr>
                <a:schemeClr val="accent1"/>
              </a:buClr>
              <a:buFont typeface="Wingdings" panose="05000000000000000000" pitchFamily="2" charset="2"/>
              <a:buChar char="§"/>
            </a:pPr>
            <a:r>
              <a:rPr lang="en-US" sz="2000" b="1" dirty="0"/>
              <a:t>It is said</a:t>
            </a:r>
            <a:r>
              <a:rPr lang="en-US" sz="2000" dirty="0"/>
              <a:t> that they are in Las Vegas.</a:t>
            </a:r>
          </a:p>
          <a:p>
            <a:pPr marL="342900" indent="-342900">
              <a:buClr>
                <a:schemeClr val="accent1"/>
              </a:buClr>
              <a:buFont typeface="Wingdings" panose="05000000000000000000" pitchFamily="2" charset="2"/>
              <a:buChar char="§"/>
            </a:pPr>
            <a:r>
              <a:rPr lang="en-US" sz="2000" b="1" dirty="0"/>
              <a:t>They are said</a:t>
            </a:r>
            <a:r>
              <a:rPr lang="en-US" sz="2000" dirty="0"/>
              <a:t> to be in Las Vegas.</a:t>
            </a:r>
          </a:p>
        </p:txBody>
      </p:sp>
      <p:pic>
        <p:nvPicPr>
          <p:cNvPr id="6" name="Immagine 5">
            <a:extLst>
              <a:ext uri="{FF2B5EF4-FFF2-40B4-BE49-F238E27FC236}">
                <a16:creationId xmlns:a16="http://schemas.microsoft.com/office/drawing/2014/main" id="{1F3F1782-6726-35D0-504C-BB35186B8367}"/>
              </a:ext>
            </a:extLst>
          </p:cNvPr>
          <p:cNvPicPr>
            <a:picLocks noChangeAspect="1"/>
          </p:cNvPicPr>
          <p:nvPr/>
        </p:nvPicPr>
        <p:blipFill>
          <a:blip r:embed="rId2"/>
          <a:stretch>
            <a:fillRect/>
          </a:stretch>
        </p:blipFill>
        <p:spPr>
          <a:xfrm>
            <a:off x="1158619" y="2451420"/>
            <a:ext cx="4001027" cy="3816000"/>
          </a:xfrm>
          <a:prstGeom prst="rect">
            <a:avLst/>
          </a:prstGeom>
        </p:spPr>
      </p:pic>
    </p:spTree>
    <p:extLst>
      <p:ext uri="{BB962C8B-B14F-4D97-AF65-F5344CB8AC3E}">
        <p14:creationId xmlns:p14="http://schemas.microsoft.com/office/powerpoint/2010/main" val="27427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1050708" y="550912"/>
            <a:ext cx="10149272" cy="5810131"/>
          </a:xfrm>
        </p:spPr>
        <p:txBody>
          <a:bodyPr>
            <a:normAutofit fontScale="70000" lnSpcReduction="20000"/>
          </a:bodyPr>
          <a:lstStyle/>
          <a:p>
            <a:pPr>
              <a:lnSpc>
                <a:spcPct val="120000"/>
              </a:lnSpc>
              <a:spcBef>
                <a:spcPts val="0"/>
              </a:spcBef>
              <a:spcAft>
                <a:spcPts val="0"/>
              </a:spcAft>
            </a:pPr>
            <a:r>
              <a:rPr lang="en-US" sz="2300" b="1" dirty="0">
                <a:solidFill>
                  <a:schemeClr val="accent3">
                    <a:lumMod val="75000"/>
                  </a:schemeClr>
                </a:solidFill>
                <a:effectLst>
                  <a:outerShdw blurRad="38100" dist="38100" dir="2700000" algn="tl">
                    <a:srgbClr val="000000">
                      <a:alpha val="43137"/>
                    </a:srgbClr>
                  </a:outerShdw>
                </a:effectLst>
              </a:rPr>
              <a:t>It is said that… + subject + verb</a:t>
            </a:r>
          </a:p>
          <a:p>
            <a:pPr>
              <a:lnSpc>
                <a:spcPct val="120000"/>
              </a:lnSpc>
              <a:spcBef>
                <a:spcPts val="0"/>
              </a:spcBef>
              <a:spcAft>
                <a:spcPts val="0"/>
              </a:spcAft>
            </a:pPr>
            <a:endParaRPr lang="en-US" sz="1700" dirty="0"/>
          </a:p>
          <a:p>
            <a:pPr>
              <a:lnSpc>
                <a:spcPct val="120000"/>
              </a:lnSpc>
              <a:spcBef>
                <a:spcPts val="0"/>
              </a:spcBef>
              <a:spcAft>
                <a:spcPts val="0"/>
              </a:spcAft>
            </a:pPr>
            <a:r>
              <a:rPr lang="en-US" sz="2300" dirty="0"/>
              <a:t>We can use the passive of a reporting verb in a sentence after an introductory </a:t>
            </a:r>
            <a:r>
              <a:rPr lang="en-US" sz="2300" i="1" dirty="0"/>
              <a:t>it</a:t>
            </a:r>
            <a:r>
              <a:rPr lang="en-US" sz="2300" dirty="0"/>
              <a:t>: </a:t>
            </a:r>
          </a:p>
          <a:p>
            <a:pPr>
              <a:lnSpc>
                <a:spcPct val="120000"/>
              </a:lnSpc>
              <a:spcBef>
                <a:spcPts val="0"/>
              </a:spcBef>
              <a:spcAft>
                <a:spcPts val="0"/>
              </a:spcAft>
            </a:pPr>
            <a:r>
              <a:rPr lang="en-US" sz="2300" dirty="0"/>
              <a:t>It + passive reporting verb + (that) + clause (subject + verb)</a:t>
            </a:r>
          </a:p>
          <a:p>
            <a:pPr>
              <a:lnSpc>
                <a:spcPct val="120000"/>
              </a:lnSpc>
              <a:spcBef>
                <a:spcPts val="0"/>
              </a:spcBef>
              <a:spcAft>
                <a:spcPts val="0"/>
              </a:spcAft>
            </a:pPr>
            <a:endParaRPr lang="en-US" sz="1700" dirty="0"/>
          </a:p>
          <a:p>
            <a:pPr marL="342900" indent="-342900">
              <a:lnSpc>
                <a:spcPct val="120000"/>
              </a:lnSpc>
              <a:spcBef>
                <a:spcPts val="0"/>
              </a:spcBef>
              <a:spcAft>
                <a:spcPts val="0"/>
              </a:spcAft>
              <a:buFont typeface="Wingdings" panose="05000000000000000000" pitchFamily="2" charset="2"/>
              <a:buChar char="§"/>
            </a:pPr>
            <a:r>
              <a:rPr lang="en-US" sz="2300" dirty="0"/>
              <a:t>It is believed that the murderer is no longer in the country. </a:t>
            </a:r>
          </a:p>
          <a:p>
            <a:pPr marL="342900" indent="-342900">
              <a:lnSpc>
                <a:spcPct val="120000"/>
              </a:lnSpc>
              <a:spcBef>
                <a:spcPts val="0"/>
              </a:spcBef>
              <a:spcAft>
                <a:spcPts val="0"/>
              </a:spcAft>
              <a:buFont typeface="Wingdings" panose="05000000000000000000" pitchFamily="2" charset="2"/>
              <a:buChar char="§"/>
            </a:pPr>
            <a:r>
              <a:rPr lang="en-US" sz="2300" dirty="0"/>
              <a:t>It has been announced that they are going to cancel the tour.</a:t>
            </a:r>
          </a:p>
          <a:p>
            <a:pPr marL="342900" indent="-342900">
              <a:lnSpc>
                <a:spcPct val="120000"/>
              </a:lnSpc>
              <a:spcBef>
                <a:spcPts val="0"/>
              </a:spcBef>
              <a:spcAft>
                <a:spcPts val="0"/>
              </a:spcAft>
              <a:buFont typeface="Wingdings" panose="05000000000000000000" pitchFamily="2" charset="2"/>
              <a:buChar char="§"/>
            </a:pPr>
            <a:r>
              <a:rPr lang="en-US" sz="2300" dirty="0"/>
              <a:t>It has been suggested that the team can’t be trusted defensively.</a:t>
            </a:r>
          </a:p>
          <a:p>
            <a:pPr marL="342900" indent="-342900">
              <a:lnSpc>
                <a:spcPct val="120000"/>
              </a:lnSpc>
              <a:spcBef>
                <a:spcPts val="0"/>
              </a:spcBef>
              <a:spcAft>
                <a:spcPts val="0"/>
              </a:spcAft>
              <a:buFont typeface="Wingdings" panose="05000000000000000000" pitchFamily="2" charset="2"/>
              <a:buChar char="§"/>
            </a:pPr>
            <a:r>
              <a:rPr lang="en-US" sz="2300" dirty="0"/>
              <a:t>It was thought the building could collapse.</a:t>
            </a:r>
          </a:p>
          <a:p>
            <a:pPr>
              <a:lnSpc>
                <a:spcPct val="120000"/>
              </a:lnSpc>
              <a:spcBef>
                <a:spcPts val="0"/>
              </a:spcBef>
              <a:spcAft>
                <a:spcPts val="0"/>
              </a:spcAft>
            </a:pPr>
            <a:endParaRPr lang="en-US" sz="1700" dirty="0"/>
          </a:p>
          <a:p>
            <a:pPr>
              <a:lnSpc>
                <a:spcPct val="120000"/>
              </a:lnSpc>
              <a:spcBef>
                <a:spcPts val="0"/>
              </a:spcBef>
              <a:spcAft>
                <a:spcPts val="0"/>
              </a:spcAft>
            </a:pPr>
            <a:r>
              <a:rPr lang="en-US" sz="2300" b="1" dirty="0">
                <a:solidFill>
                  <a:schemeClr val="accent3">
                    <a:lumMod val="75000"/>
                  </a:schemeClr>
                </a:solidFill>
                <a:effectLst>
                  <a:outerShdw blurRad="38100" dist="38100" dir="2700000" algn="tl">
                    <a:srgbClr val="000000">
                      <a:alpha val="43137"/>
                    </a:srgbClr>
                  </a:outerShdw>
                </a:effectLst>
              </a:rPr>
              <a:t>Someone is said to + infinitive</a:t>
            </a:r>
          </a:p>
          <a:p>
            <a:pPr>
              <a:lnSpc>
                <a:spcPct val="120000"/>
              </a:lnSpc>
              <a:spcBef>
                <a:spcPts val="0"/>
              </a:spcBef>
              <a:spcAft>
                <a:spcPts val="0"/>
              </a:spcAft>
            </a:pPr>
            <a:endParaRPr lang="en-US" sz="1700" dirty="0"/>
          </a:p>
          <a:p>
            <a:pPr>
              <a:lnSpc>
                <a:spcPct val="120000"/>
              </a:lnSpc>
              <a:spcBef>
                <a:spcPts val="0"/>
              </a:spcBef>
              <a:spcAft>
                <a:spcPts val="0"/>
              </a:spcAft>
            </a:pPr>
            <a:r>
              <a:rPr lang="en-US" sz="2300" dirty="0"/>
              <a:t>When we use the passive form of a reporting verb after the </a:t>
            </a:r>
            <a:r>
              <a:rPr lang="en-US" sz="2300" b="1" dirty="0"/>
              <a:t>real subject</a:t>
            </a:r>
            <a:r>
              <a:rPr lang="en-US" sz="2300" dirty="0"/>
              <a:t> of sentence (and NOT after </a:t>
            </a:r>
            <a:r>
              <a:rPr lang="en-US" sz="2300" i="1" dirty="0"/>
              <a:t>it</a:t>
            </a:r>
            <a:r>
              <a:rPr lang="en-US" sz="2300" dirty="0"/>
              <a:t>), we need to use an </a:t>
            </a:r>
            <a:r>
              <a:rPr lang="en-US" sz="2300" u="sng" dirty="0"/>
              <a:t>infinitive</a:t>
            </a:r>
            <a:r>
              <a:rPr lang="en-US" sz="2300" dirty="0"/>
              <a:t> </a:t>
            </a:r>
            <a:r>
              <a:rPr lang="en-US" sz="2300" b="1" dirty="0"/>
              <a:t>after</a:t>
            </a:r>
            <a:r>
              <a:rPr lang="en-US" sz="2300" dirty="0"/>
              <a:t> the passive of the reporting verb.</a:t>
            </a:r>
          </a:p>
          <a:p>
            <a:pPr>
              <a:lnSpc>
                <a:spcPct val="120000"/>
              </a:lnSpc>
              <a:spcBef>
                <a:spcPts val="0"/>
              </a:spcBef>
              <a:spcAft>
                <a:spcPts val="0"/>
              </a:spcAft>
            </a:pPr>
            <a:endParaRPr lang="en-US" sz="1700" dirty="0"/>
          </a:p>
          <a:p>
            <a:pPr>
              <a:lnSpc>
                <a:spcPct val="120000"/>
              </a:lnSpc>
              <a:spcBef>
                <a:spcPts val="0"/>
              </a:spcBef>
              <a:spcAft>
                <a:spcPts val="0"/>
              </a:spcAft>
            </a:pPr>
            <a:r>
              <a:rPr lang="en-US" sz="2300" u="sng" dirty="0">
                <a:solidFill>
                  <a:schemeClr val="accent3">
                    <a:lumMod val="75000"/>
                  </a:schemeClr>
                </a:solidFill>
                <a:uFill>
                  <a:solidFill>
                    <a:schemeClr val="accent3"/>
                  </a:solidFill>
                </a:uFill>
              </a:rPr>
              <a:t>Someone is said to do</a:t>
            </a:r>
          </a:p>
          <a:p>
            <a:pPr>
              <a:lnSpc>
                <a:spcPct val="120000"/>
              </a:lnSpc>
              <a:spcBef>
                <a:spcPts val="0"/>
              </a:spcBef>
              <a:spcAft>
                <a:spcPts val="0"/>
              </a:spcAft>
            </a:pPr>
            <a:r>
              <a:rPr lang="en-US" sz="2300" dirty="0"/>
              <a:t>When the reported action is simultaneous to the reporting, we can use </a:t>
            </a:r>
            <a:r>
              <a:rPr lang="en-US" sz="2300" dirty="0" err="1"/>
              <a:t>use</a:t>
            </a:r>
            <a:r>
              <a:rPr lang="en-US" sz="2300" dirty="0"/>
              <a:t>: </a:t>
            </a:r>
          </a:p>
          <a:p>
            <a:pPr>
              <a:lnSpc>
                <a:spcPct val="120000"/>
              </a:lnSpc>
              <a:spcBef>
                <a:spcPts val="0"/>
              </a:spcBef>
              <a:spcAft>
                <a:spcPts val="0"/>
              </a:spcAft>
            </a:pPr>
            <a:r>
              <a:rPr lang="en-US" sz="2300" dirty="0"/>
              <a:t>subject + passive reporting verb + to + infinitive.</a:t>
            </a:r>
          </a:p>
          <a:p>
            <a:pPr>
              <a:lnSpc>
                <a:spcPct val="120000"/>
              </a:lnSpc>
              <a:spcBef>
                <a:spcPts val="0"/>
              </a:spcBef>
              <a:spcAft>
                <a:spcPts val="0"/>
              </a:spcAft>
            </a:pPr>
            <a:endParaRPr lang="en-US" sz="1700" dirty="0"/>
          </a:p>
          <a:p>
            <a:pPr marL="342900" indent="-342900">
              <a:lnSpc>
                <a:spcPct val="120000"/>
              </a:lnSpc>
              <a:spcBef>
                <a:spcPts val="0"/>
              </a:spcBef>
              <a:spcAft>
                <a:spcPts val="0"/>
              </a:spcAft>
              <a:buFont typeface="Wingdings" panose="05000000000000000000" pitchFamily="2" charset="2"/>
              <a:buChar char="§"/>
            </a:pPr>
            <a:r>
              <a:rPr lang="en-US" sz="2300" dirty="0"/>
              <a:t>He is said to have the biggest private art collection in the country. </a:t>
            </a:r>
          </a:p>
          <a:p>
            <a:pPr marL="342900" indent="-342900">
              <a:lnSpc>
                <a:spcPct val="120000"/>
              </a:lnSpc>
              <a:spcBef>
                <a:spcPts val="0"/>
              </a:spcBef>
              <a:spcAft>
                <a:spcPts val="0"/>
              </a:spcAft>
              <a:buFont typeface="Wingdings" panose="05000000000000000000" pitchFamily="2" charset="2"/>
              <a:buChar char="§"/>
            </a:pPr>
            <a:r>
              <a:rPr lang="en-US" sz="2300" dirty="0"/>
              <a:t>They were believed to be secretly in love.</a:t>
            </a:r>
          </a:p>
          <a:p>
            <a:pPr>
              <a:lnSpc>
                <a:spcPct val="120000"/>
              </a:lnSpc>
              <a:spcBef>
                <a:spcPts val="0"/>
              </a:spcBef>
              <a:spcAft>
                <a:spcPts val="0"/>
              </a:spcAft>
            </a:pPr>
            <a:endParaRPr lang="en-US" sz="1700" dirty="0"/>
          </a:p>
          <a:p>
            <a:pPr>
              <a:lnSpc>
                <a:spcPct val="120000"/>
              </a:lnSpc>
              <a:spcBef>
                <a:spcPts val="0"/>
              </a:spcBef>
              <a:spcAft>
                <a:spcPts val="0"/>
              </a:spcAft>
            </a:pPr>
            <a:r>
              <a:rPr lang="en-US" sz="2300" dirty="0"/>
              <a:t>We can also use this form to refer to the </a:t>
            </a:r>
            <a:r>
              <a:rPr lang="en-US" sz="2300" b="1" dirty="0"/>
              <a:t>future</a:t>
            </a:r>
            <a:r>
              <a:rPr lang="en-US" sz="2300" dirty="0"/>
              <a:t>.</a:t>
            </a:r>
          </a:p>
          <a:p>
            <a:pPr>
              <a:lnSpc>
                <a:spcPct val="120000"/>
              </a:lnSpc>
              <a:spcBef>
                <a:spcPts val="0"/>
              </a:spcBef>
              <a:spcAft>
                <a:spcPts val="0"/>
              </a:spcAft>
            </a:pPr>
            <a:endParaRPr lang="en-US" sz="1700" dirty="0"/>
          </a:p>
          <a:p>
            <a:pPr marL="342900" indent="-342900">
              <a:lnSpc>
                <a:spcPct val="120000"/>
              </a:lnSpc>
              <a:spcBef>
                <a:spcPts val="0"/>
              </a:spcBef>
              <a:spcAft>
                <a:spcPts val="0"/>
              </a:spcAft>
              <a:buFont typeface="Wingdings" panose="05000000000000000000" pitchFamily="2" charset="2"/>
              <a:buChar char="§"/>
            </a:pPr>
            <a:r>
              <a:rPr lang="en-US" sz="2300" dirty="0"/>
              <a:t>She is expected to become a super star.</a:t>
            </a:r>
          </a:p>
        </p:txBody>
      </p:sp>
    </p:spTree>
    <p:extLst>
      <p:ext uri="{BB962C8B-B14F-4D97-AF65-F5344CB8AC3E}">
        <p14:creationId xmlns:p14="http://schemas.microsoft.com/office/powerpoint/2010/main" val="301977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1"/>
            <a:ext cx="10211746" cy="5281938"/>
          </a:xfrm>
        </p:spPr>
        <p:txBody>
          <a:bodyPr>
            <a:normAutofit/>
          </a:bodyPr>
          <a:lstStyle/>
          <a:p>
            <a:r>
              <a:rPr lang="en-US" sz="1800" u="sng" dirty="0">
                <a:solidFill>
                  <a:schemeClr val="accent3">
                    <a:lumMod val="75000"/>
                  </a:schemeClr>
                </a:solidFill>
                <a:uFill>
                  <a:solidFill>
                    <a:schemeClr val="accent3"/>
                  </a:solidFill>
                </a:uFill>
              </a:rPr>
              <a:t>Someone is said to be doing</a:t>
            </a:r>
          </a:p>
          <a:p>
            <a:pPr>
              <a:spcBef>
                <a:spcPts val="0"/>
              </a:spcBef>
              <a:spcAft>
                <a:spcPts val="0"/>
              </a:spcAft>
            </a:pPr>
            <a:endParaRPr lang="en-US" sz="1200" dirty="0"/>
          </a:p>
          <a:p>
            <a:pPr>
              <a:spcBef>
                <a:spcPts val="0"/>
              </a:spcBef>
              <a:spcAft>
                <a:spcPts val="0"/>
              </a:spcAft>
            </a:pPr>
            <a:r>
              <a:rPr lang="en-US" sz="1800" dirty="0"/>
              <a:t>When the reported action is in progress </a:t>
            </a:r>
            <a:r>
              <a:rPr lang="en-US" sz="1800" u="sng" dirty="0"/>
              <a:t>simultaneously</a:t>
            </a:r>
            <a:r>
              <a:rPr lang="en-US" sz="1800" dirty="0"/>
              <a:t> to the reporting, we can  also use </a:t>
            </a:r>
            <a:r>
              <a:rPr lang="en-US" sz="1800" b="1" dirty="0">
                <a:solidFill>
                  <a:schemeClr val="accent3">
                    <a:lumMod val="75000"/>
                  </a:schemeClr>
                </a:solidFill>
              </a:rPr>
              <a:t>subject + passive reporting verb + to be + -</a:t>
            </a:r>
            <a:r>
              <a:rPr lang="en-US" sz="1800" b="1" dirty="0" err="1">
                <a:solidFill>
                  <a:schemeClr val="accent3">
                    <a:lumMod val="75000"/>
                  </a:schemeClr>
                </a:solidFill>
              </a:rPr>
              <a:t>ing</a:t>
            </a:r>
            <a:r>
              <a:rPr lang="en-US" sz="1800" dirty="0"/>
              <a:t> (continuous infinitive) with </a:t>
            </a:r>
            <a:r>
              <a:rPr lang="en-US" sz="1800" u="sng" dirty="0"/>
              <a:t>dynamic</a:t>
            </a:r>
            <a:r>
              <a:rPr lang="en-US" sz="1800" dirty="0"/>
              <a:t> verbs.</a:t>
            </a:r>
          </a:p>
          <a:p>
            <a:pPr>
              <a:spcBef>
                <a:spcPts val="0"/>
              </a:spcBef>
              <a:spcAft>
                <a:spcPts val="0"/>
              </a:spcAft>
            </a:pPr>
            <a:endParaRPr lang="en-US" sz="1200" dirty="0"/>
          </a:p>
          <a:p>
            <a:pPr marL="285750" indent="-285750">
              <a:spcBef>
                <a:spcPts val="0"/>
              </a:spcBef>
              <a:spcAft>
                <a:spcPts val="0"/>
              </a:spcAft>
              <a:buFont typeface="Wingdings" panose="05000000000000000000" pitchFamily="2" charset="2"/>
              <a:buChar char="§"/>
            </a:pPr>
            <a:r>
              <a:rPr lang="en-US" sz="1800" dirty="0"/>
              <a:t>They are thought to be living under strict protection. </a:t>
            </a:r>
          </a:p>
          <a:p>
            <a:pPr>
              <a:spcBef>
                <a:spcPts val="0"/>
              </a:spcBef>
              <a:spcAft>
                <a:spcPts val="0"/>
              </a:spcAft>
            </a:pPr>
            <a:endParaRPr lang="en-US" sz="1400" dirty="0"/>
          </a:p>
          <a:p>
            <a:r>
              <a:rPr lang="en-US" sz="1800" u="sng" dirty="0">
                <a:solidFill>
                  <a:schemeClr val="accent3">
                    <a:lumMod val="75000"/>
                  </a:schemeClr>
                </a:solidFill>
                <a:uFill>
                  <a:solidFill>
                    <a:schemeClr val="accent3"/>
                  </a:solidFill>
                </a:uFill>
              </a:rPr>
              <a:t>Someone is said to have done</a:t>
            </a:r>
          </a:p>
          <a:p>
            <a:pPr>
              <a:spcBef>
                <a:spcPts val="0"/>
              </a:spcBef>
              <a:spcAft>
                <a:spcPts val="0"/>
              </a:spcAft>
            </a:pPr>
            <a:endParaRPr lang="en-US" sz="1200" dirty="0"/>
          </a:p>
          <a:p>
            <a:pPr>
              <a:spcBef>
                <a:spcPts val="0"/>
              </a:spcBef>
              <a:spcAft>
                <a:spcPts val="0"/>
              </a:spcAft>
            </a:pPr>
            <a:r>
              <a:rPr lang="en-US" sz="1800" dirty="0"/>
              <a:t>When the reported action is </a:t>
            </a:r>
            <a:r>
              <a:rPr lang="en-US" sz="1800" u="sng" dirty="0"/>
              <a:t>previous</a:t>
            </a:r>
            <a:r>
              <a:rPr lang="en-US" sz="1800" dirty="0"/>
              <a:t> to the reporting (earlier in the past), we use </a:t>
            </a:r>
            <a:r>
              <a:rPr lang="en-US" sz="1800" b="1" dirty="0">
                <a:solidFill>
                  <a:schemeClr val="accent3">
                    <a:lumMod val="75000"/>
                  </a:schemeClr>
                </a:solidFill>
              </a:rPr>
              <a:t>subject + passive reporting verb + to have + past participle</a:t>
            </a:r>
            <a:r>
              <a:rPr lang="en-US" sz="1800" dirty="0"/>
              <a:t> (perfect infinitive).</a:t>
            </a:r>
          </a:p>
          <a:p>
            <a:pPr>
              <a:spcBef>
                <a:spcPts val="0"/>
              </a:spcBef>
              <a:spcAft>
                <a:spcPts val="0"/>
              </a:spcAft>
            </a:pPr>
            <a:endParaRPr lang="en-US" sz="1200" dirty="0"/>
          </a:p>
          <a:p>
            <a:pPr marL="285750" indent="-285750">
              <a:spcBef>
                <a:spcPts val="0"/>
              </a:spcBef>
              <a:spcAft>
                <a:spcPts val="0"/>
              </a:spcAft>
              <a:buFont typeface="Wingdings" panose="05000000000000000000" pitchFamily="2" charset="2"/>
              <a:buChar char="§"/>
            </a:pPr>
            <a:r>
              <a:rPr lang="en-US" sz="1800" dirty="0"/>
              <a:t>She was thought to have left the previous week (=she left before people thought about it)</a:t>
            </a:r>
          </a:p>
          <a:p>
            <a:pPr marL="285750" indent="-285750">
              <a:spcBef>
                <a:spcPts val="0"/>
              </a:spcBef>
              <a:spcAft>
                <a:spcPts val="0"/>
              </a:spcAft>
              <a:buFont typeface="Wingdings" panose="05000000000000000000" pitchFamily="2" charset="2"/>
              <a:buChar char="§"/>
            </a:pPr>
            <a:r>
              <a:rPr lang="en-US" sz="1800" dirty="0"/>
              <a:t>He is claimed to have hit another student (=he hit another student first and people claimed he did it later)</a:t>
            </a:r>
          </a:p>
        </p:txBody>
      </p:sp>
    </p:spTree>
    <p:extLst>
      <p:ext uri="{BB962C8B-B14F-4D97-AF65-F5344CB8AC3E}">
        <p14:creationId xmlns:p14="http://schemas.microsoft.com/office/powerpoint/2010/main" val="166464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596348"/>
            <a:ext cx="10211746" cy="5673823"/>
          </a:xfrm>
        </p:spPr>
        <p:txBody>
          <a:bodyPr>
            <a:normAutofit fontScale="77500" lnSpcReduction="20000"/>
          </a:bodyPr>
          <a:lstStyle/>
          <a:p>
            <a:pPr>
              <a:lnSpc>
                <a:spcPct val="120000"/>
              </a:lnSpc>
              <a:spcBef>
                <a:spcPts val="0"/>
              </a:spcBef>
              <a:spcAft>
                <a:spcPts val="0"/>
              </a:spcAft>
            </a:pPr>
            <a:r>
              <a:rPr lang="en-US" sz="1800" b="1" dirty="0"/>
              <a:t>Choose the correct form, active or passive, for each gap below.</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1. The new musical _____________ next week at 12th Street's Old Auditorium.</a:t>
            </a:r>
          </a:p>
          <a:p>
            <a:pPr>
              <a:lnSpc>
                <a:spcPct val="120000"/>
              </a:lnSpc>
              <a:spcBef>
                <a:spcPts val="0"/>
              </a:spcBef>
              <a:spcAft>
                <a:spcPts val="0"/>
              </a:spcAft>
            </a:pPr>
            <a:r>
              <a:rPr lang="en-US" sz="1800" dirty="0"/>
              <a:t>a. is going to be performed</a:t>
            </a:r>
          </a:p>
          <a:p>
            <a:pPr>
              <a:lnSpc>
                <a:spcPct val="120000"/>
              </a:lnSpc>
              <a:spcBef>
                <a:spcPts val="0"/>
              </a:spcBef>
              <a:spcAft>
                <a:spcPts val="0"/>
              </a:spcAft>
            </a:pPr>
            <a:r>
              <a:rPr lang="en-US" sz="1800" dirty="0"/>
              <a:t>b. is going to perform</a:t>
            </a:r>
          </a:p>
          <a:p>
            <a:pPr>
              <a:lnSpc>
                <a:spcPct val="120000"/>
              </a:lnSpc>
              <a:spcBef>
                <a:spcPts val="0"/>
              </a:spcBef>
              <a:spcAft>
                <a:spcPts val="0"/>
              </a:spcAft>
            </a:pPr>
            <a:r>
              <a:rPr lang="en-US" sz="1800" dirty="0"/>
              <a:t>c. is performed</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2. A lot of measures _______________ to fix the economy.</a:t>
            </a:r>
          </a:p>
          <a:p>
            <a:pPr>
              <a:lnSpc>
                <a:spcPct val="120000"/>
              </a:lnSpc>
              <a:spcBef>
                <a:spcPts val="0"/>
              </a:spcBef>
              <a:spcAft>
                <a:spcPts val="0"/>
              </a:spcAft>
            </a:pPr>
            <a:r>
              <a:rPr lang="en-US" sz="1800" dirty="0"/>
              <a:t>a. have been taken</a:t>
            </a:r>
          </a:p>
          <a:p>
            <a:pPr>
              <a:lnSpc>
                <a:spcPct val="120000"/>
              </a:lnSpc>
              <a:spcBef>
                <a:spcPts val="0"/>
              </a:spcBef>
              <a:spcAft>
                <a:spcPts val="0"/>
              </a:spcAft>
            </a:pPr>
            <a:r>
              <a:rPr lang="en-US" sz="1800" dirty="0"/>
              <a:t>b. are taking</a:t>
            </a:r>
          </a:p>
          <a:p>
            <a:pPr>
              <a:lnSpc>
                <a:spcPct val="120000"/>
              </a:lnSpc>
              <a:spcBef>
                <a:spcPts val="0"/>
              </a:spcBef>
              <a:spcAft>
                <a:spcPts val="0"/>
              </a:spcAft>
            </a:pPr>
            <a:r>
              <a:rPr lang="en-US" sz="1800" dirty="0"/>
              <a:t>c. have taken</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3. I _________________ you exactly what to do when we arrive.</a:t>
            </a:r>
          </a:p>
          <a:p>
            <a:pPr>
              <a:lnSpc>
                <a:spcPct val="120000"/>
              </a:lnSpc>
              <a:spcBef>
                <a:spcPts val="0"/>
              </a:spcBef>
              <a:spcAft>
                <a:spcPts val="0"/>
              </a:spcAft>
            </a:pPr>
            <a:r>
              <a:rPr lang="en-US" sz="1800" dirty="0"/>
              <a:t>a. will be shown</a:t>
            </a:r>
          </a:p>
          <a:p>
            <a:pPr>
              <a:lnSpc>
                <a:spcPct val="120000"/>
              </a:lnSpc>
              <a:spcBef>
                <a:spcPts val="0"/>
              </a:spcBef>
              <a:spcAft>
                <a:spcPts val="0"/>
              </a:spcAft>
            </a:pPr>
            <a:r>
              <a:rPr lang="en-US" sz="1800" dirty="0"/>
              <a:t>b. am shown</a:t>
            </a:r>
          </a:p>
          <a:p>
            <a:pPr>
              <a:lnSpc>
                <a:spcPct val="120000"/>
              </a:lnSpc>
              <a:spcBef>
                <a:spcPts val="0"/>
              </a:spcBef>
              <a:spcAft>
                <a:spcPts val="0"/>
              </a:spcAft>
            </a:pPr>
            <a:r>
              <a:rPr lang="en-US" sz="1800" dirty="0"/>
              <a:t>c. will show</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4. The police discovered a group of women who _______________ in an illegal factory.</a:t>
            </a:r>
          </a:p>
          <a:p>
            <a:pPr>
              <a:lnSpc>
                <a:spcPct val="120000"/>
              </a:lnSpc>
              <a:spcBef>
                <a:spcPts val="0"/>
              </a:spcBef>
              <a:spcAft>
                <a:spcPts val="0"/>
              </a:spcAft>
            </a:pPr>
            <a:r>
              <a:rPr lang="en-US" sz="1800" dirty="0"/>
              <a:t>a. have been exploited</a:t>
            </a:r>
          </a:p>
          <a:p>
            <a:pPr>
              <a:lnSpc>
                <a:spcPct val="120000"/>
              </a:lnSpc>
              <a:spcBef>
                <a:spcPts val="0"/>
              </a:spcBef>
              <a:spcAft>
                <a:spcPts val="0"/>
              </a:spcAft>
            </a:pPr>
            <a:r>
              <a:rPr lang="en-US" sz="1800" dirty="0"/>
              <a:t>b. were being exploited</a:t>
            </a:r>
          </a:p>
          <a:p>
            <a:pPr>
              <a:lnSpc>
                <a:spcPct val="120000"/>
              </a:lnSpc>
              <a:spcBef>
                <a:spcPts val="0"/>
              </a:spcBef>
              <a:spcAft>
                <a:spcPts val="0"/>
              </a:spcAft>
            </a:pPr>
            <a:r>
              <a:rPr lang="en-US" sz="1800" dirty="0"/>
              <a:t>c. were exploiting</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5. When do you think they ______________ us the copy of the contract?</a:t>
            </a:r>
          </a:p>
          <a:p>
            <a:pPr>
              <a:lnSpc>
                <a:spcPct val="120000"/>
              </a:lnSpc>
              <a:spcBef>
                <a:spcPts val="0"/>
              </a:spcBef>
              <a:spcAft>
                <a:spcPts val="0"/>
              </a:spcAft>
            </a:pPr>
            <a:r>
              <a:rPr lang="en-US" sz="1800" dirty="0"/>
              <a:t>a. will send</a:t>
            </a:r>
          </a:p>
          <a:p>
            <a:pPr>
              <a:lnSpc>
                <a:spcPct val="120000"/>
              </a:lnSpc>
              <a:spcBef>
                <a:spcPts val="0"/>
              </a:spcBef>
              <a:spcAft>
                <a:spcPts val="0"/>
              </a:spcAft>
            </a:pPr>
            <a:r>
              <a:rPr lang="en-US" sz="1800" dirty="0"/>
              <a:t>b. will be sent</a:t>
            </a:r>
          </a:p>
          <a:p>
            <a:pPr>
              <a:lnSpc>
                <a:spcPct val="120000"/>
              </a:lnSpc>
              <a:spcBef>
                <a:spcPts val="0"/>
              </a:spcBef>
              <a:spcAft>
                <a:spcPts val="0"/>
              </a:spcAft>
            </a:pPr>
            <a:r>
              <a:rPr lang="en-US" sz="1800" dirty="0"/>
              <a:t>c. are they being sent</a:t>
            </a:r>
          </a:p>
        </p:txBody>
      </p:sp>
    </p:spTree>
    <p:extLst>
      <p:ext uri="{BB962C8B-B14F-4D97-AF65-F5344CB8AC3E}">
        <p14:creationId xmlns:p14="http://schemas.microsoft.com/office/powerpoint/2010/main" val="182136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687226"/>
            <a:ext cx="10211746" cy="5605663"/>
          </a:xfrm>
        </p:spPr>
        <p:txBody>
          <a:bodyPr>
            <a:normAutofit fontScale="85000" lnSpcReduction="20000"/>
          </a:bodyPr>
          <a:lstStyle/>
          <a:p>
            <a:pPr>
              <a:lnSpc>
                <a:spcPct val="120000"/>
              </a:lnSpc>
              <a:spcBef>
                <a:spcPts val="0"/>
              </a:spcBef>
              <a:spcAft>
                <a:spcPts val="0"/>
              </a:spcAft>
            </a:pPr>
            <a:r>
              <a:rPr lang="en-US" sz="1800" dirty="0"/>
              <a:t>6. Chicken thighs ________________ for 40 to 50 minutes.</a:t>
            </a:r>
          </a:p>
          <a:p>
            <a:pPr>
              <a:lnSpc>
                <a:spcPct val="120000"/>
              </a:lnSpc>
              <a:spcBef>
                <a:spcPts val="0"/>
              </a:spcBef>
              <a:spcAft>
                <a:spcPts val="0"/>
              </a:spcAft>
            </a:pPr>
            <a:r>
              <a:rPr lang="en-US" sz="1800" dirty="0"/>
              <a:t>a. should be baking</a:t>
            </a:r>
          </a:p>
          <a:p>
            <a:pPr>
              <a:lnSpc>
                <a:spcPct val="120000"/>
              </a:lnSpc>
              <a:spcBef>
                <a:spcPts val="0"/>
              </a:spcBef>
              <a:spcAft>
                <a:spcPts val="0"/>
              </a:spcAft>
            </a:pPr>
            <a:r>
              <a:rPr lang="en-US" sz="1800" dirty="0"/>
              <a:t>b. should be baked</a:t>
            </a:r>
          </a:p>
          <a:p>
            <a:pPr>
              <a:lnSpc>
                <a:spcPct val="120000"/>
              </a:lnSpc>
              <a:spcBef>
                <a:spcPts val="0"/>
              </a:spcBef>
              <a:spcAft>
                <a:spcPts val="0"/>
              </a:spcAft>
            </a:pPr>
            <a:r>
              <a:rPr lang="en-US" sz="1800" dirty="0"/>
              <a:t>c. should bake</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7. After five months the children _______________ to say many things in English.</a:t>
            </a:r>
          </a:p>
          <a:p>
            <a:pPr>
              <a:lnSpc>
                <a:spcPct val="120000"/>
              </a:lnSpc>
              <a:spcBef>
                <a:spcPts val="0"/>
              </a:spcBef>
              <a:spcAft>
                <a:spcPts val="0"/>
              </a:spcAft>
            </a:pPr>
            <a:r>
              <a:rPr lang="en-US" sz="1800" dirty="0"/>
              <a:t>a. had learned</a:t>
            </a:r>
          </a:p>
          <a:p>
            <a:pPr>
              <a:lnSpc>
                <a:spcPct val="120000"/>
              </a:lnSpc>
              <a:spcBef>
                <a:spcPts val="0"/>
              </a:spcBef>
              <a:spcAft>
                <a:spcPts val="0"/>
              </a:spcAft>
            </a:pPr>
            <a:r>
              <a:rPr lang="en-US" sz="1800" dirty="0"/>
              <a:t>b. had been learned</a:t>
            </a:r>
          </a:p>
          <a:p>
            <a:pPr>
              <a:lnSpc>
                <a:spcPct val="120000"/>
              </a:lnSpc>
              <a:spcBef>
                <a:spcPts val="0"/>
              </a:spcBef>
              <a:spcAft>
                <a:spcPts val="0"/>
              </a:spcAft>
            </a:pPr>
            <a:r>
              <a:rPr lang="en-US" sz="1800" dirty="0"/>
              <a:t>c. had learning</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8. Five people _______________ after a car _________________ into a bus last night.</a:t>
            </a:r>
          </a:p>
          <a:p>
            <a:pPr>
              <a:lnSpc>
                <a:spcPct val="120000"/>
              </a:lnSpc>
              <a:spcBef>
                <a:spcPts val="0"/>
              </a:spcBef>
              <a:spcAft>
                <a:spcPts val="0"/>
              </a:spcAft>
            </a:pPr>
            <a:r>
              <a:rPr lang="en-US" sz="1800" dirty="0"/>
              <a:t>a. were injured / crashed</a:t>
            </a:r>
          </a:p>
          <a:p>
            <a:pPr>
              <a:lnSpc>
                <a:spcPct val="120000"/>
              </a:lnSpc>
              <a:spcBef>
                <a:spcPts val="0"/>
              </a:spcBef>
              <a:spcAft>
                <a:spcPts val="0"/>
              </a:spcAft>
            </a:pPr>
            <a:r>
              <a:rPr lang="en-US" sz="1800" dirty="0"/>
              <a:t>b. injured / was crashed</a:t>
            </a:r>
          </a:p>
          <a:p>
            <a:pPr>
              <a:lnSpc>
                <a:spcPct val="120000"/>
              </a:lnSpc>
              <a:spcBef>
                <a:spcPts val="0"/>
              </a:spcBef>
              <a:spcAft>
                <a:spcPts val="0"/>
              </a:spcAft>
            </a:pPr>
            <a:r>
              <a:rPr lang="en-US" sz="1800" dirty="0"/>
              <a:t>c. injured / crashed</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9. Road safety __________________ in every school of the country.</a:t>
            </a:r>
          </a:p>
          <a:p>
            <a:pPr>
              <a:lnSpc>
                <a:spcPct val="120000"/>
              </a:lnSpc>
              <a:spcBef>
                <a:spcPts val="0"/>
              </a:spcBef>
              <a:spcAft>
                <a:spcPts val="0"/>
              </a:spcAft>
            </a:pPr>
            <a:r>
              <a:rPr lang="en-US" sz="1800" dirty="0"/>
              <a:t>a. should teach</a:t>
            </a:r>
          </a:p>
          <a:p>
            <a:pPr>
              <a:lnSpc>
                <a:spcPct val="120000"/>
              </a:lnSpc>
              <a:spcBef>
                <a:spcPts val="0"/>
              </a:spcBef>
              <a:spcAft>
                <a:spcPts val="0"/>
              </a:spcAft>
            </a:pPr>
            <a:r>
              <a:rPr lang="en-US" sz="1800" dirty="0"/>
              <a:t>b. should be teaching</a:t>
            </a:r>
          </a:p>
          <a:p>
            <a:pPr>
              <a:lnSpc>
                <a:spcPct val="120000"/>
              </a:lnSpc>
              <a:spcBef>
                <a:spcPts val="0"/>
              </a:spcBef>
              <a:spcAft>
                <a:spcPts val="0"/>
              </a:spcAft>
            </a:pPr>
            <a:r>
              <a:rPr lang="en-US" sz="1800" dirty="0"/>
              <a:t>c. should be taught</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10. He has no initiative. He needs ________________ what to do all the time.</a:t>
            </a:r>
          </a:p>
          <a:p>
            <a:pPr>
              <a:lnSpc>
                <a:spcPct val="120000"/>
              </a:lnSpc>
              <a:spcBef>
                <a:spcPts val="0"/>
              </a:spcBef>
              <a:spcAft>
                <a:spcPts val="0"/>
              </a:spcAft>
            </a:pPr>
            <a:r>
              <a:rPr lang="en-US" sz="1800" dirty="0"/>
              <a:t>a. to tell</a:t>
            </a:r>
          </a:p>
          <a:p>
            <a:pPr>
              <a:lnSpc>
                <a:spcPct val="120000"/>
              </a:lnSpc>
              <a:spcBef>
                <a:spcPts val="0"/>
              </a:spcBef>
              <a:spcAft>
                <a:spcPts val="0"/>
              </a:spcAft>
            </a:pPr>
            <a:r>
              <a:rPr lang="en-US" sz="1800" dirty="0"/>
              <a:t>b. to be told</a:t>
            </a:r>
          </a:p>
          <a:p>
            <a:pPr>
              <a:lnSpc>
                <a:spcPct val="120000"/>
              </a:lnSpc>
              <a:spcBef>
                <a:spcPts val="0"/>
              </a:spcBef>
              <a:spcAft>
                <a:spcPts val="0"/>
              </a:spcAft>
            </a:pPr>
            <a:r>
              <a:rPr lang="en-US" sz="1800" dirty="0"/>
              <a:t>c. to been told</a:t>
            </a:r>
          </a:p>
        </p:txBody>
      </p:sp>
    </p:spTree>
    <p:extLst>
      <p:ext uri="{BB962C8B-B14F-4D97-AF65-F5344CB8AC3E}">
        <p14:creationId xmlns:p14="http://schemas.microsoft.com/office/powerpoint/2010/main" val="420398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1"/>
            <a:ext cx="10211746" cy="5281938"/>
          </a:xfrm>
        </p:spPr>
        <p:txBody>
          <a:bodyPr>
            <a:normAutofit lnSpcReduction="10000"/>
          </a:bodyPr>
          <a:lstStyle/>
          <a:p>
            <a:pPr>
              <a:spcBef>
                <a:spcPts val="0"/>
              </a:spcBef>
              <a:spcAft>
                <a:spcPts val="0"/>
              </a:spcAft>
            </a:pPr>
            <a:r>
              <a:rPr lang="en-US" sz="1800" b="1" dirty="0"/>
              <a:t>Fill in the gaps with the verbs in brackets in the correct tense (in </a:t>
            </a:r>
            <a:r>
              <a:rPr lang="en-US" sz="1800" b="1" u="sng" dirty="0"/>
              <a:t>active</a:t>
            </a:r>
            <a:r>
              <a:rPr lang="en-US" sz="1800" b="1" dirty="0"/>
              <a:t> or </a:t>
            </a:r>
            <a:r>
              <a:rPr lang="en-US" sz="1800" b="1" u="sng" dirty="0"/>
              <a:t>passive</a:t>
            </a:r>
            <a:r>
              <a:rPr lang="en-US" sz="1800" b="1" dirty="0"/>
              <a:t> voice)</a:t>
            </a:r>
            <a:endParaRPr lang="en-US" sz="1800" dirty="0"/>
          </a:p>
          <a:p>
            <a:pPr>
              <a:spcBef>
                <a:spcPts val="0"/>
              </a:spcBef>
              <a:spcAft>
                <a:spcPts val="0"/>
              </a:spcAft>
            </a:pPr>
            <a:endParaRPr lang="en-US" sz="1800" dirty="0"/>
          </a:p>
          <a:p>
            <a:pPr>
              <a:spcBef>
                <a:spcPts val="0"/>
              </a:spcBef>
              <a:spcAft>
                <a:spcPts val="0"/>
              </a:spcAft>
            </a:pPr>
            <a:r>
              <a:rPr lang="en-US" sz="1800" dirty="0"/>
              <a:t>Authorities _____________________(just/announce) that Saint </a:t>
            </a:r>
            <a:r>
              <a:rPr lang="en-US" sz="1800" dirty="0" err="1"/>
              <a:t>Pauls</a:t>
            </a:r>
            <a:r>
              <a:rPr lang="en-US" sz="1800" dirty="0"/>
              <a:t> Bank _______________ (rob) yesterday. Two men ____________________(go) into the bank at 9.30 armed with automatic guns. The customers and workers _______________ (tell) to lie down on the floor and one of the bank clerks _______________ (ask) at gunpoint to give them all the money. Then the two robbers _____________(leave) the building quickly.</a:t>
            </a:r>
          </a:p>
          <a:p>
            <a:pPr>
              <a:spcBef>
                <a:spcPts val="0"/>
              </a:spcBef>
              <a:spcAft>
                <a:spcPts val="0"/>
              </a:spcAft>
            </a:pPr>
            <a:r>
              <a:rPr lang="en-US" sz="1800" dirty="0"/>
              <a:t>Local authorities have informed that about 500,000 dollars ________________ (steal) yesterday, but fortunately nobody _________________(injure). Police investigators __________________ (assure) residents that the robbers ________________ (find) soon.</a:t>
            </a:r>
          </a:p>
          <a:p>
            <a:pPr>
              <a:spcBef>
                <a:spcPts val="0"/>
              </a:spcBef>
              <a:spcAft>
                <a:spcPts val="0"/>
              </a:spcAft>
            </a:pPr>
            <a:endParaRPr lang="en-US" sz="1800" dirty="0"/>
          </a:p>
          <a:p>
            <a:pPr>
              <a:spcBef>
                <a:spcPts val="0"/>
              </a:spcBef>
              <a:spcAft>
                <a:spcPts val="0"/>
              </a:spcAft>
            </a:pPr>
            <a:endParaRPr lang="en-US" sz="1800" dirty="0"/>
          </a:p>
          <a:p>
            <a:pPr>
              <a:spcBef>
                <a:spcPts val="0"/>
              </a:spcBef>
              <a:spcAft>
                <a:spcPts val="0"/>
              </a:spcAft>
            </a:pPr>
            <a:r>
              <a:rPr lang="en-US" sz="1800" dirty="0"/>
              <a:t>Wine _______________ (produce) for thousands of years. The earliest known evidence of wine _______________ (come) from Georgia (Caucasus), where 8000-year-old wine jars _____________ (find) in 2008.  Wine  ________________ (reach) the Balkans by c. 4500 BC and ________________ (consume) in ancient Greece, Thrace and Rome. Throughout history, wine ______________ (consume) for its intoxicating effects, which are evident at normal serving sizes. Wine ________________ (also/play) an important role in religion for centuries. Red wine _________________ (associate) with blood by the ancient Egyptians and _______________ (use) by both the Greek cult of Dionysus and the Romans in their Bacchanalia. Nowadays, both Judaism and Christianity ___________________ (incorporate) wine in their religious rituals.</a:t>
            </a:r>
          </a:p>
          <a:p>
            <a:pPr>
              <a:spcBef>
                <a:spcPts val="0"/>
              </a:spcBef>
              <a:spcAft>
                <a:spcPts val="0"/>
              </a:spcAft>
            </a:pPr>
            <a:endParaRPr lang="en-US" sz="1800" dirty="0"/>
          </a:p>
        </p:txBody>
      </p:sp>
    </p:spTree>
    <p:extLst>
      <p:ext uri="{BB962C8B-B14F-4D97-AF65-F5344CB8AC3E}">
        <p14:creationId xmlns:p14="http://schemas.microsoft.com/office/powerpoint/2010/main" val="26179763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473</TotalTime>
  <Words>2225</Words>
  <Application>Microsoft Office PowerPoint</Application>
  <PresentationFormat>Widescreen</PresentationFormat>
  <Paragraphs>236</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Garamond</vt:lpstr>
      <vt:lpstr>Raleway</vt:lpstr>
      <vt:lpstr>Wingdings</vt:lpstr>
      <vt:lpstr>Organico</vt:lpstr>
      <vt:lpstr>Passive verb forms</vt:lpstr>
      <vt:lpstr>To make a passive verb form, we have to use be in a particular verb tense and add the past participle of the main verb after it.                                       Active and Passive                        In a passive sentence, the object of            an active sentence becomes the             subject.             In a passive sentence, the subject is             therefore the receiver the action, not            the doer of the action.             They take the photos in Africa.              (active)             The photos are taken in Africa.              (passive)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 verb forms</dc:title>
  <dc:creator>QI</dc:creator>
  <cp:lastModifiedBy>BARZELATTO ELENA</cp:lastModifiedBy>
  <cp:revision>45</cp:revision>
  <dcterms:created xsi:type="dcterms:W3CDTF">2023-03-02T11:14:44Z</dcterms:created>
  <dcterms:modified xsi:type="dcterms:W3CDTF">2023-05-15T10:32:35Z</dcterms:modified>
</cp:coreProperties>
</file>