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sldIdLst>
    <p:sldId id="256" r:id="rId2"/>
    <p:sldId id="308" r:id="rId3"/>
    <p:sldId id="257" r:id="rId4"/>
    <p:sldId id="309" r:id="rId5"/>
    <p:sldId id="310" r:id="rId6"/>
    <p:sldId id="311" r:id="rId7"/>
    <p:sldId id="312" r:id="rId8"/>
    <p:sldId id="306" r:id="rId9"/>
    <p:sldId id="313" r:id="rId10"/>
    <p:sldId id="315" r:id="rId11"/>
    <p:sldId id="317" r:id="rId12"/>
    <p:sldId id="316" r:id="rId13"/>
    <p:sldId id="31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52"/>
    <p:restoredTop sz="95921"/>
  </p:normalViewPr>
  <p:slideViewPr>
    <p:cSldViewPr snapToGrid="0">
      <p:cViewPr varScale="1">
        <p:scale>
          <a:sx n="97" d="100"/>
          <a:sy n="97" d="100"/>
        </p:scale>
        <p:origin x="2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45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22658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4001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717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45579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6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10861952"/>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89320"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5/16/23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2646385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4930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6579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35BB1C6-BF8F-4481-8AB2-603A1C8A906A}" type="datetimeFigureOut">
              <a:rPr lang="en-US" smtClean="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2518482"/>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smtClean="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40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5BB1C6-BF8F-4481-8AB2-603A1C8A906A}" type="datetimeFigureOut">
              <a:rPr lang="en-US" smtClean="0"/>
              <a:t>5/16/23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4548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Users/francescomiele/Downloads/FG%20pazienti.docx"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file:///Users/francescomiele/Downloads/2018-02-14%20WellCo%20Diary%20%20(seniors).pdf"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AF209-4E98-3D20-F018-817B5E25CCEE}"/>
              </a:ext>
            </a:extLst>
          </p:cNvPr>
          <p:cNvSpPr>
            <a:spLocks noGrp="1"/>
          </p:cNvSpPr>
          <p:nvPr>
            <p:ph type="ctrTitle"/>
          </p:nvPr>
        </p:nvSpPr>
        <p:spPr>
          <a:xfrm>
            <a:off x="1876423" y="2181722"/>
            <a:ext cx="8791575" cy="2387600"/>
          </a:xfrm>
        </p:spPr>
        <p:txBody>
          <a:bodyPr>
            <a:normAutofit/>
          </a:bodyPr>
          <a:lstStyle/>
          <a:p>
            <a:r>
              <a:rPr lang="it-IT" dirty="0">
                <a:solidFill>
                  <a:schemeClr val="tx1"/>
                </a:solidFill>
              </a:rPr>
              <a:t>Sociologia dell’innovazione</a:t>
            </a:r>
            <a:br>
              <a:rPr lang="it-IT" dirty="0">
                <a:solidFill>
                  <a:schemeClr val="tx1"/>
                </a:solidFill>
              </a:rPr>
            </a:br>
            <a:r>
              <a:rPr lang="it-IT" sz="3300" dirty="0" err="1">
                <a:solidFill>
                  <a:schemeClr val="tx1"/>
                </a:solidFill>
              </a:rPr>
              <a:t>lEZIONE</a:t>
            </a:r>
            <a:r>
              <a:rPr lang="it-IT" sz="3300" dirty="0">
                <a:solidFill>
                  <a:schemeClr val="tx1"/>
                </a:solidFill>
              </a:rPr>
              <a:t> 9. </a:t>
            </a:r>
            <a:r>
              <a:rPr lang="it-IT" sz="3300" dirty="0" err="1">
                <a:solidFill>
                  <a:schemeClr val="tx1"/>
                </a:solidFill>
              </a:rPr>
              <a:t>Participatory</a:t>
            </a:r>
            <a:r>
              <a:rPr lang="it-IT" sz="3300" dirty="0">
                <a:solidFill>
                  <a:schemeClr val="tx1"/>
                </a:solidFill>
              </a:rPr>
              <a:t> design</a:t>
            </a:r>
            <a:endParaRPr lang="it-IT" dirty="0">
              <a:solidFill>
                <a:schemeClr val="tx1"/>
              </a:solidFill>
            </a:endParaRPr>
          </a:p>
        </p:txBody>
      </p:sp>
      <p:sp>
        <p:nvSpPr>
          <p:cNvPr id="3" name="Sottotitolo 2">
            <a:extLst>
              <a:ext uri="{FF2B5EF4-FFF2-40B4-BE49-F238E27FC236}">
                <a16:creationId xmlns:a16="http://schemas.microsoft.com/office/drawing/2014/main" id="{A83A997F-DB65-A81B-C905-740A842B3E9A}"/>
              </a:ext>
            </a:extLst>
          </p:cNvPr>
          <p:cNvSpPr>
            <a:spLocks noGrp="1"/>
          </p:cNvSpPr>
          <p:nvPr>
            <p:ph type="subTitle" idx="1"/>
          </p:nvPr>
        </p:nvSpPr>
        <p:spPr>
          <a:xfrm>
            <a:off x="1976783" y="4482985"/>
            <a:ext cx="8791575" cy="1655762"/>
          </a:xfrm>
        </p:spPr>
        <p:txBody>
          <a:bodyPr/>
          <a:lstStyle/>
          <a:p>
            <a:endParaRPr lang="it-IT" dirty="0"/>
          </a:p>
          <a:p>
            <a:r>
              <a:rPr lang="it-IT" dirty="0"/>
              <a:t>LAUREA DI SCIENZE POLITICHE E DELL’AMMINISTRAZIONE </a:t>
            </a:r>
          </a:p>
          <a:p>
            <a:r>
              <a:rPr lang="it-IT" dirty="0"/>
              <a:t>Francesco Miele </a:t>
            </a:r>
          </a:p>
          <a:p>
            <a:endParaRPr lang="it-IT" dirty="0"/>
          </a:p>
        </p:txBody>
      </p:sp>
      <p:pic>
        <p:nvPicPr>
          <p:cNvPr id="1026" name="Picture 2">
            <a:extLst>
              <a:ext uri="{FF2B5EF4-FFF2-40B4-BE49-F238E27FC236}">
                <a16:creationId xmlns:a16="http://schemas.microsoft.com/office/drawing/2014/main" id="{0CF45F16-6152-33EC-5B51-C98CA9A6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910" y="5107258"/>
            <a:ext cx="2976755" cy="119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7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2722E-9468-D4EC-E9AB-C8C2DC8D0C49}"/>
              </a:ext>
            </a:extLst>
          </p:cNvPr>
          <p:cNvSpPr>
            <a:spLocks noGrp="1"/>
          </p:cNvSpPr>
          <p:nvPr>
            <p:ph type="title"/>
          </p:nvPr>
        </p:nvSpPr>
        <p:spPr/>
        <p:txBody>
          <a:bodyPr/>
          <a:lstStyle/>
          <a:p>
            <a:r>
              <a:rPr lang="it-IT" b="1" dirty="0"/>
              <a:t>PERSONAS</a:t>
            </a:r>
          </a:p>
        </p:txBody>
      </p:sp>
      <p:sp>
        <p:nvSpPr>
          <p:cNvPr id="3" name="Segnaposto contenuto 2">
            <a:extLst>
              <a:ext uri="{FF2B5EF4-FFF2-40B4-BE49-F238E27FC236}">
                <a16:creationId xmlns:a16="http://schemas.microsoft.com/office/drawing/2014/main" id="{F2961ACB-37A3-66C0-3C13-DE782B59A08D}"/>
              </a:ext>
            </a:extLst>
          </p:cNvPr>
          <p:cNvSpPr>
            <a:spLocks noGrp="1"/>
          </p:cNvSpPr>
          <p:nvPr>
            <p:ph sz="quarter" idx="13"/>
          </p:nvPr>
        </p:nvSpPr>
        <p:spPr>
          <a:xfrm>
            <a:off x="685801" y="2063396"/>
            <a:ext cx="4611028" cy="4025170"/>
          </a:xfrm>
        </p:spPr>
        <p:txBody>
          <a:bodyPr>
            <a:normAutofit fontScale="92500" lnSpcReduction="10000"/>
          </a:bodyPr>
          <a:lstStyle/>
          <a:p>
            <a:pPr algn="just">
              <a:buFont typeface="Wingdings" pitchFamily="2" charset="2"/>
              <a:buChar char="q"/>
            </a:pPr>
            <a:r>
              <a:rPr lang="it-IT" dirty="0"/>
              <a:t> Le </a:t>
            </a:r>
            <a:r>
              <a:rPr lang="it-IT" dirty="0" err="1"/>
              <a:t>personas</a:t>
            </a:r>
            <a:r>
              <a:rPr lang="it-IT" dirty="0"/>
              <a:t> sono personaggi fittizi che vengono creati per rappresentare diversi tipi di utenti che potrebbero usare una certa tecnologia.</a:t>
            </a:r>
          </a:p>
          <a:p>
            <a:pPr algn="just">
              <a:buFont typeface="Wingdings" pitchFamily="2" charset="2"/>
              <a:buChar char="q"/>
            </a:pPr>
            <a:r>
              <a:rPr lang="it-IT" i="1" dirty="0"/>
              <a:t> Creare </a:t>
            </a:r>
            <a:r>
              <a:rPr lang="it-IT" dirty="0" err="1"/>
              <a:t>personas</a:t>
            </a:r>
            <a:r>
              <a:rPr lang="it-IT" dirty="0"/>
              <a:t> aiuta i designers a comprendere le necessità, i comportamenti, i valori e gli obiettivi dei possibili utenti, tracciando le diverse modalità di utilizzo di una tecnologia. </a:t>
            </a:r>
          </a:p>
          <a:p>
            <a:pPr algn="just">
              <a:buFont typeface="Wingdings" pitchFamily="2" charset="2"/>
              <a:buChar char="q"/>
            </a:pPr>
            <a:r>
              <a:rPr lang="it-IT" dirty="0"/>
              <a:t> Le </a:t>
            </a:r>
            <a:r>
              <a:rPr lang="it-IT" dirty="0" err="1"/>
              <a:t>personas</a:t>
            </a:r>
            <a:r>
              <a:rPr lang="it-IT" dirty="0"/>
              <a:t> sono </a:t>
            </a:r>
            <a:r>
              <a:rPr lang="it-IT" i="1" dirty="0"/>
              <a:t>distillati </a:t>
            </a:r>
            <a:r>
              <a:rPr lang="it-IT" dirty="0"/>
              <a:t>dei reali utenti (attuali o futuri) della tecnologia progettata, quindi vengono create a partire da dati empirici e con l’accordo dei diversi stakeholders. </a:t>
            </a:r>
          </a:p>
        </p:txBody>
      </p:sp>
      <p:pic>
        <p:nvPicPr>
          <p:cNvPr id="1026" name="Picture 2" descr="Rethinking User Personas | UX Booth">
            <a:extLst>
              <a:ext uri="{FF2B5EF4-FFF2-40B4-BE49-F238E27FC236}">
                <a16:creationId xmlns:a16="http://schemas.microsoft.com/office/drawing/2014/main" id="{F44D0F03-878D-366C-0A7E-64F20633F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845" y="1165302"/>
            <a:ext cx="5951640" cy="452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2722E-9468-D4EC-E9AB-C8C2DC8D0C49}"/>
              </a:ext>
            </a:extLst>
          </p:cNvPr>
          <p:cNvSpPr>
            <a:spLocks noGrp="1"/>
          </p:cNvSpPr>
          <p:nvPr>
            <p:ph type="title"/>
          </p:nvPr>
        </p:nvSpPr>
        <p:spPr/>
        <p:txBody>
          <a:bodyPr/>
          <a:lstStyle/>
          <a:p>
            <a:r>
              <a:rPr lang="it-IT" b="1" dirty="0" err="1"/>
              <a:t>Scenarios</a:t>
            </a:r>
            <a:endParaRPr lang="it-IT" b="1" dirty="0"/>
          </a:p>
        </p:txBody>
      </p:sp>
      <p:sp>
        <p:nvSpPr>
          <p:cNvPr id="3" name="Segnaposto contenuto 2">
            <a:extLst>
              <a:ext uri="{FF2B5EF4-FFF2-40B4-BE49-F238E27FC236}">
                <a16:creationId xmlns:a16="http://schemas.microsoft.com/office/drawing/2014/main" id="{F2961ACB-37A3-66C0-3C13-DE782B59A08D}"/>
              </a:ext>
            </a:extLst>
          </p:cNvPr>
          <p:cNvSpPr>
            <a:spLocks noGrp="1"/>
          </p:cNvSpPr>
          <p:nvPr>
            <p:ph sz="quarter" idx="13"/>
          </p:nvPr>
        </p:nvSpPr>
        <p:spPr>
          <a:xfrm>
            <a:off x="685801" y="2063396"/>
            <a:ext cx="4611028" cy="4025170"/>
          </a:xfrm>
        </p:spPr>
        <p:txBody>
          <a:bodyPr>
            <a:normAutofit/>
          </a:bodyPr>
          <a:lstStyle/>
          <a:p>
            <a:pPr algn="just">
              <a:buFont typeface="Wingdings" pitchFamily="2" charset="2"/>
              <a:buChar char="q"/>
            </a:pPr>
            <a:r>
              <a:rPr lang="it-IT" dirty="0"/>
              <a:t> Gli </a:t>
            </a:r>
            <a:r>
              <a:rPr lang="it-IT" i="1" dirty="0" err="1"/>
              <a:t>scenarios</a:t>
            </a:r>
            <a:r>
              <a:rPr lang="it-IT" dirty="0"/>
              <a:t> sono storie che tracciano come si dovrebbe/potrebbe sviluppare l’interazione tra utente e nuova tecnologia. </a:t>
            </a:r>
          </a:p>
          <a:p>
            <a:pPr algn="just">
              <a:buFont typeface="Wingdings" pitchFamily="2" charset="2"/>
              <a:buChar char="q"/>
            </a:pPr>
            <a:r>
              <a:rPr lang="it-IT" dirty="0"/>
              <a:t> Non devono essere prescrittivi, perciò è consigliabile tracciare più </a:t>
            </a:r>
            <a:r>
              <a:rPr lang="it-IT" dirty="0" err="1"/>
              <a:t>scenarios</a:t>
            </a:r>
            <a:r>
              <a:rPr lang="it-IT" dirty="0"/>
              <a:t> per tecnologia (es. uno per </a:t>
            </a:r>
            <a:r>
              <a:rPr lang="it-IT" dirty="0" err="1"/>
              <a:t>personas</a:t>
            </a:r>
            <a:r>
              <a:rPr lang="it-IT" dirty="0"/>
              <a:t>), pensando anche agli utilizzi imprevisti della tecnologia. </a:t>
            </a:r>
          </a:p>
          <a:p>
            <a:pPr marL="0" indent="0" algn="just">
              <a:buNone/>
            </a:pPr>
            <a:endParaRPr lang="it-IT" dirty="0"/>
          </a:p>
          <a:p>
            <a:pPr marL="0" indent="0" algn="just">
              <a:buNone/>
            </a:pPr>
            <a:endParaRPr lang="it-IT" dirty="0"/>
          </a:p>
        </p:txBody>
      </p:sp>
      <p:pic>
        <p:nvPicPr>
          <p:cNvPr id="7" name="Immagine 6">
            <a:extLst>
              <a:ext uri="{FF2B5EF4-FFF2-40B4-BE49-F238E27FC236}">
                <a16:creationId xmlns:a16="http://schemas.microsoft.com/office/drawing/2014/main" id="{6CC885A4-B496-9E44-8C85-679D36F9D639}"/>
              </a:ext>
            </a:extLst>
          </p:cNvPr>
          <p:cNvPicPr>
            <a:picLocks noChangeAspect="1"/>
          </p:cNvPicPr>
          <p:nvPr/>
        </p:nvPicPr>
        <p:blipFill>
          <a:blip r:embed="rId2"/>
          <a:stretch>
            <a:fillRect/>
          </a:stretch>
        </p:blipFill>
        <p:spPr>
          <a:xfrm>
            <a:off x="5733504" y="732064"/>
            <a:ext cx="5557350" cy="5653403"/>
          </a:xfrm>
          <a:prstGeom prst="rect">
            <a:avLst/>
          </a:prstGeom>
        </p:spPr>
      </p:pic>
    </p:spTree>
    <p:extLst>
      <p:ext uri="{BB962C8B-B14F-4D97-AF65-F5344CB8AC3E}">
        <p14:creationId xmlns:p14="http://schemas.microsoft.com/office/powerpoint/2010/main" val="216909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2722E-9468-D4EC-E9AB-C8C2DC8D0C49}"/>
              </a:ext>
            </a:extLst>
          </p:cNvPr>
          <p:cNvSpPr>
            <a:spLocks noGrp="1"/>
          </p:cNvSpPr>
          <p:nvPr>
            <p:ph type="title"/>
          </p:nvPr>
        </p:nvSpPr>
        <p:spPr/>
        <p:txBody>
          <a:bodyPr/>
          <a:lstStyle/>
          <a:p>
            <a:r>
              <a:rPr lang="it-IT" b="1" dirty="0"/>
              <a:t>MOCK-UP</a:t>
            </a:r>
          </a:p>
        </p:txBody>
      </p:sp>
      <p:sp>
        <p:nvSpPr>
          <p:cNvPr id="3" name="Segnaposto contenuto 2">
            <a:extLst>
              <a:ext uri="{FF2B5EF4-FFF2-40B4-BE49-F238E27FC236}">
                <a16:creationId xmlns:a16="http://schemas.microsoft.com/office/drawing/2014/main" id="{F2961ACB-37A3-66C0-3C13-DE782B59A08D}"/>
              </a:ext>
            </a:extLst>
          </p:cNvPr>
          <p:cNvSpPr>
            <a:spLocks noGrp="1"/>
          </p:cNvSpPr>
          <p:nvPr>
            <p:ph sz="quarter" idx="13"/>
          </p:nvPr>
        </p:nvSpPr>
        <p:spPr>
          <a:xfrm>
            <a:off x="685801" y="2063396"/>
            <a:ext cx="4372516" cy="4025170"/>
          </a:xfrm>
        </p:spPr>
        <p:txBody>
          <a:bodyPr>
            <a:normAutofit/>
          </a:bodyPr>
          <a:lstStyle/>
          <a:p>
            <a:pPr algn="just">
              <a:buFont typeface="Wingdings" pitchFamily="2" charset="2"/>
              <a:buChar char="q"/>
            </a:pPr>
            <a:r>
              <a:rPr lang="it-IT" dirty="0"/>
              <a:t> A partire dagli scenari e da una lista di requisiti tecnologici (tecnici e utente), vengono creati i cosiddetti </a:t>
            </a:r>
            <a:r>
              <a:rPr lang="it-IT" dirty="0" err="1"/>
              <a:t>mock</a:t>
            </a:r>
            <a:r>
              <a:rPr lang="it-IT" dirty="0"/>
              <a:t>-up, ossia una realizzazione illustrativa di come dovrebbe funzionare una certa tecnologia. </a:t>
            </a:r>
          </a:p>
          <a:p>
            <a:pPr algn="just">
              <a:buFont typeface="Wingdings" pitchFamily="2" charset="2"/>
              <a:buChar char="q"/>
            </a:pPr>
            <a:r>
              <a:rPr lang="it-IT" i="1" dirty="0"/>
              <a:t> </a:t>
            </a:r>
            <a:r>
              <a:rPr lang="it-IT" dirty="0"/>
              <a:t>I </a:t>
            </a:r>
            <a:r>
              <a:rPr lang="it-IT" dirty="0" err="1"/>
              <a:t>mock</a:t>
            </a:r>
            <a:r>
              <a:rPr lang="it-IT" dirty="0"/>
              <a:t>-up sono concepiti per sostenere le interazioni immaginate negli scenari o, in alcuni casi, per evitare quelle indesiderate. </a:t>
            </a:r>
            <a:endParaRPr lang="it-IT" i="1" dirty="0"/>
          </a:p>
        </p:txBody>
      </p:sp>
      <p:pic>
        <p:nvPicPr>
          <p:cNvPr id="8" name="Immagine 7">
            <a:extLst>
              <a:ext uri="{FF2B5EF4-FFF2-40B4-BE49-F238E27FC236}">
                <a16:creationId xmlns:a16="http://schemas.microsoft.com/office/drawing/2014/main" id="{B24450FA-8635-005E-8771-18D55B47E5BF}"/>
              </a:ext>
            </a:extLst>
          </p:cNvPr>
          <p:cNvPicPr>
            <a:picLocks noChangeAspect="1"/>
          </p:cNvPicPr>
          <p:nvPr/>
        </p:nvPicPr>
        <p:blipFill>
          <a:blip r:embed="rId2"/>
          <a:stretch>
            <a:fillRect/>
          </a:stretch>
        </p:blipFill>
        <p:spPr>
          <a:xfrm>
            <a:off x="6232292" y="1028985"/>
            <a:ext cx="4740508" cy="5059581"/>
          </a:xfrm>
          <a:prstGeom prst="rect">
            <a:avLst/>
          </a:prstGeom>
        </p:spPr>
      </p:pic>
    </p:spTree>
    <p:extLst>
      <p:ext uri="{BB962C8B-B14F-4D97-AF65-F5344CB8AC3E}">
        <p14:creationId xmlns:p14="http://schemas.microsoft.com/office/powerpoint/2010/main" val="101279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EF39D-479F-4A62-690A-CE6CC40445F2}"/>
              </a:ext>
            </a:extLst>
          </p:cNvPr>
          <p:cNvSpPr>
            <a:spLocks noGrp="1"/>
          </p:cNvSpPr>
          <p:nvPr>
            <p:ph type="title"/>
          </p:nvPr>
        </p:nvSpPr>
        <p:spPr/>
        <p:txBody>
          <a:bodyPr/>
          <a:lstStyle/>
          <a:p>
            <a:r>
              <a:rPr lang="it-IT" b="1" dirty="0"/>
              <a:t>PROSSIMI STEP</a:t>
            </a:r>
            <a:endParaRPr lang="it-IT" dirty="0"/>
          </a:p>
        </p:txBody>
      </p:sp>
      <p:sp>
        <p:nvSpPr>
          <p:cNvPr id="3" name="Segnaposto contenuto 2">
            <a:extLst>
              <a:ext uri="{FF2B5EF4-FFF2-40B4-BE49-F238E27FC236}">
                <a16:creationId xmlns:a16="http://schemas.microsoft.com/office/drawing/2014/main" id="{036C9DA1-450F-6EAD-1FE1-3DA7B44B7E61}"/>
              </a:ext>
            </a:extLst>
          </p:cNvPr>
          <p:cNvSpPr>
            <a:spLocks noGrp="1"/>
          </p:cNvSpPr>
          <p:nvPr>
            <p:ph sz="quarter" idx="13"/>
          </p:nvPr>
        </p:nvSpPr>
        <p:spPr/>
        <p:txBody>
          <a:bodyPr/>
          <a:lstStyle/>
          <a:p>
            <a:pPr>
              <a:buFont typeface="Wingdings" pitchFamily="2" charset="2"/>
              <a:buChar char="q"/>
            </a:pPr>
            <a:r>
              <a:rPr lang="it-IT" dirty="0"/>
              <a:t> 16 Maggio Preparazione Focus Groups</a:t>
            </a:r>
          </a:p>
          <a:p>
            <a:pPr>
              <a:buFont typeface="Wingdings" pitchFamily="2" charset="2"/>
              <a:buChar char="q"/>
            </a:pPr>
            <a:r>
              <a:rPr lang="it-IT" dirty="0"/>
              <a:t> 22 Maggio Focus Groups</a:t>
            </a:r>
          </a:p>
          <a:p>
            <a:pPr>
              <a:buFont typeface="Wingdings" pitchFamily="2" charset="2"/>
              <a:buChar char="q"/>
            </a:pPr>
            <a:r>
              <a:rPr lang="it-IT" dirty="0"/>
              <a:t> 23 Maggio Analisi dati e costruzione </a:t>
            </a:r>
            <a:r>
              <a:rPr lang="it-IT" dirty="0" err="1"/>
              <a:t>personas</a:t>
            </a:r>
            <a:r>
              <a:rPr lang="it-IT" dirty="0"/>
              <a:t> </a:t>
            </a:r>
          </a:p>
          <a:p>
            <a:pPr>
              <a:buFont typeface="Wingdings" pitchFamily="2" charset="2"/>
              <a:buChar char="q"/>
            </a:pPr>
            <a:r>
              <a:rPr lang="it-IT" dirty="0">
                <a:solidFill>
                  <a:srgbClr val="FF0000"/>
                </a:solidFill>
              </a:rPr>
              <a:t> 24 Maggio Analisi dati e costruzione </a:t>
            </a:r>
            <a:r>
              <a:rPr lang="it-IT" dirty="0" err="1">
                <a:solidFill>
                  <a:srgbClr val="FF0000"/>
                </a:solidFill>
              </a:rPr>
              <a:t>personas</a:t>
            </a:r>
            <a:r>
              <a:rPr lang="it-IT" dirty="0">
                <a:solidFill>
                  <a:srgbClr val="FF0000"/>
                </a:solidFill>
              </a:rPr>
              <a:t>/</a:t>
            </a:r>
            <a:r>
              <a:rPr lang="it-IT" dirty="0" err="1">
                <a:solidFill>
                  <a:srgbClr val="FF0000"/>
                </a:solidFill>
              </a:rPr>
              <a:t>scenarios</a:t>
            </a:r>
            <a:endParaRPr lang="it-IT" dirty="0">
              <a:solidFill>
                <a:srgbClr val="FF0000"/>
              </a:solidFill>
            </a:endParaRPr>
          </a:p>
          <a:p>
            <a:pPr>
              <a:buFont typeface="Wingdings" pitchFamily="2" charset="2"/>
              <a:buChar char="q"/>
            </a:pPr>
            <a:r>
              <a:rPr lang="it-IT" dirty="0"/>
              <a:t> 29 Maggio Costruzione </a:t>
            </a:r>
            <a:r>
              <a:rPr lang="it-IT" dirty="0" err="1"/>
              <a:t>scenarios</a:t>
            </a:r>
            <a:endParaRPr lang="it-IT" dirty="0"/>
          </a:p>
          <a:p>
            <a:pPr>
              <a:buFont typeface="Wingdings" pitchFamily="2" charset="2"/>
              <a:buChar char="q"/>
            </a:pPr>
            <a:r>
              <a:rPr lang="it-IT" dirty="0"/>
              <a:t> 30 Maggio Breve discussione dei lavori e chiusura del corso</a:t>
            </a:r>
          </a:p>
        </p:txBody>
      </p:sp>
    </p:spTree>
    <p:extLst>
      <p:ext uri="{BB962C8B-B14F-4D97-AF65-F5344CB8AC3E}">
        <p14:creationId xmlns:p14="http://schemas.microsoft.com/office/powerpoint/2010/main" val="24343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310B4-E197-1876-7A3C-853EAFD29C16}"/>
              </a:ext>
            </a:extLst>
          </p:cNvPr>
          <p:cNvSpPr>
            <a:spLocks noGrp="1"/>
          </p:cNvSpPr>
          <p:nvPr>
            <p:ph type="title"/>
          </p:nvPr>
        </p:nvSpPr>
        <p:spPr/>
        <p:txBody>
          <a:bodyPr/>
          <a:lstStyle/>
          <a:p>
            <a:r>
              <a:rPr lang="it-IT" dirty="0"/>
              <a:t>Struttura lezione</a:t>
            </a:r>
          </a:p>
        </p:txBody>
      </p:sp>
      <p:sp>
        <p:nvSpPr>
          <p:cNvPr id="3" name="Segnaposto contenuto 2">
            <a:extLst>
              <a:ext uri="{FF2B5EF4-FFF2-40B4-BE49-F238E27FC236}">
                <a16:creationId xmlns:a16="http://schemas.microsoft.com/office/drawing/2014/main" id="{98827C2C-D889-9CB7-A7AE-2C558EE0D112}"/>
              </a:ext>
            </a:extLst>
          </p:cNvPr>
          <p:cNvSpPr>
            <a:spLocks noGrp="1"/>
          </p:cNvSpPr>
          <p:nvPr>
            <p:ph sz="half" idx="1"/>
          </p:nvPr>
        </p:nvSpPr>
        <p:spPr>
          <a:xfrm>
            <a:off x="1024128" y="2286000"/>
            <a:ext cx="10227452" cy="4023360"/>
          </a:xfrm>
        </p:spPr>
        <p:txBody>
          <a:bodyPr/>
          <a:lstStyle/>
          <a:p>
            <a:pPr marL="0" indent="0">
              <a:buNone/>
            </a:pPr>
            <a:r>
              <a:rPr lang="it-IT" dirty="0"/>
              <a:t>Cos’è il </a:t>
            </a:r>
            <a:r>
              <a:rPr lang="it-IT" dirty="0" err="1"/>
              <a:t>participatory</a:t>
            </a:r>
            <a:r>
              <a:rPr lang="it-IT" dirty="0"/>
              <a:t> design;</a:t>
            </a:r>
          </a:p>
          <a:p>
            <a:pPr marL="0" indent="0">
              <a:buNone/>
            </a:pPr>
            <a:r>
              <a:rPr lang="it-IT" dirty="0"/>
              <a:t>Il disegno della ricerca nel PD; </a:t>
            </a:r>
          </a:p>
          <a:p>
            <a:pPr marL="0" indent="0">
              <a:buNone/>
            </a:pPr>
            <a:r>
              <a:rPr lang="it-IT" dirty="0"/>
              <a:t>Le tecniche del PD;</a:t>
            </a:r>
          </a:p>
          <a:p>
            <a:pPr marL="0" indent="0">
              <a:buNone/>
            </a:pPr>
            <a:r>
              <a:rPr lang="it-IT" dirty="0"/>
              <a:t>Alcuni strumenti del PD</a:t>
            </a:r>
            <a:r>
              <a:rPr lang="it-IT" dirty="0">
                <a:sym typeface="Wingdings" pitchFamily="2" charset="2"/>
              </a:rPr>
              <a:t> (focus group, cultural probes, </a:t>
            </a:r>
            <a:r>
              <a:rPr lang="it-IT" dirty="0" err="1">
                <a:sym typeface="Wingdings" pitchFamily="2" charset="2"/>
              </a:rPr>
              <a:t>personas</a:t>
            </a:r>
            <a:r>
              <a:rPr lang="it-IT" dirty="0">
                <a:sym typeface="Wingdings" pitchFamily="2" charset="2"/>
              </a:rPr>
              <a:t>, </a:t>
            </a:r>
            <a:r>
              <a:rPr lang="it-IT" dirty="0" err="1">
                <a:sym typeface="Wingdings" pitchFamily="2" charset="2"/>
              </a:rPr>
              <a:t>scenarios</a:t>
            </a:r>
            <a:r>
              <a:rPr lang="it-IT" dirty="0">
                <a:sym typeface="Wingdings" pitchFamily="2" charset="2"/>
              </a:rPr>
              <a:t>, </a:t>
            </a:r>
            <a:r>
              <a:rPr lang="it-IT" dirty="0" err="1">
                <a:sym typeface="Wingdings" pitchFamily="2" charset="2"/>
              </a:rPr>
              <a:t>mock</a:t>
            </a:r>
            <a:r>
              <a:rPr lang="it-IT" dirty="0">
                <a:sym typeface="Wingdings" pitchFamily="2" charset="2"/>
              </a:rPr>
              <a:t>-up)</a:t>
            </a:r>
            <a:endParaRPr lang="it-IT" dirty="0"/>
          </a:p>
        </p:txBody>
      </p:sp>
    </p:spTree>
    <p:extLst>
      <p:ext uri="{BB962C8B-B14F-4D97-AF65-F5344CB8AC3E}">
        <p14:creationId xmlns:p14="http://schemas.microsoft.com/office/powerpoint/2010/main" val="133827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CDBB-865C-AE72-C0C6-134BC81F7E5B}"/>
              </a:ext>
            </a:extLst>
          </p:cNvPr>
          <p:cNvSpPr>
            <a:spLocks noGrp="1"/>
          </p:cNvSpPr>
          <p:nvPr>
            <p:ph type="title"/>
          </p:nvPr>
        </p:nvSpPr>
        <p:spPr/>
        <p:txBody>
          <a:bodyPr/>
          <a:lstStyle/>
          <a:p>
            <a:r>
              <a:rPr lang="it-IT" dirty="0"/>
              <a:t>IL </a:t>
            </a:r>
            <a:r>
              <a:rPr lang="it-IT" b="1" dirty="0" err="1">
                <a:solidFill>
                  <a:schemeClr val="tx1"/>
                </a:solidFill>
              </a:rPr>
              <a:t>Participatory</a:t>
            </a:r>
            <a:r>
              <a:rPr lang="it-IT" b="1" dirty="0">
                <a:solidFill>
                  <a:schemeClr val="tx1"/>
                </a:solidFill>
              </a:rPr>
              <a:t> Design/1</a:t>
            </a:r>
            <a:endParaRPr lang="it-IT" dirty="0"/>
          </a:p>
        </p:txBody>
      </p:sp>
      <p:sp>
        <p:nvSpPr>
          <p:cNvPr id="4" name="Segnaposto testo 3">
            <a:extLst>
              <a:ext uri="{FF2B5EF4-FFF2-40B4-BE49-F238E27FC236}">
                <a16:creationId xmlns:a16="http://schemas.microsoft.com/office/drawing/2014/main" id="{F806A300-A42E-87DE-F049-207C4746526C}"/>
              </a:ext>
            </a:extLst>
          </p:cNvPr>
          <p:cNvSpPr>
            <a:spLocks noGrp="1"/>
          </p:cNvSpPr>
          <p:nvPr>
            <p:ph type="body" idx="1"/>
          </p:nvPr>
        </p:nvSpPr>
        <p:spPr>
          <a:xfrm>
            <a:off x="1024128" y="1795607"/>
            <a:ext cx="4754880" cy="822960"/>
          </a:xfrm>
        </p:spPr>
        <p:txBody>
          <a:bodyPr/>
          <a:lstStyle/>
          <a:p>
            <a:r>
              <a:rPr lang="it-IT" b="1" dirty="0">
                <a:solidFill>
                  <a:schemeClr val="tx1"/>
                </a:solidFill>
              </a:rPr>
              <a:t>Definizione </a:t>
            </a:r>
            <a:r>
              <a:rPr lang="it-IT" b="1" dirty="0" err="1">
                <a:solidFill>
                  <a:schemeClr val="tx1"/>
                </a:solidFill>
              </a:rPr>
              <a:t>Participatory</a:t>
            </a:r>
            <a:r>
              <a:rPr lang="it-IT" b="1" dirty="0">
                <a:solidFill>
                  <a:schemeClr val="tx1"/>
                </a:solidFill>
              </a:rPr>
              <a:t> Design</a:t>
            </a:r>
          </a:p>
        </p:txBody>
      </p:sp>
      <p:sp>
        <p:nvSpPr>
          <p:cNvPr id="3" name="Segnaposto contenuto 2">
            <a:extLst>
              <a:ext uri="{FF2B5EF4-FFF2-40B4-BE49-F238E27FC236}">
                <a16:creationId xmlns:a16="http://schemas.microsoft.com/office/drawing/2014/main" id="{AACDCEEF-89A1-61A8-C478-5E3FA5D7B061}"/>
              </a:ext>
            </a:extLst>
          </p:cNvPr>
          <p:cNvSpPr>
            <a:spLocks noGrp="1"/>
          </p:cNvSpPr>
          <p:nvPr>
            <p:ph sz="half" idx="2"/>
          </p:nvPr>
        </p:nvSpPr>
        <p:spPr>
          <a:xfrm>
            <a:off x="1024128" y="2618567"/>
            <a:ext cx="4754880" cy="3690793"/>
          </a:xfrm>
        </p:spPr>
        <p:txBody>
          <a:bodyPr>
            <a:normAutofit fontScale="92500" lnSpcReduction="10000"/>
          </a:bodyPr>
          <a:lstStyle/>
          <a:p>
            <a:pPr algn="just">
              <a:buFont typeface="Wingdings" pitchFamily="2" charset="2"/>
              <a:buChar char="q"/>
            </a:pPr>
            <a:r>
              <a:rPr lang="it-IT" dirty="0"/>
              <a:t>  Il PD è un approccio che prevede sia una parte di </a:t>
            </a:r>
            <a:r>
              <a:rPr lang="it-IT" i="1" dirty="0"/>
              <a:t>ricerca</a:t>
            </a:r>
            <a:r>
              <a:rPr lang="it-IT" dirty="0"/>
              <a:t> – atta ad indagare la quotidianità e i desideri degli utenti – sia una parte di </a:t>
            </a:r>
            <a:r>
              <a:rPr lang="it-IT" i="1" dirty="0"/>
              <a:t>design</a:t>
            </a:r>
            <a:r>
              <a:rPr lang="it-IT" dirty="0"/>
              <a:t> – producendo artefatti, sistemi, modelli organizzativi e conoscenza. </a:t>
            </a:r>
          </a:p>
          <a:p>
            <a:pPr algn="just">
              <a:buFont typeface="Wingdings" pitchFamily="2" charset="2"/>
              <a:buChar char="q"/>
            </a:pPr>
            <a:r>
              <a:rPr lang="it-IT" dirty="0"/>
              <a:t> Il PD poggia su un insieme di tecniche di ricerca (osservazione, interviste, focus group, analisi degli artefatti, etc.) utilizzati per costruire in maniera </a:t>
            </a:r>
            <a:r>
              <a:rPr lang="it-IT" i="1" dirty="0"/>
              <a:t>iterativa</a:t>
            </a:r>
            <a:r>
              <a:rPr lang="it-IT" dirty="0"/>
              <a:t> la nuova tecnologia. </a:t>
            </a:r>
          </a:p>
        </p:txBody>
      </p:sp>
      <p:sp>
        <p:nvSpPr>
          <p:cNvPr id="5" name="Segnaposto testo 4">
            <a:extLst>
              <a:ext uri="{FF2B5EF4-FFF2-40B4-BE49-F238E27FC236}">
                <a16:creationId xmlns:a16="http://schemas.microsoft.com/office/drawing/2014/main" id="{0BCFEF76-0CE0-2B68-BF02-085CBF4031E0}"/>
              </a:ext>
            </a:extLst>
          </p:cNvPr>
          <p:cNvSpPr>
            <a:spLocks noGrp="1"/>
          </p:cNvSpPr>
          <p:nvPr>
            <p:ph type="body" sz="quarter" idx="3"/>
          </p:nvPr>
        </p:nvSpPr>
        <p:spPr>
          <a:xfrm>
            <a:off x="5989320" y="1795607"/>
            <a:ext cx="4754880" cy="822960"/>
          </a:xfrm>
        </p:spPr>
        <p:txBody>
          <a:bodyPr/>
          <a:lstStyle/>
          <a:p>
            <a:r>
              <a:rPr lang="it-IT" b="1" dirty="0">
                <a:solidFill>
                  <a:schemeClr val="tx1"/>
                </a:solidFill>
              </a:rPr>
              <a:t>Storia</a:t>
            </a:r>
          </a:p>
        </p:txBody>
      </p:sp>
      <p:sp>
        <p:nvSpPr>
          <p:cNvPr id="6" name="Segnaposto contenuto 5">
            <a:extLst>
              <a:ext uri="{FF2B5EF4-FFF2-40B4-BE49-F238E27FC236}">
                <a16:creationId xmlns:a16="http://schemas.microsoft.com/office/drawing/2014/main" id="{0040C408-9767-D042-0E7F-57B288D0166C}"/>
              </a:ext>
            </a:extLst>
          </p:cNvPr>
          <p:cNvSpPr>
            <a:spLocks noGrp="1"/>
          </p:cNvSpPr>
          <p:nvPr>
            <p:ph sz="quarter" idx="4"/>
          </p:nvPr>
        </p:nvSpPr>
        <p:spPr>
          <a:xfrm>
            <a:off x="5989320" y="2618567"/>
            <a:ext cx="4754880" cy="3690793"/>
          </a:xfrm>
        </p:spPr>
        <p:txBody>
          <a:bodyPr>
            <a:normAutofit fontScale="92500" lnSpcReduction="10000"/>
          </a:bodyPr>
          <a:lstStyle/>
          <a:p>
            <a:pPr>
              <a:buFont typeface="Wingdings" pitchFamily="2" charset="2"/>
              <a:buChar char="q"/>
            </a:pPr>
            <a:r>
              <a:rPr lang="it-IT" dirty="0"/>
              <a:t> Basi ideologiche marxiste volte ad includere i lavoratori/sindacati nei processi di creazione della tecnologia; </a:t>
            </a:r>
          </a:p>
          <a:p>
            <a:pPr>
              <a:buFont typeface="Wingdings" pitchFamily="2" charset="2"/>
              <a:buChar char="q"/>
            </a:pPr>
            <a:r>
              <a:rPr lang="it-IT" dirty="0"/>
              <a:t> Idea di accostare al rifiuto altre possibili forme di partecipazione; </a:t>
            </a:r>
          </a:p>
          <a:p>
            <a:pPr>
              <a:buFont typeface="Wingdings" pitchFamily="2" charset="2"/>
              <a:buChar char="q"/>
            </a:pPr>
            <a:r>
              <a:rPr lang="it-IT" dirty="0"/>
              <a:t> Il PD prevede un lavoro pratico per supportare i cambiamenti, oltre che un lavoro di raccolta/analisi dati. </a:t>
            </a:r>
          </a:p>
          <a:p>
            <a:pPr>
              <a:buFont typeface="Wingdings" pitchFamily="2" charset="2"/>
              <a:buChar char="q"/>
            </a:pPr>
            <a:r>
              <a:rPr lang="it-IT" dirty="0"/>
              <a:t> In USA il PD è stato applicato con metodi di ricerca meno invasivi e con un coinvolgimento dei lavoratori quindi più sporadico (sindacati più deboli). </a:t>
            </a:r>
          </a:p>
        </p:txBody>
      </p:sp>
    </p:spTree>
    <p:extLst>
      <p:ext uri="{BB962C8B-B14F-4D97-AF65-F5344CB8AC3E}">
        <p14:creationId xmlns:p14="http://schemas.microsoft.com/office/powerpoint/2010/main" val="11295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CDBB-865C-AE72-C0C6-134BC81F7E5B}"/>
              </a:ext>
            </a:extLst>
          </p:cNvPr>
          <p:cNvSpPr>
            <a:spLocks noGrp="1"/>
          </p:cNvSpPr>
          <p:nvPr>
            <p:ph type="title"/>
          </p:nvPr>
        </p:nvSpPr>
        <p:spPr/>
        <p:txBody>
          <a:bodyPr/>
          <a:lstStyle/>
          <a:p>
            <a:r>
              <a:rPr lang="it-IT" dirty="0"/>
              <a:t>IL </a:t>
            </a:r>
            <a:r>
              <a:rPr lang="it-IT" b="1" dirty="0" err="1">
                <a:solidFill>
                  <a:schemeClr val="tx1"/>
                </a:solidFill>
              </a:rPr>
              <a:t>Participatory</a:t>
            </a:r>
            <a:r>
              <a:rPr lang="it-IT" b="1" dirty="0">
                <a:solidFill>
                  <a:schemeClr val="tx1"/>
                </a:solidFill>
              </a:rPr>
              <a:t> Design/2</a:t>
            </a:r>
            <a:endParaRPr lang="it-IT" dirty="0"/>
          </a:p>
        </p:txBody>
      </p:sp>
      <p:sp>
        <p:nvSpPr>
          <p:cNvPr id="3" name="Segnaposto contenuto 2">
            <a:extLst>
              <a:ext uri="{FF2B5EF4-FFF2-40B4-BE49-F238E27FC236}">
                <a16:creationId xmlns:a16="http://schemas.microsoft.com/office/drawing/2014/main" id="{AACDCEEF-89A1-61A8-C478-5E3FA5D7B061}"/>
              </a:ext>
            </a:extLst>
          </p:cNvPr>
          <p:cNvSpPr>
            <a:spLocks noGrp="1"/>
          </p:cNvSpPr>
          <p:nvPr>
            <p:ph sz="half" idx="2"/>
          </p:nvPr>
        </p:nvSpPr>
        <p:spPr>
          <a:xfrm>
            <a:off x="1024128" y="2810107"/>
            <a:ext cx="4754880" cy="3499253"/>
          </a:xfrm>
        </p:spPr>
        <p:txBody>
          <a:bodyPr>
            <a:normAutofit lnSpcReduction="10000"/>
          </a:bodyPr>
          <a:lstStyle/>
          <a:p>
            <a:pPr marL="0" indent="0">
              <a:buNone/>
            </a:pPr>
            <a:r>
              <a:rPr lang="it-IT" i="1" dirty="0" err="1"/>
              <a:t>Unlike</a:t>
            </a:r>
            <a:r>
              <a:rPr lang="it-IT" i="1" dirty="0"/>
              <a:t> </a:t>
            </a:r>
            <a:r>
              <a:rPr lang="it-IT" i="1" dirty="0" err="1"/>
              <a:t>conventional</a:t>
            </a:r>
            <a:r>
              <a:rPr lang="it-IT" i="1" dirty="0"/>
              <a:t> </a:t>
            </a:r>
            <a:r>
              <a:rPr lang="it-IT" i="1" dirty="0" err="1"/>
              <a:t>research</a:t>
            </a:r>
            <a:r>
              <a:rPr lang="it-IT" i="1" dirty="0"/>
              <a:t>, </a:t>
            </a:r>
            <a:r>
              <a:rPr lang="it-IT" i="1" dirty="0" err="1"/>
              <a:t>which</a:t>
            </a:r>
            <a:r>
              <a:rPr lang="it-IT" i="1" dirty="0"/>
              <a:t> </a:t>
            </a:r>
            <a:r>
              <a:rPr lang="it-IT" i="1" dirty="0" err="1"/>
              <a:t>is</a:t>
            </a:r>
            <a:r>
              <a:rPr lang="it-IT" i="1" dirty="0"/>
              <a:t> </a:t>
            </a:r>
            <a:r>
              <a:rPr lang="it-IT" i="1" dirty="0" err="1"/>
              <a:t>directed</a:t>
            </a:r>
            <a:r>
              <a:rPr lang="it-IT" i="1" dirty="0"/>
              <a:t> </a:t>
            </a:r>
            <a:r>
              <a:rPr lang="it-IT" i="1" dirty="0" err="1"/>
              <a:t>primarity</a:t>
            </a:r>
            <a:r>
              <a:rPr lang="it-IT" i="1" dirty="0"/>
              <a:t> </a:t>
            </a:r>
            <a:r>
              <a:rPr lang="it-IT" i="1" dirty="0" err="1"/>
              <a:t>at</a:t>
            </a:r>
            <a:r>
              <a:rPr lang="it-IT" i="1" dirty="0"/>
              <a:t> </a:t>
            </a:r>
            <a:r>
              <a:rPr lang="it-IT" i="1" dirty="0" err="1"/>
              <a:t>producing</a:t>
            </a:r>
            <a:r>
              <a:rPr lang="it-IT" i="1" dirty="0"/>
              <a:t> </a:t>
            </a:r>
            <a:r>
              <a:rPr lang="it-IT" i="1" dirty="0" err="1"/>
              <a:t>results</a:t>
            </a:r>
            <a:r>
              <a:rPr lang="it-IT" i="1" dirty="0"/>
              <a:t> of </a:t>
            </a:r>
            <a:r>
              <a:rPr lang="it-IT" i="1" dirty="0" err="1"/>
              <a:t>interest</a:t>
            </a:r>
            <a:r>
              <a:rPr lang="it-IT" i="1" dirty="0"/>
              <a:t> to </a:t>
            </a:r>
            <a:r>
              <a:rPr lang="it-IT" i="1" dirty="0" err="1"/>
              <a:t>those</a:t>
            </a:r>
            <a:r>
              <a:rPr lang="it-IT" i="1" dirty="0"/>
              <a:t> </a:t>
            </a:r>
            <a:r>
              <a:rPr lang="it-IT" i="1" dirty="0" err="1"/>
              <a:t>heyond</a:t>
            </a:r>
            <a:r>
              <a:rPr lang="it-IT" i="1" dirty="0"/>
              <a:t> the immediate </a:t>
            </a:r>
            <a:r>
              <a:rPr lang="it-IT" i="1" dirty="0" err="1"/>
              <a:t>research</a:t>
            </a:r>
            <a:r>
              <a:rPr lang="it-IT" i="1" dirty="0"/>
              <a:t> site</a:t>
            </a:r>
            <a:r>
              <a:rPr lang="it-IT" b="1" i="1" dirty="0"/>
              <a:t>, an </a:t>
            </a:r>
            <a:r>
              <a:rPr lang="it-IT" b="1" i="1" dirty="0" err="1"/>
              <a:t>essential</a:t>
            </a:r>
            <a:r>
              <a:rPr lang="it-IT" b="1" i="1" dirty="0"/>
              <a:t> </a:t>
            </a:r>
            <a:r>
              <a:rPr lang="it-IT" b="1" i="1" dirty="0" err="1"/>
              <a:t>goat</a:t>
            </a:r>
            <a:r>
              <a:rPr lang="it-IT" b="1" i="1" dirty="0"/>
              <a:t> of action </a:t>
            </a:r>
            <a:r>
              <a:rPr lang="it-IT" b="1" i="1" dirty="0" err="1"/>
              <a:t>research</a:t>
            </a:r>
            <a:r>
              <a:rPr lang="it-IT" b="1" i="1" dirty="0"/>
              <a:t> </a:t>
            </a:r>
            <a:r>
              <a:rPr lang="it-IT" b="1" i="1" dirty="0" err="1"/>
              <a:t>is</a:t>
            </a:r>
            <a:r>
              <a:rPr lang="it-IT" b="1" i="1" dirty="0"/>
              <a:t> to </a:t>
            </a:r>
            <a:r>
              <a:rPr lang="it-IT" b="1" i="1" dirty="0" err="1"/>
              <a:t>achieve</a:t>
            </a:r>
            <a:r>
              <a:rPr lang="it-IT" b="1" i="1" dirty="0"/>
              <a:t> </a:t>
            </a:r>
            <a:r>
              <a:rPr lang="it-IT" b="1" i="1" dirty="0" err="1"/>
              <a:t>practical</a:t>
            </a:r>
            <a:r>
              <a:rPr lang="it-IT" b="1" i="1" dirty="0"/>
              <a:t> or </a:t>
            </a:r>
            <a:r>
              <a:rPr lang="it-IT" b="1" i="1" dirty="0" err="1"/>
              <a:t>political</a:t>
            </a:r>
            <a:r>
              <a:rPr lang="it-IT" b="1" i="1" dirty="0"/>
              <a:t> </a:t>
            </a:r>
            <a:r>
              <a:rPr lang="it-IT" b="1" i="1" dirty="0" err="1"/>
              <a:t>improvements</a:t>
            </a:r>
            <a:r>
              <a:rPr lang="it-IT" b="1" i="1" dirty="0"/>
              <a:t> in the </a:t>
            </a:r>
            <a:r>
              <a:rPr lang="it-IT" b="1" i="1" dirty="0" err="1"/>
              <a:t>participants</a:t>
            </a:r>
            <a:r>
              <a:rPr lang="it-IT" b="1" i="1" dirty="0"/>
              <a:t> </a:t>
            </a:r>
            <a:r>
              <a:rPr lang="it-IT" b="1" i="1" dirty="0" err="1"/>
              <a:t>lives</a:t>
            </a:r>
            <a:r>
              <a:rPr lang="it-IT" b="1" i="1" dirty="0"/>
              <a:t> </a:t>
            </a:r>
            <a:r>
              <a:rPr lang="it-IT" i="1" dirty="0"/>
              <a:t>(e.g., </a:t>
            </a:r>
            <a:r>
              <a:rPr lang="it-IT" i="1" dirty="0" err="1"/>
              <a:t>less</a:t>
            </a:r>
            <a:r>
              <a:rPr lang="it-IT" i="1" dirty="0"/>
              <a:t> routine work, </a:t>
            </a:r>
            <a:r>
              <a:rPr lang="it-IT" i="1" dirty="0" err="1"/>
              <a:t>greater</a:t>
            </a:r>
            <a:r>
              <a:rPr lang="it-IT" i="1" dirty="0"/>
              <a:t> </a:t>
            </a:r>
            <a:r>
              <a:rPr lang="it-IT" i="1" dirty="0" err="1"/>
              <a:t>autonomy</a:t>
            </a:r>
            <a:r>
              <a:rPr lang="it-IT" i="1" dirty="0"/>
              <a:t>, more </a:t>
            </a:r>
            <a:r>
              <a:rPr lang="it-IT" i="1" dirty="0" err="1"/>
              <a:t>effective</a:t>
            </a:r>
            <a:r>
              <a:rPr lang="it-IT" i="1" dirty="0"/>
              <a:t> tools). The </a:t>
            </a:r>
            <a:r>
              <a:rPr lang="it-IT" i="1" dirty="0" err="1"/>
              <a:t>researcher</a:t>
            </a:r>
            <a:r>
              <a:rPr lang="it-IT" i="1" dirty="0"/>
              <a:t> </a:t>
            </a:r>
            <a:r>
              <a:rPr lang="it-IT" i="1" dirty="0" err="1"/>
              <a:t>hecomes</a:t>
            </a:r>
            <a:r>
              <a:rPr lang="it-IT" i="1" dirty="0"/>
              <a:t> </a:t>
            </a:r>
            <a:r>
              <a:rPr lang="it-IT" i="1" dirty="0" err="1"/>
              <a:t>directly</a:t>
            </a:r>
            <a:r>
              <a:rPr lang="it-IT" i="1" dirty="0"/>
              <a:t> </a:t>
            </a:r>
            <a:r>
              <a:rPr lang="it-IT" i="1" dirty="0" err="1"/>
              <a:t>involved</a:t>
            </a:r>
            <a:r>
              <a:rPr lang="it-IT" i="1" dirty="0"/>
              <a:t> in the </a:t>
            </a:r>
            <a:r>
              <a:rPr lang="it-IT" i="1" dirty="0" err="1"/>
              <a:t>ongoing</a:t>
            </a:r>
            <a:r>
              <a:rPr lang="it-IT" i="1" dirty="0"/>
              <a:t> work and feeds </a:t>
            </a:r>
            <a:r>
              <a:rPr lang="it-IT" i="1" dirty="0" err="1"/>
              <a:t>results</a:t>
            </a:r>
            <a:r>
              <a:rPr lang="it-IT" i="1" dirty="0"/>
              <a:t> back to the </a:t>
            </a:r>
            <a:r>
              <a:rPr lang="it-IT" i="1" dirty="0" err="1"/>
              <a:t>participants</a:t>
            </a:r>
            <a:r>
              <a:rPr lang="it-IT" i="1" dirty="0"/>
              <a:t>. (Clement, van </a:t>
            </a:r>
            <a:r>
              <a:rPr lang="it-IT" i="1" dirty="0" err="1"/>
              <a:t>den</a:t>
            </a:r>
            <a:r>
              <a:rPr lang="it-IT" i="1" dirty="0"/>
              <a:t> </a:t>
            </a:r>
            <a:r>
              <a:rPr lang="it-IT" i="1" dirty="0" err="1"/>
              <a:t>Besselaar</a:t>
            </a:r>
            <a:r>
              <a:rPr lang="it-IT" i="1" dirty="0"/>
              <a:t>, 1993, 33).  </a:t>
            </a:r>
          </a:p>
          <a:p>
            <a:pPr marL="0" indent="0" algn="just">
              <a:buNone/>
            </a:pPr>
            <a:endParaRPr lang="it-IT" dirty="0"/>
          </a:p>
        </p:txBody>
      </p:sp>
      <p:sp>
        <p:nvSpPr>
          <p:cNvPr id="6" name="Segnaposto contenuto 5">
            <a:extLst>
              <a:ext uri="{FF2B5EF4-FFF2-40B4-BE49-F238E27FC236}">
                <a16:creationId xmlns:a16="http://schemas.microsoft.com/office/drawing/2014/main" id="{0040C408-9767-D042-0E7F-57B288D0166C}"/>
              </a:ext>
            </a:extLst>
          </p:cNvPr>
          <p:cNvSpPr>
            <a:spLocks noGrp="1"/>
          </p:cNvSpPr>
          <p:nvPr>
            <p:ph sz="quarter" idx="4"/>
          </p:nvPr>
        </p:nvSpPr>
        <p:spPr>
          <a:xfrm>
            <a:off x="5989320" y="2618567"/>
            <a:ext cx="4754880" cy="3690793"/>
          </a:xfrm>
        </p:spPr>
        <p:txBody>
          <a:bodyPr>
            <a:normAutofit lnSpcReduction="10000"/>
          </a:bodyPr>
          <a:lstStyle/>
          <a:p>
            <a:pPr>
              <a:buFont typeface="Wingdings" pitchFamily="2" charset="2"/>
              <a:buChar char="q"/>
            </a:pPr>
            <a:r>
              <a:rPr lang="it-IT" dirty="0"/>
              <a:t> La metodologia del PD è derivata dalla cosiddetta ricerca azione, è volta alla produzione pratica di strumenti e oggetti e cerca di stabilire una relazione orizzontale tra ricercatori e altri partecipanti alla ricerca. </a:t>
            </a:r>
          </a:p>
          <a:p>
            <a:pPr>
              <a:buFont typeface="Wingdings" pitchFamily="2" charset="2"/>
              <a:buChar char="q"/>
            </a:pPr>
            <a:r>
              <a:rPr lang="it-IT" dirty="0"/>
              <a:t> Il ricercatore passa dall’essere un «dittatore» a essere un </a:t>
            </a:r>
            <a:r>
              <a:rPr lang="it-IT" i="1" dirty="0"/>
              <a:t>facilitatore </a:t>
            </a:r>
            <a:r>
              <a:rPr lang="it-IT" dirty="0"/>
              <a:t>che mette gli altri partecipanti (utenti, ma anche designers e stakeholders) nelle condizioni di prendere delle decisioni autonomamente. </a:t>
            </a:r>
            <a:endParaRPr lang="it-IT" i="1" dirty="0"/>
          </a:p>
        </p:txBody>
      </p:sp>
    </p:spTree>
    <p:extLst>
      <p:ext uri="{BB962C8B-B14F-4D97-AF65-F5344CB8AC3E}">
        <p14:creationId xmlns:p14="http://schemas.microsoft.com/office/powerpoint/2010/main" val="347076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A2F295-C09D-2329-DECE-3F115449BB72}"/>
              </a:ext>
            </a:extLst>
          </p:cNvPr>
          <p:cNvSpPr>
            <a:spLocks noGrp="1"/>
          </p:cNvSpPr>
          <p:nvPr>
            <p:ph type="title"/>
          </p:nvPr>
        </p:nvSpPr>
        <p:spPr/>
        <p:txBody>
          <a:bodyPr/>
          <a:lstStyle/>
          <a:p>
            <a:r>
              <a:rPr lang="it-IT" b="1" dirty="0"/>
              <a:t>Disegno della ricerca</a:t>
            </a:r>
          </a:p>
        </p:txBody>
      </p:sp>
      <p:sp>
        <p:nvSpPr>
          <p:cNvPr id="3" name="Segnaposto testo 2">
            <a:extLst>
              <a:ext uri="{FF2B5EF4-FFF2-40B4-BE49-F238E27FC236}">
                <a16:creationId xmlns:a16="http://schemas.microsoft.com/office/drawing/2014/main" id="{AEEF0AE9-33D1-21D0-1CED-0E0863F20A6E}"/>
              </a:ext>
            </a:extLst>
          </p:cNvPr>
          <p:cNvSpPr>
            <a:spLocks noGrp="1"/>
          </p:cNvSpPr>
          <p:nvPr>
            <p:ph type="body" idx="1"/>
          </p:nvPr>
        </p:nvSpPr>
        <p:spPr>
          <a:xfrm>
            <a:off x="958188" y="2184784"/>
            <a:ext cx="3458662" cy="822960"/>
          </a:xfrm>
        </p:spPr>
        <p:txBody>
          <a:bodyPr/>
          <a:lstStyle/>
          <a:p>
            <a:r>
              <a:rPr lang="it-IT" b="1" dirty="0">
                <a:solidFill>
                  <a:schemeClr val="tx1"/>
                </a:solidFill>
              </a:rPr>
              <a:t>Esplorazione</a:t>
            </a:r>
            <a:r>
              <a:rPr lang="it-IT" dirty="0"/>
              <a:t> </a:t>
            </a:r>
          </a:p>
        </p:txBody>
      </p:sp>
      <p:sp>
        <p:nvSpPr>
          <p:cNvPr id="4" name="Segnaposto contenuto 3">
            <a:extLst>
              <a:ext uri="{FF2B5EF4-FFF2-40B4-BE49-F238E27FC236}">
                <a16:creationId xmlns:a16="http://schemas.microsoft.com/office/drawing/2014/main" id="{A64835B2-0DC6-12D5-AE8C-6C43C0573C92}"/>
              </a:ext>
            </a:extLst>
          </p:cNvPr>
          <p:cNvSpPr>
            <a:spLocks noGrp="1"/>
          </p:cNvSpPr>
          <p:nvPr>
            <p:ph sz="half" idx="2"/>
          </p:nvPr>
        </p:nvSpPr>
        <p:spPr>
          <a:xfrm>
            <a:off x="1024128" y="2967788"/>
            <a:ext cx="3458662" cy="3341572"/>
          </a:xfrm>
        </p:spPr>
        <p:txBody>
          <a:bodyPr/>
          <a:lstStyle/>
          <a:p>
            <a:pPr marL="0" indent="0">
              <a:buNone/>
            </a:pPr>
            <a:r>
              <a:rPr lang="it-IT" i="1" dirty="0"/>
              <a:t>Scopi: </a:t>
            </a:r>
            <a:r>
              <a:rPr lang="it-IT" dirty="0"/>
              <a:t>presentazione del lavoro, incontro con i partecipanti, studio del loro contesto di vita, analisi dei bisogni (espliciti e latenti). </a:t>
            </a:r>
          </a:p>
          <a:p>
            <a:pPr marL="0" indent="0">
              <a:buNone/>
            </a:pPr>
            <a:r>
              <a:rPr lang="it-IT" i="1" dirty="0"/>
              <a:t>Tecniche</a:t>
            </a:r>
            <a:r>
              <a:rPr lang="it-IT" dirty="0"/>
              <a:t>: etnografia, interviste, focus group, studio degli artefatti, cultural probes. </a:t>
            </a:r>
          </a:p>
          <a:p>
            <a:pPr marL="0" indent="0">
              <a:buNone/>
            </a:pPr>
            <a:endParaRPr lang="it-IT" dirty="0"/>
          </a:p>
        </p:txBody>
      </p:sp>
      <p:sp>
        <p:nvSpPr>
          <p:cNvPr id="5" name="Segnaposto testo 4">
            <a:extLst>
              <a:ext uri="{FF2B5EF4-FFF2-40B4-BE49-F238E27FC236}">
                <a16:creationId xmlns:a16="http://schemas.microsoft.com/office/drawing/2014/main" id="{6A7B16A7-7275-E16A-23B2-9F397B53C4DD}"/>
              </a:ext>
            </a:extLst>
          </p:cNvPr>
          <p:cNvSpPr>
            <a:spLocks noGrp="1"/>
          </p:cNvSpPr>
          <p:nvPr>
            <p:ph type="body" sz="quarter" idx="3"/>
          </p:nvPr>
        </p:nvSpPr>
        <p:spPr>
          <a:xfrm>
            <a:off x="4740383" y="2184784"/>
            <a:ext cx="3692839" cy="822960"/>
          </a:xfrm>
        </p:spPr>
        <p:txBody>
          <a:bodyPr/>
          <a:lstStyle/>
          <a:p>
            <a:r>
              <a:rPr lang="it-IT" b="1" dirty="0">
                <a:solidFill>
                  <a:schemeClr val="tx1"/>
                </a:solidFill>
              </a:rPr>
              <a:t>Scoperta</a:t>
            </a:r>
            <a:endParaRPr lang="it-IT" dirty="0"/>
          </a:p>
        </p:txBody>
      </p:sp>
      <p:sp>
        <p:nvSpPr>
          <p:cNvPr id="6" name="Segnaposto contenuto 5">
            <a:extLst>
              <a:ext uri="{FF2B5EF4-FFF2-40B4-BE49-F238E27FC236}">
                <a16:creationId xmlns:a16="http://schemas.microsoft.com/office/drawing/2014/main" id="{CA76FCD4-AC6B-48D1-7EAC-A90373BE076F}"/>
              </a:ext>
            </a:extLst>
          </p:cNvPr>
          <p:cNvSpPr>
            <a:spLocks noGrp="1"/>
          </p:cNvSpPr>
          <p:nvPr>
            <p:ph sz="quarter" idx="4"/>
          </p:nvPr>
        </p:nvSpPr>
        <p:spPr>
          <a:xfrm>
            <a:off x="4740384" y="2967788"/>
            <a:ext cx="3692838" cy="3341572"/>
          </a:xfrm>
        </p:spPr>
        <p:txBody>
          <a:bodyPr/>
          <a:lstStyle/>
          <a:p>
            <a:r>
              <a:rPr lang="it-IT" dirty="0"/>
              <a:t>Scopi: analisi dei desideri per il futuro</a:t>
            </a:r>
          </a:p>
          <a:p>
            <a:r>
              <a:rPr lang="it-IT" dirty="0"/>
              <a:t>Tecniche: cultural probes, workshops, </a:t>
            </a:r>
            <a:r>
              <a:rPr lang="it-IT" dirty="0" err="1"/>
              <a:t>role</a:t>
            </a:r>
            <a:r>
              <a:rPr lang="it-IT" dirty="0"/>
              <a:t>-playing games, </a:t>
            </a:r>
            <a:r>
              <a:rPr lang="it-IT" dirty="0" err="1"/>
              <a:t>storyboarding</a:t>
            </a:r>
            <a:r>
              <a:rPr lang="it-IT" dirty="0"/>
              <a:t>, workflows. </a:t>
            </a:r>
          </a:p>
        </p:txBody>
      </p:sp>
      <p:sp>
        <p:nvSpPr>
          <p:cNvPr id="7" name="Segnaposto testo 4">
            <a:extLst>
              <a:ext uri="{FF2B5EF4-FFF2-40B4-BE49-F238E27FC236}">
                <a16:creationId xmlns:a16="http://schemas.microsoft.com/office/drawing/2014/main" id="{F57C1C62-03DF-2FBA-2B52-0BEE2F67E38B}"/>
              </a:ext>
            </a:extLst>
          </p:cNvPr>
          <p:cNvSpPr txBox="1">
            <a:spLocks/>
          </p:cNvSpPr>
          <p:nvPr/>
        </p:nvSpPr>
        <p:spPr>
          <a:xfrm>
            <a:off x="8313310" y="2144828"/>
            <a:ext cx="3458662" cy="822960"/>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3"/>
              </a:buClr>
              <a:buSzPct val="100000"/>
              <a:buFont typeface="Tw Cen MT" panose="020B0602020104020603" pitchFamily="34" charset="0"/>
              <a:buNone/>
              <a:defRPr lang="en-US" sz="2300" b="0" kern="1200" cap="none" baseline="0" dirty="0">
                <a:solidFill>
                  <a:schemeClr val="accent3"/>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3"/>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3"/>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3"/>
              </a:buClr>
              <a:buFont typeface="Wingdings 3" pitchFamily="18" charset="2"/>
              <a:buNone/>
              <a:defRPr sz="1600" b="1" kern="1200">
                <a:solidFill>
                  <a:schemeClr val="tx1"/>
                </a:solidFill>
                <a:latin typeface="+mn-lt"/>
                <a:ea typeface="+mn-ea"/>
                <a:cs typeface="+mn-cs"/>
              </a:defRPr>
            </a:lvl9pPr>
          </a:lstStyle>
          <a:p>
            <a:r>
              <a:rPr lang="it-IT" b="1" dirty="0">
                <a:solidFill>
                  <a:schemeClr val="tx1"/>
                </a:solidFill>
              </a:rPr>
              <a:t>Prototipazione</a:t>
            </a:r>
            <a:endParaRPr lang="it-IT" dirty="0"/>
          </a:p>
        </p:txBody>
      </p:sp>
      <p:sp>
        <p:nvSpPr>
          <p:cNvPr id="8" name="Segnaposto contenuto 5">
            <a:extLst>
              <a:ext uri="{FF2B5EF4-FFF2-40B4-BE49-F238E27FC236}">
                <a16:creationId xmlns:a16="http://schemas.microsoft.com/office/drawing/2014/main" id="{3E4D341B-0351-5A81-C54F-F68139194AB4}"/>
              </a:ext>
            </a:extLst>
          </p:cNvPr>
          <p:cNvSpPr txBox="1">
            <a:spLocks/>
          </p:cNvSpPr>
          <p:nvPr/>
        </p:nvSpPr>
        <p:spPr>
          <a:xfrm>
            <a:off x="8313310" y="3043959"/>
            <a:ext cx="3692838" cy="324897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r>
              <a:rPr lang="it-IT" dirty="0"/>
              <a:t>Scopi: creazione di artefatti per realizzare il futuro immaginato nella fase precedente.</a:t>
            </a:r>
          </a:p>
          <a:p>
            <a:r>
              <a:rPr lang="it-IT" dirty="0"/>
              <a:t>Tecniche: </a:t>
            </a:r>
            <a:r>
              <a:rPr lang="it-IT" dirty="0" err="1"/>
              <a:t>mockups</a:t>
            </a:r>
            <a:r>
              <a:rPr lang="it-IT" dirty="0"/>
              <a:t>, prototipi su carta, </a:t>
            </a:r>
            <a:r>
              <a:rPr lang="it-IT" dirty="0" err="1"/>
              <a:t>wideframes</a:t>
            </a:r>
            <a:r>
              <a:rPr lang="it-IT" dirty="0"/>
              <a:t>. </a:t>
            </a:r>
          </a:p>
        </p:txBody>
      </p:sp>
      <p:sp>
        <p:nvSpPr>
          <p:cNvPr id="17" name="Freccia destra 16">
            <a:extLst>
              <a:ext uri="{FF2B5EF4-FFF2-40B4-BE49-F238E27FC236}">
                <a16:creationId xmlns:a16="http://schemas.microsoft.com/office/drawing/2014/main" id="{3E70B617-9954-AB4B-65B8-2CEDE424AE44}"/>
              </a:ext>
            </a:extLst>
          </p:cNvPr>
          <p:cNvSpPr/>
          <p:nvPr/>
        </p:nvSpPr>
        <p:spPr>
          <a:xfrm>
            <a:off x="2977935" y="2441929"/>
            <a:ext cx="1567226" cy="30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17">
            <a:extLst>
              <a:ext uri="{FF2B5EF4-FFF2-40B4-BE49-F238E27FC236}">
                <a16:creationId xmlns:a16="http://schemas.microsoft.com/office/drawing/2014/main" id="{63D7464F-1B48-DE76-BAC0-2423682F4297}"/>
              </a:ext>
            </a:extLst>
          </p:cNvPr>
          <p:cNvSpPr/>
          <p:nvPr/>
        </p:nvSpPr>
        <p:spPr>
          <a:xfrm>
            <a:off x="6617288" y="2426796"/>
            <a:ext cx="1567226" cy="30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sinistra 18">
            <a:extLst>
              <a:ext uri="{FF2B5EF4-FFF2-40B4-BE49-F238E27FC236}">
                <a16:creationId xmlns:a16="http://schemas.microsoft.com/office/drawing/2014/main" id="{9EAE7639-2B2F-92E0-25CC-145CE1CF90E2}"/>
              </a:ext>
            </a:extLst>
          </p:cNvPr>
          <p:cNvSpPr/>
          <p:nvPr/>
        </p:nvSpPr>
        <p:spPr>
          <a:xfrm>
            <a:off x="4204010" y="5211414"/>
            <a:ext cx="4471640" cy="308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245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CDBB-865C-AE72-C0C6-134BC81F7E5B}"/>
              </a:ext>
            </a:extLst>
          </p:cNvPr>
          <p:cNvSpPr>
            <a:spLocks noGrp="1"/>
          </p:cNvSpPr>
          <p:nvPr>
            <p:ph type="title"/>
          </p:nvPr>
        </p:nvSpPr>
        <p:spPr/>
        <p:txBody>
          <a:bodyPr/>
          <a:lstStyle/>
          <a:p>
            <a:r>
              <a:rPr lang="it-IT" b="1" dirty="0"/>
              <a:t>Le tecniche</a:t>
            </a:r>
          </a:p>
        </p:txBody>
      </p:sp>
      <p:sp>
        <p:nvSpPr>
          <p:cNvPr id="6" name="Segnaposto contenuto 5">
            <a:extLst>
              <a:ext uri="{FF2B5EF4-FFF2-40B4-BE49-F238E27FC236}">
                <a16:creationId xmlns:a16="http://schemas.microsoft.com/office/drawing/2014/main" id="{0040C408-9767-D042-0E7F-57B288D0166C}"/>
              </a:ext>
            </a:extLst>
          </p:cNvPr>
          <p:cNvSpPr>
            <a:spLocks noGrp="1"/>
          </p:cNvSpPr>
          <p:nvPr>
            <p:ph sz="quarter" idx="4"/>
          </p:nvPr>
        </p:nvSpPr>
        <p:spPr>
          <a:xfrm>
            <a:off x="5989320" y="1683835"/>
            <a:ext cx="4754880" cy="4625526"/>
          </a:xfrm>
          <a:ln>
            <a:solidFill>
              <a:srgbClr val="FF0000"/>
            </a:solidFill>
          </a:ln>
        </p:spPr>
        <p:txBody>
          <a:bodyPr>
            <a:normAutofit/>
          </a:bodyPr>
          <a:lstStyle/>
          <a:p>
            <a:pPr marL="0" indent="0">
              <a:buNone/>
            </a:pPr>
            <a:r>
              <a:rPr lang="it-IT" i="1" dirty="0" err="1"/>
              <a:t>What</a:t>
            </a:r>
            <a:r>
              <a:rPr lang="it-IT" i="1" dirty="0"/>
              <a:t> people make: </a:t>
            </a:r>
            <a:r>
              <a:rPr lang="it-IT" dirty="0"/>
              <a:t>tecniche, nate con il PD, volte a coinvolgere utenti, designers e altri stakeholders nella generazione di oggetti inerenti i propri desideri sul futuro. Diari, collages, </a:t>
            </a:r>
            <a:r>
              <a:rPr lang="it-IT" dirty="0" err="1"/>
              <a:t>mockups</a:t>
            </a:r>
            <a:r>
              <a:rPr lang="it-IT" dirty="0"/>
              <a:t>, </a:t>
            </a:r>
            <a:r>
              <a:rPr lang="it-IT" dirty="0" err="1"/>
              <a:t>wideframes</a:t>
            </a:r>
            <a:r>
              <a:rPr lang="it-IT" dirty="0"/>
              <a:t>, </a:t>
            </a:r>
            <a:r>
              <a:rPr lang="it-IT" dirty="0" err="1"/>
              <a:t>storyboarding</a:t>
            </a:r>
            <a:r>
              <a:rPr lang="it-IT" dirty="0"/>
              <a:t>, prototipi su carta. </a:t>
            </a:r>
          </a:p>
          <a:p>
            <a:pPr marL="0" indent="0">
              <a:buNone/>
            </a:pPr>
            <a:r>
              <a:rPr lang="it-IT" dirty="0"/>
              <a:t>Tali tecniche portano all’emergere di bisogni latenti, sollecitano emozioni, sentimenti e gusti estetici. Inoltre, esse mettono designers e utenti in una relazione maggiormente orizzontale, i designers partecipano all’analisi dei dati e alla creazione degli artefatti. </a:t>
            </a:r>
          </a:p>
          <a:p>
            <a:pPr marL="0" indent="0">
              <a:buNone/>
            </a:pPr>
            <a:endParaRPr lang="it-IT" dirty="0"/>
          </a:p>
        </p:txBody>
      </p:sp>
      <p:pic>
        <p:nvPicPr>
          <p:cNvPr id="5" name="Immagine 4">
            <a:extLst>
              <a:ext uri="{FF2B5EF4-FFF2-40B4-BE49-F238E27FC236}">
                <a16:creationId xmlns:a16="http://schemas.microsoft.com/office/drawing/2014/main" id="{EADA1B27-A9A2-B973-1F0C-AB5516393993}"/>
              </a:ext>
            </a:extLst>
          </p:cNvPr>
          <p:cNvPicPr>
            <a:picLocks noChangeAspect="1"/>
          </p:cNvPicPr>
          <p:nvPr/>
        </p:nvPicPr>
        <p:blipFill>
          <a:blip r:embed="rId2"/>
          <a:stretch>
            <a:fillRect/>
          </a:stretch>
        </p:blipFill>
        <p:spPr>
          <a:xfrm>
            <a:off x="934918" y="1683835"/>
            <a:ext cx="4138887" cy="2853707"/>
          </a:xfrm>
          <a:prstGeom prst="rect">
            <a:avLst/>
          </a:prstGeom>
        </p:spPr>
      </p:pic>
      <p:sp>
        <p:nvSpPr>
          <p:cNvPr id="10" name="CasellaDiTesto 9">
            <a:extLst>
              <a:ext uri="{FF2B5EF4-FFF2-40B4-BE49-F238E27FC236}">
                <a16:creationId xmlns:a16="http://schemas.microsoft.com/office/drawing/2014/main" id="{06B7D71C-BBCE-1371-DB6F-B2436B027FD7}"/>
              </a:ext>
            </a:extLst>
          </p:cNvPr>
          <p:cNvSpPr txBox="1"/>
          <p:nvPr/>
        </p:nvSpPr>
        <p:spPr>
          <a:xfrm>
            <a:off x="818779" y="4434612"/>
            <a:ext cx="3831280" cy="2031325"/>
          </a:xfrm>
          <a:prstGeom prst="rect">
            <a:avLst/>
          </a:prstGeom>
          <a:noFill/>
        </p:spPr>
        <p:txBody>
          <a:bodyPr wrap="square">
            <a:spAutoFit/>
          </a:bodyPr>
          <a:lstStyle/>
          <a:p>
            <a:pPr marL="0" indent="0">
              <a:buNone/>
            </a:pPr>
            <a:r>
              <a:rPr lang="it-IT" i="1" dirty="0" err="1"/>
              <a:t>What</a:t>
            </a:r>
            <a:r>
              <a:rPr lang="it-IT" i="1" dirty="0"/>
              <a:t> people </a:t>
            </a:r>
            <a:r>
              <a:rPr lang="it-IT" i="1" dirty="0" err="1"/>
              <a:t>say</a:t>
            </a:r>
            <a:r>
              <a:rPr lang="it-IT" i="1" dirty="0"/>
              <a:t>/</a:t>
            </a:r>
            <a:r>
              <a:rPr lang="it-IT" i="1" dirty="0" err="1"/>
              <a:t>think</a:t>
            </a:r>
            <a:r>
              <a:rPr lang="it-IT" i="1" dirty="0"/>
              <a:t>: </a:t>
            </a:r>
            <a:r>
              <a:rPr lang="it-IT" dirty="0"/>
              <a:t>tecniche di ricerca di mercato tradizionali interviste, focus group, questionari.</a:t>
            </a:r>
          </a:p>
          <a:p>
            <a:pPr marL="0" indent="0">
              <a:buNone/>
            </a:pPr>
            <a:r>
              <a:rPr lang="it-IT" dirty="0"/>
              <a:t> </a:t>
            </a:r>
            <a:r>
              <a:rPr lang="it-IT" i="1" dirty="0"/>
              <a:t> </a:t>
            </a:r>
          </a:p>
          <a:p>
            <a:pPr marL="0" indent="0">
              <a:buNone/>
            </a:pPr>
            <a:r>
              <a:rPr lang="it-IT" i="1" dirty="0" err="1"/>
              <a:t>What</a:t>
            </a:r>
            <a:r>
              <a:rPr lang="it-IT" i="1" dirty="0"/>
              <a:t> people do: </a:t>
            </a:r>
            <a:r>
              <a:rPr lang="it-IT" dirty="0"/>
              <a:t>osservazione etnografica/strutturata sugli usi della nuova tecnologia. </a:t>
            </a:r>
          </a:p>
        </p:txBody>
      </p:sp>
    </p:spTree>
    <p:extLst>
      <p:ext uri="{BB962C8B-B14F-4D97-AF65-F5344CB8AC3E}">
        <p14:creationId xmlns:p14="http://schemas.microsoft.com/office/powerpoint/2010/main" val="174438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CDBB-865C-AE72-C0C6-134BC81F7E5B}"/>
              </a:ext>
            </a:extLst>
          </p:cNvPr>
          <p:cNvSpPr>
            <a:spLocks noGrp="1"/>
          </p:cNvSpPr>
          <p:nvPr>
            <p:ph type="title"/>
          </p:nvPr>
        </p:nvSpPr>
        <p:spPr/>
        <p:txBody>
          <a:bodyPr/>
          <a:lstStyle/>
          <a:p>
            <a:r>
              <a:rPr lang="it-IT" b="1" dirty="0"/>
              <a:t>COSA E’ (E COSA NON E’) IL PD</a:t>
            </a:r>
          </a:p>
        </p:txBody>
      </p:sp>
      <p:sp>
        <p:nvSpPr>
          <p:cNvPr id="3" name="Segnaposto contenuto 2">
            <a:extLst>
              <a:ext uri="{FF2B5EF4-FFF2-40B4-BE49-F238E27FC236}">
                <a16:creationId xmlns:a16="http://schemas.microsoft.com/office/drawing/2014/main" id="{AACDCEEF-89A1-61A8-C478-5E3FA5D7B061}"/>
              </a:ext>
            </a:extLst>
          </p:cNvPr>
          <p:cNvSpPr>
            <a:spLocks noGrp="1"/>
          </p:cNvSpPr>
          <p:nvPr>
            <p:ph sz="half" idx="2"/>
          </p:nvPr>
        </p:nvSpPr>
        <p:spPr>
          <a:xfrm>
            <a:off x="1024128" y="1918011"/>
            <a:ext cx="10143744" cy="4391350"/>
          </a:xfrm>
        </p:spPr>
        <p:txBody>
          <a:bodyPr>
            <a:normAutofit/>
          </a:bodyPr>
          <a:lstStyle/>
          <a:p>
            <a:pPr marL="457200" indent="-457200" algn="just">
              <a:buAutoNum type="arabicParenR"/>
            </a:pPr>
            <a:r>
              <a:rPr lang="it-IT" dirty="0"/>
              <a:t>Il PD è un’attitudine verso le persone (utenti in primis), dato che riconosce che tutti hanno qualcosa da offrire nel processo creativo. </a:t>
            </a:r>
          </a:p>
          <a:p>
            <a:pPr marL="457200" indent="-457200" algn="just">
              <a:buAutoNum type="arabicParenR"/>
            </a:pPr>
            <a:r>
              <a:rPr lang="it-IT" dirty="0"/>
              <a:t>Il PD è contestuale sia perché riguarda le interazioni tra le persone e la nuova tecnologia, sia perché produce tecnologie adatte ad un certo contesto specifico. </a:t>
            </a:r>
          </a:p>
          <a:p>
            <a:pPr marL="457200" indent="-457200" algn="just">
              <a:buAutoNum type="arabicParenR"/>
            </a:pPr>
            <a:r>
              <a:rPr lang="it-IT" dirty="0"/>
              <a:t>Il PD enfatizza la diretta e l’attiva partecipazione di tutti gli stakeholders nel processo di design. Gli artefatti prodotti hanno così senso per tutti gli attori coinvolti.</a:t>
            </a:r>
          </a:p>
          <a:p>
            <a:pPr marL="457200" indent="-457200" algn="just">
              <a:buFont typeface="Tw Cen MT" panose="020B0602020104020603" pitchFamily="34" charset="0"/>
              <a:buAutoNum type="arabicParenR"/>
            </a:pPr>
            <a:r>
              <a:rPr lang="it-IT" dirty="0"/>
              <a:t>Il PD è co-design, la partecipazione si deve basare su una collaborazione tra tutti gli attori, valorizzando equamente le loro competenze, le prospettive e desideri.</a:t>
            </a:r>
          </a:p>
          <a:p>
            <a:pPr marL="457200" indent="-457200" algn="just">
              <a:buAutoNum type="arabicParenR"/>
            </a:pPr>
            <a:r>
              <a:rPr lang="it-IT" dirty="0"/>
              <a:t>Il PD è un processo continuativo e iterativo, dato che le prospettive, le competenze e i desideri delle persone cambiano nel corso del tempo e possono esigere anche un cambiamento delle tecnologie considerate. </a:t>
            </a:r>
          </a:p>
        </p:txBody>
      </p:sp>
    </p:spTree>
    <p:extLst>
      <p:ext uri="{BB962C8B-B14F-4D97-AF65-F5344CB8AC3E}">
        <p14:creationId xmlns:p14="http://schemas.microsoft.com/office/powerpoint/2010/main" val="230074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2722E-9468-D4EC-E9AB-C8C2DC8D0C49}"/>
              </a:ext>
            </a:extLst>
          </p:cNvPr>
          <p:cNvSpPr>
            <a:spLocks noGrp="1"/>
          </p:cNvSpPr>
          <p:nvPr>
            <p:ph type="title"/>
          </p:nvPr>
        </p:nvSpPr>
        <p:spPr/>
        <p:txBody>
          <a:bodyPr/>
          <a:lstStyle/>
          <a:p>
            <a:r>
              <a:rPr lang="it-IT" b="1" dirty="0"/>
              <a:t>FOCUS GROUP</a:t>
            </a:r>
          </a:p>
        </p:txBody>
      </p:sp>
      <p:sp>
        <p:nvSpPr>
          <p:cNvPr id="3" name="Segnaposto contenuto 2">
            <a:extLst>
              <a:ext uri="{FF2B5EF4-FFF2-40B4-BE49-F238E27FC236}">
                <a16:creationId xmlns:a16="http://schemas.microsoft.com/office/drawing/2014/main" id="{F2961ACB-37A3-66C0-3C13-DE782B59A08D}"/>
              </a:ext>
            </a:extLst>
          </p:cNvPr>
          <p:cNvSpPr>
            <a:spLocks noGrp="1"/>
          </p:cNvSpPr>
          <p:nvPr>
            <p:ph sz="quarter" idx="13"/>
          </p:nvPr>
        </p:nvSpPr>
        <p:spPr>
          <a:xfrm>
            <a:off x="685801" y="2063396"/>
            <a:ext cx="6071838" cy="4025170"/>
          </a:xfrm>
        </p:spPr>
        <p:txBody>
          <a:bodyPr>
            <a:normAutofit lnSpcReduction="10000"/>
          </a:bodyPr>
          <a:lstStyle/>
          <a:p>
            <a:pPr algn="just">
              <a:buFont typeface="Wingdings" pitchFamily="2" charset="2"/>
              <a:buChar char="q"/>
            </a:pPr>
            <a:r>
              <a:rPr lang="it-IT" dirty="0"/>
              <a:t> I focus group sono definibili come «interviste a un gruppo», sono rivolte a gruppi di persone che condividono una certa condizione (es. patologia), ruolo sociale (es. genitori), membership (es. appartenenza ad un’organizzazione) e/o collocazione territoriale (es. abitanti di un certo comune).</a:t>
            </a:r>
          </a:p>
          <a:p>
            <a:pPr algn="just">
              <a:buFont typeface="Wingdings" pitchFamily="2" charset="2"/>
              <a:buChar char="q"/>
            </a:pPr>
            <a:r>
              <a:rPr lang="it-IT" i="1" dirty="0"/>
              <a:t> </a:t>
            </a:r>
            <a:r>
              <a:rPr lang="it-IT" dirty="0"/>
              <a:t>Nei focus group un moderatore pone alcune domande molto generali al gruppo (8-10 persone), ponendo attenzione sia alle risposte sia ai modi in cui queste vengono prodotte (interazioni). Il moderatore è solitamente affiancato da un osservatore.</a:t>
            </a:r>
            <a:endParaRPr lang="it-IT" i="1" dirty="0"/>
          </a:p>
        </p:txBody>
      </p:sp>
      <p:sp>
        <p:nvSpPr>
          <p:cNvPr id="5" name="Segnaposto contenuto 2">
            <a:extLst>
              <a:ext uri="{FF2B5EF4-FFF2-40B4-BE49-F238E27FC236}">
                <a16:creationId xmlns:a16="http://schemas.microsoft.com/office/drawing/2014/main" id="{E4AB3F55-2152-B6A4-2BC7-7939EAED5DBC}"/>
              </a:ext>
            </a:extLst>
          </p:cNvPr>
          <p:cNvSpPr txBox="1">
            <a:spLocks/>
          </p:cNvSpPr>
          <p:nvPr/>
        </p:nvSpPr>
        <p:spPr>
          <a:xfrm>
            <a:off x="7409053" y="3429000"/>
            <a:ext cx="3986561" cy="166205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0" indent="0" algn="just">
              <a:buNone/>
            </a:pPr>
            <a:r>
              <a:rPr lang="it-IT" i="1" dirty="0">
                <a:hlinkClick r:id="rId2"/>
              </a:rPr>
              <a:t>Esempio</a:t>
            </a:r>
            <a:r>
              <a:rPr lang="it-IT" i="1" dirty="0"/>
              <a:t>: focus group focalizzati su insoddisfazioni dei pazienti sui processi di monitoraggio attuali e disponibilità ad utilizzare nuove tecnologie per il futuro. </a:t>
            </a:r>
          </a:p>
        </p:txBody>
      </p:sp>
      <p:pic>
        <p:nvPicPr>
          <p:cNvPr id="6" name="Immagine 5">
            <a:extLst>
              <a:ext uri="{FF2B5EF4-FFF2-40B4-BE49-F238E27FC236}">
                <a16:creationId xmlns:a16="http://schemas.microsoft.com/office/drawing/2014/main" id="{7B52544D-79C6-E2BF-0EE1-AED39A90CD3C}"/>
              </a:ext>
            </a:extLst>
          </p:cNvPr>
          <p:cNvPicPr>
            <a:picLocks noChangeAspect="1"/>
          </p:cNvPicPr>
          <p:nvPr/>
        </p:nvPicPr>
        <p:blipFill>
          <a:blip r:embed="rId3"/>
          <a:stretch>
            <a:fillRect/>
          </a:stretch>
        </p:blipFill>
        <p:spPr>
          <a:xfrm>
            <a:off x="7505852" y="1550581"/>
            <a:ext cx="3792965" cy="1560534"/>
          </a:xfrm>
          <a:prstGeom prst="rect">
            <a:avLst/>
          </a:prstGeom>
        </p:spPr>
      </p:pic>
    </p:spTree>
    <p:extLst>
      <p:ext uri="{BB962C8B-B14F-4D97-AF65-F5344CB8AC3E}">
        <p14:creationId xmlns:p14="http://schemas.microsoft.com/office/powerpoint/2010/main" val="414684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2722E-9468-D4EC-E9AB-C8C2DC8D0C49}"/>
              </a:ext>
            </a:extLst>
          </p:cNvPr>
          <p:cNvSpPr>
            <a:spLocks noGrp="1"/>
          </p:cNvSpPr>
          <p:nvPr>
            <p:ph type="title"/>
          </p:nvPr>
        </p:nvSpPr>
        <p:spPr/>
        <p:txBody>
          <a:bodyPr/>
          <a:lstStyle/>
          <a:p>
            <a:r>
              <a:rPr lang="it-IT" b="1" dirty="0"/>
              <a:t>Cultural probes</a:t>
            </a:r>
          </a:p>
        </p:txBody>
      </p:sp>
      <p:sp>
        <p:nvSpPr>
          <p:cNvPr id="3" name="Segnaposto contenuto 2">
            <a:extLst>
              <a:ext uri="{FF2B5EF4-FFF2-40B4-BE49-F238E27FC236}">
                <a16:creationId xmlns:a16="http://schemas.microsoft.com/office/drawing/2014/main" id="{F2961ACB-37A3-66C0-3C13-DE782B59A08D}"/>
              </a:ext>
            </a:extLst>
          </p:cNvPr>
          <p:cNvSpPr>
            <a:spLocks noGrp="1"/>
          </p:cNvSpPr>
          <p:nvPr>
            <p:ph sz="quarter" idx="13"/>
          </p:nvPr>
        </p:nvSpPr>
        <p:spPr>
          <a:xfrm>
            <a:off x="685801" y="2063396"/>
            <a:ext cx="6071838" cy="4025170"/>
          </a:xfrm>
        </p:spPr>
        <p:txBody>
          <a:bodyPr>
            <a:normAutofit lnSpcReduction="10000"/>
          </a:bodyPr>
          <a:lstStyle/>
          <a:p>
            <a:pPr algn="just">
              <a:buFont typeface="Wingdings" pitchFamily="2" charset="2"/>
              <a:buChar char="q"/>
            </a:pPr>
            <a:r>
              <a:rPr lang="it-IT" dirty="0"/>
              <a:t> I cultural probes sono concepite come «sonde» che i ricercatori introducono nella vita degli utenti sia per esplorare ciò che loro fanno nel quotidiano, sia per fare emergere bisogni insoddisfatti e desideri per il futuro.</a:t>
            </a:r>
          </a:p>
          <a:p>
            <a:pPr algn="just">
              <a:buFont typeface="Wingdings" pitchFamily="2" charset="2"/>
              <a:buChar char="q"/>
            </a:pPr>
            <a:r>
              <a:rPr lang="it-IT" dirty="0"/>
              <a:t> I cultural probes non sono altro che un insieme di compiti (compilare un diario, fare delle foto, registrare degli audio, fare dei collages) che l’utente deve fare per permettere ai ricercatori di affacciarsi nella sua quotidianità. </a:t>
            </a:r>
          </a:p>
          <a:p>
            <a:pPr algn="just">
              <a:buFont typeface="Wingdings" pitchFamily="2" charset="2"/>
              <a:buChar char="q"/>
            </a:pPr>
            <a:r>
              <a:rPr lang="it-IT" dirty="0"/>
              <a:t> Si inseriscono nelle fasi di esplorazione e scoperta, chiedendo agli utenti di </a:t>
            </a:r>
            <a:r>
              <a:rPr lang="it-IT" i="1" dirty="0"/>
              <a:t>produrre oggetti. </a:t>
            </a:r>
          </a:p>
        </p:txBody>
      </p:sp>
      <p:pic>
        <p:nvPicPr>
          <p:cNvPr id="4" name="Imagen 3">
            <a:extLst>
              <a:ext uri="{FF2B5EF4-FFF2-40B4-BE49-F238E27FC236}">
                <a16:creationId xmlns:a16="http://schemas.microsoft.com/office/drawing/2014/main" id="{F53985D3-8BFB-BB90-1899-BDDDD5DB0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55" y="1926461"/>
            <a:ext cx="30765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2">
            <a:extLst>
              <a:ext uri="{FF2B5EF4-FFF2-40B4-BE49-F238E27FC236}">
                <a16:creationId xmlns:a16="http://schemas.microsoft.com/office/drawing/2014/main" id="{E4AB3F55-2152-B6A4-2BC7-7939EAED5DBC}"/>
              </a:ext>
            </a:extLst>
          </p:cNvPr>
          <p:cNvSpPr txBox="1">
            <a:spLocks/>
          </p:cNvSpPr>
          <p:nvPr/>
        </p:nvSpPr>
        <p:spPr>
          <a:xfrm>
            <a:off x="7409055" y="3111115"/>
            <a:ext cx="3986561" cy="1662054"/>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0" indent="0" algn="just">
              <a:buNone/>
            </a:pPr>
            <a:r>
              <a:rPr lang="it-IT" i="1" dirty="0">
                <a:hlinkClick r:id="rId3"/>
              </a:rPr>
              <a:t>Esempio</a:t>
            </a:r>
            <a:r>
              <a:rPr lang="it-IT" i="1" dirty="0"/>
              <a:t>: diari focalizzati su analisi attività quotidiane per il benessere, obiettivi per il futuro, difficoltà nel raggiungerli, oggetti/persone motivanti, rete sociale di riferimento. </a:t>
            </a:r>
          </a:p>
        </p:txBody>
      </p:sp>
    </p:spTree>
    <p:extLst>
      <p:ext uri="{BB962C8B-B14F-4D97-AF65-F5344CB8AC3E}">
        <p14:creationId xmlns:p14="http://schemas.microsoft.com/office/powerpoint/2010/main" val="28126806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{FE6A9ED0-C332-164F-8762-191291CC227A}tf10001061</Template>
  <TotalTime>13353</TotalTime>
  <Words>1252</Words>
  <Application>Microsoft Macintosh PowerPoint</Application>
  <PresentationFormat>Widescreen</PresentationFormat>
  <Paragraphs>70</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Tw Cen MT</vt:lpstr>
      <vt:lpstr>Tw Cen MT Condensed</vt:lpstr>
      <vt:lpstr>Wingdings</vt:lpstr>
      <vt:lpstr>Wingdings 3</vt:lpstr>
      <vt:lpstr>Integrale</vt:lpstr>
      <vt:lpstr>Sociologia dell’innovazione lEZIONE 9. Participatory design</vt:lpstr>
      <vt:lpstr>Struttura lezione</vt:lpstr>
      <vt:lpstr>IL Participatory Design/1</vt:lpstr>
      <vt:lpstr>IL Participatory Design/2</vt:lpstr>
      <vt:lpstr>Disegno della ricerca</vt:lpstr>
      <vt:lpstr>Le tecniche</vt:lpstr>
      <vt:lpstr>COSA E’ (E COSA NON E’) IL PD</vt:lpstr>
      <vt:lpstr>FOCUS GROUP</vt:lpstr>
      <vt:lpstr>Cultural probes</vt:lpstr>
      <vt:lpstr>PERSONAS</vt:lpstr>
      <vt:lpstr>Scenarios</vt:lpstr>
      <vt:lpstr>MOCK-UP</vt:lpstr>
      <vt:lpstr>PROSSIMI STEP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Sociologia dell’innovazione lEZIONE 1. iNNOVAZIONE TECNOLOGICA COME PROCESSO COEVOLUTIVO </dc:title>
  <dc:creator>Microsoft Office User</dc:creator>
  <cp:lastModifiedBy>Microsoft Office User</cp:lastModifiedBy>
  <cp:revision>36</cp:revision>
  <dcterms:created xsi:type="dcterms:W3CDTF">2022-11-29T10:54:23Z</dcterms:created>
  <dcterms:modified xsi:type="dcterms:W3CDTF">2023-05-16T08:06:43Z</dcterms:modified>
</cp:coreProperties>
</file>