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8" r:id="rId2"/>
    <p:sldId id="258" r:id="rId3"/>
    <p:sldId id="330" r:id="rId4"/>
    <p:sldId id="266" r:id="rId5"/>
    <p:sldId id="269" r:id="rId6"/>
    <p:sldId id="270" r:id="rId7"/>
    <p:sldId id="272" r:id="rId8"/>
    <p:sldId id="273" r:id="rId9"/>
    <p:sldId id="274" r:id="rId10"/>
    <p:sldId id="275" r:id="rId11"/>
    <p:sldId id="279" r:id="rId12"/>
    <p:sldId id="280" r:id="rId13"/>
    <p:sldId id="281" r:id="rId14"/>
    <p:sldId id="282" r:id="rId15"/>
    <p:sldId id="283" r:id="rId16"/>
    <p:sldId id="286" r:id="rId17"/>
    <p:sldId id="287" r:id="rId18"/>
    <p:sldId id="291" r:id="rId19"/>
    <p:sldId id="306" r:id="rId20"/>
    <p:sldId id="309" r:id="rId21"/>
    <p:sldId id="316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33" r:id="rId3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5" autoAdjust="0"/>
    <p:restoredTop sz="94660"/>
  </p:normalViewPr>
  <p:slideViewPr>
    <p:cSldViewPr>
      <p:cViewPr varScale="1">
        <p:scale>
          <a:sx n="56" d="100"/>
          <a:sy n="56" d="100"/>
        </p:scale>
        <p:origin x="11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431749"/>
            <a:ext cx="164782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3629" y="3084068"/>
            <a:ext cx="4906645" cy="222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federico.rosei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1743244"/>
            <a:ext cx="9143999" cy="25446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sz="2800" i="1" spc="-60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Prof.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Federico ROSEI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Dipartimento</a:t>
            </a:r>
            <a:r>
              <a:rPr sz="2800" i="1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Scienze 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Chimiche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Farmaceutiche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federico.rosei</a:t>
            </a:r>
            <a:r>
              <a:rPr sz="2800" i="1" spc="-10" dirty="0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@units.it</a:t>
            </a:r>
            <a:endParaRPr lang="en-CA" sz="2800" i="1" spc="-1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lang="en-US" altLang="zh-CN" sz="2800" i="1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C11, Aula 3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3767" y="217170"/>
            <a:ext cx="1659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 Rounded MT Bold"/>
                <a:cs typeface="Arial Rounded MT Bold"/>
              </a:rPr>
              <a:t>a.a.</a:t>
            </a:r>
            <a:r>
              <a:rPr sz="1800" spc="1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-</a:t>
            </a:r>
            <a:r>
              <a:rPr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3</a:t>
            </a:r>
            <a:endParaRPr sz="1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609600"/>
            <a:ext cx="69132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lang="en-CA" sz="3600" b="0" dirty="0">
                <a:solidFill>
                  <a:schemeClr val="tx1"/>
                </a:solidFill>
                <a:latin typeface="Arial Rounded MT Bold"/>
                <a:cs typeface="Arial Rounded MT Bold"/>
              </a:rPr>
              <a:t>Corso</a:t>
            </a:r>
            <a:r>
              <a:rPr lang="en-CA" sz="3600" b="0" spc="-9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3600" b="0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endParaRPr lang="en-CA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sz="360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Chimica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delle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Macromolecole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sz="3600" spc="-50" dirty="0">
                <a:solidFill>
                  <a:schemeClr val="tx1"/>
                </a:solidFill>
                <a:latin typeface="Arial Rounded MT Bold"/>
                <a:cs typeface="Arial Rounded MT Bold"/>
              </a:rPr>
              <a:t>I</a:t>
            </a:r>
            <a:endParaRPr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object 13">
            <a:extLst>
              <a:ext uri="{FF2B5EF4-FFF2-40B4-BE49-F238E27FC236}">
                <a16:creationId xmlns:a16="http://schemas.microsoft.com/office/drawing/2014/main" id="{4A44E738-0617-EE7D-781F-2AFEB972F4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419600"/>
            <a:ext cx="3429000" cy="2238850"/>
          </a:xfrm>
          <a:prstGeom prst="rect">
            <a:avLst/>
          </a:prstGeom>
        </p:spPr>
      </p:pic>
      <p:sp>
        <p:nvSpPr>
          <p:cNvPr id="4" name="object 12">
            <a:extLst>
              <a:ext uri="{FF2B5EF4-FFF2-40B4-BE49-F238E27FC236}">
                <a16:creationId xmlns:a16="http://schemas.microsoft.com/office/drawing/2014/main" id="{0E0919AF-ACDE-B9AA-B2DB-C4B79DF3971A}"/>
              </a:ext>
            </a:extLst>
          </p:cNvPr>
          <p:cNvSpPr txBox="1"/>
          <p:nvPr/>
        </p:nvSpPr>
        <p:spPr>
          <a:xfrm>
            <a:off x="4855209" y="4789297"/>
            <a:ext cx="371602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1225">
              <a:lnSpc>
                <a:spcPct val="1151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STRUTTURE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LIQUIDO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CRISTALLINE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562" y="1934591"/>
            <a:ext cx="7254875" cy="3190240"/>
            <a:chOff x="944562" y="1934591"/>
            <a:chExt cx="7254875" cy="3189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562" y="1934591"/>
              <a:ext cx="7254875" cy="30358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90848" y="4816551"/>
              <a:ext cx="1162685" cy="307975"/>
            </a:xfrm>
            <a:custGeom>
              <a:avLst/>
              <a:gdLst/>
              <a:ahLst/>
              <a:cxnLst/>
              <a:rect l="l" t="t" r="r" b="b"/>
              <a:pathLst>
                <a:path w="1162685" h="307975">
                  <a:moveTo>
                    <a:pt x="1162303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1162303" y="307771"/>
                  </a:lnTo>
                  <a:lnTo>
                    <a:pt x="1162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19630" y="3861053"/>
            <a:ext cx="5833110" cy="129667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57150" algn="ctr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birifrangenza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6480" y="4803851"/>
            <a:ext cx="7783830" cy="390525"/>
            <a:chOff x="646480" y="4803851"/>
            <a:chExt cx="7783830" cy="390525"/>
          </a:xfrm>
        </p:grpSpPr>
        <p:sp>
          <p:nvSpPr>
            <p:cNvPr id="7" name="object 7"/>
            <p:cNvSpPr/>
            <p:nvPr/>
          </p:nvSpPr>
          <p:spPr>
            <a:xfrm>
              <a:off x="7480934" y="4816551"/>
              <a:ext cx="936625" cy="307975"/>
            </a:xfrm>
            <a:custGeom>
              <a:avLst/>
              <a:gdLst/>
              <a:ahLst/>
              <a:cxnLst/>
              <a:rect l="l" t="t" r="r" b="b"/>
              <a:pathLst>
                <a:path w="936625" h="307975">
                  <a:moveTo>
                    <a:pt x="936104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936104" y="307771"/>
                  </a:lnTo>
                  <a:lnTo>
                    <a:pt x="9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80934" y="4816551"/>
              <a:ext cx="936625" cy="307975"/>
            </a:xfrm>
            <a:custGeom>
              <a:avLst/>
              <a:gdLst/>
              <a:ahLst/>
              <a:cxnLst/>
              <a:rect l="l" t="t" r="r" b="b"/>
              <a:pathLst>
                <a:path w="936625" h="307975">
                  <a:moveTo>
                    <a:pt x="0" y="307771"/>
                  </a:moveTo>
                  <a:lnTo>
                    <a:pt x="936104" y="307771"/>
                  </a:lnTo>
                  <a:lnTo>
                    <a:pt x="936104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9180" y="4873701"/>
              <a:ext cx="936625" cy="307975"/>
            </a:xfrm>
            <a:custGeom>
              <a:avLst/>
              <a:gdLst/>
              <a:ahLst/>
              <a:cxnLst/>
              <a:rect l="l" t="t" r="r" b="b"/>
              <a:pathLst>
                <a:path w="936625" h="307975">
                  <a:moveTo>
                    <a:pt x="936104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936104" y="307771"/>
                  </a:lnTo>
                  <a:lnTo>
                    <a:pt x="936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180" y="4873701"/>
              <a:ext cx="936625" cy="307975"/>
            </a:xfrm>
            <a:custGeom>
              <a:avLst/>
              <a:gdLst/>
              <a:ahLst/>
              <a:cxnLst/>
              <a:rect l="l" t="t" r="r" b="b"/>
              <a:pathLst>
                <a:path w="936625" h="307975">
                  <a:moveTo>
                    <a:pt x="0" y="307771"/>
                  </a:moveTo>
                  <a:lnTo>
                    <a:pt x="936104" y="307771"/>
                  </a:lnTo>
                  <a:lnTo>
                    <a:pt x="936104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998619"/>
            <a:ext cx="91440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Sebbene</a:t>
            </a:r>
            <a:r>
              <a:rPr sz="24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400" spc="3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400" spc="4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del</a:t>
            </a:r>
            <a:r>
              <a:rPr sz="2400" spc="40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tipo</a:t>
            </a:r>
            <a:r>
              <a:rPr sz="2400" spc="3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disk-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like</a:t>
            </a:r>
            <a:r>
              <a:rPr sz="2400" i="1" spc="3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siano</a:t>
            </a:r>
            <a:r>
              <a:rPr sz="2400" spc="4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molto</a:t>
            </a:r>
            <a:r>
              <a:rPr sz="2400" spc="4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interessanti</a:t>
            </a:r>
            <a:r>
              <a:rPr sz="2400" spc="4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per</a:t>
            </a:r>
            <a:r>
              <a:rPr sz="2400" spc="4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le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particolari</a:t>
            </a:r>
            <a:r>
              <a:rPr sz="2400" spc="3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modalità</a:t>
            </a:r>
            <a:r>
              <a:rPr sz="2400" spc="3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400" spc="3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impacchettamento,</a:t>
            </a:r>
            <a:r>
              <a:rPr sz="2400" spc="3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400" spc="3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maggior</a:t>
            </a:r>
            <a:r>
              <a:rPr sz="2400" spc="3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parte</a:t>
            </a:r>
            <a:r>
              <a:rPr sz="2400" spc="3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dei</a:t>
            </a:r>
            <a:r>
              <a:rPr sz="2400" spc="3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cristalli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liquidi</a:t>
            </a:r>
            <a:r>
              <a:rPr sz="2400" spc="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costituita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da</a:t>
            </a:r>
            <a:r>
              <a:rPr sz="24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forma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bacchetta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400" i="1" spc="-20" dirty="0">
                <a:solidFill>
                  <a:schemeClr val="tx1"/>
                </a:solidFill>
                <a:latin typeface="Times New Roman"/>
                <a:cs typeface="Times New Roman"/>
              </a:rPr>
              <a:t>rod-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like,</a:t>
            </a:r>
            <a:r>
              <a:rPr sz="2400" i="1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chemeClr val="tx1"/>
                </a:solidFill>
                <a:latin typeface="Times New Roman"/>
                <a:cs typeface="Times New Roman"/>
              </a:rPr>
              <a:t>rod-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shaped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molecules,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calamitic</a:t>
            </a:r>
            <a:r>
              <a:rPr sz="2400" i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liquid</a:t>
            </a:r>
            <a:r>
              <a:rPr sz="2400" i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crystals</a:t>
            </a:r>
            <a:r>
              <a:rPr sz="2400" i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CA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Per</a:t>
            </a:r>
            <a:r>
              <a:rPr sz="2400" spc="7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questo</a:t>
            </a:r>
            <a:r>
              <a:rPr sz="2400" spc="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tipo</a:t>
            </a:r>
            <a:r>
              <a:rPr sz="2400" spc="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400" spc="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400" spc="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possibile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individuare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diverse</a:t>
            </a:r>
            <a:r>
              <a:rPr sz="2400" spc="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mesofasi</a:t>
            </a:r>
            <a:r>
              <a:rPr sz="2400" spc="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seconda</a:t>
            </a:r>
            <a:r>
              <a:rPr sz="24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della</a:t>
            </a:r>
            <a:r>
              <a:rPr sz="24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disposizione</a:t>
            </a:r>
            <a:r>
              <a:rPr sz="2400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dell’ordine</a:t>
            </a:r>
            <a:r>
              <a:rPr sz="2400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nella</a:t>
            </a:r>
            <a:r>
              <a:rPr sz="24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fase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stessa,</a:t>
            </a:r>
            <a:r>
              <a:rPr sz="2400" spc="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loro</a:t>
            </a:r>
            <a:r>
              <a:rPr sz="2400" spc="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volta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possono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avere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proprietà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molto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differenti.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3603" y="1052690"/>
            <a:ext cx="115125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Tipi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LC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7801" y="620636"/>
            <a:ext cx="1043940" cy="36957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Disk-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like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7801" y="1259446"/>
            <a:ext cx="993140" cy="36957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Rod-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like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27982" y="207518"/>
            <a:ext cx="3541395" cy="1722120"/>
            <a:chOff x="4427982" y="207518"/>
            <a:chExt cx="3541395" cy="17221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7982" y="346299"/>
              <a:ext cx="3346958" cy="15015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44233" y="220218"/>
              <a:ext cx="1512570" cy="1696720"/>
            </a:xfrm>
            <a:custGeom>
              <a:avLst/>
              <a:gdLst/>
              <a:ahLst/>
              <a:cxnLst/>
              <a:rect l="l" t="t" r="r" b="b"/>
              <a:pathLst>
                <a:path w="1512570" h="1696720">
                  <a:moveTo>
                    <a:pt x="0" y="1696592"/>
                  </a:moveTo>
                  <a:lnTo>
                    <a:pt x="1512189" y="1696592"/>
                  </a:lnTo>
                  <a:lnTo>
                    <a:pt x="1512189" y="0"/>
                  </a:lnTo>
                  <a:lnTo>
                    <a:pt x="0" y="0"/>
                  </a:lnTo>
                  <a:lnTo>
                    <a:pt x="0" y="16965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551430" y="805306"/>
            <a:ext cx="436880" cy="647065"/>
          </a:xfrm>
          <a:custGeom>
            <a:avLst/>
            <a:gdLst/>
            <a:ahLst/>
            <a:cxnLst/>
            <a:rect l="l" t="t" r="r" b="b"/>
            <a:pathLst>
              <a:path w="436880" h="647065">
                <a:moveTo>
                  <a:pt x="436372" y="0"/>
                </a:moveTo>
                <a:lnTo>
                  <a:pt x="343154" y="24511"/>
                </a:lnTo>
                <a:lnTo>
                  <a:pt x="340614" y="25146"/>
                </a:lnTo>
                <a:lnTo>
                  <a:pt x="339090" y="27686"/>
                </a:lnTo>
                <a:lnTo>
                  <a:pt x="339725" y="30226"/>
                </a:lnTo>
                <a:lnTo>
                  <a:pt x="340487" y="32766"/>
                </a:lnTo>
                <a:lnTo>
                  <a:pt x="343027" y="34290"/>
                </a:lnTo>
                <a:lnTo>
                  <a:pt x="345567" y="33655"/>
                </a:lnTo>
                <a:lnTo>
                  <a:pt x="413829" y="15786"/>
                </a:lnTo>
                <a:lnTo>
                  <a:pt x="0" y="428752"/>
                </a:lnTo>
                <a:lnTo>
                  <a:pt x="3340" y="432104"/>
                </a:lnTo>
                <a:lnTo>
                  <a:pt x="1270" y="436372"/>
                </a:lnTo>
                <a:lnTo>
                  <a:pt x="409956" y="631494"/>
                </a:lnTo>
                <a:lnTo>
                  <a:pt x="339598" y="637286"/>
                </a:lnTo>
                <a:lnTo>
                  <a:pt x="336931" y="637540"/>
                </a:lnTo>
                <a:lnTo>
                  <a:pt x="335026" y="639826"/>
                </a:lnTo>
                <a:lnTo>
                  <a:pt x="335280" y="642493"/>
                </a:lnTo>
                <a:lnTo>
                  <a:pt x="335407" y="645033"/>
                </a:lnTo>
                <a:lnTo>
                  <a:pt x="337693" y="647065"/>
                </a:lnTo>
                <a:lnTo>
                  <a:pt x="340360" y="646811"/>
                </a:lnTo>
                <a:lnTo>
                  <a:pt x="433311" y="639064"/>
                </a:lnTo>
                <a:lnTo>
                  <a:pt x="436372" y="638810"/>
                </a:lnTo>
                <a:lnTo>
                  <a:pt x="382143" y="559181"/>
                </a:lnTo>
                <a:lnTo>
                  <a:pt x="380746" y="557022"/>
                </a:lnTo>
                <a:lnTo>
                  <a:pt x="377825" y="556387"/>
                </a:lnTo>
                <a:lnTo>
                  <a:pt x="375539" y="557911"/>
                </a:lnTo>
                <a:lnTo>
                  <a:pt x="373380" y="559308"/>
                </a:lnTo>
                <a:lnTo>
                  <a:pt x="372872" y="562356"/>
                </a:lnTo>
                <a:lnTo>
                  <a:pt x="374269" y="564515"/>
                </a:lnTo>
                <a:lnTo>
                  <a:pt x="413994" y="622846"/>
                </a:lnTo>
                <a:lnTo>
                  <a:pt x="11569" y="430657"/>
                </a:lnTo>
                <a:lnTo>
                  <a:pt x="420573" y="22504"/>
                </a:lnTo>
                <a:lnTo>
                  <a:pt x="402590" y="90805"/>
                </a:lnTo>
                <a:lnTo>
                  <a:pt x="401955" y="93345"/>
                </a:lnTo>
                <a:lnTo>
                  <a:pt x="403352" y="95885"/>
                </a:lnTo>
                <a:lnTo>
                  <a:pt x="405892" y="96647"/>
                </a:lnTo>
                <a:lnTo>
                  <a:pt x="408559" y="97282"/>
                </a:lnTo>
                <a:lnTo>
                  <a:pt x="411099" y="95758"/>
                </a:lnTo>
                <a:lnTo>
                  <a:pt x="411734" y="93218"/>
                </a:lnTo>
                <a:lnTo>
                  <a:pt x="435495" y="3302"/>
                </a:lnTo>
                <a:lnTo>
                  <a:pt x="43637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711" y="2079447"/>
            <a:ext cx="1015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rod-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like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0879" y="2079447"/>
            <a:ext cx="3402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(</a:t>
            </a:r>
            <a:r>
              <a:rPr sz="1800" i="1" dirty="0">
                <a:latin typeface="Calibri"/>
                <a:cs typeface="Calibri"/>
              </a:rPr>
              <a:t>rod-shaped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molecules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i="1" dirty="0">
                <a:latin typeface="Calibri"/>
                <a:cs typeface="Calibri"/>
              </a:rPr>
              <a:t>calamitic</a:t>
            </a:r>
            <a:r>
              <a:rPr sz="1800" i="1" spc="-25" dirty="0">
                <a:latin typeface="Calibri"/>
                <a:cs typeface="Calibri"/>
              </a:rPr>
              <a:t> LC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64325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&gt;&gt;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degli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altre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376" y="3160267"/>
            <a:ext cx="802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disk-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like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3707" y="3160267"/>
            <a:ext cx="3110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(discotic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LC)</a:t>
            </a:r>
            <a:endParaRPr sz="18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&lt;&lt;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degli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altre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due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638632"/>
            <a:ext cx="1016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rod-</a:t>
            </a:r>
            <a:r>
              <a:rPr b="1" dirty="0">
                <a:latin typeface="Calibri"/>
                <a:cs typeface="Calibri"/>
              </a:rPr>
              <a:t>like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LC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8617" y="638632"/>
            <a:ext cx="3403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(</a:t>
            </a:r>
            <a:r>
              <a:rPr sz="1800" i="1" dirty="0">
                <a:latin typeface="Calibri"/>
                <a:cs typeface="Calibri"/>
              </a:rPr>
              <a:t>rod-shaped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molecules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i="1" dirty="0">
                <a:latin typeface="Calibri"/>
                <a:cs typeface="Calibri"/>
              </a:rPr>
              <a:t>calamitic</a:t>
            </a:r>
            <a:r>
              <a:rPr sz="1800" i="1" spc="-25" dirty="0">
                <a:latin typeface="Calibri"/>
                <a:cs typeface="Calibri"/>
              </a:rPr>
              <a:t> LC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64389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&gt;&gt;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degli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altre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due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612" y="1647266"/>
            <a:ext cx="19583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Parte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centrale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rigida: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778" y="1647266"/>
            <a:ext cx="1457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anelli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aromatici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8778" y="1921890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alifatici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rigidi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79636" y="2267280"/>
            <a:ext cx="4105275" cy="1243330"/>
            <a:chOff x="2679636" y="2267280"/>
            <a:chExt cx="4105275" cy="12433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9122" y="2437704"/>
              <a:ext cx="3800475" cy="9828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84398" y="2272042"/>
              <a:ext cx="4095750" cy="1233805"/>
            </a:xfrm>
            <a:custGeom>
              <a:avLst/>
              <a:gdLst/>
              <a:ahLst/>
              <a:cxnLst/>
              <a:rect l="l" t="t" r="r" b="b"/>
              <a:pathLst>
                <a:path w="4095750" h="1233804">
                  <a:moveTo>
                    <a:pt x="0" y="1233665"/>
                  </a:moveTo>
                  <a:lnTo>
                    <a:pt x="4095750" y="1233665"/>
                  </a:lnTo>
                  <a:lnTo>
                    <a:pt x="4095750" y="0"/>
                  </a:lnTo>
                  <a:lnTo>
                    <a:pt x="0" y="0"/>
                  </a:lnTo>
                  <a:lnTo>
                    <a:pt x="0" y="12336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1990" y="4240783"/>
            <a:ext cx="453326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disk-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like</a:t>
            </a:r>
            <a:r>
              <a:rPr sz="1800" b="1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(discotic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LC)</a:t>
            </a:r>
            <a:endParaRPr sz="1800">
              <a:latin typeface="Calibri"/>
              <a:cs typeface="Calibri"/>
            </a:endParaRPr>
          </a:p>
          <a:p>
            <a:pPr marL="212217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&lt;&lt;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degli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altre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 marR="6546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benzene,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trifenilene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truxene,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catene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laterali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calamitico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4837" y="111632"/>
            <a:ext cx="8599170" cy="6628130"/>
            <a:chOff x="454837" y="111632"/>
            <a:chExt cx="8599170" cy="662813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6871" y="250414"/>
              <a:ext cx="3346958" cy="15015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96377" y="124332"/>
              <a:ext cx="1253490" cy="1639570"/>
            </a:xfrm>
            <a:custGeom>
              <a:avLst/>
              <a:gdLst/>
              <a:ahLst/>
              <a:cxnLst/>
              <a:rect l="l" t="t" r="r" b="b"/>
              <a:pathLst>
                <a:path w="1253490" h="1639570">
                  <a:moveTo>
                    <a:pt x="0" y="1639062"/>
                  </a:moveTo>
                  <a:lnTo>
                    <a:pt x="1253350" y="1639062"/>
                  </a:lnTo>
                  <a:lnTo>
                    <a:pt x="1253350" y="0"/>
                  </a:lnTo>
                  <a:lnTo>
                    <a:pt x="0" y="0"/>
                  </a:lnTo>
                  <a:lnTo>
                    <a:pt x="0" y="16390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019" y="3786416"/>
              <a:ext cx="3123206" cy="28801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02045" y="3617277"/>
              <a:ext cx="3154680" cy="3061335"/>
            </a:xfrm>
            <a:custGeom>
              <a:avLst/>
              <a:gdLst/>
              <a:ahLst/>
              <a:cxnLst/>
              <a:rect l="l" t="t" r="r" b="b"/>
              <a:pathLst>
                <a:path w="3154679" h="3061334">
                  <a:moveTo>
                    <a:pt x="0" y="3061207"/>
                  </a:moveTo>
                  <a:lnTo>
                    <a:pt x="3154172" y="3061207"/>
                  </a:lnTo>
                  <a:lnTo>
                    <a:pt x="3154172" y="0"/>
                  </a:lnTo>
                  <a:lnTo>
                    <a:pt x="0" y="0"/>
                  </a:lnTo>
                  <a:lnTo>
                    <a:pt x="0" y="30612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537" y="188594"/>
              <a:ext cx="8382634" cy="3393440"/>
            </a:xfrm>
            <a:custGeom>
              <a:avLst/>
              <a:gdLst/>
              <a:ahLst/>
              <a:cxnLst/>
              <a:rect l="l" t="t" r="r" b="b"/>
              <a:pathLst>
                <a:path w="8382634" h="3393440">
                  <a:moveTo>
                    <a:pt x="0" y="3393186"/>
                  </a:moveTo>
                  <a:lnTo>
                    <a:pt x="8382127" y="3393186"/>
                  </a:lnTo>
                  <a:lnTo>
                    <a:pt x="8382127" y="0"/>
                  </a:lnTo>
                  <a:lnTo>
                    <a:pt x="0" y="0"/>
                  </a:lnTo>
                  <a:lnTo>
                    <a:pt x="0" y="3393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1017" y="5757460"/>
              <a:ext cx="898223" cy="9249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7537" y="3585489"/>
              <a:ext cx="8382634" cy="3141345"/>
            </a:xfrm>
            <a:custGeom>
              <a:avLst/>
              <a:gdLst/>
              <a:ahLst/>
              <a:cxnLst/>
              <a:rect l="l" t="t" r="r" b="b"/>
              <a:pathLst>
                <a:path w="8382634" h="3141345">
                  <a:moveTo>
                    <a:pt x="0" y="3141345"/>
                  </a:moveTo>
                  <a:lnTo>
                    <a:pt x="8382127" y="3141345"/>
                  </a:lnTo>
                  <a:lnTo>
                    <a:pt x="8382127" y="0"/>
                  </a:lnTo>
                  <a:lnTo>
                    <a:pt x="0" y="0"/>
                  </a:lnTo>
                  <a:lnTo>
                    <a:pt x="0" y="314134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752600"/>
            <a:ext cx="8672245" cy="4994338"/>
            <a:chOff x="602030" y="1979358"/>
            <a:chExt cx="8375015" cy="4767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039" y="2780240"/>
              <a:ext cx="3350217" cy="32788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24932" y="2704198"/>
              <a:ext cx="3547110" cy="3404235"/>
            </a:xfrm>
            <a:custGeom>
              <a:avLst/>
              <a:gdLst/>
              <a:ahLst/>
              <a:cxnLst/>
              <a:rect l="l" t="t" r="r" b="b"/>
              <a:pathLst>
                <a:path w="3547109" h="3404235">
                  <a:moveTo>
                    <a:pt x="0" y="3404235"/>
                  </a:moveTo>
                  <a:lnTo>
                    <a:pt x="3546856" y="3404235"/>
                  </a:lnTo>
                  <a:lnTo>
                    <a:pt x="3546856" y="0"/>
                  </a:lnTo>
                  <a:lnTo>
                    <a:pt x="0" y="0"/>
                  </a:lnTo>
                  <a:lnTo>
                    <a:pt x="0" y="340423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1988819"/>
              <a:ext cx="4953000" cy="2590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6793" y="1984120"/>
              <a:ext cx="4962525" cy="2600325"/>
            </a:xfrm>
            <a:custGeom>
              <a:avLst/>
              <a:gdLst/>
              <a:ahLst/>
              <a:cxnLst/>
              <a:rect l="l" t="t" r="r" b="b"/>
              <a:pathLst>
                <a:path w="4962525" h="2600325">
                  <a:moveTo>
                    <a:pt x="0" y="2600324"/>
                  </a:moveTo>
                  <a:lnTo>
                    <a:pt x="4962525" y="2600324"/>
                  </a:lnTo>
                  <a:lnTo>
                    <a:pt x="4962525" y="0"/>
                  </a:lnTo>
                  <a:lnTo>
                    <a:pt x="0" y="0"/>
                  </a:lnTo>
                  <a:lnTo>
                    <a:pt x="0" y="26003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5913" y="2632709"/>
              <a:ext cx="419734" cy="767715"/>
            </a:xfrm>
            <a:custGeom>
              <a:avLst/>
              <a:gdLst/>
              <a:ahLst/>
              <a:cxnLst/>
              <a:rect l="l" t="t" r="r" b="b"/>
              <a:pathLst>
                <a:path w="419734" h="767714">
                  <a:moveTo>
                    <a:pt x="174726" y="0"/>
                  </a:moveTo>
                  <a:lnTo>
                    <a:pt x="0" y="63500"/>
                  </a:lnTo>
                  <a:lnTo>
                    <a:pt x="61201" y="96774"/>
                  </a:lnTo>
                  <a:lnTo>
                    <a:pt x="50101" y="145610"/>
                  </a:lnTo>
                  <a:lnTo>
                    <a:pt x="43258" y="194313"/>
                  </a:lnTo>
                  <a:lnTo>
                    <a:pt x="40574" y="242631"/>
                  </a:lnTo>
                  <a:lnTo>
                    <a:pt x="41950" y="290314"/>
                  </a:lnTo>
                  <a:lnTo>
                    <a:pt x="47290" y="337109"/>
                  </a:lnTo>
                  <a:lnTo>
                    <a:pt x="56493" y="382765"/>
                  </a:lnTo>
                  <a:lnTo>
                    <a:pt x="69463" y="427031"/>
                  </a:lnTo>
                  <a:lnTo>
                    <a:pt x="86101" y="469654"/>
                  </a:lnTo>
                  <a:lnTo>
                    <a:pt x="106309" y="510384"/>
                  </a:lnTo>
                  <a:lnTo>
                    <a:pt x="129989" y="548969"/>
                  </a:lnTo>
                  <a:lnTo>
                    <a:pt x="157042" y="585157"/>
                  </a:lnTo>
                  <a:lnTo>
                    <a:pt x="187371" y="618697"/>
                  </a:lnTo>
                  <a:lnTo>
                    <a:pt x="220876" y="649337"/>
                  </a:lnTo>
                  <a:lnTo>
                    <a:pt x="257461" y="676826"/>
                  </a:lnTo>
                  <a:lnTo>
                    <a:pt x="297027" y="700913"/>
                  </a:lnTo>
                  <a:lnTo>
                    <a:pt x="419455" y="767588"/>
                  </a:lnTo>
                  <a:lnTo>
                    <a:pt x="379891" y="743477"/>
                  </a:lnTo>
                  <a:lnTo>
                    <a:pt x="343306" y="715968"/>
                  </a:lnTo>
                  <a:lnTo>
                    <a:pt x="309800" y="685311"/>
                  </a:lnTo>
                  <a:lnTo>
                    <a:pt x="279469" y="651757"/>
                  </a:lnTo>
                  <a:lnTo>
                    <a:pt x="252413" y="615559"/>
                  </a:lnTo>
                  <a:lnTo>
                    <a:pt x="228731" y="576968"/>
                  </a:lnTo>
                  <a:lnTo>
                    <a:pt x="208520" y="536234"/>
                  </a:lnTo>
                  <a:lnTo>
                    <a:pt x="191879" y="493611"/>
                  </a:lnTo>
                  <a:lnTo>
                    <a:pt x="178906" y="449349"/>
                  </a:lnTo>
                  <a:lnTo>
                    <a:pt x="169700" y="403700"/>
                  </a:lnTo>
                  <a:lnTo>
                    <a:pt x="164359" y="356915"/>
                  </a:lnTo>
                  <a:lnTo>
                    <a:pt x="162982" y="309246"/>
                  </a:lnTo>
                  <a:lnTo>
                    <a:pt x="165667" y="260944"/>
                  </a:lnTo>
                  <a:lnTo>
                    <a:pt x="172512" y="212261"/>
                  </a:lnTo>
                  <a:lnTo>
                    <a:pt x="183616" y="163449"/>
                  </a:lnTo>
                  <a:lnTo>
                    <a:pt x="244830" y="196723"/>
                  </a:lnTo>
                  <a:lnTo>
                    <a:pt x="1747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6694" y="3088893"/>
              <a:ext cx="775335" cy="369570"/>
            </a:xfrm>
            <a:custGeom>
              <a:avLst/>
              <a:gdLst/>
              <a:ahLst/>
              <a:cxnLst/>
              <a:rect l="l" t="t" r="r" b="b"/>
              <a:pathLst>
                <a:path w="775335" h="369570">
                  <a:moveTo>
                    <a:pt x="652526" y="0"/>
                  </a:moveTo>
                  <a:lnTo>
                    <a:pt x="625909" y="44346"/>
                  </a:lnTo>
                  <a:lnTo>
                    <a:pt x="596150" y="85586"/>
                  </a:lnTo>
                  <a:lnTo>
                    <a:pt x="563518" y="123606"/>
                  </a:lnTo>
                  <a:lnTo>
                    <a:pt x="528280" y="158293"/>
                  </a:lnTo>
                  <a:lnTo>
                    <a:pt x="490705" y="189535"/>
                  </a:lnTo>
                  <a:lnTo>
                    <a:pt x="451063" y="217219"/>
                  </a:lnTo>
                  <a:lnTo>
                    <a:pt x="409621" y="241231"/>
                  </a:lnTo>
                  <a:lnTo>
                    <a:pt x="366649" y="261461"/>
                  </a:lnTo>
                  <a:lnTo>
                    <a:pt x="322414" y="277794"/>
                  </a:lnTo>
                  <a:lnTo>
                    <a:pt x="277186" y="290118"/>
                  </a:lnTo>
                  <a:lnTo>
                    <a:pt x="231233" y="298320"/>
                  </a:lnTo>
                  <a:lnTo>
                    <a:pt x="184824" y="302287"/>
                  </a:lnTo>
                  <a:lnTo>
                    <a:pt x="138228" y="301908"/>
                  </a:lnTo>
                  <a:lnTo>
                    <a:pt x="91712" y="297068"/>
                  </a:lnTo>
                  <a:lnTo>
                    <a:pt x="45547" y="287655"/>
                  </a:lnTo>
                  <a:lnTo>
                    <a:pt x="0" y="273557"/>
                  </a:lnTo>
                  <a:lnTo>
                    <a:pt x="14114" y="283793"/>
                  </a:lnTo>
                  <a:lnTo>
                    <a:pt x="58674" y="311403"/>
                  </a:lnTo>
                  <a:lnTo>
                    <a:pt x="100702" y="331673"/>
                  </a:lnTo>
                  <a:lnTo>
                    <a:pt x="143817" y="347497"/>
                  </a:lnTo>
                  <a:lnTo>
                    <a:pt x="187764" y="358962"/>
                  </a:lnTo>
                  <a:lnTo>
                    <a:pt x="232290" y="366154"/>
                  </a:lnTo>
                  <a:lnTo>
                    <a:pt x="277144" y="369159"/>
                  </a:lnTo>
                  <a:lnTo>
                    <a:pt x="322071" y="368064"/>
                  </a:lnTo>
                  <a:lnTo>
                    <a:pt x="366820" y="362956"/>
                  </a:lnTo>
                  <a:lnTo>
                    <a:pt x="411138" y="353919"/>
                  </a:lnTo>
                  <a:lnTo>
                    <a:pt x="454771" y="341042"/>
                  </a:lnTo>
                  <a:lnTo>
                    <a:pt x="497466" y="324410"/>
                  </a:lnTo>
                  <a:lnTo>
                    <a:pt x="538972" y="304110"/>
                  </a:lnTo>
                  <a:lnTo>
                    <a:pt x="579035" y="280227"/>
                  </a:lnTo>
                  <a:lnTo>
                    <a:pt x="617402" y="252849"/>
                  </a:lnTo>
                  <a:lnTo>
                    <a:pt x="653821" y="222062"/>
                  </a:lnTo>
                  <a:lnTo>
                    <a:pt x="688038" y="187952"/>
                  </a:lnTo>
                  <a:lnTo>
                    <a:pt x="719801" y="150605"/>
                  </a:lnTo>
                  <a:lnTo>
                    <a:pt x="748857" y="110108"/>
                  </a:lnTo>
                  <a:lnTo>
                    <a:pt x="774954" y="66547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5913" y="2632709"/>
              <a:ext cx="1136015" cy="825500"/>
            </a:xfrm>
            <a:custGeom>
              <a:avLst/>
              <a:gdLst/>
              <a:ahLst/>
              <a:cxnLst/>
              <a:rect l="l" t="t" r="r" b="b"/>
              <a:pathLst>
                <a:path w="1136014" h="825500">
                  <a:moveTo>
                    <a:pt x="360781" y="729741"/>
                  </a:moveTo>
                  <a:lnTo>
                    <a:pt x="406328" y="743839"/>
                  </a:lnTo>
                  <a:lnTo>
                    <a:pt x="452494" y="753252"/>
                  </a:lnTo>
                  <a:lnTo>
                    <a:pt x="499009" y="758092"/>
                  </a:lnTo>
                  <a:lnTo>
                    <a:pt x="545606" y="758471"/>
                  </a:lnTo>
                  <a:lnTo>
                    <a:pt x="592015" y="754504"/>
                  </a:lnTo>
                  <a:lnTo>
                    <a:pt x="637968" y="746302"/>
                  </a:lnTo>
                  <a:lnTo>
                    <a:pt x="683196" y="733978"/>
                  </a:lnTo>
                  <a:lnTo>
                    <a:pt x="727430" y="717645"/>
                  </a:lnTo>
                  <a:lnTo>
                    <a:pt x="770403" y="697415"/>
                  </a:lnTo>
                  <a:lnTo>
                    <a:pt x="811844" y="673403"/>
                  </a:lnTo>
                  <a:lnTo>
                    <a:pt x="851487" y="645719"/>
                  </a:lnTo>
                  <a:lnTo>
                    <a:pt x="889061" y="614477"/>
                  </a:lnTo>
                  <a:lnTo>
                    <a:pt x="924299" y="579790"/>
                  </a:lnTo>
                  <a:lnTo>
                    <a:pt x="956932" y="541770"/>
                  </a:lnTo>
                  <a:lnTo>
                    <a:pt x="986691" y="500530"/>
                  </a:lnTo>
                  <a:lnTo>
                    <a:pt x="1013307" y="456184"/>
                  </a:lnTo>
                  <a:lnTo>
                    <a:pt x="1135735" y="522731"/>
                  </a:lnTo>
                  <a:lnTo>
                    <a:pt x="1109639" y="566292"/>
                  </a:lnTo>
                  <a:lnTo>
                    <a:pt x="1080583" y="606789"/>
                  </a:lnTo>
                  <a:lnTo>
                    <a:pt x="1048819" y="644136"/>
                  </a:lnTo>
                  <a:lnTo>
                    <a:pt x="1014602" y="678246"/>
                  </a:lnTo>
                  <a:lnTo>
                    <a:pt x="978184" y="709033"/>
                  </a:lnTo>
                  <a:lnTo>
                    <a:pt x="939816" y="736411"/>
                  </a:lnTo>
                  <a:lnTo>
                    <a:pt x="899754" y="760294"/>
                  </a:lnTo>
                  <a:lnTo>
                    <a:pt x="858248" y="780594"/>
                  </a:lnTo>
                  <a:lnTo>
                    <a:pt x="815552" y="797226"/>
                  </a:lnTo>
                  <a:lnTo>
                    <a:pt x="771919" y="810103"/>
                  </a:lnTo>
                  <a:lnTo>
                    <a:pt x="727602" y="819140"/>
                  </a:lnTo>
                  <a:lnTo>
                    <a:pt x="682853" y="824248"/>
                  </a:lnTo>
                  <a:lnTo>
                    <a:pt x="637925" y="825343"/>
                  </a:lnTo>
                  <a:lnTo>
                    <a:pt x="593072" y="822338"/>
                  </a:lnTo>
                  <a:lnTo>
                    <a:pt x="548545" y="815146"/>
                  </a:lnTo>
                  <a:lnTo>
                    <a:pt x="504598" y="803681"/>
                  </a:lnTo>
                  <a:lnTo>
                    <a:pt x="461484" y="787857"/>
                  </a:lnTo>
                  <a:lnTo>
                    <a:pt x="419455" y="767588"/>
                  </a:lnTo>
                  <a:lnTo>
                    <a:pt x="297027" y="700913"/>
                  </a:lnTo>
                  <a:lnTo>
                    <a:pt x="257461" y="676826"/>
                  </a:lnTo>
                  <a:lnTo>
                    <a:pt x="220876" y="649337"/>
                  </a:lnTo>
                  <a:lnTo>
                    <a:pt x="187371" y="618697"/>
                  </a:lnTo>
                  <a:lnTo>
                    <a:pt x="157042" y="585157"/>
                  </a:lnTo>
                  <a:lnTo>
                    <a:pt x="129989" y="548969"/>
                  </a:lnTo>
                  <a:lnTo>
                    <a:pt x="106309" y="510384"/>
                  </a:lnTo>
                  <a:lnTo>
                    <a:pt x="86101" y="469654"/>
                  </a:lnTo>
                  <a:lnTo>
                    <a:pt x="69463" y="427031"/>
                  </a:lnTo>
                  <a:lnTo>
                    <a:pt x="56493" y="382765"/>
                  </a:lnTo>
                  <a:lnTo>
                    <a:pt x="47290" y="337109"/>
                  </a:lnTo>
                  <a:lnTo>
                    <a:pt x="41950" y="290314"/>
                  </a:lnTo>
                  <a:lnTo>
                    <a:pt x="40574" y="242631"/>
                  </a:lnTo>
                  <a:lnTo>
                    <a:pt x="43258" y="194313"/>
                  </a:lnTo>
                  <a:lnTo>
                    <a:pt x="50101" y="145610"/>
                  </a:lnTo>
                  <a:lnTo>
                    <a:pt x="61201" y="96774"/>
                  </a:lnTo>
                  <a:lnTo>
                    <a:pt x="0" y="63500"/>
                  </a:lnTo>
                  <a:lnTo>
                    <a:pt x="174726" y="0"/>
                  </a:lnTo>
                  <a:lnTo>
                    <a:pt x="244830" y="196723"/>
                  </a:lnTo>
                  <a:lnTo>
                    <a:pt x="183616" y="163449"/>
                  </a:lnTo>
                  <a:lnTo>
                    <a:pt x="172512" y="212261"/>
                  </a:lnTo>
                  <a:lnTo>
                    <a:pt x="165667" y="260944"/>
                  </a:lnTo>
                  <a:lnTo>
                    <a:pt x="162982" y="309246"/>
                  </a:lnTo>
                  <a:lnTo>
                    <a:pt x="164359" y="356915"/>
                  </a:lnTo>
                  <a:lnTo>
                    <a:pt x="169700" y="403700"/>
                  </a:lnTo>
                  <a:lnTo>
                    <a:pt x="178906" y="449349"/>
                  </a:lnTo>
                  <a:lnTo>
                    <a:pt x="191879" y="493611"/>
                  </a:lnTo>
                  <a:lnTo>
                    <a:pt x="208520" y="536234"/>
                  </a:lnTo>
                  <a:lnTo>
                    <a:pt x="228731" y="576968"/>
                  </a:lnTo>
                  <a:lnTo>
                    <a:pt x="252413" y="615559"/>
                  </a:lnTo>
                  <a:lnTo>
                    <a:pt x="279469" y="651757"/>
                  </a:lnTo>
                  <a:lnTo>
                    <a:pt x="309800" y="685311"/>
                  </a:lnTo>
                  <a:lnTo>
                    <a:pt x="343306" y="715968"/>
                  </a:lnTo>
                  <a:lnTo>
                    <a:pt x="379891" y="743477"/>
                  </a:lnTo>
                  <a:lnTo>
                    <a:pt x="419455" y="767588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722" y="5405132"/>
              <a:ext cx="2438400" cy="11906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1156" y="5109844"/>
              <a:ext cx="1276349" cy="123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79372" y="4933534"/>
              <a:ext cx="2619375" cy="1800225"/>
            </a:xfrm>
            <a:custGeom>
              <a:avLst/>
              <a:gdLst/>
              <a:ahLst/>
              <a:cxnLst/>
              <a:rect l="l" t="t" r="r" b="b"/>
              <a:pathLst>
                <a:path w="2619375" h="1800225">
                  <a:moveTo>
                    <a:pt x="0" y="1800224"/>
                  </a:moveTo>
                  <a:lnTo>
                    <a:pt x="2619375" y="1800224"/>
                  </a:lnTo>
                  <a:lnTo>
                    <a:pt x="2619375" y="0"/>
                  </a:lnTo>
                  <a:lnTo>
                    <a:pt x="0" y="0"/>
                  </a:lnTo>
                  <a:lnTo>
                    <a:pt x="0" y="180022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356" y="126203"/>
            <a:ext cx="908164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Chiral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disc-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like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molecules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also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chiral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phases,</a:t>
            </a:r>
            <a:r>
              <a:rPr sz="24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best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example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being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chiral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nematic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phase.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director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adopts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helical structure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by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rotating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about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axis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perpendicular</a:t>
            </a:r>
            <a:r>
              <a:rPr sz="2400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director.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5732" y="1171003"/>
            <a:ext cx="4720590" cy="4361815"/>
            <a:chOff x="3955732" y="1171003"/>
            <a:chExt cx="4720590" cy="4361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2359" y="1303776"/>
              <a:ext cx="4270394" cy="41369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0495" y="1175766"/>
              <a:ext cx="4711065" cy="4352290"/>
            </a:xfrm>
            <a:custGeom>
              <a:avLst/>
              <a:gdLst/>
              <a:ahLst/>
              <a:cxnLst/>
              <a:rect l="l" t="t" r="r" b="b"/>
              <a:pathLst>
                <a:path w="4711065" h="4352290">
                  <a:moveTo>
                    <a:pt x="0" y="4351782"/>
                  </a:moveTo>
                  <a:lnTo>
                    <a:pt x="4711064" y="4351782"/>
                  </a:lnTo>
                  <a:lnTo>
                    <a:pt x="4711064" y="0"/>
                  </a:lnTo>
                  <a:lnTo>
                    <a:pt x="0" y="0"/>
                  </a:lnTo>
                  <a:lnTo>
                    <a:pt x="0" y="43517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3094" y="184201"/>
            <a:ext cx="48867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DISCOTIC</a:t>
            </a:r>
            <a:r>
              <a:rPr sz="2400" b="1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MESOPHASE</a:t>
            </a:r>
            <a:r>
              <a:rPr sz="2400" b="1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Calibri"/>
                <a:cs typeface="Calibri"/>
              </a:rPr>
              <a:t>STRUCTURES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2896" y="1427225"/>
            <a:ext cx="4362450" cy="4582795"/>
            <a:chOff x="472896" y="1427225"/>
            <a:chExt cx="4362450" cy="45827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46" y="1427225"/>
              <a:ext cx="2979770" cy="18761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43784" y="1938908"/>
              <a:ext cx="1991360" cy="100330"/>
            </a:xfrm>
            <a:custGeom>
              <a:avLst/>
              <a:gdLst/>
              <a:ahLst/>
              <a:cxnLst/>
              <a:rect l="l" t="t" r="r" b="b"/>
              <a:pathLst>
                <a:path w="1991360" h="100330">
                  <a:moveTo>
                    <a:pt x="85471" y="0"/>
                  </a:moveTo>
                  <a:lnTo>
                    <a:pt x="83312" y="1396"/>
                  </a:lnTo>
                  <a:lnTo>
                    <a:pt x="0" y="49911"/>
                  </a:lnTo>
                  <a:lnTo>
                    <a:pt x="85471" y="99821"/>
                  </a:lnTo>
                  <a:lnTo>
                    <a:pt x="88392" y="99060"/>
                  </a:lnTo>
                  <a:lnTo>
                    <a:pt x="89789" y="96774"/>
                  </a:lnTo>
                  <a:lnTo>
                    <a:pt x="91059" y="94487"/>
                  </a:lnTo>
                  <a:lnTo>
                    <a:pt x="90297" y="91566"/>
                  </a:lnTo>
                  <a:lnTo>
                    <a:pt x="88011" y="90296"/>
                  </a:lnTo>
                  <a:lnTo>
                    <a:pt x="27051" y="54737"/>
                  </a:lnTo>
                  <a:lnTo>
                    <a:pt x="9398" y="54737"/>
                  </a:lnTo>
                  <a:lnTo>
                    <a:pt x="9398" y="45212"/>
                  </a:lnTo>
                  <a:lnTo>
                    <a:pt x="27050" y="45212"/>
                  </a:lnTo>
                  <a:lnTo>
                    <a:pt x="88011" y="9651"/>
                  </a:lnTo>
                  <a:lnTo>
                    <a:pt x="90297" y="8254"/>
                  </a:lnTo>
                  <a:lnTo>
                    <a:pt x="91059" y="5333"/>
                  </a:lnTo>
                  <a:lnTo>
                    <a:pt x="89789" y="3048"/>
                  </a:lnTo>
                  <a:lnTo>
                    <a:pt x="88392" y="762"/>
                  </a:lnTo>
                  <a:lnTo>
                    <a:pt x="85471" y="0"/>
                  </a:lnTo>
                  <a:close/>
                </a:path>
                <a:path w="1991360" h="100330">
                  <a:moveTo>
                    <a:pt x="27050" y="45212"/>
                  </a:moveTo>
                  <a:lnTo>
                    <a:pt x="9398" y="45212"/>
                  </a:lnTo>
                  <a:lnTo>
                    <a:pt x="9398" y="54737"/>
                  </a:lnTo>
                  <a:lnTo>
                    <a:pt x="27051" y="54737"/>
                  </a:lnTo>
                  <a:lnTo>
                    <a:pt x="25962" y="54101"/>
                  </a:lnTo>
                  <a:lnTo>
                    <a:pt x="11811" y="54101"/>
                  </a:lnTo>
                  <a:lnTo>
                    <a:pt x="11811" y="45846"/>
                  </a:lnTo>
                  <a:lnTo>
                    <a:pt x="25962" y="45846"/>
                  </a:lnTo>
                  <a:lnTo>
                    <a:pt x="27050" y="45212"/>
                  </a:lnTo>
                  <a:close/>
                </a:path>
                <a:path w="1991360" h="100330">
                  <a:moveTo>
                    <a:pt x="1991360" y="45212"/>
                  </a:moveTo>
                  <a:lnTo>
                    <a:pt x="27050" y="45212"/>
                  </a:lnTo>
                  <a:lnTo>
                    <a:pt x="18886" y="49974"/>
                  </a:lnTo>
                  <a:lnTo>
                    <a:pt x="27051" y="54737"/>
                  </a:lnTo>
                  <a:lnTo>
                    <a:pt x="1991360" y="54737"/>
                  </a:lnTo>
                  <a:lnTo>
                    <a:pt x="1991360" y="45212"/>
                  </a:lnTo>
                  <a:close/>
                </a:path>
                <a:path w="1991360" h="100330">
                  <a:moveTo>
                    <a:pt x="11811" y="45846"/>
                  </a:moveTo>
                  <a:lnTo>
                    <a:pt x="11811" y="54101"/>
                  </a:lnTo>
                  <a:lnTo>
                    <a:pt x="18886" y="49974"/>
                  </a:lnTo>
                  <a:lnTo>
                    <a:pt x="11811" y="45846"/>
                  </a:lnTo>
                  <a:close/>
                </a:path>
                <a:path w="1991360" h="100330">
                  <a:moveTo>
                    <a:pt x="18886" y="49974"/>
                  </a:moveTo>
                  <a:lnTo>
                    <a:pt x="11811" y="54101"/>
                  </a:lnTo>
                  <a:lnTo>
                    <a:pt x="25962" y="54101"/>
                  </a:lnTo>
                  <a:lnTo>
                    <a:pt x="18886" y="49974"/>
                  </a:lnTo>
                  <a:close/>
                </a:path>
                <a:path w="1991360" h="100330">
                  <a:moveTo>
                    <a:pt x="25962" y="45846"/>
                  </a:moveTo>
                  <a:lnTo>
                    <a:pt x="11811" y="45846"/>
                  </a:lnTo>
                  <a:lnTo>
                    <a:pt x="18886" y="49974"/>
                  </a:lnTo>
                  <a:lnTo>
                    <a:pt x="25962" y="458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896" y="4057955"/>
              <a:ext cx="3101084" cy="19514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31819" y="2386456"/>
              <a:ext cx="1659889" cy="2051050"/>
            </a:xfrm>
            <a:custGeom>
              <a:avLst/>
              <a:gdLst/>
              <a:ahLst/>
              <a:cxnLst/>
              <a:rect l="l" t="t" r="r" b="b"/>
              <a:pathLst>
                <a:path w="1659889" h="2051050">
                  <a:moveTo>
                    <a:pt x="17399" y="1950973"/>
                  </a:moveTo>
                  <a:lnTo>
                    <a:pt x="14986" y="1952751"/>
                  </a:lnTo>
                  <a:lnTo>
                    <a:pt x="14605" y="1955418"/>
                  </a:lnTo>
                  <a:lnTo>
                    <a:pt x="0" y="2050668"/>
                  </a:lnTo>
                  <a:lnTo>
                    <a:pt x="11396" y="2046350"/>
                  </a:lnTo>
                  <a:lnTo>
                    <a:pt x="9525" y="2046350"/>
                  </a:lnTo>
                  <a:lnTo>
                    <a:pt x="2159" y="2040381"/>
                  </a:lnTo>
                  <a:lnTo>
                    <a:pt x="13342" y="2026555"/>
                  </a:lnTo>
                  <a:lnTo>
                    <a:pt x="24384" y="1954275"/>
                  </a:lnTo>
                  <a:lnTo>
                    <a:pt x="22606" y="1951862"/>
                  </a:lnTo>
                  <a:lnTo>
                    <a:pt x="20066" y="1951354"/>
                  </a:lnTo>
                  <a:lnTo>
                    <a:pt x="17399" y="1950973"/>
                  </a:lnTo>
                  <a:close/>
                </a:path>
                <a:path w="1659889" h="2051050">
                  <a:moveTo>
                    <a:pt x="13342" y="2026555"/>
                  </a:moveTo>
                  <a:lnTo>
                    <a:pt x="2159" y="2040381"/>
                  </a:lnTo>
                  <a:lnTo>
                    <a:pt x="9525" y="2046350"/>
                  </a:lnTo>
                  <a:lnTo>
                    <a:pt x="11374" y="2044064"/>
                  </a:lnTo>
                  <a:lnTo>
                    <a:pt x="10668" y="2044064"/>
                  </a:lnTo>
                  <a:lnTo>
                    <a:pt x="4318" y="2038857"/>
                  </a:lnTo>
                  <a:lnTo>
                    <a:pt x="11902" y="2035983"/>
                  </a:lnTo>
                  <a:lnTo>
                    <a:pt x="13342" y="2026555"/>
                  </a:lnTo>
                  <a:close/>
                </a:path>
                <a:path w="1659889" h="2051050">
                  <a:moveTo>
                    <a:pt x="89154" y="2006599"/>
                  </a:moveTo>
                  <a:lnTo>
                    <a:pt x="86741" y="2007615"/>
                  </a:lnTo>
                  <a:lnTo>
                    <a:pt x="20567" y="2032698"/>
                  </a:lnTo>
                  <a:lnTo>
                    <a:pt x="9525" y="2046350"/>
                  </a:lnTo>
                  <a:lnTo>
                    <a:pt x="11396" y="2046350"/>
                  </a:lnTo>
                  <a:lnTo>
                    <a:pt x="90169" y="2016505"/>
                  </a:lnTo>
                  <a:lnTo>
                    <a:pt x="92582" y="2015489"/>
                  </a:lnTo>
                  <a:lnTo>
                    <a:pt x="93853" y="2012822"/>
                  </a:lnTo>
                  <a:lnTo>
                    <a:pt x="92837" y="2010282"/>
                  </a:lnTo>
                  <a:lnTo>
                    <a:pt x="91948" y="2007869"/>
                  </a:lnTo>
                  <a:lnTo>
                    <a:pt x="89154" y="2006599"/>
                  </a:lnTo>
                  <a:close/>
                </a:path>
                <a:path w="1659889" h="2051050">
                  <a:moveTo>
                    <a:pt x="11902" y="2035983"/>
                  </a:moveTo>
                  <a:lnTo>
                    <a:pt x="4318" y="2038857"/>
                  </a:lnTo>
                  <a:lnTo>
                    <a:pt x="10668" y="2044064"/>
                  </a:lnTo>
                  <a:lnTo>
                    <a:pt x="11902" y="2035983"/>
                  </a:lnTo>
                  <a:close/>
                </a:path>
                <a:path w="1659889" h="2051050">
                  <a:moveTo>
                    <a:pt x="20567" y="2032698"/>
                  </a:moveTo>
                  <a:lnTo>
                    <a:pt x="11902" y="2035983"/>
                  </a:lnTo>
                  <a:lnTo>
                    <a:pt x="10668" y="2044064"/>
                  </a:lnTo>
                  <a:lnTo>
                    <a:pt x="11374" y="2044064"/>
                  </a:lnTo>
                  <a:lnTo>
                    <a:pt x="20567" y="2032698"/>
                  </a:lnTo>
                  <a:close/>
                </a:path>
                <a:path w="1659889" h="2051050">
                  <a:moveTo>
                    <a:pt x="1652524" y="0"/>
                  </a:moveTo>
                  <a:lnTo>
                    <a:pt x="13342" y="2026555"/>
                  </a:lnTo>
                  <a:lnTo>
                    <a:pt x="11902" y="2035983"/>
                  </a:lnTo>
                  <a:lnTo>
                    <a:pt x="20567" y="2032698"/>
                  </a:lnTo>
                  <a:lnTo>
                    <a:pt x="1659890" y="5968"/>
                  </a:lnTo>
                  <a:lnTo>
                    <a:pt x="16525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3100" y="6264046"/>
            <a:ext cx="2029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rectangular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columnar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phase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(Dr)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7282" y="1488566"/>
            <a:ext cx="4638675" cy="2238375"/>
            <a:chOff x="2637282" y="1488566"/>
            <a:chExt cx="4638675" cy="2238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4957" y="1488566"/>
              <a:ext cx="4191000" cy="2209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37282" y="2449448"/>
              <a:ext cx="1555750" cy="1277620"/>
            </a:xfrm>
            <a:custGeom>
              <a:avLst/>
              <a:gdLst/>
              <a:ahLst/>
              <a:cxnLst/>
              <a:rect l="l" t="t" r="r" b="b"/>
              <a:pathLst>
                <a:path w="1555750" h="1277620">
                  <a:moveTo>
                    <a:pt x="1555623" y="144018"/>
                  </a:moveTo>
                  <a:lnTo>
                    <a:pt x="1533093" y="93789"/>
                  </a:lnTo>
                  <a:lnTo>
                    <a:pt x="1470952" y="51244"/>
                  </a:lnTo>
                  <a:lnTo>
                    <a:pt x="1427556" y="33883"/>
                  </a:lnTo>
                  <a:lnTo>
                    <a:pt x="1377315" y="19672"/>
                  </a:lnTo>
                  <a:lnTo>
                    <a:pt x="1321219" y="9017"/>
                  </a:lnTo>
                  <a:lnTo>
                    <a:pt x="1260297" y="2324"/>
                  </a:lnTo>
                  <a:lnTo>
                    <a:pt x="1195578" y="0"/>
                  </a:lnTo>
                  <a:lnTo>
                    <a:pt x="1130846" y="2324"/>
                  </a:lnTo>
                  <a:lnTo>
                    <a:pt x="1069924" y="9017"/>
                  </a:lnTo>
                  <a:lnTo>
                    <a:pt x="1013841" y="19672"/>
                  </a:lnTo>
                  <a:lnTo>
                    <a:pt x="963587" y="33883"/>
                  </a:lnTo>
                  <a:lnTo>
                    <a:pt x="920191" y="51244"/>
                  </a:lnTo>
                  <a:lnTo>
                    <a:pt x="884682" y="71348"/>
                  </a:lnTo>
                  <a:lnTo>
                    <a:pt x="841324" y="118148"/>
                  </a:lnTo>
                  <a:lnTo>
                    <a:pt x="835533" y="144018"/>
                  </a:lnTo>
                  <a:lnTo>
                    <a:pt x="841324" y="169900"/>
                  </a:lnTo>
                  <a:lnTo>
                    <a:pt x="884669" y="216700"/>
                  </a:lnTo>
                  <a:lnTo>
                    <a:pt x="920191" y="236804"/>
                  </a:lnTo>
                  <a:lnTo>
                    <a:pt x="963587" y="254165"/>
                  </a:lnTo>
                  <a:lnTo>
                    <a:pt x="994879" y="263029"/>
                  </a:lnTo>
                  <a:lnTo>
                    <a:pt x="15671" y="1254937"/>
                  </a:lnTo>
                  <a:lnTo>
                    <a:pt x="33782" y="1184021"/>
                  </a:lnTo>
                  <a:lnTo>
                    <a:pt x="32258" y="1181354"/>
                  </a:lnTo>
                  <a:lnTo>
                    <a:pt x="27178" y="1180084"/>
                  </a:lnTo>
                  <a:lnTo>
                    <a:pt x="24638" y="1181608"/>
                  </a:lnTo>
                  <a:lnTo>
                    <a:pt x="24003" y="1184148"/>
                  </a:lnTo>
                  <a:lnTo>
                    <a:pt x="0" y="1277493"/>
                  </a:lnTo>
                  <a:lnTo>
                    <a:pt x="12280" y="1274191"/>
                  </a:lnTo>
                  <a:lnTo>
                    <a:pt x="93091" y="1252474"/>
                  </a:lnTo>
                  <a:lnTo>
                    <a:pt x="95631" y="1251712"/>
                  </a:lnTo>
                  <a:lnTo>
                    <a:pt x="97155" y="1249172"/>
                  </a:lnTo>
                  <a:lnTo>
                    <a:pt x="96393" y="1246632"/>
                  </a:lnTo>
                  <a:lnTo>
                    <a:pt x="95758" y="1244092"/>
                  </a:lnTo>
                  <a:lnTo>
                    <a:pt x="93091" y="1242568"/>
                  </a:lnTo>
                  <a:lnTo>
                    <a:pt x="90551" y="1243203"/>
                  </a:lnTo>
                  <a:lnTo>
                    <a:pt x="22466" y="1261605"/>
                  </a:lnTo>
                  <a:lnTo>
                    <a:pt x="1005420" y="266001"/>
                  </a:lnTo>
                  <a:lnTo>
                    <a:pt x="1013828" y="268376"/>
                  </a:lnTo>
                  <a:lnTo>
                    <a:pt x="1069924" y="279031"/>
                  </a:lnTo>
                  <a:lnTo>
                    <a:pt x="1130846" y="285724"/>
                  </a:lnTo>
                  <a:lnTo>
                    <a:pt x="1195578" y="288036"/>
                  </a:lnTo>
                  <a:lnTo>
                    <a:pt x="1260297" y="285724"/>
                  </a:lnTo>
                  <a:lnTo>
                    <a:pt x="1321219" y="279031"/>
                  </a:lnTo>
                  <a:lnTo>
                    <a:pt x="1377302" y="268376"/>
                  </a:lnTo>
                  <a:lnTo>
                    <a:pt x="1427556" y="254165"/>
                  </a:lnTo>
                  <a:lnTo>
                    <a:pt x="1470952" y="236804"/>
                  </a:lnTo>
                  <a:lnTo>
                    <a:pt x="1506474" y="216700"/>
                  </a:lnTo>
                  <a:lnTo>
                    <a:pt x="1549819" y="169900"/>
                  </a:lnTo>
                  <a:lnTo>
                    <a:pt x="1555623" y="1440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2815" y="2449449"/>
              <a:ext cx="720090" cy="288290"/>
            </a:xfrm>
            <a:custGeom>
              <a:avLst/>
              <a:gdLst/>
              <a:ahLst/>
              <a:cxnLst/>
              <a:rect l="l" t="t" r="r" b="b"/>
              <a:pathLst>
                <a:path w="720089" h="288289">
                  <a:moveTo>
                    <a:pt x="0" y="144017"/>
                  </a:moveTo>
                  <a:lnTo>
                    <a:pt x="22521" y="93780"/>
                  </a:lnTo>
                  <a:lnTo>
                    <a:pt x="84666" y="51244"/>
                  </a:lnTo>
                  <a:lnTo>
                    <a:pt x="128058" y="33883"/>
                  </a:lnTo>
                  <a:lnTo>
                    <a:pt x="178308" y="19670"/>
                  </a:lnTo>
                  <a:lnTo>
                    <a:pt x="234399" y="9014"/>
                  </a:lnTo>
                  <a:lnTo>
                    <a:pt x="295317" y="2321"/>
                  </a:lnTo>
                  <a:lnTo>
                    <a:pt x="360045" y="0"/>
                  </a:lnTo>
                  <a:lnTo>
                    <a:pt x="424772" y="2321"/>
                  </a:lnTo>
                  <a:lnTo>
                    <a:pt x="485690" y="9014"/>
                  </a:lnTo>
                  <a:lnTo>
                    <a:pt x="541782" y="19670"/>
                  </a:lnTo>
                  <a:lnTo>
                    <a:pt x="592031" y="33883"/>
                  </a:lnTo>
                  <a:lnTo>
                    <a:pt x="635423" y="51244"/>
                  </a:lnTo>
                  <a:lnTo>
                    <a:pt x="670941" y="71345"/>
                  </a:lnTo>
                  <a:lnTo>
                    <a:pt x="714290" y="118140"/>
                  </a:lnTo>
                  <a:lnTo>
                    <a:pt x="720089" y="144017"/>
                  </a:lnTo>
                  <a:lnTo>
                    <a:pt x="714290" y="169895"/>
                  </a:lnTo>
                  <a:lnTo>
                    <a:pt x="670940" y="216690"/>
                  </a:lnTo>
                  <a:lnTo>
                    <a:pt x="635423" y="236791"/>
                  </a:lnTo>
                  <a:lnTo>
                    <a:pt x="592031" y="254152"/>
                  </a:lnTo>
                  <a:lnTo>
                    <a:pt x="541781" y="268365"/>
                  </a:lnTo>
                  <a:lnTo>
                    <a:pt x="485690" y="279021"/>
                  </a:lnTo>
                  <a:lnTo>
                    <a:pt x="424772" y="285714"/>
                  </a:lnTo>
                  <a:lnTo>
                    <a:pt x="360045" y="288036"/>
                  </a:lnTo>
                  <a:lnTo>
                    <a:pt x="295317" y="285714"/>
                  </a:lnTo>
                  <a:lnTo>
                    <a:pt x="234399" y="279021"/>
                  </a:lnTo>
                  <a:lnTo>
                    <a:pt x="178307" y="268365"/>
                  </a:lnTo>
                  <a:lnTo>
                    <a:pt x="128058" y="254152"/>
                  </a:lnTo>
                  <a:lnTo>
                    <a:pt x="84666" y="236791"/>
                  </a:lnTo>
                  <a:lnTo>
                    <a:pt x="49148" y="216690"/>
                  </a:lnTo>
                  <a:lnTo>
                    <a:pt x="5799" y="169895"/>
                  </a:lnTo>
                  <a:lnTo>
                    <a:pt x="0" y="14401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6540" y="133475"/>
            <a:ext cx="787273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Discotic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materials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can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also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generate</a:t>
            </a:r>
            <a:r>
              <a:rPr sz="20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nematic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phase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(designated</a:t>
            </a:r>
            <a:r>
              <a:rPr sz="20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2000" spc="-37" baseline="-20833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3500" marR="17780">
              <a:lnSpc>
                <a:spcPct val="100000"/>
              </a:lnSpc>
              <a:spcBef>
                <a:spcPts val="1820"/>
              </a:spcBef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discs,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like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rods,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anisotropic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able</a:t>
            </a:r>
            <a:r>
              <a:rPr sz="20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assemble</a:t>
            </a:r>
            <a:r>
              <a:rPr sz="20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their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short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axes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are,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average,</a:t>
            </a:r>
            <a:r>
              <a:rPr sz="20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parallel to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each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other.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207" y="3851516"/>
            <a:ext cx="4648200" cy="2343150"/>
            <a:chOff x="313207" y="3851516"/>
            <a:chExt cx="4648200" cy="2343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007" y="4070591"/>
              <a:ext cx="4181475" cy="19907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7969" y="3856278"/>
              <a:ext cx="4638675" cy="2333625"/>
            </a:xfrm>
            <a:custGeom>
              <a:avLst/>
              <a:gdLst/>
              <a:ahLst/>
              <a:cxnLst/>
              <a:rect l="l" t="t" r="r" b="b"/>
              <a:pathLst>
                <a:path w="4638675" h="2333625">
                  <a:moveTo>
                    <a:pt x="0" y="2333625"/>
                  </a:moveTo>
                  <a:lnTo>
                    <a:pt x="4638675" y="2333625"/>
                  </a:lnTo>
                  <a:lnTo>
                    <a:pt x="4638675" y="0"/>
                  </a:lnTo>
                  <a:lnTo>
                    <a:pt x="0" y="0"/>
                  </a:lnTo>
                  <a:lnTo>
                    <a:pt x="0" y="2333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711" y="281685"/>
            <a:ext cx="173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Core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493" y="869441"/>
            <a:ext cx="5362575" cy="18954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1927" y="3101720"/>
            <a:ext cx="56864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605" y="649881"/>
            <a:ext cx="6291995" cy="43793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5334000"/>
            <a:ext cx="914400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latin typeface="Times New Roman"/>
                <a:cs typeface="Times New Roman"/>
              </a:rPr>
              <a:t>linking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anisotropy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molecular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core</a:t>
            </a:r>
            <a:r>
              <a:rPr lang="en-CA" sz="2400" dirty="0" smtClean="0">
                <a:latin typeface="Times New Roman"/>
                <a:cs typeface="Times New Roman"/>
              </a:rPr>
              <a:t>,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enhance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liquid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crystal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phase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stability by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melting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wider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liquid </a:t>
            </a:r>
            <a:r>
              <a:rPr sz="2400" dirty="0">
                <a:latin typeface="Times New Roman"/>
                <a:cs typeface="Times New Roman"/>
              </a:rPr>
              <a:t>crystal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phase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ranges.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304800"/>
            <a:ext cx="56365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CHIRAL</a:t>
            </a:r>
            <a:r>
              <a:rPr sz="2400" b="1" spc="-20" dirty="0">
                <a:latin typeface="Calibri"/>
                <a:cs typeface="Calibri"/>
              </a:rPr>
              <a:t> NEMATIC</a:t>
            </a:r>
            <a:r>
              <a:rPr sz="2400" b="1" spc="-10" dirty="0">
                <a:latin typeface="Calibri"/>
                <a:cs typeface="Calibri"/>
              </a:rPr>
              <a:t> (CHOLESTERIC)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PHASE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066800"/>
            <a:ext cx="5105400" cy="5638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8509" y="1791461"/>
            <a:ext cx="1975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Pag114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Introd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Liquid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Cryst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2204847"/>
            <a:ext cx="1224280" cy="288290"/>
          </a:xfrm>
          <a:custGeom>
            <a:avLst/>
            <a:gdLst/>
            <a:ahLst/>
            <a:cxnLst/>
            <a:rect l="l" t="t" r="r" b="b"/>
            <a:pathLst>
              <a:path w="1224279" h="288289">
                <a:moveTo>
                  <a:pt x="0" y="288036"/>
                </a:moveTo>
                <a:lnTo>
                  <a:pt x="1224140" y="288036"/>
                </a:lnTo>
                <a:lnTo>
                  <a:pt x="122414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0192" y="2391917"/>
            <a:ext cx="2152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LC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682" y="428625"/>
            <a:ext cx="8105775" cy="5981700"/>
            <a:chOff x="580682" y="428625"/>
            <a:chExt cx="8105775" cy="5981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82" y="428625"/>
              <a:ext cx="8105775" cy="5981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2544" y="5281472"/>
              <a:ext cx="266700" cy="307975"/>
            </a:xfrm>
            <a:custGeom>
              <a:avLst/>
              <a:gdLst/>
              <a:ahLst/>
              <a:cxnLst/>
              <a:rect l="l" t="t" r="r" b="b"/>
              <a:pathLst>
                <a:path w="266700" h="307975">
                  <a:moveTo>
                    <a:pt x="266077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266077" y="307771"/>
                  </a:lnTo>
                  <a:lnTo>
                    <a:pt x="266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66392" y="5307838"/>
            <a:ext cx="2152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i="1" spc="-25" dirty="0">
                <a:latin typeface="Calibri"/>
                <a:cs typeface="Calibri"/>
              </a:rPr>
              <a:t>T</a:t>
            </a:r>
            <a:r>
              <a:rPr sz="1350" b="1" i="1" spc="-37" baseline="-21604" dirty="0">
                <a:latin typeface="Calibri"/>
                <a:cs typeface="Calibri"/>
              </a:rPr>
              <a:t>g</a:t>
            </a:r>
            <a:endParaRPr sz="1350" baseline="-21604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4869" y="5263083"/>
            <a:ext cx="330835" cy="307975"/>
          </a:xfrm>
          <a:custGeom>
            <a:avLst/>
            <a:gdLst/>
            <a:ahLst/>
            <a:cxnLst/>
            <a:rect l="l" t="t" r="r" b="b"/>
            <a:pathLst>
              <a:path w="330835" h="307975">
                <a:moveTo>
                  <a:pt x="330542" y="0"/>
                </a:moveTo>
                <a:lnTo>
                  <a:pt x="0" y="0"/>
                </a:lnTo>
                <a:lnTo>
                  <a:pt x="0" y="307771"/>
                </a:lnTo>
                <a:lnTo>
                  <a:pt x="330542" y="307771"/>
                </a:lnTo>
                <a:lnTo>
                  <a:pt x="330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89225" y="5289245"/>
            <a:ext cx="2222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i="1" spc="-25" dirty="0">
                <a:latin typeface="Calibri"/>
                <a:cs typeface="Calibri"/>
              </a:rPr>
              <a:t>T</a:t>
            </a:r>
            <a:r>
              <a:rPr sz="1350" b="1" i="1" spc="-37" baseline="-21604" dirty="0">
                <a:latin typeface="Calibri"/>
                <a:cs typeface="Calibri"/>
              </a:rPr>
              <a:t>k</a:t>
            </a:r>
            <a:endParaRPr sz="1350" baseline="-21604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1283" y="5262448"/>
            <a:ext cx="401320" cy="307975"/>
          </a:xfrm>
          <a:custGeom>
            <a:avLst/>
            <a:gdLst/>
            <a:ahLst/>
            <a:cxnLst/>
            <a:rect l="l" t="t" r="r" b="b"/>
            <a:pathLst>
              <a:path w="401320" h="307975">
                <a:moveTo>
                  <a:pt x="401129" y="0"/>
                </a:moveTo>
                <a:lnTo>
                  <a:pt x="0" y="0"/>
                </a:lnTo>
                <a:lnTo>
                  <a:pt x="0" y="307771"/>
                </a:lnTo>
                <a:lnTo>
                  <a:pt x="401129" y="307771"/>
                </a:lnTo>
                <a:lnTo>
                  <a:pt x="401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15639" y="5331333"/>
            <a:ext cx="2921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100" b="1" i="1" spc="-30" baseline="13888" dirty="0">
                <a:latin typeface="Calibri"/>
                <a:cs typeface="Calibri"/>
              </a:rPr>
              <a:t>T</a:t>
            </a:r>
            <a:r>
              <a:rPr sz="900" b="1" i="1" spc="-20" dirty="0">
                <a:latin typeface="Calibri"/>
                <a:cs typeface="Calibri"/>
              </a:rPr>
              <a:t>s,n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9630" y="5266131"/>
            <a:ext cx="415290" cy="307975"/>
          </a:xfrm>
          <a:custGeom>
            <a:avLst/>
            <a:gdLst/>
            <a:ahLst/>
            <a:cxnLst/>
            <a:rect l="l" t="t" r="r" b="b"/>
            <a:pathLst>
              <a:path w="415289" h="307975">
                <a:moveTo>
                  <a:pt x="414921" y="0"/>
                </a:moveTo>
                <a:lnTo>
                  <a:pt x="0" y="0"/>
                </a:lnTo>
                <a:lnTo>
                  <a:pt x="0" y="307771"/>
                </a:lnTo>
                <a:lnTo>
                  <a:pt x="414921" y="307771"/>
                </a:lnTo>
                <a:lnTo>
                  <a:pt x="414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3605" y="5335015"/>
            <a:ext cx="3098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100" b="1" i="1" spc="-30" baseline="13888" dirty="0">
                <a:latin typeface="Calibri"/>
                <a:cs typeface="Calibri"/>
              </a:rPr>
              <a:t>T</a:t>
            </a:r>
            <a:r>
              <a:rPr sz="900" b="1" i="1" spc="-20" dirty="0">
                <a:latin typeface="Calibri"/>
                <a:cs typeface="Calibri"/>
              </a:rPr>
              <a:t>g,n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3971" y="5281460"/>
            <a:ext cx="285750" cy="339090"/>
          </a:xfrm>
          <a:custGeom>
            <a:avLst/>
            <a:gdLst/>
            <a:ahLst/>
            <a:cxnLst/>
            <a:rect l="l" t="t" r="r" b="b"/>
            <a:pathLst>
              <a:path w="285750" h="339089">
                <a:moveTo>
                  <a:pt x="285661" y="0"/>
                </a:moveTo>
                <a:lnTo>
                  <a:pt x="0" y="0"/>
                </a:lnTo>
                <a:lnTo>
                  <a:pt x="0" y="338556"/>
                </a:lnTo>
                <a:lnTo>
                  <a:pt x="285661" y="338556"/>
                </a:lnTo>
                <a:lnTo>
                  <a:pt x="285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74234" y="5301741"/>
            <a:ext cx="1270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4933" y="5263083"/>
            <a:ext cx="302260" cy="307975"/>
          </a:xfrm>
          <a:custGeom>
            <a:avLst/>
            <a:gdLst/>
            <a:ahLst/>
            <a:cxnLst/>
            <a:rect l="l" t="t" r="r" b="b"/>
            <a:pathLst>
              <a:path w="302260" h="307975">
                <a:moveTo>
                  <a:pt x="301688" y="0"/>
                </a:moveTo>
                <a:lnTo>
                  <a:pt x="0" y="0"/>
                </a:lnTo>
                <a:lnTo>
                  <a:pt x="0" y="307771"/>
                </a:lnTo>
                <a:lnTo>
                  <a:pt x="301688" y="307771"/>
                </a:lnTo>
                <a:lnTo>
                  <a:pt x="30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09415" y="5289245"/>
            <a:ext cx="19431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i="1" spc="-25" dirty="0">
                <a:latin typeface="Calibri"/>
                <a:cs typeface="Calibri"/>
              </a:rPr>
              <a:t>T</a:t>
            </a:r>
            <a:r>
              <a:rPr sz="1350" b="1" i="1" spc="-37" baseline="-21604" dirty="0">
                <a:latin typeface="Calibri"/>
                <a:cs typeface="Calibri"/>
              </a:rPr>
              <a:t>i</a:t>
            </a:r>
            <a:endParaRPr sz="1350" baseline="-21604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55" y="1838667"/>
            <a:ext cx="4629150" cy="403860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436108" y="4653165"/>
            <a:ext cx="2880360" cy="504190"/>
          </a:xfrm>
          <a:custGeom>
            <a:avLst/>
            <a:gdLst/>
            <a:ahLst/>
            <a:cxnLst/>
            <a:rect l="l" t="t" r="r" b="b"/>
            <a:pathLst>
              <a:path w="2880359" h="504189">
                <a:moveTo>
                  <a:pt x="0" y="504050"/>
                </a:moveTo>
                <a:lnTo>
                  <a:pt x="2880360" y="504050"/>
                </a:lnTo>
                <a:lnTo>
                  <a:pt x="2880360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08" y="195875"/>
            <a:ext cx="6995192" cy="1481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Calibri"/>
                <a:cs typeface="Calibri"/>
              </a:rPr>
              <a:t>Global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Liquid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Crystal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Polymers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(LCPs)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market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standing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$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650.1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million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2016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projected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touch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$883.2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million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2022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5800" y="1828800"/>
            <a:ext cx="7848600" cy="4724400"/>
            <a:chOff x="1389507" y="2552192"/>
            <a:chExt cx="6363970" cy="3625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6032" y="2698254"/>
              <a:ext cx="6057900" cy="3362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39946" y="2564892"/>
              <a:ext cx="792480" cy="288290"/>
            </a:xfrm>
            <a:custGeom>
              <a:avLst/>
              <a:gdLst/>
              <a:ahLst/>
              <a:cxnLst/>
              <a:rect l="l" t="t" r="r" b="b"/>
              <a:pathLst>
                <a:path w="792479" h="288289">
                  <a:moveTo>
                    <a:pt x="79208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792086" y="288036"/>
                  </a:lnTo>
                  <a:lnTo>
                    <a:pt x="792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9946" y="2564892"/>
              <a:ext cx="792480" cy="288290"/>
            </a:xfrm>
            <a:custGeom>
              <a:avLst/>
              <a:gdLst/>
              <a:ahLst/>
              <a:cxnLst/>
              <a:rect l="l" t="t" r="r" b="b"/>
              <a:pathLst>
                <a:path w="792479" h="288289">
                  <a:moveTo>
                    <a:pt x="0" y="288036"/>
                  </a:moveTo>
                  <a:lnTo>
                    <a:pt x="792086" y="288036"/>
                  </a:lnTo>
                  <a:lnTo>
                    <a:pt x="79208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2207" y="2708871"/>
              <a:ext cx="6338570" cy="3456940"/>
            </a:xfrm>
            <a:custGeom>
              <a:avLst/>
              <a:gdLst/>
              <a:ahLst/>
              <a:cxnLst/>
              <a:rect l="l" t="t" r="r" b="b"/>
              <a:pathLst>
                <a:path w="6338570" h="3456940">
                  <a:moveTo>
                    <a:pt x="0" y="3456432"/>
                  </a:moveTo>
                  <a:lnTo>
                    <a:pt x="6338062" y="3456432"/>
                  </a:lnTo>
                  <a:lnTo>
                    <a:pt x="6338062" y="0"/>
                  </a:lnTo>
                  <a:lnTo>
                    <a:pt x="0" y="0"/>
                  </a:lnTo>
                  <a:lnTo>
                    <a:pt x="0" y="3456432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8" y="243920"/>
            <a:ext cx="6019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POLIMERI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LIQUIDO-</a:t>
            </a:r>
            <a:r>
              <a:rPr sz="2800" b="1" spc="-10" dirty="0">
                <a:latin typeface="Calibri"/>
                <a:cs typeface="Calibri"/>
              </a:rPr>
              <a:t>CRISTALLINI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(LCP)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28" y="1142451"/>
            <a:ext cx="9123872" cy="1139413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400" dirty="0">
                <a:latin typeface="Calibri"/>
                <a:cs typeface="Calibri"/>
              </a:rPr>
              <a:t>Stabilità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termica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chimica</a:t>
            </a:r>
            <a:endParaRPr sz="2400" dirty="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400" dirty="0">
                <a:latin typeface="Calibri"/>
                <a:cs typeface="Calibri"/>
              </a:rPr>
              <a:t>Migliori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proprietà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fisiche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meccaniche</a:t>
            </a:r>
            <a:endParaRPr sz="2400" dirty="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400" dirty="0">
                <a:latin typeface="Calibri"/>
                <a:cs typeface="Calibri"/>
              </a:rPr>
              <a:t>Bassi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valori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viscosità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nella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fase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nematica</a:t>
            </a:r>
            <a:r>
              <a:rPr lang="en-CA" sz="2400" spc="-1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rispetto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basso </a:t>
            </a:r>
            <a:r>
              <a:rPr sz="2400" spc="-25" dirty="0">
                <a:latin typeface="Calibri"/>
                <a:cs typeface="Calibri"/>
              </a:rPr>
              <a:t>PM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2784413"/>
            <a:ext cx="9144000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REQUISITI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marR="1016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presenza</a:t>
            </a:r>
            <a:r>
              <a:rPr sz="2400" spc="1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all’interno</a:t>
            </a:r>
            <a:r>
              <a:rPr sz="2400" spc="1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delle</a:t>
            </a:r>
            <a:r>
              <a:rPr sz="2400" spc="1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macromolecole</a:t>
            </a:r>
            <a:r>
              <a:rPr sz="2400" spc="1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di</a:t>
            </a:r>
            <a:r>
              <a:rPr sz="2400" spc="1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unità</a:t>
            </a:r>
            <a:r>
              <a:rPr sz="2400" spc="1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molecolari</a:t>
            </a:r>
            <a:r>
              <a:rPr sz="2400" spc="1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rigide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altamente</a:t>
            </a:r>
            <a:r>
              <a:rPr sz="24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anisotrope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2400" spc="280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catene</a:t>
            </a:r>
            <a:r>
              <a:rPr sz="2400" spc="290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polimeriche</a:t>
            </a:r>
            <a:r>
              <a:rPr sz="2400" spc="300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non</a:t>
            </a:r>
            <a:r>
              <a:rPr sz="2400" spc="280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sono</a:t>
            </a:r>
            <a:r>
              <a:rPr sz="2400" spc="295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completamente</a:t>
            </a:r>
            <a:r>
              <a:rPr sz="2400" spc="285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rigide,</a:t>
            </a:r>
            <a:r>
              <a:rPr sz="2400" spc="300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ma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parzialmente</a:t>
            </a:r>
            <a:r>
              <a:rPr sz="2400" spc="3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flessibili</a:t>
            </a:r>
            <a:r>
              <a:rPr sz="2400" spc="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2400" spc="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dotate</a:t>
            </a:r>
            <a:r>
              <a:rPr sz="2400" spc="40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di</a:t>
            </a:r>
            <a:r>
              <a:rPr sz="2400" spc="3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sufficiente</a:t>
            </a:r>
            <a:r>
              <a:rPr sz="2400" spc="3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rigidità</a:t>
            </a:r>
            <a:r>
              <a:rPr sz="2400" spc="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da</a:t>
            </a:r>
            <a:r>
              <a:rPr sz="2400" spc="3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allinearsi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parallelamente</a:t>
            </a:r>
            <a:r>
              <a:rPr sz="2400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une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alle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altre,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generando</a:t>
            </a:r>
            <a:r>
              <a:rPr sz="2400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così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mesofase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Libertà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orientazione</a:t>
            </a:r>
            <a:r>
              <a:rPr sz="24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limitata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ed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una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qualità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dell’allineamento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migliore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8852" y="315595"/>
            <a:ext cx="906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(1970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Symbol"/>
                <a:cs typeface="Symbol"/>
              </a:rPr>
              <a:t>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623252"/>
            <a:ext cx="2743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28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summary: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400" y="1841957"/>
            <a:ext cx="87630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Thermotropic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behaviour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400" spc="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observed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many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polymers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that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contain</a:t>
            </a:r>
            <a:r>
              <a:rPr sz="2400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rigid-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rod</a:t>
            </a:r>
            <a:r>
              <a:rPr lang="en-CA"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units</a:t>
            </a:r>
            <a:r>
              <a:rPr sz="24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alternating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flexible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spacer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units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type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(CH</a:t>
            </a:r>
            <a:r>
              <a:rPr sz="2400" baseline="-20833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en-CA"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CH</a:t>
            </a:r>
            <a:r>
              <a:rPr sz="2400" spc="-15" baseline="-20833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CH</a:t>
            </a:r>
            <a:r>
              <a:rPr sz="2400" spc="-15" baseline="-20833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-O-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3500" marR="49530" algn="just">
              <a:lnSpc>
                <a:spcPct val="100000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length</a:t>
            </a:r>
            <a:r>
              <a:rPr sz="2400" spc="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400" spc="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length:</a:t>
            </a:r>
            <a:r>
              <a:rPr sz="2400" spc="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diameter</a:t>
            </a:r>
            <a:r>
              <a:rPr sz="2400" spc="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ratio</a:t>
            </a:r>
            <a:r>
              <a:rPr sz="24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400" spc="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rigid-rod</a:t>
            </a:r>
            <a:r>
              <a:rPr sz="24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unit</a:t>
            </a:r>
            <a:r>
              <a:rPr sz="2400" spc="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400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length</a:t>
            </a:r>
            <a:r>
              <a:rPr sz="2400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7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flexible</a:t>
            </a:r>
            <a:r>
              <a:rPr sz="2400" spc="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spacer</a:t>
            </a:r>
            <a:r>
              <a:rPr sz="2400" spc="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unit</a:t>
            </a:r>
            <a:r>
              <a:rPr sz="2400" spc="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affect</a:t>
            </a:r>
            <a:r>
              <a:rPr sz="2400" spc="10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7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type</a:t>
            </a:r>
            <a:r>
              <a:rPr sz="2400" spc="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400" spc="8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mesophase</a:t>
            </a:r>
            <a:r>
              <a:rPr sz="2400" spc="8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formed</a:t>
            </a:r>
            <a:r>
              <a:rPr sz="2400" spc="10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400" spc="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transition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temperatures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3500" marR="55880" algn="just">
              <a:lnSpc>
                <a:spcPct val="100000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3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nematic</a:t>
            </a:r>
            <a:r>
              <a:rPr sz="2400" spc="3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phase</a:t>
            </a:r>
            <a:r>
              <a:rPr sz="2400" spc="3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stability</a:t>
            </a:r>
            <a:r>
              <a:rPr sz="2400" spc="2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being</a:t>
            </a:r>
            <a:r>
              <a:rPr sz="2400" spc="3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highest</a:t>
            </a:r>
            <a:r>
              <a:rPr sz="2400" spc="3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sz="2400" spc="3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3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greater</a:t>
            </a:r>
            <a:r>
              <a:rPr sz="2400" spc="3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2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length</a:t>
            </a:r>
            <a:r>
              <a:rPr sz="2400" spc="3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length:diameter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ratio</a:t>
            </a:r>
            <a:r>
              <a:rPr sz="2400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400" spc="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rigid-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rod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unit</a:t>
            </a:r>
            <a:r>
              <a:rPr sz="24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4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shorter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flexible</a:t>
            </a:r>
            <a:r>
              <a:rPr sz="24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spacer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unit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56742"/>
            <a:ext cx="8839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LCP</a:t>
            </a:r>
            <a:r>
              <a:rPr sz="2400" b="1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commercialmente</a:t>
            </a:r>
            <a:r>
              <a:rPr sz="2400" b="1" spc="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disponibili</a:t>
            </a:r>
            <a:r>
              <a:rPr sz="2400" b="1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sono</a:t>
            </a:r>
            <a:r>
              <a:rPr sz="24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costituiti</a:t>
            </a:r>
            <a:r>
              <a:rPr sz="24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da</a:t>
            </a:r>
            <a:r>
              <a:rPr sz="24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monomeri</a:t>
            </a:r>
            <a:r>
              <a:rPr sz="2400" b="1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come: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l’acido</a:t>
            </a:r>
            <a:r>
              <a:rPr sz="24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tereftalico</a:t>
            </a:r>
            <a:r>
              <a:rPr sz="2400" b="1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(TA),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l’acido</a:t>
            </a:r>
            <a:r>
              <a:rPr sz="24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idrossibenzoico</a:t>
            </a:r>
            <a:r>
              <a:rPr sz="24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(HBA),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idrochinone</a:t>
            </a:r>
            <a:r>
              <a:rPr sz="24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(HQ)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acido</a:t>
            </a:r>
            <a:r>
              <a:rPr sz="24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idrossinaftoico</a:t>
            </a:r>
            <a:r>
              <a:rPr sz="24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(HNA)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653677"/>
            <a:ext cx="6172200" cy="42043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23621"/>
            <a:ext cx="8686800" cy="223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1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sistemi</a:t>
            </a:r>
            <a:r>
              <a:rPr sz="2000" spc="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000" spc="1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elevata</a:t>
            </a:r>
            <a:r>
              <a:rPr sz="2000" spc="1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rigidità</a:t>
            </a:r>
            <a:r>
              <a:rPr sz="2000" spc="1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1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forma</a:t>
            </a:r>
            <a:r>
              <a:rPr sz="2000" spc="1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danno</a:t>
            </a:r>
            <a:r>
              <a:rPr sz="2000" spc="1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luogo</a:t>
            </a:r>
            <a:r>
              <a:rPr sz="2000" spc="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1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fasi</a:t>
            </a:r>
            <a:r>
              <a:rPr sz="2000" spc="1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cristalline</a:t>
            </a:r>
            <a:r>
              <a:rPr sz="2000" spc="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1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liquido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cristalline</a:t>
            </a:r>
            <a:r>
              <a:rPr sz="20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ad</a:t>
            </a:r>
            <a:r>
              <a:rPr sz="2000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alto</a:t>
            </a:r>
            <a:r>
              <a:rPr sz="2000" spc="4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grado</a:t>
            </a:r>
            <a:r>
              <a:rPr sz="2000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ordine</a:t>
            </a:r>
            <a:r>
              <a:rPr sz="2000" spc="4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000" spc="4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cui</a:t>
            </a:r>
            <a:r>
              <a:rPr sz="2000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4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mobilità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molecolare</a:t>
            </a:r>
            <a:r>
              <a:rPr sz="2000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000" spc="4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limitata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esclusivamente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rotazioni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traslazioni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lungo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l’asse;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ts val="3240"/>
              </a:lnSpc>
              <a:spcBef>
                <a:spcPts val="100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7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movimenti</a:t>
            </a:r>
            <a:r>
              <a:rPr sz="2000" spc="7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000" spc="6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direzione</a:t>
            </a:r>
            <a:r>
              <a:rPr sz="2000" spc="5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perpendicolare</a:t>
            </a:r>
            <a:r>
              <a:rPr sz="2000" spc="6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sono</a:t>
            </a:r>
            <a:r>
              <a:rPr sz="2000" spc="6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molto</a:t>
            </a:r>
            <a:r>
              <a:rPr sz="2000" spc="6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più</a:t>
            </a:r>
            <a:r>
              <a:rPr sz="2000" spc="7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difficili</a:t>
            </a:r>
            <a:r>
              <a:rPr sz="2000" spc="7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000" spc="6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nei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composti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basso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peso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molecolare.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3048000"/>
            <a:ext cx="8686800" cy="12960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esempio</a:t>
            </a:r>
            <a:r>
              <a:rPr sz="20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polimeri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completamente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rigidi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liotropici</a:t>
            </a:r>
            <a:r>
              <a:rPr sz="20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sono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il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1440" marR="491490">
              <a:lnSpc>
                <a:spcPts val="3240"/>
              </a:lnSpc>
              <a:spcBef>
                <a:spcPts val="290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polifenilentereftalammide</a:t>
            </a:r>
            <a:r>
              <a:rPr sz="20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(PPTA),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commercializzato</a:t>
            </a:r>
            <a:r>
              <a:rPr sz="2000" spc="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dalla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Pont</a:t>
            </a:r>
            <a:r>
              <a:rPr sz="20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il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nome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Kevlar®,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il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polibenzammide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(PBA)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4235" y="4983596"/>
            <a:ext cx="2150123" cy="17190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740" y="1124711"/>
            <a:ext cx="6941059" cy="51236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6671" y="494791"/>
            <a:ext cx="1564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ESEMPIO:</a:t>
            </a:r>
            <a:r>
              <a:rPr sz="1800" b="1" spc="3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TBBA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022728"/>
            <a:ext cx="85344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canonical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methods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used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establishing</a:t>
            </a:r>
            <a:r>
              <a:rPr sz="24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appearance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LC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state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its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type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include: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/>
              <a:tabLst>
                <a:tab pos="259715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texture</a:t>
            </a:r>
            <a:r>
              <a:rPr sz="24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analysis</a:t>
            </a:r>
            <a:r>
              <a:rPr sz="24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optical</a:t>
            </a:r>
            <a:r>
              <a:rPr sz="24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methods;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FF"/>
              </a:buClr>
              <a:buFont typeface="Times New Roman"/>
              <a:buAutoNum type="arabicParenR"/>
            </a:pPr>
            <a:endParaRPr sz="2400" dirty="0">
              <a:latin typeface="Times New Roman"/>
              <a:cs typeface="Times New Roman"/>
            </a:endParaRPr>
          </a:p>
          <a:p>
            <a:pPr marL="12700" marR="711835" indent="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establishment of</a:t>
            </a:r>
            <a:r>
              <a:rPr sz="24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strong</a:t>
            </a:r>
            <a:r>
              <a:rPr sz="24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changes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orientation</a:t>
            </a:r>
            <a:r>
              <a:rPr sz="24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under</a:t>
            </a:r>
            <a:r>
              <a:rPr sz="24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effect</a:t>
            </a:r>
            <a:r>
              <a:rPr sz="2400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external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fields;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FF"/>
              </a:buClr>
              <a:buFont typeface="Times New Roman"/>
              <a:buAutoNum type="arabicParenR"/>
            </a:pPr>
            <a:endParaRPr sz="2400" dirty="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establishment</a:t>
            </a:r>
            <a:r>
              <a:rPr sz="24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order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parameters.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3962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principali</a:t>
            </a:r>
            <a:r>
              <a:rPr sz="32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tecniche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" y="863930"/>
            <a:ext cx="9144000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000" spc="4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tecniche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più</a:t>
            </a:r>
            <a:r>
              <a:rPr sz="20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accurate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</a:t>
            </a:r>
            <a:r>
              <a:rPr sz="2000" spc="4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l’analisi</a:t>
            </a:r>
            <a:r>
              <a:rPr sz="20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000" spc="4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strutture</a:t>
            </a:r>
            <a:r>
              <a:rPr sz="2000" spc="4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000" spc="4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mesofasi</a:t>
            </a:r>
            <a:r>
              <a:rPr sz="2000" spc="3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sono</a:t>
            </a:r>
            <a:r>
              <a:rPr sz="20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quelle</a:t>
            </a:r>
            <a:r>
              <a:rPr sz="2000" spc="4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della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diffrazione</a:t>
            </a:r>
            <a:r>
              <a:rPr sz="2000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3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raggi</a:t>
            </a:r>
            <a:r>
              <a:rPr sz="20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4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neutroni.</a:t>
            </a:r>
            <a:r>
              <a:rPr sz="2000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Queste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tecniche</a:t>
            </a:r>
            <a:r>
              <a:rPr sz="2000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permettono</a:t>
            </a:r>
            <a:r>
              <a:rPr sz="2000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4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individuare</a:t>
            </a:r>
            <a:r>
              <a:rPr sz="2000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con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precisione</a:t>
            </a:r>
            <a:r>
              <a:rPr sz="2000" spc="1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l’ordine</a:t>
            </a:r>
            <a:r>
              <a:rPr sz="2000" spc="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posizionale</a:t>
            </a:r>
            <a:r>
              <a:rPr sz="2000" spc="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eventualmente</a:t>
            </a:r>
            <a:r>
              <a:rPr sz="2000" spc="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presente</a:t>
            </a:r>
            <a:r>
              <a:rPr sz="2000" spc="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andando</a:t>
            </a:r>
            <a:r>
              <a:rPr sz="2000" spc="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ad</a:t>
            </a:r>
            <a:r>
              <a:rPr sz="2000" spc="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osservare</a:t>
            </a:r>
            <a:r>
              <a:rPr sz="2000" spc="1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000" spc="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posizioni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dei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picchi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Bragg.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0670" marR="581660" indent="-12700" algn="just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Ad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esempio,</a:t>
            </a:r>
            <a:r>
              <a:rPr sz="20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tali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tecniche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sz="20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misura</a:t>
            </a:r>
            <a:r>
              <a:rPr sz="2000" spc="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grande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precisione</a:t>
            </a:r>
            <a:r>
              <a:rPr sz="20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lo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spessore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degli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strati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smettici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l’orientazione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0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all’interno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degli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strati.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952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Anche</a:t>
            </a:r>
            <a:r>
              <a:rPr sz="2000" spc="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000" spc="2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tecniche</a:t>
            </a:r>
            <a:r>
              <a:rPr sz="2000" spc="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NMR,</a:t>
            </a:r>
            <a:r>
              <a:rPr sz="2000" spc="22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EPR</a:t>
            </a:r>
            <a:r>
              <a:rPr sz="2000" spc="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2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RAMAN</a:t>
            </a:r>
            <a:r>
              <a:rPr sz="2000" spc="2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permettono</a:t>
            </a:r>
            <a:r>
              <a:rPr sz="2000" spc="2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1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caratterizzare</a:t>
            </a:r>
            <a:r>
              <a:rPr sz="2000" spc="2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000" spc="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gran</a:t>
            </a:r>
            <a:r>
              <a:rPr sz="2000" spc="1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dettaglio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l’ordine</a:t>
            </a:r>
            <a:r>
              <a:rPr sz="20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orientazionale</a:t>
            </a:r>
            <a:r>
              <a:rPr sz="2000" spc="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dei</a:t>
            </a:r>
            <a:r>
              <a:rPr sz="20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cristalli</a:t>
            </a:r>
            <a:r>
              <a:rPr sz="20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liquidi</a:t>
            </a:r>
            <a:r>
              <a:rPr sz="2000" spc="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molte</a:t>
            </a:r>
            <a:r>
              <a:rPr sz="2000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proprietà</a:t>
            </a:r>
            <a:r>
              <a:rPr sz="2000" spc="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importanti</a:t>
            </a:r>
            <a:r>
              <a:rPr sz="2000" spc="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come</a:t>
            </a:r>
            <a:r>
              <a:rPr sz="20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diffusione molecolare.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184150" indent="-287020">
              <a:lnSpc>
                <a:spcPct val="100000"/>
              </a:lnSpc>
              <a:buFont typeface="Arial"/>
              <a:buChar char="•"/>
              <a:tabLst>
                <a:tab pos="299720" algn="l"/>
                <a:tab pos="323215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tecnica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calorimetrica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DSC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(anche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Termogravimetria,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TGA,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Termomeccanica,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TMA</a:t>
            </a:r>
            <a:r>
              <a:rPr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  <a:r>
              <a:rPr lang="en-CA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L’analisi</a:t>
            </a:r>
            <a:r>
              <a:rPr sz="2000" spc="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curve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DSC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permette,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perciò,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ottenere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informazioni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dirette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sulla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presenza</a:t>
            </a:r>
            <a:r>
              <a:rPr lang="en-CA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5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transizioni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2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mesofasi</a:t>
            </a:r>
            <a:r>
              <a:rPr sz="20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diverse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sulle</a:t>
            </a:r>
            <a:r>
              <a:rPr sz="20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relative</a:t>
            </a:r>
            <a:r>
              <a:rPr sz="20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temperature</a:t>
            </a:r>
            <a:r>
              <a:rPr sz="20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transizione.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l’osservazione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morfologica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dei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campioni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il microscopio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polarizzatore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SEM-</a:t>
            </a:r>
            <a:r>
              <a:rPr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TEM-</a:t>
            </a:r>
            <a:r>
              <a:rPr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AFM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7772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315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7" y="31630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Polymers are subject to two types of phase transition: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1-lyotropic (caused by two different components that become LCs at certain specific concentrations because of the ordering effect one component has on the other.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micelles or vesicles.) the polymers that undergo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lyotropic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 transitions need to be amphiphilic, i.e. possess hydrophobic and hydrophilic ends. In a polar solvent, the polymer will form a spherical shape with hydrophobic ends inside, protected from the solvent, and hydrophilic ends outside.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thermotropic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(caused by temperature). Generally there are three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thermotropic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nemetic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smectic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cholesteric.Some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polymers are able to form different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thermotropic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phases.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smectic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nemetic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phases can occur for a single type of polymer. It is rarer to have cholesteric phase alongside the other two as it requires the polymer to be chiral. A non-chiral polymer cannot be cholesteric.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polymer transitions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thermotropically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phases by changing temperature: e.g. phase 1 until T1, phase 2 until T2. You can modulate T1, T2 by changing concentration, as it affects the ordering of the polymer</a:t>
            </a:r>
          </a:p>
        </p:txBody>
      </p:sp>
    </p:spTree>
    <p:extLst>
      <p:ext uri="{BB962C8B-B14F-4D97-AF65-F5344CB8AC3E}">
        <p14:creationId xmlns:p14="http://schemas.microsoft.com/office/powerpoint/2010/main" val="29527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E5E923-4E63-5DF4-B34E-C1EA1F645C0B}"/>
              </a:ext>
            </a:extLst>
          </p:cNvPr>
          <p:cNvSpPr txBox="1"/>
          <p:nvPr/>
        </p:nvSpPr>
        <p:spPr>
          <a:xfrm>
            <a:off x="783759" y="54567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REINITZER (botanist) </a:t>
            </a:r>
            <a:r>
              <a:rPr lang="en-US" dirty="0"/>
              <a:t>: observed and studied “</a:t>
            </a:r>
            <a:r>
              <a:rPr lang="en-US" b="1" dirty="0"/>
              <a:t>double fusion</a:t>
            </a:r>
            <a:r>
              <a:rPr lang="en-US" dirty="0"/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12951-5A95-8FBA-4F0C-C43D9BD0AB29}"/>
              </a:ext>
            </a:extLst>
          </p:cNvPr>
          <p:cNvSpPr txBox="1"/>
          <p:nvPr/>
        </p:nvSpPr>
        <p:spPr>
          <a:xfrm>
            <a:off x="29993" y="152400"/>
            <a:ext cx="818525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b="1" dirty="0"/>
              <a:t>From an underappreciated field to a major part of material sciences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32A669-F617-F103-5295-7AD44A488052}"/>
              </a:ext>
            </a:extLst>
          </p:cNvPr>
          <p:cNvGrpSpPr/>
          <p:nvPr/>
        </p:nvGrpSpPr>
        <p:grpSpPr>
          <a:xfrm>
            <a:off x="1084226" y="803715"/>
            <a:ext cx="8006490" cy="564130"/>
            <a:chOff x="1640735" y="1540229"/>
            <a:chExt cx="10675319" cy="752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0A34A5-A9B3-F385-121E-8FE59ABF1115}"/>
                </a:ext>
              </a:extLst>
            </p:cNvPr>
            <p:cNvSpPr txBox="1"/>
            <p:nvPr/>
          </p:nvSpPr>
          <p:spPr>
            <a:xfrm>
              <a:off x="1640735" y="1670094"/>
              <a:ext cx="106753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Solid	</a:t>
              </a:r>
              <a:r>
                <a:rPr lang="en-US" dirty="0" smtClean="0"/>
                <a:t>viscous</a:t>
              </a:r>
              <a:r>
                <a:rPr lang="en-US" dirty="0"/>
                <a:t>, opaque state, bluish iridescence	         transparent liquid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1EECDB3-56A5-ADCB-4C2B-3C28C5C26C45}"/>
                </a:ext>
              </a:extLst>
            </p:cNvPr>
            <p:cNvSpPr/>
            <p:nvPr/>
          </p:nvSpPr>
          <p:spPr>
            <a:xfrm>
              <a:off x="2316650" y="1979749"/>
              <a:ext cx="672497" cy="3126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C44AB3CA-BE4B-FEED-86D6-71EAEFC8DB62}"/>
                </a:ext>
              </a:extLst>
            </p:cNvPr>
            <p:cNvSpPr/>
            <p:nvPr/>
          </p:nvSpPr>
          <p:spPr>
            <a:xfrm>
              <a:off x="8653602" y="1853147"/>
              <a:ext cx="914400" cy="3047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3B8C23-6F75-A7A9-92A9-F5D36A35D630}"/>
                </a:ext>
              </a:extLst>
            </p:cNvPr>
            <p:cNvSpPr txBox="1"/>
            <p:nvPr/>
          </p:nvSpPr>
          <p:spPr>
            <a:xfrm>
              <a:off x="2383854" y="1680345"/>
              <a:ext cx="605293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280BD6-51C0-E734-F683-54EAC84A8BC8}"/>
                </a:ext>
              </a:extLst>
            </p:cNvPr>
            <p:cNvSpPr txBox="1"/>
            <p:nvPr/>
          </p:nvSpPr>
          <p:spPr>
            <a:xfrm>
              <a:off x="8773644" y="1540229"/>
              <a:ext cx="605293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0843AD-11AA-DB03-E2B5-CFC89605B263}"/>
              </a:ext>
            </a:extLst>
          </p:cNvPr>
          <p:cNvSpPr txBox="1"/>
          <p:nvPr/>
        </p:nvSpPr>
        <p:spPr>
          <a:xfrm>
            <a:off x="762717" y="1828077"/>
            <a:ext cx="8381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LEHMA</a:t>
            </a:r>
            <a:r>
              <a:rPr lang="en-CA" b="1" dirty="0"/>
              <a:t>N</a:t>
            </a:r>
            <a:r>
              <a:rPr lang="en-US" b="1" dirty="0"/>
              <a:t>N </a:t>
            </a:r>
            <a:r>
              <a:rPr lang="en-US" dirty="0"/>
              <a:t>: confirmed the existence of a discrete, separate state that shared </a:t>
            </a:r>
          </a:p>
          <a:p>
            <a:r>
              <a:rPr lang="en-US" dirty="0"/>
              <a:t>characteristics of both liquid and solids while exhibiting new ones</a:t>
            </a:r>
            <a:endParaRPr lang="en-CA" dirty="0"/>
          </a:p>
          <a:p>
            <a:endParaRPr lang="en-US" dirty="0"/>
          </a:p>
          <a:p>
            <a:r>
              <a:rPr lang="en-US" b="1" dirty="0" smtClean="0"/>
              <a:t>FRIEDEL:</a:t>
            </a:r>
            <a:r>
              <a:rPr lang="en-US" dirty="0" smtClean="0"/>
              <a:t> </a:t>
            </a:r>
            <a:r>
              <a:rPr lang="en-US" dirty="0"/>
              <a:t>published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paper </a:t>
            </a:r>
            <a:r>
              <a:rPr lang="en-US" dirty="0"/>
              <a:t>in the field	</a:t>
            </a:r>
          </a:p>
          <a:p>
            <a:r>
              <a:rPr lang="en-US" b="1" dirty="0"/>
              <a:t>SEVERAL SCIENTISTS </a:t>
            </a:r>
            <a:r>
              <a:rPr lang="en-US" dirty="0"/>
              <a:t>: despite little funding or general interest, advances were made:	</a:t>
            </a:r>
          </a:p>
          <a:p>
            <a:r>
              <a:rPr lang="en-US" dirty="0" smtClean="0"/>
              <a:t>  -</a:t>
            </a:r>
            <a:r>
              <a:rPr lang="en-US" dirty="0"/>
              <a:t>elucidation of anisotropic properties (viscosity, elasticity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-</a:t>
            </a:r>
            <a:r>
              <a:rPr lang="en-US" dirty="0"/>
              <a:t>determination of the effect of external fields (electrical &amp; magnetic)</a:t>
            </a:r>
          </a:p>
          <a:p>
            <a:r>
              <a:rPr lang="en-US" dirty="0"/>
              <a:t> </a:t>
            </a:r>
            <a:r>
              <a:rPr lang="en-US" dirty="0" smtClean="0"/>
              <a:t> -</a:t>
            </a:r>
            <a:r>
              <a:rPr lang="en-US" dirty="0"/>
              <a:t>description of classification and structural relationships</a:t>
            </a:r>
          </a:p>
          <a:p>
            <a:r>
              <a:rPr lang="en-US" dirty="0"/>
              <a:t> </a:t>
            </a:r>
            <a:r>
              <a:rPr lang="en-US" dirty="0" smtClean="0"/>
              <a:t> -</a:t>
            </a:r>
            <a:r>
              <a:rPr lang="en-US" dirty="0"/>
              <a:t>establishment of a theory and model of mesophase</a:t>
            </a:r>
          </a:p>
          <a:p>
            <a:r>
              <a:rPr lang="en-US" dirty="0"/>
              <a:t> </a:t>
            </a:r>
            <a:r>
              <a:rPr lang="en-US" dirty="0" smtClean="0"/>
              <a:t> -</a:t>
            </a:r>
            <a:r>
              <a:rPr lang="en-US" dirty="0"/>
              <a:t>refinement of microscopic techniques for the study of lattices</a:t>
            </a:r>
          </a:p>
          <a:p>
            <a:endParaRPr lang="en-US" dirty="0"/>
          </a:p>
          <a:p>
            <a:r>
              <a:rPr lang="en-US" b="1" dirty="0"/>
              <a:t>MAIER &amp; </a:t>
            </a:r>
            <a:r>
              <a:rPr lang="en-US" b="1" dirty="0" smtClean="0"/>
              <a:t>SAUPE: </a:t>
            </a:r>
            <a:r>
              <a:rPr lang="en-US" dirty="0"/>
              <a:t>statistical model of liquid crystals</a:t>
            </a:r>
          </a:p>
          <a:p>
            <a:r>
              <a:rPr lang="en-US" b="1" dirty="0"/>
              <a:t>GELBART &amp; </a:t>
            </a:r>
            <a:r>
              <a:rPr lang="en-US" b="1" dirty="0" smtClean="0"/>
              <a:t>COTTER: </a:t>
            </a:r>
            <a:r>
              <a:rPr lang="en-US" dirty="0"/>
              <a:t>model of liquid crystals unifying the M-S model and Van der Waal’s theory</a:t>
            </a:r>
          </a:p>
          <a:p>
            <a:r>
              <a:rPr lang="en-US" b="1" dirty="0" smtClean="0"/>
              <a:t>MAIER: </a:t>
            </a:r>
            <a:r>
              <a:rPr lang="en-US" dirty="0"/>
              <a:t>NMR of partially-orientated polymers in liquid phase</a:t>
            </a:r>
          </a:p>
          <a:p>
            <a:r>
              <a:rPr lang="en-US" b="1" dirty="0"/>
              <a:t>VRIES &amp; </a:t>
            </a:r>
            <a:r>
              <a:rPr lang="en-US" b="1" dirty="0" smtClean="0"/>
              <a:t>DIELE</a:t>
            </a:r>
            <a:r>
              <a:rPr lang="en-US" dirty="0" smtClean="0"/>
              <a:t>: </a:t>
            </a:r>
            <a:r>
              <a:rPr lang="en-US" dirty="0"/>
              <a:t>X-ray studies of the </a:t>
            </a:r>
            <a:r>
              <a:rPr lang="en-US" dirty="0" err="1" smtClean="0"/>
              <a:t>smectic</a:t>
            </a:r>
            <a:r>
              <a:rPr lang="en-US" dirty="0" smtClean="0"/>
              <a:t> </a:t>
            </a:r>
            <a:r>
              <a:rPr lang="en-US" dirty="0"/>
              <a:t>phase</a:t>
            </a:r>
          </a:p>
          <a:p>
            <a:r>
              <a:rPr lang="en-US" b="1" dirty="0" smtClean="0"/>
              <a:t>DE GENNES:  </a:t>
            </a:r>
            <a:r>
              <a:rPr lang="en-US" dirty="0"/>
              <a:t>analogy between liquid crystals, </a:t>
            </a:r>
            <a:r>
              <a:rPr lang="en-US" dirty="0" smtClean="0"/>
              <a:t>magnets &amp; superconductors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FBC67A-7203-D435-584A-428E5091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" y="6123962"/>
            <a:ext cx="734038" cy="7340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D5A69A-0A75-2381-2734-D194A69367B6}"/>
              </a:ext>
            </a:extLst>
          </p:cNvPr>
          <p:cNvSpPr txBox="1"/>
          <p:nvPr/>
        </p:nvSpPr>
        <p:spPr>
          <a:xfrm>
            <a:off x="2768063" y="1366408"/>
            <a:ext cx="369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1" dirty="0"/>
              <a:t>Ann. Phys</a:t>
            </a:r>
            <a:r>
              <a:rPr lang="de-DE" b="1" i="1" dirty="0" smtClean="0"/>
              <a:t>. 9</a:t>
            </a:r>
            <a:r>
              <a:rPr lang="de-DE" b="1" i="1" dirty="0"/>
              <a:t>, </a:t>
            </a:r>
            <a:r>
              <a:rPr lang="de-DE" b="1" i="1" dirty="0" smtClean="0"/>
              <a:t>(</a:t>
            </a:r>
            <a:r>
              <a:rPr lang="de-DE" b="1" i="1" dirty="0"/>
              <a:t>1922), </a:t>
            </a:r>
            <a:r>
              <a:rPr lang="de-DE" b="1" i="1" dirty="0" smtClean="0"/>
              <a:t>273–474</a:t>
            </a:r>
            <a:endParaRPr lang="en-US" b="1" i="1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A43E4F9-2864-08E3-851F-066C461D4655}"/>
              </a:ext>
            </a:extLst>
          </p:cNvPr>
          <p:cNvSpPr/>
          <p:nvPr/>
        </p:nvSpPr>
        <p:spPr>
          <a:xfrm>
            <a:off x="-1959" y="810764"/>
            <a:ext cx="779645" cy="532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CA" dirty="0"/>
              <a:t>888-1922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AADBD3-07E0-DD8A-045A-519BC1F15364}"/>
              </a:ext>
            </a:extLst>
          </p:cNvPr>
          <p:cNvSpPr/>
          <p:nvPr/>
        </p:nvSpPr>
        <p:spPr>
          <a:xfrm>
            <a:off x="-28141" y="3649191"/>
            <a:ext cx="884407" cy="892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1960s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1970s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00BE265-1FF8-D6C7-21AB-46A272D24C2B}"/>
              </a:ext>
            </a:extLst>
          </p:cNvPr>
          <p:cNvSpPr/>
          <p:nvPr/>
        </p:nvSpPr>
        <p:spPr>
          <a:xfrm>
            <a:off x="6570" y="4820235"/>
            <a:ext cx="685800" cy="321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1991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0528A46-9E12-B435-84B8-5A9ECC40962F}"/>
              </a:ext>
            </a:extLst>
          </p:cNvPr>
          <p:cNvSpPr/>
          <p:nvPr/>
        </p:nvSpPr>
        <p:spPr>
          <a:xfrm>
            <a:off x="0" y="2052679"/>
            <a:ext cx="914399" cy="100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1920s to</a:t>
            </a:r>
          </a:p>
          <a:p>
            <a:pPr algn="ctr"/>
            <a:r>
              <a:rPr lang="en-US" dirty="0"/>
              <a:t>1950s</a:t>
            </a:r>
          </a:p>
        </p:txBody>
      </p:sp>
    </p:spTree>
    <p:extLst>
      <p:ext uri="{BB962C8B-B14F-4D97-AF65-F5344CB8AC3E}">
        <p14:creationId xmlns:p14="http://schemas.microsoft.com/office/powerpoint/2010/main" val="3352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3021"/>
            <a:ext cx="469226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dirty="0">
                <a:latin typeface="Times New Roman"/>
                <a:cs typeface="Times New Roman"/>
              </a:rPr>
              <a:t>Strutture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liquido-cristalline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2503" y="1054733"/>
            <a:ext cx="6774180" cy="5634355"/>
            <a:chOff x="1772503" y="1054733"/>
            <a:chExt cx="6774180" cy="5634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2503" y="1054733"/>
              <a:ext cx="5346864" cy="3155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198" y="4149128"/>
              <a:ext cx="2390394" cy="253936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003" y="4517899"/>
            <a:ext cx="6085195" cy="181235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7000"/>
              </a:lnSpc>
              <a:spcBef>
                <a:spcPts val="165"/>
              </a:spcBef>
            </a:pP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caratteristica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principale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della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mesofase</a:t>
            </a:r>
            <a:r>
              <a:rPr sz="2400" spc="6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è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la </a:t>
            </a:r>
            <a:r>
              <a:rPr sz="2400" dirty="0">
                <a:latin typeface="Times New Roman"/>
                <a:cs typeface="Times New Roman"/>
              </a:rPr>
              <a:t>tendenza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delle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molecole,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mesogeni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spc="-10" dirty="0" err="1">
                <a:latin typeface="Times New Roman"/>
                <a:cs typeface="Times New Roman"/>
              </a:rPr>
              <a:t>distribuirsi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attorno</a:t>
            </a:r>
            <a:r>
              <a:rPr lang="en-CA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ad</a:t>
            </a:r>
            <a:r>
              <a:rPr lang="en-CA" sz="2400" dirty="0" smtClean="0">
                <a:latin typeface="Times New Roman"/>
                <a:cs typeface="Times New Roman"/>
              </a:rPr>
              <a:t> u</a:t>
            </a:r>
            <a:r>
              <a:rPr sz="2400" dirty="0" err="1" smtClean="0">
                <a:latin typeface="Times New Roman"/>
                <a:cs typeface="Times New Roman"/>
              </a:rPr>
              <a:t>na</a:t>
            </a:r>
            <a:r>
              <a:rPr lang="en-CA" sz="240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direzione</a:t>
            </a:r>
            <a:r>
              <a:rPr sz="2400" spc="490" dirty="0" smtClean="0">
                <a:latin typeface="Times New Roman"/>
                <a:cs typeface="Times New Roman"/>
              </a:rPr>
              <a:t>  </a:t>
            </a:r>
            <a:r>
              <a:rPr sz="2400" dirty="0" err="1" smtClean="0">
                <a:latin typeface="Times New Roman"/>
                <a:cs typeface="Times New Roman"/>
              </a:rPr>
              <a:t>preferenziale</a:t>
            </a:r>
            <a:r>
              <a:rPr lang="en-CA" sz="240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locale </a:t>
            </a:r>
            <a:r>
              <a:rPr sz="2400" dirty="0">
                <a:latin typeface="Times New Roman"/>
                <a:cs typeface="Times New Roman"/>
              </a:rPr>
              <a:t>chiamata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direttore</a:t>
            </a:r>
            <a:r>
              <a:rPr sz="24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indicata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dal vettore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unitario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890" dirty="0">
                <a:latin typeface="Times New Roman"/>
                <a:cs typeface="Times New Roman"/>
              </a:rPr>
              <a:t>n</a:t>
            </a:r>
            <a:r>
              <a:rPr sz="3600" spc="-44" baseline="-4166" dirty="0">
                <a:latin typeface="Arial"/>
                <a:cs typeface="Arial"/>
              </a:rPr>
              <a:t>ˆ</a:t>
            </a:r>
            <a:endParaRPr sz="3600" baseline="-4166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23234"/>
            <a:ext cx="7797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All’aumentare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grado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ordine</a:t>
            </a:r>
            <a:r>
              <a:rPr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della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mesofase,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distinguono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tre</a:t>
            </a:r>
            <a:r>
              <a:rPr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classi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strutturali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fondamentali:</a:t>
            </a:r>
            <a:r>
              <a:rPr sz="2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mesofase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nematica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smettica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colesterica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3989" y="868961"/>
            <a:ext cx="4595177" cy="43325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128" y="910132"/>
            <a:ext cx="3436378" cy="1883208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 marR="308610" indent="95250" algn="just">
              <a:lnSpc>
                <a:spcPct val="100000"/>
              </a:lnSpc>
              <a:spcBef>
                <a:spcPts val="285"/>
              </a:spcBef>
              <a:buChar char="-"/>
              <a:tabLst>
                <a:tab pos="186690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mesofase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nematica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fase </a:t>
            </a:r>
            <a:r>
              <a:rPr sz="2000" dirty="0">
                <a:latin typeface="Calibri"/>
                <a:cs typeface="Calibri"/>
              </a:rPr>
              <a:t>liquido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cristallina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semplice</a:t>
            </a:r>
            <a:r>
              <a:rPr sz="2000" spc="-50" dirty="0">
                <a:latin typeface="Calibri"/>
                <a:cs typeface="Calibri"/>
              </a:rPr>
              <a:t> e </a:t>
            </a:r>
            <a:r>
              <a:rPr sz="2000" dirty="0">
                <a:latin typeface="Calibri"/>
                <a:cs typeface="Calibri"/>
              </a:rPr>
              <a:t>comune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osservata</a:t>
            </a:r>
            <a:endParaRPr sz="2000" dirty="0">
              <a:latin typeface="Calibri"/>
              <a:cs typeface="Calibri"/>
            </a:endParaRPr>
          </a:p>
          <a:p>
            <a:pPr marL="91440" marR="141605" indent="95250" algn="just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Soltanto</a:t>
            </a:r>
            <a:r>
              <a:rPr lang="en-CA" sz="2000" spc="-1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un</a:t>
            </a:r>
            <a:r>
              <a:rPr sz="2000" spc="-5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ordine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orientazionale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lungo </a:t>
            </a:r>
            <a:r>
              <a:rPr sz="2000" spc="-10" dirty="0">
                <a:latin typeface="Calibri"/>
                <a:cs typeface="Calibri"/>
              </a:rPr>
              <a:t>raggio</a:t>
            </a:r>
            <a:endParaRPr sz="2000" dirty="0">
              <a:latin typeface="Calibri"/>
              <a:cs typeface="Calibri"/>
            </a:endParaRPr>
          </a:p>
          <a:p>
            <a:pPr marL="186055" indent="-9525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86690" algn="l"/>
              </a:tabLst>
            </a:pPr>
            <a:r>
              <a:rPr sz="2000" dirty="0">
                <a:latin typeface="Calibri"/>
                <a:cs typeface="Calibri"/>
              </a:rPr>
              <a:t>Deboli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forze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intermolecolari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6737" y="1608247"/>
            <a:ext cx="753067" cy="234419"/>
          </a:xfrm>
          <a:custGeom>
            <a:avLst/>
            <a:gdLst/>
            <a:ahLst/>
            <a:cxnLst/>
            <a:rect l="l" t="t" r="r" b="b"/>
            <a:pathLst>
              <a:path w="577214" h="153669">
                <a:moveTo>
                  <a:pt x="549564" y="32693"/>
                </a:moveTo>
                <a:lnTo>
                  <a:pt x="0" y="143763"/>
                </a:lnTo>
                <a:lnTo>
                  <a:pt x="1904" y="153162"/>
                </a:lnTo>
                <a:lnTo>
                  <a:pt x="551319" y="42121"/>
                </a:lnTo>
                <a:lnTo>
                  <a:pt x="558481" y="35734"/>
                </a:lnTo>
                <a:lnTo>
                  <a:pt x="549564" y="32693"/>
                </a:lnTo>
                <a:close/>
              </a:path>
              <a:path w="577214" h="153669">
                <a:moveTo>
                  <a:pt x="568772" y="29210"/>
                </a:moveTo>
                <a:lnTo>
                  <a:pt x="566801" y="29210"/>
                </a:lnTo>
                <a:lnTo>
                  <a:pt x="568705" y="38608"/>
                </a:lnTo>
                <a:lnTo>
                  <a:pt x="551319" y="42121"/>
                </a:lnTo>
                <a:lnTo>
                  <a:pt x="498728" y="89026"/>
                </a:lnTo>
                <a:lnTo>
                  <a:pt x="496697" y="90804"/>
                </a:lnTo>
                <a:lnTo>
                  <a:pt x="496569" y="93725"/>
                </a:lnTo>
                <a:lnTo>
                  <a:pt x="499999" y="97662"/>
                </a:lnTo>
                <a:lnTo>
                  <a:pt x="503047" y="97916"/>
                </a:lnTo>
                <a:lnTo>
                  <a:pt x="504951" y="96138"/>
                </a:lnTo>
                <a:lnTo>
                  <a:pt x="576961" y="32003"/>
                </a:lnTo>
                <a:lnTo>
                  <a:pt x="568772" y="29210"/>
                </a:lnTo>
                <a:close/>
              </a:path>
              <a:path w="577214" h="153669">
                <a:moveTo>
                  <a:pt x="558481" y="35734"/>
                </a:moveTo>
                <a:lnTo>
                  <a:pt x="551319" y="42121"/>
                </a:lnTo>
                <a:lnTo>
                  <a:pt x="568705" y="38608"/>
                </a:lnTo>
                <a:lnTo>
                  <a:pt x="568654" y="38353"/>
                </a:lnTo>
                <a:lnTo>
                  <a:pt x="566165" y="38353"/>
                </a:lnTo>
                <a:lnTo>
                  <a:pt x="558481" y="35734"/>
                </a:lnTo>
                <a:close/>
              </a:path>
              <a:path w="577214" h="153669">
                <a:moveTo>
                  <a:pt x="564514" y="30352"/>
                </a:moveTo>
                <a:lnTo>
                  <a:pt x="558481" y="35734"/>
                </a:lnTo>
                <a:lnTo>
                  <a:pt x="566165" y="38353"/>
                </a:lnTo>
                <a:lnTo>
                  <a:pt x="564514" y="30352"/>
                </a:lnTo>
                <a:close/>
              </a:path>
              <a:path w="577214" h="153669">
                <a:moveTo>
                  <a:pt x="567032" y="30352"/>
                </a:moveTo>
                <a:lnTo>
                  <a:pt x="564514" y="30352"/>
                </a:lnTo>
                <a:lnTo>
                  <a:pt x="566165" y="38353"/>
                </a:lnTo>
                <a:lnTo>
                  <a:pt x="568654" y="38353"/>
                </a:lnTo>
                <a:lnTo>
                  <a:pt x="567032" y="30352"/>
                </a:lnTo>
                <a:close/>
              </a:path>
              <a:path w="577214" h="153669">
                <a:moveTo>
                  <a:pt x="566801" y="29210"/>
                </a:moveTo>
                <a:lnTo>
                  <a:pt x="549564" y="32693"/>
                </a:lnTo>
                <a:lnTo>
                  <a:pt x="558481" y="35734"/>
                </a:lnTo>
                <a:lnTo>
                  <a:pt x="564514" y="30352"/>
                </a:lnTo>
                <a:lnTo>
                  <a:pt x="567032" y="30352"/>
                </a:lnTo>
                <a:lnTo>
                  <a:pt x="566801" y="29210"/>
                </a:lnTo>
                <a:close/>
              </a:path>
              <a:path w="577214" h="153669">
                <a:moveTo>
                  <a:pt x="483235" y="0"/>
                </a:moveTo>
                <a:lnTo>
                  <a:pt x="480567" y="1397"/>
                </a:lnTo>
                <a:lnTo>
                  <a:pt x="479678" y="3937"/>
                </a:lnTo>
                <a:lnTo>
                  <a:pt x="478916" y="6350"/>
                </a:lnTo>
                <a:lnTo>
                  <a:pt x="480187" y="9016"/>
                </a:lnTo>
                <a:lnTo>
                  <a:pt x="549564" y="32693"/>
                </a:lnTo>
                <a:lnTo>
                  <a:pt x="566801" y="29210"/>
                </a:lnTo>
                <a:lnTo>
                  <a:pt x="568772" y="29210"/>
                </a:lnTo>
                <a:lnTo>
                  <a:pt x="48323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14" y="2788086"/>
            <a:ext cx="3440792" cy="2499402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6055" indent="-95250">
              <a:lnSpc>
                <a:spcPct val="100000"/>
              </a:lnSpc>
              <a:spcBef>
                <a:spcPts val="290"/>
              </a:spcBef>
              <a:buChar char="-"/>
              <a:tabLst>
                <a:tab pos="186690" algn="l"/>
              </a:tabLst>
            </a:pPr>
            <a:r>
              <a:rPr sz="2000" dirty="0">
                <a:latin typeface="Calibri"/>
                <a:cs typeface="Calibri"/>
              </a:rPr>
              <a:t>maggior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ordine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endParaRPr sz="2000" dirty="0">
              <a:latin typeface="Calibri"/>
              <a:cs typeface="Calibri"/>
            </a:endParaRPr>
          </a:p>
          <a:p>
            <a:pPr marL="91440" marR="120014" indent="95250">
              <a:lnSpc>
                <a:spcPct val="100000"/>
              </a:lnSpc>
              <a:spcBef>
                <a:spcPts val="5"/>
              </a:spcBef>
              <a:buChar char="-"/>
              <a:tabLst>
                <a:tab pos="186690" algn="l"/>
              </a:tabLst>
            </a:pPr>
            <a:r>
              <a:rPr sz="2000" spc="-10" dirty="0">
                <a:latin typeface="Calibri"/>
                <a:cs typeface="Calibri"/>
              </a:rPr>
              <a:t>orientazione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molecole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piani </a:t>
            </a:r>
            <a:r>
              <a:rPr sz="2000" spc="-10" dirty="0">
                <a:latin typeface="Calibri"/>
                <a:cs typeface="Calibri"/>
              </a:rPr>
              <a:t>sovrapposti,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minori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gradi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libertà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posizionali</a:t>
            </a:r>
            <a:endParaRPr sz="2000" dirty="0">
              <a:latin typeface="Calibri"/>
              <a:cs typeface="Calibri"/>
            </a:endParaRPr>
          </a:p>
          <a:p>
            <a:pPr marL="91440" marR="337820" indent="95250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sz="2000" dirty="0">
                <a:latin typeface="Calibri"/>
                <a:cs typeface="Calibri"/>
              </a:rPr>
              <a:t>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mesofasi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smettiche</a:t>
            </a:r>
            <a:r>
              <a:rPr sz="2000" spc="-10" dirty="0">
                <a:latin typeface="Calibri"/>
                <a:cs typeface="Calibri"/>
              </a:rPr>
              <a:t> possono </a:t>
            </a:r>
            <a:r>
              <a:rPr sz="2000" dirty="0">
                <a:latin typeface="Calibri"/>
                <a:cs typeface="Calibri"/>
              </a:rPr>
              <a:t>essere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polimorfiche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sequenze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variamente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diversificate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9810" y="5661243"/>
            <a:ext cx="5976620" cy="1169670"/>
          </a:xfrm>
          <a:custGeom>
            <a:avLst/>
            <a:gdLst/>
            <a:ahLst/>
            <a:cxnLst/>
            <a:rect l="l" t="t" r="r" b="b"/>
            <a:pathLst>
              <a:path w="5976620" h="1169670">
                <a:moveTo>
                  <a:pt x="5976620" y="0"/>
                </a:moveTo>
                <a:lnTo>
                  <a:pt x="0" y="0"/>
                </a:lnTo>
                <a:lnTo>
                  <a:pt x="0" y="1169555"/>
                </a:lnTo>
                <a:lnTo>
                  <a:pt x="5976620" y="1169555"/>
                </a:lnTo>
                <a:lnTo>
                  <a:pt x="5976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099" y="5260868"/>
            <a:ext cx="9060901" cy="1577355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456565" indent="95250">
              <a:lnSpc>
                <a:spcPct val="100000"/>
              </a:lnSpc>
              <a:spcBef>
                <a:spcPts val="300"/>
              </a:spcBef>
              <a:buChar char="-"/>
              <a:tabLst>
                <a:tab pos="187325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mesofase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colesterica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strettamente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correlata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nematica,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ne </a:t>
            </a:r>
            <a:r>
              <a:rPr sz="2000" dirty="0">
                <a:latin typeface="Calibri"/>
                <a:cs typeface="Calibri"/>
              </a:rPr>
              <a:t>costituisce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chirale</a:t>
            </a:r>
            <a:endParaRPr sz="20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2000" spc="-20" dirty="0">
                <a:latin typeface="Calibri"/>
                <a:cs typeface="Calibri"/>
              </a:rPr>
              <a:t>l’orientazione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molecole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costante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lungo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tutta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fase</a:t>
            </a:r>
            <a:endParaRPr sz="2000" dirty="0">
              <a:latin typeface="Calibri"/>
              <a:cs typeface="Calibri"/>
            </a:endParaRPr>
          </a:p>
          <a:p>
            <a:pPr marL="186690" indent="-95250">
              <a:lnSpc>
                <a:spcPct val="100000"/>
              </a:lnSpc>
              <a:buClr>
                <a:srgbClr val="000000"/>
              </a:buClr>
              <a:buChar char="-"/>
              <a:tabLst>
                <a:tab pos="18732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direttore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segue cioè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andamento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elicoidale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cui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passo</a:t>
            </a:r>
            <a:r>
              <a:rPr lang="en-CA"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2000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fisso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ruota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nello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spazio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attraverso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campione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7451" y="2113175"/>
            <a:ext cx="5477510" cy="3041015"/>
          </a:xfrm>
          <a:custGeom>
            <a:avLst/>
            <a:gdLst/>
            <a:ahLst/>
            <a:cxnLst/>
            <a:rect l="l" t="t" r="r" b="b"/>
            <a:pathLst>
              <a:path w="5477509" h="3041015">
                <a:moveTo>
                  <a:pt x="360045" y="2132076"/>
                </a:moveTo>
                <a:lnTo>
                  <a:pt x="351980" y="2127377"/>
                </a:lnTo>
                <a:lnTo>
                  <a:pt x="276860" y="2083562"/>
                </a:lnTo>
                <a:lnTo>
                  <a:pt x="274574" y="2082165"/>
                </a:lnTo>
                <a:lnTo>
                  <a:pt x="271653" y="2082927"/>
                </a:lnTo>
                <a:lnTo>
                  <a:pt x="270256" y="2085213"/>
                </a:lnTo>
                <a:lnTo>
                  <a:pt x="268986" y="2087499"/>
                </a:lnTo>
                <a:lnTo>
                  <a:pt x="269748" y="2090420"/>
                </a:lnTo>
                <a:lnTo>
                  <a:pt x="272034" y="2091690"/>
                </a:lnTo>
                <a:lnTo>
                  <a:pt x="333197" y="2127377"/>
                </a:lnTo>
                <a:lnTo>
                  <a:pt x="0" y="2127377"/>
                </a:lnTo>
                <a:lnTo>
                  <a:pt x="0" y="2136902"/>
                </a:lnTo>
                <a:lnTo>
                  <a:pt x="332981" y="2136902"/>
                </a:lnTo>
                <a:lnTo>
                  <a:pt x="272034" y="2172462"/>
                </a:lnTo>
                <a:lnTo>
                  <a:pt x="269748" y="2173732"/>
                </a:lnTo>
                <a:lnTo>
                  <a:pt x="268986" y="2176653"/>
                </a:lnTo>
                <a:lnTo>
                  <a:pt x="270256" y="2178939"/>
                </a:lnTo>
                <a:lnTo>
                  <a:pt x="271653" y="2181225"/>
                </a:lnTo>
                <a:lnTo>
                  <a:pt x="274574" y="2181987"/>
                </a:lnTo>
                <a:lnTo>
                  <a:pt x="276860" y="2180590"/>
                </a:lnTo>
                <a:lnTo>
                  <a:pt x="351764" y="2136902"/>
                </a:lnTo>
                <a:lnTo>
                  <a:pt x="360045" y="2132076"/>
                </a:lnTo>
                <a:close/>
              </a:path>
              <a:path w="5477509" h="3041015">
                <a:moveTo>
                  <a:pt x="5477256" y="3039148"/>
                </a:moveTo>
                <a:lnTo>
                  <a:pt x="4906264" y="25742"/>
                </a:lnTo>
                <a:lnTo>
                  <a:pt x="4952619" y="78994"/>
                </a:lnTo>
                <a:lnTo>
                  <a:pt x="4954270" y="81026"/>
                </a:lnTo>
                <a:lnTo>
                  <a:pt x="4957318" y="81153"/>
                </a:lnTo>
                <a:lnTo>
                  <a:pt x="4959350" y="79502"/>
                </a:lnTo>
                <a:lnTo>
                  <a:pt x="4961255" y="77724"/>
                </a:lnTo>
                <a:lnTo>
                  <a:pt x="4961509" y="74676"/>
                </a:lnTo>
                <a:lnTo>
                  <a:pt x="4959731" y="72771"/>
                </a:lnTo>
                <a:lnTo>
                  <a:pt x="4903762" y="8255"/>
                </a:lnTo>
                <a:lnTo>
                  <a:pt x="4896612" y="0"/>
                </a:lnTo>
                <a:lnTo>
                  <a:pt x="4863465" y="93345"/>
                </a:lnTo>
                <a:lnTo>
                  <a:pt x="4864735" y="96012"/>
                </a:lnTo>
                <a:lnTo>
                  <a:pt x="4867275" y="96901"/>
                </a:lnTo>
                <a:lnTo>
                  <a:pt x="4869688" y="97790"/>
                </a:lnTo>
                <a:lnTo>
                  <a:pt x="4872482" y="96520"/>
                </a:lnTo>
                <a:lnTo>
                  <a:pt x="4896891" y="27660"/>
                </a:lnTo>
                <a:lnTo>
                  <a:pt x="5467985" y="3040913"/>
                </a:lnTo>
                <a:lnTo>
                  <a:pt x="5477256" y="303914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60642"/>
            <a:ext cx="8534399" cy="959237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77825" marR="179705" indent="-287020">
              <a:lnSpc>
                <a:spcPct val="100000"/>
              </a:lnSpc>
              <a:spcBef>
                <a:spcPts val="280"/>
              </a:spcBef>
              <a:tabLst>
                <a:tab pos="377825" algn="l"/>
              </a:tabLst>
            </a:pPr>
            <a:r>
              <a:rPr sz="2000" spc="-5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	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mesofase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colesterica</a:t>
            </a:r>
            <a:r>
              <a:rPr sz="2000" b="1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strettamente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correlata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nematica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(nematica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chirale,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N*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costituisce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variante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chirale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il </a:t>
            </a:r>
            <a:r>
              <a:rPr sz="2000" spc="-10" dirty="0">
                <a:latin typeface="Calibri"/>
                <a:cs typeface="Calibri"/>
              </a:rPr>
              <a:t>direttore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segue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cioè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andamento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elicoidale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207" y="1575816"/>
            <a:ext cx="4524375" cy="24955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654" y="4724400"/>
            <a:ext cx="8000289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86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nematic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(N)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liquid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crystal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phase</a:t>
            </a:r>
            <a:r>
              <a:rPr sz="20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technologically the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most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important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many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different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types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liquid</a:t>
            </a:r>
            <a:r>
              <a:rPr sz="20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crystal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phases.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0520" algn="just"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0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nematic</a:t>
            </a:r>
            <a:r>
              <a:rPr sz="2000" b="1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phase</a:t>
            </a:r>
            <a:r>
              <a:rPr sz="2000" b="1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liquid crystal</a:t>
            </a:r>
            <a:r>
              <a:rPr sz="20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phase</a:t>
            </a:r>
            <a:r>
              <a:rPr sz="2000" b="1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that</a:t>
            </a:r>
            <a:r>
              <a:rPr sz="20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used</a:t>
            </a:r>
            <a:r>
              <a:rPr sz="2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virtually</a:t>
            </a:r>
            <a:r>
              <a:rPr sz="20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all</a:t>
            </a:r>
            <a:r>
              <a:rPr lang="en-CA" sz="20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commercially</a:t>
            </a:r>
            <a:r>
              <a:rPr sz="2000" b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available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liquid</a:t>
            </a:r>
            <a:r>
              <a:rPr sz="2000" b="1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crystal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displays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59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generale: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990600"/>
            <a:ext cx="8991600" cy="5293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2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formazione</a:t>
            </a:r>
            <a:r>
              <a:rPr sz="2000" spc="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della</a:t>
            </a:r>
            <a:r>
              <a:rPr sz="2000" spc="2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mesofase</a:t>
            </a:r>
            <a:r>
              <a:rPr sz="2000" spc="20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liquido</a:t>
            </a:r>
            <a:r>
              <a:rPr sz="2000" spc="2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cristallina</a:t>
            </a:r>
            <a:r>
              <a:rPr sz="2000" spc="20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000" spc="20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direttamente</a:t>
            </a:r>
            <a:r>
              <a:rPr sz="2000" spc="2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collegata</a:t>
            </a:r>
            <a:r>
              <a:rPr sz="2000" spc="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alla</a:t>
            </a:r>
            <a:r>
              <a:rPr sz="2000" spc="2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natura</a:t>
            </a:r>
            <a:r>
              <a:rPr lang="en-CA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chimica</a:t>
            </a:r>
            <a:r>
              <a:rPr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alla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struttura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mesogene.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</a:t>
            </a:r>
            <a:r>
              <a:rPr sz="2000" spc="2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ottenere</a:t>
            </a:r>
            <a:r>
              <a:rPr sz="2000" spc="2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fasi</a:t>
            </a:r>
            <a:r>
              <a:rPr sz="20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nelle</a:t>
            </a:r>
            <a:r>
              <a:rPr sz="2000" spc="2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quali</a:t>
            </a:r>
            <a:r>
              <a:rPr sz="2000" spc="2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000" spc="2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000" spc="2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siano</a:t>
            </a:r>
            <a:r>
              <a:rPr sz="2000" spc="2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posizionalmente</a:t>
            </a:r>
            <a:r>
              <a:rPr sz="2000" spc="2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disordinate,</a:t>
            </a:r>
            <a:r>
              <a:rPr sz="2000" spc="2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ma</a:t>
            </a:r>
            <a:r>
              <a:rPr sz="20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che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conservino</a:t>
            </a:r>
            <a:r>
              <a:rPr sz="2000" spc="3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</a:t>
            </a:r>
            <a:r>
              <a:rPr sz="2000" spc="4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certo</a:t>
            </a:r>
            <a:r>
              <a:rPr sz="2000" spc="4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ordine</a:t>
            </a:r>
            <a:r>
              <a:rPr sz="2000" b="1" spc="3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orientazionale</a:t>
            </a:r>
            <a:r>
              <a:rPr sz="2000" b="1" spc="4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necessario</a:t>
            </a:r>
            <a:r>
              <a:rPr sz="2000" spc="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sz="2000" spc="4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instaurino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tra</a:t>
            </a:r>
            <a:r>
              <a:rPr sz="2000" spc="3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le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interazioni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dipendenti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dall’orientazione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reciproca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1905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Queste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interazioni,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natura sterica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(repulsive)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dovute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alla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mutua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impenetrabilità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lang="en-CA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000" spc="85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6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natura</a:t>
            </a:r>
            <a:r>
              <a:rPr sz="2000" spc="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elettrica</a:t>
            </a:r>
            <a:r>
              <a:rPr sz="2000" spc="7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(attrattive)</a:t>
            </a:r>
            <a:r>
              <a:rPr sz="2000" spc="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dovute</a:t>
            </a:r>
            <a:r>
              <a:rPr sz="2000" spc="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6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polarizzazioni</a:t>
            </a:r>
            <a:r>
              <a:rPr sz="2000" spc="8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temporanee</a:t>
            </a:r>
            <a:r>
              <a:rPr sz="2000" spc="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o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permanenti,</a:t>
            </a:r>
            <a:r>
              <a:rPr sz="2000" spc="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sz="2000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verificano</a:t>
            </a:r>
            <a:r>
              <a:rPr sz="2000" spc="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quando</a:t>
            </a:r>
            <a:r>
              <a:rPr sz="20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forma</a:t>
            </a:r>
            <a:r>
              <a:rPr sz="2000" spc="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della</a:t>
            </a:r>
            <a:r>
              <a:rPr sz="2000" spc="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molecola</a:t>
            </a:r>
            <a:r>
              <a:rPr sz="2000" spc="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differisce</a:t>
            </a:r>
            <a:r>
              <a:rPr sz="2000" spc="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molto</a:t>
            </a:r>
            <a:r>
              <a:rPr sz="2000" spc="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dalla</a:t>
            </a:r>
            <a:r>
              <a:rPr sz="20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forma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sferica,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cioè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una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dimensioni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molecolari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sia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molto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diversa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dalle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altre</a:t>
            </a:r>
            <a:r>
              <a:rPr sz="20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due.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Uno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dei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requisiti</a:t>
            </a:r>
            <a:r>
              <a:rPr sz="20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fondamentali</a:t>
            </a:r>
            <a:r>
              <a:rPr sz="2000" spc="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una</a:t>
            </a:r>
            <a:r>
              <a:rPr sz="20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molecola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deve</a:t>
            </a:r>
            <a:r>
              <a:rPr sz="20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possedere</a:t>
            </a:r>
            <a:r>
              <a:rPr sz="20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per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dar</a:t>
            </a:r>
            <a:r>
              <a:rPr sz="20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luogo</a:t>
            </a:r>
            <a:r>
              <a:rPr lang="en-CA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ad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composto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LC,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certo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intervallo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temperatura,</a:t>
            </a:r>
            <a:r>
              <a:rPr sz="20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l’asimmetria</a:t>
            </a:r>
            <a:r>
              <a:rPr sz="20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geometrica.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Maggiore</a:t>
            </a:r>
            <a:r>
              <a:rPr sz="2000" b="1" spc="1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000" b="1" spc="1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il</a:t>
            </a:r>
            <a:r>
              <a:rPr sz="2000" b="1" spc="14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rapporto</a:t>
            </a:r>
            <a:r>
              <a:rPr sz="2000" b="1" spc="14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lunghezza/diametro,</a:t>
            </a:r>
            <a:r>
              <a:rPr sz="2000" b="1" spc="17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maggiore</a:t>
            </a:r>
            <a:r>
              <a:rPr sz="2000" b="1" spc="15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000" b="1" spc="14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b="1" spc="1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tendenza</a:t>
            </a:r>
            <a:r>
              <a:rPr sz="2000" b="1" spc="1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delle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000" b="1" spc="4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b="1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mantenere</a:t>
            </a:r>
            <a:r>
              <a:rPr sz="2000" b="1" spc="43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una</a:t>
            </a:r>
            <a:r>
              <a:rPr sz="2000" b="1" spc="4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direzione</a:t>
            </a:r>
            <a:r>
              <a:rPr sz="2000" b="1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preferenziale</a:t>
            </a:r>
            <a:r>
              <a:rPr sz="2000" b="1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b="1" spc="4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temperature</a:t>
            </a:r>
            <a:r>
              <a:rPr sz="2000" b="1" spc="4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superiori</a:t>
            </a:r>
            <a:r>
              <a:rPr sz="2000" b="1" spc="4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quella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transizione</a:t>
            </a:r>
            <a:r>
              <a:rPr sz="2000" b="1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0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fase</a:t>
            </a:r>
            <a:r>
              <a:rPr sz="20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Liq-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Crist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Un’altra</a:t>
            </a:r>
            <a:r>
              <a:rPr sz="2400" spc="3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condizione</a:t>
            </a:r>
            <a:r>
              <a:rPr sz="2400" spc="3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fondamentale</a:t>
            </a:r>
            <a:r>
              <a:rPr sz="2400" spc="3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è</a:t>
            </a:r>
            <a:r>
              <a:rPr sz="2400" spc="3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400" spc="3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tali</a:t>
            </a:r>
            <a:r>
              <a:rPr sz="2400" spc="40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400" spc="3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siano</a:t>
            </a:r>
            <a:r>
              <a:rPr sz="2400" spc="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rigide</a:t>
            </a:r>
            <a:r>
              <a:rPr sz="2400" spc="3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nella</a:t>
            </a:r>
            <a:r>
              <a:rPr sz="2400" spc="3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zona</a:t>
            </a:r>
            <a:r>
              <a:rPr lang="en-CA"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centrale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rechino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una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coda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terminale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certo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grado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flessibilità.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Molto</a:t>
            </a:r>
            <a:r>
              <a:rPr sz="2400" spc="3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spesso</a:t>
            </a:r>
            <a:r>
              <a:rPr sz="2400" spc="3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queste</a:t>
            </a:r>
            <a:r>
              <a:rPr sz="2400" spc="3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400" spc="3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mesogene</a:t>
            </a:r>
            <a:r>
              <a:rPr sz="2400" spc="3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contengono</a:t>
            </a:r>
            <a:r>
              <a:rPr sz="2400" spc="3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due</a:t>
            </a:r>
            <a:r>
              <a:rPr sz="2400" spc="3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spc="3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più</a:t>
            </a:r>
            <a:r>
              <a:rPr sz="2400" spc="3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sistemi</a:t>
            </a:r>
            <a:r>
              <a:rPr sz="2400" spc="3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ciclici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aromatici</a:t>
            </a:r>
            <a:r>
              <a:rPr sz="24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alifatici</a:t>
            </a:r>
            <a:r>
              <a:rPr sz="24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CA" sz="2400" spc="27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400" spc="2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da</a:t>
            </a:r>
            <a:r>
              <a:rPr lang="en-CA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nno</a:t>
            </a:r>
            <a:r>
              <a:rPr sz="2400" spc="254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rigidità</a:t>
            </a:r>
            <a:r>
              <a:rPr sz="2400" spc="2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alla</a:t>
            </a:r>
            <a:r>
              <a:rPr sz="2400" spc="2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molecola,</a:t>
            </a:r>
            <a:r>
              <a:rPr sz="24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2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legati</a:t>
            </a:r>
            <a:r>
              <a:rPr sz="2400" spc="2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fra</a:t>
            </a:r>
            <a:r>
              <a:rPr sz="2400" spc="2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400" spc="2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loro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direttamente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mediante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gruppi</a:t>
            </a:r>
            <a:r>
              <a:rPr sz="24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ponte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rigidi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che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favoriscono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complanarità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degli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anelli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preservando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linearità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della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molecola.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tali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molecole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anisotrope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tendono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disporsi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tutte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nella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stessa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direzione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modo</a:t>
            </a:r>
            <a:r>
              <a:rPr sz="240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da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disturbarsi</a:t>
            </a:r>
            <a:r>
              <a:rPr sz="2400" spc="2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il</a:t>
            </a:r>
            <a:r>
              <a:rPr sz="2400" spc="22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meno</a:t>
            </a:r>
            <a:r>
              <a:rPr sz="2400" spc="2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possibile</a:t>
            </a:r>
            <a:r>
              <a:rPr sz="2400" spc="2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esibendo</a:t>
            </a:r>
            <a:r>
              <a:rPr sz="2400" spc="2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forti</a:t>
            </a:r>
            <a:r>
              <a:rPr sz="2400" spc="2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interazioni</a:t>
            </a:r>
            <a:r>
              <a:rPr sz="2400" spc="2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attrattive</a:t>
            </a:r>
            <a:r>
              <a:rPr sz="2400" spc="2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nel</a:t>
            </a:r>
            <a:r>
              <a:rPr sz="2400" spc="22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caso</a:t>
            </a:r>
            <a:r>
              <a:rPr sz="2400" spc="2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2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cui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sono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allineate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parallelamente</a:t>
            </a:r>
            <a:r>
              <a:rPr sz="2400" spc="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alle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altre.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La flessibilità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delle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code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favorisce</a:t>
            </a:r>
            <a:r>
              <a:rPr sz="240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disposizione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ordinata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fra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varie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molecole.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752" y="1013871"/>
            <a:ext cx="4637246" cy="46474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01139" y="1616075"/>
            <a:ext cx="385445" cy="2366645"/>
            <a:chOff x="1501139" y="1616075"/>
            <a:chExt cx="385445" cy="2366645"/>
          </a:xfrm>
        </p:grpSpPr>
        <p:sp>
          <p:nvSpPr>
            <p:cNvPr id="4" name="object 4"/>
            <p:cNvSpPr/>
            <p:nvPr/>
          </p:nvSpPr>
          <p:spPr>
            <a:xfrm>
              <a:off x="1513839" y="2749422"/>
              <a:ext cx="360045" cy="1220470"/>
            </a:xfrm>
            <a:custGeom>
              <a:avLst/>
              <a:gdLst/>
              <a:ahLst/>
              <a:cxnLst/>
              <a:rect l="l" t="t" r="r" b="b"/>
              <a:pathLst>
                <a:path w="360044" h="1220470">
                  <a:moveTo>
                    <a:pt x="0" y="0"/>
                  </a:moveTo>
                  <a:lnTo>
                    <a:pt x="0" y="90042"/>
                  </a:lnTo>
                  <a:lnTo>
                    <a:pt x="624" y="156297"/>
                  </a:lnTo>
                  <a:lnTo>
                    <a:pt x="2476" y="221693"/>
                  </a:lnTo>
                  <a:lnTo>
                    <a:pt x="5525" y="286105"/>
                  </a:lnTo>
                  <a:lnTo>
                    <a:pt x="9740" y="349409"/>
                  </a:lnTo>
                  <a:lnTo>
                    <a:pt x="15089" y="411479"/>
                  </a:lnTo>
                  <a:lnTo>
                    <a:pt x="21542" y="472189"/>
                  </a:lnTo>
                  <a:lnTo>
                    <a:pt x="29068" y="531415"/>
                  </a:lnTo>
                  <a:lnTo>
                    <a:pt x="37635" y="589032"/>
                  </a:lnTo>
                  <a:lnTo>
                    <a:pt x="47213" y="644914"/>
                  </a:lnTo>
                  <a:lnTo>
                    <a:pt x="57770" y="698936"/>
                  </a:lnTo>
                  <a:lnTo>
                    <a:pt x="69275" y="750973"/>
                  </a:lnTo>
                  <a:lnTo>
                    <a:pt x="81698" y="800899"/>
                  </a:lnTo>
                  <a:lnTo>
                    <a:pt x="95007" y="848590"/>
                  </a:lnTo>
                  <a:lnTo>
                    <a:pt x="109171" y="893920"/>
                  </a:lnTo>
                  <a:lnTo>
                    <a:pt x="124159" y="936765"/>
                  </a:lnTo>
                  <a:lnTo>
                    <a:pt x="139940" y="976998"/>
                  </a:lnTo>
                  <a:lnTo>
                    <a:pt x="156483" y="1014495"/>
                  </a:lnTo>
                  <a:lnTo>
                    <a:pt x="173757" y="1049130"/>
                  </a:lnTo>
                  <a:lnTo>
                    <a:pt x="210373" y="1109316"/>
                  </a:lnTo>
                  <a:lnTo>
                    <a:pt x="249539" y="1156553"/>
                  </a:lnTo>
                  <a:lnTo>
                    <a:pt x="270002" y="1175003"/>
                  </a:lnTo>
                  <a:lnTo>
                    <a:pt x="270002" y="1220089"/>
                  </a:lnTo>
                  <a:lnTo>
                    <a:pt x="360045" y="1165606"/>
                  </a:lnTo>
                  <a:lnTo>
                    <a:pt x="270002" y="1040002"/>
                  </a:lnTo>
                  <a:lnTo>
                    <a:pt x="270002" y="1085088"/>
                  </a:lnTo>
                  <a:lnTo>
                    <a:pt x="249539" y="1066637"/>
                  </a:lnTo>
                  <a:lnTo>
                    <a:pt x="210373" y="1019400"/>
                  </a:lnTo>
                  <a:lnTo>
                    <a:pt x="173757" y="959213"/>
                  </a:lnTo>
                  <a:lnTo>
                    <a:pt x="156483" y="924577"/>
                  </a:lnTo>
                  <a:lnTo>
                    <a:pt x="139940" y="887078"/>
                  </a:lnTo>
                  <a:lnTo>
                    <a:pt x="124159" y="846843"/>
                  </a:lnTo>
                  <a:lnTo>
                    <a:pt x="109171" y="803997"/>
                  </a:lnTo>
                  <a:lnTo>
                    <a:pt x="95007" y="758664"/>
                  </a:lnTo>
                  <a:lnTo>
                    <a:pt x="81698" y="710969"/>
                  </a:lnTo>
                  <a:lnTo>
                    <a:pt x="69275" y="661039"/>
                  </a:lnTo>
                  <a:lnTo>
                    <a:pt x="57770" y="608997"/>
                  </a:lnTo>
                  <a:lnTo>
                    <a:pt x="47213" y="554969"/>
                  </a:lnTo>
                  <a:lnTo>
                    <a:pt x="37635" y="499081"/>
                  </a:lnTo>
                  <a:lnTo>
                    <a:pt x="29068" y="441457"/>
                  </a:lnTo>
                  <a:lnTo>
                    <a:pt x="21542" y="382222"/>
                  </a:lnTo>
                  <a:lnTo>
                    <a:pt x="15089" y="321502"/>
                  </a:lnTo>
                  <a:lnTo>
                    <a:pt x="9740" y="259421"/>
                  </a:lnTo>
                  <a:lnTo>
                    <a:pt x="5525" y="196106"/>
                  </a:lnTo>
                  <a:lnTo>
                    <a:pt x="2476" y="131680"/>
                  </a:lnTo>
                  <a:lnTo>
                    <a:pt x="624" y="66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3867" y="1628775"/>
              <a:ext cx="360045" cy="1165860"/>
            </a:xfrm>
            <a:custGeom>
              <a:avLst/>
              <a:gdLst/>
              <a:ahLst/>
              <a:cxnLst/>
              <a:rect l="l" t="t" r="r" b="b"/>
              <a:pathLst>
                <a:path w="360044" h="1165860">
                  <a:moveTo>
                    <a:pt x="360017" y="0"/>
                  </a:moveTo>
                  <a:lnTo>
                    <a:pt x="355191" y="0"/>
                  </a:lnTo>
                  <a:lnTo>
                    <a:pt x="345539" y="888"/>
                  </a:lnTo>
                  <a:lnTo>
                    <a:pt x="302146" y="14432"/>
                  </a:lnTo>
                  <a:lnTo>
                    <a:pt x="260498" y="43348"/>
                  </a:lnTo>
                  <a:lnTo>
                    <a:pt x="220882" y="86663"/>
                  </a:lnTo>
                  <a:lnTo>
                    <a:pt x="183586" y="143402"/>
                  </a:lnTo>
                  <a:lnTo>
                    <a:pt x="148901" y="212591"/>
                  </a:lnTo>
                  <a:lnTo>
                    <a:pt x="132627" y="251549"/>
                  </a:lnTo>
                  <a:lnTo>
                    <a:pt x="117113" y="293254"/>
                  </a:lnTo>
                  <a:lnTo>
                    <a:pt x="102397" y="337584"/>
                  </a:lnTo>
                  <a:lnTo>
                    <a:pt x="88513" y="384417"/>
                  </a:lnTo>
                  <a:lnTo>
                    <a:pt x="75498" y="433632"/>
                  </a:lnTo>
                  <a:lnTo>
                    <a:pt x="63388" y="485106"/>
                  </a:lnTo>
                  <a:lnTo>
                    <a:pt x="52219" y="538718"/>
                  </a:lnTo>
                  <a:lnTo>
                    <a:pt x="42027" y="594345"/>
                  </a:lnTo>
                  <a:lnTo>
                    <a:pt x="32849" y="651867"/>
                  </a:lnTo>
                  <a:lnTo>
                    <a:pt x="24719" y="711161"/>
                  </a:lnTo>
                  <a:lnTo>
                    <a:pt x="17676" y="772105"/>
                  </a:lnTo>
                  <a:lnTo>
                    <a:pt x="11753" y="834578"/>
                  </a:lnTo>
                  <a:lnTo>
                    <a:pt x="6988" y="898457"/>
                  </a:lnTo>
                  <a:lnTo>
                    <a:pt x="3417" y="963622"/>
                  </a:lnTo>
                  <a:lnTo>
                    <a:pt x="1075" y="1029949"/>
                  </a:lnTo>
                  <a:lnTo>
                    <a:pt x="0" y="1097318"/>
                  </a:lnTo>
                  <a:lnTo>
                    <a:pt x="226" y="1165605"/>
                  </a:lnTo>
                  <a:lnTo>
                    <a:pt x="1873" y="1094133"/>
                  </a:lnTo>
                  <a:lnTo>
                    <a:pt x="4924" y="1024004"/>
                  </a:lnTo>
                  <a:lnTo>
                    <a:pt x="9337" y="955355"/>
                  </a:lnTo>
                  <a:lnTo>
                    <a:pt x="15064" y="888317"/>
                  </a:lnTo>
                  <a:lnTo>
                    <a:pt x="22062" y="823026"/>
                  </a:lnTo>
                  <a:lnTo>
                    <a:pt x="30287" y="759614"/>
                  </a:lnTo>
                  <a:lnTo>
                    <a:pt x="39692" y="698217"/>
                  </a:lnTo>
                  <a:lnTo>
                    <a:pt x="50235" y="638967"/>
                  </a:lnTo>
                  <a:lnTo>
                    <a:pt x="61869" y="581998"/>
                  </a:lnTo>
                  <a:lnTo>
                    <a:pt x="74550" y="527446"/>
                  </a:lnTo>
                  <a:lnTo>
                    <a:pt x="88234" y="475442"/>
                  </a:lnTo>
                  <a:lnTo>
                    <a:pt x="102875" y="426122"/>
                  </a:lnTo>
                  <a:lnTo>
                    <a:pt x="118429" y="379619"/>
                  </a:lnTo>
                  <a:lnTo>
                    <a:pt x="134852" y="336067"/>
                  </a:lnTo>
                  <a:lnTo>
                    <a:pt x="152098" y="295600"/>
                  </a:lnTo>
                  <a:lnTo>
                    <a:pt x="170123" y="258351"/>
                  </a:lnTo>
                  <a:lnTo>
                    <a:pt x="188882" y="224455"/>
                  </a:lnTo>
                  <a:lnTo>
                    <a:pt x="228424" y="167256"/>
                  </a:lnTo>
                  <a:lnTo>
                    <a:pt x="270365" y="125074"/>
                  </a:lnTo>
                  <a:lnTo>
                    <a:pt x="314349" y="98979"/>
                  </a:lnTo>
                  <a:lnTo>
                    <a:pt x="360017" y="90042"/>
                  </a:lnTo>
                  <a:lnTo>
                    <a:pt x="36001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3839" y="1628775"/>
              <a:ext cx="360045" cy="2341245"/>
            </a:xfrm>
            <a:custGeom>
              <a:avLst/>
              <a:gdLst/>
              <a:ahLst/>
              <a:cxnLst/>
              <a:rect l="l" t="t" r="r" b="b"/>
              <a:pathLst>
                <a:path w="360044" h="2341245">
                  <a:moveTo>
                    <a:pt x="0" y="1120648"/>
                  </a:moveTo>
                  <a:lnTo>
                    <a:pt x="624" y="1186918"/>
                  </a:lnTo>
                  <a:lnTo>
                    <a:pt x="2476" y="1252328"/>
                  </a:lnTo>
                  <a:lnTo>
                    <a:pt x="5525" y="1316754"/>
                  </a:lnTo>
                  <a:lnTo>
                    <a:pt x="9740" y="1380069"/>
                  </a:lnTo>
                  <a:lnTo>
                    <a:pt x="15089" y="1442150"/>
                  </a:lnTo>
                  <a:lnTo>
                    <a:pt x="21542" y="1502870"/>
                  </a:lnTo>
                  <a:lnTo>
                    <a:pt x="29068" y="1562105"/>
                  </a:lnTo>
                  <a:lnTo>
                    <a:pt x="37635" y="1619729"/>
                  </a:lnTo>
                  <a:lnTo>
                    <a:pt x="47213" y="1675617"/>
                  </a:lnTo>
                  <a:lnTo>
                    <a:pt x="57770" y="1729645"/>
                  </a:lnTo>
                  <a:lnTo>
                    <a:pt x="69275" y="1781687"/>
                  </a:lnTo>
                  <a:lnTo>
                    <a:pt x="81698" y="1831617"/>
                  </a:lnTo>
                  <a:lnTo>
                    <a:pt x="95007" y="1879312"/>
                  </a:lnTo>
                  <a:lnTo>
                    <a:pt x="109171" y="1924645"/>
                  </a:lnTo>
                  <a:lnTo>
                    <a:pt x="124159" y="1967491"/>
                  </a:lnTo>
                  <a:lnTo>
                    <a:pt x="139940" y="2007726"/>
                  </a:lnTo>
                  <a:lnTo>
                    <a:pt x="156483" y="2045225"/>
                  </a:lnTo>
                  <a:lnTo>
                    <a:pt x="173757" y="2079861"/>
                  </a:lnTo>
                  <a:lnTo>
                    <a:pt x="210373" y="2140048"/>
                  </a:lnTo>
                  <a:lnTo>
                    <a:pt x="249539" y="2187285"/>
                  </a:lnTo>
                  <a:lnTo>
                    <a:pt x="270002" y="2205736"/>
                  </a:lnTo>
                  <a:lnTo>
                    <a:pt x="270002" y="2160651"/>
                  </a:lnTo>
                  <a:lnTo>
                    <a:pt x="360045" y="2286254"/>
                  </a:lnTo>
                  <a:lnTo>
                    <a:pt x="270002" y="2340737"/>
                  </a:lnTo>
                  <a:lnTo>
                    <a:pt x="270002" y="2295652"/>
                  </a:lnTo>
                  <a:lnTo>
                    <a:pt x="249539" y="2277201"/>
                  </a:lnTo>
                  <a:lnTo>
                    <a:pt x="210373" y="2229964"/>
                  </a:lnTo>
                  <a:lnTo>
                    <a:pt x="173757" y="2169778"/>
                  </a:lnTo>
                  <a:lnTo>
                    <a:pt x="156483" y="2135143"/>
                  </a:lnTo>
                  <a:lnTo>
                    <a:pt x="139940" y="2097646"/>
                  </a:lnTo>
                  <a:lnTo>
                    <a:pt x="124159" y="2057413"/>
                  </a:lnTo>
                  <a:lnTo>
                    <a:pt x="109171" y="2014568"/>
                  </a:lnTo>
                  <a:lnTo>
                    <a:pt x="95007" y="1969238"/>
                  </a:lnTo>
                  <a:lnTo>
                    <a:pt x="81698" y="1921547"/>
                  </a:lnTo>
                  <a:lnTo>
                    <a:pt x="69275" y="1871621"/>
                  </a:lnTo>
                  <a:lnTo>
                    <a:pt x="57770" y="1819584"/>
                  </a:lnTo>
                  <a:lnTo>
                    <a:pt x="47213" y="1765562"/>
                  </a:lnTo>
                  <a:lnTo>
                    <a:pt x="37635" y="1709680"/>
                  </a:lnTo>
                  <a:lnTo>
                    <a:pt x="29068" y="1652063"/>
                  </a:lnTo>
                  <a:lnTo>
                    <a:pt x="21542" y="1592837"/>
                  </a:lnTo>
                  <a:lnTo>
                    <a:pt x="15089" y="1532127"/>
                  </a:lnTo>
                  <a:lnTo>
                    <a:pt x="9740" y="1470057"/>
                  </a:lnTo>
                  <a:lnTo>
                    <a:pt x="5525" y="1406753"/>
                  </a:lnTo>
                  <a:lnTo>
                    <a:pt x="2476" y="1342341"/>
                  </a:lnTo>
                  <a:lnTo>
                    <a:pt x="624" y="1276945"/>
                  </a:lnTo>
                  <a:lnTo>
                    <a:pt x="0" y="1210690"/>
                  </a:lnTo>
                  <a:lnTo>
                    <a:pt x="0" y="1120648"/>
                  </a:lnTo>
                  <a:lnTo>
                    <a:pt x="708" y="1049781"/>
                  </a:lnTo>
                  <a:lnTo>
                    <a:pt x="2804" y="980085"/>
                  </a:lnTo>
                  <a:lnTo>
                    <a:pt x="6247" y="911691"/>
                  </a:lnTo>
                  <a:lnTo>
                    <a:pt x="10994" y="844730"/>
                  </a:lnTo>
                  <a:lnTo>
                    <a:pt x="17002" y="779334"/>
                  </a:lnTo>
                  <a:lnTo>
                    <a:pt x="24230" y="715633"/>
                  </a:lnTo>
                  <a:lnTo>
                    <a:pt x="32636" y="653760"/>
                  </a:lnTo>
                  <a:lnTo>
                    <a:pt x="42178" y="593845"/>
                  </a:lnTo>
                  <a:lnTo>
                    <a:pt x="52812" y="536021"/>
                  </a:lnTo>
                  <a:lnTo>
                    <a:pt x="64498" y="480417"/>
                  </a:lnTo>
                  <a:lnTo>
                    <a:pt x="77193" y="427166"/>
                  </a:lnTo>
                  <a:lnTo>
                    <a:pt x="90855" y="376399"/>
                  </a:lnTo>
                  <a:lnTo>
                    <a:pt x="105441" y="328247"/>
                  </a:lnTo>
                  <a:lnTo>
                    <a:pt x="120910" y="282841"/>
                  </a:lnTo>
                  <a:lnTo>
                    <a:pt x="137220" y="240313"/>
                  </a:lnTo>
                  <a:lnTo>
                    <a:pt x="154328" y="200795"/>
                  </a:lnTo>
                  <a:lnTo>
                    <a:pt x="172192" y="164416"/>
                  </a:lnTo>
                  <a:lnTo>
                    <a:pt x="210020" y="101607"/>
                  </a:lnTo>
                  <a:lnTo>
                    <a:pt x="250368" y="52934"/>
                  </a:lnTo>
                  <a:lnTo>
                    <a:pt x="292897" y="19450"/>
                  </a:lnTo>
                  <a:lnTo>
                    <a:pt x="337271" y="2204"/>
                  </a:lnTo>
                  <a:lnTo>
                    <a:pt x="360045" y="0"/>
                  </a:lnTo>
                  <a:lnTo>
                    <a:pt x="360045" y="90042"/>
                  </a:lnTo>
                  <a:lnTo>
                    <a:pt x="337022" y="92299"/>
                  </a:lnTo>
                  <a:lnTo>
                    <a:pt x="314377" y="98979"/>
                  </a:lnTo>
                  <a:lnTo>
                    <a:pt x="270393" y="125074"/>
                  </a:lnTo>
                  <a:lnTo>
                    <a:pt x="228452" y="167256"/>
                  </a:lnTo>
                  <a:lnTo>
                    <a:pt x="188910" y="224455"/>
                  </a:lnTo>
                  <a:lnTo>
                    <a:pt x="170151" y="258351"/>
                  </a:lnTo>
                  <a:lnTo>
                    <a:pt x="152126" y="295600"/>
                  </a:lnTo>
                  <a:lnTo>
                    <a:pt x="134880" y="336067"/>
                  </a:lnTo>
                  <a:lnTo>
                    <a:pt x="118457" y="379619"/>
                  </a:lnTo>
                  <a:lnTo>
                    <a:pt x="102903" y="426122"/>
                  </a:lnTo>
                  <a:lnTo>
                    <a:pt x="88262" y="475442"/>
                  </a:lnTo>
                  <a:lnTo>
                    <a:pt x="74578" y="527446"/>
                  </a:lnTo>
                  <a:lnTo>
                    <a:pt x="61897" y="581998"/>
                  </a:lnTo>
                  <a:lnTo>
                    <a:pt x="50263" y="638967"/>
                  </a:lnTo>
                  <a:lnTo>
                    <a:pt x="39720" y="698217"/>
                  </a:lnTo>
                  <a:lnTo>
                    <a:pt x="30315" y="759614"/>
                  </a:lnTo>
                  <a:lnTo>
                    <a:pt x="22090" y="823026"/>
                  </a:lnTo>
                  <a:lnTo>
                    <a:pt x="15092" y="888317"/>
                  </a:lnTo>
                  <a:lnTo>
                    <a:pt x="9365" y="955355"/>
                  </a:lnTo>
                  <a:lnTo>
                    <a:pt x="4952" y="1024004"/>
                  </a:lnTo>
                  <a:lnTo>
                    <a:pt x="1901" y="1094133"/>
                  </a:lnTo>
                  <a:lnTo>
                    <a:pt x="253" y="1165605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2695" y="1618482"/>
            <a:ext cx="406907" cy="23667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49667" y="2731134"/>
            <a:ext cx="63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J/g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2731134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</a:t>
            </a:r>
            <a:r>
              <a:rPr sz="1800" dirty="0">
                <a:latin typeface="Calibri"/>
                <a:cs typeface="Calibri"/>
              </a:rPr>
              <a:t>250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J/g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1567</Words>
  <Application>Microsoft Office PowerPoint</Application>
  <PresentationFormat>On-screen Show (4:3)</PresentationFormat>
  <Paragraphs>170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Georgia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Strutture liquido-cristalline</vt:lpstr>
      <vt:lpstr>All’aumentare del grado di ordine della mesofase, si distinguono tre classi strutturali fondamentali: la mesofase nematica, smettica e colesterica.</vt:lpstr>
      <vt:lpstr>PowerPoint Presentation</vt:lpstr>
      <vt:lpstr>In generale:</vt:lpstr>
      <vt:lpstr>PowerPoint Presentation</vt:lpstr>
      <vt:lpstr>PowerPoint Presentation</vt:lpstr>
      <vt:lpstr>PowerPoint Presentation</vt:lpstr>
      <vt:lpstr>PowerPoint Presentation</vt:lpstr>
      <vt:lpstr>rod-like 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POLIMERI LIQUIDO-CRISTALLINI (LCP)</vt:lpstr>
      <vt:lpstr>In summary:</vt:lpstr>
      <vt:lpstr>PowerPoint Presentation</vt:lpstr>
      <vt:lpstr>PowerPoint Presentation</vt:lpstr>
      <vt:lpstr>PowerPoint Presentation</vt:lpstr>
      <vt:lpstr>PowerPoint Presentation</vt:lpstr>
      <vt:lpstr>le principali tecniche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Windows User</cp:lastModifiedBy>
  <cp:revision>23</cp:revision>
  <dcterms:created xsi:type="dcterms:W3CDTF">2023-03-01T23:53:11Z</dcterms:created>
  <dcterms:modified xsi:type="dcterms:W3CDTF">2023-05-17T23:21:02Z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2023-03-01T00:00:00Z</vt:filetime>
  </property>
  <property fmtid="{D5CDD505-2E9C-101B-9397-08002B2CF9AE}" pid="5" name="Producer">
    <vt:lpwstr>Microsoft® PowerPoint® 2010</vt:lpwstr>
  </property>
</Properties>
</file>