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tags/tag11.xml" ContentType="application/vnd.openxmlformats-officedocument.presentationml.tags+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tags/tag24.xml" ContentType="application/vnd.openxmlformats-officedocument.presentationml.tags+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tags/tag25.xml" ContentType="application/vnd.openxmlformats-officedocument.presentationml.tags+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notesMasterIdLst>
    <p:notesMasterId r:id="rId38"/>
  </p:notesMasterIdLst>
  <p:handoutMasterIdLst>
    <p:handoutMasterId r:id="rId39"/>
  </p:handoutMasterIdLst>
  <p:sldIdLst>
    <p:sldId id="395" r:id="rId2"/>
    <p:sldId id="396" r:id="rId3"/>
    <p:sldId id="397" r:id="rId4"/>
    <p:sldId id="398" r:id="rId5"/>
    <p:sldId id="428" r:id="rId6"/>
    <p:sldId id="429" r:id="rId7"/>
    <p:sldId id="430" r:id="rId8"/>
    <p:sldId id="431" r:id="rId9"/>
    <p:sldId id="434" r:id="rId10"/>
    <p:sldId id="399" r:id="rId11"/>
    <p:sldId id="337" r:id="rId12"/>
    <p:sldId id="412" r:id="rId13"/>
    <p:sldId id="432" r:id="rId14"/>
    <p:sldId id="400" r:id="rId15"/>
    <p:sldId id="414" r:id="rId16"/>
    <p:sldId id="419" r:id="rId17"/>
    <p:sldId id="420" r:id="rId18"/>
    <p:sldId id="433" r:id="rId19"/>
    <p:sldId id="435" r:id="rId20"/>
    <p:sldId id="421" r:id="rId21"/>
    <p:sldId id="436" r:id="rId22"/>
    <p:sldId id="401" r:id="rId23"/>
    <p:sldId id="413" r:id="rId24"/>
    <p:sldId id="422" r:id="rId25"/>
    <p:sldId id="402" r:id="rId26"/>
    <p:sldId id="415" r:id="rId27"/>
    <p:sldId id="403" r:id="rId28"/>
    <p:sldId id="404" r:id="rId29"/>
    <p:sldId id="405" r:id="rId30"/>
    <p:sldId id="406" r:id="rId31"/>
    <p:sldId id="407" r:id="rId32"/>
    <p:sldId id="423" r:id="rId33"/>
    <p:sldId id="424" r:id="rId34"/>
    <p:sldId id="425" r:id="rId35"/>
    <p:sldId id="427" r:id="rId36"/>
    <p:sldId id="408" r:id="rId37"/>
  </p:sldIdLst>
  <p:sldSz cx="9144000" cy="6858000" type="screen4x3"/>
  <p:notesSz cx="6858000" cy="9144000"/>
  <p:defaultTextStyle>
    <a:defPPr>
      <a:defRPr lang="it-IT"/>
    </a:defPPr>
    <a:lvl1pPr marL="0" algn="l" defTabSz="457147" rtl="0" eaLnBrk="1" latinLnBrk="0" hangingPunct="1">
      <a:defRPr sz="1800" kern="1200">
        <a:solidFill>
          <a:schemeClr val="tx1"/>
        </a:solidFill>
        <a:latin typeface="+mn-lt"/>
        <a:ea typeface="+mn-ea"/>
        <a:cs typeface="+mn-cs"/>
      </a:defRPr>
    </a:lvl1pPr>
    <a:lvl2pPr marL="457147" algn="l" defTabSz="457147" rtl="0" eaLnBrk="1" latinLnBrk="0" hangingPunct="1">
      <a:defRPr sz="1800" kern="1200">
        <a:solidFill>
          <a:schemeClr val="tx1"/>
        </a:solidFill>
        <a:latin typeface="+mn-lt"/>
        <a:ea typeface="+mn-ea"/>
        <a:cs typeface="+mn-cs"/>
      </a:defRPr>
    </a:lvl2pPr>
    <a:lvl3pPr marL="914295" algn="l" defTabSz="457147" rtl="0" eaLnBrk="1" latinLnBrk="0" hangingPunct="1">
      <a:defRPr sz="1800" kern="1200">
        <a:solidFill>
          <a:schemeClr val="tx1"/>
        </a:solidFill>
        <a:latin typeface="+mn-lt"/>
        <a:ea typeface="+mn-ea"/>
        <a:cs typeface="+mn-cs"/>
      </a:defRPr>
    </a:lvl3pPr>
    <a:lvl4pPr marL="1371442" algn="l" defTabSz="457147" rtl="0" eaLnBrk="1" latinLnBrk="0" hangingPunct="1">
      <a:defRPr sz="1800" kern="1200">
        <a:solidFill>
          <a:schemeClr val="tx1"/>
        </a:solidFill>
        <a:latin typeface="+mn-lt"/>
        <a:ea typeface="+mn-ea"/>
        <a:cs typeface="+mn-cs"/>
      </a:defRPr>
    </a:lvl4pPr>
    <a:lvl5pPr marL="1828590" algn="l" defTabSz="457147" rtl="0" eaLnBrk="1" latinLnBrk="0" hangingPunct="1">
      <a:defRPr sz="1800" kern="1200">
        <a:solidFill>
          <a:schemeClr val="tx1"/>
        </a:solidFill>
        <a:latin typeface="+mn-lt"/>
        <a:ea typeface="+mn-ea"/>
        <a:cs typeface="+mn-cs"/>
      </a:defRPr>
    </a:lvl5pPr>
    <a:lvl6pPr marL="2285737" algn="l" defTabSz="457147" rtl="0" eaLnBrk="1" latinLnBrk="0" hangingPunct="1">
      <a:defRPr sz="1800" kern="1200">
        <a:solidFill>
          <a:schemeClr val="tx1"/>
        </a:solidFill>
        <a:latin typeface="+mn-lt"/>
        <a:ea typeface="+mn-ea"/>
        <a:cs typeface="+mn-cs"/>
      </a:defRPr>
    </a:lvl6pPr>
    <a:lvl7pPr marL="2742884" algn="l" defTabSz="457147" rtl="0" eaLnBrk="1" latinLnBrk="0" hangingPunct="1">
      <a:defRPr sz="1800" kern="1200">
        <a:solidFill>
          <a:schemeClr val="tx1"/>
        </a:solidFill>
        <a:latin typeface="+mn-lt"/>
        <a:ea typeface="+mn-ea"/>
        <a:cs typeface="+mn-cs"/>
      </a:defRPr>
    </a:lvl7pPr>
    <a:lvl8pPr marL="3200032" algn="l" defTabSz="457147" rtl="0" eaLnBrk="1" latinLnBrk="0" hangingPunct="1">
      <a:defRPr sz="1800" kern="1200">
        <a:solidFill>
          <a:schemeClr val="tx1"/>
        </a:solidFill>
        <a:latin typeface="+mn-lt"/>
        <a:ea typeface="+mn-ea"/>
        <a:cs typeface="+mn-cs"/>
      </a:defRPr>
    </a:lvl8pPr>
    <a:lvl9pPr marL="3657179" algn="l" defTabSz="457147"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Giuseppe Sacco" initials="GS" lastIdx="0"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566" autoAdjust="0"/>
    <p:restoredTop sz="93147" autoAdjust="0"/>
  </p:normalViewPr>
  <p:slideViewPr>
    <p:cSldViewPr snapToGrid="0" snapToObjects="1">
      <p:cViewPr varScale="1">
        <p:scale>
          <a:sx n="64" d="100"/>
          <a:sy n="64" d="100"/>
        </p:scale>
        <p:origin x="1000" y="184"/>
      </p:cViewPr>
      <p:guideLst>
        <p:guide orient="horz" pos="2160"/>
        <p:guide pos="2880"/>
      </p:guideLst>
    </p:cSldViewPr>
  </p:slideViewPr>
  <p:notesTextViewPr>
    <p:cViewPr>
      <p:scale>
        <a:sx n="100" d="100"/>
        <a:sy n="100" d="100"/>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5E01F8B-3D87-E64C-9BA7-8416844A9435}" type="doc">
      <dgm:prSet loTypeId="urn:microsoft.com/office/officeart/2005/8/layout/arrow5" loCatId="" qsTypeId="urn:microsoft.com/office/officeart/2005/8/quickstyle/simple2" qsCatId="simple" csTypeId="urn:microsoft.com/office/officeart/2005/8/colors/colorful3" csCatId="colorful" phldr="1"/>
      <dgm:spPr/>
      <dgm:t>
        <a:bodyPr/>
        <a:lstStyle/>
        <a:p>
          <a:endParaRPr lang="it-IT"/>
        </a:p>
      </dgm:t>
    </dgm:pt>
    <dgm:pt modelId="{E7A91CA3-AA7A-0E41-AE97-9850C0D6819C}">
      <dgm:prSet/>
      <dgm:spPr/>
      <dgm:t>
        <a:bodyPr/>
        <a:lstStyle/>
        <a:p>
          <a:pPr rtl="0"/>
          <a:r>
            <a:rPr lang="it-IT" dirty="0"/>
            <a:t>Beni situati in Italia</a:t>
          </a:r>
        </a:p>
      </dgm:t>
    </dgm:pt>
    <dgm:pt modelId="{B563FA4F-3AB7-4345-861D-BCD5DA0429E8}" type="parTrans" cxnId="{EFC4B9C2-1ADA-D043-8F09-1251B3C89BF0}">
      <dgm:prSet/>
      <dgm:spPr/>
      <dgm:t>
        <a:bodyPr/>
        <a:lstStyle/>
        <a:p>
          <a:endParaRPr lang="it-IT"/>
        </a:p>
      </dgm:t>
    </dgm:pt>
    <dgm:pt modelId="{AE8EC6F7-9D18-EE4C-8BF1-23A6A876DC89}" type="sibTrans" cxnId="{EFC4B9C2-1ADA-D043-8F09-1251B3C89BF0}">
      <dgm:prSet/>
      <dgm:spPr/>
      <dgm:t>
        <a:bodyPr/>
        <a:lstStyle/>
        <a:p>
          <a:endParaRPr lang="it-IT"/>
        </a:p>
      </dgm:t>
    </dgm:pt>
    <dgm:pt modelId="{9F7B66DC-D685-A14F-96F5-89A4B63B3ED6}">
      <dgm:prSet/>
      <dgm:spPr/>
      <dgm:t>
        <a:bodyPr/>
        <a:lstStyle/>
        <a:p>
          <a:pPr rtl="0"/>
          <a:r>
            <a:rPr lang="it-IT" dirty="0"/>
            <a:t>Titoli previsti da una legge straniera creano diritti reali</a:t>
          </a:r>
        </a:p>
      </dgm:t>
    </dgm:pt>
    <dgm:pt modelId="{3098BB52-6ACE-3343-8155-766F8367A650}" type="parTrans" cxnId="{06616758-5FF5-4E46-916F-0F56F044A8DA}">
      <dgm:prSet/>
      <dgm:spPr/>
    </dgm:pt>
    <dgm:pt modelId="{4B9BDB08-0836-E74B-8F18-AF8A26F13CE2}" type="sibTrans" cxnId="{06616758-5FF5-4E46-916F-0F56F044A8DA}">
      <dgm:prSet/>
      <dgm:spPr/>
    </dgm:pt>
    <dgm:pt modelId="{5CE506A6-CEB0-CE46-B97E-E4E06D3E4222}" type="pres">
      <dgm:prSet presAssocID="{C5E01F8B-3D87-E64C-9BA7-8416844A9435}" presName="diagram" presStyleCnt="0">
        <dgm:presLayoutVars>
          <dgm:dir/>
          <dgm:resizeHandles val="exact"/>
        </dgm:presLayoutVars>
      </dgm:prSet>
      <dgm:spPr/>
    </dgm:pt>
    <dgm:pt modelId="{A8A7557E-DFE8-474B-ACC6-518B48DDCD24}" type="pres">
      <dgm:prSet presAssocID="{E7A91CA3-AA7A-0E41-AE97-9850C0D6819C}" presName="arrow" presStyleLbl="node1" presStyleIdx="0" presStyleCnt="2">
        <dgm:presLayoutVars>
          <dgm:bulletEnabled val="1"/>
        </dgm:presLayoutVars>
      </dgm:prSet>
      <dgm:spPr/>
    </dgm:pt>
    <dgm:pt modelId="{737E6B22-3ADC-5F4F-9382-E1E6AD56F231}" type="pres">
      <dgm:prSet presAssocID="{9F7B66DC-D685-A14F-96F5-89A4B63B3ED6}" presName="arrow" presStyleLbl="node1" presStyleIdx="1" presStyleCnt="2">
        <dgm:presLayoutVars>
          <dgm:bulletEnabled val="1"/>
        </dgm:presLayoutVars>
      </dgm:prSet>
      <dgm:spPr/>
    </dgm:pt>
  </dgm:ptLst>
  <dgm:cxnLst>
    <dgm:cxn modelId="{06616758-5FF5-4E46-916F-0F56F044A8DA}" srcId="{C5E01F8B-3D87-E64C-9BA7-8416844A9435}" destId="{9F7B66DC-D685-A14F-96F5-89A4B63B3ED6}" srcOrd="1" destOrd="0" parTransId="{3098BB52-6ACE-3343-8155-766F8367A650}" sibTransId="{4B9BDB08-0836-E74B-8F18-AF8A26F13CE2}"/>
    <dgm:cxn modelId="{F896FA72-B96D-6847-91B5-04D0BC068575}" type="presOf" srcId="{9F7B66DC-D685-A14F-96F5-89A4B63B3ED6}" destId="{737E6B22-3ADC-5F4F-9382-E1E6AD56F231}" srcOrd="0" destOrd="0" presId="urn:microsoft.com/office/officeart/2005/8/layout/arrow5"/>
    <dgm:cxn modelId="{9848A876-FF91-3F42-BD66-9C5BE345BD34}" type="presOf" srcId="{E7A91CA3-AA7A-0E41-AE97-9850C0D6819C}" destId="{A8A7557E-DFE8-474B-ACC6-518B48DDCD24}" srcOrd="0" destOrd="0" presId="urn:microsoft.com/office/officeart/2005/8/layout/arrow5"/>
    <dgm:cxn modelId="{EFC4B9C2-1ADA-D043-8F09-1251B3C89BF0}" srcId="{C5E01F8B-3D87-E64C-9BA7-8416844A9435}" destId="{E7A91CA3-AA7A-0E41-AE97-9850C0D6819C}" srcOrd="0" destOrd="0" parTransId="{B563FA4F-3AB7-4345-861D-BCD5DA0429E8}" sibTransId="{AE8EC6F7-9D18-EE4C-8BF1-23A6A876DC89}"/>
    <dgm:cxn modelId="{1A7F5DD9-230E-144A-BC3D-CF65F008B2EE}" type="presOf" srcId="{C5E01F8B-3D87-E64C-9BA7-8416844A9435}" destId="{5CE506A6-CEB0-CE46-B97E-E4E06D3E4222}" srcOrd="0" destOrd="0" presId="urn:microsoft.com/office/officeart/2005/8/layout/arrow5"/>
    <dgm:cxn modelId="{C3EA194F-949A-774A-94E7-15DFC9870166}" type="presParOf" srcId="{5CE506A6-CEB0-CE46-B97E-E4E06D3E4222}" destId="{A8A7557E-DFE8-474B-ACC6-518B48DDCD24}" srcOrd="0" destOrd="0" presId="urn:microsoft.com/office/officeart/2005/8/layout/arrow5"/>
    <dgm:cxn modelId="{5F0BA3CF-6EAE-5345-ABB6-9AAB939208F1}" type="presParOf" srcId="{5CE506A6-CEB0-CE46-B97E-E4E06D3E4222}" destId="{737E6B22-3ADC-5F4F-9382-E1E6AD56F231}" srcOrd="1" destOrd="0" presId="urn:microsoft.com/office/officeart/2005/8/layout/arrow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8D5371D-7744-B346-B18E-43BEF48A7B61}" type="doc">
      <dgm:prSet loTypeId="urn:microsoft.com/office/officeart/2005/8/layout/orgChart1" loCatId="" qsTypeId="urn:microsoft.com/office/officeart/2005/8/quickstyle/simple4" qsCatId="simple" csTypeId="urn:microsoft.com/office/officeart/2005/8/colors/accent1_2" csCatId="accent1" phldr="1"/>
      <dgm:spPr/>
      <dgm:t>
        <a:bodyPr/>
        <a:lstStyle/>
        <a:p>
          <a:endParaRPr lang="it-IT"/>
        </a:p>
      </dgm:t>
    </dgm:pt>
    <dgm:pt modelId="{991451A2-60FC-5A43-90EE-43784CF779BF}">
      <dgm:prSet phldrT="[Testo]"/>
      <dgm:spPr/>
      <dgm:t>
        <a:bodyPr/>
        <a:lstStyle/>
        <a:p>
          <a:r>
            <a:rPr lang="it-IT" dirty="0"/>
            <a:t>VENDITA CON RISERVA DELLA PROPRIETA’</a:t>
          </a:r>
        </a:p>
      </dgm:t>
    </dgm:pt>
    <dgm:pt modelId="{4BB7C37B-F727-814C-946D-CDA844F8789D}" type="parTrans" cxnId="{9FA80B19-A092-A540-B8E1-60AE5683814E}">
      <dgm:prSet/>
      <dgm:spPr/>
      <dgm:t>
        <a:bodyPr/>
        <a:lstStyle/>
        <a:p>
          <a:endParaRPr lang="it-IT"/>
        </a:p>
      </dgm:t>
    </dgm:pt>
    <dgm:pt modelId="{C747A45E-ABE3-634F-8F9A-A8DDB5E5B519}" type="sibTrans" cxnId="{9FA80B19-A092-A540-B8E1-60AE5683814E}">
      <dgm:prSet/>
      <dgm:spPr/>
      <dgm:t>
        <a:bodyPr/>
        <a:lstStyle/>
        <a:p>
          <a:endParaRPr lang="it-IT"/>
        </a:p>
      </dgm:t>
    </dgm:pt>
    <dgm:pt modelId="{A0FF51C8-D234-E84D-873E-5F5F27C90D01}">
      <dgm:prSet phldrT="[Testo]"/>
      <dgm:spPr/>
      <dgm:t>
        <a:bodyPr/>
        <a:lstStyle/>
        <a:p>
          <a:r>
            <a:rPr lang="it-IT" dirty="0"/>
            <a:t>LEX REI SITAE: effetti reali. Ad es. art. 1524 c.c. se il bene si trova in Italia </a:t>
          </a:r>
        </a:p>
      </dgm:t>
    </dgm:pt>
    <dgm:pt modelId="{97DEA7E5-F6F4-544A-9406-BFA526788BCA}" type="parTrans" cxnId="{4D2CDA71-AFE6-AE4C-9DDA-E251BC8946C3}">
      <dgm:prSet/>
      <dgm:spPr/>
      <dgm:t>
        <a:bodyPr/>
        <a:lstStyle/>
        <a:p>
          <a:endParaRPr lang="it-IT"/>
        </a:p>
      </dgm:t>
    </dgm:pt>
    <dgm:pt modelId="{3E31F25F-E230-064B-8029-C443DCC4A352}" type="sibTrans" cxnId="{4D2CDA71-AFE6-AE4C-9DDA-E251BC8946C3}">
      <dgm:prSet/>
      <dgm:spPr/>
      <dgm:t>
        <a:bodyPr/>
        <a:lstStyle/>
        <a:p>
          <a:endParaRPr lang="it-IT"/>
        </a:p>
      </dgm:t>
    </dgm:pt>
    <dgm:pt modelId="{11897AA0-D2FE-DE4E-97D0-78A7266E924E}">
      <dgm:prSet phldrT="[Testo]"/>
      <dgm:spPr/>
      <dgm:t>
        <a:bodyPr/>
        <a:lstStyle/>
        <a:p>
          <a:r>
            <a:rPr lang="it-IT" dirty="0"/>
            <a:t>LEX CONTRACTUS: aspetti obbligatori: risoluzione, rischio</a:t>
          </a:r>
        </a:p>
      </dgm:t>
    </dgm:pt>
    <dgm:pt modelId="{DD791A8D-DE25-2640-9AB2-7641466782D1}" type="parTrans" cxnId="{15B83E87-1C2D-A540-B35E-C73D177BFF76}">
      <dgm:prSet/>
      <dgm:spPr/>
      <dgm:t>
        <a:bodyPr/>
        <a:lstStyle/>
        <a:p>
          <a:endParaRPr lang="it-IT"/>
        </a:p>
      </dgm:t>
    </dgm:pt>
    <dgm:pt modelId="{4A6CD478-9B1D-CE4D-85D3-B4F89D43E2E8}" type="sibTrans" cxnId="{15B83E87-1C2D-A540-B35E-C73D177BFF76}">
      <dgm:prSet/>
      <dgm:spPr/>
      <dgm:t>
        <a:bodyPr/>
        <a:lstStyle/>
        <a:p>
          <a:endParaRPr lang="it-IT"/>
        </a:p>
      </dgm:t>
    </dgm:pt>
    <dgm:pt modelId="{DBE8C10F-93ED-CB4F-870A-1AC3F573A4B0}" type="pres">
      <dgm:prSet presAssocID="{88D5371D-7744-B346-B18E-43BEF48A7B61}" presName="hierChild1" presStyleCnt="0">
        <dgm:presLayoutVars>
          <dgm:orgChart val="1"/>
          <dgm:chPref val="1"/>
          <dgm:dir/>
          <dgm:animOne val="branch"/>
          <dgm:animLvl val="lvl"/>
          <dgm:resizeHandles/>
        </dgm:presLayoutVars>
      </dgm:prSet>
      <dgm:spPr/>
    </dgm:pt>
    <dgm:pt modelId="{43E399AA-1304-5B4B-A1D1-53C2F9139859}" type="pres">
      <dgm:prSet presAssocID="{991451A2-60FC-5A43-90EE-43784CF779BF}" presName="hierRoot1" presStyleCnt="0">
        <dgm:presLayoutVars>
          <dgm:hierBranch val="init"/>
        </dgm:presLayoutVars>
      </dgm:prSet>
      <dgm:spPr/>
    </dgm:pt>
    <dgm:pt modelId="{C8F3B1E1-30CD-8B4A-8FB4-74C93E55C080}" type="pres">
      <dgm:prSet presAssocID="{991451A2-60FC-5A43-90EE-43784CF779BF}" presName="rootComposite1" presStyleCnt="0"/>
      <dgm:spPr/>
    </dgm:pt>
    <dgm:pt modelId="{84FB8EE0-2E54-A846-BF28-CEC0CE799FAF}" type="pres">
      <dgm:prSet presAssocID="{991451A2-60FC-5A43-90EE-43784CF779BF}" presName="rootText1" presStyleLbl="node0" presStyleIdx="0" presStyleCnt="1">
        <dgm:presLayoutVars>
          <dgm:chPref val="3"/>
        </dgm:presLayoutVars>
      </dgm:prSet>
      <dgm:spPr/>
    </dgm:pt>
    <dgm:pt modelId="{DFBEEAB8-EF43-AB44-85F8-1DF5C401F714}" type="pres">
      <dgm:prSet presAssocID="{991451A2-60FC-5A43-90EE-43784CF779BF}" presName="rootConnector1" presStyleLbl="node1" presStyleIdx="0" presStyleCnt="0"/>
      <dgm:spPr/>
    </dgm:pt>
    <dgm:pt modelId="{5F17991B-9137-4D4B-8008-807CAE0E0F3F}" type="pres">
      <dgm:prSet presAssocID="{991451A2-60FC-5A43-90EE-43784CF779BF}" presName="hierChild2" presStyleCnt="0"/>
      <dgm:spPr/>
    </dgm:pt>
    <dgm:pt modelId="{A8A1A4C1-236B-EF4D-9DBD-9687AB3D2A6D}" type="pres">
      <dgm:prSet presAssocID="{DD791A8D-DE25-2640-9AB2-7641466782D1}" presName="Name37" presStyleLbl="parChTrans1D2" presStyleIdx="0" presStyleCnt="2"/>
      <dgm:spPr/>
    </dgm:pt>
    <dgm:pt modelId="{7B323E35-B3E7-7A4E-B9E3-2869834BF222}" type="pres">
      <dgm:prSet presAssocID="{11897AA0-D2FE-DE4E-97D0-78A7266E924E}" presName="hierRoot2" presStyleCnt="0">
        <dgm:presLayoutVars>
          <dgm:hierBranch val="init"/>
        </dgm:presLayoutVars>
      </dgm:prSet>
      <dgm:spPr/>
    </dgm:pt>
    <dgm:pt modelId="{3FD5DC13-3D37-B346-AA00-A5B20A0DCADF}" type="pres">
      <dgm:prSet presAssocID="{11897AA0-D2FE-DE4E-97D0-78A7266E924E}" presName="rootComposite" presStyleCnt="0"/>
      <dgm:spPr/>
    </dgm:pt>
    <dgm:pt modelId="{52AB7363-8ACF-414C-B042-8C2C8B333AEF}" type="pres">
      <dgm:prSet presAssocID="{11897AA0-D2FE-DE4E-97D0-78A7266E924E}" presName="rootText" presStyleLbl="node2" presStyleIdx="0" presStyleCnt="2">
        <dgm:presLayoutVars>
          <dgm:chPref val="3"/>
        </dgm:presLayoutVars>
      </dgm:prSet>
      <dgm:spPr/>
    </dgm:pt>
    <dgm:pt modelId="{125F4C5F-8738-7745-81CB-D96886AC6E9D}" type="pres">
      <dgm:prSet presAssocID="{11897AA0-D2FE-DE4E-97D0-78A7266E924E}" presName="rootConnector" presStyleLbl="node2" presStyleIdx="0" presStyleCnt="2"/>
      <dgm:spPr/>
    </dgm:pt>
    <dgm:pt modelId="{8798C526-FDA2-8842-8DF0-C0237B29CF11}" type="pres">
      <dgm:prSet presAssocID="{11897AA0-D2FE-DE4E-97D0-78A7266E924E}" presName="hierChild4" presStyleCnt="0"/>
      <dgm:spPr/>
    </dgm:pt>
    <dgm:pt modelId="{35CDAAAB-4063-E846-91CF-AF522F463200}" type="pres">
      <dgm:prSet presAssocID="{11897AA0-D2FE-DE4E-97D0-78A7266E924E}" presName="hierChild5" presStyleCnt="0"/>
      <dgm:spPr/>
    </dgm:pt>
    <dgm:pt modelId="{482C9FD4-3BE8-6242-900B-640F293BC36D}" type="pres">
      <dgm:prSet presAssocID="{97DEA7E5-F6F4-544A-9406-BFA526788BCA}" presName="Name37" presStyleLbl="parChTrans1D2" presStyleIdx="1" presStyleCnt="2"/>
      <dgm:spPr/>
    </dgm:pt>
    <dgm:pt modelId="{4C994ADB-5A5A-4F42-8CCD-E4823EFD9B43}" type="pres">
      <dgm:prSet presAssocID="{A0FF51C8-D234-E84D-873E-5F5F27C90D01}" presName="hierRoot2" presStyleCnt="0">
        <dgm:presLayoutVars>
          <dgm:hierBranch val="init"/>
        </dgm:presLayoutVars>
      </dgm:prSet>
      <dgm:spPr/>
    </dgm:pt>
    <dgm:pt modelId="{533746C7-23EA-7742-9CB9-8ED29A89920D}" type="pres">
      <dgm:prSet presAssocID="{A0FF51C8-D234-E84D-873E-5F5F27C90D01}" presName="rootComposite" presStyleCnt="0"/>
      <dgm:spPr/>
    </dgm:pt>
    <dgm:pt modelId="{89340DBF-EF4F-874C-8871-A29CF6BC9E57}" type="pres">
      <dgm:prSet presAssocID="{A0FF51C8-D234-E84D-873E-5F5F27C90D01}" presName="rootText" presStyleLbl="node2" presStyleIdx="1" presStyleCnt="2">
        <dgm:presLayoutVars>
          <dgm:chPref val="3"/>
        </dgm:presLayoutVars>
      </dgm:prSet>
      <dgm:spPr/>
    </dgm:pt>
    <dgm:pt modelId="{1FA5DDA0-0962-984E-8AEA-E6439B40FADA}" type="pres">
      <dgm:prSet presAssocID="{A0FF51C8-D234-E84D-873E-5F5F27C90D01}" presName="rootConnector" presStyleLbl="node2" presStyleIdx="1" presStyleCnt="2"/>
      <dgm:spPr/>
    </dgm:pt>
    <dgm:pt modelId="{FB5FD74A-A72F-A049-9651-85315108682F}" type="pres">
      <dgm:prSet presAssocID="{A0FF51C8-D234-E84D-873E-5F5F27C90D01}" presName="hierChild4" presStyleCnt="0"/>
      <dgm:spPr/>
    </dgm:pt>
    <dgm:pt modelId="{AB53B82D-E6EC-9243-8490-F500EBD3853F}" type="pres">
      <dgm:prSet presAssocID="{A0FF51C8-D234-E84D-873E-5F5F27C90D01}" presName="hierChild5" presStyleCnt="0"/>
      <dgm:spPr/>
    </dgm:pt>
    <dgm:pt modelId="{0BF3617A-A963-4349-9863-BD14F611D218}" type="pres">
      <dgm:prSet presAssocID="{991451A2-60FC-5A43-90EE-43784CF779BF}" presName="hierChild3" presStyleCnt="0"/>
      <dgm:spPr/>
    </dgm:pt>
  </dgm:ptLst>
  <dgm:cxnLst>
    <dgm:cxn modelId="{AA544F0D-0331-A048-8343-AD652055652C}" type="presOf" srcId="{A0FF51C8-D234-E84D-873E-5F5F27C90D01}" destId="{1FA5DDA0-0962-984E-8AEA-E6439B40FADA}" srcOrd="1" destOrd="0" presId="urn:microsoft.com/office/officeart/2005/8/layout/orgChart1"/>
    <dgm:cxn modelId="{9FA80B19-A092-A540-B8E1-60AE5683814E}" srcId="{88D5371D-7744-B346-B18E-43BEF48A7B61}" destId="{991451A2-60FC-5A43-90EE-43784CF779BF}" srcOrd="0" destOrd="0" parTransId="{4BB7C37B-F727-814C-946D-CDA844F8789D}" sibTransId="{C747A45E-ABE3-634F-8F9A-A8DDB5E5B519}"/>
    <dgm:cxn modelId="{F7E9FB1D-833C-7941-9D23-DCD8DBA43CD1}" type="presOf" srcId="{DD791A8D-DE25-2640-9AB2-7641466782D1}" destId="{A8A1A4C1-236B-EF4D-9DBD-9687AB3D2A6D}" srcOrd="0" destOrd="0" presId="urn:microsoft.com/office/officeart/2005/8/layout/orgChart1"/>
    <dgm:cxn modelId="{AE68A946-0A9A-6941-AB91-6655375C359E}" type="presOf" srcId="{11897AA0-D2FE-DE4E-97D0-78A7266E924E}" destId="{125F4C5F-8738-7745-81CB-D96886AC6E9D}" srcOrd="1" destOrd="0" presId="urn:microsoft.com/office/officeart/2005/8/layout/orgChart1"/>
    <dgm:cxn modelId="{03F1AB55-7CF0-0B4A-BB8F-600981ED8DE3}" type="presOf" srcId="{11897AA0-D2FE-DE4E-97D0-78A7266E924E}" destId="{52AB7363-8ACF-414C-B042-8C2C8B333AEF}" srcOrd="0" destOrd="0" presId="urn:microsoft.com/office/officeart/2005/8/layout/orgChart1"/>
    <dgm:cxn modelId="{16B5AA65-DA20-0841-BFA5-231E48C82312}" type="presOf" srcId="{991451A2-60FC-5A43-90EE-43784CF779BF}" destId="{DFBEEAB8-EF43-AB44-85F8-1DF5C401F714}" srcOrd="1" destOrd="0" presId="urn:microsoft.com/office/officeart/2005/8/layout/orgChart1"/>
    <dgm:cxn modelId="{4D2CDA71-AFE6-AE4C-9DDA-E251BC8946C3}" srcId="{991451A2-60FC-5A43-90EE-43784CF779BF}" destId="{A0FF51C8-D234-E84D-873E-5F5F27C90D01}" srcOrd="1" destOrd="0" parTransId="{97DEA7E5-F6F4-544A-9406-BFA526788BCA}" sibTransId="{3E31F25F-E230-064B-8029-C443DCC4A352}"/>
    <dgm:cxn modelId="{FE6DB077-D0F3-FC40-A3D7-B14C8CFAE371}" type="presOf" srcId="{991451A2-60FC-5A43-90EE-43784CF779BF}" destId="{84FB8EE0-2E54-A846-BF28-CEC0CE799FAF}" srcOrd="0" destOrd="0" presId="urn:microsoft.com/office/officeart/2005/8/layout/orgChart1"/>
    <dgm:cxn modelId="{15B83E87-1C2D-A540-B35E-C73D177BFF76}" srcId="{991451A2-60FC-5A43-90EE-43784CF779BF}" destId="{11897AA0-D2FE-DE4E-97D0-78A7266E924E}" srcOrd="0" destOrd="0" parTransId="{DD791A8D-DE25-2640-9AB2-7641466782D1}" sibTransId="{4A6CD478-9B1D-CE4D-85D3-B4F89D43E2E8}"/>
    <dgm:cxn modelId="{E3070C97-513C-A64E-B184-AA7800BF0125}" type="presOf" srcId="{97DEA7E5-F6F4-544A-9406-BFA526788BCA}" destId="{482C9FD4-3BE8-6242-900B-640F293BC36D}" srcOrd="0" destOrd="0" presId="urn:microsoft.com/office/officeart/2005/8/layout/orgChart1"/>
    <dgm:cxn modelId="{10DE74A3-03F0-FB43-A230-7CA5E884F26B}" type="presOf" srcId="{88D5371D-7744-B346-B18E-43BEF48A7B61}" destId="{DBE8C10F-93ED-CB4F-870A-1AC3F573A4B0}" srcOrd="0" destOrd="0" presId="urn:microsoft.com/office/officeart/2005/8/layout/orgChart1"/>
    <dgm:cxn modelId="{EFFB04D2-0561-444D-823C-8DE3A4F6B17E}" type="presOf" srcId="{A0FF51C8-D234-E84D-873E-5F5F27C90D01}" destId="{89340DBF-EF4F-874C-8871-A29CF6BC9E57}" srcOrd="0" destOrd="0" presId="urn:microsoft.com/office/officeart/2005/8/layout/orgChart1"/>
    <dgm:cxn modelId="{5B447899-4EB7-724D-BA2F-5BDC8D141F3A}" type="presParOf" srcId="{DBE8C10F-93ED-CB4F-870A-1AC3F573A4B0}" destId="{43E399AA-1304-5B4B-A1D1-53C2F9139859}" srcOrd="0" destOrd="0" presId="urn:microsoft.com/office/officeart/2005/8/layout/orgChart1"/>
    <dgm:cxn modelId="{CD3643D6-7FB7-9144-85DE-7B7ECB371CE8}" type="presParOf" srcId="{43E399AA-1304-5B4B-A1D1-53C2F9139859}" destId="{C8F3B1E1-30CD-8B4A-8FB4-74C93E55C080}" srcOrd="0" destOrd="0" presId="urn:microsoft.com/office/officeart/2005/8/layout/orgChart1"/>
    <dgm:cxn modelId="{3BE7D0E9-C567-6640-ACD7-766A276FED4E}" type="presParOf" srcId="{C8F3B1E1-30CD-8B4A-8FB4-74C93E55C080}" destId="{84FB8EE0-2E54-A846-BF28-CEC0CE799FAF}" srcOrd="0" destOrd="0" presId="urn:microsoft.com/office/officeart/2005/8/layout/orgChart1"/>
    <dgm:cxn modelId="{CBB9C305-9664-AB42-9B23-229A9EF595E0}" type="presParOf" srcId="{C8F3B1E1-30CD-8B4A-8FB4-74C93E55C080}" destId="{DFBEEAB8-EF43-AB44-85F8-1DF5C401F714}" srcOrd="1" destOrd="0" presId="urn:microsoft.com/office/officeart/2005/8/layout/orgChart1"/>
    <dgm:cxn modelId="{220D74D8-3D19-304E-9784-CF2D4A90F68A}" type="presParOf" srcId="{43E399AA-1304-5B4B-A1D1-53C2F9139859}" destId="{5F17991B-9137-4D4B-8008-807CAE0E0F3F}" srcOrd="1" destOrd="0" presId="urn:microsoft.com/office/officeart/2005/8/layout/orgChart1"/>
    <dgm:cxn modelId="{E96330F0-858D-3F46-84E4-0F82D65D4AFD}" type="presParOf" srcId="{5F17991B-9137-4D4B-8008-807CAE0E0F3F}" destId="{A8A1A4C1-236B-EF4D-9DBD-9687AB3D2A6D}" srcOrd="0" destOrd="0" presId="urn:microsoft.com/office/officeart/2005/8/layout/orgChart1"/>
    <dgm:cxn modelId="{C6DFB863-503D-5C4E-A7F6-900DA39B121A}" type="presParOf" srcId="{5F17991B-9137-4D4B-8008-807CAE0E0F3F}" destId="{7B323E35-B3E7-7A4E-B9E3-2869834BF222}" srcOrd="1" destOrd="0" presId="urn:microsoft.com/office/officeart/2005/8/layout/orgChart1"/>
    <dgm:cxn modelId="{C86C5750-845E-7F47-A2B1-A0508B35AE6D}" type="presParOf" srcId="{7B323E35-B3E7-7A4E-B9E3-2869834BF222}" destId="{3FD5DC13-3D37-B346-AA00-A5B20A0DCADF}" srcOrd="0" destOrd="0" presId="urn:microsoft.com/office/officeart/2005/8/layout/orgChart1"/>
    <dgm:cxn modelId="{C6418754-C3ED-FB45-AC21-D07B5DCA0340}" type="presParOf" srcId="{3FD5DC13-3D37-B346-AA00-A5B20A0DCADF}" destId="{52AB7363-8ACF-414C-B042-8C2C8B333AEF}" srcOrd="0" destOrd="0" presId="urn:microsoft.com/office/officeart/2005/8/layout/orgChart1"/>
    <dgm:cxn modelId="{F38E6492-FD74-4D4E-AFBD-8D839B81BA70}" type="presParOf" srcId="{3FD5DC13-3D37-B346-AA00-A5B20A0DCADF}" destId="{125F4C5F-8738-7745-81CB-D96886AC6E9D}" srcOrd="1" destOrd="0" presId="urn:microsoft.com/office/officeart/2005/8/layout/orgChart1"/>
    <dgm:cxn modelId="{CC9C433E-B62B-C44C-B010-F96ECC6CCF05}" type="presParOf" srcId="{7B323E35-B3E7-7A4E-B9E3-2869834BF222}" destId="{8798C526-FDA2-8842-8DF0-C0237B29CF11}" srcOrd="1" destOrd="0" presId="urn:microsoft.com/office/officeart/2005/8/layout/orgChart1"/>
    <dgm:cxn modelId="{CF7FD806-F0AA-4442-9BEE-D5E97EA29274}" type="presParOf" srcId="{7B323E35-B3E7-7A4E-B9E3-2869834BF222}" destId="{35CDAAAB-4063-E846-91CF-AF522F463200}" srcOrd="2" destOrd="0" presId="urn:microsoft.com/office/officeart/2005/8/layout/orgChart1"/>
    <dgm:cxn modelId="{0A805F70-E61E-8647-B253-5CE4EFFA183D}" type="presParOf" srcId="{5F17991B-9137-4D4B-8008-807CAE0E0F3F}" destId="{482C9FD4-3BE8-6242-900B-640F293BC36D}" srcOrd="2" destOrd="0" presId="urn:microsoft.com/office/officeart/2005/8/layout/orgChart1"/>
    <dgm:cxn modelId="{5BF304A8-A1A5-4842-AC39-527396CEB0F3}" type="presParOf" srcId="{5F17991B-9137-4D4B-8008-807CAE0E0F3F}" destId="{4C994ADB-5A5A-4F42-8CCD-E4823EFD9B43}" srcOrd="3" destOrd="0" presId="urn:microsoft.com/office/officeart/2005/8/layout/orgChart1"/>
    <dgm:cxn modelId="{6C0E3D9C-A938-B14F-9829-78E9166F0D89}" type="presParOf" srcId="{4C994ADB-5A5A-4F42-8CCD-E4823EFD9B43}" destId="{533746C7-23EA-7742-9CB9-8ED29A89920D}" srcOrd="0" destOrd="0" presId="urn:microsoft.com/office/officeart/2005/8/layout/orgChart1"/>
    <dgm:cxn modelId="{AF9D8FF7-1E06-4343-BCC0-B3D44C71C978}" type="presParOf" srcId="{533746C7-23EA-7742-9CB9-8ED29A89920D}" destId="{89340DBF-EF4F-874C-8871-A29CF6BC9E57}" srcOrd="0" destOrd="0" presId="urn:microsoft.com/office/officeart/2005/8/layout/orgChart1"/>
    <dgm:cxn modelId="{EA363411-404C-154F-BF56-2CB5AFC5250E}" type="presParOf" srcId="{533746C7-23EA-7742-9CB9-8ED29A89920D}" destId="{1FA5DDA0-0962-984E-8AEA-E6439B40FADA}" srcOrd="1" destOrd="0" presId="urn:microsoft.com/office/officeart/2005/8/layout/orgChart1"/>
    <dgm:cxn modelId="{B5192D3D-5E6C-CF4B-9900-E1AE61B6278D}" type="presParOf" srcId="{4C994ADB-5A5A-4F42-8CCD-E4823EFD9B43}" destId="{FB5FD74A-A72F-A049-9651-85315108682F}" srcOrd="1" destOrd="0" presId="urn:microsoft.com/office/officeart/2005/8/layout/orgChart1"/>
    <dgm:cxn modelId="{1466E9F5-6EFB-CE47-897F-9EABC5CE5FF0}" type="presParOf" srcId="{4C994ADB-5A5A-4F42-8CCD-E4823EFD9B43}" destId="{AB53B82D-E6EC-9243-8490-F500EBD3853F}" srcOrd="2" destOrd="0" presId="urn:microsoft.com/office/officeart/2005/8/layout/orgChart1"/>
    <dgm:cxn modelId="{D040B261-9F05-4348-8214-83E597A27FF6}" type="presParOf" srcId="{43E399AA-1304-5B4B-A1D1-53C2F9139859}" destId="{0BF3617A-A963-4349-9863-BD14F611D218}"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C5E01F8B-3D87-E64C-9BA7-8416844A9435}" type="doc">
      <dgm:prSet loTypeId="urn:microsoft.com/office/officeart/2005/8/layout/arrow5" loCatId="" qsTypeId="urn:microsoft.com/office/officeart/2005/8/quickstyle/3D3" qsCatId="3D" csTypeId="urn:microsoft.com/office/officeart/2005/8/colors/colorful4" csCatId="colorful" phldr="1"/>
      <dgm:spPr/>
      <dgm:t>
        <a:bodyPr/>
        <a:lstStyle/>
        <a:p>
          <a:endParaRPr lang="it-IT"/>
        </a:p>
      </dgm:t>
    </dgm:pt>
    <dgm:pt modelId="{E7A91CA3-AA7A-0E41-AE97-9850C0D6819C}">
      <dgm:prSet/>
      <dgm:spPr/>
      <dgm:t>
        <a:bodyPr/>
        <a:lstStyle/>
        <a:p>
          <a:pPr rtl="0"/>
          <a:r>
            <a:rPr lang="it-IT" dirty="0">
              <a:solidFill>
                <a:schemeClr val="tx1"/>
              </a:solidFill>
            </a:rPr>
            <a:t>Beni situati in ITALIA: art. 1524 c.c. sulla proprietà/e altri effetti reali-consegna bene mobile</a:t>
          </a:r>
        </a:p>
      </dgm:t>
    </dgm:pt>
    <dgm:pt modelId="{B563FA4F-3AB7-4345-861D-BCD5DA0429E8}" type="parTrans" cxnId="{EFC4B9C2-1ADA-D043-8F09-1251B3C89BF0}">
      <dgm:prSet/>
      <dgm:spPr/>
      <dgm:t>
        <a:bodyPr/>
        <a:lstStyle/>
        <a:p>
          <a:endParaRPr lang="it-IT"/>
        </a:p>
      </dgm:t>
    </dgm:pt>
    <dgm:pt modelId="{AE8EC6F7-9D18-EE4C-8BF1-23A6A876DC89}" type="sibTrans" cxnId="{EFC4B9C2-1ADA-D043-8F09-1251B3C89BF0}">
      <dgm:prSet/>
      <dgm:spPr/>
      <dgm:t>
        <a:bodyPr/>
        <a:lstStyle/>
        <a:p>
          <a:endParaRPr lang="it-IT"/>
        </a:p>
      </dgm:t>
    </dgm:pt>
    <dgm:pt modelId="{9F7B66DC-D685-A14F-96F5-89A4B63B3ED6}">
      <dgm:prSet/>
      <dgm:spPr/>
      <dgm:t>
        <a:bodyPr/>
        <a:lstStyle/>
        <a:p>
          <a:pPr rtl="0"/>
          <a:r>
            <a:rPr lang="it-IT" dirty="0"/>
            <a:t>Contratto regolato da legge straniera per scelta delle parti</a:t>
          </a:r>
        </a:p>
      </dgm:t>
    </dgm:pt>
    <dgm:pt modelId="{3098BB52-6ACE-3343-8155-766F8367A650}" type="parTrans" cxnId="{06616758-5FF5-4E46-916F-0F56F044A8DA}">
      <dgm:prSet/>
      <dgm:spPr/>
      <dgm:t>
        <a:bodyPr/>
        <a:lstStyle/>
        <a:p>
          <a:endParaRPr lang="it-IT"/>
        </a:p>
      </dgm:t>
    </dgm:pt>
    <dgm:pt modelId="{4B9BDB08-0836-E74B-8F18-AF8A26F13CE2}" type="sibTrans" cxnId="{06616758-5FF5-4E46-916F-0F56F044A8DA}">
      <dgm:prSet/>
      <dgm:spPr/>
      <dgm:t>
        <a:bodyPr/>
        <a:lstStyle/>
        <a:p>
          <a:endParaRPr lang="it-IT"/>
        </a:p>
      </dgm:t>
    </dgm:pt>
    <dgm:pt modelId="{5CE506A6-CEB0-CE46-B97E-E4E06D3E4222}" type="pres">
      <dgm:prSet presAssocID="{C5E01F8B-3D87-E64C-9BA7-8416844A9435}" presName="diagram" presStyleCnt="0">
        <dgm:presLayoutVars>
          <dgm:dir/>
          <dgm:resizeHandles val="exact"/>
        </dgm:presLayoutVars>
      </dgm:prSet>
      <dgm:spPr/>
    </dgm:pt>
    <dgm:pt modelId="{A8A7557E-DFE8-474B-ACC6-518B48DDCD24}" type="pres">
      <dgm:prSet presAssocID="{E7A91CA3-AA7A-0E41-AE97-9850C0D6819C}" presName="arrow" presStyleLbl="node1" presStyleIdx="0" presStyleCnt="2">
        <dgm:presLayoutVars>
          <dgm:bulletEnabled val="1"/>
        </dgm:presLayoutVars>
      </dgm:prSet>
      <dgm:spPr/>
    </dgm:pt>
    <dgm:pt modelId="{737E6B22-3ADC-5F4F-9382-E1E6AD56F231}" type="pres">
      <dgm:prSet presAssocID="{9F7B66DC-D685-A14F-96F5-89A4B63B3ED6}" presName="arrow" presStyleLbl="node1" presStyleIdx="1" presStyleCnt="2">
        <dgm:presLayoutVars>
          <dgm:bulletEnabled val="1"/>
        </dgm:presLayoutVars>
      </dgm:prSet>
      <dgm:spPr/>
    </dgm:pt>
  </dgm:ptLst>
  <dgm:cxnLst>
    <dgm:cxn modelId="{06616758-5FF5-4E46-916F-0F56F044A8DA}" srcId="{C5E01F8B-3D87-E64C-9BA7-8416844A9435}" destId="{9F7B66DC-D685-A14F-96F5-89A4B63B3ED6}" srcOrd="1" destOrd="0" parTransId="{3098BB52-6ACE-3343-8155-766F8367A650}" sibTransId="{4B9BDB08-0836-E74B-8F18-AF8A26F13CE2}"/>
    <dgm:cxn modelId="{35653F9D-8569-B64A-82EE-9EF201FDF63D}" type="presOf" srcId="{9F7B66DC-D685-A14F-96F5-89A4B63B3ED6}" destId="{737E6B22-3ADC-5F4F-9382-E1E6AD56F231}" srcOrd="0" destOrd="0" presId="urn:microsoft.com/office/officeart/2005/8/layout/arrow5"/>
    <dgm:cxn modelId="{EFC4B9C2-1ADA-D043-8F09-1251B3C89BF0}" srcId="{C5E01F8B-3D87-E64C-9BA7-8416844A9435}" destId="{E7A91CA3-AA7A-0E41-AE97-9850C0D6819C}" srcOrd="0" destOrd="0" parTransId="{B563FA4F-3AB7-4345-861D-BCD5DA0429E8}" sibTransId="{AE8EC6F7-9D18-EE4C-8BF1-23A6A876DC89}"/>
    <dgm:cxn modelId="{1E1BA3E1-9C62-F449-81FE-BCDDF2280E07}" type="presOf" srcId="{E7A91CA3-AA7A-0E41-AE97-9850C0D6819C}" destId="{A8A7557E-DFE8-474B-ACC6-518B48DDCD24}" srcOrd="0" destOrd="0" presId="urn:microsoft.com/office/officeart/2005/8/layout/arrow5"/>
    <dgm:cxn modelId="{448E89F9-8B65-9B4E-881D-13376EA15C77}" type="presOf" srcId="{C5E01F8B-3D87-E64C-9BA7-8416844A9435}" destId="{5CE506A6-CEB0-CE46-B97E-E4E06D3E4222}" srcOrd="0" destOrd="0" presId="urn:microsoft.com/office/officeart/2005/8/layout/arrow5"/>
    <dgm:cxn modelId="{864DD19D-E2B8-E444-9AB5-B048C2B60B55}" type="presParOf" srcId="{5CE506A6-CEB0-CE46-B97E-E4E06D3E4222}" destId="{A8A7557E-DFE8-474B-ACC6-518B48DDCD24}" srcOrd="0" destOrd="0" presId="urn:microsoft.com/office/officeart/2005/8/layout/arrow5"/>
    <dgm:cxn modelId="{7D49E1E1-D1F5-4948-8D68-D74524503720}" type="presParOf" srcId="{5CE506A6-CEB0-CE46-B97E-E4E06D3E4222}" destId="{737E6B22-3ADC-5F4F-9382-E1E6AD56F231}" srcOrd="1" destOrd="0" presId="urn:microsoft.com/office/officeart/2005/8/layout/arrow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812C48D3-9B88-DC48-BB20-0479DAF926CB}" type="doc">
      <dgm:prSet loTypeId="urn:microsoft.com/office/officeart/2005/8/layout/process1" loCatId="process" qsTypeId="urn:microsoft.com/office/officeart/2005/8/quickstyle/simple4" qsCatId="simple" csTypeId="urn:microsoft.com/office/officeart/2005/8/colors/accent1_2" csCatId="accent1" phldr="1"/>
      <dgm:spPr/>
    </dgm:pt>
    <dgm:pt modelId="{C67B1F43-ACE2-2A4D-AC8D-A292DE2FC3DE}">
      <dgm:prSet phldrT="[Testo]"/>
      <dgm:spPr/>
      <dgm:t>
        <a:bodyPr/>
        <a:lstStyle/>
        <a:p>
          <a:r>
            <a:rPr lang="it-IT" dirty="0"/>
            <a:t>4 anni in Stato A – U (5 anni) non compiuta</a:t>
          </a:r>
        </a:p>
      </dgm:t>
    </dgm:pt>
    <dgm:pt modelId="{74F37DBB-8F52-AA4C-8269-75EBA5668B8F}" type="parTrans" cxnId="{A595A0B9-8246-3240-98A9-9A922F29B07D}">
      <dgm:prSet/>
      <dgm:spPr/>
      <dgm:t>
        <a:bodyPr/>
        <a:lstStyle/>
        <a:p>
          <a:endParaRPr lang="it-IT"/>
        </a:p>
      </dgm:t>
    </dgm:pt>
    <dgm:pt modelId="{8BF3432C-A3F9-7346-9FC3-49BC65F6C5D4}" type="sibTrans" cxnId="{A595A0B9-8246-3240-98A9-9A922F29B07D}">
      <dgm:prSet/>
      <dgm:spPr/>
      <dgm:t>
        <a:bodyPr/>
        <a:lstStyle/>
        <a:p>
          <a:endParaRPr lang="it-IT"/>
        </a:p>
      </dgm:t>
    </dgm:pt>
    <dgm:pt modelId="{F0A79BB2-3F01-104D-B532-75EEF071EEBB}">
      <dgm:prSet phldrT="[Testo]"/>
      <dgm:spPr/>
      <dgm:t>
        <a:bodyPr/>
        <a:lstStyle/>
        <a:p>
          <a:r>
            <a:rPr lang="it-IT" dirty="0"/>
            <a:t>10 anni in Stato </a:t>
          </a:r>
          <a:r>
            <a:rPr lang="it-IT" dirty="0" err="1"/>
            <a:t>B</a:t>
          </a:r>
          <a:endParaRPr lang="it-IT" dirty="0"/>
        </a:p>
      </dgm:t>
    </dgm:pt>
    <dgm:pt modelId="{AE0AAA9A-7EA4-6941-A56C-94BFE5116BBE}" type="parTrans" cxnId="{AF1A25D2-E705-E541-9A45-67698C85EDF3}">
      <dgm:prSet/>
      <dgm:spPr/>
      <dgm:t>
        <a:bodyPr/>
        <a:lstStyle/>
        <a:p>
          <a:endParaRPr lang="it-IT"/>
        </a:p>
      </dgm:t>
    </dgm:pt>
    <dgm:pt modelId="{D3156CEF-DEA9-A540-B25A-8FD572F5E0BA}" type="sibTrans" cxnId="{AF1A25D2-E705-E541-9A45-67698C85EDF3}">
      <dgm:prSet/>
      <dgm:spPr/>
      <dgm:t>
        <a:bodyPr/>
        <a:lstStyle/>
        <a:p>
          <a:endParaRPr lang="it-IT"/>
        </a:p>
      </dgm:t>
    </dgm:pt>
    <dgm:pt modelId="{C5A5E1E9-52EC-A54C-BBAD-525E06866CAF}">
      <dgm:prSet phldrT="[Testo]"/>
      <dgm:spPr/>
      <dgm:t>
        <a:bodyPr/>
        <a:lstStyle/>
        <a:p>
          <a:r>
            <a:rPr lang="it-IT" dirty="0"/>
            <a:t>Ne mancano 6</a:t>
          </a:r>
        </a:p>
      </dgm:t>
    </dgm:pt>
    <dgm:pt modelId="{AE5C6E21-D35F-3C42-A7BD-1294EBCE0CA7}" type="parTrans" cxnId="{E981CE6B-8E4C-E44F-88FB-843D41A4345D}">
      <dgm:prSet/>
      <dgm:spPr/>
      <dgm:t>
        <a:bodyPr/>
        <a:lstStyle/>
        <a:p>
          <a:endParaRPr lang="it-IT"/>
        </a:p>
      </dgm:t>
    </dgm:pt>
    <dgm:pt modelId="{FC36A1FD-CF80-7A45-BB8B-C06A914A28DA}" type="sibTrans" cxnId="{E981CE6B-8E4C-E44F-88FB-843D41A4345D}">
      <dgm:prSet/>
      <dgm:spPr/>
      <dgm:t>
        <a:bodyPr/>
        <a:lstStyle/>
        <a:p>
          <a:endParaRPr lang="it-IT"/>
        </a:p>
      </dgm:t>
    </dgm:pt>
    <dgm:pt modelId="{2FA545B8-62FC-DE4A-92D5-EF2BC5668EBC}" type="pres">
      <dgm:prSet presAssocID="{812C48D3-9B88-DC48-BB20-0479DAF926CB}" presName="Name0" presStyleCnt="0">
        <dgm:presLayoutVars>
          <dgm:dir/>
          <dgm:resizeHandles val="exact"/>
        </dgm:presLayoutVars>
      </dgm:prSet>
      <dgm:spPr/>
    </dgm:pt>
    <dgm:pt modelId="{7B13F7AF-D4E5-CD46-A248-00542271531B}" type="pres">
      <dgm:prSet presAssocID="{C67B1F43-ACE2-2A4D-AC8D-A292DE2FC3DE}" presName="node" presStyleLbl="node1" presStyleIdx="0" presStyleCnt="3">
        <dgm:presLayoutVars>
          <dgm:bulletEnabled val="1"/>
        </dgm:presLayoutVars>
      </dgm:prSet>
      <dgm:spPr/>
    </dgm:pt>
    <dgm:pt modelId="{F83EA7A6-22FB-7940-998A-E5A864107260}" type="pres">
      <dgm:prSet presAssocID="{8BF3432C-A3F9-7346-9FC3-49BC65F6C5D4}" presName="sibTrans" presStyleLbl="sibTrans2D1" presStyleIdx="0" presStyleCnt="2"/>
      <dgm:spPr/>
    </dgm:pt>
    <dgm:pt modelId="{65120D0B-F0B8-6D44-9FA4-2019FD0C2B35}" type="pres">
      <dgm:prSet presAssocID="{8BF3432C-A3F9-7346-9FC3-49BC65F6C5D4}" presName="connectorText" presStyleLbl="sibTrans2D1" presStyleIdx="0" presStyleCnt="2"/>
      <dgm:spPr/>
    </dgm:pt>
    <dgm:pt modelId="{43F23431-A74A-CA49-8D31-9ABF4E3EC154}" type="pres">
      <dgm:prSet presAssocID="{F0A79BB2-3F01-104D-B532-75EEF071EEBB}" presName="node" presStyleLbl="node1" presStyleIdx="1" presStyleCnt="3">
        <dgm:presLayoutVars>
          <dgm:bulletEnabled val="1"/>
        </dgm:presLayoutVars>
      </dgm:prSet>
      <dgm:spPr/>
    </dgm:pt>
    <dgm:pt modelId="{B2949F7D-FED5-5042-A670-218E6BD32F39}" type="pres">
      <dgm:prSet presAssocID="{D3156CEF-DEA9-A540-B25A-8FD572F5E0BA}" presName="sibTrans" presStyleLbl="sibTrans2D1" presStyleIdx="1" presStyleCnt="2" custLinFactNeighborX="4039" custLinFactNeighborY="-23047"/>
      <dgm:spPr/>
    </dgm:pt>
    <dgm:pt modelId="{92DA91E9-D5B2-3049-8730-15907F58A3AD}" type="pres">
      <dgm:prSet presAssocID="{D3156CEF-DEA9-A540-B25A-8FD572F5E0BA}" presName="connectorText" presStyleLbl="sibTrans2D1" presStyleIdx="1" presStyleCnt="2"/>
      <dgm:spPr/>
    </dgm:pt>
    <dgm:pt modelId="{6189DCB0-70A2-A343-8757-A633F5909F1D}" type="pres">
      <dgm:prSet presAssocID="{C5A5E1E9-52EC-A54C-BBAD-525E06866CAF}" presName="node" presStyleLbl="node1" presStyleIdx="2" presStyleCnt="3" custScaleY="101958" custLinFactNeighborX="837" custLinFactNeighborY="-1460">
        <dgm:presLayoutVars>
          <dgm:bulletEnabled val="1"/>
        </dgm:presLayoutVars>
      </dgm:prSet>
      <dgm:spPr/>
    </dgm:pt>
  </dgm:ptLst>
  <dgm:cxnLst>
    <dgm:cxn modelId="{189DFD07-107C-264D-8B94-7897C8B69E14}" type="presOf" srcId="{C67B1F43-ACE2-2A4D-AC8D-A292DE2FC3DE}" destId="{7B13F7AF-D4E5-CD46-A248-00542271531B}" srcOrd="0" destOrd="0" presId="urn:microsoft.com/office/officeart/2005/8/layout/process1"/>
    <dgm:cxn modelId="{DDF64939-E47A-C248-8C91-4BC8D2CFBF4F}" type="presOf" srcId="{C5A5E1E9-52EC-A54C-BBAD-525E06866CAF}" destId="{6189DCB0-70A2-A343-8757-A633F5909F1D}" srcOrd="0" destOrd="0" presId="urn:microsoft.com/office/officeart/2005/8/layout/process1"/>
    <dgm:cxn modelId="{311CE04E-C20C-1247-A039-9FF27E54323A}" type="presOf" srcId="{F0A79BB2-3F01-104D-B532-75EEF071EEBB}" destId="{43F23431-A74A-CA49-8D31-9ABF4E3EC154}" srcOrd="0" destOrd="0" presId="urn:microsoft.com/office/officeart/2005/8/layout/process1"/>
    <dgm:cxn modelId="{5A90F463-150A-8441-AFD9-8DB93405C015}" type="presOf" srcId="{D3156CEF-DEA9-A540-B25A-8FD572F5E0BA}" destId="{92DA91E9-D5B2-3049-8730-15907F58A3AD}" srcOrd="1" destOrd="0" presId="urn:microsoft.com/office/officeart/2005/8/layout/process1"/>
    <dgm:cxn modelId="{E981CE6B-8E4C-E44F-88FB-843D41A4345D}" srcId="{812C48D3-9B88-DC48-BB20-0479DAF926CB}" destId="{C5A5E1E9-52EC-A54C-BBAD-525E06866CAF}" srcOrd="2" destOrd="0" parTransId="{AE5C6E21-D35F-3C42-A7BD-1294EBCE0CA7}" sibTransId="{FC36A1FD-CF80-7A45-BB8B-C06A914A28DA}"/>
    <dgm:cxn modelId="{D6808D70-DEE5-CC4C-918D-DB233DFEF900}" type="presOf" srcId="{8BF3432C-A3F9-7346-9FC3-49BC65F6C5D4}" destId="{65120D0B-F0B8-6D44-9FA4-2019FD0C2B35}" srcOrd="1" destOrd="0" presId="urn:microsoft.com/office/officeart/2005/8/layout/process1"/>
    <dgm:cxn modelId="{2B256FAB-8A44-2240-B65B-8140A2AA932D}" type="presOf" srcId="{8BF3432C-A3F9-7346-9FC3-49BC65F6C5D4}" destId="{F83EA7A6-22FB-7940-998A-E5A864107260}" srcOrd="0" destOrd="0" presId="urn:microsoft.com/office/officeart/2005/8/layout/process1"/>
    <dgm:cxn modelId="{A595A0B9-8246-3240-98A9-9A922F29B07D}" srcId="{812C48D3-9B88-DC48-BB20-0479DAF926CB}" destId="{C67B1F43-ACE2-2A4D-AC8D-A292DE2FC3DE}" srcOrd="0" destOrd="0" parTransId="{74F37DBB-8F52-AA4C-8269-75EBA5668B8F}" sibTransId="{8BF3432C-A3F9-7346-9FC3-49BC65F6C5D4}"/>
    <dgm:cxn modelId="{98D0A5B9-E880-A045-9580-E21046008632}" type="presOf" srcId="{D3156CEF-DEA9-A540-B25A-8FD572F5E0BA}" destId="{B2949F7D-FED5-5042-A670-218E6BD32F39}" srcOrd="0" destOrd="0" presId="urn:microsoft.com/office/officeart/2005/8/layout/process1"/>
    <dgm:cxn modelId="{AF1A25D2-E705-E541-9A45-67698C85EDF3}" srcId="{812C48D3-9B88-DC48-BB20-0479DAF926CB}" destId="{F0A79BB2-3F01-104D-B532-75EEF071EEBB}" srcOrd="1" destOrd="0" parTransId="{AE0AAA9A-7EA4-6941-A56C-94BFE5116BBE}" sibTransId="{D3156CEF-DEA9-A540-B25A-8FD572F5E0BA}"/>
    <dgm:cxn modelId="{585A89E7-40B8-2241-A86B-E131AF60DE28}" type="presOf" srcId="{812C48D3-9B88-DC48-BB20-0479DAF926CB}" destId="{2FA545B8-62FC-DE4A-92D5-EF2BC5668EBC}" srcOrd="0" destOrd="0" presId="urn:microsoft.com/office/officeart/2005/8/layout/process1"/>
    <dgm:cxn modelId="{B192E2DE-914D-A241-BC48-C735228B2AAE}" type="presParOf" srcId="{2FA545B8-62FC-DE4A-92D5-EF2BC5668EBC}" destId="{7B13F7AF-D4E5-CD46-A248-00542271531B}" srcOrd="0" destOrd="0" presId="urn:microsoft.com/office/officeart/2005/8/layout/process1"/>
    <dgm:cxn modelId="{6FF3395B-275C-CD4E-92FF-7D7AA6AF39F5}" type="presParOf" srcId="{2FA545B8-62FC-DE4A-92D5-EF2BC5668EBC}" destId="{F83EA7A6-22FB-7940-998A-E5A864107260}" srcOrd="1" destOrd="0" presId="urn:microsoft.com/office/officeart/2005/8/layout/process1"/>
    <dgm:cxn modelId="{361B2954-DABB-8848-A5BA-127B72FA3620}" type="presParOf" srcId="{F83EA7A6-22FB-7940-998A-E5A864107260}" destId="{65120D0B-F0B8-6D44-9FA4-2019FD0C2B35}" srcOrd="0" destOrd="0" presId="urn:microsoft.com/office/officeart/2005/8/layout/process1"/>
    <dgm:cxn modelId="{D40439B7-06A7-9F42-8A91-94FC73BDA2A2}" type="presParOf" srcId="{2FA545B8-62FC-DE4A-92D5-EF2BC5668EBC}" destId="{43F23431-A74A-CA49-8D31-9ABF4E3EC154}" srcOrd="2" destOrd="0" presId="urn:microsoft.com/office/officeart/2005/8/layout/process1"/>
    <dgm:cxn modelId="{4A1851D0-86B4-714A-8471-D4FF33A8A60F}" type="presParOf" srcId="{2FA545B8-62FC-DE4A-92D5-EF2BC5668EBC}" destId="{B2949F7D-FED5-5042-A670-218E6BD32F39}" srcOrd="3" destOrd="0" presId="urn:microsoft.com/office/officeart/2005/8/layout/process1"/>
    <dgm:cxn modelId="{4369C544-A1DD-D547-BB47-7BD7C82AD830}" type="presParOf" srcId="{B2949F7D-FED5-5042-A670-218E6BD32F39}" destId="{92DA91E9-D5B2-3049-8730-15907F58A3AD}" srcOrd="0" destOrd="0" presId="urn:microsoft.com/office/officeart/2005/8/layout/process1"/>
    <dgm:cxn modelId="{D59A371D-19F2-0F46-9EF9-F3D07BBE9317}" type="presParOf" srcId="{2FA545B8-62FC-DE4A-92D5-EF2BC5668EBC}" destId="{6189DCB0-70A2-A343-8757-A633F5909F1D}" srcOrd="4" destOrd="0" presId="urn:microsoft.com/office/officeart/2005/8/layout/process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812C48D3-9B88-DC48-BB20-0479DAF926CB}" type="doc">
      <dgm:prSet loTypeId="urn:microsoft.com/office/officeart/2005/8/layout/process1" loCatId="process" qsTypeId="urn:microsoft.com/office/officeart/2005/8/quickstyle/simple4" qsCatId="simple" csTypeId="urn:microsoft.com/office/officeart/2005/8/colors/accent1_2" csCatId="accent1" phldr="1"/>
      <dgm:spPr/>
    </dgm:pt>
    <dgm:pt modelId="{C67B1F43-ACE2-2A4D-AC8D-A292DE2FC3DE}">
      <dgm:prSet phldrT="[Testo]"/>
      <dgm:spPr/>
      <dgm:t>
        <a:bodyPr/>
        <a:lstStyle/>
        <a:p>
          <a:r>
            <a:rPr lang="it-IT" dirty="0"/>
            <a:t>10  anni in Stato A – U non compiuta (sono passati solo 5 A)</a:t>
          </a:r>
        </a:p>
      </dgm:t>
    </dgm:pt>
    <dgm:pt modelId="{74F37DBB-8F52-AA4C-8269-75EBA5668B8F}" type="parTrans" cxnId="{A595A0B9-8246-3240-98A9-9A922F29B07D}">
      <dgm:prSet/>
      <dgm:spPr/>
      <dgm:t>
        <a:bodyPr/>
        <a:lstStyle/>
        <a:p>
          <a:endParaRPr lang="it-IT"/>
        </a:p>
      </dgm:t>
    </dgm:pt>
    <dgm:pt modelId="{8BF3432C-A3F9-7346-9FC3-49BC65F6C5D4}" type="sibTrans" cxnId="{A595A0B9-8246-3240-98A9-9A922F29B07D}">
      <dgm:prSet/>
      <dgm:spPr/>
      <dgm:t>
        <a:bodyPr/>
        <a:lstStyle/>
        <a:p>
          <a:endParaRPr lang="it-IT"/>
        </a:p>
      </dgm:t>
    </dgm:pt>
    <dgm:pt modelId="{F0A79BB2-3F01-104D-B532-75EEF071EEBB}">
      <dgm:prSet phldrT="[Testo]"/>
      <dgm:spPr/>
      <dgm:t>
        <a:bodyPr/>
        <a:lstStyle/>
        <a:p>
          <a:r>
            <a:rPr lang="it-IT" dirty="0"/>
            <a:t>5 anni in Stato B</a:t>
          </a:r>
        </a:p>
      </dgm:t>
    </dgm:pt>
    <dgm:pt modelId="{AE0AAA9A-7EA4-6941-A56C-94BFE5116BBE}" type="parTrans" cxnId="{AF1A25D2-E705-E541-9A45-67698C85EDF3}">
      <dgm:prSet/>
      <dgm:spPr/>
      <dgm:t>
        <a:bodyPr/>
        <a:lstStyle/>
        <a:p>
          <a:endParaRPr lang="it-IT"/>
        </a:p>
      </dgm:t>
    </dgm:pt>
    <dgm:pt modelId="{D3156CEF-DEA9-A540-B25A-8FD572F5E0BA}" type="sibTrans" cxnId="{AF1A25D2-E705-E541-9A45-67698C85EDF3}">
      <dgm:prSet/>
      <dgm:spPr/>
      <dgm:t>
        <a:bodyPr/>
        <a:lstStyle/>
        <a:p>
          <a:endParaRPr lang="it-IT"/>
        </a:p>
      </dgm:t>
    </dgm:pt>
    <dgm:pt modelId="{C5A5E1E9-52EC-A54C-BBAD-525E06866CAF}">
      <dgm:prSet phldrT="[Testo]"/>
      <dgm:spPr/>
      <dgm:t>
        <a:bodyPr/>
        <a:lstStyle/>
        <a:p>
          <a:r>
            <a:rPr lang="it-IT" dirty="0"/>
            <a:t>Usucapione avverata</a:t>
          </a:r>
        </a:p>
      </dgm:t>
    </dgm:pt>
    <dgm:pt modelId="{AE5C6E21-D35F-3C42-A7BD-1294EBCE0CA7}" type="parTrans" cxnId="{E981CE6B-8E4C-E44F-88FB-843D41A4345D}">
      <dgm:prSet/>
      <dgm:spPr/>
      <dgm:t>
        <a:bodyPr/>
        <a:lstStyle/>
        <a:p>
          <a:endParaRPr lang="it-IT"/>
        </a:p>
      </dgm:t>
    </dgm:pt>
    <dgm:pt modelId="{FC36A1FD-CF80-7A45-BB8B-C06A914A28DA}" type="sibTrans" cxnId="{E981CE6B-8E4C-E44F-88FB-843D41A4345D}">
      <dgm:prSet/>
      <dgm:spPr/>
      <dgm:t>
        <a:bodyPr/>
        <a:lstStyle/>
        <a:p>
          <a:endParaRPr lang="it-IT"/>
        </a:p>
      </dgm:t>
    </dgm:pt>
    <dgm:pt modelId="{2FA545B8-62FC-DE4A-92D5-EF2BC5668EBC}" type="pres">
      <dgm:prSet presAssocID="{812C48D3-9B88-DC48-BB20-0479DAF926CB}" presName="Name0" presStyleCnt="0">
        <dgm:presLayoutVars>
          <dgm:dir/>
          <dgm:resizeHandles val="exact"/>
        </dgm:presLayoutVars>
      </dgm:prSet>
      <dgm:spPr/>
    </dgm:pt>
    <dgm:pt modelId="{7B13F7AF-D4E5-CD46-A248-00542271531B}" type="pres">
      <dgm:prSet presAssocID="{C67B1F43-ACE2-2A4D-AC8D-A292DE2FC3DE}" presName="node" presStyleLbl="node1" presStyleIdx="0" presStyleCnt="3">
        <dgm:presLayoutVars>
          <dgm:bulletEnabled val="1"/>
        </dgm:presLayoutVars>
      </dgm:prSet>
      <dgm:spPr/>
    </dgm:pt>
    <dgm:pt modelId="{F83EA7A6-22FB-7940-998A-E5A864107260}" type="pres">
      <dgm:prSet presAssocID="{8BF3432C-A3F9-7346-9FC3-49BC65F6C5D4}" presName="sibTrans" presStyleLbl="sibTrans2D1" presStyleIdx="0" presStyleCnt="2"/>
      <dgm:spPr/>
    </dgm:pt>
    <dgm:pt modelId="{65120D0B-F0B8-6D44-9FA4-2019FD0C2B35}" type="pres">
      <dgm:prSet presAssocID="{8BF3432C-A3F9-7346-9FC3-49BC65F6C5D4}" presName="connectorText" presStyleLbl="sibTrans2D1" presStyleIdx="0" presStyleCnt="2"/>
      <dgm:spPr/>
    </dgm:pt>
    <dgm:pt modelId="{43F23431-A74A-CA49-8D31-9ABF4E3EC154}" type="pres">
      <dgm:prSet presAssocID="{F0A79BB2-3F01-104D-B532-75EEF071EEBB}" presName="node" presStyleLbl="node1" presStyleIdx="1" presStyleCnt="3">
        <dgm:presLayoutVars>
          <dgm:bulletEnabled val="1"/>
        </dgm:presLayoutVars>
      </dgm:prSet>
      <dgm:spPr/>
    </dgm:pt>
    <dgm:pt modelId="{B2949F7D-FED5-5042-A670-218E6BD32F39}" type="pres">
      <dgm:prSet presAssocID="{D3156CEF-DEA9-A540-B25A-8FD572F5E0BA}" presName="sibTrans" presStyleLbl="sibTrans2D1" presStyleIdx="1" presStyleCnt="2" custLinFactNeighborX="4039" custLinFactNeighborY="-23047"/>
      <dgm:spPr/>
    </dgm:pt>
    <dgm:pt modelId="{92DA91E9-D5B2-3049-8730-15907F58A3AD}" type="pres">
      <dgm:prSet presAssocID="{D3156CEF-DEA9-A540-B25A-8FD572F5E0BA}" presName="connectorText" presStyleLbl="sibTrans2D1" presStyleIdx="1" presStyleCnt="2"/>
      <dgm:spPr/>
    </dgm:pt>
    <dgm:pt modelId="{6189DCB0-70A2-A343-8757-A633F5909F1D}" type="pres">
      <dgm:prSet presAssocID="{C5A5E1E9-52EC-A54C-BBAD-525E06866CAF}" presName="node" presStyleLbl="node1" presStyleIdx="2" presStyleCnt="3" custScaleY="101958" custLinFactNeighborX="837" custLinFactNeighborY="-1460">
        <dgm:presLayoutVars>
          <dgm:bulletEnabled val="1"/>
        </dgm:presLayoutVars>
      </dgm:prSet>
      <dgm:spPr/>
    </dgm:pt>
  </dgm:ptLst>
  <dgm:cxnLst>
    <dgm:cxn modelId="{E981CE6B-8E4C-E44F-88FB-843D41A4345D}" srcId="{812C48D3-9B88-DC48-BB20-0479DAF926CB}" destId="{C5A5E1E9-52EC-A54C-BBAD-525E06866CAF}" srcOrd="2" destOrd="0" parTransId="{AE5C6E21-D35F-3C42-A7BD-1294EBCE0CA7}" sibTransId="{FC36A1FD-CF80-7A45-BB8B-C06A914A28DA}"/>
    <dgm:cxn modelId="{2FA3E277-7D47-0A4D-98AC-134F441727C2}" type="presOf" srcId="{D3156CEF-DEA9-A540-B25A-8FD572F5E0BA}" destId="{B2949F7D-FED5-5042-A670-218E6BD32F39}" srcOrd="0" destOrd="0" presId="urn:microsoft.com/office/officeart/2005/8/layout/process1"/>
    <dgm:cxn modelId="{CADCA67B-F2BC-0C4E-9380-721C36F0F053}" type="presOf" srcId="{D3156CEF-DEA9-A540-B25A-8FD572F5E0BA}" destId="{92DA91E9-D5B2-3049-8730-15907F58A3AD}" srcOrd="1" destOrd="0" presId="urn:microsoft.com/office/officeart/2005/8/layout/process1"/>
    <dgm:cxn modelId="{C803767C-E808-284A-8C3D-D954367A6739}" type="presOf" srcId="{812C48D3-9B88-DC48-BB20-0479DAF926CB}" destId="{2FA545B8-62FC-DE4A-92D5-EF2BC5668EBC}" srcOrd="0" destOrd="0" presId="urn:microsoft.com/office/officeart/2005/8/layout/process1"/>
    <dgm:cxn modelId="{A5ECE480-FC66-274A-9B25-6C0CE8320335}" type="presOf" srcId="{C5A5E1E9-52EC-A54C-BBAD-525E06866CAF}" destId="{6189DCB0-70A2-A343-8757-A633F5909F1D}" srcOrd="0" destOrd="0" presId="urn:microsoft.com/office/officeart/2005/8/layout/process1"/>
    <dgm:cxn modelId="{BA6CEE80-4737-C547-BCE8-A280CF0DB694}" type="presOf" srcId="{8BF3432C-A3F9-7346-9FC3-49BC65F6C5D4}" destId="{F83EA7A6-22FB-7940-998A-E5A864107260}" srcOrd="0" destOrd="0" presId="urn:microsoft.com/office/officeart/2005/8/layout/process1"/>
    <dgm:cxn modelId="{6F661292-F16D-7147-B806-5FECE087FB3B}" type="presOf" srcId="{C67B1F43-ACE2-2A4D-AC8D-A292DE2FC3DE}" destId="{7B13F7AF-D4E5-CD46-A248-00542271531B}" srcOrd="0" destOrd="0" presId="urn:microsoft.com/office/officeart/2005/8/layout/process1"/>
    <dgm:cxn modelId="{ECE42DA9-4799-594C-8DE2-854D8D64991A}" type="presOf" srcId="{8BF3432C-A3F9-7346-9FC3-49BC65F6C5D4}" destId="{65120D0B-F0B8-6D44-9FA4-2019FD0C2B35}" srcOrd="1" destOrd="0" presId="urn:microsoft.com/office/officeart/2005/8/layout/process1"/>
    <dgm:cxn modelId="{FF9233A9-2287-2C49-B226-87219E391E58}" type="presOf" srcId="{F0A79BB2-3F01-104D-B532-75EEF071EEBB}" destId="{43F23431-A74A-CA49-8D31-9ABF4E3EC154}" srcOrd="0" destOrd="0" presId="urn:microsoft.com/office/officeart/2005/8/layout/process1"/>
    <dgm:cxn modelId="{A595A0B9-8246-3240-98A9-9A922F29B07D}" srcId="{812C48D3-9B88-DC48-BB20-0479DAF926CB}" destId="{C67B1F43-ACE2-2A4D-AC8D-A292DE2FC3DE}" srcOrd="0" destOrd="0" parTransId="{74F37DBB-8F52-AA4C-8269-75EBA5668B8F}" sibTransId="{8BF3432C-A3F9-7346-9FC3-49BC65F6C5D4}"/>
    <dgm:cxn modelId="{AF1A25D2-E705-E541-9A45-67698C85EDF3}" srcId="{812C48D3-9B88-DC48-BB20-0479DAF926CB}" destId="{F0A79BB2-3F01-104D-B532-75EEF071EEBB}" srcOrd="1" destOrd="0" parTransId="{AE0AAA9A-7EA4-6941-A56C-94BFE5116BBE}" sibTransId="{D3156CEF-DEA9-A540-B25A-8FD572F5E0BA}"/>
    <dgm:cxn modelId="{06631E13-A646-BA47-8BDE-508B95A293CD}" type="presParOf" srcId="{2FA545B8-62FC-DE4A-92D5-EF2BC5668EBC}" destId="{7B13F7AF-D4E5-CD46-A248-00542271531B}" srcOrd="0" destOrd="0" presId="urn:microsoft.com/office/officeart/2005/8/layout/process1"/>
    <dgm:cxn modelId="{B760CD63-BA5B-5D4D-8CBA-2C48AEC38908}" type="presParOf" srcId="{2FA545B8-62FC-DE4A-92D5-EF2BC5668EBC}" destId="{F83EA7A6-22FB-7940-998A-E5A864107260}" srcOrd="1" destOrd="0" presId="urn:microsoft.com/office/officeart/2005/8/layout/process1"/>
    <dgm:cxn modelId="{93AD28E9-B6F5-0740-AB90-AE78B79C2E1F}" type="presParOf" srcId="{F83EA7A6-22FB-7940-998A-E5A864107260}" destId="{65120D0B-F0B8-6D44-9FA4-2019FD0C2B35}" srcOrd="0" destOrd="0" presId="urn:microsoft.com/office/officeart/2005/8/layout/process1"/>
    <dgm:cxn modelId="{24CAB166-28E1-E64D-902D-1A20DC85EF50}" type="presParOf" srcId="{2FA545B8-62FC-DE4A-92D5-EF2BC5668EBC}" destId="{43F23431-A74A-CA49-8D31-9ABF4E3EC154}" srcOrd="2" destOrd="0" presId="urn:microsoft.com/office/officeart/2005/8/layout/process1"/>
    <dgm:cxn modelId="{E124F3D4-2177-FD4D-87DF-E6F23089027A}" type="presParOf" srcId="{2FA545B8-62FC-DE4A-92D5-EF2BC5668EBC}" destId="{B2949F7D-FED5-5042-A670-218E6BD32F39}" srcOrd="3" destOrd="0" presId="urn:microsoft.com/office/officeart/2005/8/layout/process1"/>
    <dgm:cxn modelId="{F69F0356-DED4-2746-AFFC-12C80C889096}" type="presParOf" srcId="{B2949F7D-FED5-5042-A670-218E6BD32F39}" destId="{92DA91E9-D5B2-3049-8730-15907F58A3AD}" srcOrd="0" destOrd="0" presId="urn:microsoft.com/office/officeart/2005/8/layout/process1"/>
    <dgm:cxn modelId="{288A0CF4-4935-D94F-9B24-B19F4A90FB91}" type="presParOf" srcId="{2FA545B8-62FC-DE4A-92D5-EF2BC5668EBC}" destId="{6189DCB0-70A2-A343-8757-A633F5909F1D}" srcOrd="4" destOrd="0" presId="urn:microsoft.com/office/officeart/2005/8/layout/process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812C48D3-9B88-DC48-BB20-0479DAF926CB}" type="doc">
      <dgm:prSet loTypeId="urn:microsoft.com/office/officeart/2005/8/layout/process1" loCatId="process" qsTypeId="urn:microsoft.com/office/officeart/2005/8/quickstyle/simple4" qsCatId="simple" csTypeId="urn:microsoft.com/office/officeart/2005/8/colors/accent1_2" csCatId="accent1" phldr="1"/>
      <dgm:spPr/>
    </dgm:pt>
    <dgm:pt modelId="{C67B1F43-ACE2-2A4D-AC8D-A292DE2FC3DE}">
      <dgm:prSet phldrT="[Testo]"/>
      <dgm:spPr/>
      <dgm:t>
        <a:bodyPr/>
        <a:lstStyle/>
        <a:p>
          <a:r>
            <a:rPr lang="it-IT" dirty="0" err="1"/>
            <a:t>5</a:t>
          </a:r>
          <a:r>
            <a:rPr lang="it-IT" dirty="0"/>
            <a:t> anni in Stato A </a:t>
          </a:r>
          <a:r>
            <a:rPr lang="it-IT" dirty="0" err="1"/>
            <a:t>–</a:t>
          </a:r>
          <a:r>
            <a:rPr lang="it-IT" dirty="0"/>
            <a:t> </a:t>
          </a:r>
          <a:r>
            <a:rPr lang="it-IT" dirty="0" err="1"/>
            <a:t>U</a:t>
          </a:r>
          <a:r>
            <a:rPr lang="it-IT" dirty="0"/>
            <a:t> compiuta</a:t>
          </a:r>
        </a:p>
      </dgm:t>
    </dgm:pt>
    <dgm:pt modelId="{74F37DBB-8F52-AA4C-8269-75EBA5668B8F}" type="parTrans" cxnId="{A595A0B9-8246-3240-98A9-9A922F29B07D}">
      <dgm:prSet/>
      <dgm:spPr/>
      <dgm:t>
        <a:bodyPr/>
        <a:lstStyle/>
        <a:p>
          <a:endParaRPr lang="it-IT"/>
        </a:p>
      </dgm:t>
    </dgm:pt>
    <dgm:pt modelId="{8BF3432C-A3F9-7346-9FC3-49BC65F6C5D4}" type="sibTrans" cxnId="{A595A0B9-8246-3240-98A9-9A922F29B07D}">
      <dgm:prSet/>
      <dgm:spPr/>
      <dgm:t>
        <a:bodyPr/>
        <a:lstStyle/>
        <a:p>
          <a:endParaRPr lang="it-IT"/>
        </a:p>
      </dgm:t>
    </dgm:pt>
    <dgm:pt modelId="{F0A79BB2-3F01-104D-B532-75EEF071EEBB}">
      <dgm:prSet phldrT="[Testo]"/>
      <dgm:spPr/>
      <dgm:t>
        <a:bodyPr/>
        <a:lstStyle/>
        <a:p>
          <a:r>
            <a:rPr lang="it-IT" dirty="0"/>
            <a:t>10 anni in Stato </a:t>
          </a:r>
          <a:r>
            <a:rPr lang="it-IT" dirty="0" err="1"/>
            <a:t>B</a:t>
          </a:r>
          <a:endParaRPr lang="it-IT" dirty="0"/>
        </a:p>
      </dgm:t>
    </dgm:pt>
    <dgm:pt modelId="{AE0AAA9A-7EA4-6941-A56C-94BFE5116BBE}" type="parTrans" cxnId="{AF1A25D2-E705-E541-9A45-67698C85EDF3}">
      <dgm:prSet/>
      <dgm:spPr/>
      <dgm:t>
        <a:bodyPr/>
        <a:lstStyle/>
        <a:p>
          <a:endParaRPr lang="it-IT"/>
        </a:p>
      </dgm:t>
    </dgm:pt>
    <dgm:pt modelId="{D3156CEF-DEA9-A540-B25A-8FD572F5E0BA}" type="sibTrans" cxnId="{AF1A25D2-E705-E541-9A45-67698C85EDF3}">
      <dgm:prSet/>
      <dgm:spPr/>
      <dgm:t>
        <a:bodyPr/>
        <a:lstStyle/>
        <a:p>
          <a:endParaRPr lang="it-IT"/>
        </a:p>
      </dgm:t>
    </dgm:pt>
    <dgm:pt modelId="{C5A5E1E9-52EC-A54C-BBAD-525E06866CAF}">
      <dgm:prSet phldrT="[Testo]"/>
      <dgm:spPr/>
      <dgm:t>
        <a:bodyPr/>
        <a:lstStyle/>
        <a:p>
          <a:r>
            <a:rPr lang="it-IT" dirty="0"/>
            <a:t>Usucapione compiuta</a:t>
          </a:r>
        </a:p>
      </dgm:t>
    </dgm:pt>
    <dgm:pt modelId="{AE5C6E21-D35F-3C42-A7BD-1294EBCE0CA7}" type="parTrans" cxnId="{E981CE6B-8E4C-E44F-88FB-843D41A4345D}">
      <dgm:prSet/>
      <dgm:spPr/>
      <dgm:t>
        <a:bodyPr/>
        <a:lstStyle/>
        <a:p>
          <a:endParaRPr lang="it-IT"/>
        </a:p>
      </dgm:t>
    </dgm:pt>
    <dgm:pt modelId="{FC36A1FD-CF80-7A45-BB8B-C06A914A28DA}" type="sibTrans" cxnId="{E981CE6B-8E4C-E44F-88FB-843D41A4345D}">
      <dgm:prSet/>
      <dgm:spPr/>
      <dgm:t>
        <a:bodyPr/>
        <a:lstStyle/>
        <a:p>
          <a:endParaRPr lang="it-IT"/>
        </a:p>
      </dgm:t>
    </dgm:pt>
    <dgm:pt modelId="{2FA545B8-62FC-DE4A-92D5-EF2BC5668EBC}" type="pres">
      <dgm:prSet presAssocID="{812C48D3-9B88-DC48-BB20-0479DAF926CB}" presName="Name0" presStyleCnt="0">
        <dgm:presLayoutVars>
          <dgm:dir/>
          <dgm:resizeHandles val="exact"/>
        </dgm:presLayoutVars>
      </dgm:prSet>
      <dgm:spPr/>
    </dgm:pt>
    <dgm:pt modelId="{7B13F7AF-D4E5-CD46-A248-00542271531B}" type="pres">
      <dgm:prSet presAssocID="{C67B1F43-ACE2-2A4D-AC8D-A292DE2FC3DE}" presName="node" presStyleLbl="node1" presStyleIdx="0" presStyleCnt="3">
        <dgm:presLayoutVars>
          <dgm:bulletEnabled val="1"/>
        </dgm:presLayoutVars>
      </dgm:prSet>
      <dgm:spPr/>
    </dgm:pt>
    <dgm:pt modelId="{F83EA7A6-22FB-7940-998A-E5A864107260}" type="pres">
      <dgm:prSet presAssocID="{8BF3432C-A3F9-7346-9FC3-49BC65F6C5D4}" presName="sibTrans" presStyleLbl="sibTrans2D1" presStyleIdx="0" presStyleCnt="2"/>
      <dgm:spPr/>
    </dgm:pt>
    <dgm:pt modelId="{65120D0B-F0B8-6D44-9FA4-2019FD0C2B35}" type="pres">
      <dgm:prSet presAssocID="{8BF3432C-A3F9-7346-9FC3-49BC65F6C5D4}" presName="connectorText" presStyleLbl="sibTrans2D1" presStyleIdx="0" presStyleCnt="2"/>
      <dgm:spPr/>
    </dgm:pt>
    <dgm:pt modelId="{43F23431-A74A-CA49-8D31-9ABF4E3EC154}" type="pres">
      <dgm:prSet presAssocID="{F0A79BB2-3F01-104D-B532-75EEF071EEBB}" presName="node" presStyleLbl="node1" presStyleIdx="1" presStyleCnt="3">
        <dgm:presLayoutVars>
          <dgm:bulletEnabled val="1"/>
        </dgm:presLayoutVars>
      </dgm:prSet>
      <dgm:spPr/>
    </dgm:pt>
    <dgm:pt modelId="{B2949F7D-FED5-5042-A670-218E6BD32F39}" type="pres">
      <dgm:prSet presAssocID="{D3156CEF-DEA9-A540-B25A-8FD572F5E0BA}" presName="sibTrans" presStyleLbl="sibTrans2D1" presStyleIdx="1" presStyleCnt="2"/>
      <dgm:spPr/>
    </dgm:pt>
    <dgm:pt modelId="{92DA91E9-D5B2-3049-8730-15907F58A3AD}" type="pres">
      <dgm:prSet presAssocID="{D3156CEF-DEA9-A540-B25A-8FD572F5E0BA}" presName="connectorText" presStyleLbl="sibTrans2D1" presStyleIdx="1" presStyleCnt="2"/>
      <dgm:spPr/>
    </dgm:pt>
    <dgm:pt modelId="{6189DCB0-70A2-A343-8757-A633F5909F1D}" type="pres">
      <dgm:prSet presAssocID="{C5A5E1E9-52EC-A54C-BBAD-525E06866CAF}" presName="node" presStyleLbl="node1" presStyleIdx="2" presStyleCnt="3">
        <dgm:presLayoutVars>
          <dgm:bulletEnabled val="1"/>
        </dgm:presLayoutVars>
      </dgm:prSet>
      <dgm:spPr/>
    </dgm:pt>
  </dgm:ptLst>
  <dgm:cxnLst>
    <dgm:cxn modelId="{BC202848-6198-5D4B-85C7-F976615E3E63}" type="presOf" srcId="{8BF3432C-A3F9-7346-9FC3-49BC65F6C5D4}" destId="{65120D0B-F0B8-6D44-9FA4-2019FD0C2B35}" srcOrd="1" destOrd="0" presId="urn:microsoft.com/office/officeart/2005/8/layout/process1"/>
    <dgm:cxn modelId="{E981CE6B-8E4C-E44F-88FB-843D41A4345D}" srcId="{812C48D3-9B88-DC48-BB20-0479DAF926CB}" destId="{C5A5E1E9-52EC-A54C-BBAD-525E06866CAF}" srcOrd="2" destOrd="0" parTransId="{AE5C6E21-D35F-3C42-A7BD-1294EBCE0CA7}" sibTransId="{FC36A1FD-CF80-7A45-BB8B-C06A914A28DA}"/>
    <dgm:cxn modelId="{7A657373-7AF3-3746-80ED-67BD470B9F75}" type="presOf" srcId="{C67B1F43-ACE2-2A4D-AC8D-A292DE2FC3DE}" destId="{7B13F7AF-D4E5-CD46-A248-00542271531B}" srcOrd="0" destOrd="0" presId="urn:microsoft.com/office/officeart/2005/8/layout/process1"/>
    <dgm:cxn modelId="{1C37B08D-812F-DD47-8D71-F51905F76228}" type="presOf" srcId="{D3156CEF-DEA9-A540-B25A-8FD572F5E0BA}" destId="{B2949F7D-FED5-5042-A670-218E6BD32F39}" srcOrd="0" destOrd="0" presId="urn:microsoft.com/office/officeart/2005/8/layout/process1"/>
    <dgm:cxn modelId="{3C2B489F-BCF8-3545-ABF4-D39A85833BEC}" type="presOf" srcId="{812C48D3-9B88-DC48-BB20-0479DAF926CB}" destId="{2FA545B8-62FC-DE4A-92D5-EF2BC5668EBC}" srcOrd="0" destOrd="0" presId="urn:microsoft.com/office/officeart/2005/8/layout/process1"/>
    <dgm:cxn modelId="{E7B310B8-74B9-EA46-B4CE-21D0CBDC4E41}" type="presOf" srcId="{F0A79BB2-3F01-104D-B532-75EEF071EEBB}" destId="{43F23431-A74A-CA49-8D31-9ABF4E3EC154}" srcOrd="0" destOrd="0" presId="urn:microsoft.com/office/officeart/2005/8/layout/process1"/>
    <dgm:cxn modelId="{A595A0B9-8246-3240-98A9-9A922F29B07D}" srcId="{812C48D3-9B88-DC48-BB20-0479DAF926CB}" destId="{C67B1F43-ACE2-2A4D-AC8D-A292DE2FC3DE}" srcOrd="0" destOrd="0" parTransId="{74F37DBB-8F52-AA4C-8269-75EBA5668B8F}" sibTransId="{8BF3432C-A3F9-7346-9FC3-49BC65F6C5D4}"/>
    <dgm:cxn modelId="{E8BFB0C2-4EAF-A442-BADE-ED222C0DE22F}" type="presOf" srcId="{C5A5E1E9-52EC-A54C-BBAD-525E06866CAF}" destId="{6189DCB0-70A2-A343-8757-A633F5909F1D}" srcOrd="0" destOrd="0" presId="urn:microsoft.com/office/officeart/2005/8/layout/process1"/>
    <dgm:cxn modelId="{AF1A25D2-E705-E541-9A45-67698C85EDF3}" srcId="{812C48D3-9B88-DC48-BB20-0479DAF926CB}" destId="{F0A79BB2-3F01-104D-B532-75EEF071EEBB}" srcOrd="1" destOrd="0" parTransId="{AE0AAA9A-7EA4-6941-A56C-94BFE5116BBE}" sibTransId="{D3156CEF-DEA9-A540-B25A-8FD572F5E0BA}"/>
    <dgm:cxn modelId="{668185E7-2A3E-6540-A2A0-8173766A4BB3}" type="presOf" srcId="{8BF3432C-A3F9-7346-9FC3-49BC65F6C5D4}" destId="{F83EA7A6-22FB-7940-998A-E5A864107260}" srcOrd="0" destOrd="0" presId="urn:microsoft.com/office/officeart/2005/8/layout/process1"/>
    <dgm:cxn modelId="{6CAF22EA-5A73-1440-9E90-6A2D0C14AABA}" type="presOf" srcId="{D3156CEF-DEA9-A540-B25A-8FD572F5E0BA}" destId="{92DA91E9-D5B2-3049-8730-15907F58A3AD}" srcOrd="1" destOrd="0" presId="urn:microsoft.com/office/officeart/2005/8/layout/process1"/>
    <dgm:cxn modelId="{91E559D6-CD15-0347-898E-BC65EDD693BA}" type="presParOf" srcId="{2FA545B8-62FC-DE4A-92D5-EF2BC5668EBC}" destId="{7B13F7AF-D4E5-CD46-A248-00542271531B}" srcOrd="0" destOrd="0" presId="urn:microsoft.com/office/officeart/2005/8/layout/process1"/>
    <dgm:cxn modelId="{9EA76EDA-39E2-9745-ABE1-8D642D77EF70}" type="presParOf" srcId="{2FA545B8-62FC-DE4A-92D5-EF2BC5668EBC}" destId="{F83EA7A6-22FB-7940-998A-E5A864107260}" srcOrd="1" destOrd="0" presId="urn:microsoft.com/office/officeart/2005/8/layout/process1"/>
    <dgm:cxn modelId="{DF66A94C-6EF4-4143-96B5-C1CAE2D04588}" type="presParOf" srcId="{F83EA7A6-22FB-7940-998A-E5A864107260}" destId="{65120D0B-F0B8-6D44-9FA4-2019FD0C2B35}" srcOrd="0" destOrd="0" presId="urn:microsoft.com/office/officeart/2005/8/layout/process1"/>
    <dgm:cxn modelId="{98C1E33D-FD3A-0D48-8401-06E7727CC931}" type="presParOf" srcId="{2FA545B8-62FC-DE4A-92D5-EF2BC5668EBC}" destId="{43F23431-A74A-CA49-8D31-9ABF4E3EC154}" srcOrd="2" destOrd="0" presId="urn:microsoft.com/office/officeart/2005/8/layout/process1"/>
    <dgm:cxn modelId="{12BACF50-A6BE-734D-B367-B7A79F70F548}" type="presParOf" srcId="{2FA545B8-62FC-DE4A-92D5-EF2BC5668EBC}" destId="{B2949F7D-FED5-5042-A670-218E6BD32F39}" srcOrd="3" destOrd="0" presId="urn:microsoft.com/office/officeart/2005/8/layout/process1"/>
    <dgm:cxn modelId="{3CB0FE61-14FF-CF42-8C22-5BE4B9DFF746}" type="presParOf" srcId="{B2949F7D-FED5-5042-A670-218E6BD32F39}" destId="{92DA91E9-D5B2-3049-8730-15907F58A3AD}" srcOrd="0" destOrd="0" presId="urn:microsoft.com/office/officeart/2005/8/layout/process1"/>
    <dgm:cxn modelId="{8478390C-4291-AD48-BC36-388DA9B8E640}" type="presParOf" srcId="{2FA545B8-62FC-DE4A-92D5-EF2BC5668EBC}" destId="{6189DCB0-70A2-A343-8757-A633F5909F1D}" srcOrd="4" destOrd="0" presId="urn:microsoft.com/office/officeart/2005/8/layout/process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8A7557E-DFE8-474B-ACC6-518B48DDCD24}">
      <dsp:nvSpPr>
        <dsp:cNvPr id="0" name=""/>
        <dsp:cNvSpPr/>
      </dsp:nvSpPr>
      <dsp:spPr>
        <a:xfrm rot="16200000">
          <a:off x="757" y="191566"/>
          <a:ext cx="4006304" cy="4006304"/>
        </a:xfrm>
        <a:prstGeom prst="downArrow">
          <a:avLst>
            <a:gd name="adj1" fmla="val 50000"/>
            <a:gd name="adj2" fmla="val 35000"/>
          </a:avLst>
        </a:prstGeom>
        <a:solidFill>
          <a:schemeClr val="accent3">
            <a:hueOff val="0"/>
            <a:satOff val="0"/>
            <a:lumOff val="0"/>
            <a:alphaOff val="0"/>
          </a:schemeClr>
        </a:solidFill>
        <a:ln w="25400" cap="rnd"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206248" tIns="206248" rIns="206248" bIns="206248" numCol="1" spcCol="1270" anchor="ctr" anchorCtr="0">
          <a:noAutofit/>
        </a:bodyPr>
        <a:lstStyle/>
        <a:p>
          <a:pPr marL="0" lvl="0" indent="0" algn="ctr" defTabSz="1289050" rtl="0">
            <a:lnSpc>
              <a:spcPct val="90000"/>
            </a:lnSpc>
            <a:spcBef>
              <a:spcPct val="0"/>
            </a:spcBef>
            <a:spcAft>
              <a:spcPct val="35000"/>
            </a:spcAft>
            <a:buNone/>
          </a:pPr>
          <a:r>
            <a:rPr lang="it-IT" sz="2900" kern="1200" dirty="0"/>
            <a:t>Beni situati in Italia</a:t>
          </a:r>
        </a:p>
      </dsp:txBody>
      <dsp:txXfrm rot="5400000">
        <a:off x="758" y="1193142"/>
        <a:ext cx="3305201" cy="2003152"/>
      </dsp:txXfrm>
    </dsp:sp>
    <dsp:sp modelId="{737E6B22-3ADC-5F4F-9382-E1E6AD56F231}">
      <dsp:nvSpPr>
        <dsp:cNvPr id="0" name=""/>
        <dsp:cNvSpPr/>
      </dsp:nvSpPr>
      <dsp:spPr>
        <a:xfrm rot="5400000">
          <a:off x="4222539" y="191566"/>
          <a:ext cx="4006304" cy="4006304"/>
        </a:xfrm>
        <a:prstGeom prst="downArrow">
          <a:avLst>
            <a:gd name="adj1" fmla="val 50000"/>
            <a:gd name="adj2" fmla="val 35000"/>
          </a:avLst>
        </a:prstGeom>
        <a:solidFill>
          <a:schemeClr val="accent3">
            <a:hueOff val="-1433403"/>
            <a:satOff val="1180"/>
            <a:lumOff val="-981"/>
            <a:alphaOff val="0"/>
          </a:schemeClr>
        </a:solidFill>
        <a:ln w="25400" cap="rnd"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206248" tIns="206248" rIns="206248" bIns="206248" numCol="1" spcCol="1270" anchor="ctr" anchorCtr="0">
          <a:noAutofit/>
        </a:bodyPr>
        <a:lstStyle/>
        <a:p>
          <a:pPr marL="0" lvl="0" indent="0" algn="ctr" defTabSz="1289050" rtl="0">
            <a:lnSpc>
              <a:spcPct val="90000"/>
            </a:lnSpc>
            <a:spcBef>
              <a:spcPct val="0"/>
            </a:spcBef>
            <a:spcAft>
              <a:spcPct val="35000"/>
            </a:spcAft>
            <a:buNone/>
          </a:pPr>
          <a:r>
            <a:rPr lang="it-IT" sz="2900" kern="1200" dirty="0"/>
            <a:t>Titoli previsti da una legge straniera creano diritti reali</a:t>
          </a:r>
        </a:p>
      </dsp:txBody>
      <dsp:txXfrm rot="-5400000">
        <a:off x="4923643" y="1193142"/>
        <a:ext cx="3305201" cy="200315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82C9FD4-3BE8-6242-900B-640F293BC36D}">
      <dsp:nvSpPr>
        <dsp:cNvPr id="0" name=""/>
        <dsp:cNvSpPr/>
      </dsp:nvSpPr>
      <dsp:spPr>
        <a:xfrm>
          <a:off x="4114799" y="1637627"/>
          <a:ext cx="1978313" cy="686687"/>
        </a:xfrm>
        <a:custGeom>
          <a:avLst/>
          <a:gdLst/>
          <a:ahLst/>
          <a:cxnLst/>
          <a:rect l="0" t="0" r="0" b="0"/>
          <a:pathLst>
            <a:path>
              <a:moveTo>
                <a:pt x="0" y="0"/>
              </a:moveTo>
              <a:lnTo>
                <a:pt x="0" y="343343"/>
              </a:lnTo>
              <a:lnTo>
                <a:pt x="1978313" y="343343"/>
              </a:lnTo>
              <a:lnTo>
                <a:pt x="1978313" y="686687"/>
              </a:lnTo>
            </a:path>
          </a:pathLst>
        </a:custGeom>
        <a:noFill/>
        <a:ln w="12700" cap="rnd"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A8A1A4C1-236B-EF4D-9DBD-9687AB3D2A6D}">
      <dsp:nvSpPr>
        <dsp:cNvPr id="0" name=""/>
        <dsp:cNvSpPr/>
      </dsp:nvSpPr>
      <dsp:spPr>
        <a:xfrm>
          <a:off x="2136485" y="1637627"/>
          <a:ext cx="1978313" cy="686687"/>
        </a:xfrm>
        <a:custGeom>
          <a:avLst/>
          <a:gdLst/>
          <a:ahLst/>
          <a:cxnLst/>
          <a:rect l="0" t="0" r="0" b="0"/>
          <a:pathLst>
            <a:path>
              <a:moveTo>
                <a:pt x="1978313" y="0"/>
              </a:moveTo>
              <a:lnTo>
                <a:pt x="1978313" y="343343"/>
              </a:lnTo>
              <a:lnTo>
                <a:pt x="0" y="343343"/>
              </a:lnTo>
              <a:lnTo>
                <a:pt x="0" y="686687"/>
              </a:lnTo>
            </a:path>
          </a:pathLst>
        </a:custGeom>
        <a:noFill/>
        <a:ln w="12700" cap="rnd"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84FB8EE0-2E54-A846-BF28-CEC0CE799FAF}">
      <dsp:nvSpPr>
        <dsp:cNvPr id="0" name=""/>
        <dsp:cNvSpPr/>
      </dsp:nvSpPr>
      <dsp:spPr>
        <a:xfrm>
          <a:off x="2479829" y="2658"/>
          <a:ext cx="3269939" cy="1634969"/>
        </a:xfrm>
        <a:prstGeom prst="rect">
          <a:avLst/>
        </a:prstGeom>
        <a:gradFill rotWithShape="0">
          <a:gsLst>
            <a:gs pos="0">
              <a:schemeClr val="accent1">
                <a:hueOff val="0"/>
                <a:satOff val="0"/>
                <a:lumOff val="0"/>
                <a:alphaOff val="0"/>
                <a:tint val="96000"/>
                <a:lumMod val="100000"/>
              </a:schemeClr>
            </a:gs>
            <a:gs pos="78000">
              <a:schemeClr val="accent1">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1155700">
            <a:lnSpc>
              <a:spcPct val="90000"/>
            </a:lnSpc>
            <a:spcBef>
              <a:spcPct val="0"/>
            </a:spcBef>
            <a:spcAft>
              <a:spcPct val="35000"/>
            </a:spcAft>
            <a:buNone/>
          </a:pPr>
          <a:r>
            <a:rPr lang="it-IT" sz="2600" kern="1200" dirty="0"/>
            <a:t>VENDITA CON RISERVA DELLA PROPRIETA’</a:t>
          </a:r>
        </a:p>
      </dsp:txBody>
      <dsp:txXfrm>
        <a:off x="2479829" y="2658"/>
        <a:ext cx="3269939" cy="1634969"/>
      </dsp:txXfrm>
    </dsp:sp>
    <dsp:sp modelId="{52AB7363-8ACF-414C-B042-8C2C8B333AEF}">
      <dsp:nvSpPr>
        <dsp:cNvPr id="0" name=""/>
        <dsp:cNvSpPr/>
      </dsp:nvSpPr>
      <dsp:spPr>
        <a:xfrm>
          <a:off x="501516" y="2324315"/>
          <a:ext cx="3269939" cy="1634969"/>
        </a:xfrm>
        <a:prstGeom prst="rect">
          <a:avLst/>
        </a:prstGeom>
        <a:gradFill rotWithShape="0">
          <a:gsLst>
            <a:gs pos="0">
              <a:schemeClr val="accent1">
                <a:hueOff val="0"/>
                <a:satOff val="0"/>
                <a:lumOff val="0"/>
                <a:alphaOff val="0"/>
                <a:tint val="96000"/>
                <a:lumMod val="100000"/>
              </a:schemeClr>
            </a:gs>
            <a:gs pos="78000">
              <a:schemeClr val="accent1">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1155700">
            <a:lnSpc>
              <a:spcPct val="90000"/>
            </a:lnSpc>
            <a:spcBef>
              <a:spcPct val="0"/>
            </a:spcBef>
            <a:spcAft>
              <a:spcPct val="35000"/>
            </a:spcAft>
            <a:buNone/>
          </a:pPr>
          <a:r>
            <a:rPr lang="it-IT" sz="2600" kern="1200" dirty="0"/>
            <a:t>LEX CONTRACTUS: aspetti obbligatori: risoluzione, rischio</a:t>
          </a:r>
        </a:p>
      </dsp:txBody>
      <dsp:txXfrm>
        <a:off x="501516" y="2324315"/>
        <a:ext cx="3269939" cy="1634969"/>
      </dsp:txXfrm>
    </dsp:sp>
    <dsp:sp modelId="{89340DBF-EF4F-874C-8871-A29CF6BC9E57}">
      <dsp:nvSpPr>
        <dsp:cNvPr id="0" name=""/>
        <dsp:cNvSpPr/>
      </dsp:nvSpPr>
      <dsp:spPr>
        <a:xfrm>
          <a:off x="4458142" y="2324315"/>
          <a:ext cx="3269939" cy="1634969"/>
        </a:xfrm>
        <a:prstGeom prst="rect">
          <a:avLst/>
        </a:prstGeom>
        <a:gradFill rotWithShape="0">
          <a:gsLst>
            <a:gs pos="0">
              <a:schemeClr val="accent1">
                <a:hueOff val="0"/>
                <a:satOff val="0"/>
                <a:lumOff val="0"/>
                <a:alphaOff val="0"/>
                <a:tint val="96000"/>
                <a:lumMod val="100000"/>
              </a:schemeClr>
            </a:gs>
            <a:gs pos="78000">
              <a:schemeClr val="accent1">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1155700">
            <a:lnSpc>
              <a:spcPct val="90000"/>
            </a:lnSpc>
            <a:spcBef>
              <a:spcPct val="0"/>
            </a:spcBef>
            <a:spcAft>
              <a:spcPct val="35000"/>
            </a:spcAft>
            <a:buNone/>
          </a:pPr>
          <a:r>
            <a:rPr lang="it-IT" sz="2600" kern="1200" dirty="0"/>
            <a:t>LEX REI SITAE: effetti reali. Ad es. art. 1524 c.c. se il bene si trova in Italia </a:t>
          </a:r>
        </a:p>
      </dsp:txBody>
      <dsp:txXfrm>
        <a:off x="4458142" y="2324315"/>
        <a:ext cx="3269939" cy="163496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8A7557E-DFE8-474B-ACC6-518B48DDCD24}">
      <dsp:nvSpPr>
        <dsp:cNvPr id="0" name=""/>
        <dsp:cNvSpPr/>
      </dsp:nvSpPr>
      <dsp:spPr>
        <a:xfrm rot="16200000">
          <a:off x="757" y="191566"/>
          <a:ext cx="4006304" cy="4006304"/>
        </a:xfrm>
        <a:prstGeom prst="downArrow">
          <a:avLst>
            <a:gd name="adj1" fmla="val 50000"/>
            <a:gd name="adj2" fmla="val 35000"/>
          </a:avLst>
        </a:prstGeom>
        <a:solidFill>
          <a:schemeClr val="accent4">
            <a:hueOff val="0"/>
            <a:satOff val="0"/>
            <a:lumOff val="0"/>
            <a:alphaOff val="0"/>
          </a:schemeClr>
        </a:solidFill>
        <a:ln>
          <a:noFill/>
        </a:ln>
        <a:effectLst>
          <a:outerShdw blurRad="38100" dist="254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70688" tIns="170688" rIns="170688" bIns="170688" numCol="1" spcCol="1270" anchor="ctr" anchorCtr="0">
          <a:noAutofit/>
        </a:bodyPr>
        <a:lstStyle/>
        <a:p>
          <a:pPr marL="0" lvl="0" indent="0" algn="ctr" defTabSz="1066800" rtl="0">
            <a:lnSpc>
              <a:spcPct val="90000"/>
            </a:lnSpc>
            <a:spcBef>
              <a:spcPct val="0"/>
            </a:spcBef>
            <a:spcAft>
              <a:spcPct val="35000"/>
            </a:spcAft>
            <a:buNone/>
          </a:pPr>
          <a:r>
            <a:rPr lang="it-IT" sz="2400" kern="1200" dirty="0">
              <a:solidFill>
                <a:schemeClr val="tx1"/>
              </a:solidFill>
            </a:rPr>
            <a:t>Beni situati in ITALIA: art. 1524 c.c. sulla proprietà/e altri effetti reali-consegna bene mobile</a:t>
          </a:r>
        </a:p>
      </dsp:txBody>
      <dsp:txXfrm rot="5400000">
        <a:off x="758" y="1193142"/>
        <a:ext cx="3305201" cy="2003152"/>
      </dsp:txXfrm>
    </dsp:sp>
    <dsp:sp modelId="{737E6B22-3ADC-5F4F-9382-E1E6AD56F231}">
      <dsp:nvSpPr>
        <dsp:cNvPr id="0" name=""/>
        <dsp:cNvSpPr/>
      </dsp:nvSpPr>
      <dsp:spPr>
        <a:xfrm rot="5400000">
          <a:off x="4222539" y="191566"/>
          <a:ext cx="4006304" cy="4006304"/>
        </a:xfrm>
        <a:prstGeom prst="downArrow">
          <a:avLst>
            <a:gd name="adj1" fmla="val 50000"/>
            <a:gd name="adj2" fmla="val 35000"/>
          </a:avLst>
        </a:prstGeom>
        <a:solidFill>
          <a:schemeClr val="accent4">
            <a:hueOff val="-911834"/>
            <a:satOff val="-4605"/>
            <a:lumOff val="-6470"/>
            <a:alphaOff val="0"/>
          </a:schemeClr>
        </a:solidFill>
        <a:ln>
          <a:noFill/>
        </a:ln>
        <a:effectLst>
          <a:outerShdw blurRad="38100" dist="254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70688" tIns="170688" rIns="170688" bIns="170688" numCol="1" spcCol="1270" anchor="ctr" anchorCtr="0">
          <a:noAutofit/>
        </a:bodyPr>
        <a:lstStyle/>
        <a:p>
          <a:pPr marL="0" lvl="0" indent="0" algn="ctr" defTabSz="1066800" rtl="0">
            <a:lnSpc>
              <a:spcPct val="90000"/>
            </a:lnSpc>
            <a:spcBef>
              <a:spcPct val="0"/>
            </a:spcBef>
            <a:spcAft>
              <a:spcPct val="35000"/>
            </a:spcAft>
            <a:buNone/>
          </a:pPr>
          <a:r>
            <a:rPr lang="it-IT" sz="2400" kern="1200" dirty="0"/>
            <a:t>Contratto regolato da legge straniera per scelta delle parti</a:t>
          </a:r>
        </a:p>
      </dsp:txBody>
      <dsp:txXfrm rot="-5400000">
        <a:off x="4923643" y="1193142"/>
        <a:ext cx="3305201" cy="2003152"/>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B13F7AF-D4E5-CD46-A248-00542271531B}">
      <dsp:nvSpPr>
        <dsp:cNvPr id="0" name=""/>
        <dsp:cNvSpPr/>
      </dsp:nvSpPr>
      <dsp:spPr>
        <a:xfrm>
          <a:off x="7791" y="711093"/>
          <a:ext cx="2328687" cy="1397212"/>
        </a:xfrm>
        <a:prstGeom prst="roundRect">
          <a:avLst>
            <a:gd name="adj" fmla="val 10000"/>
          </a:avLst>
        </a:prstGeom>
        <a:gradFill rotWithShape="0">
          <a:gsLst>
            <a:gs pos="0">
              <a:schemeClr val="accent1">
                <a:hueOff val="0"/>
                <a:satOff val="0"/>
                <a:lumOff val="0"/>
                <a:alphaOff val="0"/>
                <a:tint val="96000"/>
                <a:lumMod val="100000"/>
              </a:schemeClr>
            </a:gs>
            <a:gs pos="78000">
              <a:schemeClr val="accent1">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it-IT" sz="2400" kern="1200" dirty="0"/>
            <a:t>4 anni in Stato A – U (5 anni) non compiuta</a:t>
          </a:r>
        </a:p>
      </dsp:txBody>
      <dsp:txXfrm>
        <a:off x="48714" y="752016"/>
        <a:ext cx="2246841" cy="1315366"/>
      </dsp:txXfrm>
    </dsp:sp>
    <dsp:sp modelId="{F83EA7A6-22FB-7940-998A-E5A864107260}">
      <dsp:nvSpPr>
        <dsp:cNvPr id="0" name=""/>
        <dsp:cNvSpPr/>
      </dsp:nvSpPr>
      <dsp:spPr>
        <a:xfrm>
          <a:off x="2569347" y="1120942"/>
          <a:ext cx="493681" cy="577514"/>
        </a:xfrm>
        <a:prstGeom prst="rightArrow">
          <a:avLst>
            <a:gd name="adj1" fmla="val 60000"/>
            <a:gd name="adj2" fmla="val 50000"/>
          </a:avLst>
        </a:prstGeom>
        <a:gradFill rotWithShape="0">
          <a:gsLst>
            <a:gs pos="0">
              <a:schemeClr val="accent1">
                <a:tint val="60000"/>
                <a:hueOff val="0"/>
                <a:satOff val="0"/>
                <a:lumOff val="0"/>
                <a:alphaOff val="0"/>
                <a:tint val="96000"/>
                <a:lumMod val="100000"/>
              </a:schemeClr>
            </a:gs>
            <a:gs pos="78000">
              <a:schemeClr val="accent1">
                <a:tint val="60000"/>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844550">
            <a:lnSpc>
              <a:spcPct val="90000"/>
            </a:lnSpc>
            <a:spcBef>
              <a:spcPct val="0"/>
            </a:spcBef>
            <a:spcAft>
              <a:spcPct val="35000"/>
            </a:spcAft>
            <a:buNone/>
          </a:pPr>
          <a:endParaRPr lang="it-IT" sz="1900" kern="1200"/>
        </a:p>
      </dsp:txBody>
      <dsp:txXfrm>
        <a:off x="2569347" y="1236445"/>
        <a:ext cx="345577" cy="346508"/>
      </dsp:txXfrm>
    </dsp:sp>
    <dsp:sp modelId="{43F23431-A74A-CA49-8D31-9ABF4E3EC154}">
      <dsp:nvSpPr>
        <dsp:cNvPr id="0" name=""/>
        <dsp:cNvSpPr/>
      </dsp:nvSpPr>
      <dsp:spPr>
        <a:xfrm>
          <a:off x="3267954" y="711093"/>
          <a:ext cx="2328687" cy="1397212"/>
        </a:xfrm>
        <a:prstGeom prst="roundRect">
          <a:avLst>
            <a:gd name="adj" fmla="val 10000"/>
          </a:avLst>
        </a:prstGeom>
        <a:gradFill rotWithShape="0">
          <a:gsLst>
            <a:gs pos="0">
              <a:schemeClr val="accent1">
                <a:hueOff val="0"/>
                <a:satOff val="0"/>
                <a:lumOff val="0"/>
                <a:alphaOff val="0"/>
                <a:tint val="96000"/>
                <a:lumMod val="100000"/>
              </a:schemeClr>
            </a:gs>
            <a:gs pos="78000">
              <a:schemeClr val="accent1">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it-IT" sz="2400" kern="1200" dirty="0"/>
            <a:t>10 anni in Stato </a:t>
          </a:r>
          <a:r>
            <a:rPr lang="it-IT" sz="2400" kern="1200" dirty="0" err="1"/>
            <a:t>B</a:t>
          </a:r>
          <a:endParaRPr lang="it-IT" sz="2400" kern="1200" dirty="0"/>
        </a:p>
      </dsp:txBody>
      <dsp:txXfrm>
        <a:off x="3308877" y="752016"/>
        <a:ext cx="2246841" cy="1315366"/>
      </dsp:txXfrm>
    </dsp:sp>
    <dsp:sp modelId="{B2949F7D-FED5-5042-A670-218E6BD32F39}">
      <dsp:nvSpPr>
        <dsp:cNvPr id="0" name=""/>
        <dsp:cNvSpPr/>
      </dsp:nvSpPr>
      <dsp:spPr>
        <a:xfrm rot="21578541">
          <a:off x="5851560" y="977555"/>
          <a:ext cx="497820" cy="577514"/>
        </a:xfrm>
        <a:prstGeom prst="rightArrow">
          <a:avLst>
            <a:gd name="adj1" fmla="val 60000"/>
            <a:gd name="adj2" fmla="val 50000"/>
          </a:avLst>
        </a:prstGeom>
        <a:gradFill rotWithShape="0">
          <a:gsLst>
            <a:gs pos="0">
              <a:schemeClr val="accent1">
                <a:tint val="60000"/>
                <a:hueOff val="0"/>
                <a:satOff val="0"/>
                <a:lumOff val="0"/>
                <a:alphaOff val="0"/>
                <a:tint val="96000"/>
                <a:lumMod val="100000"/>
              </a:schemeClr>
            </a:gs>
            <a:gs pos="78000">
              <a:schemeClr val="accent1">
                <a:tint val="60000"/>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844550">
            <a:lnSpc>
              <a:spcPct val="90000"/>
            </a:lnSpc>
            <a:spcBef>
              <a:spcPct val="0"/>
            </a:spcBef>
            <a:spcAft>
              <a:spcPct val="35000"/>
            </a:spcAft>
            <a:buNone/>
          </a:pPr>
          <a:endParaRPr lang="it-IT" sz="1900" kern="1200"/>
        </a:p>
      </dsp:txBody>
      <dsp:txXfrm>
        <a:off x="5851561" y="1093524"/>
        <a:ext cx="348474" cy="346508"/>
      </dsp:txXfrm>
    </dsp:sp>
    <dsp:sp modelId="{6189DCB0-70A2-A343-8757-A633F5909F1D}">
      <dsp:nvSpPr>
        <dsp:cNvPr id="0" name=""/>
        <dsp:cNvSpPr/>
      </dsp:nvSpPr>
      <dsp:spPr>
        <a:xfrm>
          <a:off x="6535908" y="677015"/>
          <a:ext cx="2328687" cy="1424570"/>
        </a:xfrm>
        <a:prstGeom prst="roundRect">
          <a:avLst>
            <a:gd name="adj" fmla="val 10000"/>
          </a:avLst>
        </a:prstGeom>
        <a:gradFill rotWithShape="0">
          <a:gsLst>
            <a:gs pos="0">
              <a:schemeClr val="accent1">
                <a:hueOff val="0"/>
                <a:satOff val="0"/>
                <a:lumOff val="0"/>
                <a:alphaOff val="0"/>
                <a:tint val="96000"/>
                <a:lumMod val="100000"/>
              </a:schemeClr>
            </a:gs>
            <a:gs pos="78000">
              <a:schemeClr val="accent1">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it-IT" sz="2400" kern="1200" dirty="0"/>
            <a:t>Ne mancano 6</a:t>
          </a:r>
        </a:p>
      </dsp:txBody>
      <dsp:txXfrm>
        <a:off x="6577632" y="718739"/>
        <a:ext cx="2245239" cy="1341122"/>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B13F7AF-D4E5-CD46-A248-00542271531B}">
      <dsp:nvSpPr>
        <dsp:cNvPr id="0" name=""/>
        <dsp:cNvSpPr/>
      </dsp:nvSpPr>
      <dsp:spPr>
        <a:xfrm>
          <a:off x="7791" y="711093"/>
          <a:ext cx="2328687" cy="1397212"/>
        </a:xfrm>
        <a:prstGeom prst="roundRect">
          <a:avLst>
            <a:gd name="adj" fmla="val 10000"/>
          </a:avLst>
        </a:prstGeom>
        <a:gradFill rotWithShape="0">
          <a:gsLst>
            <a:gs pos="0">
              <a:schemeClr val="accent1">
                <a:hueOff val="0"/>
                <a:satOff val="0"/>
                <a:lumOff val="0"/>
                <a:alphaOff val="0"/>
                <a:tint val="96000"/>
                <a:lumMod val="100000"/>
              </a:schemeClr>
            </a:gs>
            <a:gs pos="78000">
              <a:schemeClr val="accent1">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it-IT" sz="2100" kern="1200" dirty="0"/>
            <a:t>10  anni in Stato A – U non compiuta (sono passati solo 5 A)</a:t>
          </a:r>
        </a:p>
      </dsp:txBody>
      <dsp:txXfrm>
        <a:off x="48714" y="752016"/>
        <a:ext cx="2246841" cy="1315366"/>
      </dsp:txXfrm>
    </dsp:sp>
    <dsp:sp modelId="{F83EA7A6-22FB-7940-998A-E5A864107260}">
      <dsp:nvSpPr>
        <dsp:cNvPr id="0" name=""/>
        <dsp:cNvSpPr/>
      </dsp:nvSpPr>
      <dsp:spPr>
        <a:xfrm>
          <a:off x="2569347" y="1120942"/>
          <a:ext cx="493681" cy="577514"/>
        </a:xfrm>
        <a:prstGeom prst="rightArrow">
          <a:avLst>
            <a:gd name="adj1" fmla="val 60000"/>
            <a:gd name="adj2" fmla="val 50000"/>
          </a:avLst>
        </a:prstGeom>
        <a:gradFill rotWithShape="0">
          <a:gsLst>
            <a:gs pos="0">
              <a:schemeClr val="accent1">
                <a:tint val="60000"/>
                <a:hueOff val="0"/>
                <a:satOff val="0"/>
                <a:lumOff val="0"/>
                <a:alphaOff val="0"/>
                <a:tint val="96000"/>
                <a:lumMod val="100000"/>
              </a:schemeClr>
            </a:gs>
            <a:gs pos="78000">
              <a:schemeClr val="accent1">
                <a:tint val="60000"/>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755650">
            <a:lnSpc>
              <a:spcPct val="90000"/>
            </a:lnSpc>
            <a:spcBef>
              <a:spcPct val="0"/>
            </a:spcBef>
            <a:spcAft>
              <a:spcPct val="35000"/>
            </a:spcAft>
            <a:buNone/>
          </a:pPr>
          <a:endParaRPr lang="it-IT" sz="1700" kern="1200"/>
        </a:p>
      </dsp:txBody>
      <dsp:txXfrm>
        <a:off x="2569347" y="1236445"/>
        <a:ext cx="345577" cy="346508"/>
      </dsp:txXfrm>
    </dsp:sp>
    <dsp:sp modelId="{43F23431-A74A-CA49-8D31-9ABF4E3EC154}">
      <dsp:nvSpPr>
        <dsp:cNvPr id="0" name=""/>
        <dsp:cNvSpPr/>
      </dsp:nvSpPr>
      <dsp:spPr>
        <a:xfrm>
          <a:off x="3267954" y="711093"/>
          <a:ext cx="2328687" cy="1397212"/>
        </a:xfrm>
        <a:prstGeom prst="roundRect">
          <a:avLst>
            <a:gd name="adj" fmla="val 10000"/>
          </a:avLst>
        </a:prstGeom>
        <a:gradFill rotWithShape="0">
          <a:gsLst>
            <a:gs pos="0">
              <a:schemeClr val="accent1">
                <a:hueOff val="0"/>
                <a:satOff val="0"/>
                <a:lumOff val="0"/>
                <a:alphaOff val="0"/>
                <a:tint val="96000"/>
                <a:lumMod val="100000"/>
              </a:schemeClr>
            </a:gs>
            <a:gs pos="78000">
              <a:schemeClr val="accent1">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it-IT" sz="2100" kern="1200" dirty="0"/>
            <a:t>5 anni in Stato B</a:t>
          </a:r>
        </a:p>
      </dsp:txBody>
      <dsp:txXfrm>
        <a:off x="3308877" y="752016"/>
        <a:ext cx="2246841" cy="1315366"/>
      </dsp:txXfrm>
    </dsp:sp>
    <dsp:sp modelId="{B2949F7D-FED5-5042-A670-218E6BD32F39}">
      <dsp:nvSpPr>
        <dsp:cNvPr id="0" name=""/>
        <dsp:cNvSpPr/>
      </dsp:nvSpPr>
      <dsp:spPr>
        <a:xfrm rot="21578541">
          <a:off x="5851560" y="977555"/>
          <a:ext cx="497820" cy="577514"/>
        </a:xfrm>
        <a:prstGeom prst="rightArrow">
          <a:avLst>
            <a:gd name="adj1" fmla="val 60000"/>
            <a:gd name="adj2" fmla="val 50000"/>
          </a:avLst>
        </a:prstGeom>
        <a:gradFill rotWithShape="0">
          <a:gsLst>
            <a:gs pos="0">
              <a:schemeClr val="accent1">
                <a:tint val="60000"/>
                <a:hueOff val="0"/>
                <a:satOff val="0"/>
                <a:lumOff val="0"/>
                <a:alphaOff val="0"/>
                <a:tint val="96000"/>
                <a:lumMod val="100000"/>
              </a:schemeClr>
            </a:gs>
            <a:gs pos="78000">
              <a:schemeClr val="accent1">
                <a:tint val="60000"/>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755650">
            <a:lnSpc>
              <a:spcPct val="90000"/>
            </a:lnSpc>
            <a:spcBef>
              <a:spcPct val="0"/>
            </a:spcBef>
            <a:spcAft>
              <a:spcPct val="35000"/>
            </a:spcAft>
            <a:buNone/>
          </a:pPr>
          <a:endParaRPr lang="it-IT" sz="1700" kern="1200"/>
        </a:p>
      </dsp:txBody>
      <dsp:txXfrm>
        <a:off x="5851561" y="1093524"/>
        <a:ext cx="348474" cy="346508"/>
      </dsp:txXfrm>
    </dsp:sp>
    <dsp:sp modelId="{6189DCB0-70A2-A343-8757-A633F5909F1D}">
      <dsp:nvSpPr>
        <dsp:cNvPr id="0" name=""/>
        <dsp:cNvSpPr/>
      </dsp:nvSpPr>
      <dsp:spPr>
        <a:xfrm>
          <a:off x="6535908" y="677015"/>
          <a:ext cx="2328687" cy="1424570"/>
        </a:xfrm>
        <a:prstGeom prst="roundRect">
          <a:avLst>
            <a:gd name="adj" fmla="val 10000"/>
          </a:avLst>
        </a:prstGeom>
        <a:gradFill rotWithShape="0">
          <a:gsLst>
            <a:gs pos="0">
              <a:schemeClr val="accent1">
                <a:hueOff val="0"/>
                <a:satOff val="0"/>
                <a:lumOff val="0"/>
                <a:alphaOff val="0"/>
                <a:tint val="96000"/>
                <a:lumMod val="100000"/>
              </a:schemeClr>
            </a:gs>
            <a:gs pos="78000">
              <a:schemeClr val="accent1">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it-IT" sz="2100" kern="1200" dirty="0"/>
            <a:t>Usucapione avverata</a:t>
          </a:r>
        </a:p>
      </dsp:txBody>
      <dsp:txXfrm>
        <a:off x="6577632" y="718739"/>
        <a:ext cx="2245239" cy="1341122"/>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B13F7AF-D4E5-CD46-A248-00542271531B}">
      <dsp:nvSpPr>
        <dsp:cNvPr id="0" name=""/>
        <dsp:cNvSpPr/>
      </dsp:nvSpPr>
      <dsp:spPr>
        <a:xfrm>
          <a:off x="7718" y="567323"/>
          <a:ext cx="2306917" cy="1384150"/>
        </a:xfrm>
        <a:prstGeom prst="roundRect">
          <a:avLst>
            <a:gd name="adj" fmla="val 10000"/>
          </a:avLst>
        </a:prstGeom>
        <a:gradFill rotWithShape="0">
          <a:gsLst>
            <a:gs pos="0">
              <a:schemeClr val="accent1">
                <a:hueOff val="0"/>
                <a:satOff val="0"/>
                <a:lumOff val="0"/>
                <a:alphaOff val="0"/>
                <a:tint val="96000"/>
                <a:lumMod val="100000"/>
              </a:schemeClr>
            </a:gs>
            <a:gs pos="78000">
              <a:schemeClr val="accent1">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lang="it-IT" sz="2700" kern="1200" dirty="0" err="1"/>
            <a:t>5</a:t>
          </a:r>
          <a:r>
            <a:rPr lang="it-IT" sz="2700" kern="1200" dirty="0"/>
            <a:t> anni in Stato A </a:t>
          </a:r>
          <a:r>
            <a:rPr lang="it-IT" sz="2700" kern="1200" dirty="0" err="1"/>
            <a:t>–</a:t>
          </a:r>
          <a:r>
            <a:rPr lang="it-IT" sz="2700" kern="1200" dirty="0"/>
            <a:t> </a:t>
          </a:r>
          <a:r>
            <a:rPr lang="it-IT" sz="2700" kern="1200" dirty="0" err="1"/>
            <a:t>U</a:t>
          </a:r>
          <a:r>
            <a:rPr lang="it-IT" sz="2700" kern="1200" dirty="0"/>
            <a:t> compiuta</a:t>
          </a:r>
        </a:p>
      </dsp:txBody>
      <dsp:txXfrm>
        <a:off x="48258" y="607863"/>
        <a:ext cx="2225837" cy="1303070"/>
      </dsp:txXfrm>
    </dsp:sp>
    <dsp:sp modelId="{F83EA7A6-22FB-7940-998A-E5A864107260}">
      <dsp:nvSpPr>
        <dsp:cNvPr id="0" name=""/>
        <dsp:cNvSpPr/>
      </dsp:nvSpPr>
      <dsp:spPr>
        <a:xfrm>
          <a:off x="2545327" y="973341"/>
          <a:ext cx="489066" cy="572115"/>
        </a:xfrm>
        <a:prstGeom prst="rightArrow">
          <a:avLst>
            <a:gd name="adj1" fmla="val 60000"/>
            <a:gd name="adj2" fmla="val 50000"/>
          </a:avLst>
        </a:prstGeom>
        <a:gradFill rotWithShape="0">
          <a:gsLst>
            <a:gs pos="0">
              <a:schemeClr val="accent1">
                <a:tint val="60000"/>
                <a:hueOff val="0"/>
                <a:satOff val="0"/>
                <a:lumOff val="0"/>
                <a:alphaOff val="0"/>
                <a:tint val="96000"/>
                <a:lumMod val="100000"/>
              </a:schemeClr>
            </a:gs>
            <a:gs pos="78000">
              <a:schemeClr val="accent1">
                <a:tint val="60000"/>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933450">
            <a:lnSpc>
              <a:spcPct val="90000"/>
            </a:lnSpc>
            <a:spcBef>
              <a:spcPct val="0"/>
            </a:spcBef>
            <a:spcAft>
              <a:spcPct val="35000"/>
            </a:spcAft>
            <a:buNone/>
          </a:pPr>
          <a:endParaRPr lang="it-IT" sz="2100" kern="1200"/>
        </a:p>
      </dsp:txBody>
      <dsp:txXfrm>
        <a:off x="2545327" y="1087764"/>
        <a:ext cx="342346" cy="343269"/>
      </dsp:txXfrm>
    </dsp:sp>
    <dsp:sp modelId="{43F23431-A74A-CA49-8D31-9ABF4E3EC154}">
      <dsp:nvSpPr>
        <dsp:cNvPr id="0" name=""/>
        <dsp:cNvSpPr/>
      </dsp:nvSpPr>
      <dsp:spPr>
        <a:xfrm>
          <a:off x="3237402" y="567323"/>
          <a:ext cx="2306917" cy="1384150"/>
        </a:xfrm>
        <a:prstGeom prst="roundRect">
          <a:avLst>
            <a:gd name="adj" fmla="val 10000"/>
          </a:avLst>
        </a:prstGeom>
        <a:gradFill rotWithShape="0">
          <a:gsLst>
            <a:gs pos="0">
              <a:schemeClr val="accent1">
                <a:hueOff val="0"/>
                <a:satOff val="0"/>
                <a:lumOff val="0"/>
                <a:alphaOff val="0"/>
                <a:tint val="96000"/>
                <a:lumMod val="100000"/>
              </a:schemeClr>
            </a:gs>
            <a:gs pos="78000">
              <a:schemeClr val="accent1">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lang="it-IT" sz="2700" kern="1200" dirty="0"/>
            <a:t>10 anni in Stato </a:t>
          </a:r>
          <a:r>
            <a:rPr lang="it-IT" sz="2700" kern="1200" dirty="0" err="1"/>
            <a:t>B</a:t>
          </a:r>
          <a:endParaRPr lang="it-IT" sz="2700" kern="1200" dirty="0"/>
        </a:p>
      </dsp:txBody>
      <dsp:txXfrm>
        <a:off x="3277942" y="607863"/>
        <a:ext cx="2225837" cy="1303070"/>
      </dsp:txXfrm>
    </dsp:sp>
    <dsp:sp modelId="{B2949F7D-FED5-5042-A670-218E6BD32F39}">
      <dsp:nvSpPr>
        <dsp:cNvPr id="0" name=""/>
        <dsp:cNvSpPr/>
      </dsp:nvSpPr>
      <dsp:spPr>
        <a:xfrm>
          <a:off x="5775011" y="973341"/>
          <a:ext cx="489066" cy="572115"/>
        </a:xfrm>
        <a:prstGeom prst="rightArrow">
          <a:avLst>
            <a:gd name="adj1" fmla="val 60000"/>
            <a:gd name="adj2" fmla="val 50000"/>
          </a:avLst>
        </a:prstGeom>
        <a:gradFill rotWithShape="0">
          <a:gsLst>
            <a:gs pos="0">
              <a:schemeClr val="accent1">
                <a:tint val="60000"/>
                <a:hueOff val="0"/>
                <a:satOff val="0"/>
                <a:lumOff val="0"/>
                <a:alphaOff val="0"/>
                <a:tint val="96000"/>
                <a:lumMod val="100000"/>
              </a:schemeClr>
            </a:gs>
            <a:gs pos="78000">
              <a:schemeClr val="accent1">
                <a:tint val="60000"/>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933450">
            <a:lnSpc>
              <a:spcPct val="90000"/>
            </a:lnSpc>
            <a:spcBef>
              <a:spcPct val="0"/>
            </a:spcBef>
            <a:spcAft>
              <a:spcPct val="35000"/>
            </a:spcAft>
            <a:buNone/>
          </a:pPr>
          <a:endParaRPr lang="it-IT" sz="2100" kern="1200"/>
        </a:p>
      </dsp:txBody>
      <dsp:txXfrm>
        <a:off x="5775011" y="1087764"/>
        <a:ext cx="342346" cy="343269"/>
      </dsp:txXfrm>
    </dsp:sp>
    <dsp:sp modelId="{6189DCB0-70A2-A343-8757-A633F5909F1D}">
      <dsp:nvSpPr>
        <dsp:cNvPr id="0" name=""/>
        <dsp:cNvSpPr/>
      </dsp:nvSpPr>
      <dsp:spPr>
        <a:xfrm>
          <a:off x="6467086" y="567323"/>
          <a:ext cx="2306917" cy="1384150"/>
        </a:xfrm>
        <a:prstGeom prst="roundRect">
          <a:avLst>
            <a:gd name="adj" fmla="val 10000"/>
          </a:avLst>
        </a:prstGeom>
        <a:gradFill rotWithShape="0">
          <a:gsLst>
            <a:gs pos="0">
              <a:schemeClr val="accent1">
                <a:hueOff val="0"/>
                <a:satOff val="0"/>
                <a:lumOff val="0"/>
                <a:alphaOff val="0"/>
                <a:tint val="96000"/>
                <a:lumMod val="100000"/>
              </a:schemeClr>
            </a:gs>
            <a:gs pos="78000">
              <a:schemeClr val="accent1">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lang="it-IT" sz="2700" kern="1200" dirty="0"/>
            <a:t>Usucapione compiuta</a:t>
          </a:r>
        </a:p>
      </dsp:txBody>
      <dsp:txXfrm>
        <a:off x="6507626" y="607863"/>
        <a:ext cx="2225837" cy="1303070"/>
      </dsp:txXfrm>
    </dsp:sp>
  </dsp:spTree>
</dsp:drawing>
</file>

<file path=ppt/diagrams/layout1.xml><?xml version="1.0" encoding="utf-8"?>
<dgm:layoutDef xmlns:dgm="http://schemas.openxmlformats.org/drawingml/2006/diagram" xmlns:a="http://schemas.openxmlformats.org/drawingml/2006/main" uniqueId="urn:microsoft.com/office/officeart/2005/8/layout/arrow5">
  <dgm:title val=""/>
  <dgm:desc val=""/>
  <dgm:catLst>
    <dgm:cat type="relationship" pri="6000"/>
    <dgm:cat type="process" pri="31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ch" ptType="node" func="cnt" op="equ" val="2">
        <dgm:choose name="Name2">
          <dgm:if name="Name3" func="var" arg="dir" op="equ" val="norm">
            <dgm:alg type="cycle">
              <dgm:param type="rotPath" val="alongPath"/>
              <dgm:param type="stAng" val="270"/>
            </dgm:alg>
          </dgm:if>
          <dgm:else name="Name4">
            <dgm:alg type="cycle">
              <dgm:param type="rotPath" val="alongPath"/>
              <dgm:param type="stAng" val="90"/>
              <dgm:param type="spanAng" val="-360"/>
            </dgm:alg>
          </dgm:else>
        </dgm:choose>
      </dgm:if>
      <dgm:else name="Name5">
        <dgm:choose name="Name6">
          <dgm:if name="Name7" func="var" arg="dir" op="equ" val="norm">
            <dgm:alg type="cycle">
              <dgm:param type="rotPath" val="alongPath"/>
            </dgm:alg>
          </dgm:if>
          <dgm:else name="Name8">
            <dgm:alg type="cycle">
              <dgm:param type="rotPath" val="alongPath"/>
              <dgm:param type="spanAng" val="-360"/>
            </dgm:alg>
          </dgm:else>
        </dgm:choose>
      </dgm:else>
    </dgm:choose>
    <dgm:shape xmlns:r="http://schemas.openxmlformats.org/officeDocument/2006/relationships" r:blip="">
      <dgm:adjLst/>
    </dgm:shape>
    <dgm:presOf/>
    <dgm:choose name="Name9">
      <dgm:if name="Name10" axis="ch" ptType="node" func="cnt" op="lte" val="2">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 type="diam" refType="w" refFor="ch" refPtType="node" op="equ" fact="1.1"/>
        </dgm:constrLst>
      </dgm:if>
      <dgm:if name="Name11" axis="ch" ptType="node" func="cnt" op="equ" val="5">
        <dgm:constrLst>
          <dgm:constr type="primFontSz" for="ch" ptType="node" op="equ" val="65"/>
          <dgm:constr type="w" for="ch" ptType="node" refType="w"/>
          <dgm:constr type="h" for="ch" ptType="node" refType="w" refFor="ch" refPtType="node" op="equ"/>
          <dgm:constr type="sibSp" refType="w" refFor="ch" refPtType="node" fact="-0.2"/>
          <dgm:constr type="sibSp" refType="h" op="lte" fact="0.1"/>
        </dgm:constrLst>
      </dgm:if>
      <dgm:if name="Name12" axis="ch" ptType="node" func="cnt" op="equ" val="6">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3" axis="ch" ptType="node" func="cnt" op="equ" val="7">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4" axis="ch" ptType="node" func="cnt" op="equ" val="8">
        <dgm:constrLst>
          <dgm:constr type="primFontSz" for="ch" ptType="node" op="equ" val="65"/>
          <dgm:constr type="w" for="ch" ptType="node" refType="w"/>
          <dgm:constr type="h" for="ch" ptType="node" refType="w" refFor="ch" refPtType="node" op="equ"/>
          <dgm:constr type="sibSp"/>
          <dgm:constr type="sibSp" refType="h" op="lte" fact="0.1"/>
        </dgm:constrLst>
      </dgm:if>
      <dgm:if name="Name15" axis="ch" ptType="node" func="cnt" op="gte" val="9">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else name="Name16">
        <dgm:constrLst>
          <dgm:constr type="primFontSz" for="ch" ptType="node" op="equ" val="65"/>
          <dgm:constr type="w" for="ch" ptType="node" refType="w"/>
          <dgm:constr type="h" for="ch" ptType="node" refType="w" refFor="ch" refPtType="node" op="equ"/>
          <dgm:constr type="sibSp" refType="w" refFor="ch" refPtType="node" fact="-0.35"/>
        </dgm:constrLst>
      </dgm:else>
    </dgm:choose>
    <dgm:ruleLst/>
    <dgm:forEach name="Name17" axis="ch" ptType="node">
      <dgm:layoutNode name="arrow">
        <dgm:varLst>
          <dgm:bulletEnabled val="1"/>
        </dgm:varLst>
        <dgm:alg type="tx"/>
        <dgm:shape xmlns:r="http://schemas.openxmlformats.org/officeDocument/2006/relationships" type="downArrow" r:blip="">
          <dgm:adjLst>
            <dgm:adj idx="2" val="0.35"/>
          </dgm:adjLst>
        </dgm:shape>
        <dgm:presOf axis="desOrSelf" ptType="node"/>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arrow5">
  <dgm:title val=""/>
  <dgm:desc val=""/>
  <dgm:catLst>
    <dgm:cat type="relationship" pri="6000"/>
    <dgm:cat type="process" pri="31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ch" ptType="node" func="cnt" op="equ" val="2">
        <dgm:choose name="Name2">
          <dgm:if name="Name3" func="var" arg="dir" op="equ" val="norm">
            <dgm:alg type="cycle">
              <dgm:param type="rotPath" val="alongPath"/>
              <dgm:param type="stAng" val="270"/>
            </dgm:alg>
          </dgm:if>
          <dgm:else name="Name4">
            <dgm:alg type="cycle">
              <dgm:param type="rotPath" val="alongPath"/>
              <dgm:param type="stAng" val="90"/>
              <dgm:param type="spanAng" val="-360"/>
            </dgm:alg>
          </dgm:else>
        </dgm:choose>
      </dgm:if>
      <dgm:else name="Name5">
        <dgm:choose name="Name6">
          <dgm:if name="Name7" func="var" arg="dir" op="equ" val="norm">
            <dgm:alg type="cycle">
              <dgm:param type="rotPath" val="alongPath"/>
            </dgm:alg>
          </dgm:if>
          <dgm:else name="Name8">
            <dgm:alg type="cycle">
              <dgm:param type="rotPath" val="alongPath"/>
              <dgm:param type="spanAng" val="-360"/>
            </dgm:alg>
          </dgm:else>
        </dgm:choose>
      </dgm:else>
    </dgm:choose>
    <dgm:shape xmlns:r="http://schemas.openxmlformats.org/officeDocument/2006/relationships" r:blip="">
      <dgm:adjLst/>
    </dgm:shape>
    <dgm:presOf/>
    <dgm:choose name="Name9">
      <dgm:if name="Name10" axis="ch" ptType="node" func="cnt" op="lte" val="2">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 type="diam" refType="w" refFor="ch" refPtType="node" op="equ" fact="1.1"/>
        </dgm:constrLst>
      </dgm:if>
      <dgm:if name="Name11" axis="ch" ptType="node" func="cnt" op="equ" val="5">
        <dgm:constrLst>
          <dgm:constr type="primFontSz" for="ch" ptType="node" op="equ" val="65"/>
          <dgm:constr type="w" for="ch" ptType="node" refType="w"/>
          <dgm:constr type="h" for="ch" ptType="node" refType="w" refFor="ch" refPtType="node" op="equ"/>
          <dgm:constr type="sibSp" refType="w" refFor="ch" refPtType="node" fact="-0.2"/>
          <dgm:constr type="sibSp" refType="h" op="lte" fact="0.1"/>
        </dgm:constrLst>
      </dgm:if>
      <dgm:if name="Name12" axis="ch" ptType="node" func="cnt" op="equ" val="6">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3" axis="ch" ptType="node" func="cnt" op="equ" val="7">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4" axis="ch" ptType="node" func="cnt" op="equ" val="8">
        <dgm:constrLst>
          <dgm:constr type="primFontSz" for="ch" ptType="node" op="equ" val="65"/>
          <dgm:constr type="w" for="ch" ptType="node" refType="w"/>
          <dgm:constr type="h" for="ch" ptType="node" refType="w" refFor="ch" refPtType="node" op="equ"/>
          <dgm:constr type="sibSp"/>
          <dgm:constr type="sibSp" refType="h" op="lte" fact="0.1"/>
        </dgm:constrLst>
      </dgm:if>
      <dgm:if name="Name15" axis="ch" ptType="node" func="cnt" op="gte" val="9">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else name="Name16">
        <dgm:constrLst>
          <dgm:constr type="primFontSz" for="ch" ptType="node" op="equ" val="65"/>
          <dgm:constr type="w" for="ch" ptType="node" refType="w"/>
          <dgm:constr type="h" for="ch" ptType="node" refType="w" refFor="ch" refPtType="node" op="equ"/>
          <dgm:constr type="sibSp" refType="w" refFor="ch" refPtType="node" fact="-0.35"/>
        </dgm:constrLst>
      </dgm:else>
    </dgm:choose>
    <dgm:ruleLst/>
    <dgm:forEach name="Name17" axis="ch" ptType="node">
      <dgm:layoutNode name="arrow">
        <dgm:varLst>
          <dgm:bulletEnabled val="1"/>
        </dgm:varLst>
        <dgm:alg type="tx"/>
        <dgm:shape xmlns:r="http://schemas.openxmlformats.org/officeDocument/2006/relationships" type="downArrow" r:blip="">
          <dgm:adjLst>
            <dgm:adj idx="2" val="0.35"/>
          </dgm:adjLst>
        </dgm:shape>
        <dgm:presOf axis="desOrSelf" ptType="node"/>
        <dgm:constrLst/>
        <dgm:ruleLst>
          <dgm:rule type="primFontSz" val="5" fact="NaN" max="NaN"/>
        </dgm:ruleLst>
      </dgm:layoutNode>
    </dgm:forEach>
  </dgm:layoutNode>
</dgm:layoutDef>
</file>

<file path=ppt/diagrams/layout4.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AACEFE70-B674-D846-9A0C-332F280B0AB1}" type="datetimeFigureOut">
              <a:rPr lang="it-IT" smtClean="0"/>
              <a:pPr/>
              <a:t>16/05/23</a:t>
            </a:fld>
            <a:endParaRPr lang="it-IT"/>
          </a:p>
        </p:txBody>
      </p:sp>
      <p:sp>
        <p:nvSpPr>
          <p:cNvPr id="4" name="Segnaposto piè di pagina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5" name="Segnaposto numero diapositiva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CCD6EC72-F1B8-9C4C-8096-14FDE216B68E}" type="slidenum">
              <a:rPr lang="it-IT" smtClean="0"/>
              <a:pPr/>
              <a:t>‹N›</a:t>
            </a:fld>
            <a:endParaRPr lang="it-IT"/>
          </a:p>
        </p:txBody>
      </p:sp>
    </p:spTree>
    <p:extLst>
      <p:ext uri="{BB962C8B-B14F-4D97-AF65-F5344CB8AC3E}">
        <p14:creationId xmlns:p14="http://schemas.microsoft.com/office/powerpoint/2010/main" val="36631938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E5725F9-B5B5-9144-9C8C-BDFEB7F799A8}" type="datetimeFigureOut">
              <a:rPr lang="it-IT" smtClean="0"/>
              <a:pPr/>
              <a:t>16/05/23</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4D6B343-03D9-004A-9B7D-A3AF558E8B87}" type="slidenum">
              <a:rPr lang="it-IT" smtClean="0"/>
              <a:pPr/>
              <a:t>‹N›</a:t>
            </a:fld>
            <a:endParaRPr lang="it-IT"/>
          </a:p>
        </p:txBody>
      </p:sp>
    </p:spTree>
    <p:extLst>
      <p:ext uri="{BB962C8B-B14F-4D97-AF65-F5344CB8AC3E}">
        <p14:creationId xmlns:p14="http://schemas.microsoft.com/office/powerpoint/2010/main" val="3231225968"/>
      </p:ext>
    </p:extLst>
  </p:cSld>
  <p:clrMap bg1="lt1" tx1="dk1" bg2="lt2" tx2="dk2" accent1="accent1" accent2="accent2" accent3="accent3" accent4="accent4" accent5="accent5" accent6="accent6" hlink="hlink" folHlink="folHlink"/>
  <p:hf hdr="0" ftr="0" dt="0"/>
  <p:notesStyle>
    <a:lvl1pPr marL="0" algn="l" defTabSz="457147" rtl="0" eaLnBrk="1" latinLnBrk="0" hangingPunct="1">
      <a:defRPr sz="1200" kern="1200">
        <a:solidFill>
          <a:schemeClr val="tx1"/>
        </a:solidFill>
        <a:latin typeface="+mn-lt"/>
        <a:ea typeface="+mn-ea"/>
        <a:cs typeface="+mn-cs"/>
      </a:defRPr>
    </a:lvl1pPr>
    <a:lvl2pPr marL="457147" algn="l" defTabSz="457147" rtl="0" eaLnBrk="1" latinLnBrk="0" hangingPunct="1">
      <a:defRPr sz="1200" kern="1200">
        <a:solidFill>
          <a:schemeClr val="tx1"/>
        </a:solidFill>
        <a:latin typeface="+mn-lt"/>
        <a:ea typeface="+mn-ea"/>
        <a:cs typeface="+mn-cs"/>
      </a:defRPr>
    </a:lvl2pPr>
    <a:lvl3pPr marL="914295" algn="l" defTabSz="457147" rtl="0" eaLnBrk="1" latinLnBrk="0" hangingPunct="1">
      <a:defRPr sz="1200" kern="1200">
        <a:solidFill>
          <a:schemeClr val="tx1"/>
        </a:solidFill>
        <a:latin typeface="+mn-lt"/>
        <a:ea typeface="+mn-ea"/>
        <a:cs typeface="+mn-cs"/>
      </a:defRPr>
    </a:lvl3pPr>
    <a:lvl4pPr marL="1371442" algn="l" defTabSz="457147" rtl="0" eaLnBrk="1" latinLnBrk="0" hangingPunct="1">
      <a:defRPr sz="1200" kern="1200">
        <a:solidFill>
          <a:schemeClr val="tx1"/>
        </a:solidFill>
        <a:latin typeface="+mn-lt"/>
        <a:ea typeface="+mn-ea"/>
        <a:cs typeface="+mn-cs"/>
      </a:defRPr>
    </a:lvl4pPr>
    <a:lvl5pPr marL="1828590" algn="l" defTabSz="457147" rtl="0" eaLnBrk="1" latinLnBrk="0" hangingPunct="1">
      <a:defRPr sz="1200" kern="1200">
        <a:solidFill>
          <a:schemeClr val="tx1"/>
        </a:solidFill>
        <a:latin typeface="+mn-lt"/>
        <a:ea typeface="+mn-ea"/>
        <a:cs typeface="+mn-cs"/>
      </a:defRPr>
    </a:lvl5pPr>
    <a:lvl6pPr marL="2285737" algn="l" defTabSz="457147" rtl="0" eaLnBrk="1" latinLnBrk="0" hangingPunct="1">
      <a:defRPr sz="1200" kern="1200">
        <a:solidFill>
          <a:schemeClr val="tx1"/>
        </a:solidFill>
        <a:latin typeface="+mn-lt"/>
        <a:ea typeface="+mn-ea"/>
        <a:cs typeface="+mn-cs"/>
      </a:defRPr>
    </a:lvl6pPr>
    <a:lvl7pPr marL="2742884" algn="l" defTabSz="457147" rtl="0" eaLnBrk="1" latinLnBrk="0" hangingPunct="1">
      <a:defRPr sz="1200" kern="1200">
        <a:solidFill>
          <a:schemeClr val="tx1"/>
        </a:solidFill>
        <a:latin typeface="+mn-lt"/>
        <a:ea typeface="+mn-ea"/>
        <a:cs typeface="+mn-cs"/>
      </a:defRPr>
    </a:lvl7pPr>
    <a:lvl8pPr marL="3200032" algn="l" defTabSz="457147" rtl="0" eaLnBrk="1" latinLnBrk="0" hangingPunct="1">
      <a:defRPr sz="1200" kern="1200">
        <a:solidFill>
          <a:schemeClr val="tx1"/>
        </a:solidFill>
        <a:latin typeface="+mn-lt"/>
        <a:ea typeface="+mn-ea"/>
        <a:cs typeface="+mn-cs"/>
      </a:defRPr>
    </a:lvl8pPr>
    <a:lvl9pPr marL="3657179" algn="l" defTabSz="457147"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BB100C58-04AF-7844-97A9-77798D8CF43D}" type="datetime1">
              <a:rPr lang="it-IT" smtClean="0"/>
              <a:pPr/>
              <a:t>16/05/23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277FCE32-2D2C-3A41-9BB8-91B3DCC914FD}" type="slidenum">
              <a:rPr lang="it-IT" smtClean="0"/>
              <a:pPr/>
              <a:t>‹N›</a:t>
            </a:fld>
            <a:endParaRPr lang="it-IT"/>
          </a:p>
        </p:txBody>
      </p:sp>
    </p:spTree>
    <p:extLst>
      <p:ext uri="{BB962C8B-B14F-4D97-AF65-F5344CB8AC3E}">
        <p14:creationId xmlns:p14="http://schemas.microsoft.com/office/powerpoint/2010/main" val="31802580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
Secondo livello
Terzo livello
Quarto livello
Quinto livello</a:t>
            </a:r>
            <a:endParaRPr lang="en-US" dirty="0"/>
          </a:p>
        </p:txBody>
      </p:sp>
      <p:sp>
        <p:nvSpPr>
          <p:cNvPr id="4" name="Date Placeholder 3"/>
          <p:cNvSpPr>
            <a:spLocks noGrp="1"/>
          </p:cNvSpPr>
          <p:nvPr>
            <p:ph type="dt" sz="half" idx="10"/>
          </p:nvPr>
        </p:nvSpPr>
        <p:spPr/>
        <p:txBody>
          <a:bodyPr/>
          <a:lstStyle/>
          <a:p>
            <a:fld id="{7E2EFD00-4ED1-6A4E-9ED3-729722178ABC}" type="datetime1">
              <a:rPr lang="it-IT" smtClean="0"/>
              <a:pPr/>
              <a:t>16/05/23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277FCE32-2D2C-3A41-9BB8-91B3DCC914FD}" type="slidenum">
              <a:rPr lang="it-IT" smtClean="0"/>
              <a:pPr/>
              <a:t>‹N›</a:t>
            </a:fld>
            <a:endParaRPr lang="it-IT"/>
          </a:p>
        </p:txBody>
      </p:sp>
    </p:spTree>
    <p:extLst>
      <p:ext uri="{BB962C8B-B14F-4D97-AF65-F5344CB8AC3E}">
        <p14:creationId xmlns:p14="http://schemas.microsoft.com/office/powerpoint/2010/main" val="2192574238"/>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it-IT"/>
              <a:t>Fare clic per modificare lo stile del titolo dello schema</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Modifica gli stili del testo dello schema
Secondo livello
Terzo livello
Quarto livello
Quinto livello</a:t>
            </a:r>
            <a:endParaRPr lang="en-US" dirty="0"/>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
Secondo livello
Terzo livello
Quarto livello
Quinto livello</a:t>
            </a:r>
            <a:endParaRPr lang="en-US" dirty="0"/>
          </a:p>
        </p:txBody>
      </p:sp>
      <p:sp>
        <p:nvSpPr>
          <p:cNvPr id="4" name="Date Placeholder 3"/>
          <p:cNvSpPr>
            <a:spLocks noGrp="1"/>
          </p:cNvSpPr>
          <p:nvPr>
            <p:ph type="dt" sz="half" idx="10"/>
          </p:nvPr>
        </p:nvSpPr>
        <p:spPr/>
        <p:txBody>
          <a:bodyPr/>
          <a:lstStyle/>
          <a:p>
            <a:fld id="{7E2EFD00-4ED1-6A4E-9ED3-729722178ABC}" type="datetime1">
              <a:rPr lang="it-IT" smtClean="0"/>
              <a:pPr/>
              <a:t>16/05/23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277FCE32-2D2C-3A41-9BB8-91B3DCC914FD}" type="slidenum">
              <a:rPr lang="it-IT" smtClean="0"/>
              <a:pPr/>
              <a:t>‹N›</a:t>
            </a:fld>
            <a:endParaRPr lang="it-IT"/>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149671389"/>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
Secondo livello
Terzo livello
Quarto livello
Quinto livello</a:t>
            </a:r>
            <a:endParaRPr lang="en-US" dirty="0"/>
          </a:p>
        </p:txBody>
      </p:sp>
      <p:sp>
        <p:nvSpPr>
          <p:cNvPr id="4" name="Date Placeholder 3"/>
          <p:cNvSpPr>
            <a:spLocks noGrp="1"/>
          </p:cNvSpPr>
          <p:nvPr>
            <p:ph type="dt" sz="half" idx="10"/>
          </p:nvPr>
        </p:nvSpPr>
        <p:spPr/>
        <p:txBody>
          <a:bodyPr/>
          <a:lstStyle/>
          <a:p>
            <a:fld id="{7E2EFD00-4ED1-6A4E-9ED3-729722178ABC}" type="datetime1">
              <a:rPr lang="it-IT" smtClean="0"/>
              <a:pPr/>
              <a:t>16/05/23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277FCE32-2D2C-3A41-9BB8-91B3DCC914FD}" type="slidenum">
              <a:rPr lang="it-IT" smtClean="0"/>
              <a:pPr/>
              <a:t>‹N›</a:t>
            </a:fld>
            <a:endParaRPr lang="it-IT"/>
          </a:p>
        </p:txBody>
      </p:sp>
    </p:spTree>
    <p:extLst>
      <p:ext uri="{BB962C8B-B14F-4D97-AF65-F5344CB8AC3E}">
        <p14:creationId xmlns:p14="http://schemas.microsoft.com/office/powerpoint/2010/main" val="4252944215"/>
      </p:ext>
    </p:extLst>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citazione">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it-IT"/>
              <a:t>Fare clic per modificare lo stile del titolo dello schema</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Modifica gli stili del testo dello schema
Secondo livello
Terzo livello
Quarto livello
Quinto livello</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
Secondo livello
Terzo livello
Quarto livello
Quinto livello</a:t>
            </a:r>
            <a:endParaRPr lang="en-US" dirty="0"/>
          </a:p>
        </p:txBody>
      </p:sp>
      <p:sp>
        <p:nvSpPr>
          <p:cNvPr id="4" name="Date Placeholder 3"/>
          <p:cNvSpPr>
            <a:spLocks noGrp="1"/>
          </p:cNvSpPr>
          <p:nvPr>
            <p:ph type="dt" sz="half" idx="10"/>
          </p:nvPr>
        </p:nvSpPr>
        <p:spPr/>
        <p:txBody>
          <a:bodyPr/>
          <a:lstStyle/>
          <a:p>
            <a:fld id="{7E2EFD00-4ED1-6A4E-9ED3-729722178ABC}" type="datetime1">
              <a:rPr lang="it-IT" smtClean="0"/>
              <a:pPr/>
              <a:t>16/05/23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277FCE32-2D2C-3A41-9BB8-91B3DCC914FD}" type="slidenum">
              <a:rPr lang="it-IT" smtClean="0"/>
              <a:pPr/>
              <a:t>‹N›</a:t>
            </a:fld>
            <a:endParaRPr lang="it-IT"/>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455831087"/>
      </p:ext>
    </p:extLst>
  </p:cSld>
  <p:clrMapOvr>
    <a:masterClrMapping/>
  </p:clrMapOvr>
  <p:hf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it-IT"/>
              <a:t>Fare clic per modificare lo stile del titolo dello schema</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Modifica gli stili del testo dello schema
Secondo livello
Terzo livello
Quarto livello
Quinto livello</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
Secondo livello
Terzo livello
Quarto livello
Quinto livello</a:t>
            </a:r>
            <a:endParaRPr lang="en-US" dirty="0"/>
          </a:p>
        </p:txBody>
      </p:sp>
      <p:sp>
        <p:nvSpPr>
          <p:cNvPr id="4" name="Date Placeholder 3"/>
          <p:cNvSpPr>
            <a:spLocks noGrp="1"/>
          </p:cNvSpPr>
          <p:nvPr>
            <p:ph type="dt" sz="half" idx="10"/>
          </p:nvPr>
        </p:nvSpPr>
        <p:spPr/>
        <p:txBody>
          <a:bodyPr/>
          <a:lstStyle/>
          <a:p>
            <a:fld id="{7E2EFD00-4ED1-6A4E-9ED3-729722178ABC}" type="datetime1">
              <a:rPr lang="it-IT" smtClean="0"/>
              <a:pPr/>
              <a:t>16/05/23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277FCE32-2D2C-3A41-9BB8-91B3DCC914FD}" type="slidenum">
              <a:rPr lang="it-IT" smtClean="0"/>
              <a:pPr/>
              <a:t>‹N›</a:t>
            </a:fld>
            <a:endParaRPr lang="it-IT"/>
          </a:p>
        </p:txBody>
      </p:sp>
    </p:spTree>
    <p:extLst>
      <p:ext uri="{BB962C8B-B14F-4D97-AF65-F5344CB8AC3E}">
        <p14:creationId xmlns:p14="http://schemas.microsoft.com/office/powerpoint/2010/main" val="3926114510"/>
      </p:ext>
    </p:extLst>
  </p:cSld>
  <p:clrMapOvr>
    <a:masterClrMapping/>
  </p:clrMapOvr>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lstStyle/>
          <a:p>
            <a:pPr lvl="0"/>
            <a:r>
              <a:rPr lang="it-IT"/>
              <a:t>Modifica gli stili del testo dello schema
Secondo livello
Terzo livello
Quarto livello
Quinto livello</a:t>
            </a:r>
            <a:endParaRPr lang="en-US" dirty="0"/>
          </a:p>
        </p:txBody>
      </p:sp>
      <p:sp>
        <p:nvSpPr>
          <p:cNvPr id="4" name="Date Placeholder 3"/>
          <p:cNvSpPr>
            <a:spLocks noGrp="1"/>
          </p:cNvSpPr>
          <p:nvPr>
            <p:ph type="dt" sz="half" idx="10"/>
          </p:nvPr>
        </p:nvSpPr>
        <p:spPr/>
        <p:txBody>
          <a:bodyPr/>
          <a:lstStyle/>
          <a:p>
            <a:fld id="{E60D8DE2-4B42-9840-A462-8EC47F0B9D53}" type="datetime1">
              <a:rPr lang="it-IT" smtClean="0"/>
              <a:pPr/>
              <a:t>16/05/23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277FCE32-2D2C-3A41-9BB8-91B3DCC914FD}" type="slidenum">
              <a:rPr lang="it-IT" smtClean="0"/>
              <a:pPr/>
              <a:t>‹N›</a:t>
            </a:fld>
            <a:endParaRPr lang="it-IT"/>
          </a:p>
        </p:txBody>
      </p:sp>
    </p:spTree>
    <p:extLst>
      <p:ext uri="{BB962C8B-B14F-4D97-AF65-F5344CB8AC3E}">
        <p14:creationId xmlns:p14="http://schemas.microsoft.com/office/powerpoint/2010/main" val="102700781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it-IT"/>
              <a:t>Modifica gli stili del testo dello schema
Secondo livello
Terzo livello
Quarto livello
Quinto livello</a:t>
            </a:r>
            <a:endParaRPr lang="en-US" dirty="0"/>
          </a:p>
        </p:txBody>
      </p:sp>
      <p:sp>
        <p:nvSpPr>
          <p:cNvPr id="4" name="Date Placeholder 3"/>
          <p:cNvSpPr>
            <a:spLocks noGrp="1"/>
          </p:cNvSpPr>
          <p:nvPr>
            <p:ph type="dt" sz="half" idx="10"/>
          </p:nvPr>
        </p:nvSpPr>
        <p:spPr/>
        <p:txBody>
          <a:bodyPr/>
          <a:lstStyle/>
          <a:p>
            <a:fld id="{7E2EFD00-4ED1-6A4E-9ED3-729722178ABC}" type="datetime1">
              <a:rPr lang="it-IT" smtClean="0"/>
              <a:pPr/>
              <a:t>16/05/23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277FCE32-2D2C-3A41-9BB8-91B3DCC914FD}" type="slidenum">
              <a:rPr lang="it-IT" smtClean="0"/>
              <a:pPr/>
              <a:t>‹N›</a:t>
            </a:fld>
            <a:endParaRPr lang="it-IT"/>
          </a:p>
        </p:txBody>
      </p:sp>
    </p:spTree>
    <p:extLst>
      <p:ext uri="{BB962C8B-B14F-4D97-AF65-F5344CB8AC3E}">
        <p14:creationId xmlns:p14="http://schemas.microsoft.com/office/powerpoint/2010/main" val="1217195837"/>
      </p:ext>
    </p:extLst>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p:txBody>
          <a:bodyPr/>
          <a:lstStyle/>
          <a:p>
            <a:pPr lvl="0"/>
            <a:r>
              <a:rPr lang="it-IT"/>
              <a:t>Modifica gli stili del testo dello schema
Secondo livello
Terzo livello
Quarto livello
Quinto livello</a:t>
            </a:r>
            <a:endParaRPr lang="en-US" dirty="0"/>
          </a:p>
        </p:txBody>
      </p:sp>
      <p:sp>
        <p:nvSpPr>
          <p:cNvPr id="4" name="Date Placeholder 3"/>
          <p:cNvSpPr>
            <a:spLocks noGrp="1"/>
          </p:cNvSpPr>
          <p:nvPr>
            <p:ph type="dt" sz="half" idx="10"/>
          </p:nvPr>
        </p:nvSpPr>
        <p:spPr/>
        <p:txBody>
          <a:bodyPr/>
          <a:lstStyle/>
          <a:p>
            <a:fld id="{3B4A7DE8-2C1F-E946-B8AD-1DF947532FCB}" type="datetime1">
              <a:rPr lang="it-IT" smtClean="0"/>
              <a:pPr/>
              <a:t>16/05/23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277FCE32-2D2C-3A41-9BB8-91B3DCC914FD}" type="slidenum">
              <a:rPr lang="it-IT" smtClean="0"/>
              <a:pPr/>
              <a:t>‹N›</a:t>
            </a:fld>
            <a:endParaRPr lang="it-IT"/>
          </a:p>
        </p:txBody>
      </p:sp>
    </p:spTree>
    <p:extLst>
      <p:ext uri="{BB962C8B-B14F-4D97-AF65-F5344CB8AC3E}">
        <p14:creationId xmlns:p14="http://schemas.microsoft.com/office/powerpoint/2010/main" val="29144876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
Secondo livello
Terzo livello
Quarto livello
Quinto livello</a:t>
            </a:r>
            <a:endParaRPr lang="en-US" dirty="0"/>
          </a:p>
        </p:txBody>
      </p:sp>
      <p:sp>
        <p:nvSpPr>
          <p:cNvPr id="4" name="Date Placeholder 3"/>
          <p:cNvSpPr>
            <a:spLocks noGrp="1"/>
          </p:cNvSpPr>
          <p:nvPr>
            <p:ph type="dt" sz="half" idx="10"/>
          </p:nvPr>
        </p:nvSpPr>
        <p:spPr/>
        <p:txBody>
          <a:bodyPr/>
          <a:lstStyle/>
          <a:p>
            <a:fld id="{36C3CE42-C657-2A4A-AD68-21118C048F5C}" type="datetime1">
              <a:rPr lang="it-IT" smtClean="0"/>
              <a:pPr/>
              <a:t>16/05/23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277FCE32-2D2C-3A41-9BB8-91B3DCC914FD}" type="slidenum">
              <a:rPr lang="it-IT" smtClean="0"/>
              <a:pPr/>
              <a:t>‹N›</a:t>
            </a:fld>
            <a:endParaRPr lang="it-IT"/>
          </a:p>
        </p:txBody>
      </p:sp>
    </p:spTree>
    <p:extLst>
      <p:ext uri="{BB962C8B-B14F-4D97-AF65-F5344CB8AC3E}">
        <p14:creationId xmlns:p14="http://schemas.microsoft.com/office/powerpoint/2010/main" val="2355411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it-IT"/>
              <a:t>Modifica gli stili del testo dello schema
Secondo livello
Terzo livello
Quarto livello
Quinto livello</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it-IT"/>
              <a:t>Modifica gli stili del testo dello schema
Secondo livello
Terzo livello
Quarto livello
Quinto livello</a:t>
            </a:r>
            <a:endParaRPr lang="en-US" dirty="0"/>
          </a:p>
        </p:txBody>
      </p:sp>
      <p:sp>
        <p:nvSpPr>
          <p:cNvPr id="5" name="Date Placeholder 4"/>
          <p:cNvSpPr>
            <a:spLocks noGrp="1"/>
          </p:cNvSpPr>
          <p:nvPr>
            <p:ph type="dt" sz="half" idx="10"/>
          </p:nvPr>
        </p:nvSpPr>
        <p:spPr/>
        <p:txBody>
          <a:bodyPr/>
          <a:lstStyle/>
          <a:p>
            <a:fld id="{7E2EFD00-4ED1-6A4E-9ED3-729722178ABC}" type="datetime1">
              <a:rPr lang="it-IT" smtClean="0"/>
              <a:pPr/>
              <a:t>16/05/23</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277FCE32-2D2C-3A41-9BB8-91B3DCC914FD}" type="slidenum">
              <a:rPr lang="it-IT" smtClean="0"/>
              <a:pPr/>
              <a:t>‹N›</a:t>
            </a:fld>
            <a:endParaRPr lang="it-IT"/>
          </a:p>
        </p:txBody>
      </p:sp>
    </p:spTree>
    <p:extLst>
      <p:ext uri="{BB962C8B-B14F-4D97-AF65-F5344CB8AC3E}">
        <p14:creationId xmlns:p14="http://schemas.microsoft.com/office/powerpoint/2010/main" val="2515297552"/>
      </p:ext>
    </p:extLst>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
Secondo livello
Terzo livello
Quarto livello
Quinto livello</a:t>
            </a:r>
            <a:endParaRPr lang="en-US" dirty="0"/>
          </a:p>
        </p:txBody>
      </p:sp>
      <p:sp>
        <p:nvSpPr>
          <p:cNvPr id="4" name="Content Placeholder 3"/>
          <p:cNvSpPr>
            <a:spLocks noGrp="1"/>
          </p:cNvSpPr>
          <p:nvPr>
            <p:ph sz="half" idx="2"/>
          </p:nvPr>
        </p:nvSpPr>
        <p:spPr>
          <a:xfrm>
            <a:off x="609599" y="2737246"/>
            <a:ext cx="3090672" cy="3304117"/>
          </a:xfrm>
        </p:spPr>
        <p:txBody>
          <a:bodyPr>
            <a:normAutofit/>
          </a:bodyPr>
          <a:lstStyle/>
          <a:p>
            <a:pPr lvl="0"/>
            <a:r>
              <a:rPr lang="it-IT"/>
              <a:t>Modifica gli stili del testo dello schema
Secondo livello
Terzo livello
Quarto livello
Quinto livello</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
Secondo livello
Terzo livello
Quarto livello
Quinto livello</a:t>
            </a:r>
            <a:endParaRPr lang="en-US" dirty="0"/>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it-IT"/>
              <a:t>Modifica gli stili del testo dello schema
Secondo livello
Terzo livello
Quarto livello
Quinto livello</a:t>
            </a:r>
            <a:endParaRPr lang="en-US" dirty="0"/>
          </a:p>
        </p:txBody>
      </p:sp>
      <p:sp>
        <p:nvSpPr>
          <p:cNvPr id="7" name="Date Placeholder 6"/>
          <p:cNvSpPr>
            <a:spLocks noGrp="1"/>
          </p:cNvSpPr>
          <p:nvPr>
            <p:ph type="dt" sz="half" idx="10"/>
          </p:nvPr>
        </p:nvSpPr>
        <p:spPr/>
        <p:txBody>
          <a:bodyPr/>
          <a:lstStyle/>
          <a:p>
            <a:fld id="{3CF98B3E-A1F5-1D49-9B09-B96A7E5C1CA4}" type="datetime1">
              <a:rPr lang="it-IT" smtClean="0"/>
              <a:pPr/>
              <a:t>16/05/23</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277FCE32-2D2C-3A41-9BB8-91B3DCC914FD}" type="slidenum">
              <a:rPr lang="it-IT" smtClean="0"/>
              <a:pPr/>
              <a:t>‹N›</a:t>
            </a:fld>
            <a:endParaRPr lang="it-IT"/>
          </a:p>
        </p:txBody>
      </p:sp>
    </p:spTree>
    <p:extLst>
      <p:ext uri="{BB962C8B-B14F-4D97-AF65-F5344CB8AC3E}">
        <p14:creationId xmlns:p14="http://schemas.microsoft.com/office/powerpoint/2010/main" val="20307123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BE0F204D-D8E6-7344-8BFD-6159BD5FD65B}" type="datetime1">
              <a:rPr lang="it-IT" smtClean="0"/>
              <a:pPr/>
              <a:t>16/05/23</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277FCE32-2D2C-3A41-9BB8-91B3DCC914FD}" type="slidenum">
              <a:rPr lang="it-IT" smtClean="0"/>
              <a:pPr/>
              <a:t>‹N›</a:t>
            </a:fld>
            <a:endParaRPr lang="it-IT"/>
          </a:p>
        </p:txBody>
      </p:sp>
    </p:spTree>
    <p:extLst>
      <p:ext uri="{BB962C8B-B14F-4D97-AF65-F5344CB8AC3E}">
        <p14:creationId xmlns:p14="http://schemas.microsoft.com/office/powerpoint/2010/main" val="15615999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E2EFD00-4ED1-6A4E-9ED3-729722178ABC}" type="datetime1">
              <a:rPr lang="it-IT" smtClean="0"/>
              <a:pPr/>
              <a:t>16/05/23</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277FCE32-2D2C-3A41-9BB8-91B3DCC914FD}" type="slidenum">
              <a:rPr lang="it-IT" smtClean="0"/>
              <a:pPr/>
              <a:t>‹N›</a:t>
            </a:fld>
            <a:endParaRPr lang="it-IT"/>
          </a:p>
        </p:txBody>
      </p:sp>
    </p:spTree>
    <p:extLst>
      <p:ext uri="{BB962C8B-B14F-4D97-AF65-F5344CB8AC3E}">
        <p14:creationId xmlns:p14="http://schemas.microsoft.com/office/powerpoint/2010/main" val="531562099"/>
      </p:ext>
    </p:extLst>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it-IT"/>
              <a:t>Fare clic per modificare lo stile del titolo dello schema</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it-IT"/>
              <a:t>Modifica gli stili del testo dello schema
Secondo livello
Terzo livello
Quarto livello
Quinto livello</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it-IT"/>
              <a:t>Modifica gli stili del testo dello schema
Secondo livello
Terzo livello
Quarto livello
Quinto livello</a:t>
            </a:r>
            <a:endParaRPr lang="en-US" dirty="0"/>
          </a:p>
        </p:txBody>
      </p:sp>
      <p:sp>
        <p:nvSpPr>
          <p:cNvPr id="5" name="Date Placeholder 4"/>
          <p:cNvSpPr>
            <a:spLocks noGrp="1"/>
          </p:cNvSpPr>
          <p:nvPr>
            <p:ph type="dt" sz="half" idx="10"/>
          </p:nvPr>
        </p:nvSpPr>
        <p:spPr/>
        <p:txBody>
          <a:bodyPr/>
          <a:lstStyle/>
          <a:p>
            <a:fld id="{8B020255-537F-6245-984B-CFB53661B286}" type="datetime1">
              <a:rPr lang="it-IT" smtClean="0"/>
              <a:pPr/>
              <a:t>16/05/23</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277FCE32-2D2C-3A41-9BB8-91B3DCC914FD}" type="slidenum">
              <a:rPr lang="it-IT" smtClean="0"/>
              <a:pPr/>
              <a:t>‹N›</a:t>
            </a:fld>
            <a:endParaRPr lang="it-IT"/>
          </a:p>
        </p:txBody>
      </p:sp>
    </p:spTree>
    <p:extLst>
      <p:ext uri="{BB962C8B-B14F-4D97-AF65-F5344CB8AC3E}">
        <p14:creationId xmlns:p14="http://schemas.microsoft.com/office/powerpoint/2010/main" val="4492096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
Secondo livello
Terzo livello
Quarto livello
Quinto livello</a:t>
            </a:r>
            <a:endParaRPr lang="en-US" dirty="0"/>
          </a:p>
        </p:txBody>
      </p:sp>
      <p:sp>
        <p:nvSpPr>
          <p:cNvPr id="5" name="Date Placeholder 4"/>
          <p:cNvSpPr>
            <a:spLocks noGrp="1"/>
          </p:cNvSpPr>
          <p:nvPr>
            <p:ph type="dt" sz="half" idx="10"/>
          </p:nvPr>
        </p:nvSpPr>
        <p:spPr/>
        <p:txBody>
          <a:bodyPr/>
          <a:lstStyle/>
          <a:p>
            <a:fld id="{04E9105C-25A3-CA49-A27D-6C1509C1AA1F}" type="datetime1">
              <a:rPr lang="it-IT" smtClean="0"/>
              <a:pPr/>
              <a:t>16/05/23</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277FCE32-2D2C-3A41-9BB8-91B3DCC914FD}" type="slidenum">
              <a:rPr lang="it-IT" smtClean="0"/>
              <a:pPr/>
              <a:t>‹N›</a:t>
            </a:fld>
            <a:endParaRPr lang="it-IT"/>
          </a:p>
        </p:txBody>
      </p:sp>
    </p:spTree>
    <p:extLst>
      <p:ext uri="{BB962C8B-B14F-4D97-AF65-F5344CB8AC3E}">
        <p14:creationId xmlns:p14="http://schemas.microsoft.com/office/powerpoint/2010/main" val="40969755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it-IT"/>
              <a:t>Modifica gli stili del testo dello schema
Secondo livello
Terzo livello
Quarto livello
Quinto livello</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7E2EFD00-4ED1-6A4E-9ED3-729722178ABC}" type="datetime1">
              <a:rPr lang="it-IT" smtClean="0"/>
              <a:pPr/>
              <a:t>16/05/23</a:t>
            </a:fld>
            <a:endParaRPr lang="it-IT"/>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it-IT"/>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277FCE32-2D2C-3A41-9BB8-91B3DCC914FD}" type="slidenum">
              <a:rPr lang="it-IT" smtClean="0"/>
              <a:pPr/>
              <a:t>‹N›</a:t>
            </a:fld>
            <a:endParaRPr lang="it-IT"/>
          </a:p>
        </p:txBody>
      </p:sp>
    </p:spTree>
    <p:extLst>
      <p:ext uri="{BB962C8B-B14F-4D97-AF65-F5344CB8AC3E}">
        <p14:creationId xmlns:p14="http://schemas.microsoft.com/office/powerpoint/2010/main" val="189275579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Lst>
  <p:hf hdr="0" ft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slideLayout" Target="../slideLayouts/slideLayout2.xml"/><Relationship Id="rId1" Type="http://schemas.openxmlformats.org/officeDocument/2006/relationships/tags" Target="../tags/tag10.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slideLayout" Target="../slideLayouts/slideLayout2.xml"/><Relationship Id="rId1" Type="http://schemas.openxmlformats.org/officeDocument/2006/relationships/tags" Target="../tags/tag11.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2.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3.xm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4.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5.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6.xml"/></Relationships>
</file>

<file path=ppt/slides/_rels/slide2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7.xml"/></Relationships>
</file>

<file path=ppt/slides/_rels/slide2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8.xml"/></Relationships>
</file>

<file path=ppt/slides/_rels/slide2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9.xml"/></Relationships>
</file>

<file path=ppt/slides/_rels/slide2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0.xml"/></Relationships>
</file>

<file path=ppt/slides/_rels/slide2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1.xml"/></Relationships>
</file>

<file path=ppt/slides/_rels/slide2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2.xml"/></Relationships>
</file>

<file path=ppt/slides/_rels/slide27.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slideLayout" Target="../slideLayouts/slideLayout2.xml"/><Relationship Id="rId1" Type="http://schemas.openxmlformats.org/officeDocument/2006/relationships/tags" Target="../tags/tag23.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28.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slideLayout" Target="../slideLayouts/slideLayout2.xml"/><Relationship Id="rId1" Type="http://schemas.openxmlformats.org/officeDocument/2006/relationships/tags" Target="../tags/tag24.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29.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slideLayout" Target="../slideLayouts/slideLayout2.xml"/><Relationship Id="rId1" Type="http://schemas.openxmlformats.org/officeDocument/2006/relationships/tags" Target="../tags/tag25.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3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6.xml"/></Relationships>
</file>

<file path=ppt/slides/_rels/slide3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7.xml"/></Relationships>
</file>

<file path=ppt/slides/_rels/slide3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8.xml"/></Relationships>
</file>

<file path=ppt/slides/_rels/slide3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9.xml"/></Relationships>
</file>

<file path=ppt/slides/_rels/slide3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0.xml"/></Relationships>
</file>

<file path=ppt/slides/_rels/slide3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1.xml"/></Relationships>
</file>

<file path=ppt/slides/_rels/slide3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2.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tags" Target="../tags/tag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it-IT" dirty="0"/>
              <a:t>Diritto internazionale privato</a:t>
            </a:r>
          </a:p>
        </p:txBody>
      </p:sp>
      <p:sp>
        <p:nvSpPr>
          <p:cNvPr id="3" name="Sottotitolo 2"/>
          <p:cNvSpPr>
            <a:spLocks noGrp="1"/>
          </p:cNvSpPr>
          <p:nvPr>
            <p:ph type="subTitle" idx="1"/>
          </p:nvPr>
        </p:nvSpPr>
        <p:spPr/>
        <p:txBody>
          <a:bodyPr>
            <a:normAutofit/>
          </a:bodyPr>
          <a:lstStyle/>
          <a:p>
            <a:pPr>
              <a:buFontTx/>
              <a:buChar char="-"/>
            </a:pPr>
            <a:r>
              <a:rPr lang="it-IT" sz="2800" dirty="0"/>
              <a:t>prof. Sara </a:t>
            </a:r>
            <a:r>
              <a:rPr lang="it-IT" sz="2800" dirty="0" err="1"/>
              <a:t>Tonolo</a:t>
            </a:r>
            <a:r>
              <a:rPr lang="it-IT" sz="2800" dirty="0"/>
              <a:t> </a:t>
            </a:r>
            <a:r>
              <a:rPr lang="it-IT" sz="2800" dirty="0" err="1"/>
              <a:t>–</a:t>
            </a:r>
            <a:endParaRPr lang="it-IT" sz="2800" dirty="0"/>
          </a:p>
          <a:p>
            <a:pPr>
              <a:buFontTx/>
              <a:buChar char="-"/>
            </a:pPr>
            <a:r>
              <a:rPr lang="it-IT" sz="2800" dirty="0"/>
              <a:t>GORIZIA, 17 maggio 2023</a:t>
            </a:r>
          </a:p>
        </p:txBody>
      </p:sp>
      <p:sp>
        <p:nvSpPr>
          <p:cNvPr id="4" name="Segnaposto numero diapositiva 3"/>
          <p:cNvSpPr>
            <a:spLocks noGrp="1"/>
          </p:cNvSpPr>
          <p:nvPr>
            <p:ph type="sldNum" sz="quarter" idx="12"/>
          </p:nvPr>
        </p:nvSpPr>
        <p:spPr/>
        <p:txBody>
          <a:bodyPr/>
          <a:lstStyle/>
          <a:p>
            <a:fld id="{277FCE32-2D2C-3A41-9BB8-91B3DCC914FD}" type="slidenum">
              <a:rPr lang="it-IT" smtClean="0"/>
              <a:pPr/>
              <a:t>1</a:t>
            </a:fld>
            <a:endParaRPr lang="it-IT"/>
          </a:p>
        </p:txBody>
      </p:sp>
    </p:spTree>
    <p:extLst>
      <p:ext uri="{BB962C8B-B14F-4D97-AF65-F5344CB8AC3E}">
        <p14:creationId xmlns:p14="http://schemas.microsoft.com/office/powerpoint/2010/main" val="1114336632"/>
      </p:ext>
    </p:extLst>
  </p:cSld>
  <p:clrMapOvr>
    <a:masterClrMapping/>
  </p:clrMapOvr>
  <mc:AlternateContent xmlns:mc="http://schemas.openxmlformats.org/markup-compatibility/2006" xmlns:p14="http://schemas.microsoft.com/office/powerpoint/2010/main">
    <mc:Choice Requires="p14">
      <p:transition spd="slow" p14:dur="2000" advTm="132862"/>
    </mc:Choice>
    <mc:Fallback xmlns="">
      <p:transition spd="slow" advTm="132862"/>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1" y="274638"/>
            <a:ext cx="8229600" cy="1784446"/>
          </a:xfrm>
          <a:solidFill>
            <a:srgbClr val="FFFF00"/>
          </a:solidFill>
        </p:spPr>
        <p:style>
          <a:lnRef idx="2">
            <a:schemeClr val="accent3">
              <a:shade val="50000"/>
            </a:schemeClr>
          </a:lnRef>
          <a:fillRef idx="1">
            <a:schemeClr val="accent3"/>
          </a:fillRef>
          <a:effectRef idx="0">
            <a:schemeClr val="accent3"/>
          </a:effectRef>
          <a:fontRef idx="minor">
            <a:schemeClr val="lt1"/>
          </a:fontRef>
        </p:style>
        <p:txBody>
          <a:bodyPr>
            <a:normAutofit/>
          </a:bodyPr>
          <a:lstStyle/>
          <a:p>
            <a:pPr algn="just"/>
            <a:r>
              <a:rPr lang="it-IT" dirty="0">
                <a:solidFill>
                  <a:schemeClr val="tx1"/>
                </a:solidFill>
              </a:rPr>
              <a:t>DEROGA ALL’OPERATIVITA’ DELLA LEX REI SITAE</a:t>
            </a:r>
          </a:p>
        </p:txBody>
      </p:sp>
      <p:sp>
        <p:nvSpPr>
          <p:cNvPr id="5" name="Segnaposto contenuto 4"/>
          <p:cNvSpPr>
            <a:spLocks noGrp="1"/>
          </p:cNvSpPr>
          <p:nvPr>
            <p:ph idx="1"/>
          </p:nvPr>
        </p:nvSpPr>
        <p:spPr>
          <a:xfrm>
            <a:off x="457200" y="2332038"/>
            <a:ext cx="8229601" cy="4389438"/>
          </a:xfrm>
        </p:spPr>
        <p:txBody>
          <a:bodyPr>
            <a:normAutofit fontScale="77500" lnSpcReduction="20000"/>
          </a:bodyPr>
          <a:lstStyle/>
          <a:p>
            <a:pPr algn="just"/>
            <a:r>
              <a:rPr lang="it-IT" sz="2800" dirty="0"/>
              <a:t>ART: 51.2 L. 218/95: « La stessa legge ne regola l'acquisto e la perdita, salvo che in materia successoria e nei casi in cui l'attribuzione di un diritto reale </a:t>
            </a:r>
            <a:r>
              <a:rPr lang="it-IT" sz="2800" b="1" dirty="0"/>
              <a:t>dipenda da un rapporto di famiglia o da un contratto».</a:t>
            </a:r>
          </a:p>
          <a:p>
            <a:pPr algn="just"/>
            <a:r>
              <a:rPr lang="it-IT" sz="2800" dirty="0"/>
              <a:t>Deroga relativa solo alla legge regolatrice di acquisto e perdita per:</a:t>
            </a:r>
          </a:p>
          <a:p>
            <a:pPr lvl="1" algn="just"/>
            <a:r>
              <a:rPr lang="it-IT" sz="2800" dirty="0"/>
              <a:t>Materia successoria;</a:t>
            </a:r>
          </a:p>
          <a:p>
            <a:pPr algn="just"/>
            <a:r>
              <a:rPr lang="it-IT" sz="2800" dirty="0"/>
              <a:t>Deroga relativa solo ad acquisto per:</a:t>
            </a:r>
          </a:p>
          <a:p>
            <a:pPr lvl="1" algn="just"/>
            <a:r>
              <a:rPr lang="it-IT" sz="2800" dirty="0"/>
              <a:t>Diritto derivante da rapporto di famiglia;</a:t>
            </a:r>
          </a:p>
          <a:p>
            <a:pPr lvl="1" algn="just"/>
            <a:r>
              <a:rPr lang="it-IT" sz="2800" dirty="0"/>
              <a:t>Contratto; </a:t>
            </a:r>
          </a:p>
          <a:p>
            <a:pPr algn="just"/>
            <a:r>
              <a:rPr lang="it-IT" sz="2800" dirty="0"/>
              <a:t>E’ un’indicazione esemplificativa – possibile deroga in altri casi, ad es. </a:t>
            </a:r>
            <a:r>
              <a:rPr lang="it-IT" sz="2800" b="1" dirty="0"/>
              <a:t>donazione o usufrutto legale dell’adottante sui beni dell’adottando.</a:t>
            </a:r>
          </a:p>
          <a:p>
            <a:pPr lvl="1" algn="just"/>
            <a:endParaRPr lang="it-IT" sz="2800" dirty="0"/>
          </a:p>
          <a:p>
            <a:pPr algn="just"/>
            <a:endParaRPr lang="it-IT" dirty="0"/>
          </a:p>
        </p:txBody>
      </p:sp>
      <p:sp>
        <p:nvSpPr>
          <p:cNvPr id="4" name="Segnaposto numero diapositiva 3"/>
          <p:cNvSpPr>
            <a:spLocks noGrp="1"/>
          </p:cNvSpPr>
          <p:nvPr>
            <p:ph type="sldNum" sz="quarter" idx="12"/>
          </p:nvPr>
        </p:nvSpPr>
        <p:spPr/>
        <p:txBody>
          <a:bodyPr/>
          <a:lstStyle/>
          <a:p>
            <a:fld id="{277FCE32-2D2C-3A41-9BB8-91B3DCC914FD}" type="slidenum">
              <a:rPr lang="it-IT" smtClean="0"/>
              <a:pPr/>
              <a:t>10</a:t>
            </a:fld>
            <a:endParaRPr lang="it-IT"/>
          </a:p>
        </p:txBody>
      </p:sp>
    </p:spTree>
    <p:custDataLst>
      <p:tags r:id="rId1"/>
    </p:custDataLst>
    <p:extLst>
      <p:ext uri="{BB962C8B-B14F-4D97-AF65-F5344CB8AC3E}">
        <p14:creationId xmlns:p14="http://schemas.microsoft.com/office/powerpoint/2010/main" val="588264835"/>
      </p:ext>
    </p:extLst>
  </p:cSld>
  <p:clrMapOvr>
    <a:masterClrMapping/>
  </p:clrMapOvr>
  <mc:AlternateContent xmlns:mc="http://schemas.openxmlformats.org/markup-compatibility/2006" xmlns:p14="http://schemas.microsoft.com/office/powerpoint/2010/main">
    <mc:Choice Requires="p14">
      <p:transition spd="slow" p14:dur="2000" advTm="104990"/>
    </mc:Choice>
    <mc:Fallback xmlns="">
      <p:transition spd="slow" advTm="10499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5">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5">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1" nodeType="clickEffect">
                                  <p:stCondLst>
                                    <p:cond delay="0"/>
                                  </p:stCondLst>
                                  <p:childTnLst>
                                    <p:set>
                                      <p:cBhvr>
                                        <p:cTn id="28"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1" nodeType="clickEffect">
                                  <p:stCondLst>
                                    <p:cond delay="0"/>
                                  </p:stCondLst>
                                  <p:childTnLst>
                                    <p:set>
                                      <p:cBhvr>
                                        <p:cTn id="32" dur="1" fill="hold">
                                          <p:stCondLst>
                                            <p:cond delay="0"/>
                                          </p:stCondLst>
                                        </p:cTn>
                                        <p:tgtEl>
                                          <p:spTgt spid="5">
                                            <p:txEl>
                                              <p:pRg st="1" end="1"/>
                                            </p:txEl>
                                          </p:spTgt>
                                        </p:tgtEl>
                                        <p:attrNameLst>
                                          <p:attrName>style.visibility</p:attrName>
                                        </p:attrNameLst>
                                      </p:cBhvr>
                                      <p:to>
                                        <p:strVal val="visible"/>
                                      </p:to>
                                    </p:set>
                                  </p:childTnLst>
                                </p:cTn>
                              </p:par>
                              <p:par>
                                <p:cTn id="33" presetID="1" presetClass="entr" presetSubtype="0" fill="hold" grpId="1" nodeType="withEffect">
                                  <p:stCondLst>
                                    <p:cond delay="0"/>
                                  </p:stCondLst>
                                  <p:childTnLst>
                                    <p:set>
                                      <p:cBhvr>
                                        <p:cTn id="3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1" nodeType="clickEffect">
                                  <p:stCondLst>
                                    <p:cond delay="0"/>
                                  </p:stCondLst>
                                  <p:childTnLst>
                                    <p:set>
                                      <p:cBhvr>
                                        <p:cTn id="38" dur="1" fill="hold">
                                          <p:stCondLst>
                                            <p:cond delay="0"/>
                                          </p:stCondLst>
                                        </p:cTn>
                                        <p:tgtEl>
                                          <p:spTgt spid="5">
                                            <p:txEl>
                                              <p:pRg st="3" end="3"/>
                                            </p:txEl>
                                          </p:spTgt>
                                        </p:tgtEl>
                                        <p:attrNameLst>
                                          <p:attrName>style.visibility</p:attrName>
                                        </p:attrNameLst>
                                      </p:cBhvr>
                                      <p:to>
                                        <p:strVal val="visible"/>
                                      </p:to>
                                    </p:set>
                                  </p:childTnLst>
                                </p:cTn>
                              </p:par>
                              <p:par>
                                <p:cTn id="39" presetID="1" presetClass="entr" presetSubtype="0" fill="hold" grpId="1" nodeType="withEffect">
                                  <p:stCondLst>
                                    <p:cond delay="0"/>
                                  </p:stCondLst>
                                  <p:childTnLst>
                                    <p:set>
                                      <p:cBhvr>
                                        <p:cTn id="40" dur="1" fill="hold">
                                          <p:stCondLst>
                                            <p:cond delay="0"/>
                                          </p:stCondLst>
                                        </p:cTn>
                                        <p:tgtEl>
                                          <p:spTgt spid="5">
                                            <p:txEl>
                                              <p:pRg st="4" end="4"/>
                                            </p:txEl>
                                          </p:spTgt>
                                        </p:tgtEl>
                                        <p:attrNameLst>
                                          <p:attrName>style.visibility</p:attrName>
                                        </p:attrNameLst>
                                      </p:cBhvr>
                                      <p:to>
                                        <p:strVal val="visible"/>
                                      </p:to>
                                    </p:set>
                                  </p:childTnLst>
                                </p:cTn>
                              </p:par>
                              <p:par>
                                <p:cTn id="41" presetID="1" presetClass="entr" presetSubtype="0" fill="hold" grpId="1" nodeType="withEffect">
                                  <p:stCondLst>
                                    <p:cond delay="0"/>
                                  </p:stCondLst>
                                  <p:childTnLst>
                                    <p:set>
                                      <p:cBhvr>
                                        <p:cTn id="42"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1" nodeType="clickEffect">
                                  <p:stCondLst>
                                    <p:cond delay="0"/>
                                  </p:stCondLst>
                                  <p:childTnLst>
                                    <p:set>
                                      <p:cBhvr>
                                        <p:cTn id="46"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2" nodeType="clickEffect">
                                  <p:stCondLst>
                                    <p:cond delay="0"/>
                                  </p:stCondLst>
                                  <p:childTnLst>
                                    <p:set>
                                      <p:cBhvr>
                                        <p:cTn id="5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2" nodeType="clickEffect">
                                  <p:stCondLst>
                                    <p:cond delay="0"/>
                                  </p:stCondLst>
                                  <p:childTnLst>
                                    <p:set>
                                      <p:cBhvr>
                                        <p:cTn id="54" dur="1" fill="hold">
                                          <p:stCondLst>
                                            <p:cond delay="0"/>
                                          </p:stCondLst>
                                        </p:cTn>
                                        <p:tgtEl>
                                          <p:spTgt spid="5">
                                            <p:txEl>
                                              <p:pRg st="1" end="1"/>
                                            </p:txEl>
                                          </p:spTgt>
                                        </p:tgtEl>
                                        <p:attrNameLst>
                                          <p:attrName>style.visibility</p:attrName>
                                        </p:attrNameLst>
                                      </p:cBhvr>
                                      <p:to>
                                        <p:strVal val="visible"/>
                                      </p:to>
                                    </p:set>
                                  </p:childTnLst>
                                </p:cTn>
                              </p:par>
                              <p:par>
                                <p:cTn id="55" presetID="1" presetClass="entr" presetSubtype="0" fill="hold" grpId="2" nodeType="withEffect">
                                  <p:stCondLst>
                                    <p:cond delay="0"/>
                                  </p:stCondLst>
                                  <p:childTnLst>
                                    <p:set>
                                      <p:cBhvr>
                                        <p:cTn id="56"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grpId="2" nodeType="clickEffect">
                                  <p:stCondLst>
                                    <p:cond delay="0"/>
                                  </p:stCondLst>
                                  <p:childTnLst>
                                    <p:set>
                                      <p:cBhvr>
                                        <p:cTn id="60" dur="1" fill="hold">
                                          <p:stCondLst>
                                            <p:cond delay="0"/>
                                          </p:stCondLst>
                                        </p:cTn>
                                        <p:tgtEl>
                                          <p:spTgt spid="5">
                                            <p:txEl>
                                              <p:pRg st="3" end="3"/>
                                            </p:txEl>
                                          </p:spTgt>
                                        </p:tgtEl>
                                        <p:attrNameLst>
                                          <p:attrName>style.visibility</p:attrName>
                                        </p:attrNameLst>
                                      </p:cBhvr>
                                      <p:to>
                                        <p:strVal val="visible"/>
                                      </p:to>
                                    </p:set>
                                  </p:childTnLst>
                                </p:cTn>
                              </p:par>
                              <p:par>
                                <p:cTn id="61" presetID="1" presetClass="entr" presetSubtype="0" fill="hold" grpId="2" nodeType="withEffect">
                                  <p:stCondLst>
                                    <p:cond delay="0"/>
                                  </p:stCondLst>
                                  <p:childTnLst>
                                    <p:set>
                                      <p:cBhvr>
                                        <p:cTn id="62" dur="1" fill="hold">
                                          <p:stCondLst>
                                            <p:cond delay="0"/>
                                          </p:stCondLst>
                                        </p:cTn>
                                        <p:tgtEl>
                                          <p:spTgt spid="5">
                                            <p:txEl>
                                              <p:pRg st="4" end="4"/>
                                            </p:txEl>
                                          </p:spTgt>
                                        </p:tgtEl>
                                        <p:attrNameLst>
                                          <p:attrName>style.visibility</p:attrName>
                                        </p:attrNameLst>
                                      </p:cBhvr>
                                      <p:to>
                                        <p:strVal val="visible"/>
                                      </p:to>
                                    </p:set>
                                  </p:childTnLst>
                                </p:cTn>
                              </p:par>
                              <p:par>
                                <p:cTn id="63" presetID="1" presetClass="entr" presetSubtype="0" fill="hold" grpId="2" nodeType="withEffect">
                                  <p:stCondLst>
                                    <p:cond delay="0"/>
                                  </p:stCondLst>
                                  <p:childTnLst>
                                    <p:set>
                                      <p:cBhvr>
                                        <p:cTn id="64"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65" fill="hold">
                      <p:stCondLst>
                        <p:cond delay="indefinite"/>
                      </p:stCondLst>
                      <p:childTnLst>
                        <p:par>
                          <p:cTn id="66" fill="hold">
                            <p:stCondLst>
                              <p:cond delay="0"/>
                            </p:stCondLst>
                            <p:childTnLst>
                              <p:par>
                                <p:cTn id="67" presetID="1" presetClass="entr" presetSubtype="0" fill="hold" grpId="2" nodeType="clickEffect">
                                  <p:stCondLst>
                                    <p:cond delay="0"/>
                                  </p:stCondLst>
                                  <p:childTnLst>
                                    <p:set>
                                      <p:cBhvr>
                                        <p:cTn id="68"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5" grpId="1" build="p"/>
      <p:bldP spid="5" grpId="2"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274638"/>
            <a:ext cx="8686801" cy="1784446"/>
          </a:xfrm>
          <a:solidFill>
            <a:srgbClr val="FFFF00"/>
          </a:solidFill>
        </p:spPr>
        <p:style>
          <a:lnRef idx="2">
            <a:schemeClr val="accent3">
              <a:shade val="50000"/>
            </a:schemeClr>
          </a:lnRef>
          <a:fillRef idx="1">
            <a:schemeClr val="accent3"/>
          </a:fillRef>
          <a:effectRef idx="0">
            <a:schemeClr val="accent3"/>
          </a:effectRef>
          <a:fontRef idx="minor">
            <a:schemeClr val="lt1"/>
          </a:fontRef>
        </p:style>
        <p:txBody>
          <a:bodyPr>
            <a:normAutofit/>
          </a:bodyPr>
          <a:lstStyle/>
          <a:p>
            <a:pPr algn="just"/>
            <a:r>
              <a:rPr lang="it-IT" dirty="0">
                <a:solidFill>
                  <a:schemeClr val="tx1"/>
                </a:solidFill>
              </a:rPr>
              <a:t>DEROGA ALL’OPERATIVITA’ DELLA LEX REI SITAE</a:t>
            </a:r>
          </a:p>
        </p:txBody>
      </p:sp>
      <p:graphicFrame>
        <p:nvGraphicFramePr>
          <p:cNvPr id="3" name="Segnaposto contenuto 2"/>
          <p:cNvGraphicFramePr>
            <a:graphicFrameLocks noGrp="1"/>
          </p:cNvGraphicFramePr>
          <p:nvPr>
            <p:ph idx="1"/>
            <p:extLst/>
          </p:nvPr>
        </p:nvGraphicFramePr>
        <p:xfrm>
          <a:off x="457200" y="2332038"/>
          <a:ext cx="8229601" cy="43894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Segnaposto numero diapositiva 3"/>
          <p:cNvSpPr>
            <a:spLocks noGrp="1"/>
          </p:cNvSpPr>
          <p:nvPr>
            <p:ph type="sldNum" sz="quarter" idx="12"/>
          </p:nvPr>
        </p:nvSpPr>
        <p:spPr/>
        <p:txBody>
          <a:bodyPr/>
          <a:lstStyle/>
          <a:p>
            <a:fld id="{277FCE32-2D2C-3A41-9BB8-91B3DCC914FD}" type="slidenum">
              <a:rPr lang="it-IT" smtClean="0"/>
              <a:pPr/>
              <a:t>11</a:t>
            </a:fld>
            <a:endParaRPr lang="it-IT"/>
          </a:p>
        </p:txBody>
      </p:sp>
    </p:spTree>
    <p:custDataLst>
      <p:tags r:id="rId1"/>
    </p:custDataLst>
    <p:extLst>
      <p:ext uri="{BB962C8B-B14F-4D97-AF65-F5344CB8AC3E}">
        <p14:creationId xmlns:p14="http://schemas.microsoft.com/office/powerpoint/2010/main" val="3275204604"/>
      </p:ext>
    </p:extLst>
  </p:cSld>
  <p:clrMapOvr>
    <a:masterClrMapping/>
  </p:clrMapOvr>
  <mc:AlternateContent xmlns:mc="http://schemas.openxmlformats.org/markup-compatibility/2006" xmlns:p14="http://schemas.microsoft.com/office/powerpoint/2010/main">
    <mc:Choice Requires="p14">
      <p:transition spd="slow" p14:dur="2000" advTm="149898"/>
    </mc:Choice>
    <mc:Fallback xmlns="">
      <p:transition spd="slow" advTm="149898"/>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edge">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3" grpId="0">
        <p:bldAsOne/>
      </p:bldGraphic>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22085" y="0"/>
            <a:ext cx="8308474" cy="1891862"/>
          </a:xfrm>
        </p:spPr>
        <p:style>
          <a:lnRef idx="2">
            <a:schemeClr val="accent3">
              <a:shade val="50000"/>
            </a:schemeClr>
          </a:lnRef>
          <a:fillRef idx="1">
            <a:schemeClr val="accent3"/>
          </a:fillRef>
          <a:effectRef idx="0">
            <a:schemeClr val="accent3"/>
          </a:effectRef>
          <a:fontRef idx="minor">
            <a:schemeClr val="lt1"/>
          </a:fontRef>
        </p:style>
        <p:txBody>
          <a:bodyPr>
            <a:normAutofit/>
          </a:bodyPr>
          <a:lstStyle/>
          <a:p>
            <a:pPr algn="just"/>
            <a:r>
              <a:rPr lang="it-IT" dirty="0">
                <a:solidFill>
                  <a:schemeClr val="tx1"/>
                </a:solidFill>
              </a:rPr>
              <a:t>SCISSIONE LEX CONTRACTUS/LEX REI SITAE: VENDITA CON RISERVA PROPRIETA’</a:t>
            </a:r>
          </a:p>
        </p:txBody>
      </p:sp>
      <p:sp>
        <p:nvSpPr>
          <p:cNvPr id="3" name="Segnaposto contenuto 2">
            <a:extLst>
              <a:ext uri="{FF2B5EF4-FFF2-40B4-BE49-F238E27FC236}">
                <a16:creationId xmlns:a16="http://schemas.microsoft.com/office/drawing/2014/main" id="{27938D75-8038-ED45-9782-B22C1C1E46FF}"/>
              </a:ext>
            </a:extLst>
          </p:cNvPr>
          <p:cNvSpPr>
            <a:spLocks noGrp="1"/>
          </p:cNvSpPr>
          <p:nvPr>
            <p:ph idx="1"/>
          </p:nvPr>
        </p:nvSpPr>
        <p:spPr>
          <a:xfrm>
            <a:off x="322085" y="2012950"/>
            <a:ext cx="8229600" cy="4525963"/>
          </a:xfrm>
        </p:spPr>
        <p:txBody>
          <a:bodyPr>
            <a:normAutofit lnSpcReduction="10000"/>
          </a:bodyPr>
          <a:lstStyle/>
          <a:p>
            <a:pPr algn="just"/>
            <a:r>
              <a:rPr lang="it-IT" sz="2800" dirty="0"/>
              <a:t>VENDITA CON RISERVA PROPRIETA’= vendita in cui l’acquisizione della proprietà è subordinata alla condizione sospensiva del pagamento dell’intero prezzo pattuito dalle parti = vendita a rate.</a:t>
            </a:r>
          </a:p>
          <a:p>
            <a:pPr algn="just"/>
            <a:endParaRPr lang="it-IT" sz="2800" dirty="0"/>
          </a:p>
          <a:p>
            <a:pPr algn="just"/>
            <a:r>
              <a:rPr lang="it-IT" sz="2800" b="1" dirty="0"/>
              <a:t>1523 cc.: </a:t>
            </a:r>
            <a:r>
              <a:rPr lang="it-IT" sz="2800" dirty="0"/>
              <a:t>venditore resta proprietario (garantito) - il compratore assume il rischio e diventa proprietario con il pagamento dell’ultima rata del bene.</a:t>
            </a:r>
          </a:p>
        </p:txBody>
      </p:sp>
      <p:sp>
        <p:nvSpPr>
          <p:cNvPr id="4" name="Segnaposto numero diapositiva 3"/>
          <p:cNvSpPr>
            <a:spLocks noGrp="1"/>
          </p:cNvSpPr>
          <p:nvPr>
            <p:ph type="sldNum" sz="quarter" idx="12"/>
          </p:nvPr>
        </p:nvSpPr>
        <p:spPr/>
        <p:txBody>
          <a:bodyPr/>
          <a:lstStyle/>
          <a:p>
            <a:fld id="{277FCE32-2D2C-3A41-9BB8-91B3DCC914FD}" type="slidenum">
              <a:rPr lang="it-IT" smtClean="0"/>
              <a:pPr/>
              <a:t>12</a:t>
            </a:fld>
            <a:endParaRPr lang="it-IT"/>
          </a:p>
        </p:txBody>
      </p:sp>
    </p:spTree>
    <p:extLst>
      <p:ext uri="{BB962C8B-B14F-4D97-AF65-F5344CB8AC3E}">
        <p14:creationId xmlns:p14="http://schemas.microsoft.com/office/powerpoint/2010/main" val="1318777481"/>
      </p:ext>
    </p:extLst>
  </p:cSld>
  <p:clrMapOvr>
    <a:masterClrMapping/>
  </p:clrMapOvr>
  <mc:AlternateContent xmlns:mc="http://schemas.openxmlformats.org/markup-compatibility/2006" xmlns:p14="http://schemas.microsoft.com/office/powerpoint/2010/main">
    <mc:Choice Requires="p14">
      <p:transition spd="slow" p14:dur="2000" advTm="65931"/>
    </mc:Choice>
    <mc:Fallback xmlns="">
      <p:transition spd="slow" advTm="65931"/>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22085" y="0"/>
            <a:ext cx="8308474" cy="1891862"/>
          </a:xfrm>
        </p:spPr>
        <p:style>
          <a:lnRef idx="2">
            <a:schemeClr val="accent3">
              <a:shade val="50000"/>
            </a:schemeClr>
          </a:lnRef>
          <a:fillRef idx="1">
            <a:schemeClr val="accent3"/>
          </a:fillRef>
          <a:effectRef idx="0">
            <a:schemeClr val="accent3"/>
          </a:effectRef>
          <a:fontRef idx="minor">
            <a:schemeClr val="lt1"/>
          </a:fontRef>
        </p:style>
        <p:txBody>
          <a:bodyPr>
            <a:normAutofit/>
          </a:bodyPr>
          <a:lstStyle/>
          <a:p>
            <a:pPr algn="just"/>
            <a:r>
              <a:rPr lang="it-IT" dirty="0">
                <a:solidFill>
                  <a:schemeClr val="tx1"/>
                </a:solidFill>
              </a:rPr>
              <a:t>SCISSIONE LEX CONTRACTUS/LEX REI SITAE: VENDITA CON RISERVA PROPRIETA’</a:t>
            </a:r>
          </a:p>
        </p:txBody>
      </p:sp>
      <p:sp>
        <p:nvSpPr>
          <p:cNvPr id="3" name="Segnaposto contenuto 2">
            <a:extLst>
              <a:ext uri="{FF2B5EF4-FFF2-40B4-BE49-F238E27FC236}">
                <a16:creationId xmlns:a16="http://schemas.microsoft.com/office/drawing/2014/main" id="{27938D75-8038-ED45-9782-B22C1C1E46FF}"/>
              </a:ext>
            </a:extLst>
          </p:cNvPr>
          <p:cNvSpPr>
            <a:spLocks noGrp="1"/>
          </p:cNvSpPr>
          <p:nvPr>
            <p:ph idx="1"/>
          </p:nvPr>
        </p:nvSpPr>
        <p:spPr>
          <a:xfrm>
            <a:off x="322085" y="2012950"/>
            <a:ext cx="8229600" cy="4525963"/>
          </a:xfrm>
        </p:spPr>
        <p:txBody>
          <a:bodyPr>
            <a:normAutofit fontScale="92500" lnSpcReduction="20000"/>
          </a:bodyPr>
          <a:lstStyle/>
          <a:p>
            <a:pPr algn="just"/>
            <a:r>
              <a:rPr lang="it-IT" sz="2800" dirty="0"/>
              <a:t>E’ un mezzo di garanzia previsto a favore del venditore – spesso impiegato in paesi come </a:t>
            </a:r>
            <a:r>
              <a:rPr lang="it-IT" sz="2800" b="1" dirty="0"/>
              <a:t>Austria e Germania </a:t>
            </a:r>
            <a:r>
              <a:rPr lang="it-IT" sz="2800" dirty="0"/>
              <a:t>in cui essa può essere costituita senza particolari formalità ed è opponibile ai terzi- è logico sottoporla alla </a:t>
            </a:r>
            <a:r>
              <a:rPr lang="it-IT" sz="2800" dirty="0" err="1"/>
              <a:t>lex</a:t>
            </a:r>
            <a:r>
              <a:rPr lang="it-IT" sz="2800" dirty="0"/>
              <a:t> rei </a:t>
            </a:r>
            <a:r>
              <a:rPr lang="it-IT" sz="2800" dirty="0" err="1"/>
              <a:t>sitae</a:t>
            </a:r>
            <a:r>
              <a:rPr lang="it-IT" sz="2800" dirty="0"/>
              <a:t> (effetto reale del contratto)</a:t>
            </a:r>
          </a:p>
          <a:p>
            <a:pPr algn="just"/>
            <a:endParaRPr lang="it-IT" sz="2800" dirty="0"/>
          </a:p>
          <a:p>
            <a:pPr algn="just"/>
            <a:r>
              <a:rPr lang="it-IT" sz="2800" b="1" dirty="0"/>
              <a:t>Se il bene si trova situato in Italia, gli effetti della riserva saranno solo quelli previsti dall’art. 1524 </a:t>
            </a:r>
            <a:r>
              <a:rPr lang="it-IT" sz="2800" dirty="0"/>
              <a:t>c.c. «opponibile ai creditori solo se risulta da atto scritto avente data certa anteriore al pignoramento». ??? Norma di applicazione necessaria.</a:t>
            </a:r>
          </a:p>
        </p:txBody>
      </p:sp>
      <p:sp>
        <p:nvSpPr>
          <p:cNvPr id="4" name="Segnaposto numero diapositiva 3"/>
          <p:cNvSpPr>
            <a:spLocks noGrp="1"/>
          </p:cNvSpPr>
          <p:nvPr>
            <p:ph type="sldNum" sz="quarter" idx="12"/>
          </p:nvPr>
        </p:nvSpPr>
        <p:spPr/>
        <p:txBody>
          <a:bodyPr/>
          <a:lstStyle/>
          <a:p>
            <a:fld id="{277FCE32-2D2C-3A41-9BB8-91B3DCC914FD}" type="slidenum">
              <a:rPr lang="it-IT" smtClean="0"/>
              <a:pPr/>
              <a:t>13</a:t>
            </a:fld>
            <a:endParaRPr lang="it-IT"/>
          </a:p>
        </p:txBody>
      </p:sp>
    </p:spTree>
    <p:extLst>
      <p:ext uri="{BB962C8B-B14F-4D97-AF65-F5344CB8AC3E}">
        <p14:creationId xmlns:p14="http://schemas.microsoft.com/office/powerpoint/2010/main" val="855853182"/>
      </p:ext>
    </p:extLst>
  </p:cSld>
  <p:clrMapOvr>
    <a:masterClrMapping/>
  </p:clrMapOvr>
  <mc:AlternateContent xmlns:mc="http://schemas.openxmlformats.org/markup-compatibility/2006" xmlns:p14="http://schemas.microsoft.com/office/powerpoint/2010/main">
    <mc:Choice Requires="p14">
      <p:transition spd="slow" p14:dur="2000" advTm="129048"/>
    </mc:Choice>
    <mc:Fallback xmlns="">
      <p:transition spd="slow" advTm="129048"/>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22085" y="0"/>
            <a:ext cx="8308474" cy="1891862"/>
          </a:xfrm>
        </p:spPr>
        <p:style>
          <a:lnRef idx="2">
            <a:schemeClr val="accent3">
              <a:shade val="50000"/>
            </a:schemeClr>
          </a:lnRef>
          <a:fillRef idx="1">
            <a:schemeClr val="accent3"/>
          </a:fillRef>
          <a:effectRef idx="0">
            <a:schemeClr val="accent3"/>
          </a:effectRef>
          <a:fontRef idx="minor">
            <a:schemeClr val="lt1"/>
          </a:fontRef>
        </p:style>
        <p:txBody>
          <a:bodyPr>
            <a:normAutofit/>
          </a:bodyPr>
          <a:lstStyle/>
          <a:p>
            <a:pPr algn="just"/>
            <a:r>
              <a:rPr lang="it-IT" dirty="0">
                <a:solidFill>
                  <a:schemeClr val="tx1"/>
                </a:solidFill>
              </a:rPr>
              <a:t>SCISSIONE LEX CONTRACTUS/LEX REI SITAE</a:t>
            </a:r>
          </a:p>
        </p:txBody>
      </p:sp>
      <p:graphicFrame>
        <p:nvGraphicFramePr>
          <p:cNvPr id="6" name="Segnaposto contenuto 5"/>
          <p:cNvGraphicFramePr>
            <a:graphicFrameLocks noGrp="1"/>
          </p:cNvGraphicFramePr>
          <p:nvPr>
            <p:ph idx="1"/>
            <p:extLst>
              <p:ext uri="{D42A27DB-BD31-4B8C-83A1-F6EECF244321}">
                <p14:modId xmlns:p14="http://schemas.microsoft.com/office/powerpoint/2010/main" val="1522338178"/>
              </p:ext>
            </p:extLst>
          </p:nvPr>
        </p:nvGraphicFramePr>
        <p:xfrm>
          <a:off x="322085" y="2081048"/>
          <a:ext cx="8229598" cy="396194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egnaposto numero diapositiva 3"/>
          <p:cNvSpPr>
            <a:spLocks noGrp="1"/>
          </p:cNvSpPr>
          <p:nvPr>
            <p:ph type="sldNum" sz="quarter" idx="12"/>
          </p:nvPr>
        </p:nvSpPr>
        <p:spPr/>
        <p:txBody>
          <a:bodyPr/>
          <a:lstStyle/>
          <a:p>
            <a:fld id="{277FCE32-2D2C-3A41-9BB8-91B3DCC914FD}" type="slidenum">
              <a:rPr lang="it-IT" smtClean="0"/>
              <a:pPr/>
              <a:t>14</a:t>
            </a:fld>
            <a:endParaRPr lang="it-IT"/>
          </a:p>
        </p:txBody>
      </p:sp>
    </p:spTree>
    <p:extLst>
      <p:ext uri="{BB962C8B-B14F-4D97-AF65-F5344CB8AC3E}">
        <p14:creationId xmlns:p14="http://schemas.microsoft.com/office/powerpoint/2010/main" val="1740869172"/>
      </p:ext>
    </p:extLst>
  </p:cSld>
  <p:clrMapOvr>
    <a:masterClrMapping/>
  </p:clrMapOvr>
  <mc:AlternateContent xmlns:mc="http://schemas.openxmlformats.org/markup-compatibility/2006" xmlns:p14="http://schemas.microsoft.com/office/powerpoint/2010/main">
    <mc:Choice Requires="p14">
      <p:transition spd="slow" p14:dur="2000" advTm="49273"/>
    </mc:Choice>
    <mc:Fallback xmlns="">
      <p:transition spd="slow" advTm="49273"/>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1" y="274638"/>
            <a:ext cx="8229600" cy="1784446"/>
          </a:xfrm>
          <a:solidFill>
            <a:srgbClr val="FFFF00"/>
          </a:solidFill>
        </p:spPr>
        <p:style>
          <a:lnRef idx="2">
            <a:schemeClr val="accent3">
              <a:shade val="50000"/>
            </a:schemeClr>
          </a:lnRef>
          <a:fillRef idx="1">
            <a:schemeClr val="accent3"/>
          </a:fillRef>
          <a:effectRef idx="0">
            <a:schemeClr val="accent3"/>
          </a:effectRef>
          <a:fontRef idx="minor">
            <a:schemeClr val="lt1"/>
          </a:fontRef>
        </p:style>
        <p:txBody>
          <a:bodyPr>
            <a:normAutofit/>
          </a:bodyPr>
          <a:lstStyle/>
          <a:p>
            <a:pPr algn="just"/>
            <a:r>
              <a:rPr lang="it-IT" dirty="0">
                <a:solidFill>
                  <a:schemeClr val="tx1"/>
                </a:solidFill>
              </a:rPr>
              <a:t>DEROGA ALL’OPERATIVITA’ DELLA LEX REI SITAE</a:t>
            </a:r>
          </a:p>
        </p:txBody>
      </p:sp>
      <p:graphicFrame>
        <p:nvGraphicFramePr>
          <p:cNvPr id="3" name="Segnaposto contenuto 2"/>
          <p:cNvGraphicFramePr>
            <a:graphicFrameLocks noGrp="1"/>
          </p:cNvGraphicFramePr>
          <p:nvPr>
            <p:ph idx="1"/>
            <p:extLst>
              <p:ext uri="{D42A27DB-BD31-4B8C-83A1-F6EECF244321}">
                <p14:modId xmlns:p14="http://schemas.microsoft.com/office/powerpoint/2010/main" val="3238876411"/>
              </p:ext>
            </p:extLst>
          </p:nvPr>
        </p:nvGraphicFramePr>
        <p:xfrm>
          <a:off x="457200" y="2332038"/>
          <a:ext cx="8229601" cy="43894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Segnaposto numero diapositiva 3"/>
          <p:cNvSpPr>
            <a:spLocks noGrp="1"/>
          </p:cNvSpPr>
          <p:nvPr>
            <p:ph type="sldNum" sz="quarter" idx="12"/>
          </p:nvPr>
        </p:nvSpPr>
        <p:spPr/>
        <p:txBody>
          <a:bodyPr/>
          <a:lstStyle/>
          <a:p>
            <a:fld id="{277FCE32-2D2C-3A41-9BB8-91B3DCC914FD}" type="slidenum">
              <a:rPr lang="it-IT" smtClean="0"/>
              <a:pPr/>
              <a:t>15</a:t>
            </a:fld>
            <a:endParaRPr lang="it-IT"/>
          </a:p>
        </p:txBody>
      </p:sp>
    </p:spTree>
    <p:custDataLst>
      <p:tags r:id="rId1"/>
    </p:custDataLst>
    <p:extLst>
      <p:ext uri="{BB962C8B-B14F-4D97-AF65-F5344CB8AC3E}">
        <p14:creationId xmlns:p14="http://schemas.microsoft.com/office/powerpoint/2010/main" val="1939900374"/>
      </p:ext>
    </p:extLst>
  </p:cSld>
  <p:clrMapOvr>
    <a:masterClrMapping/>
  </p:clrMapOvr>
  <mc:AlternateContent xmlns:mc="http://schemas.openxmlformats.org/markup-compatibility/2006" xmlns:p14="http://schemas.microsoft.com/office/powerpoint/2010/main">
    <mc:Choice Requires="p14">
      <p:transition spd="slow" p14:dur="2000" advTm="122964"/>
    </mc:Choice>
    <mc:Fallback xmlns="">
      <p:transition spd="slow" advTm="122964"/>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edge">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3" grpId="0">
        <p:bldAsOne/>
      </p:bldGraphic>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1" y="274638"/>
            <a:ext cx="8229600" cy="1784446"/>
          </a:xfrm>
          <a:solidFill>
            <a:srgbClr val="92D050"/>
          </a:solidFill>
        </p:spPr>
        <p:style>
          <a:lnRef idx="2">
            <a:schemeClr val="accent3">
              <a:shade val="50000"/>
            </a:schemeClr>
          </a:lnRef>
          <a:fillRef idx="1">
            <a:schemeClr val="accent3"/>
          </a:fillRef>
          <a:effectRef idx="0">
            <a:schemeClr val="accent3"/>
          </a:effectRef>
          <a:fontRef idx="minor">
            <a:schemeClr val="lt1"/>
          </a:fontRef>
        </p:style>
        <p:txBody>
          <a:bodyPr>
            <a:normAutofit/>
          </a:bodyPr>
          <a:lstStyle/>
          <a:p>
            <a:pPr algn="just"/>
            <a:r>
              <a:rPr lang="it-IT" dirty="0"/>
              <a:t>TRUST</a:t>
            </a:r>
          </a:p>
        </p:txBody>
      </p:sp>
      <p:sp>
        <p:nvSpPr>
          <p:cNvPr id="5" name="Segnaposto contenuto 4"/>
          <p:cNvSpPr>
            <a:spLocks noGrp="1"/>
          </p:cNvSpPr>
          <p:nvPr>
            <p:ph idx="1"/>
          </p:nvPr>
        </p:nvSpPr>
        <p:spPr>
          <a:xfrm>
            <a:off x="457200" y="2332038"/>
            <a:ext cx="8229601" cy="4389438"/>
          </a:xfrm>
        </p:spPr>
        <p:txBody>
          <a:bodyPr>
            <a:normAutofit fontScale="92500"/>
          </a:bodyPr>
          <a:lstStyle/>
          <a:p>
            <a:pPr algn="just"/>
            <a:r>
              <a:rPr lang="it-IT" sz="2800" dirty="0"/>
              <a:t>Rapporto giuridico fiduciario per l’amministrazione da parte di un soggetto – </a:t>
            </a:r>
            <a:r>
              <a:rPr lang="it-IT" sz="2800" b="1" dirty="0" err="1"/>
              <a:t>trustee</a:t>
            </a:r>
            <a:r>
              <a:rPr lang="it-IT" sz="2800" dirty="0"/>
              <a:t> – dei beni di un altro soggetto – </a:t>
            </a:r>
            <a:r>
              <a:rPr lang="it-IT" sz="2800" b="1" dirty="0" err="1"/>
              <a:t>settlor</a:t>
            </a:r>
            <a:r>
              <a:rPr lang="it-IT" sz="2800" b="1" dirty="0"/>
              <a:t> </a:t>
            </a:r>
            <a:r>
              <a:rPr lang="it-IT" sz="2800" dirty="0"/>
              <a:t>– a vantaggio proprio o di un terzo – </a:t>
            </a:r>
            <a:r>
              <a:rPr lang="it-IT" sz="2800" b="1" dirty="0" err="1"/>
              <a:t>cestui</a:t>
            </a:r>
            <a:r>
              <a:rPr lang="it-IT" sz="2800" b="1" dirty="0"/>
              <a:t> </a:t>
            </a:r>
            <a:r>
              <a:rPr lang="it-IT" sz="2800" b="1" dirty="0" err="1"/>
              <a:t>que</a:t>
            </a:r>
            <a:r>
              <a:rPr lang="it-IT" sz="2800" b="1" dirty="0"/>
              <a:t> trust</a:t>
            </a:r>
            <a:r>
              <a:rPr lang="it-IT" sz="2800" dirty="0"/>
              <a:t>.</a:t>
            </a:r>
          </a:p>
          <a:p>
            <a:pPr algn="just"/>
            <a:r>
              <a:rPr lang="it-IT" sz="2800" dirty="0"/>
              <a:t>Elementi </a:t>
            </a:r>
            <a:r>
              <a:rPr lang="it-IT" sz="2800" b="1" dirty="0"/>
              <a:t>dei diritti reali </a:t>
            </a:r>
            <a:r>
              <a:rPr lang="it-IT" sz="2800" dirty="0"/>
              <a:t>prevalenti- esclusione da Reg. Roma I e Roma II.- art. 1 </a:t>
            </a:r>
            <a:r>
              <a:rPr lang="it-IT" sz="2800" dirty="0" err="1"/>
              <a:t>lett.h</a:t>
            </a:r>
            <a:r>
              <a:rPr lang="it-IT" sz="2800" dirty="0"/>
              <a:t> Reg. </a:t>
            </a:r>
            <a:r>
              <a:rPr lang="it-IT" sz="2800" dirty="0" err="1"/>
              <a:t>RomaI</a:t>
            </a:r>
            <a:endParaRPr lang="it-IT" sz="2800" dirty="0"/>
          </a:p>
          <a:p>
            <a:pPr algn="just"/>
            <a:r>
              <a:rPr lang="it-IT" sz="2800" b="1" u="sng" dirty="0"/>
              <a:t>Convenzione dell’</a:t>
            </a:r>
            <a:r>
              <a:rPr lang="it-IT" sz="2800" b="1" u="sng" dirty="0" err="1"/>
              <a:t>Aja</a:t>
            </a:r>
            <a:r>
              <a:rPr lang="it-IT" sz="2800" b="1" u="sng" dirty="0"/>
              <a:t> del 1° luglio 1985 </a:t>
            </a:r>
            <a:r>
              <a:rPr lang="it-IT" sz="2800" dirty="0"/>
              <a:t>sul riconoscimento e la legge applicabile al trust – l. n. 364 del 1989 in vigore dal 1992.</a:t>
            </a:r>
          </a:p>
        </p:txBody>
      </p:sp>
      <p:sp>
        <p:nvSpPr>
          <p:cNvPr id="4" name="Segnaposto numero diapositiva 3"/>
          <p:cNvSpPr>
            <a:spLocks noGrp="1"/>
          </p:cNvSpPr>
          <p:nvPr>
            <p:ph type="sldNum" sz="quarter" idx="12"/>
          </p:nvPr>
        </p:nvSpPr>
        <p:spPr/>
        <p:txBody>
          <a:bodyPr/>
          <a:lstStyle/>
          <a:p>
            <a:fld id="{277FCE32-2D2C-3A41-9BB8-91B3DCC914FD}" type="slidenum">
              <a:rPr lang="it-IT" smtClean="0"/>
              <a:pPr/>
              <a:t>16</a:t>
            </a:fld>
            <a:endParaRPr lang="it-IT"/>
          </a:p>
        </p:txBody>
      </p:sp>
    </p:spTree>
    <p:custDataLst>
      <p:tags r:id="rId1"/>
    </p:custDataLst>
    <p:extLst>
      <p:ext uri="{BB962C8B-B14F-4D97-AF65-F5344CB8AC3E}">
        <p14:creationId xmlns:p14="http://schemas.microsoft.com/office/powerpoint/2010/main" val="579013081"/>
      </p:ext>
    </p:extLst>
  </p:cSld>
  <p:clrMapOvr>
    <a:masterClrMapping/>
  </p:clrMapOvr>
  <mc:AlternateContent xmlns:mc="http://schemas.openxmlformats.org/markup-compatibility/2006" xmlns:p14="http://schemas.microsoft.com/office/powerpoint/2010/main">
    <mc:Choice Requires="p14">
      <p:transition spd="slow" p14:dur="2000" advTm="148919"/>
    </mc:Choice>
    <mc:Fallback xmlns="">
      <p:transition spd="slow" advTm="148919"/>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1" nodeType="clickEffect">
                                  <p:stCondLst>
                                    <p:cond delay="0"/>
                                  </p:stCondLst>
                                  <p:childTnLst>
                                    <p:set>
                                      <p:cBhvr>
                                        <p:cTn id="22"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1" nodeType="clickEffect">
                                  <p:stCondLst>
                                    <p:cond delay="0"/>
                                  </p:stCondLst>
                                  <p:childTnLst>
                                    <p:set>
                                      <p:cBhvr>
                                        <p:cTn id="26"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2" nodeType="clickEffect">
                                  <p:stCondLst>
                                    <p:cond delay="0"/>
                                  </p:stCondLst>
                                  <p:childTnLst>
                                    <p:set>
                                      <p:cBhvr>
                                        <p:cTn id="3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2" nodeType="clickEffect">
                                  <p:stCondLst>
                                    <p:cond delay="0"/>
                                  </p:stCondLst>
                                  <p:childTnLst>
                                    <p:set>
                                      <p:cBhvr>
                                        <p:cTn id="34"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2" nodeType="clickEffect">
                                  <p:stCondLst>
                                    <p:cond delay="0"/>
                                  </p:stCondLst>
                                  <p:childTnLst>
                                    <p:set>
                                      <p:cBhvr>
                                        <p:cTn id="38"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5" grpId="1" build="p"/>
      <p:bldP spid="5" grpId="2"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1" y="547592"/>
            <a:ext cx="8229600" cy="1784446"/>
          </a:xfrm>
          <a:solidFill>
            <a:srgbClr val="92D050"/>
          </a:solidFill>
        </p:spPr>
        <p:style>
          <a:lnRef idx="2">
            <a:schemeClr val="accent3">
              <a:shade val="50000"/>
            </a:schemeClr>
          </a:lnRef>
          <a:fillRef idx="1">
            <a:schemeClr val="accent3"/>
          </a:fillRef>
          <a:effectRef idx="0">
            <a:schemeClr val="accent3"/>
          </a:effectRef>
          <a:fontRef idx="minor">
            <a:schemeClr val="lt1"/>
          </a:fontRef>
        </p:style>
        <p:txBody>
          <a:bodyPr>
            <a:normAutofit/>
          </a:bodyPr>
          <a:lstStyle/>
          <a:p>
            <a:pPr algn="just"/>
            <a:r>
              <a:rPr lang="it-IT" dirty="0"/>
              <a:t>TRUST</a:t>
            </a:r>
          </a:p>
        </p:txBody>
      </p:sp>
      <p:sp>
        <p:nvSpPr>
          <p:cNvPr id="5" name="Segnaposto contenuto 4"/>
          <p:cNvSpPr>
            <a:spLocks noGrp="1"/>
          </p:cNvSpPr>
          <p:nvPr>
            <p:ph idx="1"/>
          </p:nvPr>
        </p:nvSpPr>
        <p:spPr>
          <a:xfrm>
            <a:off x="457200" y="2332038"/>
            <a:ext cx="8229601" cy="4389438"/>
          </a:xfrm>
        </p:spPr>
        <p:txBody>
          <a:bodyPr>
            <a:normAutofit/>
          </a:bodyPr>
          <a:lstStyle/>
          <a:p>
            <a:pPr algn="just"/>
            <a:endParaRPr lang="it-IT" sz="2800" dirty="0"/>
          </a:p>
          <a:p>
            <a:pPr algn="just"/>
            <a:r>
              <a:rPr lang="it-IT" sz="2800" b="1" dirty="0"/>
              <a:t>Convenzione dell’</a:t>
            </a:r>
            <a:r>
              <a:rPr lang="it-IT" sz="2800" b="1" dirty="0" err="1"/>
              <a:t>Aja</a:t>
            </a:r>
            <a:r>
              <a:rPr lang="it-IT" sz="2800" b="1" dirty="0"/>
              <a:t> del 1° luglio 1985 </a:t>
            </a:r>
            <a:r>
              <a:rPr lang="it-IT" sz="2800" dirty="0"/>
              <a:t>sul riconoscimento e la legge applicabile all’atto costitutivo del </a:t>
            </a:r>
            <a:r>
              <a:rPr lang="it-IT" sz="2800" dirty="0" err="1"/>
              <a:t>trut</a:t>
            </a:r>
            <a:r>
              <a:rPr lang="it-IT" sz="2800" dirty="0"/>
              <a:t> e stabilisce le regole cui il </a:t>
            </a:r>
            <a:r>
              <a:rPr lang="it-IT" sz="2800" dirty="0" err="1"/>
              <a:t>trustee</a:t>
            </a:r>
            <a:r>
              <a:rPr lang="it-IT" sz="2800" dirty="0"/>
              <a:t> deve attenersi – trust </a:t>
            </a:r>
            <a:r>
              <a:rPr lang="it-IT" sz="2800" dirty="0" err="1"/>
              <a:t>deed</a:t>
            </a:r>
            <a:endParaRPr lang="it-IT" sz="2800" dirty="0"/>
          </a:p>
          <a:p>
            <a:pPr algn="just"/>
            <a:r>
              <a:rPr lang="it-IT" sz="2800" dirty="0"/>
              <a:t>Non si occupa della validità dell’atto con cui i beni sono trasferiti al </a:t>
            </a:r>
            <a:r>
              <a:rPr lang="it-IT" sz="2800" dirty="0" err="1"/>
              <a:t>trustee</a:t>
            </a:r>
            <a:r>
              <a:rPr lang="it-IT" sz="2800" dirty="0"/>
              <a:t> (contratto, successione...)</a:t>
            </a:r>
          </a:p>
          <a:p>
            <a:pPr algn="just"/>
            <a:endParaRPr lang="it-IT" sz="2800" dirty="0"/>
          </a:p>
        </p:txBody>
      </p:sp>
      <p:sp>
        <p:nvSpPr>
          <p:cNvPr id="4" name="Segnaposto numero diapositiva 3"/>
          <p:cNvSpPr>
            <a:spLocks noGrp="1"/>
          </p:cNvSpPr>
          <p:nvPr>
            <p:ph type="sldNum" sz="quarter" idx="12"/>
          </p:nvPr>
        </p:nvSpPr>
        <p:spPr/>
        <p:txBody>
          <a:bodyPr/>
          <a:lstStyle/>
          <a:p>
            <a:fld id="{277FCE32-2D2C-3A41-9BB8-91B3DCC914FD}" type="slidenum">
              <a:rPr lang="it-IT" smtClean="0"/>
              <a:pPr/>
              <a:t>17</a:t>
            </a:fld>
            <a:endParaRPr lang="it-IT"/>
          </a:p>
        </p:txBody>
      </p:sp>
    </p:spTree>
    <p:custDataLst>
      <p:tags r:id="rId1"/>
    </p:custDataLst>
    <p:extLst>
      <p:ext uri="{BB962C8B-B14F-4D97-AF65-F5344CB8AC3E}">
        <p14:creationId xmlns:p14="http://schemas.microsoft.com/office/powerpoint/2010/main" val="1272736576"/>
      </p:ext>
    </p:extLst>
  </p:cSld>
  <p:clrMapOvr>
    <a:masterClrMapping/>
  </p:clrMapOvr>
  <mc:AlternateContent xmlns:mc="http://schemas.openxmlformats.org/markup-compatibility/2006" xmlns:p14="http://schemas.microsoft.com/office/powerpoint/2010/main">
    <mc:Choice Requires="p14">
      <p:transition spd="slow" p14:dur="2000" advTm="79530"/>
    </mc:Choice>
    <mc:Fallback xmlns="">
      <p:transition spd="slow" advTm="7953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1" nodeType="clickEffect">
                                  <p:stCondLst>
                                    <p:cond delay="0"/>
                                  </p:stCondLst>
                                  <p:childTnLst>
                                    <p:set>
                                      <p:cBhvr>
                                        <p:cTn id="14"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2" nodeType="clickEffect">
                                  <p:stCondLst>
                                    <p:cond delay="0"/>
                                  </p:stCondLst>
                                  <p:childTnLst>
                                    <p:set>
                                      <p:cBhvr>
                                        <p:cTn id="22"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2" nodeType="clickEffect">
                                  <p:stCondLst>
                                    <p:cond delay="0"/>
                                  </p:stCondLst>
                                  <p:childTnLst>
                                    <p:set>
                                      <p:cBhvr>
                                        <p:cTn id="26"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5" grpId="1" build="p"/>
      <p:bldP spid="5" grpId="2"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1" y="547592"/>
            <a:ext cx="8229600" cy="1784446"/>
          </a:xfrm>
          <a:solidFill>
            <a:srgbClr val="92D050"/>
          </a:solidFill>
        </p:spPr>
        <p:style>
          <a:lnRef idx="2">
            <a:schemeClr val="accent3">
              <a:shade val="50000"/>
            </a:schemeClr>
          </a:lnRef>
          <a:fillRef idx="1">
            <a:schemeClr val="accent3"/>
          </a:fillRef>
          <a:effectRef idx="0">
            <a:schemeClr val="accent3"/>
          </a:effectRef>
          <a:fontRef idx="minor">
            <a:schemeClr val="lt1"/>
          </a:fontRef>
        </p:style>
        <p:txBody>
          <a:bodyPr>
            <a:normAutofit/>
          </a:bodyPr>
          <a:lstStyle/>
          <a:p>
            <a:pPr algn="just"/>
            <a:r>
              <a:rPr lang="it-IT" dirty="0"/>
              <a:t>TRUST – LEGGE APPLICABILE</a:t>
            </a:r>
          </a:p>
        </p:txBody>
      </p:sp>
      <p:sp>
        <p:nvSpPr>
          <p:cNvPr id="5" name="Segnaposto contenuto 4"/>
          <p:cNvSpPr>
            <a:spLocks noGrp="1"/>
          </p:cNvSpPr>
          <p:nvPr>
            <p:ph idx="1"/>
          </p:nvPr>
        </p:nvSpPr>
        <p:spPr>
          <a:xfrm>
            <a:off x="457200" y="2332038"/>
            <a:ext cx="8229601" cy="4389438"/>
          </a:xfrm>
        </p:spPr>
        <p:txBody>
          <a:bodyPr>
            <a:normAutofit/>
          </a:bodyPr>
          <a:lstStyle/>
          <a:p>
            <a:pPr algn="just"/>
            <a:endParaRPr lang="it-IT" sz="2800" dirty="0"/>
          </a:p>
          <a:p>
            <a:pPr algn="just"/>
            <a:r>
              <a:rPr lang="it-IT" sz="2800" b="1" dirty="0"/>
              <a:t>Legge scelta dal </a:t>
            </a:r>
            <a:r>
              <a:rPr lang="it-IT" sz="2800" b="1" dirty="0" err="1"/>
              <a:t>settlor</a:t>
            </a:r>
            <a:r>
              <a:rPr lang="it-IT" sz="2800" b="1" dirty="0"/>
              <a:t>.</a:t>
            </a:r>
          </a:p>
          <a:p>
            <a:pPr algn="just"/>
            <a:r>
              <a:rPr lang="it-IT" sz="2800" b="1" dirty="0"/>
              <a:t>In mancanza, legge del luogo con cui il trust presenta il collegamento più stretto…</a:t>
            </a:r>
            <a:r>
              <a:rPr lang="it-IT" sz="2800" dirty="0"/>
              <a:t>principio di prossimità</a:t>
            </a:r>
            <a:endParaRPr lang="it-IT" sz="2800" b="1" dirty="0"/>
          </a:p>
        </p:txBody>
      </p:sp>
      <p:sp>
        <p:nvSpPr>
          <p:cNvPr id="4" name="Segnaposto numero diapositiva 3"/>
          <p:cNvSpPr>
            <a:spLocks noGrp="1"/>
          </p:cNvSpPr>
          <p:nvPr>
            <p:ph type="sldNum" sz="quarter" idx="12"/>
          </p:nvPr>
        </p:nvSpPr>
        <p:spPr/>
        <p:txBody>
          <a:bodyPr/>
          <a:lstStyle/>
          <a:p>
            <a:fld id="{277FCE32-2D2C-3A41-9BB8-91B3DCC914FD}" type="slidenum">
              <a:rPr lang="it-IT" smtClean="0"/>
              <a:pPr/>
              <a:t>18</a:t>
            </a:fld>
            <a:endParaRPr lang="it-IT"/>
          </a:p>
        </p:txBody>
      </p:sp>
    </p:spTree>
    <p:custDataLst>
      <p:tags r:id="rId1"/>
    </p:custDataLst>
    <p:extLst>
      <p:ext uri="{BB962C8B-B14F-4D97-AF65-F5344CB8AC3E}">
        <p14:creationId xmlns:p14="http://schemas.microsoft.com/office/powerpoint/2010/main" val="498045567"/>
      </p:ext>
    </p:extLst>
  </p:cSld>
  <p:clrMapOvr>
    <a:masterClrMapping/>
  </p:clrMapOvr>
  <mc:AlternateContent xmlns:mc="http://schemas.openxmlformats.org/markup-compatibility/2006" xmlns:p14="http://schemas.microsoft.com/office/powerpoint/2010/main">
    <mc:Choice Requires="p14">
      <p:transition spd="slow" p14:dur="2000" advTm="106201"/>
    </mc:Choice>
    <mc:Fallback xmlns="">
      <p:transition spd="slow" advTm="106201"/>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1" nodeType="clickEffect">
                                  <p:stCondLst>
                                    <p:cond delay="0"/>
                                  </p:stCondLst>
                                  <p:childTnLst>
                                    <p:set>
                                      <p:cBhvr>
                                        <p:cTn id="14"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2" nodeType="clickEffect">
                                  <p:stCondLst>
                                    <p:cond delay="0"/>
                                  </p:stCondLst>
                                  <p:childTnLst>
                                    <p:set>
                                      <p:cBhvr>
                                        <p:cTn id="22"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2" nodeType="clickEffect">
                                  <p:stCondLst>
                                    <p:cond delay="0"/>
                                  </p:stCondLst>
                                  <p:childTnLst>
                                    <p:set>
                                      <p:cBhvr>
                                        <p:cTn id="26"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5" grpId="1" build="p"/>
      <p:bldP spid="5" grpId="2"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1" y="547592"/>
            <a:ext cx="8229600" cy="1784446"/>
          </a:xfrm>
          <a:solidFill>
            <a:srgbClr val="92D050"/>
          </a:solidFill>
        </p:spPr>
        <p:style>
          <a:lnRef idx="2">
            <a:schemeClr val="accent3">
              <a:shade val="50000"/>
            </a:schemeClr>
          </a:lnRef>
          <a:fillRef idx="1">
            <a:schemeClr val="accent3"/>
          </a:fillRef>
          <a:effectRef idx="0">
            <a:schemeClr val="accent3"/>
          </a:effectRef>
          <a:fontRef idx="minor">
            <a:schemeClr val="lt1"/>
          </a:fontRef>
        </p:style>
        <p:txBody>
          <a:bodyPr>
            <a:normAutofit/>
          </a:bodyPr>
          <a:lstStyle/>
          <a:p>
            <a:pPr algn="just"/>
            <a:r>
              <a:rPr lang="it-IT" dirty="0"/>
              <a:t>TRUST – RICONOSCIMENTO DEL TRUST</a:t>
            </a:r>
          </a:p>
        </p:txBody>
      </p:sp>
      <p:sp>
        <p:nvSpPr>
          <p:cNvPr id="5" name="Segnaposto contenuto 4"/>
          <p:cNvSpPr>
            <a:spLocks noGrp="1"/>
          </p:cNvSpPr>
          <p:nvPr>
            <p:ph idx="1"/>
          </p:nvPr>
        </p:nvSpPr>
        <p:spPr>
          <a:xfrm>
            <a:off x="457200" y="2332038"/>
            <a:ext cx="8229601" cy="4389438"/>
          </a:xfrm>
        </p:spPr>
        <p:txBody>
          <a:bodyPr>
            <a:normAutofit fontScale="92500" lnSpcReduction="10000"/>
          </a:bodyPr>
          <a:lstStyle/>
          <a:p>
            <a:pPr algn="just"/>
            <a:r>
              <a:rPr lang="it-IT" sz="2800" dirty="0"/>
              <a:t>E’ previsto il riconoscimento del trust costituito in base alla legge designata dai criteri di collegamento convenzionali che però può essere negato nel caso in cui il trust presenti collegamenti più stretti con uno Stato che non conosce il trust (art. 13)</a:t>
            </a:r>
          </a:p>
          <a:p>
            <a:pPr algn="just"/>
            <a:endParaRPr lang="it-IT" sz="2800" dirty="0"/>
          </a:p>
          <a:p>
            <a:pPr algn="just"/>
            <a:r>
              <a:rPr lang="it-IT" sz="2800" dirty="0"/>
              <a:t>Impone al giudice italiano di riconoscere il trust </a:t>
            </a:r>
            <a:r>
              <a:rPr lang="it-IT" sz="2800" b="1" dirty="0"/>
              <a:t>costituito da uno straniero su beni situati in Italia, </a:t>
            </a:r>
            <a:r>
              <a:rPr lang="it-IT" sz="2800" dirty="0"/>
              <a:t>al quale risulti applicabile la legge che ammette l’istituto.</a:t>
            </a:r>
            <a:endParaRPr lang="it-IT" sz="2800" b="1" dirty="0"/>
          </a:p>
          <a:p>
            <a:pPr algn="just"/>
            <a:endParaRPr lang="it-IT" sz="2800" dirty="0"/>
          </a:p>
        </p:txBody>
      </p:sp>
      <p:sp>
        <p:nvSpPr>
          <p:cNvPr id="4" name="Segnaposto numero diapositiva 3"/>
          <p:cNvSpPr>
            <a:spLocks noGrp="1"/>
          </p:cNvSpPr>
          <p:nvPr>
            <p:ph type="sldNum" sz="quarter" idx="12"/>
          </p:nvPr>
        </p:nvSpPr>
        <p:spPr/>
        <p:txBody>
          <a:bodyPr/>
          <a:lstStyle/>
          <a:p>
            <a:fld id="{277FCE32-2D2C-3A41-9BB8-91B3DCC914FD}" type="slidenum">
              <a:rPr lang="it-IT" smtClean="0"/>
              <a:pPr/>
              <a:t>19</a:t>
            </a:fld>
            <a:endParaRPr lang="it-IT"/>
          </a:p>
        </p:txBody>
      </p:sp>
    </p:spTree>
    <p:custDataLst>
      <p:tags r:id="rId1"/>
    </p:custDataLst>
    <p:extLst>
      <p:ext uri="{BB962C8B-B14F-4D97-AF65-F5344CB8AC3E}">
        <p14:creationId xmlns:p14="http://schemas.microsoft.com/office/powerpoint/2010/main" val="975568864"/>
      </p:ext>
    </p:extLst>
  </p:cSld>
  <p:clrMapOvr>
    <a:masterClrMapping/>
  </p:clrMapOvr>
  <mc:AlternateContent xmlns:mc="http://schemas.openxmlformats.org/markup-compatibility/2006" xmlns:p14="http://schemas.microsoft.com/office/powerpoint/2010/main">
    <mc:Choice Requires="p14">
      <p:transition spd="slow" p14:dur="2000" advTm="106201"/>
    </mc:Choice>
    <mc:Fallback xmlns="">
      <p:transition spd="slow" advTm="106201"/>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1" y="274638"/>
            <a:ext cx="8229600" cy="1784446"/>
          </a:xfrm>
        </p:spPr>
        <p:style>
          <a:lnRef idx="2">
            <a:schemeClr val="accent3">
              <a:shade val="50000"/>
            </a:schemeClr>
          </a:lnRef>
          <a:fillRef idx="1">
            <a:schemeClr val="accent3"/>
          </a:fillRef>
          <a:effectRef idx="0">
            <a:schemeClr val="accent3"/>
          </a:effectRef>
          <a:fontRef idx="minor">
            <a:schemeClr val="lt1"/>
          </a:fontRef>
        </p:style>
        <p:txBody>
          <a:bodyPr>
            <a:normAutofit/>
          </a:bodyPr>
          <a:lstStyle/>
          <a:p>
            <a:pPr algn="just"/>
            <a:r>
              <a:rPr lang="it-IT" dirty="0"/>
              <a:t>DISCIPLINA DEI DIRITTI REALI: </a:t>
            </a:r>
            <a:r>
              <a:rPr lang="it-IT" dirty="0" err="1"/>
              <a:t>ARTT</a:t>
            </a:r>
            <a:r>
              <a:rPr lang="it-IT" dirty="0"/>
              <a:t>. 51 - 55 L. 218/95</a:t>
            </a:r>
          </a:p>
        </p:txBody>
      </p:sp>
      <p:sp>
        <p:nvSpPr>
          <p:cNvPr id="5" name="Segnaposto contenuto 4"/>
          <p:cNvSpPr>
            <a:spLocks noGrp="1"/>
          </p:cNvSpPr>
          <p:nvPr>
            <p:ph idx="1"/>
          </p:nvPr>
        </p:nvSpPr>
        <p:spPr>
          <a:xfrm>
            <a:off x="457200" y="2332038"/>
            <a:ext cx="8229601" cy="4389438"/>
          </a:xfrm>
        </p:spPr>
        <p:txBody>
          <a:bodyPr>
            <a:normAutofit fontScale="92500" lnSpcReduction="20000"/>
          </a:bodyPr>
          <a:lstStyle/>
          <a:p>
            <a:pPr algn="just"/>
            <a:r>
              <a:rPr lang="it-IT" sz="2600" dirty="0"/>
              <a:t>ART. 51 L. 218/95: «1. Il possesso, la proprietà e gli altri diritti reali sui beni mobili ed immobili sono regolati dalla legge dello Stato in cui i beni si trovano. 2. La stessa legge ne regola l'acquisto e la perdita, salvo che in materia successoria e nei casi in cui l'attribuzione di un diritto reale dipenda da un rapporto di famiglia o da un contratto».</a:t>
            </a:r>
          </a:p>
          <a:p>
            <a:pPr marL="0" indent="0">
              <a:buNone/>
            </a:pPr>
            <a:br>
              <a:rPr lang="it-IT" sz="2800" dirty="0"/>
            </a:br>
            <a:endParaRPr lang="it-IT" sz="2800" dirty="0"/>
          </a:p>
          <a:p>
            <a:pPr algn="just"/>
            <a:r>
              <a:rPr lang="it-IT" sz="2800" dirty="0"/>
              <a:t>Analiticità della l. 218/95: art. 22 </a:t>
            </a:r>
            <a:r>
              <a:rPr lang="it-IT" sz="2800" dirty="0" err="1"/>
              <a:t>disp</a:t>
            </a:r>
            <a:r>
              <a:rPr lang="it-IT" sz="2800" dirty="0"/>
              <a:t>. </a:t>
            </a:r>
            <a:r>
              <a:rPr lang="it-IT" sz="2800" dirty="0" err="1"/>
              <a:t>prel</a:t>
            </a:r>
            <a:r>
              <a:rPr lang="it-IT" sz="2800" dirty="0"/>
              <a:t>. c.c./artt. 51 – 55 l. 218/95</a:t>
            </a:r>
          </a:p>
          <a:p>
            <a:pPr algn="just"/>
            <a:r>
              <a:rPr lang="it-IT" sz="2800" dirty="0"/>
              <a:t>Operatività del rinvio (art. 13 l. 218/95)</a:t>
            </a:r>
          </a:p>
        </p:txBody>
      </p:sp>
      <p:sp>
        <p:nvSpPr>
          <p:cNvPr id="4" name="Segnaposto numero diapositiva 3"/>
          <p:cNvSpPr>
            <a:spLocks noGrp="1"/>
          </p:cNvSpPr>
          <p:nvPr>
            <p:ph type="sldNum" sz="quarter" idx="12"/>
          </p:nvPr>
        </p:nvSpPr>
        <p:spPr/>
        <p:txBody>
          <a:bodyPr/>
          <a:lstStyle/>
          <a:p>
            <a:fld id="{277FCE32-2D2C-3A41-9BB8-91B3DCC914FD}" type="slidenum">
              <a:rPr lang="it-IT" smtClean="0"/>
              <a:pPr/>
              <a:t>2</a:t>
            </a:fld>
            <a:endParaRPr lang="it-IT"/>
          </a:p>
        </p:txBody>
      </p:sp>
    </p:spTree>
    <p:custDataLst>
      <p:tags r:id="rId1"/>
    </p:custDataLst>
    <p:extLst>
      <p:ext uri="{BB962C8B-B14F-4D97-AF65-F5344CB8AC3E}">
        <p14:creationId xmlns:p14="http://schemas.microsoft.com/office/powerpoint/2010/main" val="450888537"/>
      </p:ext>
    </p:extLst>
  </p:cSld>
  <p:clrMapOvr>
    <a:masterClrMapping/>
  </p:clrMapOvr>
  <mc:AlternateContent xmlns:mc="http://schemas.openxmlformats.org/markup-compatibility/2006" xmlns:p14="http://schemas.microsoft.com/office/powerpoint/2010/main">
    <mc:Choice Requires="p14">
      <p:transition spd="slow" p14:dur="2000" advTm="148525"/>
    </mc:Choice>
    <mc:Fallback xmlns="">
      <p:transition spd="slow" advTm="148525"/>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1" nodeType="clickEffect">
                                  <p:stCondLst>
                                    <p:cond delay="0"/>
                                  </p:stCondLst>
                                  <p:childTnLst>
                                    <p:set>
                                      <p:cBhvr>
                                        <p:cTn id="22"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1" nodeType="clickEffect">
                                  <p:stCondLst>
                                    <p:cond delay="0"/>
                                  </p:stCondLst>
                                  <p:childTnLst>
                                    <p:set>
                                      <p:cBhvr>
                                        <p:cTn id="26"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1" nodeType="clickEffect">
                                  <p:stCondLst>
                                    <p:cond delay="0"/>
                                  </p:stCondLst>
                                  <p:childTnLst>
                                    <p:set>
                                      <p:cBhvr>
                                        <p:cTn id="3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1" nodeType="clickEffect">
                                  <p:stCondLst>
                                    <p:cond delay="0"/>
                                  </p:stCondLst>
                                  <p:childTnLst>
                                    <p:set>
                                      <p:cBhvr>
                                        <p:cTn id="34"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2" nodeType="clickEffect">
                                  <p:stCondLst>
                                    <p:cond delay="0"/>
                                  </p:stCondLst>
                                  <p:childTnLst>
                                    <p:set>
                                      <p:cBhvr>
                                        <p:cTn id="38"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2" nodeType="clickEffect">
                                  <p:stCondLst>
                                    <p:cond delay="0"/>
                                  </p:stCondLst>
                                  <p:childTnLst>
                                    <p:set>
                                      <p:cBhvr>
                                        <p:cTn id="42"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2" nodeType="clickEffect">
                                  <p:stCondLst>
                                    <p:cond delay="0"/>
                                  </p:stCondLst>
                                  <p:childTnLst>
                                    <p:set>
                                      <p:cBhvr>
                                        <p:cTn id="46"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2" nodeType="clickEffect">
                                  <p:stCondLst>
                                    <p:cond delay="0"/>
                                  </p:stCondLst>
                                  <p:childTnLst>
                                    <p:set>
                                      <p:cBhvr>
                                        <p:cTn id="50"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5" grpId="1" build="p"/>
      <p:bldP spid="5" grpId="2"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1" y="274638"/>
            <a:ext cx="8229600" cy="1784446"/>
          </a:xfrm>
          <a:solidFill>
            <a:srgbClr val="92D050"/>
          </a:solidFill>
        </p:spPr>
        <p:style>
          <a:lnRef idx="2">
            <a:schemeClr val="accent3">
              <a:shade val="50000"/>
            </a:schemeClr>
          </a:lnRef>
          <a:fillRef idx="1">
            <a:schemeClr val="accent3"/>
          </a:fillRef>
          <a:effectRef idx="0">
            <a:schemeClr val="accent3"/>
          </a:effectRef>
          <a:fontRef idx="minor">
            <a:schemeClr val="lt1"/>
          </a:fontRef>
        </p:style>
        <p:txBody>
          <a:bodyPr>
            <a:normAutofit/>
          </a:bodyPr>
          <a:lstStyle/>
          <a:p>
            <a:pPr algn="just"/>
            <a:r>
              <a:rPr lang="it-IT" dirty="0"/>
              <a:t>TRUST</a:t>
            </a:r>
          </a:p>
        </p:txBody>
      </p:sp>
      <p:sp>
        <p:nvSpPr>
          <p:cNvPr id="5" name="Segnaposto contenuto 4"/>
          <p:cNvSpPr>
            <a:spLocks noGrp="1"/>
          </p:cNvSpPr>
          <p:nvPr>
            <p:ph idx="1"/>
          </p:nvPr>
        </p:nvSpPr>
        <p:spPr>
          <a:xfrm>
            <a:off x="457200" y="2332038"/>
            <a:ext cx="8229601" cy="4389438"/>
          </a:xfrm>
        </p:spPr>
        <p:txBody>
          <a:bodyPr>
            <a:normAutofit/>
          </a:bodyPr>
          <a:lstStyle/>
          <a:p>
            <a:pPr algn="just"/>
            <a:endParaRPr lang="it-IT" sz="2800" dirty="0"/>
          </a:p>
          <a:p>
            <a:pPr algn="just"/>
            <a:r>
              <a:rPr lang="it-IT" sz="2800" b="1" dirty="0"/>
              <a:t>E’ discussa invece l’operatività di un trust meramente interno </a:t>
            </a:r>
            <a:r>
              <a:rPr lang="it-IT" sz="2800" dirty="0"/>
              <a:t>se le parti abbiano scelto di sottoporlo a una legge straniera che lo consente…</a:t>
            </a:r>
          </a:p>
          <a:p>
            <a:pPr algn="just"/>
            <a:r>
              <a:rPr lang="it-IT" sz="2800" b="1" dirty="0"/>
              <a:t>A FAVORE: </a:t>
            </a:r>
            <a:r>
              <a:rPr lang="it-IT" sz="2800" dirty="0" err="1"/>
              <a:t>Trib</a:t>
            </a:r>
            <a:r>
              <a:rPr lang="it-IT" sz="2800" dirty="0"/>
              <a:t>. Bologna 30.9.2003; </a:t>
            </a:r>
            <a:r>
              <a:rPr lang="it-IT" sz="2800" dirty="0" err="1"/>
              <a:t>Trib</a:t>
            </a:r>
            <a:r>
              <a:rPr lang="it-IT" sz="2800" dirty="0"/>
              <a:t>. Trieste, 23.9.2005</a:t>
            </a:r>
          </a:p>
          <a:p>
            <a:pPr algn="just"/>
            <a:r>
              <a:rPr lang="it-IT" sz="2800" b="1" dirty="0"/>
              <a:t>CONTRO: </a:t>
            </a:r>
            <a:r>
              <a:rPr lang="it-IT" sz="2800" dirty="0" err="1"/>
              <a:t>Trib</a:t>
            </a:r>
            <a:r>
              <a:rPr lang="it-IT" sz="2800" dirty="0"/>
              <a:t>. Belluno, 25.9.2002.</a:t>
            </a:r>
            <a:endParaRPr lang="it-IT" sz="2800" b="1" dirty="0"/>
          </a:p>
        </p:txBody>
      </p:sp>
      <p:sp>
        <p:nvSpPr>
          <p:cNvPr id="4" name="Segnaposto numero diapositiva 3"/>
          <p:cNvSpPr>
            <a:spLocks noGrp="1"/>
          </p:cNvSpPr>
          <p:nvPr>
            <p:ph type="sldNum" sz="quarter" idx="12"/>
          </p:nvPr>
        </p:nvSpPr>
        <p:spPr/>
        <p:txBody>
          <a:bodyPr/>
          <a:lstStyle/>
          <a:p>
            <a:fld id="{277FCE32-2D2C-3A41-9BB8-91B3DCC914FD}" type="slidenum">
              <a:rPr lang="it-IT" smtClean="0"/>
              <a:pPr/>
              <a:t>20</a:t>
            </a:fld>
            <a:endParaRPr lang="it-IT"/>
          </a:p>
        </p:txBody>
      </p:sp>
    </p:spTree>
    <p:custDataLst>
      <p:tags r:id="rId1"/>
    </p:custDataLst>
    <p:extLst>
      <p:ext uri="{BB962C8B-B14F-4D97-AF65-F5344CB8AC3E}">
        <p14:creationId xmlns:p14="http://schemas.microsoft.com/office/powerpoint/2010/main" val="4120601834"/>
      </p:ext>
    </p:extLst>
  </p:cSld>
  <p:clrMapOvr>
    <a:masterClrMapping/>
  </p:clrMapOvr>
  <mc:AlternateContent xmlns:mc="http://schemas.openxmlformats.org/markup-compatibility/2006" xmlns:p14="http://schemas.microsoft.com/office/powerpoint/2010/main">
    <mc:Choice Requires="p14">
      <p:transition spd="slow" p14:dur="2000" advTm="99042"/>
    </mc:Choice>
    <mc:Fallback xmlns="">
      <p:transition spd="slow" advTm="99042"/>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1" nodeType="clickEffect">
                                  <p:stCondLst>
                                    <p:cond delay="0"/>
                                  </p:stCondLst>
                                  <p:childTnLst>
                                    <p:set>
                                      <p:cBhvr>
                                        <p:cTn id="22"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1" nodeType="clickEffect">
                                  <p:stCondLst>
                                    <p:cond delay="0"/>
                                  </p:stCondLst>
                                  <p:childTnLst>
                                    <p:set>
                                      <p:cBhvr>
                                        <p:cTn id="26"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2" nodeType="clickEffect">
                                  <p:stCondLst>
                                    <p:cond delay="0"/>
                                  </p:stCondLst>
                                  <p:childTnLst>
                                    <p:set>
                                      <p:cBhvr>
                                        <p:cTn id="3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2" nodeType="clickEffect">
                                  <p:stCondLst>
                                    <p:cond delay="0"/>
                                  </p:stCondLst>
                                  <p:childTnLst>
                                    <p:set>
                                      <p:cBhvr>
                                        <p:cTn id="3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2" nodeType="clickEffect">
                                  <p:stCondLst>
                                    <p:cond delay="0"/>
                                  </p:stCondLst>
                                  <p:childTnLst>
                                    <p:set>
                                      <p:cBhvr>
                                        <p:cTn id="3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5" grpId="1" build="p"/>
      <p:bldP spid="5" grpId="2"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1" y="274638"/>
            <a:ext cx="8229600" cy="1784446"/>
          </a:xfrm>
          <a:solidFill>
            <a:srgbClr val="92D050"/>
          </a:solidFill>
        </p:spPr>
        <p:style>
          <a:lnRef idx="2">
            <a:schemeClr val="accent3">
              <a:shade val="50000"/>
            </a:schemeClr>
          </a:lnRef>
          <a:fillRef idx="1">
            <a:schemeClr val="accent3"/>
          </a:fillRef>
          <a:effectRef idx="0">
            <a:schemeClr val="accent3"/>
          </a:effectRef>
          <a:fontRef idx="minor">
            <a:schemeClr val="lt1"/>
          </a:fontRef>
        </p:style>
        <p:txBody>
          <a:bodyPr>
            <a:normAutofit/>
          </a:bodyPr>
          <a:lstStyle/>
          <a:p>
            <a:pPr algn="just"/>
            <a:r>
              <a:rPr lang="it-IT" dirty="0"/>
              <a:t>GIURISDIZIONE SUL TRUST</a:t>
            </a:r>
          </a:p>
        </p:txBody>
      </p:sp>
      <p:sp>
        <p:nvSpPr>
          <p:cNvPr id="5" name="Segnaposto contenuto 4"/>
          <p:cNvSpPr>
            <a:spLocks noGrp="1"/>
          </p:cNvSpPr>
          <p:nvPr>
            <p:ph idx="1"/>
          </p:nvPr>
        </p:nvSpPr>
        <p:spPr>
          <a:xfrm>
            <a:off x="457200" y="2332038"/>
            <a:ext cx="8229601" cy="4389438"/>
          </a:xfrm>
        </p:spPr>
        <p:txBody>
          <a:bodyPr>
            <a:normAutofit/>
          </a:bodyPr>
          <a:lstStyle/>
          <a:p>
            <a:pPr algn="just"/>
            <a:endParaRPr lang="it-IT" sz="2800" dirty="0"/>
          </a:p>
          <a:p>
            <a:pPr algn="just"/>
            <a:r>
              <a:rPr lang="it-IT" sz="2800" b="1" dirty="0"/>
              <a:t>Regolamento Bruxelles I bis: art. 7, n.6- COMPETENZA??????</a:t>
            </a:r>
          </a:p>
          <a:p>
            <a:pPr algn="just"/>
            <a:endParaRPr lang="it-IT" sz="2800" b="1" dirty="0"/>
          </a:p>
          <a:p>
            <a:pPr algn="just"/>
            <a:r>
              <a:rPr lang="it-IT" sz="2800" b="1" dirty="0"/>
              <a:t>Speciale</a:t>
            </a:r>
          </a:p>
        </p:txBody>
      </p:sp>
      <p:sp>
        <p:nvSpPr>
          <p:cNvPr id="4" name="Segnaposto numero diapositiva 3"/>
          <p:cNvSpPr>
            <a:spLocks noGrp="1"/>
          </p:cNvSpPr>
          <p:nvPr>
            <p:ph type="sldNum" sz="quarter" idx="12"/>
          </p:nvPr>
        </p:nvSpPr>
        <p:spPr/>
        <p:txBody>
          <a:bodyPr/>
          <a:lstStyle/>
          <a:p>
            <a:fld id="{277FCE32-2D2C-3A41-9BB8-91B3DCC914FD}" type="slidenum">
              <a:rPr lang="it-IT" smtClean="0"/>
              <a:pPr/>
              <a:t>21</a:t>
            </a:fld>
            <a:endParaRPr lang="it-IT"/>
          </a:p>
        </p:txBody>
      </p:sp>
    </p:spTree>
    <p:custDataLst>
      <p:tags r:id="rId1"/>
    </p:custDataLst>
    <p:extLst>
      <p:ext uri="{BB962C8B-B14F-4D97-AF65-F5344CB8AC3E}">
        <p14:creationId xmlns:p14="http://schemas.microsoft.com/office/powerpoint/2010/main" val="3046934204"/>
      </p:ext>
    </p:extLst>
  </p:cSld>
  <p:clrMapOvr>
    <a:masterClrMapping/>
  </p:clrMapOvr>
  <mc:AlternateContent xmlns:mc="http://schemas.openxmlformats.org/markup-compatibility/2006" xmlns:p14="http://schemas.microsoft.com/office/powerpoint/2010/main">
    <mc:Choice Requires="p14">
      <p:transition spd="slow" p14:dur="2000" advTm="99042"/>
    </mc:Choice>
    <mc:Fallback xmlns="">
      <p:transition spd="slow" advTm="99042"/>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1" nodeType="clickEffect">
                                  <p:stCondLst>
                                    <p:cond delay="0"/>
                                  </p:stCondLst>
                                  <p:childTnLst>
                                    <p:set>
                                      <p:cBhvr>
                                        <p:cTn id="14"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2" nodeType="clickEffect">
                                  <p:stCondLst>
                                    <p:cond delay="0"/>
                                  </p:stCondLst>
                                  <p:childTnLst>
                                    <p:set>
                                      <p:cBhvr>
                                        <p:cTn id="22"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2" nodeType="clickEffect">
                                  <p:stCondLst>
                                    <p:cond delay="0"/>
                                  </p:stCondLst>
                                  <p:childTnLst>
                                    <p:set>
                                      <p:cBhvr>
                                        <p:cTn id="26"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5" grpId="1" build="p"/>
      <p:bldP spid="5" grpId="2"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1" y="274638"/>
            <a:ext cx="8229600" cy="1784446"/>
          </a:xfrm>
          <a:solidFill>
            <a:srgbClr val="00B050"/>
          </a:solidFill>
        </p:spPr>
        <p:style>
          <a:lnRef idx="2">
            <a:schemeClr val="accent3">
              <a:shade val="50000"/>
            </a:schemeClr>
          </a:lnRef>
          <a:fillRef idx="1">
            <a:schemeClr val="accent3"/>
          </a:fillRef>
          <a:effectRef idx="0">
            <a:schemeClr val="accent3"/>
          </a:effectRef>
          <a:fontRef idx="minor">
            <a:schemeClr val="lt1"/>
          </a:fontRef>
        </p:style>
        <p:txBody>
          <a:bodyPr>
            <a:normAutofit/>
          </a:bodyPr>
          <a:lstStyle/>
          <a:p>
            <a:pPr algn="just"/>
            <a:r>
              <a:rPr lang="it-IT" dirty="0">
                <a:solidFill>
                  <a:schemeClr val="tx1"/>
                </a:solidFill>
              </a:rPr>
              <a:t>DIRITTI REALI SUI BENI IN TRANSITO: ART. 52 L. 218/95</a:t>
            </a:r>
          </a:p>
        </p:txBody>
      </p:sp>
      <p:sp>
        <p:nvSpPr>
          <p:cNvPr id="5" name="Segnaposto contenuto 4"/>
          <p:cNvSpPr>
            <a:spLocks noGrp="1"/>
          </p:cNvSpPr>
          <p:nvPr>
            <p:ph idx="1"/>
          </p:nvPr>
        </p:nvSpPr>
        <p:spPr>
          <a:xfrm>
            <a:off x="457200" y="2332038"/>
            <a:ext cx="8229601" cy="4389438"/>
          </a:xfrm>
        </p:spPr>
        <p:txBody>
          <a:bodyPr>
            <a:normAutofit fontScale="92500" lnSpcReduction="10000"/>
          </a:bodyPr>
          <a:lstStyle/>
          <a:p>
            <a:pPr algn="just"/>
            <a:r>
              <a:rPr lang="it-IT" sz="2800" b="1" dirty="0"/>
              <a:t>ART. 52 L. 218/95</a:t>
            </a:r>
            <a:r>
              <a:rPr lang="it-IT" sz="2800" dirty="0"/>
              <a:t>: «I diritti reali su beni in transito sono regolati dalla legge del luogo di destinazione».</a:t>
            </a:r>
          </a:p>
          <a:p>
            <a:pPr algn="just"/>
            <a:r>
              <a:rPr lang="it-IT" sz="2800" dirty="0"/>
              <a:t>Deroga a </a:t>
            </a:r>
            <a:r>
              <a:rPr lang="it-IT" sz="2800" dirty="0" err="1"/>
              <a:t>lex</a:t>
            </a:r>
            <a:r>
              <a:rPr lang="it-IT" sz="2800" dirty="0"/>
              <a:t> rei </a:t>
            </a:r>
            <a:r>
              <a:rPr lang="it-IT" sz="2800" dirty="0" err="1"/>
              <a:t>sitae</a:t>
            </a:r>
            <a:r>
              <a:rPr lang="it-IT" sz="2800" dirty="0"/>
              <a:t>:</a:t>
            </a:r>
          </a:p>
          <a:p>
            <a:pPr algn="just"/>
            <a:r>
              <a:rPr lang="it-IT" sz="2800" b="1" u="sng" dirty="0"/>
              <a:t>Legge del luogo di destinazione </a:t>
            </a:r>
            <a:r>
              <a:rPr lang="it-IT" sz="2800" dirty="0"/>
              <a:t>– per prevedibilità e vicinanza della fattispecie a quell’ordinamento.</a:t>
            </a:r>
          </a:p>
          <a:p>
            <a:pPr algn="just"/>
            <a:r>
              <a:rPr lang="it-IT" sz="2800" dirty="0"/>
              <a:t>Si tratta di regolare l’ipotesi in cui la proprietà o altri diritti reali vengano alienati o costituiti sulle merci durante il loro trasferimento da un luogo all’altro (no bagaglio a mano – art. 51).</a:t>
            </a:r>
          </a:p>
        </p:txBody>
      </p:sp>
      <p:sp>
        <p:nvSpPr>
          <p:cNvPr id="4" name="Segnaposto numero diapositiva 3"/>
          <p:cNvSpPr>
            <a:spLocks noGrp="1"/>
          </p:cNvSpPr>
          <p:nvPr>
            <p:ph type="sldNum" sz="quarter" idx="12"/>
          </p:nvPr>
        </p:nvSpPr>
        <p:spPr/>
        <p:txBody>
          <a:bodyPr/>
          <a:lstStyle/>
          <a:p>
            <a:fld id="{277FCE32-2D2C-3A41-9BB8-91B3DCC914FD}" type="slidenum">
              <a:rPr lang="it-IT" smtClean="0"/>
              <a:pPr/>
              <a:t>22</a:t>
            </a:fld>
            <a:endParaRPr lang="it-IT"/>
          </a:p>
        </p:txBody>
      </p:sp>
    </p:spTree>
    <p:custDataLst>
      <p:tags r:id="rId1"/>
    </p:custDataLst>
    <p:extLst>
      <p:ext uri="{BB962C8B-B14F-4D97-AF65-F5344CB8AC3E}">
        <p14:creationId xmlns:p14="http://schemas.microsoft.com/office/powerpoint/2010/main" val="1325058237"/>
      </p:ext>
    </p:extLst>
  </p:cSld>
  <p:clrMapOvr>
    <a:masterClrMapping/>
  </p:clrMapOvr>
  <mc:AlternateContent xmlns:mc="http://schemas.openxmlformats.org/markup-compatibility/2006" xmlns:p14="http://schemas.microsoft.com/office/powerpoint/2010/main">
    <mc:Choice Requires="p14">
      <p:transition spd="slow" p14:dur="2000" advTm="105797"/>
    </mc:Choice>
    <mc:Fallback xmlns="">
      <p:transition spd="slow" advTm="105797"/>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1" nodeType="clickEffect">
                                  <p:stCondLst>
                                    <p:cond delay="0"/>
                                  </p:stCondLst>
                                  <p:childTnLst>
                                    <p:set>
                                      <p:cBhvr>
                                        <p:cTn id="22"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1" nodeType="clickEffect">
                                  <p:stCondLst>
                                    <p:cond delay="0"/>
                                  </p:stCondLst>
                                  <p:childTnLst>
                                    <p:set>
                                      <p:cBhvr>
                                        <p:cTn id="26"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1" nodeType="clickEffect">
                                  <p:stCondLst>
                                    <p:cond delay="0"/>
                                  </p:stCondLst>
                                  <p:childTnLst>
                                    <p:set>
                                      <p:cBhvr>
                                        <p:cTn id="3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1" nodeType="clickEffect">
                                  <p:stCondLst>
                                    <p:cond delay="0"/>
                                  </p:stCondLst>
                                  <p:childTnLst>
                                    <p:set>
                                      <p:cBhvr>
                                        <p:cTn id="34"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2" nodeType="clickEffect">
                                  <p:stCondLst>
                                    <p:cond delay="0"/>
                                  </p:stCondLst>
                                  <p:childTnLst>
                                    <p:set>
                                      <p:cBhvr>
                                        <p:cTn id="38"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2" nodeType="clickEffect">
                                  <p:stCondLst>
                                    <p:cond delay="0"/>
                                  </p:stCondLst>
                                  <p:childTnLst>
                                    <p:set>
                                      <p:cBhvr>
                                        <p:cTn id="42"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2" nodeType="clickEffect">
                                  <p:stCondLst>
                                    <p:cond delay="0"/>
                                  </p:stCondLst>
                                  <p:childTnLst>
                                    <p:set>
                                      <p:cBhvr>
                                        <p:cTn id="46"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2" nodeType="clickEffect">
                                  <p:stCondLst>
                                    <p:cond delay="0"/>
                                  </p:stCondLst>
                                  <p:childTnLst>
                                    <p:set>
                                      <p:cBhvr>
                                        <p:cTn id="50"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5" grpId="1" build="p"/>
      <p:bldP spid="5" grpId="2"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1" y="274638"/>
            <a:ext cx="8229600" cy="1784446"/>
          </a:xfrm>
          <a:solidFill>
            <a:srgbClr val="00B050"/>
          </a:solidFill>
        </p:spPr>
        <p:style>
          <a:lnRef idx="2">
            <a:schemeClr val="accent3">
              <a:shade val="50000"/>
            </a:schemeClr>
          </a:lnRef>
          <a:fillRef idx="1">
            <a:schemeClr val="accent3"/>
          </a:fillRef>
          <a:effectRef idx="0">
            <a:schemeClr val="accent3"/>
          </a:effectRef>
          <a:fontRef idx="minor">
            <a:schemeClr val="lt1"/>
          </a:fontRef>
        </p:style>
        <p:txBody>
          <a:bodyPr>
            <a:normAutofit/>
          </a:bodyPr>
          <a:lstStyle/>
          <a:p>
            <a:pPr algn="just"/>
            <a:r>
              <a:rPr lang="it-IT" dirty="0">
                <a:solidFill>
                  <a:schemeClr val="tx1"/>
                </a:solidFill>
              </a:rPr>
              <a:t>DIRITTI REALI SUI BENI IN TRANSITO: ART. 52 L. 218/95</a:t>
            </a:r>
          </a:p>
        </p:txBody>
      </p:sp>
      <p:sp>
        <p:nvSpPr>
          <p:cNvPr id="5" name="Segnaposto contenuto 4"/>
          <p:cNvSpPr>
            <a:spLocks noGrp="1"/>
          </p:cNvSpPr>
          <p:nvPr>
            <p:ph idx="1"/>
          </p:nvPr>
        </p:nvSpPr>
        <p:spPr>
          <a:xfrm>
            <a:off x="457200" y="2332038"/>
            <a:ext cx="8229601" cy="4389438"/>
          </a:xfrm>
        </p:spPr>
        <p:txBody>
          <a:bodyPr>
            <a:normAutofit/>
          </a:bodyPr>
          <a:lstStyle/>
          <a:p>
            <a:pPr algn="just"/>
            <a:r>
              <a:rPr lang="it-IT" sz="2800" b="1" u="sng" dirty="0"/>
              <a:t>ECCEZIONE a legge del luogo di destinazione</a:t>
            </a:r>
            <a:r>
              <a:rPr lang="it-IT" sz="2800" dirty="0"/>
              <a:t>:</a:t>
            </a:r>
          </a:p>
          <a:p>
            <a:pPr lvl="1" algn="just"/>
            <a:r>
              <a:rPr lang="it-IT" sz="2800" dirty="0"/>
              <a:t>non vale per navi e aeromobili: art. </a:t>
            </a:r>
            <a:r>
              <a:rPr lang="it-IT" sz="2800" dirty="0" err="1"/>
              <a:t>6</a:t>
            </a:r>
            <a:r>
              <a:rPr lang="it-IT" sz="2800" dirty="0"/>
              <a:t> cod. nav.: l. bandiera che regola la proprietà, gli altri diritti reali su questi beni e le forme di pubblicità degli atti di costituzione, trasmissione ed estinzione di questi diritti;</a:t>
            </a:r>
          </a:p>
          <a:p>
            <a:pPr lvl="1" algn="just"/>
            <a:r>
              <a:rPr lang="it-IT" sz="2800" dirty="0"/>
              <a:t>no per oggetti lanciati nello spazio; no per vagoni ferroviari/Convenzioni internazionali</a:t>
            </a:r>
          </a:p>
        </p:txBody>
      </p:sp>
      <p:sp>
        <p:nvSpPr>
          <p:cNvPr id="4" name="Segnaposto numero diapositiva 3"/>
          <p:cNvSpPr>
            <a:spLocks noGrp="1"/>
          </p:cNvSpPr>
          <p:nvPr>
            <p:ph type="sldNum" sz="quarter" idx="12"/>
          </p:nvPr>
        </p:nvSpPr>
        <p:spPr/>
        <p:txBody>
          <a:bodyPr/>
          <a:lstStyle/>
          <a:p>
            <a:fld id="{277FCE32-2D2C-3A41-9BB8-91B3DCC914FD}" type="slidenum">
              <a:rPr lang="it-IT" smtClean="0"/>
              <a:pPr/>
              <a:t>23</a:t>
            </a:fld>
            <a:endParaRPr lang="it-IT"/>
          </a:p>
        </p:txBody>
      </p:sp>
    </p:spTree>
    <p:custDataLst>
      <p:tags r:id="rId1"/>
    </p:custDataLst>
    <p:extLst>
      <p:ext uri="{BB962C8B-B14F-4D97-AF65-F5344CB8AC3E}">
        <p14:creationId xmlns:p14="http://schemas.microsoft.com/office/powerpoint/2010/main" val="3587369019"/>
      </p:ext>
    </p:extLst>
  </p:cSld>
  <p:clrMapOvr>
    <a:masterClrMapping/>
  </p:clrMapOvr>
  <mc:AlternateContent xmlns:mc="http://schemas.openxmlformats.org/markup-compatibility/2006" xmlns:p14="http://schemas.microsoft.com/office/powerpoint/2010/main">
    <mc:Choice Requires="p14">
      <p:transition spd="slow" p14:dur="2000" advTm="60779"/>
    </mc:Choice>
    <mc:Fallback xmlns="">
      <p:transition spd="slow" advTm="60779"/>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1" nodeType="clickEffect">
                                  <p:stCondLst>
                                    <p:cond delay="0"/>
                                  </p:stCondLst>
                                  <p:childTnLst>
                                    <p:set>
                                      <p:cBhvr>
                                        <p:cTn id="14" dur="1" fill="hold">
                                          <p:stCondLst>
                                            <p:cond delay="0"/>
                                          </p:stCondLst>
                                        </p:cTn>
                                        <p:tgtEl>
                                          <p:spTgt spid="5">
                                            <p:txEl>
                                              <p:pRg st="0" end="0"/>
                                            </p:txEl>
                                          </p:spTgt>
                                        </p:tgtEl>
                                        <p:attrNameLst>
                                          <p:attrName>style.visibility</p:attrName>
                                        </p:attrNameLst>
                                      </p:cBhvr>
                                      <p:to>
                                        <p:strVal val="visible"/>
                                      </p:to>
                                    </p:set>
                                  </p:childTnLst>
                                </p:cTn>
                              </p:par>
                              <p:par>
                                <p:cTn id="15" presetID="1" presetClass="entr" presetSubtype="0" fill="hold" grpId="1" nodeType="withEffect">
                                  <p:stCondLst>
                                    <p:cond delay="0"/>
                                  </p:stCondLst>
                                  <p:childTnLst>
                                    <p:set>
                                      <p:cBhvr>
                                        <p:cTn id="16" dur="1" fill="hold">
                                          <p:stCondLst>
                                            <p:cond delay="0"/>
                                          </p:stCondLst>
                                        </p:cTn>
                                        <p:tgtEl>
                                          <p:spTgt spid="5">
                                            <p:txEl>
                                              <p:pRg st="1" end="1"/>
                                            </p:txEl>
                                          </p:spTgt>
                                        </p:tgtEl>
                                        <p:attrNameLst>
                                          <p:attrName>style.visibility</p:attrName>
                                        </p:attrNameLst>
                                      </p:cBhvr>
                                      <p:to>
                                        <p:strVal val="visible"/>
                                      </p:to>
                                    </p:set>
                                  </p:childTnLst>
                                </p:cTn>
                              </p:par>
                              <p:par>
                                <p:cTn id="17" presetID="1" presetClass="entr" presetSubtype="0" fill="hold" grpId="1" nodeType="with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2" nodeType="clickEffect">
                                  <p:stCondLst>
                                    <p:cond delay="0"/>
                                  </p:stCondLst>
                                  <p:childTnLst>
                                    <p:set>
                                      <p:cBhvr>
                                        <p:cTn id="22" dur="1" fill="hold">
                                          <p:stCondLst>
                                            <p:cond delay="0"/>
                                          </p:stCondLst>
                                        </p:cTn>
                                        <p:tgtEl>
                                          <p:spTgt spid="5">
                                            <p:txEl>
                                              <p:pRg st="0" end="0"/>
                                            </p:txEl>
                                          </p:spTgt>
                                        </p:tgtEl>
                                        <p:attrNameLst>
                                          <p:attrName>style.visibility</p:attrName>
                                        </p:attrNameLst>
                                      </p:cBhvr>
                                      <p:to>
                                        <p:strVal val="visible"/>
                                      </p:to>
                                    </p:set>
                                  </p:childTnLst>
                                </p:cTn>
                              </p:par>
                              <p:par>
                                <p:cTn id="23" presetID="1" presetClass="entr" presetSubtype="0" fill="hold" grpId="2" nodeType="withEffect">
                                  <p:stCondLst>
                                    <p:cond delay="0"/>
                                  </p:stCondLst>
                                  <p:childTnLst>
                                    <p:set>
                                      <p:cBhvr>
                                        <p:cTn id="24" dur="1" fill="hold">
                                          <p:stCondLst>
                                            <p:cond delay="0"/>
                                          </p:stCondLst>
                                        </p:cTn>
                                        <p:tgtEl>
                                          <p:spTgt spid="5">
                                            <p:txEl>
                                              <p:pRg st="1" end="1"/>
                                            </p:txEl>
                                          </p:spTgt>
                                        </p:tgtEl>
                                        <p:attrNameLst>
                                          <p:attrName>style.visibility</p:attrName>
                                        </p:attrNameLst>
                                      </p:cBhvr>
                                      <p:to>
                                        <p:strVal val="visible"/>
                                      </p:to>
                                    </p:set>
                                  </p:childTnLst>
                                </p:cTn>
                              </p:par>
                              <p:par>
                                <p:cTn id="25" presetID="1" presetClass="entr" presetSubtype="0" fill="hold" grpId="2" nodeType="withEffect">
                                  <p:stCondLst>
                                    <p:cond delay="0"/>
                                  </p:stCondLst>
                                  <p:childTnLst>
                                    <p:set>
                                      <p:cBhvr>
                                        <p:cTn id="26"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5" grpId="1" build="p"/>
      <p:bldP spid="5" grpId="2"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1" y="274638"/>
            <a:ext cx="8229600" cy="1784446"/>
          </a:xfrm>
          <a:solidFill>
            <a:srgbClr val="00B050"/>
          </a:solidFill>
        </p:spPr>
        <p:style>
          <a:lnRef idx="2">
            <a:schemeClr val="accent3">
              <a:shade val="50000"/>
            </a:schemeClr>
          </a:lnRef>
          <a:fillRef idx="1">
            <a:schemeClr val="accent3"/>
          </a:fillRef>
          <a:effectRef idx="0">
            <a:schemeClr val="accent3"/>
          </a:effectRef>
          <a:fontRef idx="minor">
            <a:schemeClr val="lt1"/>
          </a:fontRef>
        </p:style>
        <p:txBody>
          <a:bodyPr>
            <a:normAutofit/>
          </a:bodyPr>
          <a:lstStyle/>
          <a:p>
            <a:pPr algn="just"/>
            <a:r>
              <a:rPr lang="it-IT" dirty="0">
                <a:solidFill>
                  <a:schemeClr val="tx1"/>
                </a:solidFill>
              </a:rPr>
              <a:t>DIRITTI REALI SUI BENI IN TRANSITO: ART. 52 L. 218/95</a:t>
            </a:r>
          </a:p>
        </p:txBody>
      </p:sp>
      <p:sp>
        <p:nvSpPr>
          <p:cNvPr id="5" name="Segnaposto contenuto 4"/>
          <p:cNvSpPr>
            <a:spLocks noGrp="1"/>
          </p:cNvSpPr>
          <p:nvPr>
            <p:ph idx="1"/>
          </p:nvPr>
        </p:nvSpPr>
        <p:spPr>
          <a:xfrm>
            <a:off x="457200" y="2332038"/>
            <a:ext cx="8229601" cy="4389438"/>
          </a:xfrm>
        </p:spPr>
        <p:txBody>
          <a:bodyPr>
            <a:normAutofit fontScale="92500" lnSpcReduction="10000"/>
          </a:bodyPr>
          <a:lstStyle/>
          <a:p>
            <a:pPr algn="just"/>
            <a:r>
              <a:rPr lang="it-IT" sz="2800" dirty="0"/>
              <a:t>Limiti: vincoli di indisponibilità per beni storici artistici/ Convenzioni internazionali- </a:t>
            </a:r>
            <a:r>
              <a:rPr lang="it-IT" sz="3000" b="1" dirty="0"/>
              <a:t>norme di applicazione necessaria…</a:t>
            </a:r>
            <a:endParaRPr lang="it-IT" sz="2800" dirty="0"/>
          </a:p>
          <a:p>
            <a:pPr algn="just"/>
            <a:r>
              <a:rPr lang="it-IT" sz="2800" b="1" dirty="0"/>
              <a:t>Rilevanti </a:t>
            </a:r>
            <a:r>
              <a:rPr lang="it-IT" sz="2800" dirty="0"/>
              <a:t>anche ove applicabili nello Stato in cui l’opera si trova prima del trasferimento: </a:t>
            </a:r>
            <a:r>
              <a:rPr lang="it-IT" sz="2800" b="1" dirty="0" err="1"/>
              <a:t>Trib</a:t>
            </a:r>
            <a:r>
              <a:rPr lang="it-IT" sz="2800" b="1" dirty="0"/>
              <a:t>. Pesaro 10.2.2010 </a:t>
            </a:r>
            <a:r>
              <a:rPr lang="it-IT" sz="2800" dirty="0"/>
              <a:t>ha stabilito che al fine di affermare se una statua greca attualmente situata negli USA sia stata illegittimamente trasferita all’estero occorre fare riferimento alla legge italiana in quanto «è in Italia che essa si trovava al momento del suo trasferimento all’estero». </a:t>
            </a:r>
            <a:endParaRPr lang="it-IT" sz="2800" b="1" dirty="0"/>
          </a:p>
        </p:txBody>
      </p:sp>
      <p:sp>
        <p:nvSpPr>
          <p:cNvPr id="4" name="Segnaposto numero diapositiva 3"/>
          <p:cNvSpPr>
            <a:spLocks noGrp="1"/>
          </p:cNvSpPr>
          <p:nvPr>
            <p:ph type="sldNum" sz="quarter" idx="12"/>
          </p:nvPr>
        </p:nvSpPr>
        <p:spPr/>
        <p:txBody>
          <a:bodyPr/>
          <a:lstStyle/>
          <a:p>
            <a:fld id="{277FCE32-2D2C-3A41-9BB8-91B3DCC914FD}" type="slidenum">
              <a:rPr lang="it-IT" smtClean="0"/>
              <a:pPr/>
              <a:t>24</a:t>
            </a:fld>
            <a:endParaRPr lang="it-IT"/>
          </a:p>
        </p:txBody>
      </p:sp>
    </p:spTree>
    <p:custDataLst>
      <p:tags r:id="rId1"/>
    </p:custDataLst>
    <p:extLst>
      <p:ext uri="{BB962C8B-B14F-4D97-AF65-F5344CB8AC3E}">
        <p14:creationId xmlns:p14="http://schemas.microsoft.com/office/powerpoint/2010/main" val="510864001"/>
      </p:ext>
    </p:extLst>
  </p:cSld>
  <p:clrMapOvr>
    <a:masterClrMapping/>
  </p:clrMapOvr>
  <mc:AlternateContent xmlns:mc="http://schemas.openxmlformats.org/markup-compatibility/2006" xmlns:p14="http://schemas.microsoft.com/office/powerpoint/2010/main">
    <mc:Choice Requires="p14">
      <p:transition spd="slow" p14:dur="2000" advTm="75830"/>
    </mc:Choice>
    <mc:Fallback xmlns="">
      <p:transition spd="slow" advTm="7583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1" nodeType="clickEffect">
                                  <p:stCondLst>
                                    <p:cond delay="0"/>
                                  </p:stCondLst>
                                  <p:childTnLst>
                                    <p:set>
                                      <p:cBhvr>
                                        <p:cTn id="14"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2" nodeType="clickEffect">
                                  <p:stCondLst>
                                    <p:cond delay="0"/>
                                  </p:stCondLst>
                                  <p:childTnLst>
                                    <p:set>
                                      <p:cBhvr>
                                        <p:cTn id="22"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2" nodeType="clickEffect">
                                  <p:stCondLst>
                                    <p:cond delay="0"/>
                                  </p:stCondLst>
                                  <p:childTnLst>
                                    <p:set>
                                      <p:cBhvr>
                                        <p:cTn id="26"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5" grpId="1" build="p"/>
      <p:bldP spid="5" grpId="2"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28600" y="300037"/>
            <a:ext cx="8509000" cy="1554163"/>
          </a:xfrm>
          <a:solidFill>
            <a:schemeClr val="accent5"/>
          </a:solidFill>
        </p:spPr>
        <p:style>
          <a:lnRef idx="2">
            <a:schemeClr val="accent3">
              <a:shade val="50000"/>
            </a:schemeClr>
          </a:lnRef>
          <a:fillRef idx="1">
            <a:schemeClr val="accent3"/>
          </a:fillRef>
          <a:effectRef idx="0">
            <a:schemeClr val="accent3"/>
          </a:effectRef>
          <a:fontRef idx="minor">
            <a:schemeClr val="lt1"/>
          </a:fontRef>
        </p:style>
        <p:txBody>
          <a:bodyPr>
            <a:normAutofit/>
          </a:bodyPr>
          <a:lstStyle/>
          <a:p>
            <a:pPr algn="just"/>
            <a:r>
              <a:rPr lang="it-IT" dirty="0"/>
              <a:t>USUCAPIONE </a:t>
            </a:r>
            <a:r>
              <a:rPr lang="it-IT" dirty="0" err="1"/>
              <a:t>DI</a:t>
            </a:r>
            <a:r>
              <a:rPr lang="it-IT" dirty="0"/>
              <a:t> BENI MOBILI: ART. 53 L. 218/95</a:t>
            </a:r>
          </a:p>
        </p:txBody>
      </p:sp>
      <p:sp>
        <p:nvSpPr>
          <p:cNvPr id="3" name="Segnaposto contenuto 2"/>
          <p:cNvSpPr>
            <a:spLocks noGrp="1"/>
          </p:cNvSpPr>
          <p:nvPr>
            <p:ph idx="1"/>
          </p:nvPr>
        </p:nvSpPr>
        <p:spPr>
          <a:xfrm>
            <a:off x="228600" y="2133600"/>
            <a:ext cx="8509000" cy="4318000"/>
          </a:xfrm>
        </p:spPr>
        <p:txBody>
          <a:bodyPr>
            <a:normAutofit fontScale="92500" lnSpcReduction="20000"/>
          </a:bodyPr>
          <a:lstStyle/>
          <a:p>
            <a:pPr algn="just"/>
            <a:r>
              <a:rPr lang="it-IT" sz="3200" b="1" dirty="0"/>
              <a:t>ART. 53 L. 218/95</a:t>
            </a:r>
            <a:r>
              <a:rPr lang="it-IT" sz="3200" dirty="0"/>
              <a:t>: «L'usucapione di beni mobili è regolata dalla legge dello Stato in cui il bene si trova al compimento del termine prescritto».</a:t>
            </a:r>
          </a:p>
          <a:p>
            <a:pPr algn="just"/>
            <a:endParaRPr lang="it-IT" sz="2800" dirty="0"/>
          </a:p>
          <a:p>
            <a:pPr algn="just"/>
            <a:r>
              <a:rPr lang="it-IT" sz="2800" dirty="0"/>
              <a:t>USUCAPIONE: modo d’acquisto della proprietà basato sul possesso durato per un determinato periodo di tempo.</a:t>
            </a:r>
          </a:p>
          <a:p>
            <a:pPr algn="just"/>
            <a:r>
              <a:rPr lang="it-IT" sz="2800" b="1" dirty="0"/>
              <a:t>Legge dello Stato in cui il bene si trova al compimento del termine prescritto</a:t>
            </a:r>
            <a:r>
              <a:rPr lang="it-IT" sz="2800" dirty="0"/>
              <a:t> (per l’usucapione).</a:t>
            </a:r>
          </a:p>
        </p:txBody>
      </p:sp>
    </p:spTree>
    <p:custDataLst>
      <p:tags r:id="rId1"/>
    </p:custDataLst>
    <p:extLst>
      <p:ext uri="{BB962C8B-B14F-4D97-AF65-F5344CB8AC3E}">
        <p14:creationId xmlns:p14="http://schemas.microsoft.com/office/powerpoint/2010/main" val="205230069"/>
      </p:ext>
    </p:extLst>
  </p:cSld>
  <p:clrMapOvr>
    <a:masterClrMapping/>
  </p:clrMapOvr>
  <mc:AlternateContent xmlns:mc="http://schemas.openxmlformats.org/markup-compatibility/2006" xmlns:p14="http://schemas.microsoft.com/office/powerpoint/2010/main">
    <mc:Choice Requires="p14">
      <p:transition spd="slow" p14:dur="2000" advTm="120600"/>
    </mc:Choice>
    <mc:Fallback xmlns="">
      <p:transition spd="slow" advTm="1206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28600" y="300037"/>
            <a:ext cx="8509000" cy="1554163"/>
          </a:xfrm>
          <a:solidFill>
            <a:schemeClr val="accent5"/>
          </a:solidFill>
        </p:spPr>
        <p:style>
          <a:lnRef idx="2">
            <a:schemeClr val="accent3">
              <a:shade val="50000"/>
            </a:schemeClr>
          </a:lnRef>
          <a:fillRef idx="1">
            <a:schemeClr val="accent3"/>
          </a:fillRef>
          <a:effectRef idx="0">
            <a:schemeClr val="accent3"/>
          </a:effectRef>
          <a:fontRef idx="minor">
            <a:schemeClr val="lt1"/>
          </a:fontRef>
        </p:style>
        <p:txBody>
          <a:bodyPr>
            <a:normAutofit/>
          </a:bodyPr>
          <a:lstStyle/>
          <a:p>
            <a:pPr algn="just"/>
            <a:r>
              <a:rPr lang="it-IT" dirty="0"/>
              <a:t>USUCAPIONE </a:t>
            </a:r>
            <a:r>
              <a:rPr lang="it-IT" dirty="0" err="1"/>
              <a:t>DI</a:t>
            </a:r>
            <a:r>
              <a:rPr lang="it-IT" dirty="0"/>
              <a:t> BENI MOBILI: ART. 53 L. 218/95</a:t>
            </a:r>
          </a:p>
        </p:txBody>
      </p:sp>
      <p:sp>
        <p:nvSpPr>
          <p:cNvPr id="3" name="Segnaposto contenuto 2"/>
          <p:cNvSpPr>
            <a:spLocks noGrp="1"/>
          </p:cNvSpPr>
          <p:nvPr>
            <p:ph idx="1"/>
          </p:nvPr>
        </p:nvSpPr>
        <p:spPr>
          <a:xfrm>
            <a:off x="228600" y="2133600"/>
            <a:ext cx="8509000" cy="4318000"/>
          </a:xfrm>
        </p:spPr>
        <p:txBody>
          <a:bodyPr>
            <a:normAutofit/>
          </a:bodyPr>
          <a:lstStyle/>
          <a:p>
            <a:pPr algn="just"/>
            <a:r>
              <a:rPr lang="it-IT" sz="3200" dirty="0"/>
              <a:t>Ratio della disciplina di </a:t>
            </a:r>
            <a:r>
              <a:rPr lang="it-IT" sz="3200" dirty="0" err="1"/>
              <a:t>d.i.p</a:t>
            </a:r>
            <a:r>
              <a:rPr lang="it-IT" sz="3200" dirty="0"/>
              <a:t>.: </a:t>
            </a:r>
          </a:p>
          <a:p>
            <a:pPr lvl="1" algn="just"/>
            <a:r>
              <a:rPr lang="it-IT" sz="3200" dirty="0"/>
              <a:t>facilitare l’acquisto del bene tramite il trasferimento dello stesso;</a:t>
            </a:r>
          </a:p>
          <a:p>
            <a:pPr lvl="1" algn="just"/>
            <a:r>
              <a:rPr lang="it-IT" sz="3200" dirty="0"/>
              <a:t>prevedere la possibilità di tenere conto del possesso già esercitato sul bene trasferito.</a:t>
            </a:r>
          </a:p>
        </p:txBody>
      </p:sp>
    </p:spTree>
    <p:custDataLst>
      <p:tags r:id="rId1"/>
    </p:custDataLst>
    <p:extLst>
      <p:ext uri="{BB962C8B-B14F-4D97-AF65-F5344CB8AC3E}">
        <p14:creationId xmlns:p14="http://schemas.microsoft.com/office/powerpoint/2010/main" val="3766632949"/>
      </p:ext>
    </p:extLst>
  </p:cSld>
  <p:clrMapOvr>
    <a:masterClrMapping/>
  </p:clrMapOvr>
  <mc:AlternateContent xmlns:mc="http://schemas.openxmlformats.org/markup-compatibility/2006" xmlns:p14="http://schemas.microsoft.com/office/powerpoint/2010/main">
    <mc:Choice Requires="p14">
      <p:transition spd="slow" p14:dur="2000" advTm="40968"/>
    </mc:Choice>
    <mc:Fallback xmlns="">
      <p:transition spd="slow" advTm="40968"/>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28600" y="274637"/>
            <a:ext cx="7702792" cy="2192338"/>
          </a:xfrm>
          <a:solidFill>
            <a:schemeClr val="accent5"/>
          </a:solidFill>
        </p:spPr>
        <p:style>
          <a:lnRef idx="2">
            <a:schemeClr val="accent3">
              <a:shade val="50000"/>
            </a:schemeClr>
          </a:lnRef>
          <a:fillRef idx="1">
            <a:schemeClr val="accent3"/>
          </a:fillRef>
          <a:effectRef idx="0">
            <a:schemeClr val="accent3"/>
          </a:effectRef>
          <a:fontRef idx="minor">
            <a:schemeClr val="lt1"/>
          </a:fontRef>
        </p:style>
        <p:txBody>
          <a:bodyPr>
            <a:normAutofit/>
          </a:bodyPr>
          <a:lstStyle/>
          <a:p>
            <a:pPr algn="just"/>
            <a:r>
              <a:rPr lang="it-IT" dirty="0"/>
              <a:t>CONSIDERAZIONE DEL POSSESSO ESERCITATO ANTERIORMENTE AL TRASFERIMENTO DEL BENE MOBILE</a:t>
            </a:r>
          </a:p>
        </p:txBody>
      </p:sp>
      <p:graphicFrame>
        <p:nvGraphicFramePr>
          <p:cNvPr id="11" name="Segnaposto contenuto 10"/>
          <p:cNvGraphicFramePr>
            <a:graphicFrameLocks noGrp="1"/>
          </p:cNvGraphicFramePr>
          <p:nvPr>
            <p:ph idx="1"/>
            <p:extLst/>
          </p:nvPr>
        </p:nvGraphicFramePr>
        <p:xfrm>
          <a:off x="76204" y="3860800"/>
          <a:ext cx="8864596" cy="2819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0" name="CasellaDiTesto 9"/>
          <p:cNvSpPr txBox="1"/>
          <p:nvPr/>
        </p:nvSpPr>
        <p:spPr>
          <a:xfrm>
            <a:off x="228600" y="2631773"/>
            <a:ext cx="7203571" cy="830997"/>
          </a:xfrm>
          <a:prstGeom prst="rect">
            <a:avLst/>
          </a:prstGeom>
          <a:noFill/>
        </p:spPr>
        <p:txBody>
          <a:bodyPr wrap="square" rtlCol="0">
            <a:spAutoFit/>
          </a:bodyPr>
          <a:lstStyle/>
          <a:p>
            <a:r>
              <a:rPr lang="it-IT" sz="2400" dirty="0"/>
              <a:t>Legge dello Stato in cui il bene si trova al compimento del termine prescritto</a:t>
            </a:r>
          </a:p>
        </p:txBody>
      </p:sp>
    </p:spTree>
    <p:custDataLst>
      <p:tags r:id="rId1"/>
    </p:custDataLst>
    <p:extLst>
      <p:ext uri="{BB962C8B-B14F-4D97-AF65-F5344CB8AC3E}">
        <p14:creationId xmlns:p14="http://schemas.microsoft.com/office/powerpoint/2010/main" val="882302033"/>
      </p:ext>
    </p:extLst>
  </p:cSld>
  <p:clrMapOvr>
    <a:masterClrMapping/>
  </p:clrMapOvr>
  <mc:AlternateContent xmlns:mc="http://schemas.openxmlformats.org/markup-compatibility/2006" xmlns:p14="http://schemas.microsoft.com/office/powerpoint/2010/main">
    <mc:Choice Requires="p14">
      <p:transition spd="slow" p14:dur="2000" advTm="86357"/>
    </mc:Choice>
    <mc:Fallback xmlns="">
      <p:transition spd="slow" advTm="86357"/>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52" presetClass="entr" presetSubtype="0" fill="hold" grpId="0" nodeType="clickEffect">
                                  <p:stCondLst>
                                    <p:cond delay="0"/>
                                  </p:stCondLst>
                                  <p:childTnLst>
                                    <p:set>
                                      <p:cBhvr>
                                        <p:cTn id="10" dur="1" fill="hold">
                                          <p:stCondLst>
                                            <p:cond delay="0"/>
                                          </p:stCondLst>
                                        </p:cTn>
                                        <p:tgtEl>
                                          <p:spTgt spid="11"/>
                                        </p:tgtEl>
                                        <p:attrNameLst>
                                          <p:attrName>style.visibility</p:attrName>
                                        </p:attrNameLst>
                                      </p:cBhvr>
                                      <p:to>
                                        <p:strVal val="visible"/>
                                      </p:to>
                                    </p:set>
                                    <p:animScale>
                                      <p:cBhvr>
                                        <p:cTn id="11" dur="1000" decel="50000" fill="hold">
                                          <p:stCondLst>
                                            <p:cond delay="0"/>
                                          </p:stCondLst>
                                        </p:cTn>
                                        <p:tgtEl>
                                          <p:spTgt spid="11"/>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2" dur="1000" decel="50000" fill="hold">
                                          <p:stCondLst>
                                            <p:cond delay="0"/>
                                          </p:stCondLst>
                                        </p:cTn>
                                        <p:tgtEl>
                                          <p:spTgt spid="11"/>
                                        </p:tgtEl>
                                        <p:attrNameLst>
                                          <p:attrName>ppt_x</p:attrName>
                                          <p:attrName>ppt_y</p:attrName>
                                        </p:attrNameLst>
                                      </p:cBhvr>
                                    </p:animMotion>
                                    <p:animEffect transition="in" filter="fade">
                                      <p:cBhvr>
                                        <p:cTn id="13" dur="1000"/>
                                        <p:tgtEl>
                                          <p:spTgt spid="11"/>
                                        </p:tgtEl>
                                      </p:cBhvr>
                                    </p:animEffect>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1" nodeType="clickEffect">
                                  <p:stCondLst>
                                    <p:cond delay="0"/>
                                  </p:stCondLst>
                                  <p:childTnLst>
                                    <p:set>
                                      <p:cBhvr>
                                        <p:cTn id="17" dur="1" fill="hold">
                                          <p:stCondLst>
                                            <p:cond delay="0"/>
                                          </p:stCondLst>
                                        </p:cTn>
                                        <p:tgtEl>
                                          <p:spTgt spid="11"/>
                                        </p:tgtEl>
                                        <p:attrNameLst>
                                          <p:attrName>style.visibility</p:attrName>
                                        </p:attrNameLst>
                                      </p:cBhvr>
                                      <p:to>
                                        <p:strVal val="visible"/>
                                      </p:to>
                                    </p:set>
                                    <p:anim calcmode="lin" valueType="num">
                                      <p:cBhvr additive="base">
                                        <p:cTn id="18" dur="500" fill="hold"/>
                                        <p:tgtEl>
                                          <p:spTgt spid="11"/>
                                        </p:tgtEl>
                                        <p:attrNameLst>
                                          <p:attrName>ppt_x</p:attrName>
                                        </p:attrNameLst>
                                      </p:cBhvr>
                                      <p:tavLst>
                                        <p:tav tm="0">
                                          <p:val>
                                            <p:strVal val="#ppt_x"/>
                                          </p:val>
                                        </p:tav>
                                        <p:tav tm="100000">
                                          <p:val>
                                            <p:strVal val="#ppt_x"/>
                                          </p:val>
                                        </p:tav>
                                      </p:tavLst>
                                    </p:anim>
                                    <p:anim calcmode="lin" valueType="num">
                                      <p:cBhvr additive="base">
                                        <p:cTn id="19"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1" grpId="0">
        <p:bldAsOne/>
      </p:bldGraphic>
      <p:bldGraphic spid="11" grpId="1">
        <p:bldAsOne/>
      </p:bldGraphic>
      <p:bldP spid="10"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28600" y="274637"/>
            <a:ext cx="7702792" cy="2192338"/>
          </a:xfrm>
          <a:solidFill>
            <a:schemeClr val="accent5"/>
          </a:solidFill>
        </p:spPr>
        <p:style>
          <a:lnRef idx="2">
            <a:schemeClr val="accent3">
              <a:shade val="50000"/>
            </a:schemeClr>
          </a:lnRef>
          <a:fillRef idx="1">
            <a:schemeClr val="accent3"/>
          </a:fillRef>
          <a:effectRef idx="0">
            <a:schemeClr val="accent3"/>
          </a:effectRef>
          <a:fontRef idx="minor">
            <a:schemeClr val="lt1"/>
          </a:fontRef>
        </p:style>
        <p:txBody>
          <a:bodyPr>
            <a:normAutofit/>
          </a:bodyPr>
          <a:lstStyle/>
          <a:p>
            <a:pPr algn="just"/>
            <a:r>
              <a:rPr lang="it-IT" dirty="0"/>
              <a:t>CONSIDERAZIONE DEL POSSESSO ESERCITATO ANTERIORMENTE AL TRASFERIMENTO DEL BENE MOBILE</a:t>
            </a:r>
          </a:p>
        </p:txBody>
      </p:sp>
      <p:graphicFrame>
        <p:nvGraphicFramePr>
          <p:cNvPr id="11" name="Segnaposto contenuto 10"/>
          <p:cNvGraphicFramePr>
            <a:graphicFrameLocks noGrp="1"/>
          </p:cNvGraphicFramePr>
          <p:nvPr>
            <p:ph idx="1"/>
            <p:extLst/>
          </p:nvPr>
        </p:nvGraphicFramePr>
        <p:xfrm>
          <a:off x="76204" y="3860800"/>
          <a:ext cx="8864596" cy="2819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0" name="CasellaDiTesto 9"/>
          <p:cNvSpPr txBox="1"/>
          <p:nvPr/>
        </p:nvSpPr>
        <p:spPr>
          <a:xfrm>
            <a:off x="228600" y="2631773"/>
            <a:ext cx="7203571" cy="830997"/>
          </a:xfrm>
          <a:prstGeom prst="rect">
            <a:avLst/>
          </a:prstGeom>
          <a:noFill/>
        </p:spPr>
        <p:txBody>
          <a:bodyPr wrap="square" rtlCol="0">
            <a:spAutoFit/>
          </a:bodyPr>
          <a:lstStyle/>
          <a:p>
            <a:r>
              <a:rPr lang="it-IT" sz="2400" b="1" dirty="0"/>
              <a:t>Legge dello Stato in cui il bene si trova al compimento del termine prescritto</a:t>
            </a:r>
          </a:p>
        </p:txBody>
      </p:sp>
    </p:spTree>
    <p:custDataLst>
      <p:tags r:id="rId1"/>
    </p:custDataLst>
    <p:extLst>
      <p:ext uri="{BB962C8B-B14F-4D97-AF65-F5344CB8AC3E}">
        <p14:creationId xmlns:p14="http://schemas.microsoft.com/office/powerpoint/2010/main" val="1972029592"/>
      </p:ext>
    </p:extLst>
  </p:cSld>
  <p:clrMapOvr>
    <a:masterClrMapping/>
  </p:clrMapOvr>
  <mc:AlternateContent xmlns:mc="http://schemas.openxmlformats.org/markup-compatibility/2006" xmlns:p14="http://schemas.microsoft.com/office/powerpoint/2010/main">
    <mc:Choice Requires="p14">
      <p:transition spd="slow" p14:dur="2000" advTm="60457"/>
    </mc:Choice>
    <mc:Fallback xmlns="">
      <p:transition spd="slow" advTm="60457"/>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fill="hold"/>
                                        <p:tgtEl>
                                          <p:spTgt spid="10"/>
                                        </p:tgtEl>
                                        <p:attrNameLst>
                                          <p:attrName>ppt_x</p:attrName>
                                        </p:attrNameLst>
                                      </p:cBhvr>
                                      <p:tavLst>
                                        <p:tav tm="0">
                                          <p:val>
                                            <p:strVal val="#ppt_x"/>
                                          </p:val>
                                        </p:tav>
                                        <p:tav tm="100000">
                                          <p:val>
                                            <p:strVal val="#ppt_x"/>
                                          </p:val>
                                        </p:tav>
                                      </p:tavLst>
                                    </p:anim>
                                    <p:anim calcmode="lin" valueType="num">
                                      <p:cBhvr additive="base">
                                        <p:cTn id="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4" fill="hold" grpId="0" nodeType="clickEffect">
                                  <p:stCondLst>
                                    <p:cond delay="0"/>
                                  </p:stCondLst>
                                  <p:childTnLst>
                                    <p:set>
                                      <p:cBhvr>
                                        <p:cTn id="12" dur="1" fill="hold">
                                          <p:stCondLst>
                                            <p:cond delay="0"/>
                                          </p:stCondLst>
                                        </p:cTn>
                                        <p:tgtEl>
                                          <p:spTgt spid="11"/>
                                        </p:tgtEl>
                                        <p:attrNameLst>
                                          <p:attrName>style.visibility</p:attrName>
                                        </p:attrNameLst>
                                      </p:cBhvr>
                                      <p:to>
                                        <p:strVal val="visible"/>
                                      </p:to>
                                    </p:set>
                                    <p:animEffect transition="in" filter="wipe(down)">
                                      <p:cBhvr>
                                        <p:cTn id="13"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1" grpId="0">
        <p:bldAsOne/>
      </p:bldGraphic>
      <p:bldP spid="10"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28600" y="274637"/>
            <a:ext cx="7702792" cy="2192338"/>
          </a:xfrm>
          <a:solidFill>
            <a:schemeClr val="accent5"/>
          </a:solidFill>
        </p:spPr>
        <p:style>
          <a:lnRef idx="2">
            <a:schemeClr val="accent3">
              <a:shade val="50000"/>
            </a:schemeClr>
          </a:lnRef>
          <a:fillRef idx="1">
            <a:schemeClr val="accent3"/>
          </a:fillRef>
          <a:effectRef idx="0">
            <a:schemeClr val="accent3"/>
          </a:effectRef>
          <a:fontRef idx="minor">
            <a:schemeClr val="lt1"/>
          </a:fontRef>
        </p:style>
        <p:txBody>
          <a:bodyPr>
            <a:normAutofit/>
          </a:bodyPr>
          <a:lstStyle/>
          <a:p>
            <a:pPr algn="just"/>
            <a:r>
              <a:rPr lang="it-IT" dirty="0"/>
              <a:t>CONSIDERAZIONE DEL POSSESSO ESERCITATO ANTERIORMENTE AL TRASFERIMENTO DEL BENE MOBILE</a:t>
            </a:r>
          </a:p>
        </p:txBody>
      </p:sp>
      <p:graphicFrame>
        <p:nvGraphicFramePr>
          <p:cNvPr id="11" name="Segnaposto contenuto 10"/>
          <p:cNvGraphicFramePr>
            <a:graphicFrameLocks noGrp="1"/>
          </p:cNvGraphicFramePr>
          <p:nvPr>
            <p:ph idx="1"/>
            <p:extLst/>
          </p:nvPr>
        </p:nvGraphicFramePr>
        <p:xfrm>
          <a:off x="159080" y="3591923"/>
          <a:ext cx="8781722" cy="251879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Segnaposto numero diapositiva 3"/>
          <p:cNvSpPr>
            <a:spLocks noGrp="1"/>
          </p:cNvSpPr>
          <p:nvPr>
            <p:ph type="sldNum" sz="quarter" idx="12"/>
          </p:nvPr>
        </p:nvSpPr>
        <p:spPr/>
        <p:txBody>
          <a:bodyPr/>
          <a:lstStyle/>
          <a:p>
            <a:fld id="{277FCE32-2D2C-3A41-9BB8-91B3DCC914FD}" type="slidenum">
              <a:rPr lang="it-IT" smtClean="0"/>
              <a:pPr/>
              <a:t>29</a:t>
            </a:fld>
            <a:endParaRPr lang="it-IT"/>
          </a:p>
        </p:txBody>
      </p:sp>
      <p:sp>
        <p:nvSpPr>
          <p:cNvPr id="10" name="CasellaDiTesto 9"/>
          <p:cNvSpPr txBox="1"/>
          <p:nvPr/>
        </p:nvSpPr>
        <p:spPr>
          <a:xfrm>
            <a:off x="228600" y="2631773"/>
            <a:ext cx="7203571" cy="830997"/>
          </a:xfrm>
          <a:prstGeom prst="rect">
            <a:avLst/>
          </a:prstGeom>
          <a:noFill/>
        </p:spPr>
        <p:txBody>
          <a:bodyPr wrap="square" rtlCol="0">
            <a:spAutoFit/>
          </a:bodyPr>
          <a:lstStyle/>
          <a:p>
            <a:r>
              <a:rPr lang="it-IT" sz="2400" dirty="0"/>
              <a:t>Legge dello Stato in cui il bene si trova al compimento del termine prescritto</a:t>
            </a:r>
          </a:p>
        </p:txBody>
      </p:sp>
    </p:spTree>
    <p:custDataLst>
      <p:tags r:id="rId1"/>
    </p:custDataLst>
    <p:extLst>
      <p:ext uri="{BB962C8B-B14F-4D97-AF65-F5344CB8AC3E}">
        <p14:creationId xmlns:p14="http://schemas.microsoft.com/office/powerpoint/2010/main" val="518187631"/>
      </p:ext>
    </p:extLst>
  </p:cSld>
  <p:clrMapOvr>
    <a:masterClrMapping/>
  </p:clrMapOvr>
  <mc:AlternateContent xmlns:mc="http://schemas.openxmlformats.org/markup-compatibility/2006" xmlns:p14="http://schemas.microsoft.com/office/powerpoint/2010/main">
    <mc:Choice Requires="p14">
      <p:transition spd="slow" p14:dur="2000" advTm="64932"/>
    </mc:Choice>
    <mc:Fallback xmlns="">
      <p:transition spd="slow" advTm="64932"/>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fill="hold"/>
                                        <p:tgtEl>
                                          <p:spTgt spid="10"/>
                                        </p:tgtEl>
                                        <p:attrNameLst>
                                          <p:attrName>ppt_x</p:attrName>
                                        </p:attrNameLst>
                                      </p:cBhvr>
                                      <p:tavLst>
                                        <p:tav tm="0">
                                          <p:val>
                                            <p:strVal val="#ppt_x"/>
                                          </p:val>
                                        </p:tav>
                                        <p:tav tm="100000">
                                          <p:val>
                                            <p:strVal val="#ppt_x"/>
                                          </p:val>
                                        </p:tav>
                                      </p:tavLst>
                                    </p:anim>
                                    <p:anim calcmode="lin" valueType="num">
                                      <p:cBhvr additive="base">
                                        <p:cTn id="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4" fill="hold" grpId="0" nodeType="clickEffect">
                                  <p:stCondLst>
                                    <p:cond delay="0"/>
                                  </p:stCondLst>
                                  <p:childTnLst>
                                    <p:set>
                                      <p:cBhvr>
                                        <p:cTn id="12" dur="1" fill="hold">
                                          <p:stCondLst>
                                            <p:cond delay="0"/>
                                          </p:stCondLst>
                                        </p:cTn>
                                        <p:tgtEl>
                                          <p:spTgt spid="11"/>
                                        </p:tgtEl>
                                        <p:attrNameLst>
                                          <p:attrName>style.visibility</p:attrName>
                                        </p:attrNameLst>
                                      </p:cBhvr>
                                      <p:to>
                                        <p:strVal val="visible"/>
                                      </p:to>
                                    </p:set>
                                    <p:animEffect transition="in" filter="wipe(down)">
                                      <p:cBhvr>
                                        <p:cTn id="13"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1" grpId="0">
        <p:bldAsOne/>
      </p:bldGraphic>
      <p:bldP spid="10"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1" y="274638"/>
            <a:ext cx="8229600" cy="1784446"/>
          </a:xfrm>
        </p:spPr>
        <p:style>
          <a:lnRef idx="2">
            <a:schemeClr val="accent3">
              <a:shade val="50000"/>
            </a:schemeClr>
          </a:lnRef>
          <a:fillRef idx="1">
            <a:schemeClr val="accent3"/>
          </a:fillRef>
          <a:effectRef idx="0">
            <a:schemeClr val="accent3"/>
          </a:effectRef>
          <a:fontRef idx="minor">
            <a:schemeClr val="lt1"/>
          </a:fontRef>
        </p:style>
        <p:txBody>
          <a:bodyPr>
            <a:normAutofit/>
          </a:bodyPr>
          <a:lstStyle/>
          <a:p>
            <a:pPr algn="just"/>
            <a:r>
              <a:rPr lang="it-IT" dirty="0"/>
              <a:t>DISCIPLINA GENERALE DEI DIRITTI REALI: ARTT. 51</a:t>
            </a:r>
          </a:p>
        </p:txBody>
      </p:sp>
      <p:sp>
        <p:nvSpPr>
          <p:cNvPr id="5" name="Segnaposto contenuto 4"/>
          <p:cNvSpPr>
            <a:spLocks noGrp="1"/>
          </p:cNvSpPr>
          <p:nvPr>
            <p:ph idx="1"/>
          </p:nvPr>
        </p:nvSpPr>
        <p:spPr>
          <a:xfrm>
            <a:off x="457200" y="2332038"/>
            <a:ext cx="8229601" cy="4389438"/>
          </a:xfrm>
        </p:spPr>
        <p:txBody>
          <a:bodyPr>
            <a:normAutofit fontScale="92500" lnSpcReduction="10000"/>
          </a:bodyPr>
          <a:lstStyle/>
          <a:p>
            <a:pPr algn="just"/>
            <a:r>
              <a:rPr lang="it-IT" sz="2800" i="1" dirty="0" err="1"/>
              <a:t>Lex</a:t>
            </a:r>
            <a:r>
              <a:rPr lang="it-IT" sz="2800" i="1" dirty="0"/>
              <a:t> rei </a:t>
            </a:r>
            <a:r>
              <a:rPr lang="it-IT" sz="2800" i="1" dirty="0" err="1"/>
              <a:t>sitae</a:t>
            </a:r>
            <a:r>
              <a:rPr lang="it-IT" sz="2800" i="1" dirty="0"/>
              <a:t> = </a:t>
            </a:r>
            <a:r>
              <a:rPr lang="it-IT" sz="2800" dirty="0"/>
              <a:t>legge del luogo di situazione del bene</a:t>
            </a:r>
            <a:r>
              <a:rPr lang="it-IT" sz="2800" i="1" dirty="0"/>
              <a:t>.</a:t>
            </a:r>
          </a:p>
          <a:p>
            <a:pPr algn="just"/>
            <a:r>
              <a:rPr lang="it-IT" sz="2800" dirty="0"/>
              <a:t>Deroga esemplificativa – possibile in casi di acquisto e perdita per:</a:t>
            </a:r>
          </a:p>
          <a:p>
            <a:pPr lvl="1" algn="just"/>
            <a:r>
              <a:rPr lang="it-IT" sz="2800" dirty="0"/>
              <a:t>Materia successoria;</a:t>
            </a:r>
          </a:p>
          <a:p>
            <a:pPr lvl="1" algn="just"/>
            <a:r>
              <a:rPr lang="it-IT" sz="2800" dirty="0"/>
              <a:t> Diritto derivante da rapporto di famiglia;</a:t>
            </a:r>
          </a:p>
          <a:p>
            <a:pPr lvl="1" algn="just"/>
            <a:r>
              <a:rPr lang="it-IT" sz="2800" dirty="0"/>
              <a:t>Contratto </a:t>
            </a:r>
          </a:p>
          <a:p>
            <a:pPr lvl="1" algn="just"/>
            <a:endParaRPr lang="it-IT" sz="2800" dirty="0"/>
          </a:p>
          <a:p>
            <a:pPr lvl="1" algn="just"/>
            <a:r>
              <a:rPr lang="it-IT" sz="2800" dirty="0"/>
              <a:t>Possibili altri casi vista natura esemplificativa</a:t>
            </a:r>
          </a:p>
        </p:txBody>
      </p:sp>
      <p:sp>
        <p:nvSpPr>
          <p:cNvPr id="4" name="Segnaposto numero diapositiva 3"/>
          <p:cNvSpPr>
            <a:spLocks noGrp="1"/>
          </p:cNvSpPr>
          <p:nvPr>
            <p:ph type="sldNum" sz="quarter" idx="12"/>
          </p:nvPr>
        </p:nvSpPr>
        <p:spPr/>
        <p:txBody>
          <a:bodyPr/>
          <a:lstStyle/>
          <a:p>
            <a:fld id="{277FCE32-2D2C-3A41-9BB8-91B3DCC914FD}" type="slidenum">
              <a:rPr lang="it-IT" smtClean="0"/>
              <a:pPr/>
              <a:t>3</a:t>
            </a:fld>
            <a:endParaRPr lang="it-IT"/>
          </a:p>
        </p:txBody>
      </p:sp>
    </p:spTree>
    <p:custDataLst>
      <p:tags r:id="rId1"/>
    </p:custDataLst>
    <p:extLst>
      <p:ext uri="{BB962C8B-B14F-4D97-AF65-F5344CB8AC3E}">
        <p14:creationId xmlns:p14="http://schemas.microsoft.com/office/powerpoint/2010/main" val="1761334743"/>
      </p:ext>
    </p:extLst>
  </p:cSld>
  <p:clrMapOvr>
    <a:masterClrMapping/>
  </p:clrMapOvr>
  <mc:AlternateContent xmlns:mc="http://schemas.openxmlformats.org/markup-compatibility/2006" xmlns:p14="http://schemas.microsoft.com/office/powerpoint/2010/main">
    <mc:Choice Requires="p14">
      <p:transition spd="slow" p14:dur="2000" advTm="163700"/>
    </mc:Choice>
    <mc:Fallback xmlns="">
      <p:transition spd="slow" advTm="1637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5">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5">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1" nodeType="clickEffect">
                                  <p:stCondLst>
                                    <p:cond delay="0"/>
                                  </p:stCondLst>
                                  <p:childTnLst>
                                    <p:set>
                                      <p:cBhvr>
                                        <p:cTn id="22"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1" nodeType="clickEffect">
                                  <p:stCondLst>
                                    <p:cond delay="0"/>
                                  </p:stCondLst>
                                  <p:childTnLst>
                                    <p:set>
                                      <p:cBhvr>
                                        <p:cTn id="26" dur="1" fill="hold">
                                          <p:stCondLst>
                                            <p:cond delay="0"/>
                                          </p:stCondLst>
                                        </p:cTn>
                                        <p:tgtEl>
                                          <p:spTgt spid="5">
                                            <p:txEl>
                                              <p:pRg st="1" end="1"/>
                                            </p:txEl>
                                          </p:spTgt>
                                        </p:tgtEl>
                                        <p:attrNameLst>
                                          <p:attrName>style.visibility</p:attrName>
                                        </p:attrNameLst>
                                      </p:cBhvr>
                                      <p:to>
                                        <p:strVal val="visible"/>
                                      </p:to>
                                    </p:set>
                                  </p:childTnLst>
                                </p:cTn>
                              </p:par>
                              <p:par>
                                <p:cTn id="27" presetID="1" presetClass="entr" presetSubtype="0" fill="hold" grpId="1" nodeType="withEffect">
                                  <p:stCondLst>
                                    <p:cond delay="0"/>
                                  </p:stCondLst>
                                  <p:childTnLst>
                                    <p:set>
                                      <p:cBhvr>
                                        <p:cTn id="28" dur="1" fill="hold">
                                          <p:stCondLst>
                                            <p:cond delay="0"/>
                                          </p:stCondLst>
                                        </p:cTn>
                                        <p:tgtEl>
                                          <p:spTgt spid="5">
                                            <p:txEl>
                                              <p:pRg st="2" end="2"/>
                                            </p:txEl>
                                          </p:spTgt>
                                        </p:tgtEl>
                                        <p:attrNameLst>
                                          <p:attrName>style.visibility</p:attrName>
                                        </p:attrNameLst>
                                      </p:cBhvr>
                                      <p:to>
                                        <p:strVal val="visible"/>
                                      </p:to>
                                    </p:set>
                                  </p:childTnLst>
                                </p:cTn>
                              </p:par>
                              <p:par>
                                <p:cTn id="29" presetID="1" presetClass="entr" presetSubtype="0" fill="hold" grpId="1" nodeType="withEffect">
                                  <p:stCondLst>
                                    <p:cond delay="0"/>
                                  </p:stCondLst>
                                  <p:childTnLst>
                                    <p:set>
                                      <p:cBhvr>
                                        <p:cTn id="30" dur="1" fill="hold">
                                          <p:stCondLst>
                                            <p:cond delay="0"/>
                                          </p:stCondLst>
                                        </p:cTn>
                                        <p:tgtEl>
                                          <p:spTgt spid="5">
                                            <p:txEl>
                                              <p:pRg st="3" end="3"/>
                                            </p:txEl>
                                          </p:spTgt>
                                        </p:tgtEl>
                                        <p:attrNameLst>
                                          <p:attrName>style.visibility</p:attrName>
                                        </p:attrNameLst>
                                      </p:cBhvr>
                                      <p:to>
                                        <p:strVal val="visible"/>
                                      </p:to>
                                    </p:set>
                                  </p:childTnLst>
                                </p:cTn>
                              </p:par>
                              <p:par>
                                <p:cTn id="31" presetID="1" presetClass="entr" presetSubtype="0" fill="hold" grpId="1" nodeType="withEffect">
                                  <p:stCondLst>
                                    <p:cond delay="0"/>
                                  </p:stCondLst>
                                  <p:childTnLst>
                                    <p:set>
                                      <p:cBhvr>
                                        <p:cTn id="32" dur="1" fill="hold">
                                          <p:stCondLst>
                                            <p:cond delay="0"/>
                                          </p:stCondLst>
                                        </p:cTn>
                                        <p:tgtEl>
                                          <p:spTgt spid="5">
                                            <p:txEl>
                                              <p:pRg st="4" end="4"/>
                                            </p:txEl>
                                          </p:spTgt>
                                        </p:tgtEl>
                                        <p:attrNameLst>
                                          <p:attrName>style.visibility</p:attrName>
                                        </p:attrNameLst>
                                      </p:cBhvr>
                                      <p:to>
                                        <p:strVal val="visible"/>
                                      </p:to>
                                    </p:set>
                                  </p:childTnLst>
                                </p:cTn>
                              </p:par>
                              <p:par>
                                <p:cTn id="33" presetID="1" presetClass="entr" presetSubtype="0" fill="hold" grpId="1" nodeType="withEffect">
                                  <p:stCondLst>
                                    <p:cond delay="0"/>
                                  </p:stCondLst>
                                  <p:childTnLst>
                                    <p:set>
                                      <p:cBhvr>
                                        <p:cTn id="34"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2" nodeType="clickEffect">
                                  <p:stCondLst>
                                    <p:cond delay="0"/>
                                  </p:stCondLst>
                                  <p:childTnLst>
                                    <p:set>
                                      <p:cBhvr>
                                        <p:cTn id="38"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2" nodeType="clickEffect">
                                  <p:stCondLst>
                                    <p:cond delay="0"/>
                                  </p:stCondLst>
                                  <p:childTnLst>
                                    <p:set>
                                      <p:cBhvr>
                                        <p:cTn id="42" dur="1" fill="hold">
                                          <p:stCondLst>
                                            <p:cond delay="0"/>
                                          </p:stCondLst>
                                        </p:cTn>
                                        <p:tgtEl>
                                          <p:spTgt spid="5">
                                            <p:txEl>
                                              <p:pRg st="1" end="1"/>
                                            </p:txEl>
                                          </p:spTgt>
                                        </p:tgtEl>
                                        <p:attrNameLst>
                                          <p:attrName>style.visibility</p:attrName>
                                        </p:attrNameLst>
                                      </p:cBhvr>
                                      <p:to>
                                        <p:strVal val="visible"/>
                                      </p:to>
                                    </p:set>
                                  </p:childTnLst>
                                </p:cTn>
                              </p:par>
                              <p:par>
                                <p:cTn id="43" presetID="1" presetClass="entr" presetSubtype="0" fill="hold" grpId="2" nodeType="withEffect">
                                  <p:stCondLst>
                                    <p:cond delay="0"/>
                                  </p:stCondLst>
                                  <p:childTnLst>
                                    <p:set>
                                      <p:cBhvr>
                                        <p:cTn id="44" dur="1" fill="hold">
                                          <p:stCondLst>
                                            <p:cond delay="0"/>
                                          </p:stCondLst>
                                        </p:cTn>
                                        <p:tgtEl>
                                          <p:spTgt spid="5">
                                            <p:txEl>
                                              <p:pRg st="2" end="2"/>
                                            </p:txEl>
                                          </p:spTgt>
                                        </p:tgtEl>
                                        <p:attrNameLst>
                                          <p:attrName>style.visibility</p:attrName>
                                        </p:attrNameLst>
                                      </p:cBhvr>
                                      <p:to>
                                        <p:strVal val="visible"/>
                                      </p:to>
                                    </p:set>
                                  </p:childTnLst>
                                </p:cTn>
                              </p:par>
                              <p:par>
                                <p:cTn id="45" presetID="1" presetClass="entr" presetSubtype="0" fill="hold" grpId="2" nodeType="withEffect">
                                  <p:stCondLst>
                                    <p:cond delay="0"/>
                                  </p:stCondLst>
                                  <p:childTnLst>
                                    <p:set>
                                      <p:cBhvr>
                                        <p:cTn id="46" dur="1" fill="hold">
                                          <p:stCondLst>
                                            <p:cond delay="0"/>
                                          </p:stCondLst>
                                        </p:cTn>
                                        <p:tgtEl>
                                          <p:spTgt spid="5">
                                            <p:txEl>
                                              <p:pRg st="3" end="3"/>
                                            </p:txEl>
                                          </p:spTgt>
                                        </p:tgtEl>
                                        <p:attrNameLst>
                                          <p:attrName>style.visibility</p:attrName>
                                        </p:attrNameLst>
                                      </p:cBhvr>
                                      <p:to>
                                        <p:strVal val="visible"/>
                                      </p:to>
                                    </p:set>
                                  </p:childTnLst>
                                </p:cTn>
                              </p:par>
                              <p:par>
                                <p:cTn id="47" presetID="1" presetClass="entr" presetSubtype="0" fill="hold" grpId="2" nodeType="withEffect">
                                  <p:stCondLst>
                                    <p:cond delay="0"/>
                                  </p:stCondLst>
                                  <p:childTnLst>
                                    <p:set>
                                      <p:cBhvr>
                                        <p:cTn id="48" dur="1" fill="hold">
                                          <p:stCondLst>
                                            <p:cond delay="0"/>
                                          </p:stCondLst>
                                        </p:cTn>
                                        <p:tgtEl>
                                          <p:spTgt spid="5">
                                            <p:txEl>
                                              <p:pRg st="4" end="4"/>
                                            </p:txEl>
                                          </p:spTgt>
                                        </p:tgtEl>
                                        <p:attrNameLst>
                                          <p:attrName>style.visibility</p:attrName>
                                        </p:attrNameLst>
                                      </p:cBhvr>
                                      <p:to>
                                        <p:strVal val="visible"/>
                                      </p:to>
                                    </p:set>
                                  </p:childTnLst>
                                </p:cTn>
                              </p:par>
                              <p:par>
                                <p:cTn id="49" presetID="1" presetClass="entr" presetSubtype="0" fill="hold" grpId="2" nodeType="withEffect">
                                  <p:stCondLst>
                                    <p:cond delay="0"/>
                                  </p:stCondLst>
                                  <p:childTnLst>
                                    <p:set>
                                      <p:cBhvr>
                                        <p:cTn id="50"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5" grpId="1" build="p"/>
      <p:bldP spid="5" grpId="2"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762000" y="274637"/>
            <a:ext cx="7169392" cy="2192338"/>
          </a:xfrm>
          <a:solidFill>
            <a:schemeClr val="accent5"/>
          </a:solidFill>
        </p:spPr>
        <p:style>
          <a:lnRef idx="2">
            <a:schemeClr val="accent3">
              <a:shade val="50000"/>
            </a:schemeClr>
          </a:lnRef>
          <a:fillRef idx="1">
            <a:schemeClr val="accent3"/>
          </a:fillRef>
          <a:effectRef idx="0">
            <a:schemeClr val="accent3"/>
          </a:effectRef>
          <a:fontRef idx="minor">
            <a:schemeClr val="lt1"/>
          </a:fontRef>
        </p:style>
        <p:txBody>
          <a:bodyPr>
            <a:normAutofit/>
          </a:bodyPr>
          <a:lstStyle/>
          <a:p>
            <a:pPr algn="just"/>
            <a:r>
              <a:rPr lang="it-IT" dirty="0"/>
              <a:t>LIMITI ALLA DISCIPLINA DELL’ART. 53</a:t>
            </a:r>
          </a:p>
        </p:txBody>
      </p:sp>
      <p:sp>
        <p:nvSpPr>
          <p:cNvPr id="3" name="Segnaposto contenuto 2"/>
          <p:cNvSpPr>
            <a:spLocks noGrp="1"/>
          </p:cNvSpPr>
          <p:nvPr>
            <p:ph idx="1"/>
          </p:nvPr>
        </p:nvSpPr>
        <p:spPr>
          <a:xfrm>
            <a:off x="355600" y="2881312"/>
            <a:ext cx="8229600" cy="3840164"/>
          </a:xfrm>
        </p:spPr>
        <p:txBody>
          <a:bodyPr>
            <a:normAutofit/>
          </a:bodyPr>
          <a:lstStyle/>
          <a:p>
            <a:pPr algn="just"/>
            <a:r>
              <a:rPr lang="it-IT" sz="3200" dirty="0"/>
              <a:t>Norme di applicazione necessaria poste a tutela di beni storici o artistici nel paese di provenienza del bene che non potrà essere usucapito in Italia (difficoltà di riconoscimento di usucapione nel paese d’origine del bene).</a:t>
            </a:r>
          </a:p>
        </p:txBody>
      </p:sp>
      <p:sp>
        <p:nvSpPr>
          <p:cNvPr id="4" name="Segnaposto numero diapositiva 3"/>
          <p:cNvSpPr>
            <a:spLocks noGrp="1"/>
          </p:cNvSpPr>
          <p:nvPr>
            <p:ph type="sldNum" sz="quarter" idx="12"/>
          </p:nvPr>
        </p:nvSpPr>
        <p:spPr/>
        <p:txBody>
          <a:bodyPr/>
          <a:lstStyle/>
          <a:p>
            <a:fld id="{277FCE32-2D2C-3A41-9BB8-91B3DCC914FD}" type="slidenum">
              <a:rPr lang="it-IT" smtClean="0"/>
              <a:pPr/>
              <a:t>30</a:t>
            </a:fld>
            <a:endParaRPr lang="it-IT"/>
          </a:p>
        </p:txBody>
      </p:sp>
    </p:spTree>
    <p:custDataLst>
      <p:tags r:id="rId1"/>
    </p:custDataLst>
    <p:extLst>
      <p:ext uri="{BB962C8B-B14F-4D97-AF65-F5344CB8AC3E}">
        <p14:creationId xmlns:p14="http://schemas.microsoft.com/office/powerpoint/2010/main" val="1888144906"/>
      </p:ext>
    </p:extLst>
  </p:cSld>
  <p:clrMapOvr>
    <a:masterClrMapping/>
  </p:clrMapOvr>
  <mc:AlternateContent xmlns:mc="http://schemas.openxmlformats.org/markup-compatibility/2006" xmlns:p14="http://schemas.microsoft.com/office/powerpoint/2010/main">
    <mc:Choice Requires="p14">
      <p:transition spd="slow" p14:dur="2000" advTm="84648"/>
    </mc:Choice>
    <mc:Fallback xmlns="">
      <p:transition spd="slow" advTm="84648"/>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263440"/>
            <a:ext cx="8763000" cy="2192338"/>
          </a:xfrm>
          <a:solidFill>
            <a:schemeClr val="accent1">
              <a:lumMod val="40000"/>
              <a:lumOff val="60000"/>
            </a:schemeClr>
          </a:solidFill>
        </p:spPr>
        <p:style>
          <a:lnRef idx="2">
            <a:schemeClr val="accent3">
              <a:shade val="50000"/>
            </a:schemeClr>
          </a:lnRef>
          <a:fillRef idx="1">
            <a:schemeClr val="accent3"/>
          </a:fillRef>
          <a:effectRef idx="0">
            <a:schemeClr val="accent3"/>
          </a:effectRef>
          <a:fontRef idx="minor">
            <a:schemeClr val="lt1"/>
          </a:fontRef>
        </p:style>
        <p:txBody>
          <a:bodyPr>
            <a:normAutofit/>
          </a:bodyPr>
          <a:lstStyle/>
          <a:p>
            <a:pPr algn="just"/>
            <a:r>
              <a:rPr lang="it-IT" dirty="0">
                <a:solidFill>
                  <a:schemeClr val="tx1"/>
                </a:solidFill>
              </a:rPr>
              <a:t>DIRITTI SUI BENI IMMATERIALI: ART. 54 L. 218/95</a:t>
            </a:r>
          </a:p>
        </p:txBody>
      </p:sp>
      <p:sp>
        <p:nvSpPr>
          <p:cNvPr id="6" name="Segnaposto contenuto 5"/>
          <p:cNvSpPr>
            <a:spLocks noGrp="1"/>
          </p:cNvSpPr>
          <p:nvPr>
            <p:ph idx="1"/>
          </p:nvPr>
        </p:nvSpPr>
        <p:spPr>
          <a:xfrm>
            <a:off x="457201" y="2768599"/>
            <a:ext cx="8083874" cy="3587751"/>
          </a:xfrm>
        </p:spPr>
        <p:txBody>
          <a:bodyPr>
            <a:normAutofit fontScale="85000" lnSpcReduction="10000"/>
          </a:bodyPr>
          <a:lstStyle/>
          <a:p>
            <a:pPr algn="just"/>
            <a:r>
              <a:rPr lang="it-IT" sz="2800" b="1" dirty="0"/>
              <a:t>Art. 54L.218/95</a:t>
            </a:r>
            <a:r>
              <a:rPr lang="it-IT" sz="2800" dirty="0"/>
              <a:t>: «</a:t>
            </a:r>
            <a:r>
              <a:rPr lang="it-IT" sz="2800" b="1" dirty="0"/>
              <a:t>I diritti su beni immateriali sono regolati dalla legge dello Stato di utilizzazione</a:t>
            </a:r>
            <a:r>
              <a:rPr lang="it-IT" sz="2800" dirty="0"/>
              <a:t>».</a:t>
            </a:r>
          </a:p>
          <a:p>
            <a:pPr algn="just"/>
            <a:r>
              <a:rPr lang="it-IT" sz="2800" dirty="0"/>
              <a:t>Disposizione fortemente innovativa della l. 218/95;</a:t>
            </a:r>
          </a:p>
          <a:p>
            <a:pPr algn="just"/>
            <a:r>
              <a:rPr lang="it-IT" sz="2800" b="1" dirty="0"/>
              <a:t>Legge dello Stato di utilizzazione</a:t>
            </a:r>
            <a:r>
              <a:rPr lang="it-IT" sz="2800" dirty="0">
                <a:latin typeface="Wingdings"/>
                <a:ea typeface="Wingdings"/>
                <a:cs typeface="Wingdings"/>
                <a:sym typeface="Wingdings"/>
              </a:rPr>
              <a:t>    </a:t>
            </a:r>
            <a:r>
              <a:rPr lang="it-IT" sz="2800" dirty="0"/>
              <a:t>: scelta criticabile per la presenza di norme di applicazione </a:t>
            </a:r>
            <a:r>
              <a:rPr lang="it-IT" sz="2800" dirty="0" err="1"/>
              <a:t>necessaria</a:t>
            </a:r>
            <a:r>
              <a:rPr lang="it-IT" sz="2800" dirty="0" err="1">
                <a:latin typeface="Wingdings"/>
                <a:ea typeface="Wingdings"/>
                <a:cs typeface="Wingdings"/>
                <a:sym typeface="Wingdings"/>
              </a:rPr>
              <a:t></a:t>
            </a:r>
            <a:r>
              <a:rPr lang="it-IT" sz="2800" dirty="0" err="1">
                <a:sym typeface="Wingdings"/>
              </a:rPr>
              <a:t>interpretazione</a:t>
            </a:r>
            <a:r>
              <a:rPr lang="it-IT" sz="2800" dirty="0">
                <a:sym typeface="Wingdings"/>
              </a:rPr>
              <a:t> negativa: applicabilità della legge italiana.</a:t>
            </a:r>
            <a:endParaRPr lang="it-IT" sz="2800" dirty="0"/>
          </a:p>
          <a:p>
            <a:pPr algn="just"/>
            <a:r>
              <a:rPr lang="it-IT" sz="2800" dirty="0"/>
              <a:t>Coordinamento con Convenzioni internazionali e Regolamenti UE.</a:t>
            </a:r>
          </a:p>
        </p:txBody>
      </p:sp>
      <p:sp>
        <p:nvSpPr>
          <p:cNvPr id="4" name="Segnaposto numero diapositiva 3"/>
          <p:cNvSpPr>
            <a:spLocks noGrp="1"/>
          </p:cNvSpPr>
          <p:nvPr>
            <p:ph type="sldNum" sz="quarter" idx="12"/>
          </p:nvPr>
        </p:nvSpPr>
        <p:spPr/>
        <p:txBody>
          <a:bodyPr/>
          <a:lstStyle/>
          <a:p>
            <a:fld id="{277FCE32-2D2C-3A41-9BB8-91B3DCC914FD}" type="slidenum">
              <a:rPr lang="it-IT" smtClean="0"/>
              <a:pPr/>
              <a:t>31</a:t>
            </a:fld>
            <a:endParaRPr lang="it-IT"/>
          </a:p>
        </p:txBody>
      </p:sp>
    </p:spTree>
    <p:custDataLst>
      <p:tags r:id="rId1"/>
    </p:custDataLst>
    <p:extLst>
      <p:ext uri="{BB962C8B-B14F-4D97-AF65-F5344CB8AC3E}">
        <p14:creationId xmlns:p14="http://schemas.microsoft.com/office/powerpoint/2010/main" val="105314158"/>
      </p:ext>
    </p:extLst>
  </p:cSld>
  <p:clrMapOvr>
    <a:masterClrMapping/>
  </p:clrMapOvr>
  <mc:AlternateContent xmlns:mc="http://schemas.openxmlformats.org/markup-compatibility/2006" xmlns:p14="http://schemas.microsoft.com/office/powerpoint/2010/main">
    <mc:Choice Requires="p14">
      <p:transition spd="slow" p14:dur="2000" advTm="90350"/>
    </mc:Choice>
    <mc:Fallback xmlns="">
      <p:transition spd="slow" advTm="9035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1" nodeType="clickEffect">
                                  <p:stCondLst>
                                    <p:cond delay="0"/>
                                  </p:stCondLst>
                                  <p:childTnLst>
                                    <p:set>
                                      <p:cBhvr>
                                        <p:cTn id="22"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1" nodeType="clickEffect">
                                  <p:stCondLst>
                                    <p:cond delay="0"/>
                                  </p:stCondLst>
                                  <p:childTnLst>
                                    <p:set>
                                      <p:cBhvr>
                                        <p:cTn id="26"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1" nodeType="clickEffect">
                                  <p:stCondLst>
                                    <p:cond delay="0"/>
                                  </p:stCondLst>
                                  <p:childTnLst>
                                    <p:set>
                                      <p:cBhvr>
                                        <p:cTn id="30"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1" nodeType="clickEffect">
                                  <p:stCondLst>
                                    <p:cond delay="0"/>
                                  </p:stCondLst>
                                  <p:childTnLst>
                                    <p:set>
                                      <p:cBhvr>
                                        <p:cTn id="34"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6" grpId="1"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03200" y="274637"/>
            <a:ext cx="8763000" cy="2192338"/>
          </a:xfrm>
          <a:solidFill>
            <a:schemeClr val="accent1">
              <a:lumMod val="40000"/>
              <a:lumOff val="60000"/>
            </a:schemeClr>
          </a:solidFill>
        </p:spPr>
        <p:style>
          <a:lnRef idx="2">
            <a:schemeClr val="accent3">
              <a:shade val="50000"/>
            </a:schemeClr>
          </a:lnRef>
          <a:fillRef idx="1">
            <a:schemeClr val="accent3"/>
          </a:fillRef>
          <a:effectRef idx="0">
            <a:schemeClr val="accent3"/>
          </a:effectRef>
          <a:fontRef idx="minor">
            <a:schemeClr val="lt1"/>
          </a:fontRef>
        </p:style>
        <p:txBody>
          <a:bodyPr>
            <a:normAutofit/>
          </a:bodyPr>
          <a:lstStyle/>
          <a:p>
            <a:pPr algn="just"/>
            <a:r>
              <a:rPr lang="it-IT" b="1" dirty="0">
                <a:solidFill>
                  <a:schemeClr val="tx1"/>
                </a:solidFill>
              </a:rPr>
              <a:t>DIRITTI</a:t>
            </a:r>
            <a:r>
              <a:rPr lang="it-IT" b="1" dirty="0"/>
              <a:t> </a:t>
            </a:r>
            <a:r>
              <a:rPr lang="it-IT" b="1" dirty="0">
                <a:solidFill>
                  <a:schemeClr val="tx1"/>
                </a:solidFill>
              </a:rPr>
              <a:t>SUI BENI IMMATERIALI: ART. 54 L. 218/95</a:t>
            </a:r>
          </a:p>
        </p:txBody>
      </p:sp>
      <p:sp>
        <p:nvSpPr>
          <p:cNvPr id="6" name="Segnaposto contenuto 5"/>
          <p:cNvSpPr>
            <a:spLocks noGrp="1"/>
          </p:cNvSpPr>
          <p:nvPr>
            <p:ph idx="1"/>
          </p:nvPr>
        </p:nvSpPr>
        <p:spPr>
          <a:xfrm>
            <a:off x="457201" y="2768599"/>
            <a:ext cx="8083874" cy="3587751"/>
          </a:xfrm>
        </p:spPr>
        <p:txBody>
          <a:bodyPr>
            <a:normAutofit/>
          </a:bodyPr>
          <a:lstStyle/>
          <a:p>
            <a:pPr algn="just"/>
            <a:r>
              <a:rPr lang="it-IT" sz="2800" dirty="0"/>
              <a:t>Beni immateriali = creazioni intellettuali nel settore industriale, letterario e artistico.</a:t>
            </a:r>
          </a:p>
          <a:p>
            <a:pPr algn="just"/>
            <a:r>
              <a:rPr lang="it-IT" sz="2800" dirty="0"/>
              <a:t>Sono oggetto di diritti reali assoluti anche essi:</a:t>
            </a:r>
          </a:p>
          <a:p>
            <a:pPr lvl="1" algn="just"/>
            <a:r>
              <a:rPr lang="it-IT" sz="2500" dirty="0"/>
              <a:t>Segni distintivi dell’impresa: ditta, marchio, insegna;</a:t>
            </a:r>
          </a:p>
          <a:p>
            <a:pPr lvl="1" algn="just"/>
            <a:r>
              <a:rPr lang="it-IT" sz="2500" dirty="0"/>
              <a:t>Opere dell’ingegno protette dal diritto d’autore;</a:t>
            </a:r>
          </a:p>
          <a:p>
            <a:pPr lvl="1" algn="just"/>
            <a:r>
              <a:rPr lang="it-IT" sz="2500" dirty="0"/>
              <a:t>Indicazioni di provenienza dei prodotti alimentari </a:t>
            </a:r>
          </a:p>
        </p:txBody>
      </p:sp>
      <p:sp>
        <p:nvSpPr>
          <p:cNvPr id="4" name="Segnaposto numero diapositiva 3"/>
          <p:cNvSpPr>
            <a:spLocks noGrp="1"/>
          </p:cNvSpPr>
          <p:nvPr>
            <p:ph type="sldNum" sz="quarter" idx="12"/>
          </p:nvPr>
        </p:nvSpPr>
        <p:spPr/>
        <p:txBody>
          <a:bodyPr/>
          <a:lstStyle/>
          <a:p>
            <a:fld id="{277FCE32-2D2C-3A41-9BB8-91B3DCC914FD}" type="slidenum">
              <a:rPr lang="it-IT" smtClean="0"/>
              <a:pPr/>
              <a:t>32</a:t>
            </a:fld>
            <a:endParaRPr lang="it-IT"/>
          </a:p>
        </p:txBody>
      </p:sp>
    </p:spTree>
    <p:custDataLst>
      <p:tags r:id="rId1"/>
    </p:custDataLst>
    <p:extLst>
      <p:ext uri="{BB962C8B-B14F-4D97-AF65-F5344CB8AC3E}">
        <p14:creationId xmlns:p14="http://schemas.microsoft.com/office/powerpoint/2010/main" val="2045563176"/>
      </p:ext>
    </p:extLst>
  </p:cSld>
  <p:clrMapOvr>
    <a:masterClrMapping/>
  </p:clrMapOvr>
  <mc:AlternateContent xmlns:mc="http://schemas.openxmlformats.org/markup-compatibility/2006" xmlns:p14="http://schemas.microsoft.com/office/powerpoint/2010/main">
    <mc:Choice Requires="p14">
      <p:transition spd="slow" p14:dur="2000" advTm="48712"/>
    </mc:Choice>
    <mc:Fallback xmlns="">
      <p:transition spd="slow" advTm="48712"/>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6">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6">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1" nodeType="clickEffect">
                                  <p:stCondLst>
                                    <p:cond delay="0"/>
                                  </p:stCondLst>
                                  <p:childTnLst>
                                    <p:set>
                                      <p:cBhvr>
                                        <p:cTn id="20"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1" nodeType="clickEffect">
                                  <p:stCondLst>
                                    <p:cond delay="0"/>
                                  </p:stCondLst>
                                  <p:childTnLst>
                                    <p:set>
                                      <p:cBhvr>
                                        <p:cTn id="24" dur="1" fill="hold">
                                          <p:stCondLst>
                                            <p:cond delay="0"/>
                                          </p:stCondLst>
                                        </p:cTn>
                                        <p:tgtEl>
                                          <p:spTgt spid="6">
                                            <p:txEl>
                                              <p:pRg st="1" end="1"/>
                                            </p:txEl>
                                          </p:spTgt>
                                        </p:tgtEl>
                                        <p:attrNameLst>
                                          <p:attrName>style.visibility</p:attrName>
                                        </p:attrNameLst>
                                      </p:cBhvr>
                                      <p:to>
                                        <p:strVal val="visible"/>
                                      </p:to>
                                    </p:set>
                                  </p:childTnLst>
                                </p:cTn>
                              </p:par>
                              <p:par>
                                <p:cTn id="25" presetID="1" presetClass="entr" presetSubtype="0" fill="hold" grpId="1" nodeType="withEffect">
                                  <p:stCondLst>
                                    <p:cond delay="0"/>
                                  </p:stCondLst>
                                  <p:childTnLst>
                                    <p:set>
                                      <p:cBhvr>
                                        <p:cTn id="26" dur="1" fill="hold">
                                          <p:stCondLst>
                                            <p:cond delay="0"/>
                                          </p:stCondLst>
                                        </p:cTn>
                                        <p:tgtEl>
                                          <p:spTgt spid="6">
                                            <p:txEl>
                                              <p:pRg st="2" end="2"/>
                                            </p:txEl>
                                          </p:spTgt>
                                        </p:tgtEl>
                                        <p:attrNameLst>
                                          <p:attrName>style.visibility</p:attrName>
                                        </p:attrNameLst>
                                      </p:cBhvr>
                                      <p:to>
                                        <p:strVal val="visible"/>
                                      </p:to>
                                    </p:set>
                                  </p:childTnLst>
                                </p:cTn>
                              </p:par>
                              <p:par>
                                <p:cTn id="27" presetID="1" presetClass="entr" presetSubtype="0" fill="hold" grpId="1" nodeType="withEffect">
                                  <p:stCondLst>
                                    <p:cond delay="0"/>
                                  </p:stCondLst>
                                  <p:childTnLst>
                                    <p:set>
                                      <p:cBhvr>
                                        <p:cTn id="28" dur="1" fill="hold">
                                          <p:stCondLst>
                                            <p:cond delay="0"/>
                                          </p:stCondLst>
                                        </p:cTn>
                                        <p:tgtEl>
                                          <p:spTgt spid="6">
                                            <p:txEl>
                                              <p:pRg st="3" end="3"/>
                                            </p:txEl>
                                          </p:spTgt>
                                        </p:tgtEl>
                                        <p:attrNameLst>
                                          <p:attrName>style.visibility</p:attrName>
                                        </p:attrNameLst>
                                      </p:cBhvr>
                                      <p:to>
                                        <p:strVal val="visible"/>
                                      </p:to>
                                    </p:set>
                                  </p:childTnLst>
                                </p:cTn>
                              </p:par>
                              <p:par>
                                <p:cTn id="29" presetID="1" presetClass="entr" presetSubtype="0" fill="hold" grpId="1" nodeType="withEffect">
                                  <p:stCondLst>
                                    <p:cond delay="0"/>
                                  </p:stCondLst>
                                  <p:childTnLst>
                                    <p:set>
                                      <p:cBhvr>
                                        <p:cTn id="30"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6" grpId="1"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03200" y="274637"/>
            <a:ext cx="8763000" cy="2192338"/>
          </a:xfrm>
          <a:solidFill>
            <a:schemeClr val="accent1">
              <a:lumMod val="40000"/>
              <a:lumOff val="60000"/>
            </a:schemeClr>
          </a:solidFill>
        </p:spPr>
        <p:style>
          <a:lnRef idx="2">
            <a:schemeClr val="accent3">
              <a:shade val="50000"/>
            </a:schemeClr>
          </a:lnRef>
          <a:fillRef idx="1">
            <a:schemeClr val="accent3"/>
          </a:fillRef>
          <a:effectRef idx="0">
            <a:schemeClr val="accent3"/>
          </a:effectRef>
          <a:fontRef idx="minor">
            <a:schemeClr val="lt1"/>
          </a:fontRef>
        </p:style>
        <p:txBody>
          <a:bodyPr>
            <a:normAutofit/>
          </a:bodyPr>
          <a:lstStyle/>
          <a:p>
            <a:pPr algn="just"/>
            <a:r>
              <a:rPr lang="it-IT" b="1" dirty="0">
                <a:solidFill>
                  <a:schemeClr val="tx1"/>
                </a:solidFill>
              </a:rPr>
              <a:t>DIRITTI</a:t>
            </a:r>
            <a:r>
              <a:rPr lang="it-IT" b="1" dirty="0"/>
              <a:t> </a:t>
            </a:r>
            <a:r>
              <a:rPr lang="it-IT" b="1" dirty="0">
                <a:solidFill>
                  <a:schemeClr val="tx1"/>
                </a:solidFill>
              </a:rPr>
              <a:t>SUI BENI IMMATERIALI: COORDINAMENTO CON ALTRE DISCIPLINE</a:t>
            </a:r>
          </a:p>
        </p:txBody>
      </p:sp>
      <p:sp>
        <p:nvSpPr>
          <p:cNvPr id="6" name="Segnaposto contenuto 5"/>
          <p:cNvSpPr>
            <a:spLocks noGrp="1"/>
          </p:cNvSpPr>
          <p:nvPr>
            <p:ph idx="1"/>
          </p:nvPr>
        </p:nvSpPr>
        <p:spPr>
          <a:xfrm>
            <a:off x="457201" y="2768599"/>
            <a:ext cx="8083874" cy="3587751"/>
          </a:xfrm>
        </p:spPr>
        <p:txBody>
          <a:bodyPr>
            <a:normAutofit/>
          </a:bodyPr>
          <a:lstStyle/>
          <a:p>
            <a:pPr algn="just"/>
            <a:r>
              <a:rPr lang="it-IT" sz="2800" b="1" dirty="0"/>
              <a:t>Regolamento CE 864/2007, c.d. Reg. Roma II </a:t>
            </a:r>
            <a:r>
              <a:rPr lang="it-IT" sz="2800" dirty="0"/>
              <a:t>sulla legge applicabile alle obbligazioni extra – contrattuali pone dei criteri di collegamento per individuare la legge applicabile alle obbligazioni </a:t>
            </a:r>
            <a:r>
              <a:rPr lang="it-IT" sz="2800" b="1" dirty="0"/>
              <a:t>che sorgono dalla violazione dei diritti di proprietà industriale (art. 8) </a:t>
            </a:r>
            <a:r>
              <a:rPr lang="it-IT" sz="2800" dirty="0"/>
              <a:t>e da </a:t>
            </a:r>
            <a:r>
              <a:rPr lang="it-IT" sz="2800" b="1" dirty="0"/>
              <a:t>atti di concorrenza sleale o limitativi della concorrenza (art. 6).</a:t>
            </a:r>
          </a:p>
        </p:txBody>
      </p:sp>
      <p:sp>
        <p:nvSpPr>
          <p:cNvPr id="4" name="Segnaposto numero diapositiva 3"/>
          <p:cNvSpPr>
            <a:spLocks noGrp="1"/>
          </p:cNvSpPr>
          <p:nvPr>
            <p:ph type="sldNum" sz="quarter" idx="12"/>
          </p:nvPr>
        </p:nvSpPr>
        <p:spPr/>
        <p:txBody>
          <a:bodyPr/>
          <a:lstStyle/>
          <a:p>
            <a:fld id="{277FCE32-2D2C-3A41-9BB8-91B3DCC914FD}" type="slidenum">
              <a:rPr lang="it-IT" smtClean="0"/>
              <a:pPr/>
              <a:t>33</a:t>
            </a:fld>
            <a:endParaRPr lang="it-IT"/>
          </a:p>
        </p:txBody>
      </p:sp>
    </p:spTree>
    <p:custDataLst>
      <p:tags r:id="rId1"/>
    </p:custDataLst>
    <p:extLst>
      <p:ext uri="{BB962C8B-B14F-4D97-AF65-F5344CB8AC3E}">
        <p14:creationId xmlns:p14="http://schemas.microsoft.com/office/powerpoint/2010/main" val="622854957"/>
      </p:ext>
    </p:extLst>
  </p:cSld>
  <p:clrMapOvr>
    <a:masterClrMapping/>
  </p:clrMapOvr>
  <mc:AlternateContent xmlns:mc="http://schemas.openxmlformats.org/markup-compatibility/2006" xmlns:p14="http://schemas.microsoft.com/office/powerpoint/2010/main">
    <mc:Choice Requires="p14">
      <p:transition spd="slow" p14:dur="2000" advTm="51813"/>
    </mc:Choice>
    <mc:Fallback xmlns="">
      <p:transition spd="slow" advTm="51813"/>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6" grpId="1"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03200" y="274637"/>
            <a:ext cx="8763000" cy="2192338"/>
          </a:xfrm>
          <a:solidFill>
            <a:schemeClr val="accent1">
              <a:lumMod val="40000"/>
              <a:lumOff val="60000"/>
            </a:schemeClr>
          </a:solidFill>
        </p:spPr>
        <p:style>
          <a:lnRef idx="2">
            <a:schemeClr val="accent3">
              <a:shade val="50000"/>
            </a:schemeClr>
          </a:lnRef>
          <a:fillRef idx="1">
            <a:schemeClr val="accent3"/>
          </a:fillRef>
          <a:effectRef idx="0">
            <a:schemeClr val="accent3"/>
          </a:effectRef>
          <a:fontRef idx="minor">
            <a:schemeClr val="lt1"/>
          </a:fontRef>
        </p:style>
        <p:txBody>
          <a:bodyPr>
            <a:normAutofit/>
          </a:bodyPr>
          <a:lstStyle/>
          <a:p>
            <a:pPr algn="just"/>
            <a:r>
              <a:rPr lang="it-IT" b="1" dirty="0">
                <a:solidFill>
                  <a:schemeClr val="tx1"/>
                </a:solidFill>
              </a:rPr>
              <a:t>DIRITTI</a:t>
            </a:r>
            <a:r>
              <a:rPr lang="it-IT" b="1" dirty="0"/>
              <a:t> </a:t>
            </a:r>
            <a:r>
              <a:rPr lang="it-IT" b="1" dirty="0">
                <a:solidFill>
                  <a:schemeClr val="tx1"/>
                </a:solidFill>
              </a:rPr>
              <a:t>SUI BENI IMMATERIALI: COORDINAMENTO CON ALTRE DISCIPLINE</a:t>
            </a:r>
          </a:p>
        </p:txBody>
      </p:sp>
      <p:sp>
        <p:nvSpPr>
          <p:cNvPr id="6" name="Segnaposto contenuto 5"/>
          <p:cNvSpPr>
            <a:spLocks noGrp="1"/>
          </p:cNvSpPr>
          <p:nvPr>
            <p:ph idx="1"/>
          </p:nvPr>
        </p:nvSpPr>
        <p:spPr>
          <a:xfrm>
            <a:off x="457201" y="2768599"/>
            <a:ext cx="8083874" cy="3587751"/>
          </a:xfrm>
        </p:spPr>
        <p:txBody>
          <a:bodyPr>
            <a:normAutofit fontScale="85000" lnSpcReduction="20000"/>
          </a:bodyPr>
          <a:lstStyle/>
          <a:p>
            <a:pPr algn="just"/>
            <a:r>
              <a:rPr lang="it-IT" sz="2800" b="1" dirty="0"/>
              <a:t>Reg. 207/2009 su marchio comunitario: </a:t>
            </a:r>
            <a:r>
              <a:rPr lang="it-IT" sz="2800" dirty="0"/>
              <a:t>istituisce un titolo di protezione unitario per tutto il territorio UE rilasciato dall’Ufficio per l’Armonizzazione del mercato interno con sede ad Alicante e a una disciplina sulla giurisdizione e la legge applicabile.</a:t>
            </a:r>
          </a:p>
          <a:p>
            <a:pPr algn="just"/>
            <a:r>
              <a:rPr lang="it-IT" sz="2800" b="1" dirty="0"/>
              <a:t>Convenzione dell’Unione di Parigi del 1883, modificata dall’Atto di Stoccolma del 1967 per la protezione della proprietà industriale</a:t>
            </a:r>
          </a:p>
          <a:p>
            <a:pPr algn="just"/>
            <a:r>
              <a:rPr lang="it-IT" sz="2800" b="1" dirty="0"/>
              <a:t>Convenzione sul brevetto europeo del 13.12.2007 sostitutiva della Convenzione di Monaco del 25.10.1973 che aveva istituito il brevetto europeo</a:t>
            </a:r>
            <a:endParaRPr lang="it-IT" sz="2500" b="1" dirty="0"/>
          </a:p>
          <a:p>
            <a:pPr algn="just"/>
            <a:endParaRPr lang="it-IT" sz="2800" dirty="0"/>
          </a:p>
        </p:txBody>
      </p:sp>
      <p:sp>
        <p:nvSpPr>
          <p:cNvPr id="4" name="Segnaposto numero diapositiva 3"/>
          <p:cNvSpPr>
            <a:spLocks noGrp="1"/>
          </p:cNvSpPr>
          <p:nvPr>
            <p:ph type="sldNum" sz="quarter" idx="12"/>
          </p:nvPr>
        </p:nvSpPr>
        <p:spPr/>
        <p:txBody>
          <a:bodyPr/>
          <a:lstStyle/>
          <a:p>
            <a:fld id="{277FCE32-2D2C-3A41-9BB8-91B3DCC914FD}" type="slidenum">
              <a:rPr lang="it-IT" smtClean="0"/>
              <a:pPr/>
              <a:t>34</a:t>
            </a:fld>
            <a:endParaRPr lang="it-IT"/>
          </a:p>
        </p:txBody>
      </p:sp>
    </p:spTree>
    <p:custDataLst>
      <p:tags r:id="rId1"/>
    </p:custDataLst>
    <p:extLst>
      <p:ext uri="{BB962C8B-B14F-4D97-AF65-F5344CB8AC3E}">
        <p14:creationId xmlns:p14="http://schemas.microsoft.com/office/powerpoint/2010/main" val="3616911624"/>
      </p:ext>
    </p:extLst>
  </p:cSld>
  <p:clrMapOvr>
    <a:masterClrMapping/>
  </p:clrMapOvr>
  <mc:AlternateContent xmlns:mc="http://schemas.openxmlformats.org/markup-compatibility/2006" xmlns:p14="http://schemas.microsoft.com/office/powerpoint/2010/main">
    <mc:Choice Requires="p14">
      <p:transition spd="slow" p14:dur="2000" advTm="52426"/>
    </mc:Choice>
    <mc:Fallback xmlns="">
      <p:transition spd="slow" advTm="52426"/>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1" nodeType="clickEffect">
                                  <p:stCondLst>
                                    <p:cond delay="0"/>
                                  </p:stCondLst>
                                  <p:childTnLst>
                                    <p:set>
                                      <p:cBhvr>
                                        <p:cTn id="22"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1" nodeType="clickEffect">
                                  <p:stCondLst>
                                    <p:cond delay="0"/>
                                  </p:stCondLst>
                                  <p:childTnLst>
                                    <p:set>
                                      <p:cBhvr>
                                        <p:cTn id="26"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6" grpId="1"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68442" y="274637"/>
            <a:ext cx="8797758" cy="1409784"/>
          </a:xfrm>
          <a:solidFill>
            <a:schemeClr val="accent1">
              <a:lumMod val="40000"/>
              <a:lumOff val="60000"/>
            </a:schemeClr>
          </a:solidFill>
        </p:spPr>
        <p:style>
          <a:lnRef idx="2">
            <a:schemeClr val="accent3">
              <a:shade val="50000"/>
            </a:schemeClr>
          </a:lnRef>
          <a:fillRef idx="1">
            <a:schemeClr val="accent3"/>
          </a:fillRef>
          <a:effectRef idx="0">
            <a:schemeClr val="accent3"/>
          </a:effectRef>
          <a:fontRef idx="minor">
            <a:schemeClr val="lt1"/>
          </a:fontRef>
        </p:style>
        <p:txBody>
          <a:bodyPr>
            <a:normAutofit/>
          </a:bodyPr>
          <a:lstStyle/>
          <a:p>
            <a:pPr algn="just"/>
            <a:r>
              <a:rPr lang="it-IT" b="1" dirty="0">
                <a:solidFill>
                  <a:schemeClr val="tx1"/>
                </a:solidFill>
              </a:rPr>
              <a:t>LEGGE DELLO STATO DI UTILIZZAZIONE</a:t>
            </a:r>
          </a:p>
        </p:txBody>
      </p:sp>
      <p:sp>
        <p:nvSpPr>
          <p:cNvPr id="6" name="Segnaposto contenuto 5"/>
          <p:cNvSpPr>
            <a:spLocks noGrp="1"/>
          </p:cNvSpPr>
          <p:nvPr>
            <p:ph idx="1"/>
          </p:nvPr>
        </p:nvSpPr>
        <p:spPr>
          <a:xfrm>
            <a:off x="336884" y="2045369"/>
            <a:ext cx="8204191" cy="4310982"/>
          </a:xfrm>
        </p:spPr>
        <p:txBody>
          <a:bodyPr>
            <a:normAutofit fontScale="92500" lnSpcReduction="10000"/>
          </a:bodyPr>
          <a:lstStyle/>
          <a:p>
            <a:pPr algn="just"/>
            <a:r>
              <a:rPr lang="it-IT" sz="2800" b="1" dirty="0"/>
              <a:t>VARIE INTERPRETAZIONI:</a:t>
            </a:r>
          </a:p>
          <a:p>
            <a:pPr lvl="1" algn="just"/>
            <a:r>
              <a:rPr lang="it-IT" sz="2800" dirty="0"/>
              <a:t>Legge dello Stato in cui il diritto è riconosciuto;</a:t>
            </a:r>
          </a:p>
          <a:p>
            <a:pPr lvl="1" algn="just"/>
            <a:r>
              <a:rPr lang="it-IT" sz="2800" dirty="0"/>
              <a:t>Legge dello Stato in cui avviene la fabbricazione o la messa in commercio del prodotto collegato al diritto sul bene immateriale;</a:t>
            </a:r>
          </a:p>
          <a:p>
            <a:pPr lvl="1" algn="just"/>
            <a:r>
              <a:rPr lang="it-IT" sz="2800" dirty="0"/>
              <a:t>Difficile individuare un criterio di collegamento e in realtà la norma dell’art. 54 l. 218/95 si limita a dire che </a:t>
            </a:r>
            <a:r>
              <a:rPr lang="it-IT" sz="2800" b="1" dirty="0"/>
              <a:t>le norme italiane sono le uniche utilizzabili quando si intende utilizzare in Italia un bene immateriale</a:t>
            </a:r>
            <a:r>
              <a:rPr lang="it-IT" sz="2800" dirty="0"/>
              <a:t>.</a:t>
            </a:r>
          </a:p>
        </p:txBody>
      </p:sp>
      <p:sp>
        <p:nvSpPr>
          <p:cNvPr id="4" name="Segnaposto numero diapositiva 3"/>
          <p:cNvSpPr>
            <a:spLocks noGrp="1"/>
          </p:cNvSpPr>
          <p:nvPr>
            <p:ph type="sldNum" sz="quarter" idx="12"/>
          </p:nvPr>
        </p:nvSpPr>
        <p:spPr/>
        <p:txBody>
          <a:bodyPr/>
          <a:lstStyle/>
          <a:p>
            <a:fld id="{277FCE32-2D2C-3A41-9BB8-91B3DCC914FD}" type="slidenum">
              <a:rPr lang="it-IT" smtClean="0"/>
              <a:pPr/>
              <a:t>35</a:t>
            </a:fld>
            <a:endParaRPr lang="it-IT"/>
          </a:p>
        </p:txBody>
      </p:sp>
    </p:spTree>
    <p:custDataLst>
      <p:tags r:id="rId1"/>
    </p:custDataLst>
    <p:extLst>
      <p:ext uri="{BB962C8B-B14F-4D97-AF65-F5344CB8AC3E}">
        <p14:creationId xmlns:p14="http://schemas.microsoft.com/office/powerpoint/2010/main" val="739838381"/>
      </p:ext>
    </p:extLst>
  </p:cSld>
  <p:clrMapOvr>
    <a:masterClrMapping/>
  </p:clrMapOvr>
  <mc:AlternateContent xmlns:mc="http://schemas.openxmlformats.org/markup-compatibility/2006" xmlns:p14="http://schemas.microsoft.com/office/powerpoint/2010/main">
    <mc:Choice Requires="p14">
      <p:transition spd="slow" p14:dur="2000" advTm="52975"/>
    </mc:Choice>
    <mc:Fallback xmlns="">
      <p:transition spd="slow" advTm="52975"/>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1" nodeType="clickEffect">
                                  <p:stCondLst>
                                    <p:cond delay="0"/>
                                  </p:stCondLst>
                                  <p:childTnLst>
                                    <p:set>
                                      <p:cBhvr>
                                        <p:cTn id="16" dur="1" fill="hold">
                                          <p:stCondLst>
                                            <p:cond delay="0"/>
                                          </p:stCondLst>
                                        </p:cTn>
                                        <p:tgtEl>
                                          <p:spTgt spid="6">
                                            <p:txEl>
                                              <p:pRg st="0" end="0"/>
                                            </p:txEl>
                                          </p:spTgt>
                                        </p:tgtEl>
                                        <p:attrNameLst>
                                          <p:attrName>style.visibility</p:attrName>
                                        </p:attrNameLst>
                                      </p:cBhvr>
                                      <p:to>
                                        <p:strVal val="visible"/>
                                      </p:to>
                                    </p:set>
                                  </p:childTnLst>
                                </p:cTn>
                              </p:par>
                              <p:par>
                                <p:cTn id="17" presetID="1" presetClass="entr" presetSubtype="0" fill="hold" grpId="1" nodeType="withEffect">
                                  <p:stCondLst>
                                    <p:cond delay="0"/>
                                  </p:stCondLst>
                                  <p:childTnLst>
                                    <p:set>
                                      <p:cBhvr>
                                        <p:cTn id="18" dur="1" fill="hold">
                                          <p:stCondLst>
                                            <p:cond delay="0"/>
                                          </p:stCondLst>
                                        </p:cTn>
                                        <p:tgtEl>
                                          <p:spTgt spid="6">
                                            <p:txEl>
                                              <p:pRg st="1" end="1"/>
                                            </p:txEl>
                                          </p:spTgt>
                                        </p:tgtEl>
                                        <p:attrNameLst>
                                          <p:attrName>style.visibility</p:attrName>
                                        </p:attrNameLst>
                                      </p:cBhvr>
                                      <p:to>
                                        <p:strVal val="visible"/>
                                      </p:to>
                                    </p:set>
                                  </p:childTnLst>
                                </p:cTn>
                              </p:par>
                              <p:par>
                                <p:cTn id="19" presetID="1" presetClass="entr" presetSubtype="0" fill="hold" grpId="1" nodeType="withEffect">
                                  <p:stCondLst>
                                    <p:cond delay="0"/>
                                  </p:stCondLst>
                                  <p:childTnLst>
                                    <p:set>
                                      <p:cBhvr>
                                        <p:cTn id="20" dur="1" fill="hold">
                                          <p:stCondLst>
                                            <p:cond delay="0"/>
                                          </p:stCondLst>
                                        </p:cTn>
                                        <p:tgtEl>
                                          <p:spTgt spid="6">
                                            <p:txEl>
                                              <p:pRg st="2" end="2"/>
                                            </p:txEl>
                                          </p:spTgt>
                                        </p:tgtEl>
                                        <p:attrNameLst>
                                          <p:attrName>style.visibility</p:attrName>
                                        </p:attrNameLst>
                                      </p:cBhvr>
                                      <p:to>
                                        <p:strVal val="visible"/>
                                      </p:to>
                                    </p:set>
                                  </p:childTnLst>
                                </p:cTn>
                              </p:par>
                              <p:par>
                                <p:cTn id="21" presetID="1" presetClass="entr" presetSubtype="0" fill="hold" grpId="1" nodeType="withEffect">
                                  <p:stCondLst>
                                    <p:cond delay="0"/>
                                  </p:stCondLst>
                                  <p:childTnLst>
                                    <p:set>
                                      <p:cBhvr>
                                        <p:cTn id="22"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6" grpId="1"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16100" y="82550"/>
            <a:ext cx="8819250" cy="1873250"/>
          </a:xfrm>
          <a:solidFill>
            <a:schemeClr val="accent1"/>
          </a:solidFill>
          <a:ln>
            <a:solidFill>
              <a:schemeClr val="accent1"/>
            </a:solidFill>
          </a:ln>
        </p:spPr>
        <p:style>
          <a:lnRef idx="2">
            <a:schemeClr val="accent3">
              <a:shade val="50000"/>
            </a:schemeClr>
          </a:lnRef>
          <a:fillRef idx="1">
            <a:schemeClr val="accent3"/>
          </a:fillRef>
          <a:effectRef idx="0">
            <a:schemeClr val="accent3"/>
          </a:effectRef>
          <a:fontRef idx="minor">
            <a:schemeClr val="lt1"/>
          </a:fontRef>
        </p:style>
        <p:txBody>
          <a:bodyPr>
            <a:normAutofit/>
          </a:bodyPr>
          <a:lstStyle/>
          <a:p>
            <a:pPr algn="just"/>
            <a:r>
              <a:rPr lang="it-IT" dirty="0">
                <a:solidFill>
                  <a:schemeClr val="tx1"/>
                </a:solidFill>
              </a:rPr>
              <a:t>PUBBLICITA’ DEGLI ATTI RELATIVI AI DIRITTI REALI: ART. 55 L. 218/95</a:t>
            </a:r>
          </a:p>
        </p:txBody>
      </p:sp>
      <p:sp>
        <p:nvSpPr>
          <p:cNvPr id="6" name="Segnaposto contenuto 5"/>
          <p:cNvSpPr>
            <a:spLocks noGrp="1"/>
          </p:cNvSpPr>
          <p:nvPr>
            <p:ph idx="1"/>
          </p:nvPr>
        </p:nvSpPr>
        <p:spPr>
          <a:xfrm>
            <a:off x="116100" y="2133601"/>
            <a:ext cx="8424975" cy="4222750"/>
          </a:xfrm>
        </p:spPr>
        <p:txBody>
          <a:bodyPr>
            <a:normAutofit lnSpcReduction="10000"/>
          </a:bodyPr>
          <a:lstStyle/>
          <a:p>
            <a:pPr algn="just"/>
            <a:r>
              <a:rPr lang="it-IT" sz="2800" b="1" dirty="0"/>
              <a:t>ART. 55L.218/95</a:t>
            </a:r>
            <a:r>
              <a:rPr lang="it-IT" sz="2800" dirty="0"/>
              <a:t>: «La pubblicità degli atti di costituzione, trasferimento ed estinzione dei diritti reali è regolata dalla legge dello Stato in cui il bene si trova al momento dell'atto».</a:t>
            </a:r>
          </a:p>
          <a:p>
            <a:pPr algn="just"/>
            <a:r>
              <a:rPr lang="it-IT" sz="2800" dirty="0"/>
              <a:t>Legge dello Stato in cui il bene si trova al momento dell’atto regola la pubblicità degli atti di costituzione, trasferimento ed estinzione dei diritti reali.</a:t>
            </a:r>
          </a:p>
          <a:p>
            <a:pPr algn="just"/>
            <a:r>
              <a:rPr lang="it-IT" sz="2800" dirty="0"/>
              <a:t>Distinzione rispetto </a:t>
            </a:r>
            <a:r>
              <a:rPr lang="it-IT" sz="2800" b="1" dirty="0"/>
              <a:t>alla forma </a:t>
            </a:r>
            <a:r>
              <a:rPr lang="it-IT" sz="2800" dirty="0"/>
              <a:t>(es.: art. 48 l. 218/95) opportuna per tutela dei terzi.</a:t>
            </a:r>
          </a:p>
        </p:txBody>
      </p:sp>
      <p:sp>
        <p:nvSpPr>
          <p:cNvPr id="4" name="Segnaposto numero diapositiva 3"/>
          <p:cNvSpPr>
            <a:spLocks noGrp="1"/>
          </p:cNvSpPr>
          <p:nvPr>
            <p:ph type="sldNum" sz="quarter" idx="12"/>
          </p:nvPr>
        </p:nvSpPr>
        <p:spPr/>
        <p:txBody>
          <a:bodyPr/>
          <a:lstStyle/>
          <a:p>
            <a:fld id="{277FCE32-2D2C-3A41-9BB8-91B3DCC914FD}" type="slidenum">
              <a:rPr lang="it-IT" smtClean="0"/>
              <a:pPr/>
              <a:t>36</a:t>
            </a:fld>
            <a:endParaRPr lang="it-IT"/>
          </a:p>
        </p:txBody>
      </p:sp>
    </p:spTree>
    <p:custDataLst>
      <p:tags r:id="rId1"/>
    </p:custDataLst>
    <p:extLst>
      <p:ext uri="{BB962C8B-B14F-4D97-AF65-F5344CB8AC3E}">
        <p14:creationId xmlns:p14="http://schemas.microsoft.com/office/powerpoint/2010/main" val="616947648"/>
      </p:ext>
    </p:extLst>
  </p:cSld>
  <p:clrMapOvr>
    <a:masterClrMapping/>
  </p:clrMapOvr>
  <mc:AlternateContent xmlns:mc="http://schemas.openxmlformats.org/markup-compatibility/2006" xmlns:p14="http://schemas.microsoft.com/office/powerpoint/2010/main">
    <mc:Choice Requires="p14">
      <p:transition spd="slow" p14:dur="2000" advTm="58904"/>
    </mc:Choice>
    <mc:Fallback xmlns="">
      <p:transition spd="slow" advTm="58904"/>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1" nodeType="clickEffect">
                                  <p:stCondLst>
                                    <p:cond delay="0"/>
                                  </p:stCondLst>
                                  <p:childTnLst>
                                    <p:set>
                                      <p:cBhvr>
                                        <p:cTn id="22"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1" nodeType="clickEffect">
                                  <p:stCondLst>
                                    <p:cond delay="0"/>
                                  </p:stCondLst>
                                  <p:childTnLst>
                                    <p:set>
                                      <p:cBhvr>
                                        <p:cTn id="26"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6" grpI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1" y="274638"/>
            <a:ext cx="8229600" cy="1784446"/>
          </a:xfrm>
        </p:spPr>
        <p:style>
          <a:lnRef idx="2">
            <a:schemeClr val="accent3">
              <a:shade val="50000"/>
            </a:schemeClr>
          </a:lnRef>
          <a:fillRef idx="1">
            <a:schemeClr val="accent3"/>
          </a:fillRef>
          <a:effectRef idx="0">
            <a:schemeClr val="accent3"/>
          </a:effectRef>
          <a:fontRef idx="minor">
            <a:schemeClr val="lt1"/>
          </a:fontRef>
        </p:style>
        <p:txBody>
          <a:bodyPr>
            <a:normAutofit/>
          </a:bodyPr>
          <a:lstStyle/>
          <a:p>
            <a:pPr algn="just"/>
            <a:r>
              <a:rPr lang="it-IT" dirty="0"/>
              <a:t>ARTT. 51 E OPERATIVITA’ DELLA LEX REI SITAE</a:t>
            </a:r>
          </a:p>
        </p:txBody>
      </p:sp>
      <p:sp>
        <p:nvSpPr>
          <p:cNvPr id="5" name="Segnaposto contenuto 4"/>
          <p:cNvSpPr>
            <a:spLocks noGrp="1"/>
          </p:cNvSpPr>
          <p:nvPr>
            <p:ph idx="1"/>
          </p:nvPr>
        </p:nvSpPr>
        <p:spPr>
          <a:xfrm>
            <a:off x="457200" y="2332038"/>
            <a:ext cx="8229601" cy="4389438"/>
          </a:xfrm>
        </p:spPr>
        <p:txBody>
          <a:bodyPr>
            <a:normAutofit/>
          </a:bodyPr>
          <a:lstStyle/>
          <a:p>
            <a:pPr algn="just"/>
            <a:r>
              <a:rPr lang="it-IT" sz="3200" dirty="0"/>
              <a:t>Fondamento: motivazioni collegate alla sovranità degli Stati e a ragioni di opportunità pratica.</a:t>
            </a:r>
          </a:p>
          <a:p>
            <a:pPr algn="just"/>
            <a:r>
              <a:rPr lang="it-IT" sz="3200" dirty="0"/>
              <a:t>Qualificazione dapprima secondo la </a:t>
            </a:r>
            <a:r>
              <a:rPr lang="it-IT" sz="3200" dirty="0" err="1"/>
              <a:t>lex</a:t>
            </a:r>
            <a:r>
              <a:rPr lang="it-IT" sz="3200" dirty="0"/>
              <a:t> fori e poi secondo la </a:t>
            </a:r>
            <a:r>
              <a:rPr lang="it-IT" sz="3200" dirty="0" err="1"/>
              <a:t>lex</a:t>
            </a:r>
            <a:r>
              <a:rPr lang="it-IT" sz="3200" dirty="0"/>
              <a:t> rei </a:t>
            </a:r>
            <a:r>
              <a:rPr lang="it-IT" sz="3200" dirty="0" err="1"/>
              <a:t>sitae</a:t>
            </a:r>
            <a:r>
              <a:rPr lang="it-IT" sz="3200" dirty="0"/>
              <a:t>.</a:t>
            </a:r>
          </a:p>
        </p:txBody>
      </p:sp>
      <p:sp>
        <p:nvSpPr>
          <p:cNvPr id="4" name="Segnaposto numero diapositiva 3"/>
          <p:cNvSpPr>
            <a:spLocks noGrp="1"/>
          </p:cNvSpPr>
          <p:nvPr>
            <p:ph type="sldNum" sz="quarter" idx="12"/>
          </p:nvPr>
        </p:nvSpPr>
        <p:spPr/>
        <p:txBody>
          <a:bodyPr/>
          <a:lstStyle/>
          <a:p>
            <a:fld id="{277FCE32-2D2C-3A41-9BB8-91B3DCC914FD}" type="slidenum">
              <a:rPr lang="it-IT" smtClean="0"/>
              <a:pPr/>
              <a:t>4</a:t>
            </a:fld>
            <a:endParaRPr lang="it-IT"/>
          </a:p>
        </p:txBody>
      </p:sp>
    </p:spTree>
    <p:custDataLst>
      <p:tags r:id="rId1"/>
    </p:custDataLst>
    <p:extLst>
      <p:ext uri="{BB962C8B-B14F-4D97-AF65-F5344CB8AC3E}">
        <p14:creationId xmlns:p14="http://schemas.microsoft.com/office/powerpoint/2010/main" val="1838435353"/>
      </p:ext>
    </p:extLst>
  </p:cSld>
  <p:clrMapOvr>
    <a:masterClrMapping/>
  </p:clrMapOvr>
  <mc:AlternateContent xmlns:mc="http://schemas.openxmlformats.org/markup-compatibility/2006" xmlns:p14="http://schemas.microsoft.com/office/powerpoint/2010/main">
    <mc:Choice Requires="p14">
      <p:transition spd="slow" p14:dur="2000" advTm="106980"/>
    </mc:Choice>
    <mc:Fallback xmlns="">
      <p:transition spd="slow" advTm="10698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1" nodeType="clickEffect">
                                  <p:stCondLst>
                                    <p:cond delay="0"/>
                                  </p:stCondLst>
                                  <p:childTnLst>
                                    <p:set>
                                      <p:cBhvr>
                                        <p:cTn id="14"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2" nodeType="clickEffect">
                                  <p:stCondLst>
                                    <p:cond delay="0"/>
                                  </p:stCondLst>
                                  <p:childTnLst>
                                    <p:set>
                                      <p:cBhvr>
                                        <p:cTn id="22"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2" nodeType="clickEffect">
                                  <p:stCondLst>
                                    <p:cond delay="0"/>
                                  </p:stCondLst>
                                  <p:childTnLst>
                                    <p:set>
                                      <p:cBhvr>
                                        <p:cTn id="26"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5" grpId="1" build="p"/>
      <p:bldP spid="5" grpId="2"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1" y="274638"/>
            <a:ext cx="8229600" cy="1784446"/>
          </a:xfrm>
        </p:spPr>
        <p:style>
          <a:lnRef idx="2">
            <a:schemeClr val="accent3">
              <a:shade val="50000"/>
            </a:schemeClr>
          </a:lnRef>
          <a:fillRef idx="1">
            <a:schemeClr val="accent3"/>
          </a:fillRef>
          <a:effectRef idx="0">
            <a:schemeClr val="accent3"/>
          </a:effectRef>
          <a:fontRef idx="minor">
            <a:schemeClr val="lt1"/>
          </a:fontRef>
        </p:style>
        <p:txBody>
          <a:bodyPr>
            <a:normAutofit/>
          </a:bodyPr>
          <a:lstStyle/>
          <a:p>
            <a:pPr algn="just"/>
            <a:r>
              <a:rPr lang="it-IT" dirty="0"/>
              <a:t>AMBITO DI APPLICAZIONE DELL’ART. 51 L. 218/95</a:t>
            </a:r>
          </a:p>
        </p:txBody>
      </p:sp>
      <p:sp>
        <p:nvSpPr>
          <p:cNvPr id="5" name="Segnaposto contenuto 4"/>
          <p:cNvSpPr>
            <a:spLocks noGrp="1"/>
          </p:cNvSpPr>
          <p:nvPr>
            <p:ph idx="1"/>
          </p:nvPr>
        </p:nvSpPr>
        <p:spPr>
          <a:xfrm>
            <a:off x="457200" y="2332038"/>
            <a:ext cx="8229601" cy="4389438"/>
          </a:xfrm>
        </p:spPr>
        <p:txBody>
          <a:bodyPr>
            <a:normAutofit lnSpcReduction="10000"/>
          </a:bodyPr>
          <a:lstStyle/>
          <a:p>
            <a:pPr algn="just"/>
            <a:r>
              <a:rPr lang="it-IT" sz="2800" dirty="0"/>
              <a:t>Ambito di applicazione: possesso e aspetti connessi (es. usucapione, animus </a:t>
            </a:r>
            <a:r>
              <a:rPr lang="it-IT" sz="2800" dirty="0" err="1"/>
              <a:t>possidendi</a:t>
            </a:r>
            <a:r>
              <a:rPr lang="it-IT" sz="2800" dirty="0"/>
              <a:t>), proprietà e “altri diritti reali” (di godimento e di garanzia).</a:t>
            </a:r>
          </a:p>
          <a:p>
            <a:pPr algn="just"/>
            <a:endParaRPr lang="it-IT" sz="2800" dirty="0"/>
          </a:p>
          <a:p>
            <a:pPr algn="just"/>
            <a:r>
              <a:rPr lang="it-IT" sz="2800" b="1" dirty="0"/>
              <a:t>POSSESSO= potere sulla cosa che si manifesta in un’attività corrispondente all’esercizio della proprietà o di altro diritto reale (art. 1140 c.c.)- </a:t>
            </a:r>
            <a:r>
              <a:rPr lang="it-IT" sz="2800" dirty="0"/>
              <a:t>esso dà origine a diritti reali: usucapione ed è tutelato da specifiche azioni.</a:t>
            </a:r>
          </a:p>
        </p:txBody>
      </p:sp>
      <p:sp>
        <p:nvSpPr>
          <p:cNvPr id="4" name="Segnaposto numero diapositiva 3"/>
          <p:cNvSpPr>
            <a:spLocks noGrp="1"/>
          </p:cNvSpPr>
          <p:nvPr>
            <p:ph type="sldNum" sz="quarter" idx="12"/>
          </p:nvPr>
        </p:nvSpPr>
        <p:spPr/>
        <p:txBody>
          <a:bodyPr/>
          <a:lstStyle/>
          <a:p>
            <a:fld id="{277FCE32-2D2C-3A41-9BB8-91B3DCC914FD}" type="slidenum">
              <a:rPr lang="it-IT" smtClean="0"/>
              <a:pPr/>
              <a:t>5</a:t>
            </a:fld>
            <a:endParaRPr lang="it-IT"/>
          </a:p>
        </p:txBody>
      </p:sp>
    </p:spTree>
    <p:custDataLst>
      <p:tags r:id="rId1"/>
    </p:custDataLst>
    <p:extLst>
      <p:ext uri="{BB962C8B-B14F-4D97-AF65-F5344CB8AC3E}">
        <p14:creationId xmlns:p14="http://schemas.microsoft.com/office/powerpoint/2010/main" val="2957467326"/>
      </p:ext>
    </p:extLst>
  </p:cSld>
  <p:clrMapOvr>
    <a:masterClrMapping/>
  </p:clrMapOvr>
  <mc:AlternateContent xmlns:mc="http://schemas.openxmlformats.org/markup-compatibility/2006" xmlns:p14="http://schemas.microsoft.com/office/powerpoint/2010/main">
    <mc:Choice Requires="p14">
      <p:transition spd="slow" p14:dur="2000" advTm="129042"/>
    </mc:Choice>
    <mc:Fallback xmlns="">
      <p:transition spd="slow" advTm="129042"/>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1" nodeType="clickEffect">
                                  <p:stCondLst>
                                    <p:cond delay="0"/>
                                  </p:stCondLst>
                                  <p:childTnLst>
                                    <p:set>
                                      <p:cBhvr>
                                        <p:cTn id="14"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2" nodeType="clickEffect">
                                  <p:stCondLst>
                                    <p:cond delay="0"/>
                                  </p:stCondLst>
                                  <p:childTnLst>
                                    <p:set>
                                      <p:cBhvr>
                                        <p:cTn id="22"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2" nodeType="clickEffect">
                                  <p:stCondLst>
                                    <p:cond delay="0"/>
                                  </p:stCondLst>
                                  <p:childTnLst>
                                    <p:set>
                                      <p:cBhvr>
                                        <p:cTn id="26"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5" grpId="1" build="p"/>
      <p:bldP spid="5" grpId="2"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1" y="274638"/>
            <a:ext cx="8229600" cy="1784446"/>
          </a:xfrm>
        </p:spPr>
        <p:style>
          <a:lnRef idx="2">
            <a:schemeClr val="accent3">
              <a:shade val="50000"/>
            </a:schemeClr>
          </a:lnRef>
          <a:fillRef idx="1">
            <a:schemeClr val="accent3"/>
          </a:fillRef>
          <a:effectRef idx="0">
            <a:schemeClr val="accent3"/>
          </a:effectRef>
          <a:fontRef idx="minor">
            <a:schemeClr val="lt1"/>
          </a:fontRef>
        </p:style>
        <p:txBody>
          <a:bodyPr>
            <a:normAutofit/>
          </a:bodyPr>
          <a:lstStyle/>
          <a:p>
            <a:pPr algn="just"/>
            <a:r>
              <a:rPr lang="it-IT" dirty="0"/>
              <a:t>COORDINAMENTO CON ALTRE NORMATIVE</a:t>
            </a:r>
          </a:p>
        </p:txBody>
      </p:sp>
      <p:sp>
        <p:nvSpPr>
          <p:cNvPr id="5" name="Segnaposto contenuto 4"/>
          <p:cNvSpPr>
            <a:spLocks noGrp="1"/>
          </p:cNvSpPr>
          <p:nvPr>
            <p:ph idx="1"/>
          </p:nvPr>
        </p:nvSpPr>
        <p:spPr>
          <a:xfrm>
            <a:off x="278296" y="2246243"/>
            <a:ext cx="8408505" cy="4475233"/>
          </a:xfrm>
        </p:spPr>
        <p:txBody>
          <a:bodyPr>
            <a:normAutofit fontScale="92500" lnSpcReduction="10000"/>
          </a:bodyPr>
          <a:lstStyle/>
          <a:p>
            <a:pPr algn="just"/>
            <a:r>
              <a:rPr lang="it-IT" sz="2800" dirty="0"/>
              <a:t>LIMITI DERIVANTI da:</a:t>
            </a:r>
          </a:p>
          <a:p>
            <a:pPr lvl="1" algn="just"/>
            <a:r>
              <a:rPr lang="it-IT" sz="2500" dirty="0"/>
              <a:t>Norme speciali della l. 218/95: art. 52 diritti sui beni in transito e art. 54 diritti sui beni immateriali;</a:t>
            </a:r>
          </a:p>
          <a:p>
            <a:pPr lvl="1" algn="just"/>
            <a:r>
              <a:rPr lang="it-IT" sz="2500" dirty="0"/>
              <a:t>Altre norme speciali: art. 6 </a:t>
            </a:r>
            <a:r>
              <a:rPr lang="it-IT" sz="2500" dirty="0" err="1"/>
              <a:t>cod</a:t>
            </a:r>
            <a:r>
              <a:rPr lang="it-IT" sz="2500" dirty="0"/>
              <a:t> </a:t>
            </a:r>
            <a:r>
              <a:rPr lang="it-IT" sz="2500" dirty="0" err="1"/>
              <a:t>nav</a:t>
            </a:r>
            <a:r>
              <a:rPr lang="it-IT" sz="2500" dirty="0"/>
              <a:t>.: «la proprietà, gli altri diritti reali e i diritti di garanzia sulle navi e sugli aeromobili nonché le forme di pubblicità degli atti di costituzione, trasmissione ed estinzione di tali diritti sono regolati </a:t>
            </a:r>
            <a:r>
              <a:rPr lang="it-IT" sz="2500" b="1" dirty="0"/>
              <a:t>dalla legge nazionale della nave o dell’aeromobile</a:t>
            </a:r>
            <a:r>
              <a:rPr lang="it-IT" sz="2500" dirty="0"/>
              <a:t>»: errore del </a:t>
            </a:r>
            <a:r>
              <a:rPr lang="it-IT" sz="2500" dirty="0" err="1"/>
              <a:t>Trib</a:t>
            </a:r>
            <a:r>
              <a:rPr lang="it-IT" sz="2500" dirty="0"/>
              <a:t>. Venezia, 6.7.1998 che ha richiamato art. 51 per applicare legge ucraina a nave ucraina sequestrata a Venezia quindi con altro errore nella sostanza ha reso sentenza giusta.</a:t>
            </a:r>
          </a:p>
        </p:txBody>
      </p:sp>
      <p:sp>
        <p:nvSpPr>
          <p:cNvPr id="4" name="Segnaposto numero diapositiva 3"/>
          <p:cNvSpPr>
            <a:spLocks noGrp="1"/>
          </p:cNvSpPr>
          <p:nvPr>
            <p:ph type="sldNum" sz="quarter" idx="12"/>
          </p:nvPr>
        </p:nvSpPr>
        <p:spPr/>
        <p:txBody>
          <a:bodyPr/>
          <a:lstStyle/>
          <a:p>
            <a:fld id="{277FCE32-2D2C-3A41-9BB8-91B3DCC914FD}" type="slidenum">
              <a:rPr lang="it-IT" smtClean="0"/>
              <a:pPr/>
              <a:t>6</a:t>
            </a:fld>
            <a:endParaRPr lang="it-IT"/>
          </a:p>
        </p:txBody>
      </p:sp>
    </p:spTree>
    <p:custDataLst>
      <p:tags r:id="rId1"/>
    </p:custDataLst>
    <p:extLst>
      <p:ext uri="{BB962C8B-B14F-4D97-AF65-F5344CB8AC3E}">
        <p14:creationId xmlns:p14="http://schemas.microsoft.com/office/powerpoint/2010/main" val="725498845"/>
      </p:ext>
    </p:extLst>
  </p:cSld>
  <p:clrMapOvr>
    <a:masterClrMapping/>
  </p:clrMapOvr>
  <mc:AlternateContent xmlns:mc="http://schemas.openxmlformats.org/markup-compatibility/2006" xmlns:p14="http://schemas.microsoft.com/office/powerpoint/2010/main">
    <mc:Choice Requires="p14">
      <p:transition spd="slow" p14:dur="2000" advTm="130646"/>
    </mc:Choice>
    <mc:Fallback xmlns="">
      <p:transition spd="slow" advTm="130646"/>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1" nodeType="clickEffect">
                                  <p:stCondLst>
                                    <p:cond delay="0"/>
                                  </p:stCondLst>
                                  <p:childTnLst>
                                    <p:set>
                                      <p:cBhvr>
                                        <p:cTn id="14" dur="1" fill="hold">
                                          <p:stCondLst>
                                            <p:cond delay="0"/>
                                          </p:stCondLst>
                                        </p:cTn>
                                        <p:tgtEl>
                                          <p:spTgt spid="5">
                                            <p:txEl>
                                              <p:pRg st="0" end="0"/>
                                            </p:txEl>
                                          </p:spTgt>
                                        </p:tgtEl>
                                        <p:attrNameLst>
                                          <p:attrName>style.visibility</p:attrName>
                                        </p:attrNameLst>
                                      </p:cBhvr>
                                      <p:to>
                                        <p:strVal val="visible"/>
                                      </p:to>
                                    </p:set>
                                  </p:childTnLst>
                                </p:cTn>
                              </p:par>
                              <p:par>
                                <p:cTn id="15" presetID="1" presetClass="entr" presetSubtype="0" fill="hold" grpId="1" nodeType="withEffect">
                                  <p:stCondLst>
                                    <p:cond delay="0"/>
                                  </p:stCondLst>
                                  <p:childTnLst>
                                    <p:set>
                                      <p:cBhvr>
                                        <p:cTn id="16" dur="1" fill="hold">
                                          <p:stCondLst>
                                            <p:cond delay="0"/>
                                          </p:stCondLst>
                                        </p:cTn>
                                        <p:tgtEl>
                                          <p:spTgt spid="5">
                                            <p:txEl>
                                              <p:pRg st="1" end="1"/>
                                            </p:txEl>
                                          </p:spTgt>
                                        </p:tgtEl>
                                        <p:attrNameLst>
                                          <p:attrName>style.visibility</p:attrName>
                                        </p:attrNameLst>
                                      </p:cBhvr>
                                      <p:to>
                                        <p:strVal val="visible"/>
                                      </p:to>
                                    </p:set>
                                  </p:childTnLst>
                                </p:cTn>
                              </p:par>
                              <p:par>
                                <p:cTn id="17" presetID="1" presetClass="entr" presetSubtype="0" fill="hold" grpId="1" nodeType="with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2" nodeType="clickEffect">
                                  <p:stCondLst>
                                    <p:cond delay="0"/>
                                  </p:stCondLst>
                                  <p:childTnLst>
                                    <p:set>
                                      <p:cBhvr>
                                        <p:cTn id="22" dur="1" fill="hold">
                                          <p:stCondLst>
                                            <p:cond delay="0"/>
                                          </p:stCondLst>
                                        </p:cTn>
                                        <p:tgtEl>
                                          <p:spTgt spid="5">
                                            <p:txEl>
                                              <p:pRg st="0" end="0"/>
                                            </p:txEl>
                                          </p:spTgt>
                                        </p:tgtEl>
                                        <p:attrNameLst>
                                          <p:attrName>style.visibility</p:attrName>
                                        </p:attrNameLst>
                                      </p:cBhvr>
                                      <p:to>
                                        <p:strVal val="visible"/>
                                      </p:to>
                                    </p:set>
                                  </p:childTnLst>
                                </p:cTn>
                              </p:par>
                              <p:par>
                                <p:cTn id="23" presetID="1" presetClass="entr" presetSubtype="0" fill="hold" grpId="2" nodeType="withEffect">
                                  <p:stCondLst>
                                    <p:cond delay="0"/>
                                  </p:stCondLst>
                                  <p:childTnLst>
                                    <p:set>
                                      <p:cBhvr>
                                        <p:cTn id="24" dur="1" fill="hold">
                                          <p:stCondLst>
                                            <p:cond delay="0"/>
                                          </p:stCondLst>
                                        </p:cTn>
                                        <p:tgtEl>
                                          <p:spTgt spid="5">
                                            <p:txEl>
                                              <p:pRg st="1" end="1"/>
                                            </p:txEl>
                                          </p:spTgt>
                                        </p:tgtEl>
                                        <p:attrNameLst>
                                          <p:attrName>style.visibility</p:attrName>
                                        </p:attrNameLst>
                                      </p:cBhvr>
                                      <p:to>
                                        <p:strVal val="visible"/>
                                      </p:to>
                                    </p:set>
                                  </p:childTnLst>
                                </p:cTn>
                              </p:par>
                              <p:par>
                                <p:cTn id="25" presetID="1" presetClass="entr" presetSubtype="0" fill="hold" grpId="2" nodeType="withEffect">
                                  <p:stCondLst>
                                    <p:cond delay="0"/>
                                  </p:stCondLst>
                                  <p:childTnLst>
                                    <p:set>
                                      <p:cBhvr>
                                        <p:cTn id="26"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5" grpId="1" build="p"/>
      <p:bldP spid="5" grpId="2"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1" y="274638"/>
            <a:ext cx="8229600" cy="1784446"/>
          </a:xfrm>
        </p:spPr>
        <p:style>
          <a:lnRef idx="2">
            <a:schemeClr val="accent3">
              <a:shade val="50000"/>
            </a:schemeClr>
          </a:lnRef>
          <a:fillRef idx="1">
            <a:schemeClr val="accent3"/>
          </a:fillRef>
          <a:effectRef idx="0">
            <a:schemeClr val="accent3"/>
          </a:effectRef>
          <a:fontRef idx="minor">
            <a:schemeClr val="lt1"/>
          </a:fontRef>
        </p:style>
        <p:txBody>
          <a:bodyPr>
            <a:normAutofit/>
          </a:bodyPr>
          <a:lstStyle/>
          <a:p>
            <a:pPr algn="just"/>
            <a:r>
              <a:rPr lang="it-IT" dirty="0">
                <a:solidFill>
                  <a:schemeClr val="tx1"/>
                </a:solidFill>
              </a:rPr>
              <a:t>COORDINAMENTO CON ALTRE NORMATIVE</a:t>
            </a:r>
          </a:p>
        </p:txBody>
      </p:sp>
      <p:sp>
        <p:nvSpPr>
          <p:cNvPr id="5" name="Segnaposto contenuto 4"/>
          <p:cNvSpPr>
            <a:spLocks noGrp="1"/>
          </p:cNvSpPr>
          <p:nvPr>
            <p:ph idx="1"/>
          </p:nvPr>
        </p:nvSpPr>
        <p:spPr>
          <a:xfrm>
            <a:off x="457200" y="2332038"/>
            <a:ext cx="8229601" cy="4389438"/>
          </a:xfrm>
        </p:spPr>
        <p:txBody>
          <a:bodyPr>
            <a:normAutofit fontScale="85000" lnSpcReduction="10000"/>
          </a:bodyPr>
          <a:lstStyle/>
          <a:p>
            <a:pPr algn="just"/>
            <a:r>
              <a:rPr lang="it-IT" sz="2800" dirty="0"/>
              <a:t>LIMITI DERIVANTI da:</a:t>
            </a:r>
          </a:p>
          <a:p>
            <a:pPr lvl="1" algn="just"/>
            <a:r>
              <a:rPr lang="it-IT" sz="2500" b="1" dirty="0"/>
              <a:t>Norme a tutela dei beni rientranti nel patrimonio storico, artistico e culturale di uno Stato</a:t>
            </a:r>
            <a:r>
              <a:rPr lang="it-IT" sz="2500" dirty="0"/>
              <a:t>: norme di diritto pubblico che operano anche ove il bene si trovi all’estero (anche per una mostra): </a:t>
            </a:r>
            <a:r>
              <a:rPr lang="it-IT" sz="2500" b="1" dirty="0"/>
              <a:t>norme di applicazione necessaria</a:t>
            </a:r>
            <a:endParaRPr lang="it-IT" sz="2500" b="1" u="sng" dirty="0"/>
          </a:p>
          <a:p>
            <a:pPr lvl="1" algn="just"/>
            <a:r>
              <a:rPr lang="it-IT" sz="2500" dirty="0"/>
              <a:t>Norme poste da atti internazionali: Convenzione di Parigi del 14.11.1970 sulle misure da adottare per impedire illecita importazione, esportazione e trasferimento di </a:t>
            </a:r>
            <a:r>
              <a:rPr lang="it-IT" sz="2500" dirty="0" err="1"/>
              <a:t>prop</a:t>
            </a:r>
            <a:r>
              <a:rPr lang="it-IT" sz="2500" dirty="0"/>
              <a:t> dei beni culturali (l.1975, n. 873) integrata da </a:t>
            </a:r>
            <a:r>
              <a:rPr lang="it-IT" sz="2500" dirty="0" err="1"/>
              <a:t>Conv</a:t>
            </a:r>
            <a:r>
              <a:rPr lang="it-IT" sz="2500" dirty="0"/>
              <a:t>. Di Roma del 24.6.1995 (l.1999 n.213)</a:t>
            </a:r>
          </a:p>
          <a:p>
            <a:pPr lvl="1" algn="just"/>
            <a:r>
              <a:rPr lang="it-IT" sz="2500" dirty="0"/>
              <a:t>Norme europee: Reg. 116/2009 del Consiglio sull’esportazione di beni culturali.</a:t>
            </a:r>
          </a:p>
        </p:txBody>
      </p:sp>
      <p:sp>
        <p:nvSpPr>
          <p:cNvPr id="4" name="Segnaposto numero diapositiva 3"/>
          <p:cNvSpPr>
            <a:spLocks noGrp="1"/>
          </p:cNvSpPr>
          <p:nvPr>
            <p:ph type="sldNum" sz="quarter" idx="12"/>
          </p:nvPr>
        </p:nvSpPr>
        <p:spPr/>
        <p:txBody>
          <a:bodyPr/>
          <a:lstStyle/>
          <a:p>
            <a:fld id="{277FCE32-2D2C-3A41-9BB8-91B3DCC914FD}" type="slidenum">
              <a:rPr lang="it-IT" smtClean="0"/>
              <a:pPr/>
              <a:t>7</a:t>
            </a:fld>
            <a:endParaRPr lang="it-IT"/>
          </a:p>
        </p:txBody>
      </p:sp>
    </p:spTree>
    <p:custDataLst>
      <p:tags r:id="rId1"/>
    </p:custDataLst>
    <p:extLst>
      <p:ext uri="{BB962C8B-B14F-4D97-AF65-F5344CB8AC3E}">
        <p14:creationId xmlns:p14="http://schemas.microsoft.com/office/powerpoint/2010/main" val="3554532389"/>
      </p:ext>
    </p:extLst>
  </p:cSld>
  <p:clrMapOvr>
    <a:masterClrMapping/>
  </p:clrMapOvr>
  <mc:AlternateContent xmlns:mc="http://schemas.openxmlformats.org/markup-compatibility/2006" xmlns:p14="http://schemas.microsoft.com/office/powerpoint/2010/main">
    <mc:Choice Requires="p14">
      <p:transition spd="slow" p14:dur="2000" advTm="170246"/>
    </mc:Choice>
    <mc:Fallback xmlns="">
      <p:transition spd="slow" advTm="170246"/>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1"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childTnLst>
                                </p:cTn>
                              </p:par>
                              <p:par>
                                <p:cTn id="17" presetID="1" presetClass="entr" presetSubtype="0" fill="hold" grpId="1" nodeType="withEffect">
                                  <p:stCondLst>
                                    <p:cond delay="0"/>
                                  </p:stCondLst>
                                  <p:childTnLst>
                                    <p:set>
                                      <p:cBhvr>
                                        <p:cTn id="18" dur="1" fill="hold">
                                          <p:stCondLst>
                                            <p:cond delay="0"/>
                                          </p:stCondLst>
                                        </p:cTn>
                                        <p:tgtEl>
                                          <p:spTgt spid="5">
                                            <p:txEl>
                                              <p:pRg st="1" end="1"/>
                                            </p:txEl>
                                          </p:spTgt>
                                        </p:tgtEl>
                                        <p:attrNameLst>
                                          <p:attrName>style.visibility</p:attrName>
                                        </p:attrNameLst>
                                      </p:cBhvr>
                                      <p:to>
                                        <p:strVal val="visible"/>
                                      </p:to>
                                    </p:set>
                                  </p:childTnLst>
                                </p:cTn>
                              </p:par>
                              <p:par>
                                <p:cTn id="19" presetID="1" presetClass="entr" presetSubtype="0" fill="hold" grpId="1" nodeType="withEffect">
                                  <p:stCondLst>
                                    <p:cond delay="0"/>
                                  </p:stCondLst>
                                  <p:childTnLst>
                                    <p:set>
                                      <p:cBhvr>
                                        <p:cTn id="20" dur="1" fill="hold">
                                          <p:stCondLst>
                                            <p:cond delay="0"/>
                                          </p:stCondLst>
                                        </p:cTn>
                                        <p:tgtEl>
                                          <p:spTgt spid="5">
                                            <p:txEl>
                                              <p:pRg st="2" end="2"/>
                                            </p:txEl>
                                          </p:spTgt>
                                        </p:tgtEl>
                                        <p:attrNameLst>
                                          <p:attrName>style.visibility</p:attrName>
                                        </p:attrNameLst>
                                      </p:cBhvr>
                                      <p:to>
                                        <p:strVal val="visible"/>
                                      </p:to>
                                    </p:set>
                                  </p:childTnLst>
                                </p:cTn>
                              </p:par>
                              <p:par>
                                <p:cTn id="21" presetID="1" presetClass="entr" presetSubtype="0" fill="hold" grpId="1" nodeType="withEffect">
                                  <p:stCondLst>
                                    <p:cond delay="0"/>
                                  </p:stCondLst>
                                  <p:childTnLst>
                                    <p:set>
                                      <p:cBhvr>
                                        <p:cTn id="22"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2" nodeType="clickEffect">
                                  <p:stCondLst>
                                    <p:cond delay="0"/>
                                  </p:stCondLst>
                                  <p:childTnLst>
                                    <p:set>
                                      <p:cBhvr>
                                        <p:cTn id="26" dur="1" fill="hold">
                                          <p:stCondLst>
                                            <p:cond delay="0"/>
                                          </p:stCondLst>
                                        </p:cTn>
                                        <p:tgtEl>
                                          <p:spTgt spid="5">
                                            <p:txEl>
                                              <p:pRg st="0" end="0"/>
                                            </p:txEl>
                                          </p:spTgt>
                                        </p:tgtEl>
                                        <p:attrNameLst>
                                          <p:attrName>style.visibility</p:attrName>
                                        </p:attrNameLst>
                                      </p:cBhvr>
                                      <p:to>
                                        <p:strVal val="visible"/>
                                      </p:to>
                                    </p:set>
                                  </p:childTnLst>
                                </p:cTn>
                              </p:par>
                              <p:par>
                                <p:cTn id="27" presetID="1" presetClass="entr" presetSubtype="0" fill="hold" grpId="2" nodeType="withEffect">
                                  <p:stCondLst>
                                    <p:cond delay="0"/>
                                  </p:stCondLst>
                                  <p:childTnLst>
                                    <p:set>
                                      <p:cBhvr>
                                        <p:cTn id="28" dur="1" fill="hold">
                                          <p:stCondLst>
                                            <p:cond delay="0"/>
                                          </p:stCondLst>
                                        </p:cTn>
                                        <p:tgtEl>
                                          <p:spTgt spid="5">
                                            <p:txEl>
                                              <p:pRg st="1" end="1"/>
                                            </p:txEl>
                                          </p:spTgt>
                                        </p:tgtEl>
                                        <p:attrNameLst>
                                          <p:attrName>style.visibility</p:attrName>
                                        </p:attrNameLst>
                                      </p:cBhvr>
                                      <p:to>
                                        <p:strVal val="visible"/>
                                      </p:to>
                                    </p:set>
                                  </p:childTnLst>
                                </p:cTn>
                              </p:par>
                              <p:par>
                                <p:cTn id="29" presetID="1" presetClass="entr" presetSubtype="0" fill="hold" grpId="2" nodeType="withEffect">
                                  <p:stCondLst>
                                    <p:cond delay="0"/>
                                  </p:stCondLst>
                                  <p:childTnLst>
                                    <p:set>
                                      <p:cBhvr>
                                        <p:cTn id="30" dur="1" fill="hold">
                                          <p:stCondLst>
                                            <p:cond delay="0"/>
                                          </p:stCondLst>
                                        </p:cTn>
                                        <p:tgtEl>
                                          <p:spTgt spid="5">
                                            <p:txEl>
                                              <p:pRg st="2" end="2"/>
                                            </p:txEl>
                                          </p:spTgt>
                                        </p:tgtEl>
                                        <p:attrNameLst>
                                          <p:attrName>style.visibility</p:attrName>
                                        </p:attrNameLst>
                                      </p:cBhvr>
                                      <p:to>
                                        <p:strVal val="visible"/>
                                      </p:to>
                                    </p:set>
                                  </p:childTnLst>
                                </p:cTn>
                              </p:par>
                              <p:par>
                                <p:cTn id="31" presetID="1" presetClass="entr" presetSubtype="0" fill="hold" grpId="2" nodeType="withEffect">
                                  <p:stCondLst>
                                    <p:cond delay="0"/>
                                  </p:stCondLst>
                                  <p:childTnLst>
                                    <p:set>
                                      <p:cBhvr>
                                        <p:cTn id="32"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5" grpId="1" build="p"/>
      <p:bldP spid="5" grpId="2"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59634" y="277676"/>
            <a:ext cx="8229601" cy="1096962"/>
          </a:xfrm>
        </p:spPr>
        <p:style>
          <a:lnRef idx="2">
            <a:schemeClr val="accent3">
              <a:shade val="50000"/>
            </a:schemeClr>
          </a:lnRef>
          <a:fillRef idx="1">
            <a:schemeClr val="accent3"/>
          </a:fillRef>
          <a:effectRef idx="0">
            <a:schemeClr val="accent3"/>
          </a:effectRef>
          <a:fontRef idx="minor">
            <a:schemeClr val="lt1"/>
          </a:fontRef>
        </p:style>
        <p:txBody>
          <a:bodyPr>
            <a:normAutofit fontScale="90000"/>
          </a:bodyPr>
          <a:lstStyle/>
          <a:p>
            <a:pPr algn="just"/>
            <a:r>
              <a:rPr lang="it-IT" dirty="0"/>
              <a:t>COORDINAMENTO CON ALTRE NORMATIVE</a:t>
            </a:r>
          </a:p>
        </p:txBody>
      </p:sp>
      <p:sp>
        <p:nvSpPr>
          <p:cNvPr id="5" name="Segnaposto contenuto 4"/>
          <p:cNvSpPr>
            <a:spLocks noGrp="1"/>
          </p:cNvSpPr>
          <p:nvPr>
            <p:ph idx="1"/>
          </p:nvPr>
        </p:nvSpPr>
        <p:spPr>
          <a:xfrm>
            <a:off x="0" y="1374638"/>
            <a:ext cx="8130209" cy="5346838"/>
          </a:xfrm>
        </p:spPr>
        <p:txBody>
          <a:bodyPr>
            <a:normAutofit/>
          </a:bodyPr>
          <a:lstStyle/>
          <a:p>
            <a:pPr algn="just"/>
            <a:r>
              <a:rPr lang="it-IT" sz="2400" dirty="0"/>
              <a:t>APPLICAZIONE: caso della statua di </a:t>
            </a:r>
            <a:r>
              <a:rPr lang="it-IT" sz="2400" dirty="0" err="1"/>
              <a:t>Lisippo</a:t>
            </a:r>
            <a:r>
              <a:rPr lang="it-IT" sz="2400" dirty="0"/>
              <a:t>-Atleta di FANO </a:t>
            </a:r>
            <a:r>
              <a:rPr lang="it-IT" sz="2400" dirty="0" err="1"/>
              <a:t>Trib</a:t>
            </a:r>
            <a:r>
              <a:rPr lang="it-IT" sz="2400" dirty="0"/>
              <a:t>. Pesaro 12.6.2009 e 10.2.2010: statua trovata  da un peschereccio italiano nel 1964 e esportata illecitamente- acquistata dal Paul </a:t>
            </a:r>
            <a:r>
              <a:rPr lang="it-IT" sz="2400" dirty="0" err="1"/>
              <a:t>Getty</a:t>
            </a:r>
            <a:r>
              <a:rPr lang="it-IT" sz="2400" dirty="0"/>
              <a:t> </a:t>
            </a:r>
            <a:r>
              <a:rPr lang="it-IT" sz="2400" dirty="0" err="1"/>
              <a:t>Museum</a:t>
            </a:r>
            <a:r>
              <a:rPr lang="it-IT" sz="2400" dirty="0"/>
              <a:t> di Los Angeles e poi da una società del Lussemburgo, ma applicando art. 51 e norme italiane infine l’acquisto è stato dichiarato invalido. (l. 1089/39 illecita esportazione di opere archeologiche) e vi è un ordine di confisca della statua dal 2018….</a:t>
            </a:r>
          </a:p>
        </p:txBody>
      </p:sp>
      <p:sp>
        <p:nvSpPr>
          <p:cNvPr id="4" name="Segnaposto numero diapositiva 3"/>
          <p:cNvSpPr>
            <a:spLocks noGrp="1"/>
          </p:cNvSpPr>
          <p:nvPr>
            <p:ph type="sldNum" sz="quarter" idx="12"/>
          </p:nvPr>
        </p:nvSpPr>
        <p:spPr/>
        <p:txBody>
          <a:bodyPr/>
          <a:lstStyle/>
          <a:p>
            <a:fld id="{277FCE32-2D2C-3A41-9BB8-91B3DCC914FD}" type="slidenum">
              <a:rPr lang="it-IT" smtClean="0"/>
              <a:pPr/>
              <a:t>8</a:t>
            </a:fld>
            <a:endParaRPr lang="it-IT"/>
          </a:p>
        </p:txBody>
      </p:sp>
      <p:pic>
        <p:nvPicPr>
          <p:cNvPr id="6" name="Immagine 5">
            <a:extLst>
              <a:ext uri="{FF2B5EF4-FFF2-40B4-BE49-F238E27FC236}">
                <a16:creationId xmlns:a16="http://schemas.microsoft.com/office/drawing/2014/main" id="{D7BC1B27-1ED0-A64D-93B6-E4AA95EE8760}"/>
              </a:ext>
            </a:extLst>
          </p:cNvPr>
          <p:cNvPicPr>
            <a:picLocks noChangeAspect="1"/>
          </p:cNvPicPr>
          <p:nvPr/>
        </p:nvPicPr>
        <p:blipFill>
          <a:blip r:embed="rId3"/>
          <a:stretch>
            <a:fillRect/>
          </a:stretch>
        </p:blipFill>
        <p:spPr>
          <a:xfrm>
            <a:off x="5426765" y="4641709"/>
            <a:ext cx="1274230" cy="1698973"/>
          </a:xfrm>
          <a:prstGeom prst="rect">
            <a:avLst/>
          </a:prstGeom>
        </p:spPr>
      </p:pic>
    </p:spTree>
    <p:custDataLst>
      <p:tags r:id="rId1"/>
    </p:custDataLst>
    <p:extLst>
      <p:ext uri="{BB962C8B-B14F-4D97-AF65-F5344CB8AC3E}">
        <p14:creationId xmlns:p14="http://schemas.microsoft.com/office/powerpoint/2010/main" val="1651130592"/>
      </p:ext>
    </p:extLst>
  </p:cSld>
  <p:clrMapOvr>
    <a:masterClrMapping/>
  </p:clrMapOvr>
  <mc:AlternateContent xmlns:mc="http://schemas.openxmlformats.org/markup-compatibility/2006" xmlns:p14="http://schemas.microsoft.com/office/powerpoint/2010/main">
    <mc:Choice Requires="p14">
      <p:transition spd="slow" p14:dur="2000" advTm="175316"/>
    </mc:Choice>
    <mc:Fallback xmlns="">
      <p:transition spd="slow" advTm="175316"/>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2" nodeType="clickEffect">
                                  <p:stCondLst>
                                    <p:cond delay="0"/>
                                  </p:stCondLst>
                                  <p:childTnLst>
                                    <p:set>
                                      <p:cBhvr>
                                        <p:cTn id="14"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5" grpId="1" build="p"/>
      <p:bldP spid="5" grpId="2"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59634" y="277676"/>
            <a:ext cx="8229601" cy="1096962"/>
          </a:xfrm>
        </p:spPr>
        <p:style>
          <a:lnRef idx="2">
            <a:schemeClr val="accent3">
              <a:shade val="50000"/>
            </a:schemeClr>
          </a:lnRef>
          <a:fillRef idx="1">
            <a:schemeClr val="accent3"/>
          </a:fillRef>
          <a:effectRef idx="0">
            <a:schemeClr val="accent3"/>
          </a:effectRef>
          <a:fontRef idx="minor">
            <a:schemeClr val="lt1"/>
          </a:fontRef>
        </p:style>
        <p:txBody>
          <a:bodyPr>
            <a:normAutofit fontScale="90000"/>
          </a:bodyPr>
          <a:lstStyle/>
          <a:p>
            <a:pPr algn="just"/>
            <a:r>
              <a:rPr lang="it-IT" dirty="0"/>
              <a:t>COORDINAMENTO CON ALTRE NORMATIVE</a:t>
            </a:r>
          </a:p>
        </p:txBody>
      </p:sp>
      <p:sp>
        <p:nvSpPr>
          <p:cNvPr id="5" name="Segnaposto contenuto 4"/>
          <p:cNvSpPr>
            <a:spLocks noGrp="1"/>
          </p:cNvSpPr>
          <p:nvPr>
            <p:ph idx="1"/>
          </p:nvPr>
        </p:nvSpPr>
        <p:spPr>
          <a:xfrm>
            <a:off x="0" y="1374638"/>
            <a:ext cx="8686801" cy="5346838"/>
          </a:xfrm>
        </p:spPr>
        <p:txBody>
          <a:bodyPr>
            <a:normAutofit/>
          </a:bodyPr>
          <a:lstStyle/>
          <a:p>
            <a:pPr algn="just"/>
            <a:r>
              <a:rPr lang="it-IT" sz="2800" dirty="0" err="1"/>
              <a:t>Trib</a:t>
            </a:r>
            <a:r>
              <a:rPr lang="it-IT" sz="2800" dirty="0"/>
              <a:t>. Pesaro 10.2.2010 ha stabilito che al fine di affermare se una statua greca attualmente situata negli USA sia stata illegittimamente trasferita all’estero occorre fare riferimento alla legge italiana in quanto «</a:t>
            </a:r>
            <a:r>
              <a:rPr lang="it-IT" sz="2800" b="1" dirty="0"/>
              <a:t>è in Italia che essa si trovava al momento del suo trasferimento all’estero</a:t>
            </a:r>
            <a:r>
              <a:rPr lang="it-IT" sz="2800" dirty="0"/>
              <a:t>». ….</a:t>
            </a:r>
            <a:endParaRPr lang="it-IT" sz="2500" dirty="0"/>
          </a:p>
        </p:txBody>
      </p:sp>
      <p:sp>
        <p:nvSpPr>
          <p:cNvPr id="4" name="Segnaposto numero diapositiva 3"/>
          <p:cNvSpPr>
            <a:spLocks noGrp="1"/>
          </p:cNvSpPr>
          <p:nvPr>
            <p:ph type="sldNum" sz="quarter" idx="12"/>
          </p:nvPr>
        </p:nvSpPr>
        <p:spPr/>
        <p:txBody>
          <a:bodyPr/>
          <a:lstStyle/>
          <a:p>
            <a:fld id="{277FCE32-2D2C-3A41-9BB8-91B3DCC914FD}" type="slidenum">
              <a:rPr lang="it-IT" smtClean="0"/>
              <a:pPr/>
              <a:t>9</a:t>
            </a:fld>
            <a:endParaRPr lang="it-IT"/>
          </a:p>
        </p:txBody>
      </p:sp>
      <p:pic>
        <p:nvPicPr>
          <p:cNvPr id="6" name="Immagine 5">
            <a:extLst>
              <a:ext uri="{FF2B5EF4-FFF2-40B4-BE49-F238E27FC236}">
                <a16:creationId xmlns:a16="http://schemas.microsoft.com/office/drawing/2014/main" id="{D7BC1B27-1ED0-A64D-93B6-E4AA95EE8760}"/>
              </a:ext>
            </a:extLst>
          </p:cNvPr>
          <p:cNvPicPr>
            <a:picLocks noChangeAspect="1"/>
          </p:cNvPicPr>
          <p:nvPr/>
        </p:nvPicPr>
        <p:blipFill>
          <a:blip r:embed="rId3"/>
          <a:stretch>
            <a:fillRect/>
          </a:stretch>
        </p:blipFill>
        <p:spPr>
          <a:xfrm>
            <a:off x="3798360" y="4048057"/>
            <a:ext cx="2167457" cy="2889942"/>
          </a:xfrm>
          <a:prstGeom prst="rect">
            <a:avLst/>
          </a:prstGeom>
        </p:spPr>
      </p:pic>
    </p:spTree>
    <p:custDataLst>
      <p:tags r:id="rId1"/>
    </p:custDataLst>
    <p:extLst>
      <p:ext uri="{BB962C8B-B14F-4D97-AF65-F5344CB8AC3E}">
        <p14:creationId xmlns:p14="http://schemas.microsoft.com/office/powerpoint/2010/main" val="1274600222"/>
      </p:ext>
    </p:extLst>
  </p:cSld>
  <p:clrMapOvr>
    <a:masterClrMapping/>
  </p:clrMapOvr>
  <mc:AlternateContent xmlns:mc="http://schemas.openxmlformats.org/markup-compatibility/2006" xmlns:p14="http://schemas.microsoft.com/office/powerpoint/2010/main">
    <mc:Choice Requires="p14">
      <p:transition spd="slow" p14:dur="2000" advTm="41545"/>
    </mc:Choice>
    <mc:Fallback xmlns="">
      <p:transition spd="slow" advTm="41545"/>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2" nodeType="clickEffect">
                                  <p:stCondLst>
                                    <p:cond delay="0"/>
                                  </p:stCondLst>
                                  <p:childTnLst>
                                    <p:set>
                                      <p:cBhvr>
                                        <p:cTn id="14"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5" grpId="1" build="p"/>
      <p:bldP spid="5" grpId="2" build="p"/>
    </p:bldLst>
  </p:timing>
</p:sld>
</file>

<file path=ppt/tags/tag1.xml><?xml version="1.0" encoding="utf-8"?>
<p:tagLst xmlns:a="http://schemas.openxmlformats.org/drawingml/2006/main" xmlns:r="http://schemas.openxmlformats.org/officeDocument/2006/relationships" xmlns:p="http://schemas.openxmlformats.org/presentationml/2006/main">
  <p:tag name="TIMING" val="|9.4|0.4|2.7|0.7"/>
</p:tagLst>
</file>

<file path=ppt/tags/tag10.xml><?xml version="1.0" encoding="utf-8"?>
<p:tagLst xmlns:a="http://schemas.openxmlformats.org/drawingml/2006/main" xmlns:r="http://schemas.openxmlformats.org/officeDocument/2006/relationships" xmlns:p="http://schemas.openxmlformats.org/presentationml/2006/main">
  <p:tag name="TIMING" val="|1.7"/>
</p:tagLst>
</file>

<file path=ppt/tags/tag11.xml><?xml version="1.0" encoding="utf-8"?>
<p:tagLst xmlns:a="http://schemas.openxmlformats.org/drawingml/2006/main" xmlns:r="http://schemas.openxmlformats.org/officeDocument/2006/relationships" xmlns:p="http://schemas.openxmlformats.org/presentationml/2006/main">
  <p:tag name="TIMING" val="|2.5"/>
</p:tagLst>
</file>

<file path=ppt/tags/tag12.xml><?xml version="1.0" encoding="utf-8"?>
<p:tagLst xmlns:a="http://schemas.openxmlformats.org/drawingml/2006/main" xmlns:r="http://schemas.openxmlformats.org/officeDocument/2006/relationships" xmlns:p="http://schemas.openxmlformats.org/presentationml/2006/main">
  <p:tag name="TIMING" val="|1.7|0.4"/>
</p:tagLst>
</file>

<file path=ppt/tags/tag13.xml><?xml version="1.0" encoding="utf-8"?>
<p:tagLst xmlns:a="http://schemas.openxmlformats.org/drawingml/2006/main" xmlns:r="http://schemas.openxmlformats.org/officeDocument/2006/relationships" xmlns:p="http://schemas.openxmlformats.org/presentationml/2006/main">
  <p:tag name="TIMING" val="|1.4|0.4"/>
</p:tagLst>
</file>

<file path=ppt/tags/tag14.xml><?xml version="1.0" encoding="utf-8"?>
<p:tagLst xmlns:a="http://schemas.openxmlformats.org/drawingml/2006/main" xmlns:r="http://schemas.openxmlformats.org/officeDocument/2006/relationships" xmlns:p="http://schemas.openxmlformats.org/presentationml/2006/main">
  <p:tag name="TIMING" val="|1.5|0.3"/>
</p:tagLst>
</file>

<file path=ppt/tags/tag15.xml><?xml version="1.0" encoding="utf-8"?>
<p:tagLst xmlns:a="http://schemas.openxmlformats.org/drawingml/2006/main" xmlns:r="http://schemas.openxmlformats.org/officeDocument/2006/relationships" xmlns:p="http://schemas.openxmlformats.org/presentationml/2006/main">
  <p:tag name="TIMING" val="|1.5|0.3"/>
</p:tagLst>
</file>

<file path=ppt/tags/tag16.xml><?xml version="1.0" encoding="utf-8"?>
<p:tagLst xmlns:a="http://schemas.openxmlformats.org/drawingml/2006/main" xmlns:r="http://schemas.openxmlformats.org/officeDocument/2006/relationships" xmlns:p="http://schemas.openxmlformats.org/presentationml/2006/main">
  <p:tag name="TIMING" val="|0.6|2.5|1"/>
</p:tagLst>
</file>

<file path=ppt/tags/tag17.xml><?xml version="1.0" encoding="utf-8"?>
<p:tagLst xmlns:a="http://schemas.openxmlformats.org/drawingml/2006/main" xmlns:r="http://schemas.openxmlformats.org/officeDocument/2006/relationships" xmlns:p="http://schemas.openxmlformats.org/presentationml/2006/main">
  <p:tag name="TIMING" val="|0.6|2.5|1"/>
</p:tagLst>
</file>

<file path=ppt/tags/tag18.xml><?xml version="1.0" encoding="utf-8"?>
<p:tagLst xmlns:a="http://schemas.openxmlformats.org/drawingml/2006/main" xmlns:r="http://schemas.openxmlformats.org/officeDocument/2006/relationships" xmlns:p="http://schemas.openxmlformats.org/presentationml/2006/main">
  <p:tag name="TIMING" val="|0.9|9.3|12.4|15.8"/>
</p:tagLst>
</file>

<file path=ppt/tags/tag19.xml><?xml version="1.0" encoding="utf-8"?>
<p:tagLst xmlns:a="http://schemas.openxmlformats.org/drawingml/2006/main" xmlns:r="http://schemas.openxmlformats.org/officeDocument/2006/relationships" xmlns:p="http://schemas.openxmlformats.org/presentationml/2006/main">
  <p:tag name="TIMING" val="|0.9"/>
</p:tagLst>
</file>

<file path=ppt/tags/tag2.xml><?xml version="1.0" encoding="utf-8"?>
<p:tagLst xmlns:a="http://schemas.openxmlformats.org/drawingml/2006/main" xmlns:r="http://schemas.openxmlformats.org/officeDocument/2006/relationships" xmlns:p="http://schemas.openxmlformats.org/presentationml/2006/main">
  <p:tag name="TIMING" val="|2.1|0.8"/>
</p:tagLst>
</file>

<file path=ppt/tags/tag20.xml><?xml version="1.0" encoding="utf-8"?>
<p:tagLst xmlns:a="http://schemas.openxmlformats.org/drawingml/2006/main" xmlns:r="http://schemas.openxmlformats.org/officeDocument/2006/relationships" xmlns:p="http://schemas.openxmlformats.org/presentationml/2006/main">
  <p:tag name="TIMING" val="|2.1|2.3"/>
</p:tagLst>
</file>

<file path=ppt/tags/tag21.xml><?xml version="1.0" encoding="utf-8"?>
<p:tagLst xmlns:a="http://schemas.openxmlformats.org/drawingml/2006/main" xmlns:r="http://schemas.openxmlformats.org/officeDocument/2006/relationships" xmlns:p="http://schemas.openxmlformats.org/presentationml/2006/main">
  <p:tag name="TIMING" val="|3.3|0.3|0.7"/>
</p:tagLst>
</file>

<file path=ppt/tags/tag22.xml><?xml version="1.0" encoding="utf-8"?>
<p:tagLst xmlns:a="http://schemas.openxmlformats.org/drawingml/2006/main" xmlns:r="http://schemas.openxmlformats.org/officeDocument/2006/relationships" xmlns:p="http://schemas.openxmlformats.org/presentationml/2006/main">
  <p:tag name="TIMING" val="|0.7"/>
</p:tagLst>
</file>

<file path=ppt/tags/tag23.xml><?xml version="1.0" encoding="utf-8"?>
<p:tagLst xmlns:a="http://schemas.openxmlformats.org/drawingml/2006/main" xmlns:r="http://schemas.openxmlformats.org/officeDocument/2006/relationships" xmlns:p="http://schemas.openxmlformats.org/presentationml/2006/main">
  <p:tag name="TIMING" val="|0.6|0.7"/>
</p:tagLst>
</file>

<file path=ppt/tags/tag24.xml><?xml version="1.0" encoding="utf-8"?>
<p:tagLst xmlns:a="http://schemas.openxmlformats.org/drawingml/2006/main" xmlns:r="http://schemas.openxmlformats.org/officeDocument/2006/relationships" xmlns:p="http://schemas.openxmlformats.org/presentationml/2006/main">
  <p:tag name="TIMING" val="|0.8|0.9"/>
</p:tagLst>
</file>

<file path=ppt/tags/tag25.xml><?xml version="1.0" encoding="utf-8"?>
<p:tagLst xmlns:a="http://schemas.openxmlformats.org/drawingml/2006/main" xmlns:r="http://schemas.openxmlformats.org/officeDocument/2006/relationships" xmlns:p="http://schemas.openxmlformats.org/presentationml/2006/main">
  <p:tag name="TIMING" val="|0.9|2.5"/>
</p:tagLst>
</file>

<file path=ppt/tags/tag26.xml><?xml version="1.0" encoding="utf-8"?>
<p:tagLst xmlns:a="http://schemas.openxmlformats.org/drawingml/2006/main" xmlns:r="http://schemas.openxmlformats.org/officeDocument/2006/relationships" xmlns:p="http://schemas.openxmlformats.org/presentationml/2006/main">
  <p:tag name="TIMING" val="|0.8"/>
</p:tagLst>
</file>

<file path=ppt/tags/tag27.xml><?xml version="1.0" encoding="utf-8"?>
<p:tagLst xmlns:a="http://schemas.openxmlformats.org/drawingml/2006/main" xmlns:r="http://schemas.openxmlformats.org/officeDocument/2006/relationships" xmlns:p="http://schemas.openxmlformats.org/presentationml/2006/main">
  <p:tag name="TIMING" val="|2.5|0.3|0.4|1"/>
</p:tagLst>
</file>

<file path=ppt/tags/tag28.xml><?xml version="1.0" encoding="utf-8"?>
<p:tagLst xmlns:a="http://schemas.openxmlformats.org/drawingml/2006/main" xmlns:r="http://schemas.openxmlformats.org/officeDocument/2006/relationships" xmlns:p="http://schemas.openxmlformats.org/presentationml/2006/main">
  <p:tag name="TIMING" val="|0.6|1.6"/>
</p:tagLst>
</file>

<file path=ppt/tags/tag29.xml><?xml version="1.0" encoding="utf-8"?>
<p:tagLst xmlns:a="http://schemas.openxmlformats.org/drawingml/2006/main" xmlns:r="http://schemas.openxmlformats.org/officeDocument/2006/relationships" xmlns:p="http://schemas.openxmlformats.org/presentationml/2006/main">
  <p:tag name="TIMING" val="|0.6"/>
</p:tagLst>
</file>

<file path=ppt/tags/tag3.xml><?xml version="1.0" encoding="utf-8"?>
<p:tagLst xmlns:a="http://schemas.openxmlformats.org/drawingml/2006/main" xmlns:r="http://schemas.openxmlformats.org/officeDocument/2006/relationships" xmlns:p="http://schemas.openxmlformats.org/presentationml/2006/main">
  <p:tag name="TIMING" val="|1.5|1.1"/>
</p:tagLst>
</file>

<file path=ppt/tags/tag30.xml><?xml version="1.0" encoding="utf-8"?>
<p:tagLst xmlns:a="http://schemas.openxmlformats.org/drawingml/2006/main" xmlns:r="http://schemas.openxmlformats.org/officeDocument/2006/relationships" xmlns:p="http://schemas.openxmlformats.org/presentationml/2006/main">
  <p:tag name="TIMING" val="|2|0.4|0.6"/>
</p:tagLst>
</file>

<file path=ppt/tags/tag31.xml><?xml version="1.0" encoding="utf-8"?>
<p:tagLst xmlns:a="http://schemas.openxmlformats.org/drawingml/2006/main" xmlns:r="http://schemas.openxmlformats.org/officeDocument/2006/relationships" xmlns:p="http://schemas.openxmlformats.org/presentationml/2006/main">
  <p:tag name="TIMING" val="|0.8"/>
</p:tagLst>
</file>

<file path=ppt/tags/tag32.xml><?xml version="1.0" encoding="utf-8"?>
<p:tagLst xmlns:a="http://schemas.openxmlformats.org/drawingml/2006/main" xmlns:r="http://schemas.openxmlformats.org/officeDocument/2006/relationships" xmlns:p="http://schemas.openxmlformats.org/presentationml/2006/main">
  <p:tag name="TIMING" val="|3.3|6.1|6.6"/>
</p:tagLst>
</file>

<file path=ppt/tags/tag4.xml><?xml version="1.0" encoding="utf-8"?>
<p:tagLst xmlns:a="http://schemas.openxmlformats.org/drawingml/2006/main" xmlns:r="http://schemas.openxmlformats.org/officeDocument/2006/relationships" xmlns:p="http://schemas.openxmlformats.org/presentationml/2006/main">
  <p:tag name="TIMING" val="|0.8|0.6"/>
</p:tagLst>
</file>

<file path=ppt/tags/tag5.xml><?xml version="1.0" encoding="utf-8"?>
<p:tagLst xmlns:a="http://schemas.openxmlformats.org/drawingml/2006/main" xmlns:r="http://schemas.openxmlformats.org/officeDocument/2006/relationships" xmlns:p="http://schemas.openxmlformats.org/presentationml/2006/main">
  <p:tag name="TIMING" val="|4.8"/>
</p:tagLst>
</file>

<file path=ppt/tags/tag6.xml><?xml version="1.0" encoding="utf-8"?>
<p:tagLst xmlns:a="http://schemas.openxmlformats.org/drawingml/2006/main" xmlns:r="http://schemas.openxmlformats.org/officeDocument/2006/relationships" xmlns:p="http://schemas.openxmlformats.org/presentationml/2006/main">
  <p:tag name="TIMING" val="|1.7"/>
</p:tagLst>
</file>

<file path=ppt/tags/tag7.xml><?xml version="1.0" encoding="utf-8"?>
<p:tagLst xmlns:a="http://schemas.openxmlformats.org/drawingml/2006/main" xmlns:r="http://schemas.openxmlformats.org/officeDocument/2006/relationships" xmlns:p="http://schemas.openxmlformats.org/presentationml/2006/main">
  <p:tag name="TIMING" val="|1.7"/>
</p:tagLst>
</file>

<file path=ppt/tags/tag8.xml><?xml version="1.0" encoding="utf-8"?>
<p:tagLst xmlns:a="http://schemas.openxmlformats.org/drawingml/2006/main" xmlns:r="http://schemas.openxmlformats.org/officeDocument/2006/relationships" xmlns:p="http://schemas.openxmlformats.org/presentationml/2006/main">
  <p:tag name="TIMING" val="|2.5"/>
</p:tagLst>
</file>

<file path=ppt/tags/tag9.xml><?xml version="1.0" encoding="utf-8"?>
<p:tagLst xmlns:a="http://schemas.openxmlformats.org/drawingml/2006/main" xmlns:r="http://schemas.openxmlformats.org/officeDocument/2006/relationships" xmlns:p="http://schemas.openxmlformats.org/presentationml/2006/main">
  <p:tag name="TIMING" val="|1.4|1.3|1.4|1.1"/>
</p:tagLst>
</file>

<file path=ppt/theme/theme1.xml><?xml version="1.0" encoding="utf-8"?>
<a:theme xmlns:a="http://schemas.openxmlformats.org/drawingml/2006/main" name="Sfaccettatura">
  <a:themeElements>
    <a:clrScheme name="Sfaccettatura">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Sfaccettatura">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faccettatur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{CA0B89E2-5C5F-644F-A679-40450666FC36}tf10001060</Template>
  <TotalTime>4913266</TotalTime>
  <Words>2431</Words>
  <Application>Microsoft Macintosh PowerPoint</Application>
  <PresentationFormat>Presentazione su schermo (4:3)</PresentationFormat>
  <Paragraphs>184</Paragraphs>
  <Slides>36</Slides>
  <Notes>0</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36</vt:i4>
      </vt:variant>
    </vt:vector>
  </HeadingPairs>
  <TitlesOfParts>
    <vt:vector size="42" baseType="lpstr">
      <vt:lpstr>Arial</vt:lpstr>
      <vt:lpstr>Calibri</vt:lpstr>
      <vt:lpstr>Trebuchet MS</vt:lpstr>
      <vt:lpstr>Wingdings</vt:lpstr>
      <vt:lpstr>Wingdings 3</vt:lpstr>
      <vt:lpstr>Sfaccettatura</vt:lpstr>
      <vt:lpstr>Diritto internazionale privato</vt:lpstr>
      <vt:lpstr>DISCIPLINA DEI DIRITTI REALI: ARTT. 51 - 55 L. 218/95</vt:lpstr>
      <vt:lpstr>DISCIPLINA GENERALE DEI DIRITTI REALI: ARTT. 51</vt:lpstr>
      <vt:lpstr>ARTT. 51 E OPERATIVITA’ DELLA LEX REI SITAE</vt:lpstr>
      <vt:lpstr>AMBITO DI APPLICAZIONE DELL’ART. 51 L. 218/95</vt:lpstr>
      <vt:lpstr>COORDINAMENTO CON ALTRE NORMATIVE</vt:lpstr>
      <vt:lpstr>COORDINAMENTO CON ALTRE NORMATIVE</vt:lpstr>
      <vt:lpstr>COORDINAMENTO CON ALTRE NORMATIVE</vt:lpstr>
      <vt:lpstr>COORDINAMENTO CON ALTRE NORMATIVE</vt:lpstr>
      <vt:lpstr>DEROGA ALL’OPERATIVITA’ DELLA LEX REI SITAE</vt:lpstr>
      <vt:lpstr>DEROGA ALL’OPERATIVITA’ DELLA LEX REI SITAE</vt:lpstr>
      <vt:lpstr>SCISSIONE LEX CONTRACTUS/LEX REI SITAE: VENDITA CON RISERVA PROPRIETA’</vt:lpstr>
      <vt:lpstr>SCISSIONE LEX CONTRACTUS/LEX REI SITAE: VENDITA CON RISERVA PROPRIETA’</vt:lpstr>
      <vt:lpstr>SCISSIONE LEX CONTRACTUS/LEX REI SITAE</vt:lpstr>
      <vt:lpstr>DEROGA ALL’OPERATIVITA’ DELLA LEX REI SITAE</vt:lpstr>
      <vt:lpstr>TRUST</vt:lpstr>
      <vt:lpstr>TRUST</vt:lpstr>
      <vt:lpstr>TRUST – LEGGE APPLICABILE</vt:lpstr>
      <vt:lpstr>TRUST – RICONOSCIMENTO DEL TRUST</vt:lpstr>
      <vt:lpstr>TRUST</vt:lpstr>
      <vt:lpstr>GIURISDIZIONE SUL TRUST</vt:lpstr>
      <vt:lpstr>DIRITTI REALI SUI BENI IN TRANSITO: ART. 52 L. 218/95</vt:lpstr>
      <vt:lpstr>DIRITTI REALI SUI BENI IN TRANSITO: ART. 52 L. 218/95</vt:lpstr>
      <vt:lpstr>DIRITTI REALI SUI BENI IN TRANSITO: ART. 52 L. 218/95</vt:lpstr>
      <vt:lpstr>USUCAPIONE DI BENI MOBILI: ART. 53 L. 218/95</vt:lpstr>
      <vt:lpstr>USUCAPIONE DI BENI MOBILI: ART. 53 L. 218/95</vt:lpstr>
      <vt:lpstr>CONSIDERAZIONE DEL POSSESSO ESERCITATO ANTERIORMENTE AL TRASFERIMENTO DEL BENE MOBILE</vt:lpstr>
      <vt:lpstr>CONSIDERAZIONE DEL POSSESSO ESERCITATO ANTERIORMENTE AL TRASFERIMENTO DEL BENE MOBILE</vt:lpstr>
      <vt:lpstr>CONSIDERAZIONE DEL POSSESSO ESERCITATO ANTERIORMENTE AL TRASFERIMENTO DEL BENE MOBILE</vt:lpstr>
      <vt:lpstr>LIMITI ALLA DISCIPLINA DELL’ART. 53</vt:lpstr>
      <vt:lpstr>DIRITTI SUI BENI IMMATERIALI: ART. 54 L. 218/95</vt:lpstr>
      <vt:lpstr>DIRITTI SUI BENI IMMATERIALI: ART. 54 L. 218/95</vt:lpstr>
      <vt:lpstr>DIRITTI SUI BENI IMMATERIALI: COORDINAMENTO CON ALTRE DISCIPLINE</vt:lpstr>
      <vt:lpstr>DIRITTI SUI BENI IMMATERIALI: COORDINAMENTO CON ALTRE DISCIPLINE</vt:lpstr>
      <vt:lpstr>LEGGE DELLO STATO DI UTILIZZAZIONE</vt:lpstr>
      <vt:lpstr>PUBBLICITA’ DEGLI ATTI RELATIVI AI DIRITTI REALI: ART. 55 L. 218/95</vt:lpstr>
    </vt:vector>
  </TitlesOfParts>
  <Company>HAL 9000</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Diritto internazionale privato</dc:title>
  <dc:creator>Giuseppe Sacco</dc:creator>
  <cp:lastModifiedBy>TONOLO SARA</cp:lastModifiedBy>
  <cp:revision>181</cp:revision>
  <dcterms:created xsi:type="dcterms:W3CDTF">2010-05-15T16:04:12Z</dcterms:created>
  <dcterms:modified xsi:type="dcterms:W3CDTF">2023-05-16T22:12:48Z</dcterms:modified>
</cp:coreProperties>
</file>