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notesSlides/notesSlide1.xml" ContentType="application/vnd.openxmlformats-officedocument.presentationml.notesSlide+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29"/>
  </p:notesMasterIdLst>
  <p:handoutMasterIdLst>
    <p:handoutMasterId r:id="rId30"/>
  </p:handoutMasterIdLst>
  <p:sldIdLst>
    <p:sldId id="395" r:id="rId2"/>
    <p:sldId id="398" r:id="rId3"/>
    <p:sldId id="424" r:id="rId4"/>
    <p:sldId id="425" r:id="rId5"/>
    <p:sldId id="426" r:id="rId6"/>
    <p:sldId id="326" r:id="rId7"/>
    <p:sldId id="409" r:id="rId8"/>
    <p:sldId id="387" r:id="rId9"/>
    <p:sldId id="388" r:id="rId10"/>
    <p:sldId id="347" r:id="rId11"/>
    <p:sldId id="430" r:id="rId12"/>
    <p:sldId id="431" r:id="rId13"/>
    <p:sldId id="417" r:id="rId14"/>
    <p:sldId id="348" r:id="rId15"/>
    <p:sldId id="418" r:id="rId16"/>
    <p:sldId id="349" r:id="rId17"/>
    <p:sldId id="350" r:id="rId18"/>
    <p:sldId id="351" r:id="rId19"/>
    <p:sldId id="352" r:id="rId20"/>
    <p:sldId id="432" r:id="rId21"/>
    <p:sldId id="413" r:id="rId22"/>
    <p:sldId id="433" r:id="rId23"/>
    <p:sldId id="360" r:id="rId24"/>
    <p:sldId id="369" r:id="rId25"/>
    <p:sldId id="392" r:id="rId26"/>
    <p:sldId id="353" r:id="rId27"/>
    <p:sldId id="391" r:id="rId28"/>
  </p:sldIdLst>
  <p:sldSz cx="9144000" cy="6858000" type="screen4x3"/>
  <p:notesSz cx="6858000" cy="9144000"/>
  <p:defaultTextStyle>
    <a:defPPr>
      <a:defRPr lang="it-IT"/>
    </a:defPPr>
    <a:lvl1pPr marL="0" algn="l" defTabSz="457147" rtl="0" eaLnBrk="1" latinLnBrk="0" hangingPunct="1">
      <a:defRPr sz="1800" kern="1200">
        <a:solidFill>
          <a:schemeClr val="tx1"/>
        </a:solidFill>
        <a:latin typeface="+mn-lt"/>
        <a:ea typeface="+mn-ea"/>
        <a:cs typeface="+mn-cs"/>
      </a:defRPr>
    </a:lvl1pPr>
    <a:lvl2pPr marL="457147" algn="l" defTabSz="457147" rtl="0" eaLnBrk="1" latinLnBrk="0" hangingPunct="1">
      <a:defRPr sz="1800" kern="1200">
        <a:solidFill>
          <a:schemeClr val="tx1"/>
        </a:solidFill>
        <a:latin typeface="+mn-lt"/>
        <a:ea typeface="+mn-ea"/>
        <a:cs typeface="+mn-cs"/>
      </a:defRPr>
    </a:lvl2pPr>
    <a:lvl3pPr marL="914295" algn="l" defTabSz="457147" rtl="0" eaLnBrk="1" latinLnBrk="0" hangingPunct="1">
      <a:defRPr sz="1800" kern="1200">
        <a:solidFill>
          <a:schemeClr val="tx1"/>
        </a:solidFill>
        <a:latin typeface="+mn-lt"/>
        <a:ea typeface="+mn-ea"/>
        <a:cs typeface="+mn-cs"/>
      </a:defRPr>
    </a:lvl3pPr>
    <a:lvl4pPr marL="1371442" algn="l" defTabSz="457147" rtl="0" eaLnBrk="1" latinLnBrk="0" hangingPunct="1">
      <a:defRPr sz="1800" kern="1200">
        <a:solidFill>
          <a:schemeClr val="tx1"/>
        </a:solidFill>
        <a:latin typeface="+mn-lt"/>
        <a:ea typeface="+mn-ea"/>
        <a:cs typeface="+mn-cs"/>
      </a:defRPr>
    </a:lvl4pPr>
    <a:lvl5pPr marL="1828590" algn="l" defTabSz="457147" rtl="0" eaLnBrk="1" latinLnBrk="0" hangingPunct="1">
      <a:defRPr sz="1800" kern="1200">
        <a:solidFill>
          <a:schemeClr val="tx1"/>
        </a:solidFill>
        <a:latin typeface="+mn-lt"/>
        <a:ea typeface="+mn-ea"/>
        <a:cs typeface="+mn-cs"/>
      </a:defRPr>
    </a:lvl5pPr>
    <a:lvl6pPr marL="2285737" algn="l" defTabSz="457147" rtl="0" eaLnBrk="1" latinLnBrk="0" hangingPunct="1">
      <a:defRPr sz="1800" kern="1200">
        <a:solidFill>
          <a:schemeClr val="tx1"/>
        </a:solidFill>
        <a:latin typeface="+mn-lt"/>
        <a:ea typeface="+mn-ea"/>
        <a:cs typeface="+mn-cs"/>
      </a:defRPr>
    </a:lvl6pPr>
    <a:lvl7pPr marL="2742884" algn="l" defTabSz="457147" rtl="0" eaLnBrk="1" latinLnBrk="0" hangingPunct="1">
      <a:defRPr sz="1800" kern="1200">
        <a:solidFill>
          <a:schemeClr val="tx1"/>
        </a:solidFill>
        <a:latin typeface="+mn-lt"/>
        <a:ea typeface="+mn-ea"/>
        <a:cs typeface="+mn-cs"/>
      </a:defRPr>
    </a:lvl7pPr>
    <a:lvl8pPr marL="3200032" algn="l" defTabSz="457147" rtl="0" eaLnBrk="1" latinLnBrk="0" hangingPunct="1">
      <a:defRPr sz="1800" kern="1200">
        <a:solidFill>
          <a:schemeClr val="tx1"/>
        </a:solidFill>
        <a:latin typeface="+mn-lt"/>
        <a:ea typeface="+mn-ea"/>
        <a:cs typeface="+mn-cs"/>
      </a:defRPr>
    </a:lvl8pPr>
    <a:lvl9pPr marL="3657179" algn="l" defTabSz="457147"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Giuseppe Sacco" initials="G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566" autoAdjust="0"/>
    <p:restoredTop sz="93147" autoAdjust="0"/>
  </p:normalViewPr>
  <p:slideViewPr>
    <p:cSldViewPr snapToGrid="0" snapToObjects="1">
      <p:cViewPr varScale="1">
        <p:scale>
          <a:sx n="64" d="100"/>
          <a:sy n="64" d="100"/>
        </p:scale>
        <p:origin x="1000" y="184"/>
      </p:cViewPr>
      <p:guideLst>
        <p:guide orient="horz" pos="2160"/>
        <p:guide pos="2880"/>
      </p:guideLst>
    </p:cSldViewPr>
  </p:slideViewPr>
  <p:notesTextViewPr>
    <p:cViewPr>
      <p:scale>
        <a:sx n="100" d="100"/>
        <a:sy n="100" d="100"/>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openxmlformats.org/officeDocument/2006/relationships/tableStyles" Target="tableStyles.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CA5C43C-39BF-C748-9B46-3434ED2C3D31}" type="doc">
      <dgm:prSet loTypeId="urn:microsoft.com/office/officeart/2005/8/layout/arrow2" loCatId="" qsTypeId="urn:microsoft.com/office/officeart/2005/8/quickstyle/3D1" qsCatId="3D" csTypeId="urn:microsoft.com/office/officeart/2005/8/colors/accent2_2" csCatId="accent2" phldr="1"/>
      <dgm:spPr/>
    </dgm:pt>
    <dgm:pt modelId="{ACD27ADE-63D5-C241-94EC-BB19F94B2583}">
      <dgm:prSet phldrT="[Testo]"/>
      <dgm:spPr/>
      <dgm:t>
        <a:bodyPr/>
        <a:lstStyle/>
        <a:p>
          <a:r>
            <a:rPr lang="it-IT" dirty="0">
              <a:solidFill>
                <a:schemeClr val="tx1"/>
              </a:solidFill>
            </a:rPr>
            <a:t>MERCATO COMUNE EUROPEO</a:t>
          </a:r>
        </a:p>
      </dgm:t>
    </dgm:pt>
    <dgm:pt modelId="{112B9864-F2CA-9E4D-9F55-3F08DDB011C2}" type="parTrans" cxnId="{6FB2B7BD-292B-E044-9C49-E367389CC477}">
      <dgm:prSet/>
      <dgm:spPr/>
      <dgm:t>
        <a:bodyPr/>
        <a:lstStyle/>
        <a:p>
          <a:endParaRPr lang="it-IT"/>
        </a:p>
      </dgm:t>
    </dgm:pt>
    <dgm:pt modelId="{E0C274B9-1490-3246-B59B-54017B4C5934}" type="sibTrans" cxnId="{6FB2B7BD-292B-E044-9C49-E367389CC477}">
      <dgm:prSet/>
      <dgm:spPr/>
      <dgm:t>
        <a:bodyPr/>
        <a:lstStyle/>
        <a:p>
          <a:endParaRPr lang="it-IT"/>
        </a:p>
      </dgm:t>
    </dgm:pt>
    <dgm:pt modelId="{902BB6A6-F6B0-164F-9C42-B3D0A628348D}">
      <dgm:prSet phldrT="[Testo]"/>
      <dgm:spPr/>
      <dgm:t>
        <a:bodyPr/>
        <a:lstStyle/>
        <a:p>
          <a:r>
            <a:rPr lang="it-IT" dirty="0">
              <a:solidFill>
                <a:schemeClr val="tx1"/>
              </a:solidFill>
            </a:rPr>
            <a:t>DIRITTI DEI CITTADINI EUROPEI</a:t>
          </a:r>
        </a:p>
      </dgm:t>
    </dgm:pt>
    <dgm:pt modelId="{972351F5-AB0C-5443-9170-D791A7606679}" type="parTrans" cxnId="{94D204A7-A596-F249-98AE-0CFB8CDA3C0F}">
      <dgm:prSet/>
      <dgm:spPr/>
      <dgm:t>
        <a:bodyPr/>
        <a:lstStyle/>
        <a:p>
          <a:endParaRPr lang="it-IT"/>
        </a:p>
      </dgm:t>
    </dgm:pt>
    <dgm:pt modelId="{1339B933-50E2-494D-900C-2697EC55A441}" type="sibTrans" cxnId="{94D204A7-A596-F249-98AE-0CFB8CDA3C0F}">
      <dgm:prSet/>
      <dgm:spPr/>
      <dgm:t>
        <a:bodyPr/>
        <a:lstStyle/>
        <a:p>
          <a:endParaRPr lang="it-IT"/>
        </a:p>
      </dgm:t>
    </dgm:pt>
    <dgm:pt modelId="{14DCC085-12F8-8F40-99E2-9BA2E4D92101}">
      <dgm:prSet phldrT="[Testo]"/>
      <dgm:spPr/>
      <dgm:t>
        <a:bodyPr/>
        <a:lstStyle/>
        <a:p>
          <a:r>
            <a:rPr lang="it-IT" dirty="0">
              <a:solidFill>
                <a:schemeClr val="tx1"/>
              </a:solidFill>
            </a:rPr>
            <a:t>DIRITTO INTERNAZIONALE PRIVATO</a:t>
          </a:r>
        </a:p>
      </dgm:t>
    </dgm:pt>
    <dgm:pt modelId="{CD7B938F-1B8A-9542-A87E-993F02C9371E}" type="parTrans" cxnId="{37509A49-CB01-7C42-A718-4665B1C96AC3}">
      <dgm:prSet/>
      <dgm:spPr/>
      <dgm:t>
        <a:bodyPr/>
        <a:lstStyle/>
        <a:p>
          <a:endParaRPr lang="it-IT"/>
        </a:p>
      </dgm:t>
    </dgm:pt>
    <dgm:pt modelId="{69384568-B5F1-4742-BD88-3C60A604AAD2}" type="sibTrans" cxnId="{37509A49-CB01-7C42-A718-4665B1C96AC3}">
      <dgm:prSet/>
      <dgm:spPr/>
      <dgm:t>
        <a:bodyPr/>
        <a:lstStyle/>
        <a:p>
          <a:endParaRPr lang="it-IT"/>
        </a:p>
      </dgm:t>
    </dgm:pt>
    <dgm:pt modelId="{7C252681-ADC9-B94C-9899-8D4E03921BF4}">
      <dgm:prSet phldrT="[Testo]"/>
      <dgm:spPr/>
      <dgm:t>
        <a:bodyPr/>
        <a:lstStyle/>
        <a:p>
          <a:r>
            <a:rPr lang="it-IT" dirty="0">
              <a:solidFill>
                <a:schemeClr val="tx1"/>
              </a:solidFill>
            </a:rPr>
            <a:t>DIRITTI FONDAMENTALI</a:t>
          </a:r>
        </a:p>
      </dgm:t>
    </dgm:pt>
    <dgm:pt modelId="{5C1EED67-3FC7-1A4B-935C-FD7A12578B42}" type="parTrans" cxnId="{6856BB91-8107-C644-9420-E97D41825A81}">
      <dgm:prSet/>
      <dgm:spPr/>
      <dgm:t>
        <a:bodyPr/>
        <a:lstStyle/>
        <a:p>
          <a:endParaRPr lang="it-IT"/>
        </a:p>
      </dgm:t>
    </dgm:pt>
    <dgm:pt modelId="{73631C1E-E30D-9541-B495-54F8712D7689}" type="sibTrans" cxnId="{6856BB91-8107-C644-9420-E97D41825A81}">
      <dgm:prSet/>
      <dgm:spPr/>
      <dgm:t>
        <a:bodyPr/>
        <a:lstStyle/>
        <a:p>
          <a:endParaRPr lang="it-IT"/>
        </a:p>
      </dgm:t>
    </dgm:pt>
    <dgm:pt modelId="{4FD1FE51-99CB-8B4C-AB78-2152E686515E}" type="pres">
      <dgm:prSet presAssocID="{3CA5C43C-39BF-C748-9B46-3434ED2C3D31}" presName="arrowDiagram" presStyleCnt="0">
        <dgm:presLayoutVars>
          <dgm:chMax val="5"/>
          <dgm:dir/>
          <dgm:resizeHandles val="exact"/>
        </dgm:presLayoutVars>
      </dgm:prSet>
      <dgm:spPr/>
    </dgm:pt>
    <dgm:pt modelId="{EA926E51-5185-E448-9933-F1B554383D3D}" type="pres">
      <dgm:prSet presAssocID="{3CA5C43C-39BF-C748-9B46-3434ED2C3D31}" presName="arrow" presStyleLbl="bgShp" presStyleIdx="0" presStyleCnt="1"/>
      <dgm:spPr/>
    </dgm:pt>
    <dgm:pt modelId="{A8D342A0-D843-4643-843B-E23EFBA0F3F7}" type="pres">
      <dgm:prSet presAssocID="{3CA5C43C-39BF-C748-9B46-3434ED2C3D31}" presName="arrowDiagram4" presStyleCnt="0"/>
      <dgm:spPr/>
    </dgm:pt>
    <dgm:pt modelId="{53084481-EEF7-4F44-AE40-D3F04501EB73}" type="pres">
      <dgm:prSet presAssocID="{ACD27ADE-63D5-C241-94EC-BB19F94B2583}" presName="bullet4a" presStyleLbl="node1" presStyleIdx="0" presStyleCnt="4"/>
      <dgm:spPr/>
    </dgm:pt>
    <dgm:pt modelId="{CD508E9B-9E4F-8843-9384-B27C1893ADAC}" type="pres">
      <dgm:prSet presAssocID="{ACD27ADE-63D5-C241-94EC-BB19F94B2583}" presName="textBox4a" presStyleLbl="revTx" presStyleIdx="0" presStyleCnt="4">
        <dgm:presLayoutVars>
          <dgm:bulletEnabled val="1"/>
        </dgm:presLayoutVars>
      </dgm:prSet>
      <dgm:spPr/>
    </dgm:pt>
    <dgm:pt modelId="{8D34FBBC-9781-2749-BF7F-985BA0052B5C}" type="pres">
      <dgm:prSet presAssocID="{902BB6A6-F6B0-164F-9C42-B3D0A628348D}" presName="bullet4b" presStyleLbl="node1" presStyleIdx="1" presStyleCnt="4"/>
      <dgm:spPr/>
    </dgm:pt>
    <dgm:pt modelId="{53AECB6F-A24D-664B-A5D5-B526A82F4E6F}" type="pres">
      <dgm:prSet presAssocID="{902BB6A6-F6B0-164F-9C42-B3D0A628348D}" presName="textBox4b" presStyleLbl="revTx" presStyleIdx="1" presStyleCnt="4">
        <dgm:presLayoutVars>
          <dgm:bulletEnabled val="1"/>
        </dgm:presLayoutVars>
      </dgm:prSet>
      <dgm:spPr/>
    </dgm:pt>
    <dgm:pt modelId="{1585C2EB-FE10-D341-BA9B-B096B26B787B}" type="pres">
      <dgm:prSet presAssocID="{14DCC085-12F8-8F40-99E2-9BA2E4D92101}" presName="bullet4c" presStyleLbl="node1" presStyleIdx="2" presStyleCnt="4"/>
      <dgm:spPr/>
    </dgm:pt>
    <dgm:pt modelId="{0F6BA477-A43C-9C43-8C7C-63AB41C47F8B}" type="pres">
      <dgm:prSet presAssocID="{14DCC085-12F8-8F40-99E2-9BA2E4D92101}" presName="textBox4c" presStyleLbl="revTx" presStyleIdx="2" presStyleCnt="4" custLinFactNeighborX="2381" custLinFactNeighborY="-887">
        <dgm:presLayoutVars>
          <dgm:bulletEnabled val="1"/>
        </dgm:presLayoutVars>
      </dgm:prSet>
      <dgm:spPr/>
    </dgm:pt>
    <dgm:pt modelId="{C22DF478-B0F9-B54F-8A2F-91BE640DA0F5}" type="pres">
      <dgm:prSet presAssocID="{7C252681-ADC9-B94C-9899-8D4E03921BF4}" presName="bullet4d" presStyleLbl="node1" presStyleIdx="3" presStyleCnt="4"/>
      <dgm:spPr/>
    </dgm:pt>
    <dgm:pt modelId="{AAE7F2FB-6D7D-2447-873B-28D7E256C3B4}" type="pres">
      <dgm:prSet presAssocID="{7C252681-ADC9-B94C-9899-8D4E03921BF4}" presName="textBox4d" presStyleLbl="revTx" presStyleIdx="3" presStyleCnt="4">
        <dgm:presLayoutVars>
          <dgm:bulletEnabled val="1"/>
        </dgm:presLayoutVars>
      </dgm:prSet>
      <dgm:spPr/>
    </dgm:pt>
  </dgm:ptLst>
  <dgm:cxnLst>
    <dgm:cxn modelId="{37509A49-CB01-7C42-A718-4665B1C96AC3}" srcId="{3CA5C43C-39BF-C748-9B46-3434ED2C3D31}" destId="{14DCC085-12F8-8F40-99E2-9BA2E4D92101}" srcOrd="2" destOrd="0" parTransId="{CD7B938F-1B8A-9542-A87E-993F02C9371E}" sibTransId="{69384568-B5F1-4742-BD88-3C60A604AAD2}"/>
    <dgm:cxn modelId="{9336B852-A37A-2F40-8E67-5829092BF001}" type="presOf" srcId="{7C252681-ADC9-B94C-9899-8D4E03921BF4}" destId="{AAE7F2FB-6D7D-2447-873B-28D7E256C3B4}" srcOrd="0" destOrd="0" presId="urn:microsoft.com/office/officeart/2005/8/layout/arrow2"/>
    <dgm:cxn modelId="{6856BB91-8107-C644-9420-E97D41825A81}" srcId="{3CA5C43C-39BF-C748-9B46-3434ED2C3D31}" destId="{7C252681-ADC9-B94C-9899-8D4E03921BF4}" srcOrd="3" destOrd="0" parTransId="{5C1EED67-3FC7-1A4B-935C-FD7A12578B42}" sibTransId="{73631C1E-E30D-9541-B495-54F8712D7689}"/>
    <dgm:cxn modelId="{94D204A7-A596-F249-98AE-0CFB8CDA3C0F}" srcId="{3CA5C43C-39BF-C748-9B46-3434ED2C3D31}" destId="{902BB6A6-F6B0-164F-9C42-B3D0A628348D}" srcOrd="1" destOrd="0" parTransId="{972351F5-AB0C-5443-9170-D791A7606679}" sibTransId="{1339B933-50E2-494D-900C-2697EC55A441}"/>
    <dgm:cxn modelId="{B9B4ADAB-EE15-E149-A949-C2EA31A8BBC1}" type="presOf" srcId="{3CA5C43C-39BF-C748-9B46-3434ED2C3D31}" destId="{4FD1FE51-99CB-8B4C-AB78-2152E686515E}" srcOrd="0" destOrd="0" presId="urn:microsoft.com/office/officeart/2005/8/layout/arrow2"/>
    <dgm:cxn modelId="{6FB2B7BD-292B-E044-9C49-E367389CC477}" srcId="{3CA5C43C-39BF-C748-9B46-3434ED2C3D31}" destId="{ACD27ADE-63D5-C241-94EC-BB19F94B2583}" srcOrd="0" destOrd="0" parTransId="{112B9864-F2CA-9E4D-9F55-3F08DDB011C2}" sibTransId="{E0C274B9-1490-3246-B59B-54017B4C5934}"/>
    <dgm:cxn modelId="{774CE4C7-12D2-4940-BF5A-966440AA452C}" type="presOf" srcId="{ACD27ADE-63D5-C241-94EC-BB19F94B2583}" destId="{CD508E9B-9E4F-8843-9384-B27C1893ADAC}" srcOrd="0" destOrd="0" presId="urn:microsoft.com/office/officeart/2005/8/layout/arrow2"/>
    <dgm:cxn modelId="{42175AF2-38AB-BB4E-BB54-C43693E2C28A}" type="presOf" srcId="{902BB6A6-F6B0-164F-9C42-B3D0A628348D}" destId="{53AECB6F-A24D-664B-A5D5-B526A82F4E6F}" srcOrd="0" destOrd="0" presId="urn:microsoft.com/office/officeart/2005/8/layout/arrow2"/>
    <dgm:cxn modelId="{26CD98F3-982C-6445-9CD8-459AD82C6D37}" type="presOf" srcId="{14DCC085-12F8-8F40-99E2-9BA2E4D92101}" destId="{0F6BA477-A43C-9C43-8C7C-63AB41C47F8B}" srcOrd="0" destOrd="0" presId="urn:microsoft.com/office/officeart/2005/8/layout/arrow2"/>
    <dgm:cxn modelId="{98F469A5-4364-9D48-BC85-CD0A1E4486DA}" type="presParOf" srcId="{4FD1FE51-99CB-8B4C-AB78-2152E686515E}" destId="{EA926E51-5185-E448-9933-F1B554383D3D}" srcOrd="0" destOrd="0" presId="urn:microsoft.com/office/officeart/2005/8/layout/arrow2"/>
    <dgm:cxn modelId="{56B81594-F2B7-CD44-9EC1-E4456A1C769B}" type="presParOf" srcId="{4FD1FE51-99CB-8B4C-AB78-2152E686515E}" destId="{A8D342A0-D843-4643-843B-E23EFBA0F3F7}" srcOrd="1" destOrd="0" presId="urn:microsoft.com/office/officeart/2005/8/layout/arrow2"/>
    <dgm:cxn modelId="{3F0BF6C9-0C95-684A-B9C9-D69606DF34F2}" type="presParOf" srcId="{A8D342A0-D843-4643-843B-E23EFBA0F3F7}" destId="{53084481-EEF7-4F44-AE40-D3F04501EB73}" srcOrd="0" destOrd="0" presId="urn:microsoft.com/office/officeart/2005/8/layout/arrow2"/>
    <dgm:cxn modelId="{8341F91E-CB74-1C46-806C-EAFFD2DB0DCF}" type="presParOf" srcId="{A8D342A0-D843-4643-843B-E23EFBA0F3F7}" destId="{CD508E9B-9E4F-8843-9384-B27C1893ADAC}" srcOrd="1" destOrd="0" presId="urn:microsoft.com/office/officeart/2005/8/layout/arrow2"/>
    <dgm:cxn modelId="{6B937B07-FA0A-B341-9DD8-B88981B85656}" type="presParOf" srcId="{A8D342A0-D843-4643-843B-E23EFBA0F3F7}" destId="{8D34FBBC-9781-2749-BF7F-985BA0052B5C}" srcOrd="2" destOrd="0" presId="urn:microsoft.com/office/officeart/2005/8/layout/arrow2"/>
    <dgm:cxn modelId="{3232A4A0-4310-B240-9166-0174DF8070AD}" type="presParOf" srcId="{A8D342A0-D843-4643-843B-E23EFBA0F3F7}" destId="{53AECB6F-A24D-664B-A5D5-B526A82F4E6F}" srcOrd="3" destOrd="0" presId="urn:microsoft.com/office/officeart/2005/8/layout/arrow2"/>
    <dgm:cxn modelId="{FA85B6B9-7AF4-B645-952B-47866A8CD32D}" type="presParOf" srcId="{A8D342A0-D843-4643-843B-E23EFBA0F3F7}" destId="{1585C2EB-FE10-D341-BA9B-B096B26B787B}" srcOrd="4" destOrd="0" presId="urn:microsoft.com/office/officeart/2005/8/layout/arrow2"/>
    <dgm:cxn modelId="{2130983C-08C5-4949-A3D3-B8D5F77F9875}" type="presParOf" srcId="{A8D342A0-D843-4643-843B-E23EFBA0F3F7}" destId="{0F6BA477-A43C-9C43-8C7C-63AB41C47F8B}" srcOrd="5" destOrd="0" presId="urn:microsoft.com/office/officeart/2005/8/layout/arrow2"/>
    <dgm:cxn modelId="{622E058C-E85C-4D45-991E-0F92488879B6}" type="presParOf" srcId="{A8D342A0-D843-4643-843B-E23EFBA0F3F7}" destId="{C22DF478-B0F9-B54F-8A2F-91BE640DA0F5}" srcOrd="6" destOrd="0" presId="urn:microsoft.com/office/officeart/2005/8/layout/arrow2"/>
    <dgm:cxn modelId="{BE68596D-1098-F349-AC1F-FAE830CF48E3}" type="presParOf" srcId="{A8D342A0-D843-4643-843B-E23EFBA0F3F7}" destId="{AAE7F2FB-6D7D-2447-873B-28D7E256C3B4}" srcOrd="7" destOrd="0" presId="urn:microsoft.com/office/officeart/2005/8/layout/arrow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A926E51-5185-E448-9933-F1B554383D3D}">
      <dsp:nvSpPr>
        <dsp:cNvPr id="0" name=""/>
        <dsp:cNvSpPr/>
      </dsp:nvSpPr>
      <dsp:spPr>
        <a:xfrm>
          <a:off x="508487" y="0"/>
          <a:ext cx="7212625" cy="4507891"/>
        </a:xfrm>
        <a:prstGeom prst="swooshArrow">
          <a:avLst>
            <a:gd name="adj1" fmla="val 25000"/>
            <a:gd name="adj2" fmla="val 25000"/>
          </a:avLst>
        </a:prstGeom>
        <a:gradFill rotWithShape="0">
          <a:gsLst>
            <a:gs pos="0">
              <a:schemeClr val="accent2">
                <a:tint val="40000"/>
                <a:hueOff val="0"/>
                <a:satOff val="0"/>
                <a:lumOff val="0"/>
                <a:alphaOff val="0"/>
                <a:tint val="96000"/>
                <a:lumMod val="100000"/>
              </a:schemeClr>
            </a:gs>
            <a:gs pos="78000">
              <a:schemeClr val="accent2">
                <a:tint val="40000"/>
                <a:hueOff val="0"/>
                <a:satOff val="0"/>
                <a:lumOff val="0"/>
                <a:alphaOff val="0"/>
                <a:shade val="94000"/>
                <a:lumMod val="94000"/>
              </a:schemeClr>
            </a:gs>
          </a:gsLst>
          <a:lin ang="5400000" scaled="0"/>
        </a:gradFill>
        <a:ln>
          <a:noFill/>
        </a:ln>
        <a:effectLst/>
        <a:scene3d>
          <a:camera prst="orthographicFront"/>
          <a:lightRig rig="flat" dir="t"/>
        </a:scene3d>
        <a:sp3d z="-190500" extrusionH="12700" prstMaterial="plastic">
          <a:bevelT w="50800" h="50800"/>
        </a:sp3d>
      </dsp:spPr>
      <dsp:style>
        <a:lnRef idx="0">
          <a:scrgbClr r="0" g="0" b="0"/>
        </a:lnRef>
        <a:fillRef idx="3">
          <a:scrgbClr r="0" g="0" b="0"/>
        </a:fillRef>
        <a:effectRef idx="0">
          <a:scrgbClr r="0" g="0" b="0"/>
        </a:effectRef>
        <a:fontRef idx="minor"/>
      </dsp:style>
    </dsp:sp>
    <dsp:sp modelId="{53084481-EEF7-4F44-AE40-D3F04501EB73}">
      <dsp:nvSpPr>
        <dsp:cNvPr id="0" name=""/>
        <dsp:cNvSpPr/>
      </dsp:nvSpPr>
      <dsp:spPr>
        <a:xfrm>
          <a:off x="1218930" y="3352067"/>
          <a:ext cx="165890" cy="165890"/>
        </a:xfrm>
        <a:prstGeom prst="ellipse">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CD508E9B-9E4F-8843-9384-B27C1893ADAC}">
      <dsp:nvSpPr>
        <dsp:cNvPr id="0" name=""/>
        <dsp:cNvSpPr/>
      </dsp:nvSpPr>
      <dsp:spPr>
        <a:xfrm>
          <a:off x="1301876" y="3435012"/>
          <a:ext cx="1233358" cy="10728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902" tIns="0" rIns="0" bIns="0" numCol="1" spcCol="1270" anchor="t" anchorCtr="0">
          <a:noAutofit/>
        </a:bodyPr>
        <a:lstStyle/>
        <a:p>
          <a:pPr marL="0" lvl="0" indent="0" algn="l" defTabSz="577850">
            <a:lnSpc>
              <a:spcPct val="90000"/>
            </a:lnSpc>
            <a:spcBef>
              <a:spcPct val="0"/>
            </a:spcBef>
            <a:spcAft>
              <a:spcPct val="35000"/>
            </a:spcAft>
            <a:buNone/>
          </a:pPr>
          <a:r>
            <a:rPr lang="it-IT" sz="1300" kern="1200" dirty="0">
              <a:solidFill>
                <a:schemeClr val="tx1"/>
              </a:solidFill>
            </a:rPr>
            <a:t>MERCATO COMUNE EUROPEO</a:t>
          </a:r>
        </a:p>
      </dsp:txBody>
      <dsp:txXfrm>
        <a:off x="1301876" y="3435012"/>
        <a:ext cx="1233358" cy="1072878"/>
      </dsp:txXfrm>
    </dsp:sp>
    <dsp:sp modelId="{8D34FBBC-9781-2749-BF7F-985BA0052B5C}">
      <dsp:nvSpPr>
        <dsp:cNvPr id="0" name=""/>
        <dsp:cNvSpPr/>
      </dsp:nvSpPr>
      <dsp:spPr>
        <a:xfrm>
          <a:off x="2390982" y="2303532"/>
          <a:ext cx="288505" cy="288505"/>
        </a:xfrm>
        <a:prstGeom prst="ellipse">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53AECB6F-A24D-664B-A5D5-B526A82F4E6F}">
      <dsp:nvSpPr>
        <dsp:cNvPr id="0" name=""/>
        <dsp:cNvSpPr/>
      </dsp:nvSpPr>
      <dsp:spPr>
        <a:xfrm>
          <a:off x="2535234" y="2447784"/>
          <a:ext cx="1514651" cy="20601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873" tIns="0" rIns="0" bIns="0" numCol="1" spcCol="1270" anchor="t" anchorCtr="0">
          <a:noAutofit/>
        </a:bodyPr>
        <a:lstStyle/>
        <a:p>
          <a:pPr marL="0" lvl="0" indent="0" algn="l" defTabSz="577850">
            <a:lnSpc>
              <a:spcPct val="90000"/>
            </a:lnSpc>
            <a:spcBef>
              <a:spcPct val="0"/>
            </a:spcBef>
            <a:spcAft>
              <a:spcPct val="35000"/>
            </a:spcAft>
            <a:buNone/>
          </a:pPr>
          <a:r>
            <a:rPr lang="it-IT" sz="1300" kern="1200" dirty="0">
              <a:solidFill>
                <a:schemeClr val="tx1"/>
              </a:solidFill>
            </a:rPr>
            <a:t>DIRITTI DEI CITTADINI EUROPEI</a:t>
          </a:r>
        </a:p>
      </dsp:txBody>
      <dsp:txXfrm>
        <a:off x="2535234" y="2447784"/>
        <a:ext cx="1514651" cy="2060106"/>
      </dsp:txXfrm>
    </dsp:sp>
    <dsp:sp modelId="{1585C2EB-FE10-D341-BA9B-B096B26B787B}">
      <dsp:nvSpPr>
        <dsp:cNvPr id="0" name=""/>
        <dsp:cNvSpPr/>
      </dsp:nvSpPr>
      <dsp:spPr>
        <a:xfrm>
          <a:off x="3887602" y="1530879"/>
          <a:ext cx="382269" cy="382269"/>
        </a:xfrm>
        <a:prstGeom prst="ellipse">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0F6BA477-A43C-9C43-8C7C-63AB41C47F8B}">
      <dsp:nvSpPr>
        <dsp:cNvPr id="0" name=""/>
        <dsp:cNvSpPr/>
      </dsp:nvSpPr>
      <dsp:spPr>
        <a:xfrm>
          <a:off x="4114800" y="1697303"/>
          <a:ext cx="1514651" cy="27858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2557" tIns="0" rIns="0" bIns="0" numCol="1" spcCol="1270" anchor="t" anchorCtr="0">
          <a:noAutofit/>
        </a:bodyPr>
        <a:lstStyle/>
        <a:p>
          <a:pPr marL="0" lvl="0" indent="0" algn="l" defTabSz="577850">
            <a:lnSpc>
              <a:spcPct val="90000"/>
            </a:lnSpc>
            <a:spcBef>
              <a:spcPct val="0"/>
            </a:spcBef>
            <a:spcAft>
              <a:spcPct val="35000"/>
            </a:spcAft>
            <a:buNone/>
          </a:pPr>
          <a:r>
            <a:rPr lang="it-IT" sz="1300" kern="1200" dirty="0">
              <a:solidFill>
                <a:schemeClr val="tx1"/>
              </a:solidFill>
            </a:rPr>
            <a:t>DIRITTO INTERNAZIONALE PRIVATO</a:t>
          </a:r>
        </a:p>
      </dsp:txBody>
      <dsp:txXfrm>
        <a:off x="4114800" y="1697303"/>
        <a:ext cx="1514651" cy="2785876"/>
      </dsp:txXfrm>
    </dsp:sp>
    <dsp:sp modelId="{C22DF478-B0F9-B54F-8A2F-91BE640DA0F5}">
      <dsp:nvSpPr>
        <dsp:cNvPr id="0" name=""/>
        <dsp:cNvSpPr/>
      </dsp:nvSpPr>
      <dsp:spPr>
        <a:xfrm>
          <a:off x="5517655" y="1019684"/>
          <a:ext cx="512096" cy="512096"/>
        </a:xfrm>
        <a:prstGeom prst="ellipse">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AAE7F2FB-6D7D-2447-873B-28D7E256C3B4}">
      <dsp:nvSpPr>
        <dsp:cNvPr id="0" name=""/>
        <dsp:cNvSpPr/>
      </dsp:nvSpPr>
      <dsp:spPr>
        <a:xfrm>
          <a:off x="5773703" y="1275733"/>
          <a:ext cx="1514651" cy="32321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1349" tIns="0" rIns="0" bIns="0" numCol="1" spcCol="1270" anchor="t" anchorCtr="0">
          <a:noAutofit/>
        </a:bodyPr>
        <a:lstStyle/>
        <a:p>
          <a:pPr marL="0" lvl="0" indent="0" algn="l" defTabSz="577850">
            <a:lnSpc>
              <a:spcPct val="90000"/>
            </a:lnSpc>
            <a:spcBef>
              <a:spcPct val="0"/>
            </a:spcBef>
            <a:spcAft>
              <a:spcPct val="35000"/>
            </a:spcAft>
            <a:buNone/>
          </a:pPr>
          <a:r>
            <a:rPr lang="it-IT" sz="1300" kern="1200" dirty="0">
              <a:solidFill>
                <a:schemeClr val="tx1"/>
              </a:solidFill>
            </a:rPr>
            <a:t>DIRITTI FONDAMENTALI</a:t>
          </a:r>
        </a:p>
      </dsp:txBody>
      <dsp:txXfrm>
        <a:off x="5773703" y="1275733"/>
        <a:ext cx="1514651" cy="3232157"/>
      </dsp:txXfrm>
    </dsp:sp>
  </dsp:spTree>
</dsp:drawing>
</file>

<file path=ppt/diagrams/layout1.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ACEFE70-B674-D846-9A0C-332F280B0AB1}" type="datetimeFigureOut">
              <a:rPr lang="it-IT" smtClean="0"/>
              <a:pPr/>
              <a:t>17/05/23</a:t>
            </a:fld>
            <a:endParaRPr lang="it-IT"/>
          </a:p>
        </p:txBody>
      </p:sp>
      <p:sp>
        <p:nvSpPr>
          <p:cNvPr id="4" name="Segnaposto piè di pagina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CD6EC72-F1B8-9C4C-8096-14FDE216B68E}" type="slidenum">
              <a:rPr lang="it-IT" smtClean="0"/>
              <a:pPr/>
              <a:t>‹N›</a:t>
            </a:fld>
            <a:endParaRPr lang="it-IT"/>
          </a:p>
        </p:txBody>
      </p:sp>
    </p:spTree>
    <p:extLst>
      <p:ext uri="{BB962C8B-B14F-4D97-AF65-F5344CB8AC3E}">
        <p14:creationId xmlns:p14="http://schemas.microsoft.com/office/powerpoint/2010/main" val="36631938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E5725F9-B5B5-9144-9C8C-BDFEB7F799A8}" type="datetimeFigureOut">
              <a:rPr lang="it-IT" smtClean="0"/>
              <a:pPr/>
              <a:t>17/05/23</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4D6B343-03D9-004A-9B7D-A3AF558E8B87}" type="slidenum">
              <a:rPr lang="it-IT" smtClean="0"/>
              <a:pPr/>
              <a:t>‹N›</a:t>
            </a:fld>
            <a:endParaRPr lang="it-IT"/>
          </a:p>
        </p:txBody>
      </p:sp>
    </p:spTree>
    <p:extLst>
      <p:ext uri="{BB962C8B-B14F-4D97-AF65-F5344CB8AC3E}">
        <p14:creationId xmlns:p14="http://schemas.microsoft.com/office/powerpoint/2010/main" val="3231225968"/>
      </p:ext>
    </p:extLst>
  </p:cSld>
  <p:clrMap bg1="lt1" tx1="dk1" bg2="lt2" tx2="dk2" accent1="accent1" accent2="accent2" accent3="accent3" accent4="accent4" accent5="accent5" accent6="accent6" hlink="hlink" folHlink="folHlink"/>
  <p:hf hdr="0" ftr="0" dt="0"/>
  <p:notesStyle>
    <a:lvl1pPr marL="0" algn="l" defTabSz="457147" rtl="0" eaLnBrk="1" latinLnBrk="0" hangingPunct="1">
      <a:defRPr sz="1200" kern="1200">
        <a:solidFill>
          <a:schemeClr val="tx1"/>
        </a:solidFill>
        <a:latin typeface="+mn-lt"/>
        <a:ea typeface="+mn-ea"/>
        <a:cs typeface="+mn-cs"/>
      </a:defRPr>
    </a:lvl1pPr>
    <a:lvl2pPr marL="457147" algn="l" defTabSz="457147" rtl="0" eaLnBrk="1" latinLnBrk="0" hangingPunct="1">
      <a:defRPr sz="1200" kern="1200">
        <a:solidFill>
          <a:schemeClr val="tx1"/>
        </a:solidFill>
        <a:latin typeface="+mn-lt"/>
        <a:ea typeface="+mn-ea"/>
        <a:cs typeface="+mn-cs"/>
      </a:defRPr>
    </a:lvl2pPr>
    <a:lvl3pPr marL="914295" algn="l" defTabSz="457147" rtl="0" eaLnBrk="1" latinLnBrk="0" hangingPunct="1">
      <a:defRPr sz="1200" kern="1200">
        <a:solidFill>
          <a:schemeClr val="tx1"/>
        </a:solidFill>
        <a:latin typeface="+mn-lt"/>
        <a:ea typeface="+mn-ea"/>
        <a:cs typeface="+mn-cs"/>
      </a:defRPr>
    </a:lvl3pPr>
    <a:lvl4pPr marL="1371442" algn="l" defTabSz="457147" rtl="0" eaLnBrk="1" latinLnBrk="0" hangingPunct="1">
      <a:defRPr sz="1200" kern="1200">
        <a:solidFill>
          <a:schemeClr val="tx1"/>
        </a:solidFill>
        <a:latin typeface="+mn-lt"/>
        <a:ea typeface="+mn-ea"/>
        <a:cs typeface="+mn-cs"/>
      </a:defRPr>
    </a:lvl4pPr>
    <a:lvl5pPr marL="1828590" algn="l" defTabSz="457147" rtl="0" eaLnBrk="1" latinLnBrk="0" hangingPunct="1">
      <a:defRPr sz="1200" kern="1200">
        <a:solidFill>
          <a:schemeClr val="tx1"/>
        </a:solidFill>
        <a:latin typeface="+mn-lt"/>
        <a:ea typeface="+mn-ea"/>
        <a:cs typeface="+mn-cs"/>
      </a:defRPr>
    </a:lvl5pPr>
    <a:lvl6pPr marL="2285737" algn="l" defTabSz="457147" rtl="0" eaLnBrk="1" latinLnBrk="0" hangingPunct="1">
      <a:defRPr sz="1200" kern="1200">
        <a:solidFill>
          <a:schemeClr val="tx1"/>
        </a:solidFill>
        <a:latin typeface="+mn-lt"/>
        <a:ea typeface="+mn-ea"/>
        <a:cs typeface="+mn-cs"/>
      </a:defRPr>
    </a:lvl6pPr>
    <a:lvl7pPr marL="2742884" algn="l" defTabSz="457147" rtl="0" eaLnBrk="1" latinLnBrk="0" hangingPunct="1">
      <a:defRPr sz="1200" kern="1200">
        <a:solidFill>
          <a:schemeClr val="tx1"/>
        </a:solidFill>
        <a:latin typeface="+mn-lt"/>
        <a:ea typeface="+mn-ea"/>
        <a:cs typeface="+mn-cs"/>
      </a:defRPr>
    </a:lvl7pPr>
    <a:lvl8pPr marL="3200032" algn="l" defTabSz="457147" rtl="0" eaLnBrk="1" latinLnBrk="0" hangingPunct="1">
      <a:defRPr sz="1200" kern="1200">
        <a:solidFill>
          <a:schemeClr val="tx1"/>
        </a:solidFill>
        <a:latin typeface="+mn-lt"/>
        <a:ea typeface="+mn-ea"/>
        <a:cs typeface="+mn-cs"/>
      </a:defRPr>
    </a:lvl8pPr>
    <a:lvl9pPr marL="3657179" algn="l" defTabSz="457147"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67587" name="Rectangle 3"/>
          <p:cNvSpPr>
            <a:spLocks noGrp="1" noChangeArrowheads="1"/>
          </p:cNvSpPr>
          <p:nvPr>
            <p:ph type="body" idx="1"/>
          </p:nvPr>
        </p:nvSpPr>
        <p:spPr/>
        <p:txBody>
          <a:bodyPr/>
          <a:lstStyle/>
          <a:p>
            <a:pPr eaLnBrk="1" hangingPunct="1">
              <a:defRPr/>
            </a:pPr>
            <a:endParaRPr lang="it-IT">
              <a:ea typeface="ＭＳ Ｐゴシック" charset="0"/>
            </a:endParaRPr>
          </a:p>
        </p:txBody>
      </p:sp>
    </p:spTree>
    <p:extLst>
      <p:ext uri="{BB962C8B-B14F-4D97-AF65-F5344CB8AC3E}">
        <p14:creationId xmlns:p14="http://schemas.microsoft.com/office/powerpoint/2010/main" val="29890347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2098" name="Rectangle 7"/>
          <p:cNvSpPr>
            <a:spLocks noGrp="1" noChangeArrowheads="1"/>
          </p:cNvSpPr>
          <p:nvPr>
            <p:ph type="sldNum" sz="quarter"/>
          </p:nvPr>
        </p:nvSpPr>
        <p:spPr>
          <a:noFill/>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600">
                <a:solidFill>
                  <a:schemeClr val="bg1"/>
                </a:solidFill>
                <a:latin typeface="Times New Roman" charset="0"/>
                <a:ea typeface="ＭＳ Ｐゴシック" charset="0"/>
                <a:cs typeface="Courier New"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600">
                <a:solidFill>
                  <a:schemeClr val="bg1"/>
                </a:solidFill>
                <a:latin typeface="Times New Roman" charset="0"/>
                <a:ea typeface="Courier New" charset="0"/>
                <a:cs typeface="Courier New"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600">
                <a:solidFill>
                  <a:schemeClr val="bg1"/>
                </a:solidFill>
                <a:latin typeface="Times New Roman" charset="0"/>
                <a:ea typeface="Courier New" charset="0"/>
                <a:cs typeface="Courier New"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600">
                <a:solidFill>
                  <a:schemeClr val="bg1"/>
                </a:solidFill>
                <a:latin typeface="Times New Roman" charset="0"/>
                <a:ea typeface="Courier New" charset="0"/>
                <a:cs typeface="Courier New"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600">
                <a:solidFill>
                  <a:schemeClr val="bg1"/>
                </a:solidFill>
                <a:latin typeface="Times New Roman" charset="0"/>
                <a:ea typeface="Courier New" charset="0"/>
                <a:cs typeface="Courier New" charset="0"/>
              </a:defRPr>
            </a:lvl5pPr>
            <a:lvl6pPr marL="2514600" indent="-228600" algn="just" defTabSz="449263" eaLnBrk="0" fontAlgn="base" hangingPunct="0">
              <a:lnSpc>
                <a:spcPct val="90000"/>
              </a:lnSpc>
              <a:spcBef>
                <a:spcPts val="90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600">
                <a:solidFill>
                  <a:schemeClr val="bg1"/>
                </a:solidFill>
                <a:latin typeface="Times New Roman" charset="0"/>
                <a:ea typeface="Courier New" charset="0"/>
                <a:cs typeface="Courier New" charset="0"/>
              </a:defRPr>
            </a:lvl6pPr>
            <a:lvl7pPr marL="2971800" indent="-228600" algn="just" defTabSz="449263" eaLnBrk="0" fontAlgn="base" hangingPunct="0">
              <a:lnSpc>
                <a:spcPct val="90000"/>
              </a:lnSpc>
              <a:spcBef>
                <a:spcPts val="90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600">
                <a:solidFill>
                  <a:schemeClr val="bg1"/>
                </a:solidFill>
                <a:latin typeface="Times New Roman" charset="0"/>
                <a:ea typeface="Courier New" charset="0"/>
                <a:cs typeface="Courier New" charset="0"/>
              </a:defRPr>
            </a:lvl7pPr>
            <a:lvl8pPr marL="3429000" indent="-228600" algn="just" defTabSz="449263" eaLnBrk="0" fontAlgn="base" hangingPunct="0">
              <a:lnSpc>
                <a:spcPct val="90000"/>
              </a:lnSpc>
              <a:spcBef>
                <a:spcPts val="90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600">
                <a:solidFill>
                  <a:schemeClr val="bg1"/>
                </a:solidFill>
                <a:latin typeface="Times New Roman" charset="0"/>
                <a:ea typeface="Courier New" charset="0"/>
                <a:cs typeface="Courier New" charset="0"/>
              </a:defRPr>
            </a:lvl8pPr>
            <a:lvl9pPr marL="3886200" indent="-228600" algn="just" defTabSz="449263" eaLnBrk="0" fontAlgn="base" hangingPunct="0">
              <a:lnSpc>
                <a:spcPct val="90000"/>
              </a:lnSpc>
              <a:spcBef>
                <a:spcPts val="90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600">
                <a:solidFill>
                  <a:schemeClr val="bg1"/>
                </a:solidFill>
                <a:latin typeface="Times New Roman" charset="0"/>
                <a:ea typeface="Courier New" charset="0"/>
                <a:cs typeface="Courier New" charset="0"/>
              </a:defRPr>
            </a:lvl9pPr>
          </a:lstStyle>
          <a:p>
            <a:pPr eaLnBrk="1" hangingPunct="1"/>
            <a:fld id="{3EA69C8B-0C1B-A04A-87D3-BDE567E1A4C7}" type="slidenum">
              <a:rPr lang="it-IT" sz="1200">
                <a:solidFill>
                  <a:srgbClr val="000000"/>
                </a:solidFill>
                <a:latin typeface="Arial" charset="0"/>
              </a:rPr>
              <a:pPr eaLnBrk="1" hangingPunct="1"/>
              <a:t>27</a:t>
            </a:fld>
            <a:endParaRPr lang="it-IT" sz="1200">
              <a:solidFill>
                <a:srgbClr val="000000"/>
              </a:solidFill>
              <a:latin typeface="Arial" charset="0"/>
            </a:endParaRPr>
          </a:p>
        </p:txBody>
      </p:sp>
      <p:sp>
        <p:nvSpPr>
          <p:cNvPr id="132099" name="Rectangle 1"/>
          <p:cNvSpPr>
            <a:spLocks noGrp="1" noRot="1" noChangeAspect="1" noChangeArrowheads="1" noTextEdit="1"/>
          </p:cNvSpPr>
          <p:nvPr>
            <p:ph type="sldImg"/>
          </p:nvPr>
        </p:nvSpPr>
        <p:spPr>
          <a:xfrm>
            <a:off x="1143000" y="685800"/>
            <a:ext cx="4572000" cy="3429000"/>
          </a:xfrm>
          <a:solidFill>
            <a:srgbClr val="FFFFFF"/>
          </a:solidFill>
          <a:ln/>
          <a:extLst>
            <a:ext uri="{AF507438-7753-43e0-B8FC-AC1667EBCBE1}">
              <a14:hiddenEffects xmlns="" xmlns:a14="http://schemas.microsoft.com/office/drawing/2010/main">
                <a:effectLst>
                  <a:outerShdw dist="35921" dir="2700000" algn="ctr" rotWithShape="0">
                    <a:srgbClr val="808080"/>
                  </a:outerShdw>
                </a:effectLst>
              </a14:hiddenEffects>
            </a:ext>
          </a:extLst>
        </p:spPr>
      </p:sp>
      <p:sp>
        <p:nvSpPr>
          <p:cNvPr id="132100" name="Rectangle 2"/>
          <p:cNvSpPr>
            <a:spLocks noGrp="1" noChangeArrowheads="1"/>
          </p:cNvSpPr>
          <p:nvPr>
            <p:ph type="body" idx="1"/>
          </p:nvPr>
        </p:nvSpPr>
        <p:spPr>
          <a:xfrm>
            <a:off x="685800" y="4343400"/>
            <a:ext cx="5486400" cy="4114800"/>
          </a:xfrm>
          <a:noFill/>
          <a:extLst>
            <a:ext uri="{FAA26D3D-D897-4be2-8F04-BA451C77F1D7}">
              <ma14:placeholderFlag xmlns="" xmlns:ma14="http://schemas.microsoft.com/office/mac/drawingml/2011/main" val="1"/>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wrap="none" anchor="ctr"/>
          <a:lstStyle/>
          <a:p>
            <a:endParaRPr lang="it-IT">
              <a:latin typeface="Times New Roman" charset="0"/>
            </a:endParaRPr>
          </a:p>
        </p:txBody>
      </p:sp>
    </p:spTree>
    <p:extLst>
      <p:ext uri="{BB962C8B-B14F-4D97-AF65-F5344CB8AC3E}">
        <p14:creationId xmlns:p14="http://schemas.microsoft.com/office/powerpoint/2010/main" val="9689331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BB100C58-04AF-7844-97A9-77798D8CF43D}" type="datetime1">
              <a:rPr lang="it-IT" smtClean="0"/>
              <a:pPr/>
              <a:t>17/05/23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77FCE32-2D2C-3A41-9BB8-91B3DCC914FD}" type="slidenum">
              <a:rPr lang="it-IT" smtClean="0"/>
              <a:pPr/>
              <a:t>‹N›</a:t>
            </a:fld>
            <a:endParaRPr lang="it-IT"/>
          </a:p>
        </p:txBody>
      </p:sp>
    </p:spTree>
    <p:extLst>
      <p:ext uri="{BB962C8B-B14F-4D97-AF65-F5344CB8AC3E}">
        <p14:creationId xmlns:p14="http://schemas.microsoft.com/office/powerpoint/2010/main" val="2645322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7E2EFD00-4ED1-6A4E-9ED3-729722178ABC}" type="datetime1">
              <a:rPr lang="it-IT" smtClean="0"/>
              <a:pPr/>
              <a:t>17/05/23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77FCE32-2D2C-3A41-9BB8-91B3DCC914FD}" type="slidenum">
              <a:rPr lang="it-IT" smtClean="0"/>
              <a:pPr/>
              <a:t>‹N›</a:t>
            </a:fld>
            <a:endParaRPr lang="it-IT"/>
          </a:p>
        </p:txBody>
      </p:sp>
    </p:spTree>
    <p:extLst>
      <p:ext uri="{BB962C8B-B14F-4D97-AF65-F5344CB8AC3E}">
        <p14:creationId xmlns:p14="http://schemas.microsoft.com/office/powerpoint/2010/main" val="321127797"/>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
Secondo livello
Terzo livello
Quarto livello
Quinto livello</a:t>
            </a:r>
            <a:endParaRPr lang="en-US" dirty="0"/>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7E2EFD00-4ED1-6A4E-9ED3-729722178ABC}" type="datetime1">
              <a:rPr lang="it-IT" smtClean="0"/>
              <a:pPr/>
              <a:t>17/05/23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77FCE32-2D2C-3A41-9BB8-91B3DCC914FD}" type="slidenum">
              <a:rPr lang="it-IT" smtClean="0"/>
              <a:pPr/>
              <a:t>‹N›</a:t>
            </a:fld>
            <a:endParaRPr lang="it-IT"/>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105564918"/>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7E2EFD00-4ED1-6A4E-9ED3-729722178ABC}" type="datetime1">
              <a:rPr lang="it-IT" smtClean="0"/>
              <a:pPr/>
              <a:t>17/05/23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77FCE32-2D2C-3A41-9BB8-91B3DCC914FD}" type="slidenum">
              <a:rPr lang="it-IT" smtClean="0"/>
              <a:pPr/>
              <a:t>‹N›</a:t>
            </a:fld>
            <a:endParaRPr lang="it-IT"/>
          </a:p>
        </p:txBody>
      </p:sp>
    </p:spTree>
    <p:extLst>
      <p:ext uri="{BB962C8B-B14F-4D97-AF65-F5344CB8AC3E}">
        <p14:creationId xmlns:p14="http://schemas.microsoft.com/office/powerpoint/2010/main" val="1655342248"/>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
Secondo livello
Terzo livello
Quarto livello
Quinto livello</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7E2EFD00-4ED1-6A4E-9ED3-729722178ABC}" type="datetime1">
              <a:rPr lang="it-IT" smtClean="0"/>
              <a:pPr/>
              <a:t>17/05/23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77FCE32-2D2C-3A41-9BB8-91B3DCC914FD}" type="slidenum">
              <a:rPr lang="it-IT" smtClean="0"/>
              <a:pPr/>
              <a:t>‹N›</a:t>
            </a:fld>
            <a:endParaRPr lang="it-IT"/>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748643759"/>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
Secondo livello
Terzo livello
Quarto livello
Quinto livello</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7E2EFD00-4ED1-6A4E-9ED3-729722178ABC}" type="datetime1">
              <a:rPr lang="it-IT" smtClean="0"/>
              <a:pPr/>
              <a:t>17/05/23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77FCE32-2D2C-3A41-9BB8-91B3DCC914FD}" type="slidenum">
              <a:rPr lang="it-IT" smtClean="0"/>
              <a:pPr/>
              <a:t>‹N›</a:t>
            </a:fld>
            <a:endParaRPr lang="it-IT"/>
          </a:p>
        </p:txBody>
      </p:sp>
    </p:spTree>
    <p:extLst>
      <p:ext uri="{BB962C8B-B14F-4D97-AF65-F5344CB8AC3E}">
        <p14:creationId xmlns:p14="http://schemas.microsoft.com/office/powerpoint/2010/main" val="1743941767"/>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E60D8DE2-4B42-9840-A462-8EC47F0B9D53}" type="datetime1">
              <a:rPr lang="it-IT" smtClean="0"/>
              <a:pPr/>
              <a:t>17/05/23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77FCE32-2D2C-3A41-9BB8-91B3DCC914FD}" type="slidenum">
              <a:rPr lang="it-IT" smtClean="0"/>
              <a:pPr/>
              <a:t>‹N›</a:t>
            </a:fld>
            <a:endParaRPr lang="it-IT"/>
          </a:p>
        </p:txBody>
      </p:sp>
    </p:spTree>
    <p:extLst>
      <p:ext uri="{BB962C8B-B14F-4D97-AF65-F5344CB8AC3E}">
        <p14:creationId xmlns:p14="http://schemas.microsoft.com/office/powerpoint/2010/main" val="113289333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7E2EFD00-4ED1-6A4E-9ED3-729722178ABC}" type="datetime1">
              <a:rPr lang="it-IT" smtClean="0"/>
              <a:pPr/>
              <a:t>17/05/23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77FCE32-2D2C-3A41-9BB8-91B3DCC914FD}" type="slidenum">
              <a:rPr lang="it-IT" smtClean="0"/>
              <a:pPr/>
              <a:t>‹N›</a:t>
            </a:fld>
            <a:endParaRPr lang="it-IT"/>
          </a:p>
        </p:txBody>
      </p:sp>
    </p:spTree>
    <p:extLst>
      <p:ext uri="{BB962C8B-B14F-4D97-AF65-F5344CB8AC3E}">
        <p14:creationId xmlns:p14="http://schemas.microsoft.com/office/powerpoint/2010/main" val="962632010"/>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3B4A7DE8-2C1F-E946-B8AD-1DF947532FCB}" type="datetime1">
              <a:rPr lang="it-IT" smtClean="0"/>
              <a:pPr/>
              <a:t>17/05/23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77FCE32-2D2C-3A41-9BB8-91B3DCC914FD}" type="slidenum">
              <a:rPr lang="it-IT" smtClean="0"/>
              <a:pPr/>
              <a:t>‹N›</a:t>
            </a:fld>
            <a:endParaRPr lang="it-IT"/>
          </a:p>
        </p:txBody>
      </p:sp>
    </p:spTree>
    <p:extLst>
      <p:ext uri="{BB962C8B-B14F-4D97-AF65-F5344CB8AC3E}">
        <p14:creationId xmlns:p14="http://schemas.microsoft.com/office/powerpoint/2010/main" val="41880652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36C3CE42-C657-2A4A-AD68-21118C048F5C}" type="datetime1">
              <a:rPr lang="it-IT" smtClean="0"/>
              <a:pPr/>
              <a:t>17/05/23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77FCE32-2D2C-3A41-9BB8-91B3DCC914FD}" type="slidenum">
              <a:rPr lang="it-IT" smtClean="0"/>
              <a:pPr/>
              <a:t>‹N›</a:t>
            </a:fld>
            <a:endParaRPr lang="it-IT"/>
          </a:p>
        </p:txBody>
      </p:sp>
    </p:spTree>
    <p:extLst>
      <p:ext uri="{BB962C8B-B14F-4D97-AF65-F5344CB8AC3E}">
        <p14:creationId xmlns:p14="http://schemas.microsoft.com/office/powerpoint/2010/main" val="2301800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Modifica gli stili del testo dello schema
Secondo livello
Terzo livello
Quarto livello
Quinto livello</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Modifica gli stili del testo dello schema
Secondo livello
Terzo livello
Quarto livello
Quinto livello</a:t>
            </a:r>
            <a:endParaRPr lang="en-US" dirty="0"/>
          </a:p>
        </p:txBody>
      </p:sp>
      <p:sp>
        <p:nvSpPr>
          <p:cNvPr id="5" name="Date Placeholder 4"/>
          <p:cNvSpPr>
            <a:spLocks noGrp="1"/>
          </p:cNvSpPr>
          <p:nvPr>
            <p:ph type="dt" sz="half" idx="10"/>
          </p:nvPr>
        </p:nvSpPr>
        <p:spPr/>
        <p:txBody>
          <a:bodyPr/>
          <a:lstStyle/>
          <a:p>
            <a:fld id="{7E2EFD00-4ED1-6A4E-9ED3-729722178ABC}" type="datetime1">
              <a:rPr lang="it-IT" smtClean="0"/>
              <a:pPr/>
              <a:t>17/05/23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277FCE32-2D2C-3A41-9BB8-91B3DCC914FD}" type="slidenum">
              <a:rPr lang="it-IT" smtClean="0"/>
              <a:pPr/>
              <a:t>‹N›</a:t>
            </a:fld>
            <a:endParaRPr lang="it-IT"/>
          </a:p>
        </p:txBody>
      </p:sp>
    </p:spTree>
    <p:extLst>
      <p:ext uri="{BB962C8B-B14F-4D97-AF65-F5344CB8AC3E}">
        <p14:creationId xmlns:p14="http://schemas.microsoft.com/office/powerpoint/2010/main" val="161521018"/>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
Secondo livello
Terzo livello
Quarto livello
Quinto livello</a:t>
            </a:r>
            <a:endParaRPr lang="en-US" dirty="0"/>
          </a:p>
        </p:txBody>
      </p:sp>
      <p:sp>
        <p:nvSpPr>
          <p:cNvPr id="4" name="Content Placeholder 3"/>
          <p:cNvSpPr>
            <a:spLocks noGrp="1"/>
          </p:cNvSpPr>
          <p:nvPr>
            <p:ph sz="half" idx="2"/>
          </p:nvPr>
        </p:nvSpPr>
        <p:spPr>
          <a:xfrm>
            <a:off x="609599" y="2737246"/>
            <a:ext cx="3090672" cy="3304117"/>
          </a:xfrm>
        </p:spPr>
        <p:txBody>
          <a:bodyPr>
            <a:normAutofit/>
          </a:bodyPr>
          <a:lstStyle/>
          <a:p>
            <a:pPr lvl="0"/>
            <a:r>
              <a:rPr lang="it-IT"/>
              <a:t>Modifica gli stili del testo dello schema
Secondo livello
Terzo livello
Quarto livello
Quinto livello</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
Secondo livello
Terzo livello
Quarto livello
Quinto livello</a:t>
            </a:r>
            <a:endParaRPr lang="en-US" dirty="0"/>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it-IT"/>
              <a:t>Modifica gli stili del testo dello schema
Secondo livello
Terzo livello
Quarto livello
Quinto livello</a:t>
            </a:r>
            <a:endParaRPr lang="en-US" dirty="0"/>
          </a:p>
        </p:txBody>
      </p:sp>
      <p:sp>
        <p:nvSpPr>
          <p:cNvPr id="7" name="Date Placeholder 6"/>
          <p:cNvSpPr>
            <a:spLocks noGrp="1"/>
          </p:cNvSpPr>
          <p:nvPr>
            <p:ph type="dt" sz="half" idx="10"/>
          </p:nvPr>
        </p:nvSpPr>
        <p:spPr/>
        <p:txBody>
          <a:bodyPr/>
          <a:lstStyle/>
          <a:p>
            <a:fld id="{3CF98B3E-A1F5-1D49-9B09-B96A7E5C1CA4}" type="datetime1">
              <a:rPr lang="it-IT" smtClean="0"/>
              <a:pPr/>
              <a:t>17/05/23</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277FCE32-2D2C-3A41-9BB8-91B3DCC914FD}" type="slidenum">
              <a:rPr lang="it-IT" smtClean="0"/>
              <a:pPr/>
              <a:t>‹N›</a:t>
            </a:fld>
            <a:endParaRPr lang="it-IT"/>
          </a:p>
        </p:txBody>
      </p:sp>
    </p:spTree>
    <p:extLst>
      <p:ext uri="{BB962C8B-B14F-4D97-AF65-F5344CB8AC3E}">
        <p14:creationId xmlns:p14="http://schemas.microsoft.com/office/powerpoint/2010/main" val="40940923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BE0F204D-D8E6-7344-8BFD-6159BD5FD65B}" type="datetime1">
              <a:rPr lang="it-IT" smtClean="0"/>
              <a:pPr/>
              <a:t>17/05/23</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277FCE32-2D2C-3A41-9BB8-91B3DCC914FD}" type="slidenum">
              <a:rPr lang="it-IT" smtClean="0"/>
              <a:pPr/>
              <a:t>‹N›</a:t>
            </a:fld>
            <a:endParaRPr lang="it-IT"/>
          </a:p>
        </p:txBody>
      </p:sp>
    </p:spTree>
    <p:extLst>
      <p:ext uri="{BB962C8B-B14F-4D97-AF65-F5344CB8AC3E}">
        <p14:creationId xmlns:p14="http://schemas.microsoft.com/office/powerpoint/2010/main" val="1504170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2EFD00-4ED1-6A4E-9ED3-729722178ABC}" type="datetime1">
              <a:rPr lang="it-IT" smtClean="0"/>
              <a:pPr/>
              <a:t>17/05/23</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277FCE32-2D2C-3A41-9BB8-91B3DCC914FD}" type="slidenum">
              <a:rPr lang="it-IT" smtClean="0"/>
              <a:pPr/>
              <a:t>‹N›</a:t>
            </a:fld>
            <a:endParaRPr lang="it-IT"/>
          </a:p>
        </p:txBody>
      </p:sp>
    </p:spTree>
    <p:extLst>
      <p:ext uri="{BB962C8B-B14F-4D97-AF65-F5344CB8AC3E}">
        <p14:creationId xmlns:p14="http://schemas.microsoft.com/office/powerpoint/2010/main" val="3619707685"/>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it-IT"/>
              <a:t>Modifica gli stili del testo dello schema
Secondo livello
Terzo livello
Quarto livello
Quinto livello</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it-IT"/>
              <a:t>Modifica gli stili del testo dello schema
Secondo livello
Terzo livello
Quarto livello
Quinto livello</a:t>
            </a:r>
            <a:endParaRPr lang="en-US" dirty="0"/>
          </a:p>
        </p:txBody>
      </p:sp>
      <p:sp>
        <p:nvSpPr>
          <p:cNvPr id="5" name="Date Placeholder 4"/>
          <p:cNvSpPr>
            <a:spLocks noGrp="1"/>
          </p:cNvSpPr>
          <p:nvPr>
            <p:ph type="dt" sz="half" idx="10"/>
          </p:nvPr>
        </p:nvSpPr>
        <p:spPr/>
        <p:txBody>
          <a:bodyPr/>
          <a:lstStyle/>
          <a:p>
            <a:fld id="{8B020255-537F-6245-984B-CFB53661B286}" type="datetime1">
              <a:rPr lang="it-IT" smtClean="0"/>
              <a:pPr/>
              <a:t>17/05/23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277FCE32-2D2C-3A41-9BB8-91B3DCC914FD}" type="slidenum">
              <a:rPr lang="it-IT" smtClean="0"/>
              <a:pPr/>
              <a:t>‹N›</a:t>
            </a:fld>
            <a:endParaRPr lang="it-IT"/>
          </a:p>
        </p:txBody>
      </p:sp>
    </p:spTree>
    <p:extLst>
      <p:ext uri="{BB962C8B-B14F-4D97-AF65-F5344CB8AC3E}">
        <p14:creationId xmlns:p14="http://schemas.microsoft.com/office/powerpoint/2010/main" val="2477965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
Secondo livello
Terzo livello
Quarto livello
Quinto livello</a:t>
            </a:r>
            <a:endParaRPr lang="en-US" dirty="0"/>
          </a:p>
        </p:txBody>
      </p:sp>
      <p:sp>
        <p:nvSpPr>
          <p:cNvPr id="5" name="Date Placeholder 4"/>
          <p:cNvSpPr>
            <a:spLocks noGrp="1"/>
          </p:cNvSpPr>
          <p:nvPr>
            <p:ph type="dt" sz="half" idx="10"/>
          </p:nvPr>
        </p:nvSpPr>
        <p:spPr/>
        <p:txBody>
          <a:bodyPr/>
          <a:lstStyle/>
          <a:p>
            <a:fld id="{04E9105C-25A3-CA49-A27D-6C1509C1AA1F}" type="datetime1">
              <a:rPr lang="it-IT" smtClean="0"/>
              <a:pPr/>
              <a:t>17/05/23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277FCE32-2D2C-3A41-9BB8-91B3DCC914FD}" type="slidenum">
              <a:rPr lang="it-IT" smtClean="0"/>
              <a:pPr/>
              <a:t>‹N›</a:t>
            </a:fld>
            <a:endParaRPr lang="it-IT"/>
          </a:p>
        </p:txBody>
      </p:sp>
    </p:spTree>
    <p:extLst>
      <p:ext uri="{BB962C8B-B14F-4D97-AF65-F5344CB8AC3E}">
        <p14:creationId xmlns:p14="http://schemas.microsoft.com/office/powerpoint/2010/main" val="33394494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E2EFD00-4ED1-6A4E-9ED3-729722178ABC}" type="datetime1">
              <a:rPr lang="it-IT" smtClean="0"/>
              <a:pPr/>
              <a:t>17/05/23</a:t>
            </a:fld>
            <a:endParaRPr lang="it-IT"/>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277FCE32-2D2C-3A41-9BB8-91B3DCC914FD}" type="slidenum">
              <a:rPr lang="it-IT" smtClean="0"/>
              <a:pPr/>
              <a:t>‹N›</a:t>
            </a:fld>
            <a:endParaRPr lang="it-IT"/>
          </a:p>
        </p:txBody>
      </p:sp>
    </p:spTree>
    <p:extLst>
      <p:ext uri="{BB962C8B-B14F-4D97-AF65-F5344CB8AC3E}">
        <p14:creationId xmlns:p14="http://schemas.microsoft.com/office/powerpoint/2010/main" val="139440939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hf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2.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a:t>Diritto internazionale privato</a:t>
            </a:r>
          </a:p>
        </p:txBody>
      </p:sp>
      <p:sp>
        <p:nvSpPr>
          <p:cNvPr id="3" name="Sottotitolo 2"/>
          <p:cNvSpPr>
            <a:spLocks noGrp="1"/>
          </p:cNvSpPr>
          <p:nvPr>
            <p:ph type="subTitle" idx="1"/>
          </p:nvPr>
        </p:nvSpPr>
        <p:spPr/>
        <p:txBody>
          <a:bodyPr>
            <a:normAutofit fontScale="92500" lnSpcReduction="20000"/>
          </a:bodyPr>
          <a:lstStyle/>
          <a:p>
            <a:pPr>
              <a:buFontTx/>
              <a:buChar char="-"/>
            </a:pPr>
            <a:r>
              <a:rPr lang="it-IT" sz="2800" dirty="0"/>
              <a:t>prof. Sara </a:t>
            </a:r>
            <a:r>
              <a:rPr lang="it-IT" sz="2800" dirty="0" err="1"/>
              <a:t>Tonolo</a:t>
            </a:r>
            <a:r>
              <a:rPr lang="it-IT" sz="2800" dirty="0"/>
              <a:t> </a:t>
            </a:r>
            <a:r>
              <a:rPr lang="it-IT" sz="2800" dirty="0" err="1"/>
              <a:t>–</a:t>
            </a:r>
            <a:endParaRPr lang="it-IT" sz="2800" dirty="0"/>
          </a:p>
          <a:p>
            <a:pPr lvl="6">
              <a:buFontTx/>
              <a:buChar char="-"/>
            </a:pPr>
            <a:r>
              <a:rPr lang="it-IT" sz="2200" dirty="0"/>
              <a:t>GORIZIA, </a:t>
            </a:r>
            <a:r>
              <a:rPr lang="it-IT" sz="2200"/>
              <a:t>17 maggio 2023- </a:t>
            </a:r>
            <a:endParaRPr lang="it-IT" sz="2800" dirty="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1</a:t>
            </a:fld>
            <a:endParaRPr lang="it-IT"/>
          </a:p>
        </p:txBody>
      </p:sp>
    </p:spTree>
    <p:extLst>
      <p:ext uri="{BB962C8B-B14F-4D97-AF65-F5344CB8AC3E}">
        <p14:creationId xmlns:p14="http://schemas.microsoft.com/office/powerpoint/2010/main" val="1114336632"/>
      </p:ext>
    </p:extLst>
  </p:cSld>
  <p:clrMapOvr>
    <a:masterClrMapping/>
  </p:clrMapOvr>
  <mc:AlternateContent xmlns:mc="http://schemas.openxmlformats.org/markup-compatibility/2006" xmlns:p14="http://schemas.microsoft.com/office/powerpoint/2010/main">
    <mc:Choice Requires="p14">
      <p:transition spd="slow" p14:dur="2000" advTm="20031"/>
    </mc:Choice>
    <mc:Fallback xmlns="">
      <p:transition spd="slow" advTm="20031"/>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28600"/>
            <a:ext cx="8229599" cy="1701800"/>
          </a:xfrm>
          <a:solidFill>
            <a:srgbClr val="FFC000"/>
          </a:solidFill>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algn="just"/>
            <a:r>
              <a:rPr lang="it-IT" dirty="0">
                <a:solidFill>
                  <a:srgbClr val="000000"/>
                </a:solidFill>
              </a:rPr>
              <a:t>AMBITO DI APPLICAZIONE MATERIALE DEL REGOLAMENTO ROMA I</a:t>
            </a:r>
          </a:p>
        </p:txBody>
      </p:sp>
      <p:sp>
        <p:nvSpPr>
          <p:cNvPr id="6" name="Segnaposto contenuto 5"/>
          <p:cNvSpPr>
            <a:spLocks noGrp="1"/>
          </p:cNvSpPr>
          <p:nvPr>
            <p:ph idx="1"/>
          </p:nvPr>
        </p:nvSpPr>
        <p:spPr>
          <a:xfrm>
            <a:off x="457200" y="2209799"/>
            <a:ext cx="8083875" cy="4511677"/>
          </a:xfrm>
        </p:spPr>
        <p:txBody>
          <a:bodyPr>
            <a:normAutofit fontScale="92500" lnSpcReduction="20000"/>
          </a:bodyPr>
          <a:lstStyle/>
          <a:p>
            <a:pPr algn="just"/>
            <a:r>
              <a:rPr lang="it-IT" sz="2800" dirty="0"/>
              <a:t>Art. 1.1.: </a:t>
            </a:r>
            <a:r>
              <a:rPr lang="it-IT" sz="2800" b="1" dirty="0"/>
              <a:t>«Il regolamento si applica </a:t>
            </a:r>
            <a:r>
              <a:rPr lang="it-IT" sz="2800" b="1" u="sng" dirty="0"/>
              <a:t>in circostanze che comportino </a:t>
            </a:r>
            <a:r>
              <a:rPr lang="it-IT" sz="2800" b="1" u="sng" dirty="0" err="1"/>
              <a:t>unconflitto</a:t>
            </a:r>
            <a:r>
              <a:rPr lang="it-IT" sz="2800" b="1" u="sng" dirty="0"/>
              <a:t> di leggi </a:t>
            </a:r>
            <a:r>
              <a:rPr lang="it-IT" sz="2800" b="1" dirty="0"/>
              <a:t>alle </a:t>
            </a:r>
            <a:r>
              <a:rPr lang="it-IT" sz="2800" b="1" i="1" dirty="0"/>
              <a:t>obbligazioni contrattuali </a:t>
            </a:r>
            <a:r>
              <a:rPr lang="it-IT" sz="2800" b="1" i="1" u="sng" dirty="0"/>
              <a:t>in materia civile e commerciale</a:t>
            </a:r>
            <a:r>
              <a:rPr lang="it-IT" sz="2800" b="1" u="sng" dirty="0"/>
              <a:t>»</a:t>
            </a:r>
          </a:p>
          <a:p>
            <a:pPr algn="just"/>
            <a:r>
              <a:rPr lang="it-IT" sz="2800" dirty="0">
                <a:sym typeface="Wingdings"/>
              </a:rPr>
              <a:t>Analogia con l’ambito del c.d. </a:t>
            </a:r>
            <a:r>
              <a:rPr lang="it-IT" sz="2800" i="1" dirty="0">
                <a:sym typeface="Wingdings"/>
              </a:rPr>
              <a:t>«sistema Bruxelles»</a:t>
            </a:r>
          </a:p>
          <a:p>
            <a:pPr algn="just"/>
            <a:r>
              <a:rPr lang="it-IT" sz="2800" dirty="0">
                <a:sym typeface="Wingdings"/>
              </a:rPr>
              <a:t>Conflitto di leggi= elementi che colleghino la fattispecie a ordinamenti differenti anche solo la scelta della legge di uno Stato .</a:t>
            </a:r>
          </a:p>
          <a:p>
            <a:pPr algn="just"/>
            <a:endParaRPr lang="it-IT" sz="2800" dirty="0">
              <a:sym typeface="Wingdings"/>
            </a:endParaRPr>
          </a:p>
          <a:p>
            <a:pPr algn="just"/>
            <a:r>
              <a:rPr lang="it-IT" sz="2800" b="1" dirty="0">
                <a:sym typeface="Wingdings"/>
              </a:rPr>
              <a:t>Art. 2- CARATTERE UNIVERSALE</a:t>
            </a:r>
            <a:r>
              <a:rPr lang="it-IT" sz="2800" dirty="0">
                <a:sym typeface="Wingdings"/>
              </a:rPr>
              <a:t>: «la legge designata dal regolamento si applica anche ove non sia quella di uno Stato membro».</a:t>
            </a:r>
          </a:p>
          <a:p>
            <a:pPr algn="just"/>
            <a:endParaRPr lang="it-IT" dirty="0">
              <a:solidFill>
                <a:srgbClr val="000000"/>
              </a:solidFill>
            </a:endParaRP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10</a:t>
            </a:fld>
            <a:endParaRPr lang="it-IT"/>
          </a:p>
        </p:txBody>
      </p:sp>
    </p:spTree>
    <p:custDataLst>
      <p:tags r:id="rId1"/>
    </p:custDataLst>
    <p:extLst>
      <p:ext uri="{BB962C8B-B14F-4D97-AF65-F5344CB8AC3E}">
        <p14:creationId xmlns:p14="http://schemas.microsoft.com/office/powerpoint/2010/main" val="2115066642"/>
      </p:ext>
    </p:extLst>
  </p:cSld>
  <p:clrMapOvr>
    <a:masterClrMapping/>
  </p:clrMapOvr>
  <mc:AlternateContent xmlns:mc="http://schemas.openxmlformats.org/markup-compatibility/2006" xmlns:p14="http://schemas.microsoft.com/office/powerpoint/2010/main">
    <mc:Choice Requires="p14">
      <p:transition spd="slow" p14:dur="2000" advTm="192942"/>
    </mc:Choice>
    <mc:Fallback xmlns="">
      <p:transition spd="slow" advTm="192942"/>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1" nodeType="clickEffect">
                                  <p:stCondLst>
                                    <p:cond delay="0"/>
                                  </p:stCondLst>
                                  <p:childTnLst>
                                    <p:set>
                                      <p:cBhvr>
                                        <p:cTn id="3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1" nodeType="clickEffect">
                                  <p:stCondLst>
                                    <p:cond delay="0"/>
                                  </p:stCondLst>
                                  <p:childTnLst>
                                    <p:set>
                                      <p:cBhvr>
                                        <p:cTn id="34"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2" nodeType="clickEffect">
                                  <p:stCondLst>
                                    <p:cond delay="0"/>
                                  </p:stCondLst>
                                  <p:childTnLst>
                                    <p:set>
                                      <p:cBhvr>
                                        <p:cTn id="38"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2" nodeType="clickEffect">
                                  <p:stCondLst>
                                    <p:cond delay="0"/>
                                  </p:stCondLst>
                                  <p:childTnLst>
                                    <p:set>
                                      <p:cBhvr>
                                        <p:cTn id="42"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2" nodeType="clickEffect">
                                  <p:stCondLst>
                                    <p:cond delay="0"/>
                                  </p:stCondLst>
                                  <p:childTnLst>
                                    <p:set>
                                      <p:cBhvr>
                                        <p:cTn id="4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2" nodeType="clickEffect">
                                  <p:stCondLst>
                                    <p:cond delay="0"/>
                                  </p:stCondLst>
                                  <p:childTnLst>
                                    <p:set>
                                      <p:cBhvr>
                                        <p:cTn id="50"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3" nodeType="clickEffect">
                                  <p:stCondLst>
                                    <p:cond delay="0"/>
                                  </p:stCondLst>
                                  <p:childTnLst>
                                    <p:set>
                                      <p:cBhvr>
                                        <p:cTn id="5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3" nodeType="clickEffect">
                                  <p:stCondLst>
                                    <p:cond delay="0"/>
                                  </p:stCondLst>
                                  <p:childTnLst>
                                    <p:set>
                                      <p:cBhvr>
                                        <p:cTn id="58"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3" nodeType="clickEffect">
                                  <p:stCondLst>
                                    <p:cond delay="0"/>
                                  </p:stCondLst>
                                  <p:childTnLst>
                                    <p:set>
                                      <p:cBhvr>
                                        <p:cTn id="62"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3" nodeType="clickEffect">
                                  <p:stCondLst>
                                    <p:cond delay="0"/>
                                  </p:stCondLst>
                                  <p:childTnLst>
                                    <p:set>
                                      <p:cBhvr>
                                        <p:cTn id="66"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P spid="6" grpId="2" build="p"/>
      <p:bldP spid="6" grpId="3"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28600"/>
            <a:ext cx="8229599" cy="1701800"/>
          </a:xfrm>
          <a:solidFill>
            <a:srgbClr val="FFC000"/>
          </a:solidFill>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algn="just"/>
            <a:r>
              <a:rPr lang="it-IT" dirty="0">
                <a:solidFill>
                  <a:srgbClr val="000000"/>
                </a:solidFill>
              </a:rPr>
              <a:t>AMBITO DI APPLICAZIONE MATERIALE DEL REGOLAMENTO ROMA I</a:t>
            </a:r>
          </a:p>
        </p:txBody>
      </p:sp>
      <p:sp>
        <p:nvSpPr>
          <p:cNvPr id="6" name="Segnaposto contenuto 5"/>
          <p:cNvSpPr>
            <a:spLocks noGrp="1"/>
          </p:cNvSpPr>
          <p:nvPr>
            <p:ph idx="1"/>
          </p:nvPr>
        </p:nvSpPr>
        <p:spPr>
          <a:xfrm>
            <a:off x="457200" y="2209799"/>
            <a:ext cx="8083875" cy="4511677"/>
          </a:xfrm>
        </p:spPr>
        <p:txBody>
          <a:bodyPr>
            <a:normAutofit fontScale="62500" lnSpcReduction="20000"/>
          </a:bodyPr>
          <a:lstStyle/>
          <a:p>
            <a:pPr algn="just"/>
            <a:r>
              <a:rPr lang="it-IT" sz="2800" b="1" dirty="0"/>
              <a:t>MATERIE ESCLUSE (art. 1.2 </a:t>
            </a:r>
            <a:r>
              <a:rPr lang="it-IT" sz="2800" b="1" dirty="0" err="1"/>
              <a:t>R</a:t>
            </a:r>
            <a:r>
              <a:rPr lang="it-IT" sz="2800" b="1" dirty="0"/>
              <a:t>. ROMA I):</a:t>
            </a:r>
          </a:p>
          <a:p>
            <a:pPr lvl="1" algn="just"/>
            <a:r>
              <a:rPr lang="it-IT" sz="2500" dirty="0">
                <a:sym typeface="Wingdings"/>
              </a:rPr>
              <a:t>Stato e capacità delle persone fisiche;</a:t>
            </a:r>
          </a:p>
          <a:p>
            <a:pPr lvl="1" algn="just"/>
            <a:r>
              <a:rPr lang="it-IT" sz="2500" dirty="0">
                <a:sym typeface="Wingdings"/>
              </a:rPr>
              <a:t>Obbligazioni (comprese quelle alimentari) derivanti da rapporti di famiglia  o da rapporti con effetti comparabili;</a:t>
            </a:r>
          </a:p>
          <a:p>
            <a:pPr lvl="1" algn="just"/>
            <a:r>
              <a:rPr lang="it-IT" sz="2500" dirty="0">
                <a:sym typeface="Wingdings"/>
              </a:rPr>
              <a:t>Obbligazioni derivanti da successioni per causa di morte, da regimi patrimoniali tra coniugi o da regimi patrimoniali con effetti comparabili;</a:t>
            </a:r>
          </a:p>
          <a:p>
            <a:pPr lvl="1" algn="just"/>
            <a:r>
              <a:rPr lang="it-IT" sz="2500" dirty="0">
                <a:sym typeface="Wingdings"/>
              </a:rPr>
              <a:t>Obbligazioni derivanti da cambiali, assegni ed altri strumenti negoziabili;</a:t>
            </a:r>
          </a:p>
          <a:p>
            <a:pPr lvl="1" algn="just"/>
            <a:r>
              <a:rPr lang="it-IT" sz="2500" dirty="0">
                <a:sym typeface="Wingdings"/>
              </a:rPr>
              <a:t>Compromessi, clausole compromissorie;</a:t>
            </a:r>
          </a:p>
          <a:p>
            <a:pPr lvl="1" algn="just"/>
            <a:r>
              <a:rPr lang="it-IT" sz="2500" b="1" dirty="0">
                <a:sym typeface="Wingdings"/>
              </a:rPr>
              <a:t>Questioni concernenti il diritto delle società </a:t>
            </a:r>
            <a:r>
              <a:rPr lang="it-IT" sz="2500" dirty="0">
                <a:sym typeface="Wingdings"/>
              </a:rPr>
              <a:t>associazioni ed altre persone giuridiche quali la </a:t>
            </a:r>
            <a:r>
              <a:rPr lang="it-IT" sz="2500" dirty="0" err="1">
                <a:sym typeface="Wingdings"/>
              </a:rPr>
              <a:t>costituzione,la</a:t>
            </a:r>
            <a:r>
              <a:rPr lang="it-IT" sz="2500" dirty="0">
                <a:sym typeface="Wingdings"/>
              </a:rPr>
              <a:t> capacità, ecc.</a:t>
            </a:r>
          </a:p>
          <a:p>
            <a:pPr lvl="1" algn="just"/>
            <a:r>
              <a:rPr lang="it-IT" sz="2500" b="1" dirty="0">
                <a:sym typeface="Wingdings"/>
              </a:rPr>
              <a:t>Questioni concernenti la costituzione di un trust </a:t>
            </a:r>
            <a:r>
              <a:rPr lang="it-IT" sz="2500" dirty="0">
                <a:sym typeface="Wingdings"/>
              </a:rPr>
              <a:t>e i rapporti derivanti</a:t>
            </a:r>
          </a:p>
          <a:p>
            <a:pPr lvl="1" algn="just"/>
            <a:r>
              <a:rPr lang="it-IT" sz="2500" dirty="0">
                <a:sym typeface="Wingdings"/>
              </a:rPr>
              <a:t>Responsabilità precontrattuale;</a:t>
            </a:r>
          </a:p>
          <a:p>
            <a:pPr lvl="1" algn="just"/>
            <a:r>
              <a:rPr lang="it-IT" sz="2500" dirty="0">
                <a:sym typeface="Wingdings"/>
              </a:rPr>
              <a:t>Categorie particolari di contratti di assicurazione.</a:t>
            </a:r>
          </a:p>
          <a:p>
            <a:pPr algn="just"/>
            <a:endParaRPr lang="it-IT" dirty="0">
              <a:solidFill>
                <a:srgbClr val="000000"/>
              </a:solidFill>
            </a:endParaRP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11</a:t>
            </a:fld>
            <a:endParaRPr lang="it-IT"/>
          </a:p>
        </p:txBody>
      </p:sp>
    </p:spTree>
    <p:custDataLst>
      <p:tags r:id="rId1"/>
    </p:custDataLst>
    <p:extLst>
      <p:ext uri="{BB962C8B-B14F-4D97-AF65-F5344CB8AC3E}">
        <p14:creationId xmlns:p14="http://schemas.microsoft.com/office/powerpoint/2010/main" val="3171171952"/>
      </p:ext>
    </p:extLst>
  </p:cSld>
  <p:clrMapOvr>
    <a:masterClrMapping/>
  </p:clrMapOvr>
  <mc:AlternateContent xmlns:mc="http://schemas.openxmlformats.org/markup-compatibility/2006" xmlns:p14="http://schemas.microsoft.com/office/powerpoint/2010/main">
    <mc:Choice Requires="p14">
      <p:transition spd="slow" p14:dur="2000" advTm="125729"/>
    </mc:Choice>
    <mc:Fallback xmlns="">
      <p:transition spd="slow" advTm="125729"/>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6">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6">
                                            <p:txEl>
                                              <p:pRg st="9" end="9"/>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1" nodeType="clickEffect">
                                  <p:stCondLst>
                                    <p:cond delay="0"/>
                                  </p:stCondLst>
                                  <p:childTnLst>
                                    <p:set>
                                      <p:cBhvr>
                                        <p:cTn id="28" dur="1" fill="hold">
                                          <p:stCondLst>
                                            <p:cond delay="0"/>
                                          </p:stCondLst>
                                        </p:cTn>
                                        <p:tgtEl>
                                          <p:spTgt spid="6">
                                            <p:txEl>
                                              <p:pRg st="0" end="0"/>
                                            </p:txEl>
                                          </p:spTgt>
                                        </p:tgtEl>
                                        <p:attrNameLst>
                                          <p:attrName>style.visibility</p:attrName>
                                        </p:attrNameLst>
                                      </p:cBhvr>
                                      <p:to>
                                        <p:strVal val="visible"/>
                                      </p:to>
                                    </p:set>
                                  </p:childTnLst>
                                </p:cTn>
                              </p:par>
                              <p:par>
                                <p:cTn id="29" presetID="1" presetClass="entr" presetSubtype="0" fill="hold" grpId="1" nodeType="withEffect">
                                  <p:stCondLst>
                                    <p:cond delay="0"/>
                                  </p:stCondLst>
                                  <p:childTnLst>
                                    <p:set>
                                      <p:cBhvr>
                                        <p:cTn id="30" dur="1" fill="hold">
                                          <p:stCondLst>
                                            <p:cond delay="0"/>
                                          </p:stCondLst>
                                        </p:cTn>
                                        <p:tgtEl>
                                          <p:spTgt spid="6">
                                            <p:txEl>
                                              <p:pRg st="1" end="1"/>
                                            </p:txEl>
                                          </p:spTgt>
                                        </p:tgtEl>
                                        <p:attrNameLst>
                                          <p:attrName>style.visibility</p:attrName>
                                        </p:attrNameLst>
                                      </p:cBhvr>
                                      <p:to>
                                        <p:strVal val="visible"/>
                                      </p:to>
                                    </p:set>
                                  </p:childTnLst>
                                </p:cTn>
                              </p:par>
                              <p:par>
                                <p:cTn id="31" presetID="1" presetClass="entr" presetSubtype="0" fill="hold" grpId="1" nodeType="withEffect">
                                  <p:stCondLst>
                                    <p:cond delay="0"/>
                                  </p:stCondLst>
                                  <p:childTnLst>
                                    <p:set>
                                      <p:cBhvr>
                                        <p:cTn id="32" dur="1" fill="hold">
                                          <p:stCondLst>
                                            <p:cond delay="0"/>
                                          </p:stCondLst>
                                        </p:cTn>
                                        <p:tgtEl>
                                          <p:spTgt spid="6">
                                            <p:txEl>
                                              <p:pRg st="2" end="2"/>
                                            </p:txEl>
                                          </p:spTgt>
                                        </p:tgtEl>
                                        <p:attrNameLst>
                                          <p:attrName>style.visibility</p:attrName>
                                        </p:attrNameLst>
                                      </p:cBhvr>
                                      <p:to>
                                        <p:strVal val="visible"/>
                                      </p:to>
                                    </p:set>
                                  </p:childTnLst>
                                </p:cTn>
                              </p:par>
                              <p:par>
                                <p:cTn id="33" presetID="1" presetClass="entr" presetSubtype="0" fill="hold" grpId="1" nodeType="withEffect">
                                  <p:stCondLst>
                                    <p:cond delay="0"/>
                                  </p:stCondLst>
                                  <p:childTnLst>
                                    <p:set>
                                      <p:cBhvr>
                                        <p:cTn id="34" dur="1" fill="hold">
                                          <p:stCondLst>
                                            <p:cond delay="0"/>
                                          </p:stCondLst>
                                        </p:cTn>
                                        <p:tgtEl>
                                          <p:spTgt spid="6">
                                            <p:txEl>
                                              <p:pRg st="3" end="3"/>
                                            </p:txEl>
                                          </p:spTgt>
                                        </p:tgtEl>
                                        <p:attrNameLst>
                                          <p:attrName>style.visibility</p:attrName>
                                        </p:attrNameLst>
                                      </p:cBhvr>
                                      <p:to>
                                        <p:strVal val="visible"/>
                                      </p:to>
                                    </p:set>
                                  </p:childTnLst>
                                </p:cTn>
                              </p:par>
                              <p:par>
                                <p:cTn id="35" presetID="1" presetClass="entr" presetSubtype="0" fill="hold" grpId="1" nodeType="withEffect">
                                  <p:stCondLst>
                                    <p:cond delay="0"/>
                                  </p:stCondLst>
                                  <p:childTnLst>
                                    <p:set>
                                      <p:cBhvr>
                                        <p:cTn id="36" dur="1" fill="hold">
                                          <p:stCondLst>
                                            <p:cond delay="0"/>
                                          </p:stCondLst>
                                        </p:cTn>
                                        <p:tgtEl>
                                          <p:spTgt spid="6">
                                            <p:txEl>
                                              <p:pRg st="4" end="4"/>
                                            </p:txEl>
                                          </p:spTgt>
                                        </p:tgtEl>
                                        <p:attrNameLst>
                                          <p:attrName>style.visibility</p:attrName>
                                        </p:attrNameLst>
                                      </p:cBhvr>
                                      <p:to>
                                        <p:strVal val="visible"/>
                                      </p:to>
                                    </p:set>
                                  </p:childTnLst>
                                </p:cTn>
                              </p:par>
                              <p:par>
                                <p:cTn id="37" presetID="1" presetClass="entr" presetSubtype="0" fill="hold" grpId="1" nodeType="withEffect">
                                  <p:stCondLst>
                                    <p:cond delay="0"/>
                                  </p:stCondLst>
                                  <p:childTnLst>
                                    <p:set>
                                      <p:cBhvr>
                                        <p:cTn id="38" dur="1" fill="hold">
                                          <p:stCondLst>
                                            <p:cond delay="0"/>
                                          </p:stCondLst>
                                        </p:cTn>
                                        <p:tgtEl>
                                          <p:spTgt spid="6">
                                            <p:txEl>
                                              <p:pRg st="5" end="5"/>
                                            </p:txEl>
                                          </p:spTgt>
                                        </p:tgtEl>
                                        <p:attrNameLst>
                                          <p:attrName>style.visibility</p:attrName>
                                        </p:attrNameLst>
                                      </p:cBhvr>
                                      <p:to>
                                        <p:strVal val="visible"/>
                                      </p:to>
                                    </p:set>
                                  </p:childTnLst>
                                </p:cTn>
                              </p:par>
                              <p:par>
                                <p:cTn id="39" presetID="1" presetClass="entr" presetSubtype="0" fill="hold" grpId="1" nodeType="withEffect">
                                  <p:stCondLst>
                                    <p:cond delay="0"/>
                                  </p:stCondLst>
                                  <p:childTnLst>
                                    <p:set>
                                      <p:cBhvr>
                                        <p:cTn id="40" dur="1" fill="hold">
                                          <p:stCondLst>
                                            <p:cond delay="0"/>
                                          </p:stCondLst>
                                        </p:cTn>
                                        <p:tgtEl>
                                          <p:spTgt spid="6">
                                            <p:txEl>
                                              <p:pRg st="6" end="6"/>
                                            </p:txEl>
                                          </p:spTgt>
                                        </p:tgtEl>
                                        <p:attrNameLst>
                                          <p:attrName>style.visibility</p:attrName>
                                        </p:attrNameLst>
                                      </p:cBhvr>
                                      <p:to>
                                        <p:strVal val="visible"/>
                                      </p:to>
                                    </p:set>
                                  </p:childTnLst>
                                </p:cTn>
                              </p:par>
                              <p:par>
                                <p:cTn id="41" presetID="1" presetClass="entr" presetSubtype="0" fill="hold" grpId="1" nodeType="withEffect">
                                  <p:stCondLst>
                                    <p:cond delay="0"/>
                                  </p:stCondLst>
                                  <p:childTnLst>
                                    <p:set>
                                      <p:cBhvr>
                                        <p:cTn id="42" dur="1" fill="hold">
                                          <p:stCondLst>
                                            <p:cond delay="0"/>
                                          </p:stCondLst>
                                        </p:cTn>
                                        <p:tgtEl>
                                          <p:spTgt spid="6">
                                            <p:txEl>
                                              <p:pRg st="7" end="7"/>
                                            </p:txEl>
                                          </p:spTgt>
                                        </p:tgtEl>
                                        <p:attrNameLst>
                                          <p:attrName>style.visibility</p:attrName>
                                        </p:attrNameLst>
                                      </p:cBhvr>
                                      <p:to>
                                        <p:strVal val="visible"/>
                                      </p:to>
                                    </p:set>
                                  </p:childTnLst>
                                </p:cTn>
                              </p:par>
                              <p:par>
                                <p:cTn id="43" presetID="1" presetClass="entr" presetSubtype="0" fill="hold" grpId="1" nodeType="withEffect">
                                  <p:stCondLst>
                                    <p:cond delay="0"/>
                                  </p:stCondLst>
                                  <p:childTnLst>
                                    <p:set>
                                      <p:cBhvr>
                                        <p:cTn id="44" dur="1" fill="hold">
                                          <p:stCondLst>
                                            <p:cond delay="0"/>
                                          </p:stCondLst>
                                        </p:cTn>
                                        <p:tgtEl>
                                          <p:spTgt spid="6">
                                            <p:txEl>
                                              <p:pRg st="8" end="8"/>
                                            </p:txEl>
                                          </p:spTgt>
                                        </p:tgtEl>
                                        <p:attrNameLst>
                                          <p:attrName>style.visibility</p:attrName>
                                        </p:attrNameLst>
                                      </p:cBhvr>
                                      <p:to>
                                        <p:strVal val="visible"/>
                                      </p:to>
                                    </p:set>
                                  </p:childTnLst>
                                </p:cTn>
                              </p:par>
                              <p:par>
                                <p:cTn id="45" presetID="1" presetClass="entr" presetSubtype="0" fill="hold" grpId="1" nodeType="withEffect">
                                  <p:stCondLst>
                                    <p:cond delay="0"/>
                                  </p:stCondLst>
                                  <p:childTnLst>
                                    <p:set>
                                      <p:cBhvr>
                                        <p:cTn id="46" dur="1" fill="hold">
                                          <p:stCondLst>
                                            <p:cond delay="0"/>
                                          </p:stCondLst>
                                        </p:cTn>
                                        <p:tgtEl>
                                          <p:spTgt spid="6">
                                            <p:txEl>
                                              <p:pRg st="9" end="9"/>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2" nodeType="clickEffect">
                                  <p:stCondLst>
                                    <p:cond delay="0"/>
                                  </p:stCondLst>
                                  <p:childTnLst>
                                    <p:set>
                                      <p:cBhvr>
                                        <p:cTn id="50" dur="1" fill="hold">
                                          <p:stCondLst>
                                            <p:cond delay="0"/>
                                          </p:stCondLst>
                                        </p:cTn>
                                        <p:tgtEl>
                                          <p:spTgt spid="6">
                                            <p:txEl>
                                              <p:pRg st="0" end="0"/>
                                            </p:txEl>
                                          </p:spTgt>
                                        </p:tgtEl>
                                        <p:attrNameLst>
                                          <p:attrName>style.visibility</p:attrName>
                                        </p:attrNameLst>
                                      </p:cBhvr>
                                      <p:to>
                                        <p:strVal val="visible"/>
                                      </p:to>
                                    </p:set>
                                  </p:childTnLst>
                                </p:cTn>
                              </p:par>
                              <p:par>
                                <p:cTn id="51" presetID="1" presetClass="entr" presetSubtype="0" fill="hold" grpId="2" nodeType="withEffect">
                                  <p:stCondLst>
                                    <p:cond delay="0"/>
                                  </p:stCondLst>
                                  <p:childTnLst>
                                    <p:set>
                                      <p:cBhvr>
                                        <p:cTn id="52" dur="1" fill="hold">
                                          <p:stCondLst>
                                            <p:cond delay="0"/>
                                          </p:stCondLst>
                                        </p:cTn>
                                        <p:tgtEl>
                                          <p:spTgt spid="6">
                                            <p:txEl>
                                              <p:pRg st="1" end="1"/>
                                            </p:txEl>
                                          </p:spTgt>
                                        </p:tgtEl>
                                        <p:attrNameLst>
                                          <p:attrName>style.visibility</p:attrName>
                                        </p:attrNameLst>
                                      </p:cBhvr>
                                      <p:to>
                                        <p:strVal val="visible"/>
                                      </p:to>
                                    </p:set>
                                  </p:childTnLst>
                                </p:cTn>
                              </p:par>
                              <p:par>
                                <p:cTn id="53" presetID="1" presetClass="entr" presetSubtype="0" fill="hold" grpId="2" nodeType="withEffect">
                                  <p:stCondLst>
                                    <p:cond delay="0"/>
                                  </p:stCondLst>
                                  <p:childTnLst>
                                    <p:set>
                                      <p:cBhvr>
                                        <p:cTn id="54" dur="1" fill="hold">
                                          <p:stCondLst>
                                            <p:cond delay="0"/>
                                          </p:stCondLst>
                                        </p:cTn>
                                        <p:tgtEl>
                                          <p:spTgt spid="6">
                                            <p:txEl>
                                              <p:pRg st="2" end="2"/>
                                            </p:txEl>
                                          </p:spTgt>
                                        </p:tgtEl>
                                        <p:attrNameLst>
                                          <p:attrName>style.visibility</p:attrName>
                                        </p:attrNameLst>
                                      </p:cBhvr>
                                      <p:to>
                                        <p:strVal val="visible"/>
                                      </p:to>
                                    </p:set>
                                  </p:childTnLst>
                                </p:cTn>
                              </p:par>
                              <p:par>
                                <p:cTn id="55" presetID="1" presetClass="entr" presetSubtype="0" fill="hold" grpId="2" nodeType="withEffect">
                                  <p:stCondLst>
                                    <p:cond delay="0"/>
                                  </p:stCondLst>
                                  <p:childTnLst>
                                    <p:set>
                                      <p:cBhvr>
                                        <p:cTn id="56" dur="1" fill="hold">
                                          <p:stCondLst>
                                            <p:cond delay="0"/>
                                          </p:stCondLst>
                                        </p:cTn>
                                        <p:tgtEl>
                                          <p:spTgt spid="6">
                                            <p:txEl>
                                              <p:pRg st="3" end="3"/>
                                            </p:txEl>
                                          </p:spTgt>
                                        </p:tgtEl>
                                        <p:attrNameLst>
                                          <p:attrName>style.visibility</p:attrName>
                                        </p:attrNameLst>
                                      </p:cBhvr>
                                      <p:to>
                                        <p:strVal val="visible"/>
                                      </p:to>
                                    </p:set>
                                  </p:childTnLst>
                                </p:cTn>
                              </p:par>
                              <p:par>
                                <p:cTn id="57" presetID="1" presetClass="entr" presetSubtype="0" fill="hold" grpId="2" nodeType="withEffect">
                                  <p:stCondLst>
                                    <p:cond delay="0"/>
                                  </p:stCondLst>
                                  <p:childTnLst>
                                    <p:set>
                                      <p:cBhvr>
                                        <p:cTn id="58" dur="1" fill="hold">
                                          <p:stCondLst>
                                            <p:cond delay="0"/>
                                          </p:stCondLst>
                                        </p:cTn>
                                        <p:tgtEl>
                                          <p:spTgt spid="6">
                                            <p:txEl>
                                              <p:pRg st="4" end="4"/>
                                            </p:txEl>
                                          </p:spTgt>
                                        </p:tgtEl>
                                        <p:attrNameLst>
                                          <p:attrName>style.visibility</p:attrName>
                                        </p:attrNameLst>
                                      </p:cBhvr>
                                      <p:to>
                                        <p:strVal val="visible"/>
                                      </p:to>
                                    </p:set>
                                  </p:childTnLst>
                                </p:cTn>
                              </p:par>
                              <p:par>
                                <p:cTn id="59" presetID="1" presetClass="entr" presetSubtype="0" fill="hold" grpId="2" nodeType="withEffect">
                                  <p:stCondLst>
                                    <p:cond delay="0"/>
                                  </p:stCondLst>
                                  <p:childTnLst>
                                    <p:set>
                                      <p:cBhvr>
                                        <p:cTn id="60" dur="1" fill="hold">
                                          <p:stCondLst>
                                            <p:cond delay="0"/>
                                          </p:stCondLst>
                                        </p:cTn>
                                        <p:tgtEl>
                                          <p:spTgt spid="6">
                                            <p:txEl>
                                              <p:pRg st="5" end="5"/>
                                            </p:txEl>
                                          </p:spTgt>
                                        </p:tgtEl>
                                        <p:attrNameLst>
                                          <p:attrName>style.visibility</p:attrName>
                                        </p:attrNameLst>
                                      </p:cBhvr>
                                      <p:to>
                                        <p:strVal val="visible"/>
                                      </p:to>
                                    </p:set>
                                  </p:childTnLst>
                                </p:cTn>
                              </p:par>
                              <p:par>
                                <p:cTn id="61" presetID="1" presetClass="entr" presetSubtype="0" fill="hold" grpId="2" nodeType="withEffect">
                                  <p:stCondLst>
                                    <p:cond delay="0"/>
                                  </p:stCondLst>
                                  <p:childTnLst>
                                    <p:set>
                                      <p:cBhvr>
                                        <p:cTn id="62" dur="1" fill="hold">
                                          <p:stCondLst>
                                            <p:cond delay="0"/>
                                          </p:stCondLst>
                                        </p:cTn>
                                        <p:tgtEl>
                                          <p:spTgt spid="6">
                                            <p:txEl>
                                              <p:pRg st="6" end="6"/>
                                            </p:txEl>
                                          </p:spTgt>
                                        </p:tgtEl>
                                        <p:attrNameLst>
                                          <p:attrName>style.visibility</p:attrName>
                                        </p:attrNameLst>
                                      </p:cBhvr>
                                      <p:to>
                                        <p:strVal val="visible"/>
                                      </p:to>
                                    </p:set>
                                  </p:childTnLst>
                                </p:cTn>
                              </p:par>
                              <p:par>
                                <p:cTn id="63" presetID="1" presetClass="entr" presetSubtype="0" fill="hold" grpId="2" nodeType="withEffect">
                                  <p:stCondLst>
                                    <p:cond delay="0"/>
                                  </p:stCondLst>
                                  <p:childTnLst>
                                    <p:set>
                                      <p:cBhvr>
                                        <p:cTn id="64" dur="1" fill="hold">
                                          <p:stCondLst>
                                            <p:cond delay="0"/>
                                          </p:stCondLst>
                                        </p:cTn>
                                        <p:tgtEl>
                                          <p:spTgt spid="6">
                                            <p:txEl>
                                              <p:pRg st="7" end="7"/>
                                            </p:txEl>
                                          </p:spTgt>
                                        </p:tgtEl>
                                        <p:attrNameLst>
                                          <p:attrName>style.visibility</p:attrName>
                                        </p:attrNameLst>
                                      </p:cBhvr>
                                      <p:to>
                                        <p:strVal val="visible"/>
                                      </p:to>
                                    </p:set>
                                  </p:childTnLst>
                                </p:cTn>
                              </p:par>
                              <p:par>
                                <p:cTn id="65" presetID="1" presetClass="entr" presetSubtype="0" fill="hold" grpId="2" nodeType="withEffect">
                                  <p:stCondLst>
                                    <p:cond delay="0"/>
                                  </p:stCondLst>
                                  <p:childTnLst>
                                    <p:set>
                                      <p:cBhvr>
                                        <p:cTn id="66" dur="1" fill="hold">
                                          <p:stCondLst>
                                            <p:cond delay="0"/>
                                          </p:stCondLst>
                                        </p:cTn>
                                        <p:tgtEl>
                                          <p:spTgt spid="6">
                                            <p:txEl>
                                              <p:pRg st="8" end="8"/>
                                            </p:txEl>
                                          </p:spTgt>
                                        </p:tgtEl>
                                        <p:attrNameLst>
                                          <p:attrName>style.visibility</p:attrName>
                                        </p:attrNameLst>
                                      </p:cBhvr>
                                      <p:to>
                                        <p:strVal val="visible"/>
                                      </p:to>
                                    </p:set>
                                  </p:childTnLst>
                                </p:cTn>
                              </p:par>
                              <p:par>
                                <p:cTn id="67" presetID="1" presetClass="entr" presetSubtype="0" fill="hold" grpId="2" nodeType="withEffect">
                                  <p:stCondLst>
                                    <p:cond delay="0"/>
                                  </p:stCondLst>
                                  <p:childTnLst>
                                    <p:set>
                                      <p:cBhvr>
                                        <p:cTn id="68" dur="1" fill="hold">
                                          <p:stCondLst>
                                            <p:cond delay="0"/>
                                          </p:stCondLst>
                                        </p:cTn>
                                        <p:tgtEl>
                                          <p:spTgt spid="6">
                                            <p:txEl>
                                              <p:pRg st="9" end="9"/>
                                            </p:txEl>
                                          </p:spTgt>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3" nodeType="clickEffect">
                                  <p:stCondLst>
                                    <p:cond delay="0"/>
                                  </p:stCondLst>
                                  <p:childTnLst>
                                    <p:set>
                                      <p:cBhvr>
                                        <p:cTn id="72" dur="1" fill="hold">
                                          <p:stCondLst>
                                            <p:cond delay="0"/>
                                          </p:stCondLst>
                                        </p:cTn>
                                        <p:tgtEl>
                                          <p:spTgt spid="6">
                                            <p:txEl>
                                              <p:pRg st="0" end="0"/>
                                            </p:txEl>
                                          </p:spTgt>
                                        </p:tgtEl>
                                        <p:attrNameLst>
                                          <p:attrName>style.visibility</p:attrName>
                                        </p:attrNameLst>
                                      </p:cBhvr>
                                      <p:to>
                                        <p:strVal val="visible"/>
                                      </p:to>
                                    </p:set>
                                  </p:childTnLst>
                                </p:cTn>
                              </p:par>
                              <p:par>
                                <p:cTn id="73" presetID="1" presetClass="entr" presetSubtype="0" fill="hold" grpId="3" nodeType="withEffect">
                                  <p:stCondLst>
                                    <p:cond delay="0"/>
                                  </p:stCondLst>
                                  <p:childTnLst>
                                    <p:set>
                                      <p:cBhvr>
                                        <p:cTn id="74" dur="1" fill="hold">
                                          <p:stCondLst>
                                            <p:cond delay="0"/>
                                          </p:stCondLst>
                                        </p:cTn>
                                        <p:tgtEl>
                                          <p:spTgt spid="6">
                                            <p:txEl>
                                              <p:pRg st="1" end="1"/>
                                            </p:txEl>
                                          </p:spTgt>
                                        </p:tgtEl>
                                        <p:attrNameLst>
                                          <p:attrName>style.visibility</p:attrName>
                                        </p:attrNameLst>
                                      </p:cBhvr>
                                      <p:to>
                                        <p:strVal val="visible"/>
                                      </p:to>
                                    </p:set>
                                  </p:childTnLst>
                                </p:cTn>
                              </p:par>
                              <p:par>
                                <p:cTn id="75" presetID="1" presetClass="entr" presetSubtype="0" fill="hold" grpId="3" nodeType="withEffect">
                                  <p:stCondLst>
                                    <p:cond delay="0"/>
                                  </p:stCondLst>
                                  <p:childTnLst>
                                    <p:set>
                                      <p:cBhvr>
                                        <p:cTn id="76" dur="1" fill="hold">
                                          <p:stCondLst>
                                            <p:cond delay="0"/>
                                          </p:stCondLst>
                                        </p:cTn>
                                        <p:tgtEl>
                                          <p:spTgt spid="6">
                                            <p:txEl>
                                              <p:pRg st="2" end="2"/>
                                            </p:txEl>
                                          </p:spTgt>
                                        </p:tgtEl>
                                        <p:attrNameLst>
                                          <p:attrName>style.visibility</p:attrName>
                                        </p:attrNameLst>
                                      </p:cBhvr>
                                      <p:to>
                                        <p:strVal val="visible"/>
                                      </p:to>
                                    </p:set>
                                  </p:childTnLst>
                                </p:cTn>
                              </p:par>
                              <p:par>
                                <p:cTn id="77" presetID="1" presetClass="entr" presetSubtype="0" fill="hold" grpId="3" nodeType="withEffect">
                                  <p:stCondLst>
                                    <p:cond delay="0"/>
                                  </p:stCondLst>
                                  <p:childTnLst>
                                    <p:set>
                                      <p:cBhvr>
                                        <p:cTn id="78" dur="1" fill="hold">
                                          <p:stCondLst>
                                            <p:cond delay="0"/>
                                          </p:stCondLst>
                                        </p:cTn>
                                        <p:tgtEl>
                                          <p:spTgt spid="6">
                                            <p:txEl>
                                              <p:pRg st="3" end="3"/>
                                            </p:txEl>
                                          </p:spTgt>
                                        </p:tgtEl>
                                        <p:attrNameLst>
                                          <p:attrName>style.visibility</p:attrName>
                                        </p:attrNameLst>
                                      </p:cBhvr>
                                      <p:to>
                                        <p:strVal val="visible"/>
                                      </p:to>
                                    </p:set>
                                  </p:childTnLst>
                                </p:cTn>
                              </p:par>
                              <p:par>
                                <p:cTn id="79" presetID="1" presetClass="entr" presetSubtype="0" fill="hold" grpId="3" nodeType="withEffect">
                                  <p:stCondLst>
                                    <p:cond delay="0"/>
                                  </p:stCondLst>
                                  <p:childTnLst>
                                    <p:set>
                                      <p:cBhvr>
                                        <p:cTn id="80" dur="1" fill="hold">
                                          <p:stCondLst>
                                            <p:cond delay="0"/>
                                          </p:stCondLst>
                                        </p:cTn>
                                        <p:tgtEl>
                                          <p:spTgt spid="6">
                                            <p:txEl>
                                              <p:pRg st="4" end="4"/>
                                            </p:txEl>
                                          </p:spTgt>
                                        </p:tgtEl>
                                        <p:attrNameLst>
                                          <p:attrName>style.visibility</p:attrName>
                                        </p:attrNameLst>
                                      </p:cBhvr>
                                      <p:to>
                                        <p:strVal val="visible"/>
                                      </p:to>
                                    </p:set>
                                  </p:childTnLst>
                                </p:cTn>
                              </p:par>
                              <p:par>
                                <p:cTn id="81" presetID="1" presetClass="entr" presetSubtype="0" fill="hold" grpId="3" nodeType="withEffect">
                                  <p:stCondLst>
                                    <p:cond delay="0"/>
                                  </p:stCondLst>
                                  <p:childTnLst>
                                    <p:set>
                                      <p:cBhvr>
                                        <p:cTn id="82" dur="1" fill="hold">
                                          <p:stCondLst>
                                            <p:cond delay="0"/>
                                          </p:stCondLst>
                                        </p:cTn>
                                        <p:tgtEl>
                                          <p:spTgt spid="6">
                                            <p:txEl>
                                              <p:pRg st="5" end="5"/>
                                            </p:txEl>
                                          </p:spTgt>
                                        </p:tgtEl>
                                        <p:attrNameLst>
                                          <p:attrName>style.visibility</p:attrName>
                                        </p:attrNameLst>
                                      </p:cBhvr>
                                      <p:to>
                                        <p:strVal val="visible"/>
                                      </p:to>
                                    </p:set>
                                  </p:childTnLst>
                                </p:cTn>
                              </p:par>
                              <p:par>
                                <p:cTn id="83" presetID="1" presetClass="entr" presetSubtype="0" fill="hold" grpId="3" nodeType="withEffect">
                                  <p:stCondLst>
                                    <p:cond delay="0"/>
                                  </p:stCondLst>
                                  <p:childTnLst>
                                    <p:set>
                                      <p:cBhvr>
                                        <p:cTn id="84" dur="1" fill="hold">
                                          <p:stCondLst>
                                            <p:cond delay="0"/>
                                          </p:stCondLst>
                                        </p:cTn>
                                        <p:tgtEl>
                                          <p:spTgt spid="6">
                                            <p:txEl>
                                              <p:pRg st="6" end="6"/>
                                            </p:txEl>
                                          </p:spTgt>
                                        </p:tgtEl>
                                        <p:attrNameLst>
                                          <p:attrName>style.visibility</p:attrName>
                                        </p:attrNameLst>
                                      </p:cBhvr>
                                      <p:to>
                                        <p:strVal val="visible"/>
                                      </p:to>
                                    </p:set>
                                  </p:childTnLst>
                                </p:cTn>
                              </p:par>
                              <p:par>
                                <p:cTn id="85" presetID="1" presetClass="entr" presetSubtype="0" fill="hold" grpId="3" nodeType="withEffect">
                                  <p:stCondLst>
                                    <p:cond delay="0"/>
                                  </p:stCondLst>
                                  <p:childTnLst>
                                    <p:set>
                                      <p:cBhvr>
                                        <p:cTn id="86" dur="1" fill="hold">
                                          <p:stCondLst>
                                            <p:cond delay="0"/>
                                          </p:stCondLst>
                                        </p:cTn>
                                        <p:tgtEl>
                                          <p:spTgt spid="6">
                                            <p:txEl>
                                              <p:pRg st="7" end="7"/>
                                            </p:txEl>
                                          </p:spTgt>
                                        </p:tgtEl>
                                        <p:attrNameLst>
                                          <p:attrName>style.visibility</p:attrName>
                                        </p:attrNameLst>
                                      </p:cBhvr>
                                      <p:to>
                                        <p:strVal val="visible"/>
                                      </p:to>
                                    </p:set>
                                  </p:childTnLst>
                                </p:cTn>
                              </p:par>
                              <p:par>
                                <p:cTn id="87" presetID="1" presetClass="entr" presetSubtype="0" fill="hold" grpId="3" nodeType="withEffect">
                                  <p:stCondLst>
                                    <p:cond delay="0"/>
                                  </p:stCondLst>
                                  <p:childTnLst>
                                    <p:set>
                                      <p:cBhvr>
                                        <p:cTn id="88" dur="1" fill="hold">
                                          <p:stCondLst>
                                            <p:cond delay="0"/>
                                          </p:stCondLst>
                                        </p:cTn>
                                        <p:tgtEl>
                                          <p:spTgt spid="6">
                                            <p:txEl>
                                              <p:pRg st="8" end="8"/>
                                            </p:txEl>
                                          </p:spTgt>
                                        </p:tgtEl>
                                        <p:attrNameLst>
                                          <p:attrName>style.visibility</p:attrName>
                                        </p:attrNameLst>
                                      </p:cBhvr>
                                      <p:to>
                                        <p:strVal val="visible"/>
                                      </p:to>
                                    </p:set>
                                  </p:childTnLst>
                                </p:cTn>
                              </p:par>
                              <p:par>
                                <p:cTn id="89" presetID="1" presetClass="entr" presetSubtype="0" fill="hold" grpId="3" nodeType="withEffect">
                                  <p:stCondLst>
                                    <p:cond delay="0"/>
                                  </p:stCondLst>
                                  <p:childTnLst>
                                    <p:set>
                                      <p:cBhvr>
                                        <p:cTn id="90" dur="1" fill="hold">
                                          <p:stCondLst>
                                            <p:cond delay="0"/>
                                          </p:stCondLst>
                                        </p:cTn>
                                        <p:tgtEl>
                                          <p:spTgt spid="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P spid="6" grpId="2" build="p"/>
      <p:bldP spid="6" grpId="3"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77800"/>
            <a:ext cx="8432799" cy="1321330"/>
          </a:xfrm>
          <a:solidFill>
            <a:srgbClr val="FFC000"/>
          </a:solidFill>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algn="just"/>
            <a:r>
              <a:rPr lang="it-IT" dirty="0">
                <a:solidFill>
                  <a:srgbClr val="000000"/>
                </a:solidFill>
              </a:rPr>
              <a:t>RICHIAMO IN OGNI CASO DI ART. 57 L. 218/95</a:t>
            </a:r>
          </a:p>
        </p:txBody>
      </p:sp>
      <p:sp>
        <p:nvSpPr>
          <p:cNvPr id="6" name="Segnaposto contenuto 5"/>
          <p:cNvSpPr>
            <a:spLocks noGrp="1"/>
          </p:cNvSpPr>
          <p:nvPr>
            <p:ph idx="1"/>
          </p:nvPr>
        </p:nvSpPr>
        <p:spPr>
          <a:xfrm>
            <a:off x="457201" y="1748985"/>
            <a:ext cx="8083874" cy="4607366"/>
          </a:xfrm>
        </p:spPr>
        <p:txBody>
          <a:bodyPr>
            <a:normAutofit/>
          </a:bodyPr>
          <a:lstStyle/>
          <a:p>
            <a:pPr algn="just"/>
            <a:r>
              <a:rPr lang="it-IT" b="1" dirty="0"/>
              <a:t>ART. 57 l. 218/95</a:t>
            </a:r>
            <a:r>
              <a:rPr lang="it-IT" sz="2600" dirty="0"/>
              <a:t>: «Le obbligazioni contrattuali </a:t>
            </a:r>
            <a:r>
              <a:rPr lang="it-IT" sz="2600" u="sng" dirty="0"/>
              <a:t>sono in ogni caso regolate dalla Convenzione di Roma </a:t>
            </a:r>
            <a:r>
              <a:rPr lang="it-IT" sz="2600" dirty="0"/>
              <a:t>del 19 giugno 1980 sulla legge applicabile alle obbligazioni contrattuali resa esecutiva con la L. 18 dicembre 1984, n. 975, senza pregiudizio delle altre convenzioni internazionali, in quanto applicabili».</a:t>
            </a:r>
          </a:p>
          <a:p>
            <a:pPr algn="just"/>
            <a:r>
              <a:rPr lang="it-IT" sz="2800" dirty="0"/>
              <a:t>Vale a superare le materie escluse dal Regolamento Roma I? </a:t>
            </a:r>
          </a:p>
          <a:p>
            <a:endParaRPr lang="it-IT" dirty="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12</a:t>
            </a:fld>
            <a:endParaRPr lang="it-IT"/>
          </a:p>
        </p:txBody>
      </p:sp>
    </p:spTree>
    <p:custDataLst>
      <p:tags r:id="rId1"/>
    </p:custDataLst>
    <p:extLst>
      <p:ext uri="{BB962C8B-B14F-4D97-AF65-F5344CB8AC3E}">
        <p14:creationId xmlns:p14="http://schemas.microsoft.com/office/powerpoint/2010/main" val="4149829954"/>
      </p:ext>
    </p:extLst>
  </p:cSld>
  <p:clrMapOvr>
    <a:masterClrMapping/>
  </p:clrMapOvr>
  <mc:AlternateContent xmlns:mc="http://schemas.openxmlformats.org/markup-compatibility/2006" xmlns:p14="http://schemas.microsoft.com/office/powerpoint/2010/main">
    <mc:Choice Requires="p14">
      <p:transition spd="slow" p14:dur="2000" advTm="80366"/>
    </mc:Choice>
    <mc:Fallback xmlns="">
      <p:transition spd="slow" advTm="8036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2" nodeType="clickEffect">
                                  <p:stCondLst>
                                    <p:cond delay="0"/>
                                  </p:stCondLst>
                                  <p:childTnLst>
                                    <p:set>
                                      <p:cBhvr>
                                        <p:cTn id="2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3" nodeType="clickEffect">
                                  <p:stCondLst>
                                    <p:cond delay="0"/>
                                  </p:stCondLst>
                                  <p:childTnLst>
                                    <p:set>
                                      <p:cBhvr>
                                        <p:cTn id="3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3" nodeType="clickEffect">
                                  <p:stCondLst>
                                    <p:cond delay="0"/>
                                  </p:stCondLst>
                                  <p:childTnLst>
                                    <p:set>
                                      <p:cBhvr>
                                        <p:cTn id="34"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P spid="6" grpId="2" build="p"/>
      <p:bldP spid="6" grpId="3"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28600"/>
            <a:ext cx="8229599" cy="1701800"/>
          </a:xfrm>
          <a:solidFill>
            <a:schemeClr val="accent4"/>
          </a:solidFill>
        </p:spPr>
        <p:style>
          <a:lnRef idx="2">
            <a:schemeClr val="accent3">
              <a:shade val="50000"/>
            </a:schemeClr>
          </a:lnRef>
          <a:fillRef idx="1">
            <a:schemeClr val="accent3"/>
          </a:fillRef>
          <a:effectRef idx="0">
            <a:schemeClr val="accent3"/>
          </a:effectRef>
          <a:fontRef idx="minor">
            <a:schemeClr val="lt1"/>
          </a:fontRef>
        </p:style>
        <p:txBody>
          <a:bodyPr>
            <a:normAutofit fontScale="90000"/>
          </a:bodyPr>
          <a:lstStyle/>
          <a:p>
            <a:pPr algn="just"/>
            <a:r>
              <a:rPr lang="it-IT" dirty="0">
                <a:solidFill>
                  <a:srgbClr val="000000"/>
                </a:solidFill>
              </a:rPr>
              <a:t>COORDINAMENTO CON ALTRE FONTI/PROBLEMA DEL CONTRATTO DI SOCIETA’</a:t>
            </a:r>
          </a:p>
        </p:txBody>
      </p:sp>
      <p:sp>
        <p:nvSpPr>
          <p:cNvPr id="6" name="Segnaposto contenuto 5"/>
          <p:cNvSpPr>
            <a:spLocks noGrp="1"/>
          </p:cNvSpPr>
          <p:nvPr>
            <p:ph idx="1"/>
          </p:nvPr>
        </p:nvSpPr>
        <p:spPr>
          <a:xfrm>
            <a:off x="457200" y="2209799"/>
            <a:ext cx="8083875" cy="4146551"/>
          </a:xfrm>
        </p:spPr>
        <p:txBody>
          <a:bodyPr>
            <a:normAutofit fontScale="85000" lnSpcReduction="10000"/>
          </a:bodyPr>
          <a:lstStyle/>
          <a:p>
            <a:pPr algn="just"/>
            <a:endParaRPr lang="it-IT" sz="2800" dirty="0"/>
          </a:p>
          <a:p>
            <a:pPr algn="just"/>
            <a:r>
              <a:rPr lang="it-IT" sz="2800" dirty="0"/>
              <a:t>Sarebbe quindi teoricamente compreso nel Reg. Roma I ma meglio ricondurlo alla </a:t>
            </a:r>
            <a:r>
              <a:rPr lang="it-IT" sz="2800" i="1" dirty="0" err="1"/>
              <a:t>lex</a:t>
            </a:r>
            <a:r>
              <a:rPr lang="it-IT" sz="2800" i="1" dirty="0"/>
              <a:t> </a:t>
            </a:r>
            <a:r>
              <a:rPr lang="it-IT" sz="2800" i="1" dirty="0" err="1"/>
              <a:t>societatis</a:t>
            </a:r>
            <a:r>
              <a:rPr lang="it-IT" sz="2800" i="1" dirty="0"/>
              <a:t> </a:t>
            </a:r>
            <a:r>
              <a:rPr lang="it-IT" sz="2800" dirty="0"/>
              <a:t>(art. 25 l. 218/95</a:t>
            </a:r>
            <a:r>
              <a:rPr lang="it-IT" sz="2800" i="1" dirty="0"/>
              <a:t>) </a:t>
            </a:r>
            <a:r>
              <a:rPr lang="it-IT" sz="2800" dirty="0"/>
              <a:t>per uniformità/armonia.</a:t>
            </a:r>
          </a:p>
          <a:p>
            <a:pPr algn="just"/>
            <a:endParaRPr lang="it-IT" sz="2800" dirty="0"/>
          </a:p>
          <a:p>
            <a:pPr algn="just"/>
            <a:r>
              <a:rPr lang="it-IT" sz="2800" dirty="0"/>
              <a:t>In alcuni casi </a:t>
            </a:r>
            <a:r>
              <a:rPr lang="it-IT" sz="2800" b="1" dirty="0"/>
              <a:t>vi è la prevalenza di disposizioni speciali che esclude l’operatività dell’estensione alle materie escluse per effetto del richiamo «in ogni caso»</a:t>
            </a:r>
            <a:r>
              <a:rPr lang="it-IT" sz="2800" dirty="0"/>
              <a:t>: ad es. art. 25 per contratto di società (escluso dall’art. 1.2.lett.f del Reg. Roma I, ma ricompreso per effetto di “in ogni caso”?).</a:t>
            </a:r>
          </a:p>
          <a:p>
            <a:pPr algn="just"/>
            <a:endParaRPr lang="it-IT" sz="2800" dirty="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13</a:t>
            </a:fld>
            <a:endParaRPr lang="it-IT"/>
          </a:p>
        </p:txBody>
      </p:sp>
    </p:spTree>
    <p:custDataLst>
      <p:tags r:id="rId1"/>
    </p:custDataLst>
    <p:extLst>
      <p:ext uri="{BB962C8B-B14F-4D97-AF65-F5344CB8AC3E}">
        <p14:creationId xmlns:p14="http://schemas.microsoft.com/office/powerpoint/2010/main" val="3787465929"/>
      </p:ext>
    </p:extLst>
  </p:cSld>
  <p:clrMapOvr>
    <a:masterClrMapping/>
  </p:clrMapOvr>
  <mc:AlternateContent xmlns:mc="http://schemas.openxmlformats.org/markup-compatibility/2006" xmlns:p14="http://schemas.microsoft.com/office/powerpoint/2010/main">
    <mc:Choice Requires="p14">
      <p:transition spd="slow" p14:dur="2000" advTm="148178"/>
    </mc:Choice>
    <mc:Fallback xmlns="">
      <p:transition spd="slow" advTm="14817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2" nodeType="clickEffect">
                                  <p:stCondLst>
                                    <p:cond delay="0"/>
                                  </p:stCondLst>
                                  <p:childTnLst>
                                    <p:set>
                                      <p:cBhvr>
                                        <p:cTn id="26"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3" nodeType="clickEffect">
                                  <p:stCondLst>
                                    <p:cond delay="0"/>
                                  </p:stCondLst>
                                  <p:childTnLst>
                                    <p:set>
                                      <p:cBhvr>
                                        <p:cTn id="3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3" nodeType="clickEffect">
                                  <p:stCondLst>
                                    <p:cond delay="0"/>
                                  </p:stCondLst>
                                  <p:childTnLst>
                                    <p:set>
                                      <p:cBhvr>
                                        <p:cTn id="34"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P spid="6" grpId="2" build="p"/>
      <p:bldP spid="6" grpId="3"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28600"/>
            <a:ext cx="8229599" cy="1701800"/>
          </a:xfrm>
          <a:solidFill>
            <a:srgbClr val="92D050"/>
          </a:solidFill>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algn="just"/>
            <a:r>
              <a:rPr lang="it-IT" dirty="0">
                <a:solidFill>
                  <a:srgbClr val="000000"/>
                </a:solidFill>
              </a:rPr>
              <a:t>COORDINAMENTO CON ALTRE FONTI</a:t>
            </a:r>
          </a:p>
        </p:txBody>
      </p:sp>
      <p:sp>
        <p:nvSpPr>
          <p:cNvPr id="6" name="Segnaposto contenuto 5"/>
          <p:cNvSpPr>
            <a:spLocks noGrp="1"/>
          </p:cNvSpPr>
          <p:nvPr>
            <p:ph idx="1"/>
          </p:nvPr>
        </p:nvSpPr>
        <p:spPr>
          <a:xfrm>
            <a:off x="457200" y="2209799"/>
            <a:ext cx="8083875" cy="4146551"/>
          </a:xfrm>
        </p:spPr>
        <p:txBody>
          <a:bodyPr>
            <a:normAutofit/>
          </a:bodyPr>
          <a:lstStyle/>
          <a:p>
            <a:pPr algn="just"/>
            <a:r>
              <a:rPr lang="it-IT" sz="2800" dirty="0"/>
              <a:t>Coordinamento del Regolamento Roma I con le disposizioni della l. 218/95;</a:t>
            </a:r>
          </a:p>
          <a:p>
            <a:pPr algn="just"/>
            <a:r>
              <a:rPr lang="it-IT" sz="2800" dirty="0"/>
              <a:t>Regolamento prevale ma va coordinato in base alla qualificazione della fattispecie come contrattuale e alle materie sottoposte al Reg.</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14</a:t>
            </a:fld>
            <a:endParaRPr lang="it-IT"/>
          </a:p>
        </p:txBody>
      </p:sp>
    </p:spTree>
    <p:custDataLst>
      <p:tags r:id="rId1"/>
    </p:custDataLst>
    <p:extLst>
      <p:ext uri="{BB962C8B-B14F-4D97-AF65-F5344CB8AC3E}">
        <p14:creationId xmlns:p14="http://schemas.microsoft.com/office/powerpoint/2010/main" val="383716695"/>
      </p:ext>
    </p:extLst>
  </p:cSld>
  <p:clrMapOvr>
    <a:masterClrMapping/>
  </p:clrMapOvr>
  <mc:AlternateContent xmlns:mc="http://schemas.openxmlformats.org/markup-compatibility/2006" xmlns:p14="http://schemas.microsoft.com/office/powerpoint/2010/main">
    <mc:Choice Requires="p14">
      <p:transition spd="slow" p14:dur="2000" advTm="94651"/>
    </mc:Choice>
    <mc:Fallback xmlns="">
      <p:transition spd="slow" advTm="94651"/>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2" nodeType="clickEffect">
                                  <p:stCondLst>
                                    <p:cond delay="0"/>
                                  </p:stCondLst>
                                  <p:childTnLst>
                                    <p:set>
                                      <p:cBhvr>
                                        <p:cTn id="2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3" nodeType="clickEffect">
                                  <p:stCondLst>
                                    <p:cond delay="0"/>
                                  </p:stCondLst>
                                  <p:childTnLst>
                                    <p:set>
                                      <p:cBhvr>
                                        <p:cTn id="3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3" nodeType="clickEffect">
                                  <p:stCondLst>
                                    <p:cond delay="0"/>
                                  </p:stCondLst>
                                  <p:childTnLst>
                                    <p:set>
                                      <p:cBhvr>
                                        <p:cTn id="34"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P spid="6" grpId="2" build="p"/>
      <p:bldP spid="6" grpId="3"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28600"/>
            <a:ext cx="8229599" cy="1701800"/>
          </a:xfrm>
          <a:solidFill>
            <a:srgbClr val="92D050"/>
          </a:solidFill>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algn="just"/>
            <a:r>
              <a:rPr lang="it-IT" dirty="0">
                <a:solidFill>
                  <a:srgbClr val="000000"/>
                </a:solidFill>
              </a:rPr>
              <a:t>EFFETTI DELLA TRASFORMAZIONE DELLA CONVENZIONE IN REGOLAMENTO</a:t>
            </a:r>
          </a:p>
        </p:txBody>
      </p:sp>
      <p:sp>
        <p:nvSpPr>
          <p:cNvPr id="6" name="Segnaposto contenuto 5"/>
          <p:cNvSpPr>
            <a:spLocks noGrp="1"/>
          </p:cNvSpPr>
          <p:nvPr>
            <p:ph idx="1"/>
          </p:nvPr>
        </p:nvSpPr>
        <p:spPr>
          <a:xfrm>
            <a:off x="457200" y="2209799"/>
            <a:ext cx="8083875" cy="4146551"/>
          </a:xfrm>
        </p:spPr>
        <p:txBody>
          <a:bodyPr>
            <a:normAutofit/>
          </a:bodyPr>
          <a:lstStyle/>
          <a:p>
            <a:pPr algn="just"/>
            <a:r>
              <a:rPr lang="it-IT" sz="2800" dirty="0"/>
              <a:t>Per effetto della sostituzione della Convenzione ad opera del Reg. Roma I, cade </a:t>
            </a:r>
            <a:r>
              <a:rPr lang="it-IT" sz="2800" u="sng" dirty="0"/>
              <a:t>la riserva </a:t>
            </a:r>
            <a:r>
              <a:rPr lang="it-IT" sz="2800" dirty="0"/>
              <a:t>apposta alla </a:t>
            </a:r>
            <a:r>
              <a:rPr lang="it-IT" sz="2800" dirty="0" err="1"/>
              <a:t>Conv</a:t>
            </a:r>
            <a:r>
              <a:rPr lang="it-IT" sz="2800" dirty="0"/>
              <a:t>. di Roma che sottraeva la nullità del contratto alla </a:t>
            </a:r>
            <a:r>
              <a:rPr lang="it-IT" sz="2800" dirty="0" err="1"/>
              <a:t>Conv</a:t>
            </a:r>
            <a:r>
              <a:rPr lang="it-IT" sz="2800" dirty="0"/>
              <a:t>. Essendo la stessa qualificata in maniera non contrattuale nell’ordinamento italiano; ora ciò non vale più e il Reg. Roma I si applica anche alla nullità del contratto.</a:t>
            </a:r>
          </a:p>
          <a:p>
            <a:pPr marL="0" indent="0" algn="just">
              <a:buNone/>
            </a:pPr>
            <a:endParaRPr lang="it-IT" dirty="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15</a:t>
            </a:fld>
            <a:endParaRPr lang="it-IT"/>
          </a:p>
        </p:txBody>
      </p:sp>
    </p:spTree>
    <p:custDataLst>
      <p:tags r:id="rId1"/>
    </p:custDataLst>
    <p:extLst>
      <p:ext uri="{BB962C8B-B14F-4D97-AF65-F5344CB8AC3E}">
        <p14:creationId xmlns:p14="http://schemas.microsoft.com/office/powerpoint/2010/main" val="916184450"/>
      </p:ext>
    </p:extLst>
  </p:cSld>
  <p:clrMapOvr>
    <a:masterClrMapping/>
  </p:clrMapOvr>
  <mc:AlternateContent xmlns:mc="http://schemas.openxmlformats.org/markup-compatibility/2006" xmlns:p14="http://schemas.microsoft.com/office/powerpoint/2010/main">
    <mc:Choice Requires="p14">
      <p:transition spd="slow" p14:dur="2000" advTm="145766"/>
    </mc:Choice>
    <mc:Fallback xmlns="">
      <p:transition spd="slow" advTm="14576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3"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P spid="6" grpId="2" build="p"/>
      <p:bldP spid="6" grpId="3"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28600"/>
            <a:ext cx="8229599" cy="1701800"/>
          </a:xfrm>
          <a:solidFill>
            <a:srgbClr val="92D050"/>
          </a:solidFill>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algn="just"/>
            <a:r>
              <a:rPr lang="it-IT" dirty="0">
                <a:solidFill>
                  <a:srgbClr val="000000"/>
                </a:solidFill>
              </a:rPr>
              <a:t>COORDINAMENTO CON ALTRE FONTI</a:t>
            </a:r>
          </a:p>
        </p:txBody>
      </p:sp>
      <p:sp>
        <p:nvSpPr>
          <p:cNvPr id="6" name="Segnaposto contenuto 5"/>
          <p:cNvSpPr>
            <a:spLocks noGrp="1"/>
          </p:cNvSpPr>
          <p:nvPr>
            <p:ph idx="1"/>
          </p:nvPr>
        </p:nvSpPr>
        <p:spPr>
          <a:xfrm>
            <a:off x="457200" y="2209799"/>
            <a:ext cx="8083875" cy="4146551"/>
          </a:xfrm>
        </p:spPr>
        <p:txBody>
          <a:bodyPr>
            <a:normAutofit fontScale="92500" lnSpcReduction="10000"/>
          </a:bodyPr>
          <a:lstStyle/>
          <a:p>
            <a:pPr algn="just"/>
            <a:r>
              <a:rPr lang="it-IT" sz="2800" dirty="0"/>
              <a:t>Coordinamento del Regolamento Roma I con le </a:t>
            </a:r>
            <a:r>
              <a:rPr lang="it-IT" sz="2800" b="1" dirty="0"/>
              <a:t>Convenzioni internazionali: art. 25 R.ROMAI </a:t>
            </a:r>
            <a:r>
              <a:rPr lang="it-IT" sz="2800" dirty="0"/>
              <a:t>≈ art. 21 </a:t>
            </a:r>
            <a:r>
              <a:rPr lang="it-IT" sz="2800" dirty="0" err="1"/>
              <a:t>Conv</a:t>
            </a:r>
            <a:r>
              <a:rPr lang="it-IT" sz="2800" dirty="0"/>
              <a:t>. Roma: « Il presente regolamento non osta all’applicazione delle Convenzioni internazionali di cui uno o più Stati membri sono parti contraenti al momento dell’adozione del presente regolamento e che disciplinano i conflitti di leggi inerenti ad obbligazioni contrattuali» : ad es. </a:t>
            </a:r>
            <a:r>
              <a:rPr lang="it-IT" sz="2800" b="1" dirty="0" err="1"/>
              <a:t>Conv</a:t>
            </a:r>
            <a:r>
              <a:rPr lang="it-IT" sz="2800" b="1" dirty="0"/>
              <a:t>. L’</a:t>
            </a:r>
            <a:r>
              <a:rPr lang="it-IT" sz="2800" b="1" dirty="0" err="1"/>
              <a:t>Aja</a:t>
            </a:r>
            <a:r>
              <a:rPr lang="it-IT" sz="2800" b="1" dirty="0"/>
              <a:t> 1955 su vendita internazionale</a:t>
            </a:r>
            <a:r>
              <a:rPr lang="it-IT" sz="2800" dirty="0"/>
              <a:t>; </a:t>
            </a:r>
            <a:r>
              <a:rPr lang="it-IT" sz="2800" b="1" dirty="0" err="1"/>
              <a:t>Conv</a:t>
            </a:r>
            <a:r>
              <a:rPr lang="it-IT" sz="2800" b="1" dirty="0"/>
              <a:t>. Vienna 1980 su v. internazionale di merci</a:t>
            </a:r>
            <a:r>
              <a:rPr lang="it-IT" sz="2800" dirty="0"/>
              <a:t>; </a:t>
            </a:r>
            <a:r>
              <a:rPr lang="it-IT" sz="2800" b="1" dirty="0" err="1"/>
              <a:t>Conv</a:t>
            </a:r>
            <a:r>
              <a:rPr lang="it-IT" sz="2800" b="1" dirty="0"/>
              <a:t>. in materia di trasporto internazionale</a:t>
            </a:r>
            <a:r>
              <a:rPr lang="it-IT" sz="2800" dirty="0"/>
              <a:t>.</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16</a:t>
            </a:fld>
            <a:endParaRPr lang="it-IT"/>
          </a:p>
        </p:txBody>
      </p:sp>
    </p:spTree>
    <p:custDataLst>
      <p:tags r:id="rId1"/>
    </p:custDataLst>
    <p:extLst>
      <p:ext uri="{BB962C8B-B14F-4D97-AF65-F5344CB8AC3E}">
        <p14:creationId xmlns:p14="http://schemas.microsoft.com/office/powerpoint/2010/main" val="3532294132"/>
      </p:ext>
    </p:extLst>
  </p:cSld>
  <p:clrMapOvr>
    <a:masterClrMapping/>
  </p:clrMapOvr>
  <mc:AlternateContent xmlns:mc="http://schemas.openxmlformats.org/markup-compatibility/2006" xmlns:p14="http://schemas.microsoft.com/office/powerpoint/2010/main">
    <mc:Choice Requires="p14">
      <p:transition spd="slow" p14:dur="2000" advTm="113626"/>
    </mc:Choice>
    <mc:Fallback xmlns="">
      <p:transition spd="slow" advTm="11362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3"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P spid="6" grpId="2" build="p"/>
      <p:bldP spid="6" grpId="3"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28600"/>
            <a:ext cx="8229599" cy="1701800"/>
          </a:xfrm>
          <a:solidFill>
            <a:srgbClr val="92D050"/>
          </a:solidFill>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algn="just"/>
            <a:r>
              <a:rPr lang="it-IT" dirty="0">
                <a:solidFill>
                  <a:srgbClr val="000000"/>
                </a:solidFill>
              </a:rPr>
              <a:t>COORDINAMENTO CON ALTRE FONTI</a:t>
            </a:r>
          </a:p>
        </p:txBody>
      </p:sp>
      <p:sp>
        <p:nvSpPr>
          <p:cNvPr id="6" name="Segnaposto contenuto 5"/>
          <p:cNvSpPr>
            <a:spLocks noGrp="1"/>
          </p:cNvSpPr>
          <p:nvPr>
            <p:ph idx="1"/>
          </p:nvPr>
        </p:nvSpPr>
        <p:spPr>
          <a:xfrm>
            <a:off x="457200" y="2209799"/>
            <a:ext cx="8083875" cy="4146551"/>
          </a:xfrm>
        </p:spPr>
        <p:txBody>
          <a:bodyPr>
            <a:normAutofit lnSpcReduction="10000"/>
          </a:bodyPr>
          <a:lstStyle/>
          <a:p>
            <a:pPr algn="just"/>
            <a:r>
              <a:rPr lang="it-IT" sz="2800" dirty="0"/>
              <a:t>Coordinamento del Regolamento Roma I con altri atti UE (</a:t>
            </a:r>
            <a:r>
              <a:rPr lang="it-IT" sz="2800" b="1" dirty="0"/>
              <a:t>art. 23 </a:t>
            </a:r>
            <a:r>
              <a:rPr lang="it-IT" sz="2800" b="1" dirty="0" err="1"/>
              <a:t>R</a:t>
            </a:r>
            <a:r>
              <a:rPr lang="it-IT" sz="2800" b="1" dirty="0"/>
              <a:t>. ROMA I</a:t>
            </a:r>
            <a:r>
              <a:rPr lang="it-IT" sz="2800" dirty="0"/>
              <a:t>): «Fatto salvo l’articolo 7, il presente regolamento non pregiudica l’applicazione delle </a:t>
            </a:r>
            <a:r>
              <a:rPr lang="it-IT" sz="2800" b="1" dirty="0"/>
              <a:t>disposizioni dell’ordinamento comunitario </a:t>
            </a:r>
            <a:r>
              <a:rPr lang="it-IT" sz="2800" dirty="0"/>
              <a:t>che, con riferimento a settori specifici, disciplinino i conflitti di leggi in materia di obbligazioni contrattuali»….</a:t>
            </a:r>
          </a:p>
          <a:p>
            <a:pPr algn="just"/>
            <a:r>
              <a:rPr lang="it-IT" sz="2800" dirty="0"/>
              <a:t> ….ad es. direttive in materia di tutela dei consumatori</a:t>
            </a:r>
          </a:p>
          <a:p>
            <a:pPr marL="0" indent="0" algn="just">
              <a:buNone/>
            </a:pPr>
            <a:endParaRPr lang="it-IT" dirty="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17</a:t>
            </a:fld>
            <a:endParaRPr lang="it-IT"/>
          </a:p>
        </p:txBody>
      </p:sp>
    </p:spTree>
    <p:custDataLst>
      <p:tags r:id="rId1"/>
    </p:custDataLst>
    <p:extLst>
      <p:ext uri="{BB962C8B-B14F-4D97-AF65-F5344CB8AC3E}">
        <p14:creationId xmlns:p14="http://schemas.microsoft.com/office/powerpoint/2010/main" val="496341690"/>
      </p:ext>
    </p:extLst>
  </p:cSld>
  <p:clrMapOvr>
    <a:masterClrMapping/>
  </p:clrMapOvr>
  <mc:AlternateContent xmlns:mc="http://schemas.openxmlformats.org/markup-compatibility/2006" xmlns:p14="http://schemas.microsoft.com/office/powerpoint/2010/main">
    <mc:Choice Requires="p14">
      <p:transition spd="slow" p14:dur="2000" advTm="76249"/>
    </mc:Choice>
    <mc:Fallback xmlns="">
      <p:transition spd="slow" advTm="76249"/>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2" nodeType="clickEffect">
                                  <p:stCondLst>
                                    <p:cond delay="0"/>
                                  </p:stCondLst>
                                  <p:childTnLst>
                                    <p:set>
                                      <p:cBhvr>
                                        <p:cTn id="2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3" nodeType="clickEffect">
                                  <p:stCondLst>
                                    <p:cond delay="0"/>
                                  </p:stCondLst>
                                  <p:childTnLst>
                                    <p:set>
                                      <p:cBhvr>
                                        <p:cTn id="3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3" nodeType="clickEffect">
                                  <p:stCondLst>
                                    <p:cond delay="0"/>
                                  </p:stCondLst>
                                  <p:childTnLst>
                                    <p:set>
                                      <p:cBhvr>
                                        <p:cTn id="34"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P spid="6" grpId="2" build="p"/>
      <p:bldP spid="6" grpId="3"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28600"/>
            <a:ext cx="8229599" cy="1701800"/>
          </a:xfrm>
          <a:solidFill>
            <a:srgbClr val="92D050"/>
          </a:solidFill>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algn="just"/>
            <a:r>
              <a:rPr lang="it-IT" dirty="0">
                <a:solidFill>
                  <a:srgbClr val="000000"/>
                </a:solidFill>
              </a:rPr>
              <a:t>COORDINAMENTO CON ALTRE FONTI</a:t>
            </a:r>
          </a:p>
        </p:txBody>
      </p:sp>
      <p:sp>
        <p:nvSpPr>
          <p:cNvPr id="6" name="Segnaposto contenuto 5"/>
          <p:cNvSpPr>
            <a:spLocks noGrp="1"/>
          </p:cNvSpPr>
          <p:nvPr>
            <p:ph idx="1"/>
          </p:nvPr>
        </p:nvSpPr>
        <p:spPr>
          <a:xfrm>
            <a:off x="457200" y="2209799"/>
            <a:ext cx="8083875" cy="4146551"/>
          </a:xfrm>
        </p:spPr>
        <p:txBody>
          <a:bodyPr>
            <a:normAutofit/>
          </a:bodyPr>
          <a:lstStyle/>
          <a:p>
            <a:pPr algn="just"/>
            <a:r>
              <a:rPr lang="it-IT" sz="3200" dirty="0"/>
              <a:t>Coordinamento con le disposizioni generali della l. 218/95: ove presenti prevalgono quelle del Reg. (art. 9, art. 20, </a:t>
            </a:r>
            <a:r>
              <a:rPr lang="it-IT" sz="3200" b="1" dirty="0"/>
              <a:t>art. 21, </a:t>
            </a:r>
            <a:r>
              <a:rPr lang="it-IT" sz="3200" dirty="0"/>
              <a:t>art. 22); altrimenti valgono artt. 14 – 15 l. 218/95.</a:t>
            </a:r>
          </a:p>
          <a:p>
            <a:pPr marL="0" indent="0" algn="just">
              <a:buNone/>
            </a:pPr>
            <a:endParaRPr lang="it-IT" dirty="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18</a:t>
            </a:fld>
            <a:endParaRPr lang="it-IT"/>
          </a:p>
        </p:txBody>
      </p:sp>
    </p:spTree>
    <p:custDataLst>
      <p:tags r:id="rId1"/>
    </p:custDataLst>
    <p:extLst>
      <p:ext uri="{BB962C8B-B14F-4D97-AF65-F5344CB8AC3E}">
        <p14:creationId xmlns:p14="http://schemas.microsoft.com/office/powerpoint/2010/main" val="1008833553"/>
      </p:ext>
    </p:extLst>
  </p:cSld>
  <p:clrMapOvr>
    <a:masterClrMapping/>
  </p:clrMapOvr>
  <mc:AlternateContent xmlns:mc="http://schemas.openxmlformats.org/markup-compatibility/2006" xmlns:p14="http://schemas.microsoft.com/office/powerpoint/2010/main">
    <mc:Choice Requires="p14">
      <p:transition spd="slow" p14:dur="2000" advTm="92748"/>
    </mc:Choice>
    <mc:Fallback xmlns="">
      <p:transition spd="slow" advTm="9274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3"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P spid="6" grpId="2" build="p"/>
      <p:bldP spid="6" grpId="3"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28600"/>
            <a:ext cx="8229599" cy="1701800"/>
          </a:xfrm>
          <a:solidFill>
            <a:srgbClr val="FF0000"/>
          </a:solidFill>
          <a:ln>
            <a:solidFill>
              <a:schemeClr val="bg1"/>
            </a:solidFill>
          </a:ln>
        </p:spPr>
        <p:style>
          <a:lnRef idx="1">
            <a:schemeClr val="accent5"/>
          </a:lnRef>
          <a:fillRef idx="3">
            <a:schemeClr val="accent5"/>
          </a:fillRef>
          <a:effectRef idx="2">
            <a:schemeClr val="accent5"/>
          </a:effectRef>
          <a:fontRef idx="minor">
            <a:schemeClr val="lt1"/>
          </a:fontRef>
        </p:style>
        <p:txBody>
          <a:bodyPr>
            <a:normAutofit/>
          </a:bodyPr>
          <a:lstStyle/>
          <a:p>
            <a:pPr algn="just"/>
            <a:r>
              <a:rPr lang="it-IT" dirty="0">
                <a:solidFill>
                  <a:srgbClr val="000000"/>
                </a:solidFill>
              </a:rPr>
              <a:t>CRITERI DI COLLEGAMENTO SECONDO IL REGOLAMENTO ROMA I</a:t>
            </a:r>
          </a:p>
        </p:txBody>
      </p:sp>
      <p:sp>
        <p:nvSpPr>
          <p:cNvPr id="6" name="Segnaposto contenuto 5"/>
          <p:cNvSpPr>
            <a:spLocks noGrp="1"/>
          </p:cNvSpPr>
          <p:nvPr>
            <p:ph idx="1"/>
          </p:nvPr>
        </p:nvSpPr>
        <p:spPr>
          <a:xfrm>
            <a:off x="457200" y="2209799"/>
            <a:ext cx="8083875" cy="4146551"/>
          </a:xfrm>
        </p:spPr>
        <p:txBody>
          <a:bodyPr>
            <a:normAutofit/>
          </a:bodyPr>
          <a:lstStyle/>
          <a:p>
            <a:pPr algn="just"/>
            <a:r>
              <a:rPr lang="it-IT" sz="3200" b="1" u="sng" dirty="0">
                <a:solidFill>
                  <a:srgbClr val="000000"/>
                </a:solidFill>
              </a:rPr>
              <a:t>Art. 3:»Il contratto è disciplinato dalla legge scelta dalle parto. La scelta è espressa o risulta chiaramente dalle disposizioni del contratto o dalle circostanze del caso. Le parti possono designare la legge applicabile a tutto il contratto ovvero a una parte soltanto di esso».</a:t>
            </a:r>
            <a:endParaRPr lang="it-IT" sz="3200" dirty="0">
              <a:solidFill>
                <a:srgbClr val="000000"/>
              </a:solidFill>
            </a:endParaRP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19</a:t>
            </a:fld>
            <a:endParaRPr lang="it-IT"/>
          </a:p>
        </p:txBody>
      </p:sp>
    </p:spTree>
    <p:custDataLst>
      <p:tags r:id="rId1"/>
    </p:custDataLst>
    <p:extLst>
      <p:ext uri="{BB962C8B-B14F-4D97-AF65-F5344CB8AC3E}">
        <p14:creationId xmlns:p14="http://schemas.microsoft.com/office/powerpoint/2010/main" val="1258514437"/>
      </p:ext>
    </p:extLst>
  </p:cSld>
  <p:clrMapOvr>
    <a:masterClrMapping/>
  </p:clrMapOvr>
  <mc:AlternateContent xmlns:mc="http://schemas.openxmlformats.org/markup-compatibility/2006" xmlns:p14="http://schemas.microsoft.com/office/powerpoint/2010/main">
    <mc:Choice Requires="p14">
      <p:transition spd="slow" p14:dur="2000" advTm="114210"/>
    </mc:Choice>
    <mc:Fallback xmlns="">
      <p:transition spd="slow" advTm="11421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3"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P spid="6" grpId="2" build="p"/>
      <p:bldP spid="6" grpId="3"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algn="just"/>
            <a:r>
              <a:rPr lang="it-IT" dirty="0"/>
              <a:t>COMUNITARIZZAZIONE DEL D.I.P. DELLE OBBLIGAZIONI</a:t>
            </a:r>
          </a:p>
        </p:txBody>
      </p:sp>
      <p:graphicFrame>
        <p:nvGraphicFramePr>
          <p:cNvPr id="5" name="Segnaposto contenuto 4"/>
          <p:cNvGraphicFramePr>
            <a:graphicFrameLocks noGrp="1"/>
          </p:cNvGraphicFramePr>
          <p:nvPr>
            <p:ph idx="1"/>
            <p:extLst>
              <p:ext uri="{D42A27DB-BD31-4B8C-83A1-F6EECF244321}">
                <p14:modId xmlns:p14="http://schemas.microsoft.com/office/powerpoint/2010/main" val="3706015728"/>
              </p:ext>
            </p:extLst>
          </p:nvPr>
        </p:nvGraphicFramePr>
        <p:xfrm>
          <a:off x="457201" y="1607792"/>
          <a:ext cx="8229600" cy="450789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egnaposto numero diapositiva 3"/>
          <p:cNvSpPr>
            <a:spLocks noGrp="1"/>
          </p:cNvSpPr>
          <p:nvPr>
            <p:ph type="sldNum" sz="quarter" idx="12"/>
          </p:nvPr>
        </p:nvSpPr>
        <p:spPr/>
        <p:txBody>
          <a:bodyPr/>
          <a:lstStyle/>
          <a:p>
            <a:fld id="{75A603B9-3BC4-0646-B3B0-54008A598299}" type="slidenum">
              <a:rPr lang="it-IT" smtClean="0"/>
              <a:pPr/>
              <a:t>2</a:t>
            </a:fld>
            <a:endParaRPr lang="it-IT"/>
          </a:p>
        </p:txBody>
      </p:sp>
    </p:spTree>
    <p:extLst>
      <p:ext uri="{BB962C8B-B14F-4D97-AF65-F5344CB8AC3E}">
        <p14:creationId xmlns:p14="http://schemas.microsoft.com/office/powerpoint/2010/main" val="2450230434"/>
      </p:ext>
    </p:extLst>
  </p:cSld>
  <p:clrMapOvr>
    <a:masterClrMapping/>
  </p:clrMapOvr>
  <mc:AlternateContent xmlns:mc="http://schemas.openxmlformats.org/markup-compatibility/2006" xmlns:p14="http://schemas.microsoft.com/office/powerpoint/2010/main">
    <mc:Choice Requires="p14">
      <p:transition spd="slow" p14:dur="2000" advTm="149889"/>
    </mc:Choice>
    <mc:Fallback xmlns="">
      <p:transition spd="slow" advTm="149889"/>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28600"/>
            <a:ext cx="8229599" cy="1701800"/>
          </a:xfrm>
          <a:solidFill>
            <a:srgbClr val="FF0000"/>
          </a:solidFill>
          <a:ln>
            <a:solidFill>
              <a:schemeClr val="bg1"/>
            </a:solidFill>
          </a:ln>
        </p:spPr>
        <p:style>
          <a:lnRef idx="1">
            <a:schemeClr val="accent5"/>
          </a:lnRef>
          <a:fillRef idx="3">
            <a:schemeClr val="accent5"/>
          </a:fillRef>
          <a:effectRef idx="2">
            <a:schemeClr val="accent5"/>
          </a:effectRef>
          <a:fontRef idx="minor">
            <a:schemeClr val="lt1"/>
          </a:fontRef>
        </p:style>
        <p:txBody>
          <a:bodyPr>
            <a:normAutofit/>
          </a:bodyPr>
          <a:lstStyle/>
          <a:p>
            <a:pPr algn="just"/>
            <a:r>
              <a:rPr lang="it-IT" dirty="0">
                <a:solidFill>
                  <a:srgbClr val="000000"/>
                </a:solidFill>
              </a:rPr>
              <a:t>CRITERI DI COLLEGAMENTO SECONDO IL REGOLAMENTO ROMA I</a:t>
            </a:r>
          </a:p>
        </p:txBody>
      </p:sp>
      <p:sp>
        <p:nvSpPr>
          <p:cNvPr id="6" name="Segnaposto contenuto 5"/>
          <p:cNvSpPr>
            <a:spLocks noGrp="1"/>
          </p:cNvSpPr>
          <p:nvPr>
            <p:ph idx="1"/>
          </p:nvPr>
        </p:nvSpPr>
        <p:spPr>
          <a:xfrm>
            <a:off x="457200" y="2209799"/>
            <a:ext cx="8083875" cy="4146551"/>
          </a:xfrm>
        </p:spPr>
        <p:txBody>
          <a:bodyPr>
            <a:normAutofit/>
          </a:bodyPr>
          <a:lstStyle/>
          <a:p>
            <a:pPr algn="just"/>
            <a:r>
              <a:rPr lang="it-IT" sz="3200" b="1" u="sng" dirty="0">
                <a:solidFill>
                  <a:srgbClr val="000000"/>
                </a:solidFill>
              </a:rPr>
              <a:t>Scelta delle parti contraenti </a:t>
            </a:r>
            <a:r>
              <a:rPr lang="it-IT" sz="3200" dirty="0">
                <a:solidFill>
                  <a:srgbClr val="000000"/>
                </a:solidFill>
              </a:rPr>
              <a:t>(art. 3 e considerando 11): «</a:t>
            </a:r>
            <a:r>
              <a:rPr lang="it-IT" sz="3200" b="1" u="sng" dirty="0">
                <a:solidFill>
                  <a:srgbClr val="000000"/>
                </a:solidFill>
              </a:rPr>
              <a:t>la libertà delle parti </a:t>
            </a:r>
            <a:r>
              <a:rPr lang="it-IT" sz="3200" dirty="0">
                <a:solidFill>
                  <a:srgbClr val="000000"/>
                </a:solidFill>
              </a:rPr>
              <a:t>di scegliere la legge applicabile dovrebbe costituire </a:t>
            </a:r>
            <a:r>
              <a:rPr lang="it-IT" sz="3200" b="1" u="sng" dirty="0">
                <a:solidFill>
                  <a:srgbClr val="000000"/>
                </a:solidFill>
              </a:rPr>
              <a:t>una delle pietre angolari </a:t>
            </a:r>
            <a:r>
              <a:rPr lang="it-IT" sz="3200" dirty="0">
                <a:solidFill>
                  <a:srgbClr val="000000"/>
                </a:solidFill>
              </a:rPr>
              <a:t>del sistema delle regole </a:t>
            </a:r>
            <a:r>
              <a:rPr lang="it-IT" sz="3200" b="1" dirty="0">
                <a:solidFill>
                  <a:srgbClr val="000000"/>
                </a:solidFill>
              </a:rPr>
              <a:t>del conflitto di leggi </a:t>
            </a:r>
            <a:r>
              <a:rPr lang="it-IT" sz="3200" dirty="0">
                <a:solidFill>
                  <a:srgbClr val="000000"/>
                </a:solidFill>
              </a:rPr>
              <a:t>in materia di obbligazioni contrattuali».</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20</a:t>
            </a:fld>
            <a:endParaRPr lang="it-IT"/>
          </a:p>
        </p:txBody>
      </p:sp>
    </p:spTree>
    <p:custDataLst>
      <p:tags r:id="rId1"/>
    </p:custDataLst>
    <p:extLst>
      <p:ext uri="{BB962C8B-B14F-4D97-AF65-F5344CB8AC3E}">
        <p14:creationId xmlns:p14="http://schemas.microsoft.com/office/powerpoint/2010/main" val="2650116244"/>
      </p:ext>
    </p:extLst>
  </p:cSld>
  <p:clrMapOvr>
    <a:masterClrMapping/>
  </p:clrMapOvr>
  <mc:AlternateContent xmlns:mc="http://schemas.openxmlformats.org/markup-compatibility/2006" xmlns:p14="http://schemas.microsoft.com/office/powerpoint/2010/main">
    <mc:Choice Requires="p14">
      <p:transition spd="slow" p14:dur="2000" advTm="114210"/>
    </mc:Choice>
    <mc:Fallback xmlns="">
      <p:transition spd="slow" advTm="11421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3"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P spid="6" grpId="2" build="p"/>
      <p:bldP spid="6" grpId="3"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28600"/>
            <a:ext cx="8229599" cy="1701800"/>
          </a:xfrm>
          <a:solidFill>
            <a:srgbClr val="FF0000"/>
          </a:solidFill>
          <a:ln>
            <a:solidFill>
              <a:schemeClr val="bg1"/>
            </a:solidFill>
          </a:ln>
        </p:spPr>
        <p:style>
          <a:lnRef idx="1">
            <a:schemeClr val="accent5"/>
          </a:lnRef>
          <a:fillRef idx="3">
            <a:schemeClr val="accent5"/>
          </a:fillRef>
          <a:effectRef idx="2">
            <a:schemeClr val="accent5"/>
          </a:effectRef>
          <a:fontRef idx="minor">
            <a:schemeClr val="lt1"/>
          </a:fontRef>
        </p:style>
        <p:txBody>
          <a:bodyPr>
            <a:normAutofit/>
          </a:bodyPr>
          <a:lstStyle/>
          <a:p>
            <a:pPr algn="just"/>
            <a:r>
              <a:rPr lang="it-IT" dirty="0">
                <a:solidFill>
                  <a:srgbClr val="000000"/>
                </a:solidFill>
              </a:rPr>
              <a:t>CRITERI DI COLLEGAMENTO SECONDO IL REGOLAMENTO ROMA I</a:t>
            </a:r>
          </a:p>
        </p:txBody>
      </p:sp>
      <p:sp>
        <p:nvSpPr>
          <p:cNvPr id="6" name="Segnaposto contenuto 5"/>
          <p:cNvSpPr>
            <a:spLocks noGrp="1"/>
          </p:cNvSpPr>
          <p:nvPr>
            <p:ph idx="1"/>
          </p:nvPr>
        </p:nvSpPr>
        <p:spPr>
          <a:xfrm>
            <a:off x="457200" y="2229677"/>
            <a:ext cx="8083875" cy="4146551"/>
          </a:xfrm>
        </p:spPr>
        <p:txBody>
          <a:bodyPr>
            <a:noAutofit/>
          </a:bodyPr>
          <a:lstStyle/>
          <a:p>
            <a:pPr algn="just"/>
            <a:r>
              <a:rPr lang="it-IT" sz="2000" b="1" u="sng" dirty="0"/>
              <a:t>Scelta delle parti contraenti </a:t>
            </a:r>
            <a:r>
              <a:rPr lang="it-IT" sz="2000" dirty="0"/>
              <a:t>(art. 3 e considerando 11):</a:t>
            </a:r>
          </a:p>
          <a:p>
            <a:pPr lvl="1" algn="just"/>
            <a:r>
              <a:rPr lang="it-IT" sz="2000" dirty="0"/>
              <a:t>Scelta parziale: </a:t>
            </a:r>
            <a:r>
              <a:rPr lang="it-IT" sz="2000" b="1" i="1" dirty="0" err="1"/>
              <a:t>dépeçage</a:t>
            </a:r>
            <a:r>
              <a:rPr lang="it-IT" sz="2000" dirty="0"/>
              <a:t>: scelta di legga applicabile a una parte del contratto;</a:t>
            </a:r>
          </a:p>
          <a:p>
            <a:pPr lvl="1" algn="just"/>
            <a:r>
              <a:rPr lang="it-IT" sz="2000" b="1" dirty="0"/>
              <a:t>Scelta modificabile</a:t>
            </a:r>
            <a:r>
              <a:rPr lang="it-IT" sz="2000" dirty="0"/>
              <a:t>, salva validità formale e diritti dei terzi;</a:t>
            </a:r>
          </a:p>
          <a:p>
            <a:pPr lvl="1" algn="just"/>
            <a:r>
              <a:rPr lang="it-IT" sz="2000" b="1" dirty="0"/>
              <a:t>Forma espressa o tacita </a:t>
            </a:r>
            <a:r>
              <a:rPr lang="it-IT" sz="2000" dirty="0"/>
              <a:t>(deve però risultare chiaramente dalle disposizioni del contratto o dalle circostanze del caso);</a:t>
            </a:r>
          </a:p>
          <a:p>
            <a:pPr lvl="1" algn="just"/>
            <a:r>
              <a:rPr lang="it-IT" sz="2000" dirty="0"/>
              <a:t>Limite: </a:t>
            </a:r>
            <a:r>
              <a:rPr lang="it-IT" sz="2000" b="1" dirty="0"/>
              <a:t>disposizioni imperative </a:t>
            </a:r>
            <a:r>
              <a:rPr lang="it-IT" sz="2000" dirty="0"/>
              <a:t>esistenti nell’ordinamento in cui siano localizzati tutti gli elementi del contratto o </a:t>
            </a:r>
            <a:r>
              <a:rPr lang="it-IT" sz="2000" b="1" u="sng" dirty="0"/>
              <a:t>disposizioni imperative comunitarie </a:t>
            </a:r>
            <a:r>
              <a:rPr lang="it-IT" sz="2000" dirty="0"/>
              <a:t>(art. 3, par. 4).</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21</a:t>
            </a:fld>
            <a:endParaRPr lang="it-IT"/>
          </a:p>
        </p:txBody>
      </p:sp>
    </p:spTree>
    <p:custDataLst>
      <p:tags r:id="rId1"/>
    </p:custDataLst>
    <p:extLst>
      <p:ext uri="{BB962C8B-B14F-4D97-AF65-F5344CB8AC3E}">
        <p14:creationId xmlns:p14="http://schemas.microsoft.com/office/powerpoint/2010/main" val="3146706703"/>
      </p:ext>
    </p:extLst>
  </p:cSld>
  <p:clrMapOvr>
    <a:masterClrMapping/>
  </p:clrMapOvr>
  <mc:AlternateContent xmlns:mc="http://schemas.openxmlformats.org/markup-compatibility/2006" xmlns:p14="http://schemas.microsoft.com/office/powerpoint/2010/main">
    <mc:Choice Requires="p14">
      <p:transition spd="slow" p14:dur="2000" advTm="126087"/>
    </mc:Choice>
    <mc:Fallback xmlns="">
      <p:transition spd="slow" advTm="12608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childTnLst>
                                </p:cTn>
                              </p:par>
                              <p:par>
                                <p:cTn id="19" presetID="1" presetClass="entr" presetSubtype="0" fill="hold" grpId="1" nodeType="withEffect">
                                  <p:stCondLst>
                                    <p:cond delay="0"/>
                                  </p:stCondLst>
                                  <p:childTnLst>
                                    <p:set>
                                      <p:cBhvr>
                                        <p:cTn id="20" dur="1" fill="hold">
                                          <p:stCondLst>
                                            <p:cond delay="0"/>
                                          </p:stCondLst>
                                        </p:cTn>
                                        <p:tgtEl>
                                          <p:spTgt spid="6">
                                            <p:txEl>
                                              <p:pRg st="1" end="1"/>
                                            </p:txEl>
                                          </p:spTgt>
                                        </p:tgtEl>
                                        <p:attrNameLst>
                                          <p:attrName>style.visibility</p:attrName>
                                        </p:attrNameLst>
                                      </p:cBhvr>
                                      <p:to>
                                        <p:strVal val="visible"/>
                                      </p:to>
                                    </p:set>
                                  </p:childTnLst>
                                </p:cTn>
                              </p:par>
                              <p:par>
                                <p:cTn id="21" presetID="1" presetClass="entr" presetSubtype="0" fill="hold" grpId="1" nodeType="withEffect">
                                  <p:stCondLst>
                                    <p:cond delay="0"/>
                                  </p:stCondLst>
                                  <p:childTnLst>
                                    <p:set>
                                      <p:cBhvr>
                                        <p:cTn id="22" dur="1" fill="hold">
                                          <p:stCondLst>
                                            <p:cond delay="0"/>
                                          </p:stCondLst>
                                        </p:cTn>
                                        <p:tgtEl>
                                          <p:spTgt spid="6">
                                            <p:txEl>
                                              <p:pRg st="2" end="2"/>
                                            </p:txEl>
                                          </p:spTgt>
                                        </p:tgtEl>
                                        <p:attrNameLst>
                                          <p:attrName>style.visibility</p:attrName>
                                        </p:attrNameLst>
                                      </p:cBhvr>
                                      <p:to>
                                        <p:strVal val="visible"/>
                                      </p:to>
                                    </p:set>
                                  </p:childTnLst>
                                </p:cTn>
                              </p:par>
                              <p:par>
                                <p:cTn id="23" presetID="1" presetClass="entr" presetSubtype="0" fill="hold" grpId="1" nodeType="withEffect">
                                  <p:stCondLst>
                                    <p:cond delay="0"/>
                                  </p:stCondLst>
                                  <p:childTnLst>
                                    <p:set>
                                      <p:cBhvr>
                                        <p:cTn id="24" dur="1" fill="hold">
                                          <p:stCondLst>
                                            <p:cond delay="0"/>
                                          </p:stCondLst>
                                        </p:cTn>
                                        <p:tgtEl>
                                          <p:spTgt spid="6">
                                            <p:txEl>
                                              <p:pRg st="3" end="3"/>
                                            </p:txEl>
                                          </p:spTgt>
                                        </p:tgtEl>
                                        <p:attrNameLst>
                                          <p:attrName>style.visibility</p:attrName>
                                        </p:attrNameLst>
                                      </p:cBhvr>
                                      <p:to>
                                        <p:strVal val="visible"/>
                                      </p:to>
                                    </p:set>
                                  </p:childTnLst>
                                </p:cTn>
                              </p:par>
                              <p:par>
                                <p:cTn id="25" presetID="1" presetClass="entr" presetSubtype="0" fill="hold" grpId="1" nodeType="with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2" nodeType="clickEffect">
                                  <p:stCondLst>
                                    <p:cond delay="0"/>
                                  </p:stCondLst>
                                  <p:childTnLst>
                                    <p:set>
                                      <p:cBhvr>
                                        <p:cTn id="30" dur="1" fill="hold">
                                          <p:stCondLst>
                                            <p:cond delay="0"/>
                                          </p:stCondLst>
                                        </p:cTn>
                                        <p:tgtEl>
                                          <p:spTgt spid="6">
                                            <p:txEl>
                                              <p:pRg st="0" end="0"/>
                                            </p:txEl>
                                          </p:spTgt>
                                        </p:tgtEl>
                                        <p:attrNameLst>
                                          <p:attrName>style.visibility</p:attrName>
                                        </p:attrNameLst>
                                      </p:cBhvr>
                                      <p:to>
                                        <p:strVal val="visible"/>
                                      </p:to>
                                    </p:set>
                                  </p:childTnLst>
                                </p:cTn>
                              </p:par>
                              <p:par>
                                <p:cTn id="31" presetID="1" presetClass="entr" presetSubtype="0" fill="hold" grpId="2" nodeType="withEffect">
                                  <p:stCondLst>
                                    <p:cond delay="0"/>
                                  </p:stCondLst>
                                  <p:childTnLst>
                                    <p:set>
                                      <p:cBhvr>
                                        <p:cTn id="32" dur="1" fill="hold">
                                          <p:stCondLst>
                                            <p:cond delay="0"/>
                                          </p:stCondLst>
                                        </p:cTn>
                                        <p:tgtEl>
                                          <p:spTgt spid="6">
                                            <p:txEl>
                                              <p:pRg st="1" end="1"/>
                                            </p:txEl>
                                          </p:spTgt>
                                        </p:tgtEl>
                                        <p:attrNameLst>
                                          <p:attrName>style.visibility</p:attrName>
                                        </p:attrNameLst>
                                      </p:cBhvr>
                                      <p:to>
                                        <p:strVal val="visible"/>
                                      </p:to>
                                    </p:set>
                                  </p:childTnLst>
                                </p:cTn>
                              </p:par>
                              <p:par>
                                <p:cTn id="33" presetID="1" presetClass="entr" presetSubtype="0" fill="hold" grpId="2" nodeType="withEffect">
                                  <p:stCondLst>
                                    <p:cond delay="0"/>
                                  </p:stCondLst>
                                  <p:childTnLst>
                                    <p:set>
                                      <p:cBhvr>
                                        <p:cTn id="34" dur="1" fill="hold">
                                          <p:stCondLst>
                                            <p:cond delay="0"/>
                                          </p:stCondLst>
                                        </p:cTn>
                                        <p:tgtEl>
                                          <p:spTgt spid="6">
                                            <p:txEl>
                                              <p:pRg st="2" end="2"/>
                                            </p:txEl>
                                          </p:spTgt>
                                        </p:tgtEl>
                                        <p:attrNameLst>
                                          <p:attrName>style.visibility</p:attrName>
                                        </p:attrNameLst>
                                      </p:cBhvr>
                                      <p:to>
                                        <p:strVal val="visible"/>
                                      </p:to>
                                    </p:set>
                                  </p:childTnLst>
                                </p:cTn>
                              </p:par>
                              <p:par>
                                <p:cTn id="35" presetID="1" presetClass="entr" presetSubtype="0" fill="hold" grpId="2" nodeType="withEffect">
                                  <p:stCondLst>
                                    <p:cond delay="0"/>
                                  </p:stCondLst>
                                  <p:childTnLst>
                                    <p:set>
                                      <p:cBhvr>
                                        <p:cTn id="36" dur="1" fill="hold">
                                          <p:stCondLst>
                                            <p:cond delay="0"/>
                                          </p:stCondLst>
                                        </p:cTn>
                                        <p:tgtEl>
                                          <p:spTgt spid="6">
                                            <p:txEl>
                                              <p:pRg st="3" end="3"/>
                                            </p:txEl>
                                          </p:spTgt>
                                        </p:tgtEl>
                                        <p:attrNameLst>
                                          <p:attrName>style.visibility</p:attrName>
                                        </p:attrNameLst>
                                      </p:cBhvr>
                                      <p:to>
                                        <p:strVal val="visible"/>
                                      </p:to>
                                    </p:set>
                                  </p:childTnLst>
                                </p:cTn>
                              </p:par>
                              <p:par>
                                <p:cTn id="37" presetID="1" presetClass="entr" presetSubtype="0" fill="hold" grpId="2" nodeType="withEffect">
                                  <p:stCondLst>
                                    <p:cond delay="0"/>
                                  </p:stCondLst>
                                  <p:childTnLst>
                                    <p:set>
                                      <p:cBhvr>
                                        <p:cTn id="38"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3" nodeType="clickEffect">
                                  <p:stCondLst>
                                    <p:cond delay="0"/>
                                  </p:stCondLst>
                                  <p:childTnLst>
                                    <p:set>
                                      <p:cBhvr>
                                        <p:cTn id="42" dur="1" fill="hold">
                                          <p:stCondLst>
                                            <p:cond delay="0"/>
                                          </p:stCondLst>
                                        </p:cTn>
                                        <p:tgtEl>
                                          <p:spTgt spid="6">
                                            <p:txEl>
                                              <p:pRg st="0" end="0"/>
                                            </p:txEl>
                                          </p:spTgt>
                                        </p:tgtEl>
                                        <p:attrNameLst>
                                          <p:attrName>style.visibility</p:attrName>
                                        </p:attrNameLst>
                                      </p:cBhvr>
                                      <p:to>
                                        <p:strVal val="visible"/>
                                      </p:to>
                                    </p:set>
                                  </p:childTnLst>
                                </p:cTn>
                              </p:par>
                              <p:par>
                                <p:cTn id="43" presetID="1" presetClass="entr" presetSubtype="0" fill="hold" grpId="3" nodeType="withEffect">
                                  <p:stCondLst>
                                    <p:cond delay="0"/>
                                  </p:stCondLst>
                                  <p:childTnLst>
                                    <p:set>
                                      <p:cBhvr>
                                        <p:cTn id="44" dur="1" fill="hold">
                                          <p:stCondLst>
                                            <p:cond delay="0"/>
                                          </p:stCondLst>
                                        </p:cTn>
                                        <p:tgtEl>
                                          <p:spTgt spid="6">
                                            <p:txEl>
                                              <p:pRg st="1" end="1"/>
                                            </p:txEl>
                                          </p:spTgt>
                                        </p:tgtEl>
                                        <p:attrNameLst>
                                          <p:attrName>style.visibility</p:attrName>
                                        </p:attrNameLst>
                                      </p:cBhvr>
                                      <p:to>
                                        <p:strVal val="visible"/>
                                      </p:to>
                                    </p:set>
                                  </p:childTnLst>
                                </p:cTn>
                              </p:par>
                              <p:par>
                                <p:cTn id="45" presetID="1" presetClass="entr" presetSubtype="0" fill="hold" grpId="3" nodeType="withEffect">
                                  <p:stCondLst>
                                    <p:cond delay="0"/>
                                  </p:stCondLst>
                                  <p:childTnLst>
                                    <p:set>
                                      <p:cBhvr>
                                        <p:cTn id="46" dur="1" fill="hold">
                                          <p:stCondLst>
                                            <p:cond delay="0"/>
                                          </p:stCondLst>
                                        </p:cTn>
                                        <p:tgtEl>
                                          <p:spTgt spid="6">
                                            <p:txEl>
                                              <p:pRg st="2" end="2"/>
                                            </p:txEl>
                                          </p:spTgt>
                                        </p:tgtEl>
                                        <p:attrNameLst>
                                          <p:attrName>style.visibility</p:attrName>
                                        </p:attrNameLst>
                                      </p:cBhvr>
                                      <p:to>
                                        <p:strVal val="visible"/>
                                      </p:to>
                                    </p:set>
                                  </p:childTnLst>
                                </p:cTn>
                              </p:par>
                              <p:par>
                                <p:cTn id="47" presetID="1" presetClass="entr" presetSubtype="0" fill="hold" grpId="3" nodeType="withEffect">
                                  <p:stCondLst>
                                    <p:cond delay="0"/>
                                  </p:stCondLst>
                                  <p:childTnLst>
                                    <p:set>
                                      <p:cBhvr>
                                        <p:cTn id="48" dur="1" fill="hold">
                                          <p:stCondLst>
                                            <p:cond delay="0"/>
                                          </p:stCondLst>
                                        </p:cTn>
                                        <p:tgtEl>
                                          <p:spTgt spid="6">
                                            <p:txEl>
                                              <p:pRg st="3" end="3"/>
                                            </p:txEl>
                                          </p:spTgt>
                                        </p:tgtEl>
                                        <p:attrNameLst>
                                          <p:attrName>style.visibility</p:attrName>
                                        </p:attrNameLst>
                                      </p:cBhvr>
                                      <p:to>
                                        <p:strVal val="visible"/>
                                      </p:to>
                                    </p:set>
                                  </p:childTnLst>
                                </p:cTn>
                              </p:par>
                              <p:par>
                                <p:cTn id="49" presetID="1" presetClass="entr" presetSubtype="0" fill="hold" grpId="3" nodeType="withEffect">
                                  <p:stCondLst>
                                    <p:cond delay="0"/>
                                  </p:stCondLst>
                                  <p:childTnLst>
                                    <p:set>
                                      <p:cBhvr>
                                        <p:cTn id="50"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P spid="6" grpId="2" build="p"/>
      <p:bldP spid="6" grpId="3"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28600"/>
            <a:ext cx="8229599" cy="1701800"/>
          </a:xfrm>
          <a:solidFill>
            <a:srgbClr val="FF0000"/>
          </a:solidFill>
          <a:ln>
            <a:solidFill>
              <a:schemeClr val="bg1"/>
            </a:solidFill>
          </a:ln>
        </p:spPr>
        <p:style>
          <a:lnRef idx="1">
            <a:schemeClr val="accent5"/>
          </a:lnRef>
          <a:fillRef idx="3">
            <a:schemeClr val="accent5"/>
          </a:fillRef>
          <a:effectRef idx="2">
            <a:schemeClr val="accent5"/>
          </a:effectRef>
          <a:fontRef idx="minor">
            <a:schemeClr val="lt1"/>
          </a:fontRef>
        </p:style>
        <p:txBody>
          <a:bodyPr>
            <a:normAutofit/>
          </a:bodyPr>
          <a:lstStyle/>
          <a:p>
            <a:pPr algn="just"/>
            <a:r>
              <a:rPr lang="it-IT" dirty="0">
                <a:solidFill>
                  <a:srgbClr val="000000"/>
                </a:solidFill>
              </a:rPr>
              <a:t>CRITERI DI COLLEGAMENTO SECONDO IL REGOLAMENTO ROMA I</a:t>
            </a:r>
          </a:p>
        </p:txBody>
      </p:sp>
      <p:sp>
        <p:nvSpPr>
          <p:cNvPr id="6" name="Segnaposto contenuto 5"/>
          <p:cNvSpPr>
            <a:spLocks noGrp="1"/>
          </p:cNvSpPr>
          <p:nvPr>
            <p:ph idx="1"/>
          </p:nvPr>
        </p:nvSpPr>
        <p:spPr>
          <a:xfrm>
            <a:off x="457200" y="2229677"/>
            <a:ext cx="8083875" cy="4628323"/>
          </a:xfrm>
        </p:spPr>
        <p:txBody>
          <a:bodyPr>
            <a:noAutofit/>
          </a:bodyPr>
          <a:lstStyle/>
          <a:p>
            <a:pPr algn="just"/>
            <a:r>
              <a:rPr lang="it-IT" sz="2000" b="1" u="sng" dirty="0"/>
              <a:t>Art. 3 par. 4: «</a:t>
            </a:r>
            <a:r>
              <a:rPr lang="it-IT" sz="2800" dirty="0"/>
              <a:t>Qualora tutti gli altri elementi pertinenti alla situazione siano ubicati nel momento in cui si opera la scelta in uno o più Stati membri, la scelta di una legge applicabile diversa da quella di uno Stato membro ad opera delle parti </a:t>
            </a:r>
            <a:r>
              <a:rPr lang="it-IT" sz="2800" b="1" dirty="0"/>
              <a:t>fa salva l’applicazione delle disposizioni di diritto comunitario, se del caso, come applicate nello Stato membro del foro, alle quali non è permesso derogare convenzionalmente».</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22</a:t>
            </a:fld>
            <a:endParaRPr lang="it-IT"/>
          </a:p>
        </p:txBody>
      </p:sp>
    </p:spTree>
    <p:custDataLst>
      <p:tags r:id="rId1"/>
    </p:custDataLst>
    <p:extLst>
      <p:ext uri="{BB962C8B-B14F-4D97-AF65-F5344CB8AC3E}">
        <p14:creationId xmlns:p14="http://schemas.microsoft.com/office/powerpoint/2010/main" val="2479942348"/>
      </p:ext>
    </p:extLst>
  </p:cSld>
  <p:clrMapOvr>
    <a:masterClrMapping/>
  </p:clrMapOvr>
  <mc:AlternateContent xmlns:mc="http://schemas.openxmlformats.org/markup-compatibility/2006" xmlns:p14="http://schemas.microsoft.com/office/powerpoint/2010/main">
    <mc:Choice Requires="p14">
      <p:transition spd="slow" p14:dur="2000" advTm="126087"/>
    </mc:Choice>
    <mc:Fallback xmlns="">
      <p:transition spd="slow" advTm="12608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3"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P spid="6" grpId="2" build="p"/>
      <p:bldP spid="6" grpId="3"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ChangeArrowheads="1"/>
          </p:cNvSpPr>
          <p:nvPr/>
        </p:nvSpPr>
        <p:spPr bwMode="auto">
          <a:xfrm>
            <a:off x="3001617" y="477078"/>
            <a:ext cx="3044471" cy="461665"/>
          </a:xfrm>
          <a:prstGeom prst="rect">
            <a:avLst/>
          </a:prstGeom>
          <a:ln>
            <a:headEnd/>
            <a:tailEnd/>
          </a:ln>
        </p:spPr>
        <p:style>
          <a:lnRef idx="2">
            <a:schemeClr val="accent2">
              <a:shade val="50000"/>
            </a:schemeClr>
          </a:lnRef>
          <a:fillRef idx="1">
            <a:schemeClr val="accent2"/>
          </a:fillRef>
          <a:effectRef idx="0">
            <a:schemeClr val="accent2"/>
          </a:effectRef>
          <a:fontRef idx="minor">
            <a:schemeClr val="lt1"/>
          </a:fontRef>
        </p:style>
        <p:txBody>
          <a:bodyPr wrap="square">
            <a:spAutoFit/>
          </a:bodyPr>
          <a:lstStyle/>
          <a:p>
            <a:pPr algn="ctr" eaLnBrk="0" hangingPunct="0"/>
            <a:r>
              <a:rPr lang="it-IT" sz="2400" b="1" dirty="0">
                <a:latin typeface="Arial" pitchFamily="34" charset="0"/>
              </a:rPr>
              <a:t>SCELTA DI LEGGE</a:t>
            </a:r>
            <a:endParaRPr lang="it-IT" sz="2400" dirty="0">
              <a:latin typeface="Arial" pitchFamily="34" charset="0"/>
            </a:endParaRPr>
          </a:p>
        </p:txBody>
      </p:sp>
      <p:sp>
        <p:nvSpPr>
          <p:cNvPr id="28674" name="Rectangle 3"/>
          <p:cNvSpPr>
            <a:spLocks noChangeArrowheads="1"/>
          </p:cNvSpPr>
          <p:nvPr/>
        </p:nvSpPr>
        <p:spPr bwMode="auto">
          <a:xfrm>
            <a:off x="685800" y="1828800"/>
            <a:ext cx="7342188" cy="3657600"/>
          </a:xfrm>
          <a:prstGeom prst="rect">
            <a:avLst/>
          </a:prstGeom>
          <a:noFill/>
          <a:ln w="9525">
            <a:noFill/>
            <a:miter lim="800000"/>
            <a:headEnd/>
            <a:tailEnd/>
          </a:ln>
        </p:spPr>
        <p:txBody>
          <a:bodyPr/>
          <a:lstStyle/>
          <a:p>
            <a:pPr marL="342900" indent="-342900" algn="ctr">
              <a:lnSpc>
                <a:spcPct val="90000"/>
              </a:lnSpc>
              <a:spcBef>
                <a:spcPct val="20000"/>
              </a:spcBef>
              <a:buFont typeface="Arial" pitchFamily="34" charset="0"/>
              <a:buNone/>
            </a:pPr>
            <a:endParaRPr lang="it-IT" sz="1600">
              <a:solidFill>
                <a:schemeClr val="accent2"/>
              </a:solidFill>
            </a:endParaRPr>
          </a:p>
          <a:p>
            <a:pPr marL="342900" indent="-342900">
              <a:lnSpc>
                <a:spcPct val="90000"/>
              </a:lnSpc>
              <a:spcBef>
                <a:spcPct val="20000"/>
              </a:spcBef>
              <a:buFont typeface="Arial" pitchFamily="34" charset="0"/>
              <a:buNone/>
            </a:pPr>
            <a:endParaRPr lang="it-IT" sz="1600"/>
          </a:p>
        </p:txBody>
      </p:sp>
      <p:sp>
        <p:nvSpPr>
          <p:cNvPr id="28675" name="Rectangle 4"/>
          <p:cNvSpPr>
            <a:spLocks noChangeArrowheads="1"/>
          </p:cNvSpPr>
          <p:nvPr/>
        </p:nvSpPr>
        <p:spPr bwMode="auto">
          <a:xfrm>
            <a:off x="684213" y="1828800"/>
            <a:ext cx="7850187" cy="3657600"/>
          </a:xfrm>
          <a:prstGeom prst="rect">
            <a:avLst/>
          </a:prstGeom>
          <a:noFill/>
          <a:ln w="9525">
            <a:noFill/>
            <a:miter lim="800000"/>
            <a:headEnd/>
            <a:tailEnd/>
          </a:ln>
        </p:spPr>
        <p:txBody>
          <a:bodyPr/>
          <a:lstStyle/>
          <a:p>
            <a:pPr marL="342900" indent="-342900">
              <a:lnSpc>
                <a:spcPct val="90000"/>
              </a:lnSpc>
              <a:spcBef>
                <a:spcPct val="20000"/>
              </a:spcBef>
              <a:buFont typeface="Arial" pitchFamily="34" charset="0"/>
              <a:buNone/>
            </a:pPr>
            <a:endParaRPr lang="it-IT" sz="1400"/>
          </a:p>
        </p:txBody>
      </p:sp>
      <p:sp>
        <p:nvSpPr>
          <p:cNvPr id="28676" name="CasellaDiTesto 2"/>
          <p:cNvSpPr txBox="1">
            <a:spLocks noChangeArrowheads="1"/>
          </p:cNvSpPr>
          <p:nvPr/>
        </p:nvSpPr>
        <p:spPr bwMode="auto">
          <a:xfrm>
            <a:off x="3001617" y="1308631"/>
            <a:ext cx="2578446" cy="369332"/>
          </a:xfrm>
          <a:prstGeom prst="rect">
            <a:avLst/>
          </a:prstGeom>
          <a:noFill/>
          <a:ln w="9525">
            <a:noFill/>
            <a:miter lim="800000"/>
            <a:headEnd/>
            <a:tailEnd/>
          </a:ln>
        </p:spPr>
        <p:txBody>
          <a:bodyPr wrap="square">
            <a:spAutoFit/>
          </a:bodyPr>
          <a:lstStyle/>
          <a:p>
            <a:r>
              <a:rPr lang="it-IT" sz="1800" dirty="0"/>
              <a:t>Esempi di clausole</a:t>
            </a:r>
          </a:p>
        </p:txBody>
      </p:sp>
      <p:sp>
        <p:nvSpPr>
          <p:cNvPr id="28677" name="CasellaDiTesto 3"/>
          <p:cNvSpPr txBox="1">
            <a:spLocks noChangeArrowheads="1"/>
          </p:cNvSpPr>
          <p:nvPr/>
        </p:nvSpPr>
        <p:spPr bwMode="auto">
          <a:xfrm>
            <a:off x="417443" y="2047851"/>
            <a:ext cx="7323206" cy="4401205"/>
          </a:xfrm>
          <a:prstGeom prst="rect">
            <a:avLst/>
          </a:prstGeom>
          <a:noFill/>
          <a:ln w="9525">
            <a:noFill/>
            <a:miter lim="800000"/>
            <a:headEnd/>
            <a:tailEnd/>
          </a:ln>
        </p:spPr>
        <p:txBody>
          <a:bodyPr wrap="square">
            <a:spAutoFit/>
          </a:bodyPr>
          <a:lstStyle/>
          <a:p>
            <a:r>
              <a:rPr lang="it-IT" sz="2000" b="1" dirty="0"/>
              <a:t>Art. 5. </a:t>
            </a:r>
            <a:r>
              <a:rPr lang="ja-JP" altLang="it-IT" sz="2000" b="1" dirty="0"/>
              <a:t>“</a:t>
            </a:r>
            <a:r>
              <a:rPr lang="it-IT" altLang="ja-JP" sz="2000" i="1" dirty="0">
                <a:solidFill>
                  <a:srgbClr val="000000"/>
                </a:solidFill>
              </a:rPr>
              <a:t>Il presente contratto è regolato dalla legge italiana</a:t>
            </a:r>
            <a:r>
              <a:rPr lang="ja-JP" altLang="it-IT" sz="2000" dirty="0">
                <a:solidFill>
                  <a:srgbClr val="000000"/>
                </a:solidFill>
              </a:rPr>
              <a:t>”</a:t>
            </a:r>
            <a:endParaRPr lang="it-IT" altLang="ja-JP" sz="2000" dirty="0">
              <a:solidFill>
                <a:srgbClr val="000000"/>
              </a:solidFill>
            </a:endParaRPr>
          </a:p>
          <a:p>
            <a:endParaRPr lang="it-IT" sz="2000" dirty="0">
              <a:solidFill>
                <a:srgbClr val="000000"/>
              </a:solidFill>
            </a:endParaRPr>
          </a:p>
          <a:p>
            <a:pPr algn="just"/>
            <a:r>
              <a:rPr lang="it-IT" sz="2000" b="1" dirty="0">
                <a:solidFill>
                  <a:srgbClr val="000000"/>
                </a:solidFill>
              </a:rPr>
              <a:t>Art… </a:t>
            </a:r>
            <a:r>
              <a:rPr lang="ja-JP" altLang="it-IT" sz="2000" b="1" dirty="0">
                <a:solidFill>
                  <a:srgbClr val="000000"/>
                </a:solidFill>
              </a:rPr>
              <a:t>“</a:t>
            </a:r>
            <a:r>
              <a:rPr lang="it-IT" altLang="ja-JP" sz="2000" b="1" i="1" dirty="0">
                <a:solidFill>
                  <a:srgbClr val="000000"/>
                </a:solidFill>
              </a:rPr>
              <a:t>Il presente contratto è regolato dalla Convenzione delle Nazioni Unite del 1980 sulla vendita internazionale </a:t>
            </a:r>
            <a:r>
              <a:rPr lang="it-IT" altLang="ja-JP" sz="2000" i="1" dirty="0">
                <a:solidFill>
                  <a:srgbClr val="000000"/>
                </a:solidFill>
              </a:rPr>
              <a:t>di merci e per quanto riguarda eventuali questioni non coperte da tale convenzione dalla legge italiana</a:t>
            </a:r>
            <a:r>
              <a:rPr lang="ja-JP" altLang="it-IT" sz="2000" dirty="0">
                <a:solidFill>
                  <a:srgbClr val="000000"/>
                </a:solidFill>
              </a:rPr>
              <a:t>”</a:t>
            </a:r>
            <a:endParaRPr lang="it-IT" altLang="ja-JP" sz="2000" dirty="0">
              <a:solidFill>
                <a:srgbClr val="000000"/>
              </a:solidFill>
            </a:endParaRPr>
          </a:p>
          <a:p>
            <a:endParaRPr lang="it-IT" sz="2000" dirty="0">
              <a:solidFill>
                <a:srgbClr val="000000"/>
              </a:solidFill>
            </a:endParaRPr>
          </a:p>
          <a:p>
            <a:pPr algn="just"/>
            <a:r>
              <a:rPr lang="it-IT" sz="2000" b="1" dirty="0">
                <a:solidFill>
                  <a:srgbClr val="000000"/>
                </a:solidFill>
              </a:rPr>
              <a:t>Art… </a:t>
            </a:r>
            <a:r>
              <a:rPr lang="ja-JP" altLang="it-IT" sz="2000" b="1" dirty="0">
                <a:solidFill>
                  <a:srgbClr val="000000"/>
                </a:solidFill>
              </a:rPr>
              <a:t>“</a:t>
            </a:r>
            <a:r>
              <a:rPr lang="it-IT" altLang="ja-JP" sz="2000" i="1" dirty="0">
                <a:solidFill>
                  <a:srgbClr val="000000"/>
                </a:solidFill>
              </a:rPr>
              <a:t>le presenti Condizioni Generali, sono disciplinati dalla legge italiana e in particolare dalla Convenzione delle Nazioni Unite sui contratti di vendita internazionale di beni mobili con la sola esclusione di quanto previsto nella clausola n. 6 </a:t>
            </a:r>
            <a:r>
              <a:rPr lang="ja-JP" altLang="it-IT" sz="2000" i="1" dirty="0">
                <a:solidFill>
                  <a:srgbClr val="000000"/>
                </a:solidFill>
              </a:rPr>
              <a:t>“</a:t>
            </a:r>
            <a:r>
              <a:rPr lang="it-IT" altLang="ja-JP" sz="2000" i="1" dirty="0">
                <a:solidFill>
                  <a:srgbClr val="000000"/>
                </a:solidFill>
              </a:rPr>
              <a:t>Riserva di proprietà</a:t>
            </a:r>
            <a:r>
              <a:rPr lang="ja-JP" altLang="it-IT" sz="2000" i="1" dirty="0">
                <a:solidFill>
                  <a:srgbClr val="000000"/>
                </a:solidFill>
              </a:rPr>
              <a:t>”</a:t>
            </a:r>
            <a:r>
              <a:rPr lang="it-IT" altLang="ja-JP" sz="2000" dirty="0">
                <a:solidFill>
                  <a:srgbClr val="000000"/>
                </a:solidFill>
              </a:rPr>
              <a:t> </a:t>
            </a:r>
          </a:p>
          <a:p>
            <a:endParaRPr lang="it-IT" sz="2000" dirty="0"/>
          </a:p>
          <a:p>
            <a:endParaRPr lang="it-IT" sz="2000" dirty="0"/>
          </a:p>
        </p:txBody>
      </p:sp>
    </p:spTree>
    <p:extLst>
      <p:ext uri="{BB962C8B-B14F-4D97-AF65-F5344CB8AC3E}">
        <p14:creationId xmlns:p14="http://schemas.microsoft.com/office/powerpoint/2010/main" val="978381999"/>
      </p:ext>
    </p:extLst>
  </p:cSld>
  <p:clrMapOvr>
    <a:masterClrMapping/>
  </p:clrMapOvr>
  <mc:AlternateContent xmlns:mc="http://schemas.openxmlformats.org/markup-compatibility/2006" xmlns:p14="http://schemas.microsoft.com/office/powerpoint/2010/main">
    <mc:Choice Requires="p14">
      <p:transition spd="slow" p14:dur="2000" advTm="61995"/>
    </mc:Choice>
    <mc:Fallback xmlns="">
      <p:transition spd="slow" advTm="61995"/>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28600"/>
            <a:ext cx="7625443" cy="996043"/>
          </a:xfrm>
        </p:spPr>
        <p:style>
          <a:lnRef idx="1">
            <a:schemeClr val="accent5"/>
          </a:lnRef>
          <a:fillRef idx="3">
            <a:schemeClr val="accent5"/>
          </a:fillRef>
          <a:effectRef idx="2">
            <a:schemeClr val="accent5"/>
          </a:effectRef>
          <a:fontRef idx="minor">
            <a:schemeClr val="lt1"/>
          </a:fontRef>
        </p:style>
        <p:txBody>
          <a:bodyPr>
            <a:normAutofit/>
          </a:bodyPr>
          <a:lstStyle/>
          <a:p>
            <a:pPr algn="just"/>
            <a:r>
              <a:rPr lang="it-IT" dirty="0">
                <a:solidFill>
                  <a:srgbClr val="000000"/>
                </a:solidFill>
              </a:rPr>
              <a:t>PROBLEMA</a:t>
            </a:r>
          </a:p>
        </p:txBody>
      </p:sp>
      <p:sp>
        <p:nvSpPr>
          <p:cNvPr id="6" name="Segnaposto contenuto 5"/>
          <p:cNvSpPr>
            <a:spLocks noGrp="1"/>
          </p:cNvSpPr>
          <p:nvPr>
            <p:ph idx="1"/>
          </p:nvPr>
        </p:nvSpPr>
        <p:spPr>
          <a:xfrm>
            <a:off x="457200" y="1730829"/>
            <a:ext cx="8083875" cy="4625521"/>
          </a:xfrm>
        </p:spPr>
        <p:txBody>
          <a:bodyPr>
            <a:normAutofit/>
          </a:bodyPr>
          <a:lstStyle/>
          <a:p>
            <a:pPr algn="just"/>
            <a:r>
              <a:rPr lang="it-IT" sz="2800" dirty="0"/>
              <a:t>Scelta delle parti contraenti può avere ad oggetto </a:t>
            </a:r>
            <a:r>
              <a:rPr lang="it-IT" sz="2800" b="1" i="1" u="sng" dirty="0" err="1"/>
              <a:t>lex</a:t>
            </a:r>
            <a:r>
              <a:rPr lang="it-IT" sz="2800" b="1" i="1" u="sng" dirty="0"/>
              <a:t> mercatoria</a:t>
            </a:r>
            <a:r>
              <a:rPr lang="it-IT" sz="2800" dirty="0"/>
              <a:t>?</a:t>
            </a:r>
          </a:p>
          <a:p>
            <a:pPr algn="just"/>
            <a:r>
              <a:rPr lang="it-IT" sz="2800" dirty="0"/>
              <a:t>Esiste autonoma categoria separata da ordinamento internazionale e nazionale? Dibattuto.</a:t>
            </a:r>
          </a:p>
          <a:p>
            <a:pPr algn="just"/>
            <a:r>
              <a:rPr lang="it-IT" sz="2800" dirty="0"/>
              <a:t>A favore: </a:t>
            </a:r>
            <a:r>
              <a:rPr lang="it-IT" sz="2800" b="1" dirty="0"/>
              <a:t>considerando n.13: </a:t>
            </a:r>
            <a:r>
              <a:rPr lang="it-IT" sz="2800" dirty="0"/>
              <a:t>«Il presente regolamento non impedisce che le parti includano nel loro contratto, mediante riferimento, </a:t>
            </a:r>
            <a:r>
              <a:rPr lang="it-IT" sz="2800" b="1" dirty="0"/>
              <a:t>un diritto non statale</a:t>
            </a:r>
            <a:r>
              <a:rPr lang="it-IT" sz="2800" dirty="0"/>
              <a:t> ovvero una convenzione internazionale».</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24</a:t>
            </a:fld>
            <a:endParaRPr lang="it-IT"/>
          </a:p>
        </p:txBody>
      </p:sp>
    </p:spTree>
    <p:custDataLst>
      <p:tags r:id="rId1"/>
    </p:custDataLst>
    <p:extLst>
      <p:ext uri="{BB962C8B-B14F-4D97-AF65-F5344CB8AC3E}">
        <p14:creationId xmlns:p14="http://schemas.microsoft.com/office/powerpoint/2010/main" val="3579140117"/>
      </p:ext>
    </p:extLst>
  </p:cSld>
  <p:clrMapOvr>
    <a:masterClrMapping/>
  </p:clrMapOvr>
  <mc:AlternateContent xmlns:mc="http://schemas.openxmlformats.org/markup-compatibility/2006" xmlns:p14="http://schemas.microsoft.com/office/powerpoint/2010/main">
    <mc:Choice Requires="p14">
      <p:transition spd="slow" p14:dur="2000" advTm="88234"/>
    </mc:Choice>
    <mc:Fallback xmlns="">
      <p:transition spd="slow" advTm="8823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2" nodeType="clickEffect">
                                  <p:stCondLst>
                                    <p:cond delay="0"/>
                                  </p:stCondLst>
                                  <p:childTnLst>
                                    <p:set>
                                      <p:cBhvr>
                                        <p:cTn id="3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2" nodeType="clickEffect">
                                  <p:stCondLst>
                                    <p:cond delay="0"/>
                                  </p:stCondLst>
                                  <p:childTnLst>
                                    <p:set>
                                      <p:cBhvr>
                                        <p:cTn id="34"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2" nodeType="clickEffect">
                                  <p:stCondLst>
                                    <p:cond delay="0"/>
                                  </p:stCondLst>
                                  <p:childTnLst>
                                    <p:set>
                                      <p:cBhvr>
                                        <p:cTn id="38"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3" nodeType="clickEffect">
                                  <p:stCondLst>
                                    <p:cond delay="0"/>
                                  </p:stCondLst>
                                  <p:childTnLst>
                                    <p:set>
                                      <p:cBhvr>
                                        <p:cTn id="42"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3" nodeType="clickEffect">
                                  <p:stCondLst>
                                    <p:cond delay="0"/>
                                  </p:stCondLst>
                                  <p:childTnLst>
                                    <p:set>
                                      <p:cBhvr>
                                        <p:cTn id="4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3" nodeType="clickEffect">
                                  <p:stCondLst>
                                    <p:cond delay="0"/>
                                  </p:stCondLst>
                                  <p:childTnLst>
                                    <p:set>
                                      <p:cBhvr>
                                        <p:cTn id="5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P spid="6" grpId="2" build="p"/>
      <p:bldP spid="6" grpId="3"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28600"/>
            <a:ext cx="8229599" cy="1701800"/>
          </a:xfrm>
        </p:spPr>
        <p:style>
          <a:lnRef idx="1">
            <a:schemeClr val="accent5"/>
          </a:lnRef>
          <a:fillRef idx="3">
            <a:schemeClr val="accent5"/>
          </a:fillRef>
          <a:effectRef idx="2">
            <a:schemeClr val="accent5"/>
          </a:effectRef>
          <a:fontRef idx="minor">
            <a:schemeClr val="lt1"/>
          </a:fontRef>
        </p:style>
        <p:txBody>
          <a:bodyPr>
            <a:normAutofit/>
          </a:bodyPr>
          <a:lstStyle/>
          <a:p>
            <a:pPr algn="just"/>
            <a:r>
              <a:rPr lang="it-IT" dirty="0">
                <a:solidFill>
                  <a:srgbClr val="000000"/>
                </a:solidFill>
              </a:rPr>
              <a:t>LEX MERCATORIA</a:t>
            </a:r>
          </a:p>
        </p:txBody>
      </p:sp>
      <p:sp>
        <p:nvSpPr>
          <p:cNvPr id="6" name="Segnaposto contenuto 5"/>
          <p:cNvSpPr>
            <a:spLocks noGrp="1"/>
          </p:cNvSpPr>
          <p:nvPr>
            <p:ph idx="1"/>
          </p:nvPr>
        </p:nvSpPr>
        <p:spPr>
          <a:xfrm>
            <a:off x="457200" y="2229677"/>
            <a:ext cx="8083875" cy="4330149"/>
          </a:xfrm>
        </p:spPr>
        <p:txBody>
          <a:bodyPr>
            <a:normAutofit/>
          </a:bodyPr>
          <a:lstStyle/>
          <a:p>
            <a:pPr algn="just">
              <a:spcBef>
                <a:spcPts val="700"/>
              </a:spcBef>
              <a:buNone/>
            </a:pPr>
            <a:r>
              <a:rPr lang="it-IT" sz="2400" dirty="0">
                <a:cs typeface="Arial Unicode MS" charset="0"/>
              </a:rPr>
              <a:t>Con la denominazione </a:t>
            </a:r>
            <a:r>
              <a:rPr lang="it-IT" sz="2400" b="1" i="1" dirty="0" err="1">
                <a:cs typeface="Arial Unicode MS" charset="0"/>
              </a:rPr>
              <a:t>lex</a:t>
            </a:r>
            <a:r>
              <a:rPr lang="it-IT" sz="2400" b="1" i="1" dirty="0">
                <a:cs typeface="Arial Unicode MS" charset="0"/>
              </a:rPr>
              <a:t> mercatoria</a:t>
            </a:r>
            <a:r>
              <a:rPr lang="it-IT" sz="2400" dirty="0">
                <a:cs typeface="Arial Unicode MS" charset="0"/>
              </a:rPr>
              <a:t> si fa riferimento all’insieme delle regole formatesi nella prassi contrattuale sulla base degli usi del commercio internazionale e dei principi generali del diritto accolti dalla maggior parte dei sistemi giuridici.</a:t>
            </a:r>
          </a:p>
          <a:p>
            <a:pPr algn="just">
              <a:spcBef>
                <a:spcPts val="700"/>
              </a:spcBef>
              <a:buNone/>
            </a:pPr>
            <a:r>
              <a:rPr lang="it-IT" sz="2400" dirty="0">
                <a:cs typeface="Arial Unicode MS" charset="0"/>
              </a:rPr>
              <a:t>Si tratta degli </a:t>
            </a:r>
            <a:r>
              <a:rPr lang="it-IT" sz="2400" b="1" dirty="0">
                <a:cs typeface="Arial Unicode MS" charset="0"/>
              </a:rPr>
              <a:t>usi</a:t>
            </a:r>
            <a:r>
              <a:rPr lang="it-IT" sz="2400" dirty="0">
                <a:cs typeface="Arial Unicode MS" charset="0"/>
              </a:rPr>
              <a:t> </a:t>
            </a:r>
            <a:r>
              <a:rPr lang="it-IT" sz="2400" b="1" dirty="0">
                <a:cs typeface="Arial Unicode MS" charset="0"/>
              </a:rPr>
              <a:t>del commercio internazionale</a:t>
            </a:r>
            <a:r>
              <a:rPr lang="it-IT" sz="2400" dirty="0">
                <a:cs typeface="Arial Unicode MS" charset="0"/>
              </a:rPr>
              <a:t>, ovvero dell’insieme di usi commerciali, clausole standard, contratti tipo e regole di interpretazione;  </a:t>
            </a:r>
            <a:r>
              <a:rPr lang="it-IT" sz="2400" b="1" dirty="0">
                <a:cs typeface="Arial Unicode MS" charset="0"/>
              </a:rPr>
              <a:t>norme elaborate a livello extra-statuale, nell’ambito della comunità internazionale degli operatori economici</a:t>
            </a:r>
            <a:r>
              <a:rPr lang="it-IT" sz="2400" dirty="0">
                <a:cs typeface="Arial Unicode MS" charset="0"/>
              </a:rPr>
              <a:t>. </a:t>
            </a:r>
          </a:p>
          <a:p>
            <a:pPr algn="just"/>
            <a:endParaRPr lang="it-IT" dirty="0">
              <a:solidFill>
                <a:srgbClr val="000000"/>
              </a:solidFill>
            </a:endParaRP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25</a:t>
            </a:fld>
            <a:endParaRPr lang="it-IT"/>
          </a:p>
        </p:txBody>
      </p:sp>
    </p:spTree>
    <p:custDataLst>
      <p:tags r:id="rId1"/>
    </p:custDataLst>
    <p:extLst>
      <p:ext uri="{BB962C8B-B14F-4D97-AF65-F5344CB8AC3E}">
        <p14:creationId xmlns:p14="http://schemas.microsoft.com/office/powerpoint/2010/main" val="3578860833"/>
      </p:ext>
    </p:extLst>
  </p:cSld>
  <p:clrMapOvr>
    <a:masterClrMapping/>
  </p:clrMapOvr>
  <mc:AlternateContent xmlns:mc="http://schemas.openxmlformats.org/markup-compatibility/2006" xmlns:p14="http://schemas.microsoft.com/office/powerpoint/2010/main">
    <mc:Choice Requires="p14">
      <p:transition spd="slow" p14:dur="2000" advTm="70359"/>
    </mc:Choice>
    <mc:Fallback xmlns="">
      <p:transition spd="slow" advTm="70359"/>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2" nodeType="clickEffect">
                                  <p:stCondLst>
                                    <p:cond delay="0"/>
                                  </p:stCondLst>
                                  <p:childTnLst>
                                    <p:set>
                                      <p:cBhvr>
                                        <p:cTn id="2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3" nodeType="clickEffect">
                                  <p:stCondLst>
                                    <p:cond delay="0"/>
                                  </p:stCondLst>
                                  <p:childTnLst>
                                    <p:set>
                                      <p:cBhvr>
                                        <p:cTn id="3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3" nodeType="clickEffect">
                                  <p:stCondLst>
                                    <p:cond delay="0"/>
                                  </p:stCondLst>
                                  <p:childTnLst>
                                    <p:set>
                                      <p:cBhvr>
                                        <p:cTn id="34"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P spid="6" grpId="2" build="p"/>
      <p:bldP spid="6" grpId="3"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5534" y="150126"/>
            <a:ext cx="8445541" cy="1187356"/>
          </a:xfrm>
          <a:solidFill>
            <a:srgbClr val="FF0000"/>
          </a:solidFill>
        </p:spPr>
        <p:style>
          <a:lnRef idx="1">
            <a:schemeClr val="accent5"/>
          </a:lnRef>
          <a:fillRef idx="3">
            <a:schemeClr val="accent5"/>
          </a:fillRef>
          <a:effectRef idx="2">
            <a:schemeClr val="accent5"/>
          </a:effectRef>
          <a:fontRef idx="minor">
            <a:schemeClr val="lt1"/>
          </a:fontRef>
        </p:style>
        <p:txBody>
          <a:bodyPr>
            <a:normAutofit fontScale="90000"/>
          </a:bodyPr>
          <a:lstStyle/>
          <a:p>
            <a:pPr algn="just"/>
            <a:r>
              <a:rPr lang="it-IT" dirty="0">
                <a:solidFill>
                  <a:srgbClr val="000000"/>
                </a:solidFill>
              </a:rPr>
              <a:t>CRITERI DI COLLEGAMENTO IN ASSENZA DI SCELTA DI LEGGE- ART. 4</a:t>
            </a:r>
            <a:endParaRPr lang="it-IT" dirty="0"/>
          </a:p>
        </p:txBody>
      </p:sp>
      <p:sp>
        <p:nvSpPr>
          <p:cNvPr id="6" name="Segnaposto contenuto 5"/>
          <p:cNvSpPr>
            <a:spLocks noGrp="1"/>
          </p:cNvSpPr>
          <p:nvPr>
            <p:ph idx="1"/>
          </p:nvPr>
        </p:nvSpPr>
        <p:spPr>
          <a:xfrm>
            <a:off x="0" y="1337482"/>
            <a:ext cx="8541075" cy="5383993"/>
          </a:xfrm>
        </p:spPr>
        <p:txBody>
          <a:bodyPr>
            <a:noAutofit/>
          </a:bodyPr>
          <a:lstStyle/>
          <a:p>
            <a:pPr algn="just"/>
            <a:r>
              <a:rPr lang="it-IT" dirty="0"/>
              <a:t>In assenza di scelta delle parti contraenti e fatti salvi gli articoli da 5 a 8, la legge che disciplina il contratto è determinata come segue:</a:t>
            </a:r>
          </a:p>
          <a:p>
            <a:pPr lvl="1" algn="just"/>
            <a:r>
              <a:rPr lang="it-IT" sz="1800" b="1" dirty="0"/>
              <a:t>PRESUNZIONI previste dall’art.4:</a:t>
            </a:r>
          </a:p>
          <a:p>
            <a:pPr lvl="2" algn="just"/>
            <a:r>
              <a:rPr lang="it-IT" sz="1800" dirty="0"/>
              <a:t>Residenza abituale del venditore per la vendita;</a:t>
            </a:r>
          </a:p>
          <a:p>
            <a:pPr lvl="2" algn="just"/>
            <a:r>
              <a:rPr lang="it-IT" sz="1800" dirty="0"/>
              <a:t>Residenza abituale del prestatore per il contratto di prestazione di servizi;</a:t>
            </a:r>
          </a:p>
          <a:p>
            <a:pPr lvl="2" algn="just"/>
            <a:r>
              <a:rPr lang="it-IT" sz="1800" dirty="0"/>
              <a:t>Luogo di situazione dell’immobile per il contratto avente ad oggetto un diritto reale immobiliare o locazione salvo locazione breve (non più di 6M) sottoposta alla residenza abituale del proprietario e del locatario;</a:t>
            </a:r>
          </a:p>
          <a:p>
            <a:pPr lvl="2" algn="just"/>
            <a:r>
              <a:rPr lang="it-IT" sz="1800" dirty="0"/>
              <a:t>Residenza abituale dell’affiliato per il franchising;</a:t>
            </a:r>
          </a:p>
          <a:p>
            <a:pPr lvl="2" algn="just"/>
            <a:r>
              <a:rPr lang="it-IT" sz="1800" dirty="0"/>
              <a:t>Residenza abituale del distributore per il c. di distribuzione;</a:t>
            </a:r>
          </a:p>
          <a:p>
            <a:pPr lvl="2" algn="just"/>
            <a:r>
              <a:rPr lang="it-IT" sz="1800" dirty="0"/>
              <a:t>Luogo in cui avviene la vendita all’asta per tali contratti;</a:t>
            </a:r>
          </a:p>
          <a:p>
            <a:pPr lvl="2" algn="just"/>
            <a:r>
              <a:rPr lang="it-IT" sz="1800" dirty="0"/>
              <a:t>Legge cui è sottoposto il contratto di vendita sui mercati finanziari.</a:t>
            </a:r>
          </a:p>
          <a:p>
            <a:pPr lvl="1" algn="just"/>
            <a:r>
              <a:rPr lang="it-IT" sz="1800" dirty="0"/>
              <a:t>RESIDENZA ABITUALE </a:t>
            </a:r>
            <a:r>
              <a:rPr lang="it-IT" sz="1800" b="1" u="sng" dirty="0"/>
              <a:t>DEL DEBITORE DELLA PRESTAZIONE CARATTERISTICA</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26</a:t>
            </a:fld>
            <a:endParaRPr lang="it-IT"/>
          </a:p>
        </p:txBody>
      </p:sp>
    </p:spTree>
    <p:custDataLst>
      <p:tags r:id="rId1"/>
    </p:custDataLst>
    <p:extLst>
      <p:ext uri="{BB962C8B-B14F-4D97-AF65-F5344CB8AC3E}">
        <p14:creationId xmlns:p14="http://schemas.microsoft.com/office/powerpoint/2010/main" val="1928173819"/>
      </p:ext>
    </p:extLst>
  </p:cSld>
  <p:clrMapOvr>
    <a:masterClrMapping/>
  </p:clrMapOvr>
  <mc:AlternateContent xmlns:mc="http://schemas.openxmlformats.org/markup-compatibility/2006" xmlns:p14="http://schemas.microsoft.com/office/powerpoint/2010/main">
    <mc:Choice Requires="p14">
      <p:transition spd="slow" p14:dur="2000" advTm="117591"/>
    </mc:Choice>
    <mc:Fallback xmlns="">
      <p:transition spd="slow" advTm="117591"/>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6">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6">
                                            <p:txEl>
                                              <p:pRg st="9" end="9"/>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1" nodeType="clickEffect">
                                  <p:stCondLst>
                                    <p:cond delay="0"/>
                                  </p:stCondLst>
                                  <p:childTnLst>
                                    <p:set>
                                      <p:cBhvr>
                                        <p:cTn id="28" dur="1" fill="hold">
                                          <p:stCondLst>
                                            <p:cond delay="0"/>
                                          </p:stCondLst>
                                        </p:cTn>
                                        <p:tgtEl>
                                          <p:spTgt spid="6">
                                            <p:txEl>
                                              <p:pRg st="0" end="0"/>
                                            </p:txEl>
                                          </p:spTgt>
                                        </p:tgtEl>
                                        <p:attrNameLst>
                                          <p:attrName>style.visibility</p:attrName>
                                        </p:attrNameLst>
                                      </p:cBhvr>
                                      <p:to>
                                        <p:strVal val="visible"/>
                                      </p:to>
                                    </p:set>
                                  </p:childTnLst>
                                </p:cTn>
                              </p:par>
                              <p:par>
                                <p:cTn id="29" presetID="1" presetClass="entr" presetSubtype="0" fill="hold" grpId="1" nodeType="withEffect">
                                  <p:stCondLst>
                                    <p:cond delay="0"/>
                                  </p:stCondLst>
                                  <p:childTnLst>
                                    <p:set>
                                      <p:cBhvr>
                                        <p:cTn id="30" dur="1" fill="hold">
                                          <p:stCondLst>
                                            <p:cond delay="0"/>
                                          </p:stCondLst>
                                        </p:cTn>
                                        <p:tgtEl>
                                          <p:spTgt spid="6">
                                            <p:txEl>
                                              <p:pRg st="1" end="1"/>
                                            </p:txEl>
                                          </p:spTgt>
                                        </p:tgtEl>
                                        <p:attrNameLst>
                                          <p:attrName>style.visibility</p:attrName>
                                        </p:attrNameLst>
                                      </p:cBhvr>
                                      <p:to>
                                        <p:strVal val="visible"/>
                                      </p:to>
                                    </p:set>
                                  </p:childTnLst>
                                </p:cTn>
                              </p:par>
                              <p:par>
                                <p:cTn id="31" presetID="1" presetClass="entr" presetSubtype="0" fill="hold" grpId="1" nodeType="withEffect">
                                  <p:stCondLst>
                                    <p:cond delay="0"/>
                                  </p:stCondLst>
                                  <p:childTnLst>
                                    <p:set>
                                      <p:cBhvr>
                                        <p:cTn id="32" dur="1" fill="hold">
                                          <p:stCondLst>
                                            <p:cond delay="0"/>
                                          </p:stCondLst>
                                        </p:cTn>
                                        <p:tgtEl>
                                          <p:spTgt spid="6">
                                            <p:txEl>
                                              <p:pRg st="2" end="2"/>
                                            </p:txEl>
                                          </p:spTgt>
                                        </p:tgtEl>
                                        <p:attrNameLst>
                                          <p:attrName>style.visibility</p:attrName>
                                        </p:attrNameLst>
                                      </p:cBhvr>
                                      <p:to>
                                        <p:strVal val="visible"/>
                                      </p:to>
                                    </p:set>
                                  </p:childTnLst>
                                </p:cTn>
                              </p:par>
                              <p:par>
                                <p:cTn id="33" presetID="1" presetClass="entr" presetSubtype="0" fill="hold" grpId="1" nodeType="withEffect">
                                  <p:stCondLst>
                                    <p:cond delay="0"/>
                                  </p:stCondLst>
                                  <p:childTnLst>
                                    <p:set>
                                      <p:cBhvr>
                                        <p:cTn id="34" dur="1" fill="hold">
                                          <p:stCondLst>
                                            <p:cond delay="0"/>
                                          </p:stCondLst>
                                        </p:cTn>
                                        <p:tgtEl>
                                          <p:spTgt spid="6">
                                            <p:txEl>
                                              <p:pRg st="3" end="3"/>
                                            </p:txEl>
                                          </p:spTgt>
                                        </p:tgtEl>
                                        <p:attrNameLst>
                                          <p:attrName>style.visibility</p:attrName>
                                        </p:attrNameLst>
                                      </p:cBhvr>
                                      <p:to>
                                        <p:strVal val="visible"/>
                                      </p:to>
                                    </p:set>
                                  </p:childTnLst>
                                </p:cTn>
                              </p:par>
                              <p:par>
                                <p:cTn id="35" presetID="1" presetClass="entr" presetSubtype="0" fill="hold" grpId="1" nodeType="withEffect">
                                  <p:stCondLst>
                                    <p:cond delay="0"/>
                                  </p:stCondLst>
                                  <p:childTnLst>
                                    <p:set>
                                      <p:cBhvr>
                                        <p:cTn id="36" dur="1" fill="hold">
                                          <p:stCondLst>
                                            <p:cond delay="0"/>
                                          </p:stCondLst>
                                        </p:cTn>
                                        <p:tgtEl>
                                          <p:spTgt spid="6">
                                            <p:txEl>
                                              <p:pRg st="4" end="4"/>
                                            </p:txEl>
                                          </p:spTgt>
                                        </p:tgtEl>
                                        <p:attrNameLst>
                                          <p:attrName>style.visibility</p:attrName>
                                        </p:attrNameLst>
                                      </p:cBhvr>
                                      <p:to>
                                        <p:strVal val="visible"/>
                                      </p:to>
                                    </p:set>
                                  </p:childTnLst>
                                </p:cTn>
                              </p:par>
                              <p:par>
                                <p:cTn id="37" presetID="1" presetClass="entr" presetSubtype="0" fill="hold" grpId="1" nodeType="withEffect">
                                  <p:stCondLst>
                                    <p:cond delay="0"/>
                                  </p:stCondLst>
                                  <p:childTnLst>
                                    <p:set>
                                      <p:cBhvr>
                                        <p:cTn id="38" dur="1" fill="hold">
                                          <p:stCondLst>
                                            <p:cond delay="0"/>
                                          </p:stCondLst>
                                        </p:cTn>
                                        <p:tgtEl>
                                          <p:spTgt spid="6">
                                            <p:txEl>
                                              <p:pRg st="5" end="5"/>
                                            </p:txEl>
                                          </p:spTgt>
                                        </p:tgtEl>
                                        <p:attrNameLst>
                                          <p:attrName>style.visibility</p:attrName>
                                        </p:attrNameLst>
                                      </p:cBhvr>
                                      <p:to>
                                        <p:strVal val="visible"/>
                                      </p:to>
                                    </p:set>
                                  </p:childTnLst>
                                </p:cTn>
                              </p:par>
                              <p:par>
                                <p:cTn id="39" presetID="1" presetClass="entr" presetSubtype="0" fill="hold" grpId="1" nodeType="withEffect">
                                  <p:stCondLst>
                                    <p:cond delay="0"/>
                                  </p:stCondLst>
                                  <p:childTnLst>
                                    <p:set>
                                      <p:cBhvr>
                                        <p:cTn id="40" dur="1" fill="hold">
                                          <p:stCondLst>
                                            <p:cond delay="0"/>
                                          </p:stCondLst>
                                        </p:cTn>
                                        <p:tgtEl>
                                          <p:spTgt spid="6">
                                            <p:txEl>
                                              <p:pRg st="6" end="6"/>
                                            </p:txEl>
                                          </p:spTgt>
                                        </p:tgtEl>
                                        <p:attrNameLst>
                                          <p:attrName>style.visibility</p:attrName>
                                        </p:attrNameLst>
                                      </p:cBhvr>
                                      <p:to>
                                        <p:strVal val="visible"/>
                                      </p:to>
                                    </p:set>
                                  </p:childTnLst>
                                </p:cTn>
                              </p:par>
                              <p:par>
                                <p:cTn id="41" presetID="1" presetClass="entr" presetSubtype="0" fill="hold" grpId="1" nodeType="withEffect">
                                  <p:stCondLst>
                                    <p:cond delay="0"/>
                                  </p:stCondLst>
                                  <p:childTnLst>
                                    <p:set>
                                      <p:cBhvr>
                                        <p:cTn id="42" dur="1" fill="hold">
                                          <p:stCondLst>
                                            <p:cond delay="0"/>
                                          </p:stCondLst>
                                        </p:cTn>
                                        <p:tgtEl>
                                          <p:spTgt spid="6">
                                            <p:txEl>
                                              <p:pRg st="7" end="7"/>
                                            </p:txEl>
                                          </p:spTgt>
                                        </p:tgtEl>
                                        <p:attrNameLst>
                                          <p:attrName>style.visibility</p:attrName>
                                        </p:attrNameLst>
                                      </p:cBhvr>
                                      <p:to>
                                        <p:strVal val="visible"/>
                                      </p:to>
                                    </p:set>
                                  </p:childTnLst>
                                </p:cTn>
                              </p:par>
                              <p:par>
                                <p:cTn id="43" presetID="1" presetClass="entr" presetSubtype="0" fill="hold" grpId="1" nodeType="withEffect">
                                  <p:stCondLst>
                                    <p:cond delay="0"/>
                                  </p:stCondLst>
                                  <p:childTnLst>
                                    <p:set>
                                      <p:cBhvr>
                                        <p:cTn id="44" dur="1" fill="hold">
                                          <p:stCondLst>
                                            <p:cond delay="0"/>
                                          </p:stCondLst>
                                        </p:cTn>
                                        <p:tgtEl>
                                          <p:spTgt spid="6">
                                            <p:txEl>
                                              <p:pRg st="8" end="8"/>
                                            </p:txEl>
                                          </p:spTgt>
                                        </p:tgtEl>
                                        <p:attrNameLst>
                                          <p:attrName>style.visibility</p:attrName>
                                        </p:attrNameLst>
                                      </p:cBhvr>
                                      <p:to>
                                        <p:strVal val="visible"/>
                                      </p:to>
                                    </p:set>
                                  </p:childTnLst>
                                </p:cTn>
                              </p:par>
                              <p:par>
                                <p:cTn id="45" presetID="1" presetClass="entr" presetSubtype="0" fill="hold" grpId="1" nodeType="withEffect">
                                  <p:stCondLst>
                                    <p:cond delay="0"/>
                                  </p:stCondLst>
                                  <p:childTnLst>
                                    <p:set>
                                      <p:cBhvr>
                                        <p:cTn id="46" dur="1" fill="hold">
                                          <p:stCondLst>
                                            <p:cond delay="0"/>
                                          </p:stCondLst>
                                        </p:cTn>
                                        <p:tgtEl>
                                          <p:spTgt spid="6">
                                            <p:txEl>
                                              <p:pRg st="9" end="9"/>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2" nodeType="clickEffect">
                                  <p:stCondLst>
                                    <p:cond delay="0"/>
                                  </p:stCondLst>
                                  <p:childTnLst>
                                    <p:set>
                                      <p:cBhvr>
                                        <p:cTn id="50" dur="1" fill="hold">
                                          <p:stCondLst>
                                            <p:cond delay="0"/>
                                          </p:stCondLst>
                                        </p:cTn>
                                        <p:tgtEl>
                                          <p:spTgt spid="6">
                                            <p:txEl>
                                              <p:pRg st="0" end="0"/>
                                            </p:txEl>
                                          </p:spTgt>
                                        </p:tgtEl>
                                        <p:attrNameLst>
                                          <p:attrName>style.visibility</p:attrName>
                                        </p:attrNameLst>
                                      </p:cBhvr>
                                      <p:to>
                                        <p:strVal val="visible"/>
                                      </p:to>
                                    </p:set>
                                  </p:childTnLst>
                                </p:cTn>
                              </p:par>
                              <p:par>
                                <p:cTn id="51" presetID="1" presetClass="entr" presetSubtype="0" fill="hold" grpId="2" nodeType="withEffect">
                                  <p:stCondLst>
                                    <p:cond delay="0"/>
                                  </p:stCondLst>
                                  <p:childTnLst>
                                    <p:set>
                                      <p:cBhvr>
                                        <p:cTn id="52" dur="1" fill="hold">
                                          <p:stCondLst>
                                            <p:cond delay="0"/>
                                          </p:stCondLst>
                                        </p:cTn>
                                        <p:tgtEl>
                                          <p:spTgt spid="6">
                                            <p:txEl>
                                              <p:pRg st="1" end="1"/>
                                            </p:txEl>
                                          </p:spTgt>
                                        </p:tgtEl>
                                        <p:attrNameLst>
                                          <p:attrName>style.visibility</p:attrName>
                                        </p:attrNameLst>
                                      </p:cBhvr>
                                      <p:to>
                                        <p:strVal val="visible"/>
                                      </p:to>
                                    </p:set>
                                  </p:childTnLst>
                                </p:cTn>
                              </p:par>
                              <p:par>
                                <p:cTn id="53" presetID="1" presetClass="entr" presetSubtype="0" fill="hold" grpId="2" nodeType="withEffect">
                                  <p:stCondLst>
                                    <p:cond delay="0"/>
                                  </p:stCondLst>
                                  <p:childTnLst>
                                    <p:set>
                                      <p:cBhvr>
                                        <p:cTn id="54" dur="1" fill="hold">
                                          <p:stCondLst>
                                            <p:cond delay="0"/>
                                          </p:stCondLst>
                                        </p:cTn>
                                        <p:tgtEl>
                                          <p:spTgt spid="6">
                                            <p:txEl>
                                              <p:pRg st="2" end="2"/>
                                            </p:txEl>
                                          </p:spTgt>
                                        </p:tgtEl>
                                        <p:attrNameLst>
                                          <p:attrName>style.visibility</p:attrName>
                                        </p:attrNameLst>
                                      </p:cBhvr>
                                      <p:to>
                                        <p:strVal val="visible"/>
                                      </p:to>
                                    </p:set>
                                  </p:childTnLst>
                                </p:cTn>
                              </p:par>
                              <p:par>
                                <p:cTn id="55" presetID="1" presetClass="entr" presetSubtype="0" fill="hold" grpId="2" nodeType="withEffect">
                                  <p:stCondLst>
                                    <p:cond delay="0"/>
                                  </p:stCondLst>
                                  <p:childTnLst>
                                    <p:set>
                                      <p:cBhvr>
                                        <p:cTn id="56" dur="1" fill="hold">
                                          <p:stCondLst>
                                            <p:cond delay="0"/>
                                          </p:stCondLst>
                                        </p:cTn>
                                        <p:tgtEl>
                                          <p:spTgt spid="6">
                                            <p:txEl>
                                              <p:pRg st="3" end="3"/>
                                            </p:txEl>
                                          </p:spTgt>
                                        </p:tgtEl>
                                        <p:attrNameLst>
                                          <p:attrName>style.visibility</p:attrName>
                                        </p:attrNameLst>
                                      </p:cBhvr>
                                      <p:to>
                                        <p:strVal val="visible"/>
                                      </p:to>
                                    </p:set>
                                  </p:childTnLst>
                                </p:cTn>
                              </p:par>
                              <p:par>
                                <p:cTn id="57" presetID="1" presetClass="entr" presetSubtype="0" fill="hold" grpId="2" nodeType="withEffect">
                                  <p:stCondLst>
                                    <p:cond delay="0"/>
                                  </p:stCondLst>
                                  <p:childTnLst>
                                    <p:set>
                                      <p:cBhvr>
                                        <p:cTn id="58" dur="1" fill="hold">
                                          <p:stCondLst>
                                            <p:cond delay="0"/>
                                          </p:stCondLst>
                                        </p:cTn>
                                        <p:tgtEl>
                                          <p:spTgt spid="6">
                                            <p:txEl>
                                              <p:pRg st="4" end="4"/>
                                            </p:txEl>
                                          </p:spTgt>
                                        </p:tgtEl>
                                        <p:attrNameLst>
                                          <p:attrName>style.visibility</p:attrName>
                                        </p:attrNameLst>
                                      </p:cBhvr>
                                      <p:to>
                                        <p:strVal val="visible"/>
                                      </p:to>
                                    </p:set>
                                  </p:childTnLst>
                                </p:cTn>
                              </p:par>
                              <p:par>
                                <p:cTn id="59" presetID="1" presetClass="entr" presetSubtype="0" fill="hold" grpId="2" nodeType="withEffect">
                                  <p:stCondLst>
                                    <p:cond delay="0"/>
                                  </p:stCondLst>
                                  <p:childTnLst>
                                    <p:set>
                                      <p:cBhvr>
                                        <p:cTn id="60" dur="1" fill="hold">
                                          <p:stCondLst>
                                            <p:cond delay="0"/>
                                          </p:stCondLst>
                                        </p:cTn>
                                        <p:tgtEl>
                                          <p:spTgt spid="6">
                                            <p:txEl>
                                              <p:pRg st="5" end="5"/>
                                            </p:txEl>
                                          </p:spTgt>
                                        </p:tgtEl>
                                        <p:attrNameLst>
                                          <p:attrName>style.visibility</p:attrName>
                                        </p:attrNameLst>
                                      </p:cBhvr>
                                      <p:to>
                                        <p:strVal val="visible"/>
                                      </p:to>
                                    </p:set>
                                  </p:childTnLst>
                                </p:cTn>
                              </p:par>
                              <p:par>
                                <p:cTn id="61" presetID="1" presetClass="entr" presetSubtype="0" fill="hold" grpId="2" nodeType="withEffect">
                                  <p:stCondLst>
                                    <p:cond delay="0"/>
                                  </p:stCondLst>
                                  <p:childTnLst>
                                    <p:set>
                                      <p:cBhvr>
                                        <p:cTn id="62" dur="1" fill="hold">
                                          <p:stCondLst>
                                            <p:cond delay="0"/>
                                          </p:stCondLst>
                                        </p:cTn>
                                        <p:tgtEl>
                                          <p:spTgt spid="6">
                                            <p:txEl>
                                              <p:pRg st="6" end="6"/>
                                            </p:txEl>
                                          </p:spTgt>
                                        </p:tgtEl>
                                        <p:attrNameLst>
                                          <p:attrName>style.visibility</p:attrName>
                                        </p:attrNameLst>
                                      </p:cBhvr>
                                      <p:to>
                                        <p:strVal val="visible"/>
                                      </p:to>
                                    </p:set>
                                  </p:childTnLst>
                                </p:cTn>
                              </p:par>
                              <p:par>
                                <p:cTn id="63" presetID="1" presetClass="entr" presetSubtype="0" fill="hold" grpId="2" nodeType="withEffect">
                                  <p:stCondLst>
                                    <p:cond delay="0"/>
                                  </p:stCondLst>
                                  <p:childTnLst>
                                    <p:set>
                                      <p:cBhvr>
                                        <p:cTn id="64" dur="1" fill="hold">
                                          <p:stCondLst>
                                            <p:cond delay="0"/>
                                          </p:stCondLst>
                                        </p:cTn>
                                        <p:tgtEl>
                                          <p:spTgt spid="6">
                                            <p:txEl>
                                              <p:pRg st="7" end="7"/>
                                            </p:txEl>
                                          </p:spTgt>
                                        </p:tgtEl>
                                        <p:attrNameLst>
                                          <p:attrName>style.visibility</p:attrName>
                                        </p:attrNameLst>
                                      </p:cBhvr>
                                      <p:to>
                                        <p:strVal val="visible"/>
                                      </p:to>
                                    </p:set>
                                  </p:childTnLst>
                                </p:cTn>
                              </p:par>
                              <p:par>
                                <p:cTn id="65" presetID="1" presetClass="entr" presetSubtype="0" fill="hold" grpId="2" nodeType="withEffect">
                                  <p:stCondLst>
                                    <p:cond delay="0"/>
                                  </p:stCondLst>
                                  <p:childTnLst>
                                    <p:set>
                                      <p:cBhvr>
                                        <p:cTn id="66" dur="1" fill="hold">
                                          <p:stCondLst>
                                            <p:cond delay="0"/>
                                          </p:stCondLst>
                                        </p:cTn>
                                        <p:tgtEl>
                                          <p:spTgt spid="6">
                                            <p:txEl>
                                              <p:pRg st="8" end="8"/>
                                            </p:txEl>
                                          </p:spTgt>
                                        </p:tgtEl>
                                        <p:attrNameLst>
                                          <p:attrName>style.visibility</p:attrName>
                                        </p:attrNameLst>
                                      </p:cBhvr>
                                      <p:to>
                                        <p:strVal val="visible"/>
                                      </p:to>
                                    </p:set>
                                  </p:childTnLst>
                                </p:cTn>
                              </p:par>
                              <p:par>
                                <p:cTn id="67" presetID="1" presetClass="entr" presetSubtype="0" fill="hold" grpId="2" nodeType="withEffect">
                                  <p:stCondLst>
                                    <p:cond delay="0"/>
                                  </p:stCondLst>
                                  <p:childTnLst>
                                    <p:set>
                                      <p:cBhvr>
                                        <p:cTn id="68" dur="1" fill="hold">
                                          <p:stCondLst>
                                            <p:cond delay="0"/>
                                          </p:stCondLst>
                                        </p:cTn>
                                        <p:tgtEl>
                                          <p:spTgt spid="6">
                                            <p:txEl>
                                              <p:pRg st="9" end="9"/>
                                            </p:txEl>
                                          </p:spTgt>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3" nodeType="clickEffect">
                                  <p:stCondLst>
                                    <p:cond delay="0"/>
                                  </p:stCondLst>
                                  <p:childTnLst>
                                    <p:set>
                                      <p:cBhvr>
                                        <p:cTn id="72" dur="1" fill="hold">
                                          <p:stCondLst>
                                            <p:cond delay="0"/>
                                          </p:stCondLst>
                                        </p:cTn>
                                        <p:tgtEl>
                                          <p:spTgt spid="6">
                                            <p:txEl>
                                              <p:pRg st="0" end="0"/>
                                            </p:txEl>
                                          </p:spTgt>
                                        </p:tgtEl>
                                        <p:attrNameLst>
                                          <p:attrName>style.visibility</p:attrName>
                                        </p:attrNameLst>
                                      </p:cBhvr>
                                      <p:to>
                                        <p:strVal val="visible"/>
                                      </p:to>
                                    </p:set>
                                  </p:childTnLst>
                                </p:cTn>
                              </p:par>
                              <p:par>
                                <p:cTn id="73" presetID="1" presetClass="entr" presetSubtype="0" fill="hold" grpId="3" nodeType="withEffect">
                                  <p:stCondLst>
                                    <p:cond delay="0"/>
                                  </p:stCondLst>
                                  <p:childTnLst>
                                    <p:set>
                                      <p:cBhvr>
                                        <p:cTn id="74" dur="1" fill="hold">
                                          <p:stCondLst>
                                            <p:cond delay="0"/>
                                          </p:stCondLst>
                                        </p:cTn>
                                        <p:tgtEl>
                                          <p:spTgt spid="6">
                                            <p:txEl>
                                              <p:pRg st="1" end="1"/>
                                            </p:txEl>
                                          </p:spTgt>
                                        </p:tgtEl>
                                        <p:attrNameLst>
                                          <p:attrName>style.visibility</p:attrName>
                                        </p:attrNameLst>
                                      </p:cBhvr>
                                      <p:to>
                                        <p:strVal val="visible"/>
                                      </p:to>
                                    </p:set>
                                  </p:childTnLst>
                                </p:cTn>
                              </p:par>
                              <p:par>
                                <p:cTn id="75" presetID="1" presetClass="entr" presetSubtype="0" fill="hold" grpId="3" nodeType="withEffect">
                                  <p:stCondLst>
                                    <p:cond delay="0"/>
                                  </p:stCondLst>
                                  <p:childTnLst>
                                    <p:set>
                                      <p:cBhvr>
                                        <p:cTn id="76" dur="1" fill="hold">
                                          <p:stCondLst>
                                            <p:cond delay="0"/>
                                          </p:stCondLst>
                                        </p:cTn>
                                        <p:tgtEl>
                                          <p:spTgt spid="6">
                                            <p:txEl>
                                              <p:pRg st="2" end="2"/>
                                            </p:txEl>
                                          </p:spTgt>
                                        </p:tgtEl>
                                        <p:attrNameLst>
                                          <p:attrName>style.visibility</p:attrName>
                                        </p:attrNameLst>
                                      </p:cBhvr>
                                      <p:to>
                                        <p:strVal val="visible"/>
                                      </p:to>
                                    </p:set>
                                  </p:childTnLst>
                                </p:cTn>
                              </p:par>
                              <p:par>
                                <p:cTn id="77" presetID="1" presetClass="entr" presetSubtype="0" fill="hold" grpId="3" nodeType="withEffect">
                                  <p:stCondLst>
                                    <p:cond delay="0"/>
                                  </p:stCondLst>
                                  <p:childTnLst>
                                    <p:set>
                                      <p:cBhvr>
                                        <p:cTn id="78" dur="1" fill="hold">
                                          <p:stCondLst>
                                            <p:cond delay="0"/>
                                          </p:stCondLst>
                                        </p:cTn>
                                        <p:tgtEl>
                                          <p:spTgt spid="6">
                                            <p:txEl>
                                              <p:pRg st="3" end="3"/>
                                            </p:txEl>
                                          </p:spTgt>
                                        </p:tgtEl>
                                        <p:attrNameLst>
                                          <p:attrName>style.visibility</p:attrName>
                                        </p:attrNameLst>
                                      </p:cBhvr>
                                      <p:to>
                                        <p:strVal val="visible"/>
                                      </p:to>
                                    </p:set>
                                  </p:childTnLst>
                                </p:cTn>
                              </p:par>
                              <p:par>
                                <p:cTn id="79" presetID="1" presetClass="entr" presetSubtype="0" fill="hold" grpId="3" nodeType="withEffect">
                                  <p:stCondLst>
                                    <p:cond delay="0"/>
                                  </p:stCondLst>
                                  <p:childTnLst>
                                    <p:set>
                                      <p:cBhvr>
                                        <p:cTn id="80" dur="1" fill="hold">
                                          <p:stCondLst>
                                            <p:cond delay="0"/>
                                          </p:stCondLst>
                                        </p:cTn>
                                        <p:tgtEl>
                                          <p:spTgt spid="6">
                                            <p:txEl>
                                              <p:pRg st="4" end="4"/>
                                            </p:txEl>
                                          </p:spTgt>
                                        </p:tgtEl>
                                        <p:attrNameLst>
                                          <p:attrName>style.visibility</p:attrName>
                                        </p:attrNameLst>
                                      </p:cBhvr>
                                      <p:to>
                                        <p:strVal val="visible"/>
                                      </p:to>
                                    </p:set>
                                  </p:childTnLst>
                                </p:cTn>
                              </p:par>
                              <p:par>
                                <p:cTn id="81" presetID="1" presetClass="entr" presetSubtype="0" fill="hold" grpId="3" nodeType="withEffect">
                                  <p:stCondLst>
                                    <p:cond delay="0"/>
                                  </p:stCondLst>
                                  <p:childTnLst>
                                    <p:set>
                                      <p:cBhvr>
                                        <p:cTn id="82" dur="1" fill="hold">
                                          <p:stCondLst>
                                            <p:cond delay="0"/>
                                          </p:stCondLst>
                                        </p:cTn>
                                        <p:tgtEl>
                                          <p:spTgt spid="6">
                                            <p:txEl>
                                              <p:pRg st="5" end="5"/>
                                            </p:txEl>
                                          </p:spTgt>
                                        </p:tgtEl>
                                        <p:attrNameLst>
                                          <p:attrName>style.visibility</p:attrName>
                                        </p:attrNameLst>
                                      </p:cBhvr>
                                      <p:to>
                                        <p:strVal val="visible"/>
                                      </p:to>
                                    </p:set>
                                  </p:childTnLst>
                                </p:cTn>
                              </p:par>
                              <p:par>
                                <p:cTn id="83" presetID="1" presetClass="entr" presetSubtype="0" fill="hold" grpId="3" nodeType="withEffect">
                                  <p:stCondLst>
                                    <p:cond delay="0"/>
                                  </p:stCondLst>
                                  <p:childTnLst>
                                    <p:set>
                                      <p:cBhvr>
                                        <p:cTn id="84" dur="1" fill="hold">
                                          <p:stCondLst>
                                            <p:cond delay="0"/>
                                          </p:stCondLst>
                                        </p:cTn>
                                        <p:tgtEl>
                                          <p:spTgt spid="6">
                                            <p:txEl>
                                              <p:pRg st="6" end="6"/>
                                            </p:txEl>
                                          </p:spTgt>
                                        </p:tgtEl>
                                        <p:attrNameLst>
                                          <p:attrName>style.visibility</p:attrName>
                                        </p:attrNameLst>
                                      </p:cBhvr>
                                      <p:to>
                                        <p:strVal val="visible"/>
                                      </p:to>
                                    </p:set>
                                  </p:childTnLst>
                                </p:cTn>
                              </p:par>
                              <p:par>
                                <p:cTn id="85" presetID="1" presetClass="entr" presetSubtype="0" fill="hold" grpId="3" nodeType="withEffect">
                                  <p:stCondLst>
                                    <p:cond delay="0"/>
                                  </p:stCondLst>
                                  <p:childTnLst>
                                    <p:set>
                                      <p:cBhvr>
                                        <p:cTn id="86" dur="1" fill="hold">
                                          <p:stCondLst>
                                            <p:cond delay="0"/>
                                          </p:stCondLst>
                                        </p:cTn>
                                        <p:tgtEl>
                                          <p:spTgt spid="6">
                                            <p:txEl>
                                              <p:pRg st="7" end="7"/>
                                            </p:txEl>
                                          </p:spTgt>
                                        </p:tgtEl>
                                        <p:attrNameLst>
                                          <p:attrName>style.visibility</p:attrName>
                                        </p:attrNameLst>
                                      </p:cBhvr>
                                      <p:to>
                                        <p:strVal val="visible"/>
                                      </p:to>
                                    </p:set>
                                  </p:childTnLst>
                                </p:cTn>
                              </p:par>
                              <p:par>
                                <p:cTn id="87" presetID="1" presetClass="entr" presetSubtype="0" fill="hold" grpId="3" nodeType="withEffect">
                                  <p:stCondLst>
                                    <p:cond delay="0"/>
                                  </p:stCondLst>
                                  <p:childTnLst>
                                    <p:set>
                                      <p:cBhvr>
                                        <p:cTn id="88" dur="1" fill="hold">
                                          <p:stCondLst>
                                            <p:cond delay="0"/>
                                          </p:stCondLst>
                                        </p:cTn>
                                        <p:tgtEl>
                                          <p:spTgt spid="6">
                                            <p:txEl>
                                              <p:pRg st="8" end="8"/>
                                            </p:txEl>
                                          </p:spTgt>
                                        </p:tgtEl>
                                        <p:attrNameLst>
                                          <p:attrName>style.visibility</p:attrName>
                                        </p:attrNameLst>
                                      </p:cBhvr>
                                      <p:to>
                                        <p:strVal val="visible"/>
                                      </p:to>
                                    </p:set>
                                  </p:childTnLst>
                                </p:cTn>
                              </p:par>
                              <p:par>
                                <p:cTn id="89" presetID="1" presetClass="entr" presetSubtype="0" fill="hold" grpId="3" nodeType="withEffect">
                                  <p:stCondLst>
                                    <p:cond delay="0"/>
                                  </p:stCondLst>
                                  <p:childTnLst>
                                    <p:set>
                                      <p:cBhvr>
                                        <p:cTn id="90" dur="1" fill="hold">
                                          <p:stCondLst>
                                            <p:cond delay="0"/>
                                          </p:stCondLst>
                                        </p:cTn>
                                        <p:tgtEl>
                                          <p:spTgt spid="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P spid="6" grpId="2" build="p"/>
      <p:bldP spid="6" grpId="3"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1"/>
          <p:cNvSpPr txBox="1">
            <a:spLocks noChangeArrowheads="1"/>
          </p:cNvSpPr>
          <p:nvPr/>
        </p:nvSpPr>
        <p:spPr bwMode="auto">
          <a:xfrm>
            <a:off x="6553200" y="6245225"/>
            <a:ext cx="2133600" cy="47625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600">
                <a:solidFill>
                  <a:schemeClr val="bg1"/>
                </a:solidFill>
                <a:latin typeface="Times New Roman" charset="0"/>
                <a:ea typeface="ＭＳ Ｐゴシック" charset="0"/>
                <a:cs typeface="Courier New"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600">
                <a:solidFill>
                  <a:schemeClr val="bg1"/>
                </a:solidFill>
                <a:latin typeface="Times New Roman" charset="0"/>
                <a:ea typeface="Courier New" charset="0"/>
                <a:cs typeface="Courier New"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600">
                <a:solidFill>
                  <a:schemeClr val="bg1"/>
                </a:solidFill>
                <a:latin typeface="Times New Roman" charset="0"/>
                <a:ea typeface="Courier New" charset="0"/>
                <a:cs typeface="Courier New"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600">
                <a:solidFill>
                  <a:schemeClr val="bg1"/>
                </a:solidFill>
                <a:latin typeface="Times New Roman" charset="0"/>
                <a:ea typeface="Courier New" charset="0"/>
                <a:cs typeface="Courier New"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600">
                <a:solidFill>
                  <a:schemeClr val="bg1"/>
                </a:solidFill>
                <a:latin typeface="Times New Roman" charset="0"/>
                <a:ea typeface="Courier New" charset="0"/>
                <a:cs typeface="Courier New" charset="0"/>
              </a:defRPr>
            </a:lvl5pPr>
            <a:lvl6pPr marL="2514600" indent="-228600" algn="just" defTabSz="449263" eaLnBrk="0" fontAlgn="base" hangingPunct="0">
              <a:lnSpc>
                <a:spcPct val="90000"/>
              </a:lnSpc>
              <a:spcBef>
                <a:spcPts val="90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600">
                <a:solidFill>
                  <a:schemeClr val="bg1"/>
                </a:solidFill>
                <a:latin typeface="Times New Roman" charset="0"/>
                <a:ea typeface="Courier New" charset="0"/>
                <a:cs typeface="Courier New" charset="0"/>
              </a:defRPr>
            </a:lvl6pPr>
            <a:lvl7pPr marL="2971800" indent="-228600" algn="just" defTabSz="449263" eaLnBrk="0" fontAlgn="base" hangingPunct="0">
              <a:lnSpc>
                <a:spcPct val="90000"/>
              </a:lnSpc>
              <a:spcBef>
                <a:spcPts val="90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600">
                <a:solidFill>
                  <a:schemeClr val="bg1"/>
                </a:solidFill>
                <a:latin typeface="Times New Roman" charset="0"/>
                <a:ea typeface="Courier New" charset="0"/>
                <a:cs typeface="Courier New" charset="0"/>
              </a:defRPr>
            </a:lvl7pPr>
            <a:lvl8pPr marL="3429000" indent="-228600" algn="just" defTabSz="449263" eaLnBrk="0" fontAlgn="base" hangingPunct="0">
              <a:lnSpc>
                <a:spcPct val="90000"/>
              </a:lnSpc>
              <a:spcBef>
                <a:spcPts val="90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600">
                <a:solidFill>
                  <a:schemeClr val="bg1"/>
                </a:solidFill>
                <a:latin typeface="Times New Roman" charset="0"/>
                <a:ea typeface="Courier New" charset="0"/>
                <a:cs typeface="Courier New" charset="0"/>
              </a:defRPr>
            </a:lvl8pPr>
            <a:lvl9pPr marL="3886200" indent="-228600" algn="just" defTabSz="449263" eaLnBrk="0" fontAlgn="base" hangingPunct="0">
              <a:lnSpc>
                <a:spcPct val="90000"/>
              </a:lnSpc>
              <a:spcBef>
                <a:spcPts val="90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600">
                <a:solidFill>
                  <a:schemeClr val="bg1"/>
                </a:solidFill>
                <a:latin typeface="Times New Roman" charset="0"/>
                <a:ea typeface="Courier New" charset="0"/>
                <a:cs typeface="Courier New" charset="0"/>
              </a:defRPr>
            </a:lvl9pPr>
          </a:lstStyle>
          <a:p>
            <a:pPr algn="r" eaLnBrk="1" hangingPunct="1">
              <a:lnSpc>
                <a:spcPct val="100000"/>
              </a:lnSpc>
              <a:spcBef>
                <a:spcPct val="0"/>
              </a:spcBef>
              <a:buClrTx/>
              <a:buFontTx/>
              <a:buNone/>
            </a:pPr>
            <a:fld id="{63502058-28D8-F340-9D49-01F7A6F71016}" type="slidenum">
              <a:rPr lang="it-IT" sz="1400">
                <a:solidFill>
                  <a:srgbClr val="000000"/>
                </a:solidFill>
                <a:latin typeface="Arial" charset="0"/>
              </a:rPr>
              <a:pPr algn="r" eaLnBrk="1" hangingPunct="1">
                <a:lnSpc>
                  <a:spcPct val="100000"/>
                </a:lnSpc>
                <a:spcBef>
                  <a:spcPct val="0"/>
                </a:spcBef>
                <a:buClrTx/>
                <a:buFontTx/>
                <a:buNone/>
              </a:pPr>
              <a:t>27</a:t>
            </a:fld>
            <a:endParaRPr lang="it-IT" sz="1400">
              <a:solidFill>
                <a:srgbClr val="000000"/>
              </a:solidFill>
              <a:latin typeface="Arial" charset="0"/>
            </a:endParaRPr>
          </a:p>
        </p:txBody>
      </p:sp>
      <p:sp>
        <p:nvSpPr>
          <p:cNvPr id="22532" name="Text Box 3"/>
          <p:cNvSpPr txBox="1">
            <a:spLocks noChangeArrowheads="1"/>
          </p:cNvSpPr>
          <p:nvPr/>
        </p:nvSpPr>
        <p:spPr bwMode="auto">
          <a:xfrm>
            <a:off x="146408" y="582388"/>
            <a:ext cx="8540392" cy="5900962"/>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a:lstStyle>
            <a:lvl1pPr marL="342900" indent="-341313" eaLnBrk="0" hangingPunct="0">
              <a:tabLst>
                <a:tab pos="912813" algn="l"/>
                <a:tab pos="1827213" algn="l"/>
                <a:tab pos="2741613" algn="l"/>
                <a:tab pos="3656013" algn="l"/>
                <a:tab pos="4570413" algn="l"/>
                <a:tab pos="5484813" algn="l"/>
                <a:tab pos="6399213" algn="l"/>
                <a:tab pos="7313613" algn="l"/>
                <a:tab pos="8228013" algn="l"/>
                <a:tab pos="9142413" algn="l"/>
                <a:tab pos="10056813" algn="l"/>
              </a:tabLst>
              <a:defRPr sz="3600">
                <a:solidFill>
                  <a:schemeClr val="bg1"/>
                </a:solidFill>
                <a:latin typeface="Times New Roman" charset="0"/>
                <a:ea typeface="ＭＳ Ｐゴシック" charset="0"/>
                <a:cs typeface="Courier New" charset="0"/>
              </a:defRPr>
            </a:lvl1pPr>
            <a:lvl2pPr eaLnBrk="0" hangingPunct="0">
              <a:tabLst>
                <a:tab pos="912813" algn="l"/>
                <a:tab pos="1827213" algn="l"/>
                <a:tab pos="2741613" algn="l"/>
                <a:tab pos="3656013" algn="l"/>
                <a:tab pos="4570413" algn="l"/>
                <a:tab pos="5484813" algn="l"/>
                <a:tab pos="6399213" algn="l"/>
                <a:tab pos="7313613" algn="l"/>
                <a:tab pos="8228013" algn="l"/>
                <a:tab pos="9142413" algn="l"/>
                <a:tab pos="10056813" algn="l"/>
              </a:tabLst>
              <a:defRPr sz="3600">
                <a:solidFill>
                  <a:schemeClr val="bg1"/>
                </a:solidFill>
                <a:latin typeface="Times New Roman" charset="0"/>
                <a:ea typeface="Courier New" charset="0"/>
                <a:cs typeface="Courier New" charset="0"/>
              </a:defRPr>
            </a:lvl2pPr>
            <a:lvl3pPr eaLnBrk="0" hangingPunct="0">
              <a:tabLst>
                <a:tab pos="912813" algn="l"/>
                <a:tab pos="1827213" algn="l"/>
                <a:tab pos="2741613" algn="l"/>
                <a:tab pos="3656013" algn="l"/>
                <a:tab pos="4570413" algn="l"/>
                <a:tab pos="5484813" algn="l"/>
                <a:tab pos="6399213" algn="l"/>
                <a:tab pos="7313613" algn="l"/>
                <a:tab pos="8228013" algn="l"/>
                <a:tab pos="9142413" algn="l"/>
                <a:tab pos="10056813" algn="l"/>
              </a:tabLst>
              <a:defRPr sz="3600">
                <a:solidFill>
                  <a:schemeClr val="bg1"/>
                </a:solidFill>
                <a:latin typeface="Times New Roman" charset="0"/>
                <a:ea typeface="Courier New" charset="0"/>
                <a:cs typeface="Courier New" charset="0"/>
              </a:defRPr>
            </a:lvl3pPr>
            <a:lvl4pPr eaLnBrk="0" hangingPunct="0">
              <a:tabLst>
                <a:tab pos="912813" algn="l"/>
                <a:tab pos="1827213" algn="l"/>
                <a:tab pos="2741613" algn="l"/>
                <a:tab pos="3656013" algn="l"/>
                <a:tab pos="4570413" algn="l"/>
                <a:tab pos="5484813" algn="l"/>
                <a:tab pos="6399213" algn="l"/>
                <a:tab pos="7313613" algn="l"/>
                <a:tab pos="8228013" algn="l"/>
                <a:tab pos="9142413" algn="l"/>
                <a:tab pos="10056813" algn="l"/>
              </a:tabLst>
              <a:defRPr sz="3600">
                <a:solidFill>
                  <a:schemeClr val="bg1"/>
                </a:solidFill>
                <a:latin typeface="Times New Roman" charset="0"/>
                <a:ea typeface="Courier New" charset="0"/>
                <a:cs typeface="Courier New" charset="0"/>
              </a:defRPr>
            </a:lvl4pPr>
            <a:lvl5pPr eaLnBrk="0" hangingPunct="0">
              <a:tabLst>
                <a:tab pos="912813" algn="l"/>
                <a:tab pos="1827213" algn="l"/>
                <a:tab pos="2741613" algn="l"/>
                <a:tab pos="3656013" algn="l"/>
                <a:tab pos="4570413" algn="l"/>
                <a:tab pos="5484813" algn="l"/>
                <a:tab pos="6399213" algn="l"/>
                <a:tab pos="7313613" algn="l"/>
                <a:tab pos="8228013" algn="l"/>
                <a:tab pos="9142413" algn="l"/>
                <a:tab pos="10056813" algn="l"/>
              </a:tabLst>
              <a:defRPr sz="3600">
                <a:solidFill>
                  <a:schemeClr val="bg1"/>
                </a:solidFill>
                <a:latin typeface="Times New Roman" charset="0"/>
                <a:ea typeface="Courier New" charset="0"/>
                <a:cs typeface="Courier New" charset="0"/>
              </a:defRPr>
            </a:lvl5pPr>
            <a:lvl6pPr marL="2514600" indent="-228600" algn="just" defTabSz="449263" eaLnBrk="0" fontAlgn="base" hangingPunct="0">
              <a:lnSpc>
                <a:spcPct val="90000"/>
              </a:lnSpc>
              <a:spcBef>
                <a:spcPts val="900"/>
              </a:spcBef>
              <a:spcAft>
                <a:spcPct val="0"/>
              </a:spcAft>
              <a:buClr>
                <a:srgbClr val="000000"/>
              </a:buClr>
              <a:buSzPct val="100000"/>
              <a:buFont typeface="Times New Roman" charset="0"/>
              <a:tabLst>
                <a:tab pos="912813" algn="l"/>
                <a:tab pos="1827213" algn="l"/>
                <a:tab pos="2741613" algn="l"/>
                <a:tab pos="3656013" algn="l"/>
                <a:tab pos="4570413" algn="l"/>
                <a:tab pos="5484813" algn="l"/>
                <a:tab pos="6399213" algn="l"/>
                <a:tab pos="7313613" algn="l"/>
                <a:tab pos="8228013" algn="l"/>
                <a:tab pos="9142413" algn="l"/>
                <a:tab pos="10056813" algn="l"/>
              </a:tabLst>
              <a:defRPr sz="3600">
                <a:solidFill>
                  <a:schemeClr val="bg1"/>
                </a:solidFill>
                <a:latin typeface="Times New Roman" charset="0"/>
                <a:ea typeface="Courier New" charset="0"/>
                <a:cs typeface="Courier New" charset="0"/>
              </a:defRPr>
            </a:lvl6pPr>
            <a:lvl7pPr marL="2971800" indent="-228600" algn="just" defTabSz="449263" eaLnBrk="0" fontAlgn="base" hangingPunct="0">
              <a:lnSpc>
                <a:spcPct val="90000"/>
              </a:lnSpc>
              <a:spcBef>
                <a:spcPts val="900"/>
              </a:spcBef>
              <a:spcAft>
                <a:spcPct val="0"/>
              </a:spcAft>
              <a:buClr>
                <a:srgbClr val="000000"/>
              </a:buClr>
              <a:buSzPct val="100000"/>
              <a:buFont typeface="Times New Roman" charset="0"/>
              <a:tabLst>
                <a:tab pos="912813" algn="l"/>
                <a:tab pos="1827213" algn="l"/>
                <a:tab pos="2741613" algn="l"/>
                <a:tab pos="3656013" algn="l"/>
                <a:tab pos="4570413" algn="l"/>
                <a:tab pos="5484813" algn="l"/>
                <a:tab pos="6399213" algn="l"/>
                <a:tab pos="7313613" algn="l"/>
                <a:tab pos="8228013" algn="l"/>
                <a:tab pos="9142413" algn="l"/>
                <a:tab pos="10056813" algn="l"/>
              </a:tabLst>
              <a:defRPr sz="3600">
                <a:solidFill>
                  <a:schemeClr val="bg1"/>
                </a:solidFill>
                <a:latin typeface="Times New Roman" charset="0"/>
                <a:ea typeface="Courier New" charset="0"/>
                <a:cs typeface="Courier New" charset="0"/>
              </a:defRPr>
            </a:lvl7pPr>
            <a:lvl8pPr marL="3429000" indent="-228600" algn="just" defTabSz="449263" eaLnBrk="0" fontAlgn="base" hangingPunct="0">
              <a:lnSpc>
                <a:spcPct val="90000"/>
              </a:lnSpc>
              <a:spcBef>
                <a:spcPts val="900"/>
              </a:spcBef>
              <a:spcAft>
                <a:spcPct val="0"/>
              </a:spcAft>
              <a:buClr>
                <a:srgbClr val="000000"/>
              </a:buClr>
              <a:buSzPct val="100000"/>
              <a:buFont typeface="Times New Roman" charset="0"/>
              <a:tabLst>
                <a:tab pos="912813" algn="l"/>
                <a:tab pos="1827213" algn="l"/>
                <a:tab pos="2741613" algn="l"/>
                <a:tab pos="3656013" algn="l"/>
                <a:tab pos="4570413" algn="l"/>
                <a:tab pos="5484813" algn="l"/>
                <a:tab pos="6399213" algn="l"/>
                <a:tab pos="7313613" algn="l"/>
                <a:tab pos="8228013" algn="l"/>
                <a:tab pos="9142413" algn="l"/>
                <a:tab pos="10056813" algn="l"/>
              </a:tabLst>
              <a:defRPr sz="3600">
                <a:solidFill>
                  <a:schemeClr val="bg1"/>
                </a:solidFill>
                <a:latin typeface="Times New Roman" charset="0"/>
                <a:ea typeface="Courier New" charset="0"/>
                <a:cs typeface="Courier New" charset="0"/>
              </a:defRPr>
            </a:lvl8pPr>
            <a:lvl9pPr marL="3886200" indent="-228600" algn="just" defTabSz="449263" eaLnBrk="0" fontAlgn="base" hangingPunct="0">
              <a:lnSpc>
                <a:spcPct val="90000"/>
              </a:lnSpc>
              <a:spcBef>
                <a:spcPts val="900"/>
              </a:spcBef>
              <a:spcAft>
                <a:spcPct val="0"/>
              </a:spcAft>
              <a:buClr>
                <a:srgbClr val="000000"/>
              </a:buClr>
              <a:buSzPct val="100000"/>
              <a:buFont typeface="Times New Roman" charset="0"/>
              <a:tabLst>
                <a:tab pos="912813" algn="l"/>
                <a:tab pos="1827213" algn="l"/>
                <a:tab pos="2741613" algn="l"/>
                <a:tab pos="3656013" algn="l"/>
                <a:tab pos="4570413" algn="l"/>
                <a:tab pos="5484813" algn="l"/>
                <a:tab pos="6399213" algn="l"/>
                <a:tab pos="7313613" algn="l"/>
                <a:tab pos="8228013" algn="l"/>
                <a:tab pos="9142413" algn="l"/>
                <a:tab pos="10056813" algn="l"/>
              </a:tabLst>
              <a:defRPr sz="3600">
                <a:solidFill>
                  <a:schemeClr val="bg1"/>
                </a:solidFill>
                <a:latin typeface="Times New Roman" charset="0"/>
                <a:ea typeface="Courier New" charset="0"/>
                <a:cs typeface="Courier New" charset="0"/>
              </a:defRPr>
            </a:lvl9pPr>
          </a:lstStyle>
          <a:p>
            <a:pPr eaLnBrk="1" hangingPunct="1">
              <a:spcBef>
                <a:spcPts val="600"/>
              </a:spcBef>
              <a:buClrTx/>
              <a:buFontTx/>
              <a:buNone/>
            </a:pPr>
            <a:r>
              <a:rPr lang="it-IT" sz="2400" b="1" u="sng" dirty="0">
                <a:solidFill>
                  <a:schemeClr val="tx1"/>
                </a:solidFill>
                <a:cs typeface="Arial Unicode MS" charset="0"/>
              </a:rPr>
              <a:t>ECCEZIONI PREVISTE DAL REGOLAMENTO:</a:t>
            </a:r>
          </a:p>
          <a:p>
            <a:pPr eaLnBrk="1" hangingPunct="1">
              <a:spcBef>
                <a:spcPts val="600"/>
              </a:spcBef>
              <a:buClrTx/>
              <a:buFontTx/>
              <a:buNone/>
            </a:pPr>
            <a:r>
              <a:rPr lang="it-IT" sz="2400" dirty="0">
                <a:solidFill>
                  <a:schemeClr val="tx1"/>
                </a:solidFill>
                <a:cs typeface="Arial Unicode MS" charset="0"/>
              </a:rPr>
              <a:t>L’articolo 4, paragrafo 2,  prevede che, </a:t>
            </a:r>
            <a:r>
              <a:rPr lang="it-IT" sz="2400" b="1" dirty="0">
                <a:solidFill>
                  <a:schemeClr val="tx1"/>
                </a:solidFill>
                <a:cs typeface="Arial Unicode MS" charset="0"/>
              </a:rPr>
              <a:t>se il contratto non rientra tra quelli indicati nel Regolamento, o si tratta di un contratto misto o complesso i cui elementi si trovano in una o più delle lettere del par. </a:t>
            </a:r>
            <a:r>
              <a:rPr lang="it-IT" sz="2400" b="1">
                <a:solidFill>
                  <a:schemeClr val="tx1"/>
                </a:solidFill>
                <a:cs typeface="Arial Unicode MS" charset="0"/>
              </a:rPr>
              <a:t>1, </a:t>
            </a:r>
            <a:r>
              <a:rPr lang="it-IT" sz="2400" b="1" dirty="0">
                <a:solidFill>
                  <a:schemeClr val="tx1"/>
                </a:solidFill>
                <a:cs typeface="Arial Unicode MS" charset="0"/>
              </a:rPr>
              <a:t>trova applicazione le legge del paese nel quale la </a:t>
            </a:r>
            <a:r>
              <a:rPr lang="it-IT" sz="2400" b="1" u="sng" dirty="0">
                <a:solidFill>
                  <a:schemeClr val="tx1"/>
                </a:solidFill>
                <a:cs typeface="Arial Unicode MS" charset="0"/>
              </a:rPr>
              <a:t>parte che deve fornire la prestazione caratteristica </a:t>
            </a:r>
            <a:r>
              <a:rPr lang="it-IT" sz="2400" dirty="0">
                <a:solidFill>
                  <a:schemeClr val="tx1"/>
                </a:solidFill>
                <a:cs typeface="Arial Unicode MS" charset="0"/>
              </a:rPr>
              <a:t>ha la propria </a:t>
            </a:r>
            <a:r>
              <a:rPr lang="it-IT" sz="2400" b="1" u="sng" dirty="0">
                <a:solidFill>
                  <a:schemeClr val="tx1"/>
                </a:solidFill>
                <a:cs typeface="Arial Unicode MS" charset="0"/>
              </a:rPr>
              <a:t>residenza abituale.</a:t>
            </a:r>
          </a:p>
          <a:p>
            <a:pPr eaLnBrk="1" hangingPunct="1">
              <a:spcBef>
                <a:spcPts val="600"/>
              </a:spcBef>
              <a:buClrTx/>
              <a:buFontTx/>
              <a:buNone/>
            </a:pPr>
            <a:r>
              <a:rPr lang="it-IT" sz="2400" dirty="0">
                <a:solidFill>
                  <a:schemeClr val="tx1"/>
                </a:solidFill>
                <a:cs typeface="Arial Unicode MS" charset="0"/>
              </a:rPr>
              <a:t>Quando poi le circostanze del caso concreto evidenzino che il contratto presenta collegamenti </a:t>
            </a:r>
            <a:r>
              <a:rPr lang="it-IT" sz="2400" b="1" dirty="0">
                <a:solidFill>
                  <a:schemeClr val="tx1"/>
                </a:solidFill>
                <a:cs typeface="Arial Unicode MS" charset="0"/>
              </a:rPr>
              <a:t>manifestamente più stretti </a:t>
            </a:r>
            <a:r>
              <a:rPr lang="it-IT" sz="2400" dirty="0">
                <a:solidFill>
                  <a:schemeClr val="tx1"/>
                </a:solidFill>
                <a:cs typeface="Arial Unicode MS" charset="0"/>
              </a:rPr>
              <a:t>con un paese diverso da quelli sopra indicati, si applica la legge di tale paese (articolo 4, paragrafo 3). </a:t>
            </a:r>
          </a:p>
          <a:p>
            <a:pPr eaLnBrk="1" hangingPunct="1">
              <a:spcBef>
                <a:spcPts val="600"/>
              </a:spcBef>
              <a:buClrTx/>
              <a:buFontTx/>
              <a:buNone/>
            </a:pPr>
            <a:r>
              <a:rPr lang="it-IT" sz="2400" dirty="0">
                <a:solidFill>
                  <a:schemeClr val="tx1"/>
                </a:solidFill>
                <a:cs typeface="Arial Unicode MS" charset="0"/>
              </a:rPr>
              <a:t>Infine, se la legge non può essere determinata in base ai criteri sopra descritti, </a:t>
            </a:r>
            <a:r>
              <a:rPr lang="it-IT" sz="2400" b="1" dirty="0">
                <a:solidFill>
                  <a:schemeClr val="tx1"/>
                </a:solidFill>
                <a:cs typeface="Arial Unicode MS" charset="0"/>
              </a:rPr>
              <a:t>il contratto è disciplinato dalla legge del paese con il quale presenta il collegamento più stretto </a:t>
            </a:r>
            <a:r>
              <a:rPr lang="it-IT" sz="2400" dirty="0">
                <a:solidFill>
                  <a:schemeClr val="tx1"/>
                </a:solidFill>
                <a:cs typeface="Arial Unicode MS" charset="0"/>
              </a:rPr>
              <a:t>(art. 4, paragrafo 4).</a:t>
            </a:r>
          </a:p>
        </p:txBody>
      </p:sp>
    </p:spTree>
    <p:extLst>
      <p:ext uri="{BB962C8B-B14F-4D97-AF65-F5344CB8AC3E}">
        <p14:creationId xmlns:p14="http://schemas.microsoft.com/office/powerpoint/2010/main" val="1724777481"/>
      </p:ext>
    </p:extLst>
  </p:cSld>
  <p:clrMapOvr>
    <a:masterClrMapping/>
  </p:clrMapOvr>
  <p:transition spd="med" advTm="103922">
    <p:diamon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77800"/>
            <a:ext cx="8432799" cy="1321330"/>
          </a:xfrm>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algn="just"/>
            <a:r>
              <a:rPr lang="it-IT" dirty="0">
                <a:solidFill>
                  <a:srgbClr val="000000"/>
                </a:solidFill>
              </a:rPr>
              <a:t>DIRITTO INT.PRIV. OBBLIGAZIONI</a:t>
            </a:r>
          </a:p>
        </p:txBody>
      </p:sp>
      <p:sp>
        <p:nvSpPr>
          <p:cNvPr id="6" name="Segnaposto contenuto 5"/>
          <p:cNvSpPr>
            <a:spLocks noGrp="1"/>
          </p:cNvSpPr>
          <p:nvPr>
            <p:ph idx="1"/>
          </p:nvPr>
        </p:nvSpPr>
        <p:spPr>
          <a:xfrm>
            <a:off x="457200" y="1499129"/>
            <a:ext cx="8083874" cy="5001061"/>
          </a:xfrm>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ormAutofit lnSpcReduction="10000"/>
          </a:bodyPr>
          <a:lstStyle/>
          <a:p>
            <a:pPr algn="just"/>
            <a:r>
              <a:rPr lang="it-IT" sz="2800" dirty="0"/>
              <a:t>Convenzione di Bruxelles 1968 sulla giurisdizione e il riconoscimento delle decisioni in materia civile e commerciale </a:t>
            </a:r>
          </a:p>
          <a:p>
            <a:pPr algn="just"/>
            <a:endParaRPr lang="it-IT" sz="2800" dirty="0"/>
          </a:p>
          <a:p>
            <a:pPr algn="just"/>
            <a:r>
              <a:rPr lang="it-IT" sz="2800" dirty="0"/>
              <a:t>Regolamento Bruxelles I e </a:t>
            </a:r>
            <a:r>
              <a:rPr lang="it-IT" sz="2800" b="1" u="sng" dirty="0"/>
              <a:t>Bruxelles Ibis</a:t>
            </a:r>
          </a:p>
          <a:p>
            <a:pPr marL="0" indent="0" algn="just">
              <a:buNone/>
            </a:pPr>
            <a:r>
              <a:rPr lang="it-IT" sz="2800" dirty="0"/>
              <a:t>_________________________________________</a:t>
            </a:r>
          </a:p>
          <a:p>
            <a:pPr algn="just"/>
            <a:r>
              <a:rPr lang="it-IT" sz="2800" dirty="0"/>
              <a:t>Convenzione di Roma del 1980 sulla legge applicabile alle obbligazioni contrattuali</a:t>
            </a:r>
          </a:p>
          <a:p>
            <a:pPr algn="just"/>
            <a:endParaRPr lang="it-IT" sz="2800" dirty="0"/>
          </a:p>
          <a:p>
            <a:pPr algn="just"/>
            <a:r>
              <a:rPr lang="it-IT" sz="2800" u="sng" dirty="0"/>
              <a:t>Regolamento Roma I</a:t>
            </a:r>
          </a:p>
          <a:p>
            <a:endParaRPr lang="it-IT" dirty="0">
              <a:solidFill>
                <a:srgbClr val="FF0000"/>
              </a:solidFill>
            </a:endParaRP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3</a:t>
            </a:fld>
            <a:endParaRPr lang="it-IT"/>
          </a:p>
        </p:txBody>
      </p:sp>
      <p:cxnSp>
        <p:nvCxnSpPr>
          <p:cNvPr id="17" name="Connettore 7 16">
            <a:extLst>
              <a:ext uri="{FF2B5EF4-FFF2-40B4-BE49-F238E27FC236}">
                <a16:creationId xmlns:a16="http://schemas.microsoft.com/office/drawing/2014/main" id="{3D21F6D8-90C4-3C4E-8638-EBB17C2A45A1}"/>
              </a:ext>
            </a:extLst>
          </p:cNvPr>
          <p:cNvCxnSpPr>
            <a:cxnSpLocks/>
          </p:cNvCxnSpPr>
          <p:nvPr/>
        </p:nvCxnSpPr>
        <p:spPr>
          <a:xfrm rot="16200000" flipH="1">
            <a:off x="7520979" y="2919481"/>
            <a:ext cx="424189" cy="226144"/>
          </a:xfrm>
          <a:prstGeom prst="curvedConnector3">
            <a:avLst>
              <a:gd name="adj1" fmla="val 50000"/>
            </a:avLst>
          </a:prstGeom>
          <a:ln>
            <a:tailEnd type="triangle"/>
          </a:ln>
        </p:spPr>
        <p:style>
          <a:lnRef idx="2">
            <a:schemeClr val="accent1"/>
          </a:lnRef>
          <a:fillRef idx="0">
            <a:schemeClr val="accent1"/>
          </a:fillRef>
          <a:effectRef idx="1">
            <a:schemeClr val="accent1"/>
          </a:effectRef>
          <a:fontRef idx="minor">
            <a:schemeClr val="tx1"/>
          </a:fontRef>
        </p:style>
      </p:cxnSp>
      <p:sp>
        <p:nvSpPr>
          <p:cNvPr id="23" name="Freccia giù 22">
            <a:extLst>
              <a:ext uri="{FF2B5EF4-FFF2-40B4-BE49-F238E27FC236}">
                <a16:creationId xmlns:a16="http://schemas.microsoft.com/office/drawing/2014/main" id="{3F535E51-5B7D-3842-8C71-453768E74EE9}"/>
              </a:ext>
            </a:extLst>
          </p:cNvPr>
          <p:cNvSpPr/>
          <p:nvPr/>
        </p:nvSpPr>
        <p:spPr>
          <a:xfrm>
            <a:off x="5650172" y="2647666"/>
            <a:ext cx="410815" cy="596982"/>
          </a:xfrm>
          <a:prstGeom prst="downArrow">
            <a:avLst/>
          </a:prstGeom>
          <a:solidFill>
            <a:srgbClr val="FFFF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24" name="Freccia giù 23">
            <a:extLst>
              <a:ext uri="{FF2B5EF4-FFF2-40B4-BE49-F238E27FC236}">
                <a16:creationId xmlns:a16="http://schemas.microsoft.com/office/drawing/2014/main" id="{143DFBD9-D592-754C-A386-18B47203C1C0}"/>
              </a:ext>
            </a:extLst>
          </p:cNvPr>
          <p:cNvSpPr/>
          <p:nvPr/>
        </p:nvSpPr>
        <p:spPr>
          <a:xfrm>
            <a:off x="5349921" y="5131558"/>
            <a:ext cx="459315" cy="762846"/>
          </a:xfrm>
          <a:prstGeom prst="downArrow">
            <a:avLst/>
          </a:prstGeom>
          <a:solidFill>
            <a:srgbClr val="FFFF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Tree>
    <p:custDataLst>
      <p:tags r:id="rId1"/>
    </p:custDataLst>
    <p:extLst>
      <p:ext uri="{BB962C8B-B14F-4D97-AF65-F5344CB8AC3E}">
        <p14:creationId xmlns:p14="http://schemas.microsoft.com/office/powerpoint/2010/main" val="722667318"/>
      </p:ext>
    </p:extLst>
  </p:cSld>
  <p:clrMapOvr>
    <a:masterClrMapping/>
  </p:clrMapOvr>
  <mc:AlternateContent xmlns:mc="http://schemas.openxmlformats.org/markup-compatibility/2006" xmlns:p14="http://schemas.microsoft.com/office/powerpoint/2010/main">
    <mc:Choice Requires="p14">
      <p:transition spd="slow" p14:dur="2000" advTm="230156"/>
    </mc:Choice>
    <mc:Fallback xmlns="">
      <p:transition spd="slow" advTm="23015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1" nodeType="clickEffect">
                                  <p:stCondLst>
                                    <p:cond delay="0"/>
                                  </p:stCondLst>
                                  <p:childTnLst>
                                    <p:set>
                                      <p:cBhvr>
                                        <p:cTn id="3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1" nodeType="clickEffect">
                                  <p:stCondLst>
                                    <p:cond delay="0"/>
                                  </p:stCondLst>
                                  <p:childTnLst>
                                    <p:set>
                                      <p:cBhvr>
                                        <p:cTn id="34"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1" nodeType="clickEffect">
                                  <p:stCondLst>
                                    <p:cond delay="0"/>
                                  </p:stCondLst>
                                  <p:childTnLst>
                                    <p:set>
                                      <p:cBhvr>
                                        <p:cTn id="38"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1" nodeType="clickEffect">
                                  <p:stCondLst>
                                    <p:cond delay="0"/>
                                  </p:stCondLst>
                                  <p:childTnLst>
                                    <p:set>
                                      <p:cBhvr>
                                        <p:cTn id="42"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2" nodeType="clickEffect">
                                  <p:stCondLst>
                                    <p:cond delay="0"/>
                                  </p:stCondLst>
                                  <p:childTnLst>
                                    <p:set>
                                      <p:cBhvr>
                                        <p:cTn id="4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2" nodeType="clickEffect">
                                  <p:stCondLst>
                                    <p:cond delay="0"/>
                                  </p:stCondLst>
                                  <p:childTnLst>
                                    <p:set>
                                      <p:cBhvr>
                                        <p:cTn id="5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2" nodeType="clickEffect">
                                  <p:stCondLst>
                                    <p:cond delay="0"/>
                                  </p:stCondLst>
                                  <p:childTnLst>
                                    <p:set>
                                      <p:cBhvr>
                                        <p:cTn id="54"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2" nodeType="clickEffect">
                                  <p:stCondLst>
                                    <p:cond delay="0"/>
                                  </p:stCondLst>
                                  <p:childTnLst>
                                    <p:set>
                                      <p:cBhvr>
                                        <p:cTn id="58"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2" nodeType="clickEffect">
                                  <p:stCondLst>
                                    <p:cond delay="0"/>
                                  </p:stCondLst>
                                  <p:childTnLst>
                                    <p:set>
                                      <p:cBhvr>
                                        <p:cTn id="62"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3" nodeType="clickEffect">
                                  <p:stCondLst>
                                    <p:cond delay="0"/>
                                  </p:stCondLst>
                                  <p:childTnLst>
                                    <p:set>
                                      <p:cBhvr>
                                        <p:cTn id="6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3" nodeType="clickEffect">
                                  <p:stCondLst>
                                    <p:cond delay="0"/>
                                  </p:stCondLst>
                                  <p:childTnLst>
                                    <p:set>
                                      <p:cBhvr>
                                        <p:cTn id="7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3" nodeType="clickEffect">
                                  <p:stCondLst>
                                    <p:cond delay="0"/>
                                  </p:stCondLst>
                                  <p:childTnLst>
                                    <p:set>
                                      <p:cBhvr>
                                        <p:cTn id="74"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3" nodeType="clickEffect">
                                  <p:stCondLst>
                                    <p:cond delay="0"/>
                                  </p:stCondLst>
                                  <p:childTnLst>
                                    <p:set>
                                      <p:cBhvr>
                                        <p:cTn id="78"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3" nodeType="clickEffect">
                                  <p:stCondLst>
                                    <p:cond delay="0"/>
                                  </p:stCondLst>
                                  <p:childTnLst>
                                    <p:set>
                                      <p:cBhvr>
                                        <p:cTn id="82"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P spid="6" grpId="2" build="p"/>
      <p:bldP spid="6" grpId="3"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77800"/>
            <a:ext cx="8432799" cy="1321330"/>
          </a:xfrm>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algn="just"/>
            <a:r>
              <a:rPr lang="it-IT" dirty="0">
                <a:solidFill>
                  <a:srgbClr val="000000"/>
                </a:solidFill>
              </a:rPr>
              <a:t>DIRITTO INT.PRIV. OBBLIGAZIONI</a:t>
            </a:r>
          </a:p>
        </p:txBody>
      </p:sp>
      <p:sp>
        <p:nvSpPr>
          <p:cNvPr id="6" name="Segnaposto contenuto 5"/>
          <p:cNvSpPr>
            <a:spLocks noGrp="1"/>
          </p:cNvSpPr>
          <p:nvPr>
            <p:ph idx="1"/>
          </p:nvPr>
        </p:nvSpPr>
        <p:spPr>
          <a:xfrm>
            <a:off x="457200" y="1499130"/>
            <a:ext cx="8083874" cy="4607366"/>
          </a:xfrm>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ormAutofit/>
          </a:bodyPr>
          <a:lstStyle/>
          <a:p>
            <a:pPr algn="just"/>
            <a:r>
              <a:rPr lang="it-IT" sz="2800" dirty="0"/>
              <a:t>Unificare i criteri per individuare il giudice competente in materia contrattuale e favorire così il riconoscimento delle decisioni (Bruxelles) – forum shopping</a:t>
            </a:r>
          </a:p>
          <a:p>
            <a:pPr algn="just"/>
            <a:endParaRPr lang="it-IT" sz="2800" dirty="0"/>
          </a:p>
          <a:p>
            <a:pPr algn="just"/>
            <a:r>
              <a:rPr lang="it-IT" sz="2800" dirty="0"/>
              <a:t>Unificare i criteri per determinare la legge applicabile ai contratti internazionali  - obbligazioni contrattuali (Roma)</a:t>
            </a:r>
          </a:p>
          <a:p>
            <a:endParaRPr lang="it-IT" dirty="0">
              <a:solidFill>
                <a:srgbClr val="FF0000"/>
              </a:solidFill>
            </a:endParaRP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4</a:t>
            </a:fld>
            <a:endParaRPr lang="it-IT"/>
          </a:p>
        </p:txBody>
      </p:sp>
      <p:cxnSp>
        <p:nvCxnSpPr>
          <p:cNvPr id="17" name="Connettore 7 16">
            <a:extLst>
              <a:ext uri="{FF2B5EF4-FFF2-40B4-BE49-F238E27FC236}">
                <a16:creationId xmlns:a16="http://schemas.microsoft.com/office/drawing/2014/main" id="{3D21F6D8-90C4-3C4E-8638-EBB17C2A45A1}"/>
              </a:ext>
            </a:extLst>
          </p:cNvPr>
          <p:cNvCxnSpPr>
            <a:cxnSpLocks/>
          </p:cNvCxnSpPr>
          <p:nvPr/>
        </p:nvCxnSpPr>
        <p:spPr>
          <a:xfrm rot="16200000" flipH="1">
            <a:off x="7520979" y="2919481"/>
            <a:ext cx="424189" cy="226144"/>
          </a:xfrm>
          <a:prstGeom prst="curvedConnector3">
            <a:avLst>
              <a:gd name="adj1" fmla="val 50000"/>
            </a:avLst>
          </a:prstGeom>
          <a:ln>
            <a:tailEnd type="triangle"/>
          </a:ln>
        </p:spPr>
        <p:style>
          <a:lnRef idx="2">
            <a:schemeClr val="accent1"/>
          </a:lnRef>
          <a:fillRef idx="0">
            <a:schemeClr val="accent1"/>
          </a:fillRef>
          <a:effectRef idx="1">
            <a:schemeClr val="accent1"/>
          </a:effectRef>
          <a:fontRef idx="minor">
            <a:schemeClr val="tx1"/>
          </a:fontRef>
        </p:style>
      </p:cxnSp>
    </p:spTree>
    <p:custDataLst>
      <p:tags r:id="rId1"/>
    </p:custDataLst>
    <p:extLst>
      <p:ext uri="{BB962C8B-B14F-4D97-AF65-F5344CB8AC3E}">
        <p14:creationId xmlns:p14="http://schemas.microsoft.com/office/powerpoint/2010/main" val="294804042"/>
      </p:ext>
    </p:extLst>
  </p:cSld>
  <p:clrMapOvr>
    <a:masterClrMapping/>
  </p:clrMapOvr>
  <mc:AlternateContent xmlns:mc="http://schemas.openxmlformats.org/markup-compatibility/2006" xmlns:p14="http://schemas.microsoft.com/office/powerpoint/2010/main">
    <mc:Choice Requires="p14">
      <p:transition spd="slow" p14:dur="2000" advTm="81910"/>
    </mc:Choice>
    <mc:Fallback xmlns="">
      <p:transition spd="slow" advTm="8191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2" nodeType="clickEffect">
                                  <p:stCondLst>
                                    <p:cond delay="0"/>
                                  </p:stCondLst>
                                  <p:childTnLst>
                                    <p:set>
                                      <p:cBhvr>
                                        <p:cTn id="2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3" nodeType="clickEffect">
                                  <p:stCondLst>
                                    <p:cond delay="0"/>
                                  </p:stCondLst>
                                  <p:childTnLst>
                                    <p:set>
                                      <p:cBhvr>
                                        <p:cTn id="3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3" nodeType="clickEffect">
                                  <p:stCondLst>
                                    <p:cond delay="0"/>
                                  </p:stCondLst>
                                  <p:childTnLst>
                                    <p:set>
                                      <p:cBhvr>
                                        <p:cTn id="3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P spid="6" grpId="2" build="p"/>
      <p:bldP spid="6" grpId="3"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77800"/>
            <a:ext cx="8432799" cy="1321330"/>
          </a:xfrm>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algn="just"/>
            <a:r>
              <a:rPr lang="it-IT" dirty="0">
                <a:solidFill>
                  <a:srgbClr val="000000"/>
                </a:solidFill>
              </a:rPr>
              <a:t>OBIETTIVI</a:t>
            </a:r>
          </a:p>
        </p:txBody>
      </p:sp>
      <p:sp>
        <p:nvSpPr>
          <p:cNvPr id="6" name="Segnaposto contenuto 5"/>
          <p:cNvSpPr>
            <a:spLocks noGrp="1"/>
          </p:cNvSpPr>
          <p:nvPr>
            <p:ph idx="1"/>
          </p:nvPr>
        </p:nvSpPr>
        <p:spPr>
          <a:xfrm>
            <a:off x="457200" y="1499130"/>
            <a:ext cx="8083874" cy="4607366"/>
          </a:xfrm>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ormAutofit/>
          </a:bodyPr>
          <a:lstStyle/>
          <a:p>
            <a:pPr algn="just"/>
            <a:r>
              <a:rPr lang="it-IT" sz="2800" dirty="0"/>
              <a:t>Favorire le libertà fondamentali  e lo sviluppo della contrattazione internazionale.</a:t>
            </a:r>
          </a:p>
          <a:p>
            <a:pPr marL="0" indent="0" algn="just">
              <a:buNone/>
            </a:pPr>
            <a:endParaRPr lang="it-IT" sz="2800" dirty="0"/>
          </a:p>
          <a:p>
            <a:pPr algn="just"/>
            <a:r>
              <a:rPr lang="it-IT" sz="2800" dirty="0"/>
              <a:t>Integrare maggiormente il mercato europeo.</a:t>
            </a:r>
          </a:p>
          <a:p>
            <a:endParaRPr lang="it-IT" dirty="0">
              <a:solidFill>
                <a:srgbClr val="FF0000"/>
              </a:solidFill>
            </a:endParaRP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5</a:t>
            </a:fld>
            <a:endParaRPr lang="it-IT"/>
          </a:p>
        </p:txBody>
      </p:sp>
      <p:cxnSp>
        <p:nvCxnSpPr>
          <p:cNvPr id="17" name="Connettore 7 16">
            <a:extLst>
              <a:ext uri="{FF2B5EF4-FFF2-40B4-BE49-F238E27FC236}">
                <a16:creationId xmlns:a16="http://schemas.microsoft.com/office/drawing/2014/main" id="{3D21F6D8-90C4-3C4E-8638-EBB17C2A45A1}"/>
              </a:ext>
            </a:extLst>
          </p:cNvPr>
          <p:cNvCxnSpPr>
            <a:cxnSpLocks/>
          </p:cNvCxnSpPr>
          <p:nvPr/>
        </p:nvCxnSpPr>
        <p:spPr>
          <a:xfrm rot="16200000" flipH="1">
            <a:off x="7520979" y="2919481"/>
            <a:ext cx="424189" cy="226144"/>
          </a:xfrm>
          <a:prstGeom prst="curvedConnector3">
            <a:avLst>
              <a:gd name="adj1" fmla="val 50000"/>
            </a:avLst>
          </a:prstGeom>
          <a:ln>
            <a:tailEnd type="triangle"/>
          </a:ln>
        </p:spPr>
        <p:style>
          <a:lnRef idx="2">
            <a:schemeClr val="accent1"/>
          </a:lnRef>
          <a:fillRef idx="0">
            <a:schemeClr val="accent1"/>
          </a:fillRef>
          <a:effectRef idx="1">
            <a:schemeClr val="accent1"/>
          </a:effectRef>
          <a:fontRef idx="minor">
            <a:schemeClr val="tx1"/>
          </a:fontRef>
        </p:style>
      </p:cxnSp>
    </p:spTree>
    <p:custDataLst>
      <p:tags r:id="rId1"/>
    </p:custDataLst>
    <p:extLst>
      <p:ext uri="{BB962C8B-B14F-4D97-AF65-F5344CB8AC3E}">
        <p14:creationId xmlns:p14="http://schemas.microsoft.com/office/powerpoint/2010/main" val="788621381"/>
      </p:ext>
    </p:extLst>
  </p:cSld>
  <p:clrMapOvr>
    <a:masterClrMapping/>
  </p:clrMapOvr>
  <mc:AlternateContent xmlns:mc="http://schemas.openxmlformats.org/markup-compatibility/2006" xmlns:p14="http://schemas.microsoft.com/office/powerpoint/2010/main">
    <mc:Choice Requires="p14">
      <p:transition spd="slow" p14:dur="2000" advTm="37919"/>
    </mc:Choice>
    <mc:Fallback xmlns="">
      <p:transition spd="slow" advTm="37919"/>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2" nodeType="clickEffect">
                                  <p:stCondLst>
                                    <p:cond delay="0"/>
                                  </p:stCondLst>
                                  <p:childTnLst>
                                    <p:set>
                                      <p:cBhvr>
                                        <p:cTn id="2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3" nodeType="clickEffect">
                                  <p:stCondLst>
                                    <p:cond delay="0"/>
                                  </p:stCondLst>
                                  <p:childTnLst>
                                    <p:set>
                                      <p:cBhvr>
                                        <p:cTn id="3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3" nodeType="clickEffect">
                                  <p:stCondLst>
                                    <p:cond delay="0"/>
                                  </p:stCondLst>
                                  <p:childTnLst>
                                    <p:set>
                                      <p:cBhvr>
                                        <p:cTn id="3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P spid="6" grpId="2" build="p"/>
      <p:bldP spid="6" grpId="3"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77800"/>
            <a:ext cx="8432799" cy="1321330"/>
          </a:xfrm>
          <a:solidFill>
            <a:srgbClr val="FFC000"/>
          </a:solidFill>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algn="just"/>
            <a:r>
              <a:rPr lang="it-IT" dirty="0">
                <a:solidFill>
                  <a:srgbClr val="000000"/>
                </a:solidFill>
              </a:rPr>
              <a:t>OBBLIGAZIONI CONTRATTUALI: ART. 57 L. 218/95</a:t>
            </a:r>
          </a:p>
        </p:txBody>
      </p:sp>
      <p:sp>
        <p:nvSpPr>
          <p:cNvPr id="6" name="Segnaposto contenuto 5"/>
          <p:cNvSpPr>
            <a:spLocks noGrp="1"/>
          </p:cNvSpPr>
          <p:nvPr>
            <p:ph idx="1"/>
          </p:nvPr>
        </p:nvSpPr>
        <p:spPr>
          <a:xfrm>
            <a:off x="457201" y="1748985"/>
            <a:ext cx="8083874" cy="4607366"/>
          </a:xfrm>
        </p:spPr>
        <p:txBody>
          <a:bodyPr>
            <a:normAutofit fontScale="92500" lnSpcReduction="10000"/>
          </a:bodyPr>
          <a:lstStyle/>
          <a:p>
            <a:pPr algn="just"/>
            <a:r>
              <a:rPr lang="it-IT" b="1" dirty="0"/>
              <a:t>ART. 57 l. 218/95</a:t>
            </a:r>
            <a:r>
              <a:rPr lang="it-IT" sz="2600" dirty="0"/>
              <a:t>: «Le obbligazioni contrattuali </a:t>
            </a:r>
            <a:r>
              <a:rPr lang="it-IT" sz="2600" u="sng" dirty="0"/>
              <a:t>sono in ogni caso regolate </a:t>
            </a:r>
            <a:r>
              <a:rPr lang="it-IT" sz="2600" dirty="0"/>
              <a:t>dalla Convenzione di Roma del 19 giugno 1980 sulla legge applicabile alle obbligazioni contrattuali resa esecutiva con la L. 18 dicembre 1984, n. 975, senza pregiudizio delle altre convenzioni internazionali, in quanto applicabili».</a:t>
            </a:r>
          </a:p>
          <a:p>
            <a:pPr algn="just"/>
            <a:r>
              <a:rPr lang="it-IT" sz="2800" dirty="0"/>
              <a:t>Sostituzione della Convenzione ad opera del</a:t>
            </a:r>
            <a:r>
              <a:rPr lang="it-IT" sz="2800" b="1" dirty="0"/>
              <a:t> Reg. c.d. Roma I </a:t>
            </a:r>
            <a:r>
              <a:rPr lang="it-IT" sz="2800" dirty="0"/>
              <a:t>(analogia con Bruxelles I) – Reg. n. </a:t>
            </a:r>
            <a:r>
              <a:rPr lang="it-IT" sz="2800" b="1" dirty="0"/>
              <a:t>593/2008 del 17.6.2008</a:t>
            </a:r>
            <a:r>
              <a:rPr lang="it-IT" sz="2800" dirty="0"/>
              <a:t>, in vigore dal </a:t>
            </a:r>
            <a:r>
              <a:rPr lang="it-IT" sz="2800" b="1" dirty="0"/>
              <a:t>17.12.2009</a:t>
            </a:r>
            <a:r>
              <a:rPr lang="it-IT" sz="2800" dirty="0"/>
              <a:t>/</a:t>
            </a:r>
            <a:r>
              <a:rPr lang="it-IT" sz="2800" dirty="0" err="1"/>
              <a:t>comunitarizzazione</a:t>
            </a:r>
            <a:r>
              <a:rPr lang="it-IT" sz="2800" dirty="0"/>
              <a:t> del diritto internazionale privato/</a:t>
            </a:r>
            <a:r>
              <a:rPr lang="it-IT" sz="2800" b="1" dirty="0"/>
              <a:t>per tutti gli Stati UE tranne la Danimarca – e per il Regno Unito.</a:t>
            </a:r>
          </a:p>
          <a:p>
            <a:endParaRPr lang="it-IT" dirty="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6</a:t>
            </a:fld>
            <a:endParaRPr lang="it-IT"/>
          </a:p>
        </p:txBody>
      </p:sp>
    </p:spTree>
    <p:custDataLst>
      <p:tags r:id="rId1"/>
    </p:custDataLst>
    <p:extLst>
      <p:ext uri="{BB962C8B-B14F-4D97-AF65-F5344CB8AC3E}">
        <p14:creationId xmlns:p14="http://schemas.microsoft.com/office/powerpoint/2010/main" val="828215210"/>
      </p:ext>
    </p:extLst>
  </p:cSld>
  <p:clrMapOvr>
    <a:masterClrMapping/>
  </p:clrMapOvr>
  <mc:AlternateContent xmlns:mc="http://schemas.openxmlformats.org/markup-compatibility/2006" xmlns:p14="http://schemas.microsoft.com/office/powerpoint/2010/main">
    <mc:Choice Requires="p14">
      <p:transition spd="slow" p14:dur="2000" advTm="162350"/>
    </mc:Choice>
    <mc:Fallback xmlns="">
      <p:transition spd="slow" advTm="16235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2" nodeType="clickEffect">
                                  <p:stCondLst>
                                    <p:cond delay="0"/>
                                  </p:stCondLst>
                                  <p:childTnLst>
                                    <p:set>
                                      <p:cBhvr>
                                        <p:cTn id="2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3" nodeType="clickEffect">
                                  <p:stCondLst>
                                    <p:cond delay="0"/>
                                  </p:stCondLst>
                                  <p:childTnLst>
                                    <p:set>
                                      <p:cBhvr>
                                        <p:cTn id="3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3" nodeType="clickEffect">
                                  <p:stCondLst>
                                    <p:cond delay="0"/>
                                  </p:stCondLst>
                                  <p:childTnLst>
                                    <p:set>
                                      <p:cBhvr>
                                        <p:cTn id="34"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P spid="6" grpId="2" build="p"/>
      <p:bldP spid="6" grpId="3"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77800"/>
            <a:ext cx="8432799" cy="1321330"/>
          </a:xfrm>
          <a:solidFill>
            <a:srgbClr val="FF0000"/>
          </a:solidFill>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algn="just"/>
            <a:r>
              <a:rPr lang="it-IT" dirty="0">
                <a:solidFill>
                  <a:srgbClr val="000000"/>
                </a:solidFill>
              </a:rPr>
              <a:t>NOZIONE DI CONTRATTO INTERNAZIONALE</a:t>
            </a:r>
          </a:p>
        </p:txBody>
      </p:sp>
      <p:sp>
        <p:nvSpPr>
          <p:cNvPr id="6" name="Segnaposto contenuto 5"/>
          <p:cNvSpPr>
            <a:spLocks noGrp="1"/>
          </p:cNvSpPr>
          <p:nvPr>
            <p:ph idx="1"/>
          </p:nvPr>
        </p:nvSpPr>
        <p:spPr>
          <a:xfrm>
            <a:off x="457201" y="1748985"/>
            <a:ext cx="8083874" cy="4607366"/>
          </a:xfrm>
        </p:spPr>
        <p:txBody>
          <a:bodyPr>
            <a:normAutofit/>
          </a:bodyPr>
          <a:lstStyle/>
          <a:p>
            <a:pPr algn="just">
              <a:spcBef>
                <a:spcPts val="800"/>
              </a:spcBef>
              <a:buNone/>
            </a:pPr>
            <a:r>
              <a:rPr lang="it-IT" altLang="it-IT" sz="2800" dirty="0"/>
              <a:t>Il contratto è l'accordo fra due o più parti per costituire, regolare o estinguere tra loro un rapporto giuridico patrimoniale (Articolo 1321 Codice Civile).</a:t>
            </a:r>
          </a:p>
          <a:p>
            <a:pPr algn="just">
              <a:spcBef>
                <a:spcPts val="250"/>
              </a:spcBef>
              <a:buNone/>
            </a:pPr>
            <a:endParaRPr lang="it-IT" altLang="it-IT" sz="2800" dirty="0"/>
          </a:p>
          <a:p>
            <a:pPr algn="just">
              <a:spcBef>
                <a:spcPts val="800"/>
              </a:spcBef>
              <a:buNone/>
            </a:pPr>
            <a:r>
              <a:rPr lang="it-IT" altLang="it-IT" sz="2800" dirty="0"/>
              <a:t>Ne sono requisiti: l'</a:t>
            </a:r>
            <a:r>
              <a:rPr lang="it-IT" altLang="it-IT" sz="2800" b="1" dirty="0"/>
              <a:t>accordo</a:t>
            </a:r>
            <a:r>
              <a:rPr lang="it-IT" altLang="it-IT" sz="2800" dirty="0"/>
              <a:t> tra le parti; la </a:t>
            </a:r>
            <a:r>
              <a:rPr lang="it-IT" altLang="it-IT" sz="2800" b="1" dirty="0"/>
              <a:t>causa</a:t>
            </a:r>
            <a:r>
              <a:rPr lang="it-IT" altLang="it-IT" sz="2800" dirty="0"/>
              <a:t> che deve essere meritevole di tutela; l'</a:t>
            </a:r>
            <a:r>
              <a:rPr lang="it-IT" altLang="it-IT" sz="2800" b="1" dirty="0"/>
              <a:t>oggetto</a:t>
            </a:r>
            <a:r>
              <a:rPr lang="it-IT" altLang="it-IT" sz="2800" dirty="0"/>
              <a:t> che deve essere possibile, lecito, determinato o determinabile e, se richiesta, la </a:t>
            </a:r>
            <a:r>
              <a:rPr lang="it-IT" altLang="it-IT" sz="2800" b="1" dirty="0"/>
              <a:t>forma.</a:t>
            </a:r>
            <a:endParaRPr lang="it-IT" altLang="it-IT" sz="2800" dirty="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7</a:t>
            </a:fld>
            <a:endParaRPr lang="it-IT"/>
          </a:p>
        </p:txBody>
      </p:sp>
    </p:spTree>
    <p:custDataLst>
      <p:tags r:id="rId1"/>
    </p:custDataLst>
    <p:extLst>
      <p:ext uri="{BB962C8B-B14F-4D97-AF65-F5344CB8AC3E}">
        <p14:creationId xmlns:p14="http://schemas.microsoft.com/office/powerpoint/2010/main" val="1254769798"/>
      </p:ext>
    </p:extLst>
  </p:cSld>
  <p:clrMapOvr>
    <a:masterClrMapping/>
  </p:clrMapOvr>
  <mc:AlternateContent xmlns:mc="http://schemas.openxmlformats.org/markup-compatibility/2006" xmlns:p14="http://schemas.microsoft.com/office/powerpoint/2010/main">
    <mc:Choice Requires="p14">
      <p:transition spd="slow" p14:dur="2000" advTm="91060"/>
    </mc:Choice>
    <mc:Fallback xmlns="">
      <p:transition spd="slow" advTm="9106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p:tgtEl>
                                          <p:spTgt spid="6">
                                            <p:txEl>
                                              <p:pRg st="0" end="0"/>
                                            </p:txEl>
                                          </p:spTgt>
                                        </p:tgtEl>
                                        <p:attrNameLst>
                                          <p:attrName>ppt_y</p:attrName>
                                        </p:attrNameLst>
                                      </p:cBhvr>
                                      <p:tavLst>
                                        <p:tav tm="0">
                                          <p:val>
                                            <p:strVal val="#ppt_y+#ppt_h*1.125000"/>
                                          </p:val>
                                        </p:tav>
                                        <p:tav tm="100000">
                                          <p:val>
                                            <p:strVal val="#ppt_y"/>
                                          </p:val>
                                        </p:tav>
                                      </p:tavLst>
                                    </p:anim>
                                    <p:animEffect transition="in" filter="wipe(up)">
                                      <p:cBhvr>
                                        <p:cTn id="8" dur="500"/>
                                        <p:tgtEl>
                                          <p:spTgt spid="6">
                                            <p:txEl>
                                              <p:pRg st="0" end="0"/>
                                            </p:txEl>
                                          </p:spTgt>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grpId="0" nodeType="click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anim calcmode="lin" valueType="num">
                                      <p:cBhvr additive="base">
                                        <p:cTn id="13" dur="500"/>
                                        <p:tgtEl>
                                          <p:spTgt spid="6">
                                            <p:txEl>
                                              <p:pRg st="2" end="2"/>
                                            </p:txEl>
                                          </p:spTgt>
                                        </p:tgtEl>
                                        <p:attrNameLst>
                                          <p:attrName>ppt_y</p:attrName>
                                        </p:attrNameLst>
                                      </p:cBhvr>
                                      <p:tavLst>
                                        <p:tav tm="0">
                                          <p:val>
                                            <p:strVal val="#ppt_y+#ppt_h*1.125000"/>
                                          </p:val>
                                        </p:tav>
                                        <p:tav tm="100000">
                                          <p:val>
                                            <p:strVal val="#ppt_y"/>
                                          </p:val>
                                        </p:tav>
                                      </p:tavLst>
                                    </p:anim>
                                    <p:animEffect transition="in" filter="wipe(up)">
                                      <p:cBhvr>
                                        <p:cTn id="14"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77800"/>
            <a:ext cx="8432799" cy="1321330"/>
          </a:xfrm>
          <a:solidFill>
            <a:srgbClr val="FF0000"/>
          </a:solidFill>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algn="just"/>
            <a:r>
              <a:rPr lang="it-IT" dirty="0">
                <a:solidFill>
                  <a:srgbClr val="000000"/>
                </a:solidFill>
              </a:rPr>
              <a:t>NOZIONE DI CONTRATTO INTERNAZIONALE</a:t>
            </a:r>
          </a:p>
        </p:txBody>
      </p:sp>
      <p:sp>
        <p:nvSpPr>
          <p:cNvPr id="6" name="Segnaposto contenuto 5"/>
          <p:cNvSpPr>
            <a:spLocks noGrp="1"/>
          </p:cNvSpPr>
          <p:nvPr>
            <p:ph idx="1"/>
          </p:nvPr>
        </p:nvSpPr>
        <p:spPr>
          <a:xfrm>
            <a:off x="457201" y="1748985"/>
            <a:ext cx="8083874" cy="4607366"/>
          </a:xfrm>
        </p:spPr>
        <p:txBody>
          <a:bodyPr>
            <a:normAutofit/>
          </a:bodyPr>
          <a:lstStyle/>
          <a:p>
            <a:endParaRPr lang="it-IT" dirty="0"/>
          </a:p>
          <a:p>
            <a:pPr algn="just"/>
            <a:r>
              <a:rPr lang="it-IT" sz="2800" b="1" i="1" dirty="0"/>
              <a:t>Contratto internazionale nelle convenzioni internazionali (es. la vendita) </a:t>
            </a:r>
            <a:endParaRPr lang="it-IT" sz="2800" dirty="0"/>
          </a:p>
          <a:p>
            <a:pPr algn="just"/>
            <a:endParaRPr lang="it-IT" sz="2800" dirty="0"/>
          </a:p>
          <a:p>
            <a:pPr algn="just"/>
            <a:r>
              <a:rPr lang="it-IT" sz="2800" dirty="0"/>
              <a:t>Per </a:t>
            </a:r>
            <a:r>
              <a:rPr lang="it-IT" sz="2800" b="1" u="sng" dirty="0"/>
              <a:t>la Convenzione di Vienna sulla vendita internazionale di beni mobili del 1980 </a:t>
            </a:r>
            <a:r>
              <a:rPr lang="it-IT" sz="2800" dirty="0"/>
              <a:t>è internazionale (ai fini della sua applicazione) il contratto </a:t>
            </a:r>
            <a:r>
              <a:rPr lang="it-IT" sz="2800" u="sng" dirty="0"/>
              <a:t>di vendita di merci fra parti aventi la loro sede d’affari o stabilimento in due Stati diversi </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8</a:t>
            </a:fld>
            <a:endParaRPr lang="it-IT"/>
          </a:p>
        </p:txBody>
      </p:sp>
    </p:spTree>
    <p:custDataLst>
      <p:tags r:id="rId1"/>
    </p:custDataLst>
    <p:extLst>
      <p:ext uri="{BB962C8B-B14F-4D97-AF65-F5344CB8AC3E}">
        <p14:creationId xmlns:p14="http://schemas.microsoft.com/office/powerpoint/2010/main" val="3060681607"/>
      </p:ext>
    </p:extLst>
  </p:cSld>
  <p:clrMapOvr>
    <a:masterClrMapping/>
  </p:clrMapOvr>
  <mc:AlternateContent xmlns:mc="http://schemas.openxmlformats.org/markup-compatibility/2006" xmlns:p14="http://schemas.microsoft.com/office/powerpoint/2010/main">
    <mc:Choice Requires="p14">
      <p:transition spd="slow" p14:dur="2000" advTm="101695"/>
    </mc:Choice>
    <mc:Fallback xmlns="">
      <p:transition spd="slow" advTm="101695"/>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2" nodeType="clickEffect">
                                  <p:stCondLst>
                                    <p:cond delay="0"/>
                                  </p:stCondLst>
                                  <p:childTnLst>
                                    <p:set>
                                      <p:cBhvr>
                                        <p:cTn id="26"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3" nodeType="clickEffect">
                                  <p:stCondLst>
                                    <p:cond delay="0"/>
                                  </p:stCondLst>
                                  <p:childTnLst>
                                    <p:set>
                                      <p:cBhvr>
                                        <p:cTn id="3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3" nodeType="clickEffect">
                                  <p:stCondLst>
                                    <p:cond delay="0"/>
                                  </p:stCondLst>
                                  <p:childTnLst>
                                    <p:set>
                                      <p:cBhvr>
                                        <p:cTn id="34"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P spid="6" grpId="2" build="p"/>
      <p:bldP spid="6" grpId="3"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77800"/>
            <a:ext cx="8432799" cy="1321330"/>
          </a:xfrm>
          <a:solidFill>
            <a:srgbClr val="FF0000"/>
          </a:solidFill>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algn="just"/>
            <a:r>
              <a:rPr lang="it-IT" dirty="0">
                <a:solidFill>
                  <a:srgbClr val="000000"/>
                </a:solidFill>
              </a:rPr>
              <a:t>NOZIONE DI CONTRATTO INTERNAZIONALE</a:t>
            </a:r>
          </a:p>
        </p:txBody>
      </p:sp>
      <p:sp>
        <p:nvSpPr>
          <p:cNvPr id="6" name="Segnaposto contenuto 5"/>
          <p:cNvSpPr>
            <a:spLocks noGrp="1"/>
          </p:cNvSpPr>
          <p:nvPr>
            <p:ph idx="1"/>
          </p:nvPr>
        </p:nvSpPr>
        <p:spPr>
          <a:xfrm>
            <a:off x="457201" y="1748985"/>
            <a:ext cx="8083874" cy="4607366"/>
          </a:xfrm>
        </p:spPr>
        <p:txBody>
          <a:bodyPr>
            <a:normAutofit/>
          </a:bodyPr>
          <a:lstStyle/>
          <a:p>
            <a:endParaRPr lang="it-IT" dirty="0"/>
          </a:p>
          <a:p>
            <a:pPr algn="just"/>
            <a:r>
              <a:rPr lang="it-IT" sz="2800" b="1" i="1" dirty="0"/>
              <a:t>Contratto internazionale : contratto che presenta </a:t>
            </a:r>
            <a:r>
              <a:rPr lang="it-IT" sz="2800" b="1" i="1" u="sng" dirty="0"/>
              <a:t>“elementi di estraneità” </a:t>
            </a:r>
            <a:r>
              <a:rPr lang="it-IT" sz="2800" b="1" i="1" dirty="0"/>
              <a:t>rispetto ad un determinato ordinamento:</a:t>
            </a:r>
          </a:p>
          <a:p>
            <a:pPr lvl="1" algn="just"/>
            <a:r>
              <a:rPr lang="it-IT" sz="2800" dirty="0"/>
              <a:t>LUOGO DI STIPULAZIONE;</a:t>
            </a:r>
          </a:p>
          <a:p>
            <a:pPr lvl="1" algn="just"/>
            <a:r>
              <a:rPr lang="it-IT" sz="2800" dirty="0"/>
              <a:t>LUOGO DI CONSEGNA DEI BENI;</a:t>
            </a:r>
          </a:p>
          <a:p>
            <a:pPr lvl="1" algn="just"/>
            <a:r>
              <a:rPr lang="it-IT" sz="2800" dirty="0"/>
              <a:t>LUOGO DEL PAGAMENTO DEL PREZZO;</a:t>
            </a:r>
          </a:p>
          <a:p>
            <a:pPr lvl="1" algn="just"/>
            <a:endParaRPr lang="it-IT" dirty="0">
              <a:solidFill>
                <a:srgbClr val="000000"/>
              </a:solidFill>
            </a:endParaRP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9</a:t>
            </a:fld>
            <a:endParaRPr lang="it-IT"/>
          </a:p>
        </p:txBody>
      </p:sp>
    </p:spTree>
    <p:custDataLst>
      <p:tags r:id="rId1"/>
    </p:custDataLst>
    <p:extLst>
      <p:ext uri="{BB962C8B-B14F-4D97-AF65-F5344CB8AC3E}">
        <p14:creationId xmlns:p14="http://schemas.microsoft.com/office/powerpoint/2010/main" val="2140947606"/>
      </p:ext>
    </p:extLst>
  </p:cSld>
  <p:clrMapOvr>
    <a:masterClrMapping/>
  </p:clrMapOvr>
  <mc:AlternateContent xmlns:mc="http://schemas.openxmlformats.org/markup-compatibility/2006" xmlns:p14="http://schemas.microsoft.com/office/powerpoint/2010/main">
    <mc:Choice Requires="p14">
      <p:transition spd="slow" p14:dur="2000" advTm="65855"/>
    </mc:Choice>
    <mc:Fallback xmlns="">
      <p:transition spd="slow" advTm="65855"/>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xEl>
                                              <p:pRg st="3" end="3"/>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1" nodeType="clickEffect">
                                  <p:stCondLst>
                                    <p:cond delay="0"/>
                                  </p:stCondLst>
                                  <p:childTnLst>
                                    <p:set>
                                      <p:cBhvr>
                                        <p:cTn id="16" dur="1" fill="hold">
                                          <p:stCondLst>
                                            <p:cond delay="0"/>
                                          </p:stCondLst>
                                        </p:cTn>
                                        <p:tgtEl>
                                          <p:spTgt spid="6">
                                            <p:txEl>
                                              <p:pRg st="1" end="1"/>
                                            </p:txEl>
                                          </p:spTgt>
                                        </p:tgtEl>
                                        <p:attrNameLst>
                                          <p:attrName>style.visibility</p:attrName>
                                        </p:attrNameLst>
                                      </p:cBhvr>
                                      <p:to>
                                        <p:strVal val="visible"/>
                                      </p:to>
                                    </p:set>
                                  </p:childTnLst>
                                </p:cTn>
                              </p:par>
                              <p:par>
                                <p:cTn id="17" presetID="1" presetClass="entr" presetSubtype="0" fill="hold" grpId="1" nodeType="with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childTnLst>
                                </p:cTn>
                              </p:par>
                              <p:par>
                                <p:cTn id="19" presetID="1" presetClass="entr" presetSubtype="0" fill="hold" grpId="1" nodeType="withEffect">
                                  <p:stCondLst>
                                    <p:cond delay="0"/>
                                  </p:stCondLst>
                                  <p:childTnLst>
                                    <p:set>
                                      <p:cBhvr>
                                        <p:cTn id="20" dur="1" fill="hold">
                                          <p:stCondLst>
                                            <p:cond delay="0"/>
                                          </p:stCondLst>
                                        </p:cTn>
                                        <p:tgtEl>
                                          <p:spTgt spid="6">
                                            <p:txEl>
                                              <p:pRg st="3" end="3"/>
                                            </p:txEl>
                                          </p:spTgt>
                                        </p:tgtEl>
                                        <p:attrNameLst>
                                          <p:attrName>style.visibility</p:attrName>
                                        </p:attrNameLst>
                                      </p:cBhvr>
                                      <p:to>
                                        <p:strVal val="visible"/>
                                      </p:to>
                                    </p:set>
                                  </p:childTnLst>
                                </p:cTn>
                              </p:par>
                              <p:par>
                                <p:cTn id="21" presetID="1" presetClass="entr" presetSubtype="0" fill="hold" grpId="1" nodeType="with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2" nodeType="clickEffect">
                                  <p:stCondLst>
                                    <p:cond delay="0"/>
                                  </p:stCondLst>
                                  <p:childTnLst>
                                    <p:set>
                                      <p:cBhvr>
                                        <p:cTn id="26" dur="1" fill="hold">
                                          <p:stCondLst>
                                            <p:cond delay="0"/>
                                          </p:stCondLst>
                                        </p:cTn>
                                        <p:tgtEl>
                                          <p:spTgt spid="6">
                                            <p:txEl>
                                              <p:pRg st="1" end="1"/>
                                            </p:txEl>
                                          </p:spTgt>
                                        </p:tgtEl>
                                        <p:attrNameLst>
                                          <p:attrName>style.visibility</p:attrName>
                                        </p:attrNameLst>
                                      </p:cBhvr>
                                      <p:to>
                                        <p:strVal val="visible"/>
                                      </p:to>
                                    </p:set>
                                  </p:childTnLst>
                                </p:cTn>
                              </p:par>
                              <p:par>
                                <p:cTn id="27" presetID="1" presetClass="entr" presetSubtype="0" fill="hold" grpId="2" nodeType="withEffect">
                                  <p:stCondLst>
                                    <p:cond delay="0"/>
                                  </p:stCondLst>
                                  <p:childTnLst>
                                    <p:set>
                                      <p:cBhvr>
                                        <p:cTn id="28" dur="1" fill="hold">
                                          <p:stCondLst>
                                            <p:cond delay="0"/>
                                          </p:stCondLst>
                                        </p:cTn>
                                        <p:tgtEl>
                                          <p:spTgt spid="6">
                                            <p:txEl>
                                              <p:pRg st="2" end="2"/>
                                            </p:txEl>
                                          </p:spTgt>
                                        </p:tgtEl>
                                        <p:attrNameLst>
                                          <p:attrName>style.visibility</p:attrName>
                                        </p:attrNameLst>
                                      </p:cBhvr>
                                      <p:to>
                                        <p:strVal val="visible"/>
                                      </p:to>
                                    </p:set>
                                  </p:childTnLst>
                                </p:cTn>
                              </p:par>
                              <p:par>
                                <p:cTn id="29" presetID="1" presetClass="entr" presetSubtype="0" fill="hold" grpId="2" nodeType="withEffect">
                                  <p:stCondLst>
                                    <p:cond delay="0"/>
                                  </p:stCondLst>
                                  <p:childTnLst>
                                    <p:set>
                                      <p:cBhvr>
                                        <p:cTn id="30" dur="1" fill="hold">
                                          <p:stCondLst>
                                            <p:cond delay="0"/>
                                          </p:stCondLst>
                                        </p:cTn>
                                        <p:tgtEl>
                                          <p:spTgt spid="6">
                                            <p:txEl>
                                              <p:pRg st="3" end="3"/>
                                            </p:txEl>
                                          </p:spTgt>
                                        </p:tgtEl>
                                        <p:attrNameLst>
                                          <p:attrName>style.visibility</p:attrName>
                                        </p:attrNameLst>
                                      </p:cBhvr>
                                      <p:to>
                                        <p:strVal val="visible"/>
                                      </p:to>
                                    </p:set>
                                  </p:childTnLst>
                                </p:cTn>
                              </p:par>
                              <p:par>
                                <p:cTn id="31" presetID="1" presetClass="entr" presetSubtype="0" fill="hold" grpId="2" nodeType="withEffect">
                                  <p:stCondLst>
                                    <p:cond delay="0"/>
                                  </p:stCondLst>
                                  <p:childTnLst>
                                    <p:set>
                                      <p:cBhvr>
                                        <p:cTn id="3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3" nodeType="clickEffect">
                                  <p:stCondLst>
                                    <p:cond delay="0"/>
                                  </p:stCondLst>
                                  <p:childTnLst>
                                    <p:set>
                                      <p:cBhvr>
                                        <p:cTn id="36" dur="1" fill="hold">
                                          <p:stCondLst>
                                            <p:cond delay="0"/>
                                          </p:stCondLst>
                                        </p:cTn>
                                        <p:tgtEl>
                                          <p:spTgt spid="6">
                                            <p:txEl>
                                              <p:pRg st="1" end="1"/>
                                            </p:txEl>
                                          </p:spTgt>
                                        </p:tgtEl>
                                        <p:attrNameLst>
                                          <p:attrName>style.visibility</p:attrName>
                                        </p:attrNameLst>
                                      </p:cBhvr>
                                      <p:to>
                                        <p:strVal val="visible"/>
                                      </p:to>
                                    </p:set>
                                  </p:childTnLst>
                                </p:cTn>
                              </p:par>
                              <p:par>
                                <p:cTn id="37" presetID="1" presetClass="entr" presetSubtype="0" fill="hold" grpId="3" nodeType="withEffect">
                                  <p:stCondLst>
                                    <p:cond delay="0"/>
                                  </p:stCondLst>
                                  <p:childTnLst>
                                    <p:set>
                                      <p:cBhvr>
                                        <p:cTn id="38" dur="1" fill="hold">
                                          <p:stCondLst>
                                            <p:cond delay="0"/>
                                          </p:stCondLst>
                                        </p:cTn>
                                        <p:tgtEl>
                                          <p:spTgt spid="6">
                                            <p:txEl>
                                              <p:pRg st="2" end="2"/>
                                            </p:txEl>
                                          </p:spTgt>
                                        </p:tgtEl>
                                        <p:attrNameLst>
                                          <p:attrName>style.visibility</p:attrName>
                                        </p:attrNameLst>
                                      </p:cBhvr>
                                      <p:to>
                                        <p:strVal val="visible"/>
                                      </p:to>
                                    </p:set>
                                  </p:childTnLst>
                                </p:cTn>
                              </p:par>
                              <p:par>
                                <p:cTn id="39" presetID="1" presetClass="entr" presetSubtype="0" fill="hold" grpId="3" nodeType="withEffect">
                                  <p:stCondLst>
                                    <p:cond delay="0"/>
                                  </p:stCondLst>
                                  <p:childTnLst>
                                    <p:set>
                                      <p:cBhvr>
                                        <p:cTn id="40" dur="1" fill="hold">
                                          <p:stCondLst>
                                            <p:cond delay="0"/>
                                          </p:stCondLst>
                                        </p:cTn>
                                        <p:tgtEl>
                                          <p:spTgt spid="6">
                                            <p:txEl>
                                              <p:pRg st="3" end="3"/>
                                            </p:txEl>
                                          </p:spTgt>
                                        </p:tgtEl>
                                        <p:attrNameLst>
                                          <p:attrName>style.visibility</p:attrName>
                                        </p:attrNameLst>
                                      </p:cBhvr>
                                      <p:to>
                                        <p:strVal val="visible"/>
                                      </p:to>
                                    </p:set>
                                  </p:childTnLst>
                                </p:cTn>
                              </p:par>
                              <p:par>
                                <p:cTn id="41" presetID="1" presetClass="entr" presetSubtype="0" fill="hold" grpId="3" nodeType="withEffect">
                                  <p:stCondLst>
                                    <p:cond delay="0"/>
                                  </p:stCondLst>
                                  <p:childTnLst>
                                    <p:set>
                                      <p:cBhvr>
                                        <p:cTn id="4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P spid="6" grpId="2" build="p"/>
      <p:bldP spid="6" grpId="3" build="p"/>
    </p:bldLst>
  </p:timing>
</p:sld>
</file>

<file path=ppt/tags/tag1.xml><?xml version="1.0" encoding="utf-8"?>
<p:tagLst xmlns:a="http://schemas.openxmlformats.org/drawingml/2006/main" xmlns:r="http://schemas.openxmlformats.org/officeDocument/2006/relationships" xmlns:p="http://schemas.openxmlformats.org/presentationml/2006/main">
  <p:tag name="TIMING" val="|1.2|0.5|0.4|0.4|0.9"/>
</p:tagLst>
</file>

<file path=ppt/tags/tag10.xml><?xml version="1.0" encoding="utf-8"?>
<p:tagLst xmlns:a="http://schemas.openxmlformats.org/drawingml/2006/main" xmlns:r="http://schemas.openxmlformats.org/officeDocument/2006/relationships" xmlns:p="http://schemas.openxmlformats.org/presentationml/2006/main">
  <p:tag name="TIMING" val="|1.4|2"/>
</p:tagLst>
</file>

<file path=ppt/tags/tag11.xml><?xml version="1.0" encoding="utf-8"?>
<p:tagLst xmlns:a="http://schemas.openxmlformats.org/drawingml/2006/main" xmlns:r="http://schemas.openxmlformats.org/officeDocument/2006/relationships" xmlns:p="http://schemas.openxmlformats.org/presentationml/2006/main">
  <p:tag name="TIMING" val="|1.1|0.7"/>
</p:tagLst>
</file>

<file path=ppt/tags/tag12.xml><?xml version="1.0" encoding="utf-8"?>
<p:tagLst xmlns:a="http://schemas.openxmlformats.org/drawingml/2006/main" xmlns:r="http://schemas.openxmlformats.org/officeDocument/2006/relationships" xmlns:p="http://schemas.openxmlformats.org/presentationml/2006/main">
  <p:tag name="TIMING" val="|1|0.4"/>
</p:tagLst>
</file>

<file path=ppt/tags/tag13.xml><?xml version="1.0" encoding="utf-8"?>
<p:tagLst xmlns:a="http://schemas.openxmlformats.org/drawingml/2006/main" xmlns:r="http://schemas.openxmlformats.org/officeDocument/2006/relationships" xmlns:p="http://schemas.openxmlformats.org/presentationml/2006/main">
  <p:tag name="TIMING" val="|3.1"/>
</p:tagLst>
</file>

<file path=ppt/tags/tag14.xml><?xml version="1.0" encoding="utf-8"?>
<p:tagLst xmlns:a="http://schemas.openxmlformats.org/drawingml/2006/main" xmlns:r="http://schemas.openxmlformats.org/officeDocument/2006/relationships" xmlns:p="http://schemas.openxmlformats.org/presentationml/2006/main">
  <p:tag name="TIMING" val="|9"/>
</p:tagLst>
</file>

<file path=ppt/tags/tag15.xml><?xml version="1.0" encoding="utf-8"?>
<p:tagLst xmlns:a="http://schemas.openxmlformats.org/drawingml/2006/main" xmlns:r="http://schemas.openxmlformats.org/officeDocument/2006/relationships" xmlns:p="http://schemas.openxmlformats.org/presentationml/2006/main">
  <p:tag name="TIMING" val="|2.6|0.9"/>
</p:tagLst>
</file>

<file path=ppt/tags/tag16.xml><?xml version="1.0" encoding="utf-8"?>
<p:tagLst xmlns:a="http://schemas.openxmlformats.org/drawingml/2006/main" xmlns:r="http://schemas.openxmlformats.org/officeDocument/2006/relationships" xmlns:p="http://schemas.openxmlformats.org/presentationml/2006/main">
  <p:tag name="TIMING" val="|1.4"/>
</p:tagLst>
</file>

<file path=ppt/tags/tag17.xml><?xml version="1.0" encoding="utf-8"?>
<p:tagLst xmlns:a="http://schemas.openxmlformats.org/drawingml/2006/main" xmlns:r="http://schemas.openxmlformats.org/officeDocument/2006/relationships" xmlns:p="http://schemas.openxmlformats.org/presentationml/2006/main">
  <p:tag name="TIMING" val="|26.7"/>
</p:tagLst>
</file>

<file path=ppt/tags/tag18.xml><?xml version="1.0" encoding="utf-8"?>
<p:tagLst xmlns:a="http://schemas.openxmlformats.org/drawingml/2006/main" xmlns:r="http://schemas.openxmlformats.org/officeDocument/2006/relationships" xmlns:p="http://schemas.openxmlformats.org/presentationml/2006/main">
  <p:tag name="TIMING" val="|26.7"/>
</p:tagLst>
</file>

<file path=ppt/tags/tag19.xml><?xml version="1.0" encoding="utf-8"?>
<p:tagLst xmlns:a="http://schemas.openxmlformats.org/drawingml/2006/main" xmlns:r="http://schemas.openxmlformats.org/officeDocument/2006/relationships" xmlns:p="http://schemas.openxmlformats.org/presentationml/2006/main">
  <p:tag name="TIMING" val="|2"/>
</p:tagLst>
</file>

<file path=ppt/tags/tag2.xml><?xml version="1.0" encoding="utf-8"?>
<p:tagLst xmlns:a="http://schemas.openxmlformats.org/drawingml/2006/main" xmlns:r="http://schemas.openxmlformats.org/officeDocument/2006/relationships" xmlns:p="http://schemas.openxmlformats.org/presentationml/2006/main">
  <p:tag name="TIMING" val="|2|0.5"/>
</p:tagLst>
</file>

<file path=ppt/tags/tag20.xml><?xml version="1.0" encoding="utf-8"?>
<p:tagLst xmlns:a="http://schemas.openxmlformats.org/drawingml/2006/main" xmlns:r="http://schemas.openxmlformats.org/officeDocument/2006/relationships" xmlns:p="http://schemas.openxmlformats.org/presentationml/2006/main">
  <p:tag name="TIMING" val="|2"/>
</p:tagLst>
</file>

<file path=ppt/tags/tag21.xml><?xml version="1.0" encoding="utf-8"?>
<p:tagLst xmlns:a="http://schemas.openxmlformats.org/drawingml/2006/main" xmlns:r="http://schemas.openxmlformats.org/officeDocument/2006/relationships" xmlns:p="http://schemas.openxmlformats.org/presentationml/2006/main">
  <p:tag name="TIMING" val="|1.3|0.5|1.3"/>
</p:tagLst>
</file>

<file path=ppt/tags/tag22.xml><?xml version="1.0" encoding="utf-8"?>
<p:tagLst xmlns:a="http://schemas.openxmlformats.org/drawingml/2006/main" xmlns:r="http://schemas.openxmlformats.org/officeDocument/2006/relationships" xmlns:p="http://schemas.openxmlformats.org/presentationml/2006/main">
  <p:tag name="TIMING" val="|1.3|0.3"/>
</p:tagLst>
</file>

<file path=ppt/tags/tag23.xml><?xml version="1.0" encoding="utf-8"?>
<p:tagLst xmlns:a="http://schemas.openxmlformats.org/drawingml/2006/main" xmlns:r="http://schemas.openxmlformats.org/officeDocument/2006/relationships" xmlns:p="http://schemas.openxmlformats.org/presentationml/2006/main">
  <p:tag name="TIMING" val="|1.5"/>
</p:tagLst>
</file>

<file path=ppt/tags/tag3.xml><?xml version="1.0" encoding="utf-8"?>
<p:tagLst xmlns:a="http://schemas.openxmlformats.org/drawingml/2006/main" xmlns:r="http://schemas.openxmlformats.org/officeDocument/2006/relationships" xmlns:p="http://schemas.openxmlformats.org/presentationml/2006/main">
  <p:tag name="TIMING" val="|1.7|0.6"/>
</p:tagLst>
</file>

<file path=ppt/tags/tag4.xml><?xml version="1.0" encoding="utf-8"?>
<p:tagLst xmlns:a="http://schemas.openxmlformats.org/drawingml/2006/main" xmlns:r="http://schemas.openxmlformats.org/officeDocument/2006/relationships" xmlns:p="http://schemas.openxmlformats.org/presentationml/2006/main">
  <p:tag name="TIMING" val="|12.3|5.4"/>
</p:tagLst>
</file>

<file path=ppt/tags/tag5.xml><?xml version="1.0" encoding="utf-8"?>
<p:tagLst xmlns:a="http://schemas.openxmlformats.org/drawingml/2006/main" xmlns:r="http://schemas.openxmlformats.org/officeDocument/2006/relationships" xmlns:p="http://schemas.openxmlformats.org/presentationml/2006/main">
  <p:tag name="TIMING" val="|3|2.5"/>
</p:tagLst>
</file>

<file path=ppt/tags/tag6.xml><?xml version="1.0" encoding="utf-8"?>
<p:tagLst xmlns:a="http://schemas.openxmlformats.org/drawingml/2006/main" xmlns:r="http://schemas.openxmlformats.org/officeDocument/2006/relationships" xmlns:p="http://schemas.openxmlformats.org/presentationml/2006/main">
  <p:tag name="TIMING" val="|0.5|0.9"/>
</p:tagLst>
</file>

<file path=ppt/tags/tag7.xml><?xml version="1.0" encoding="utf-8"?>
<p:tagLst xmlns:a="http://schemas.openxmlformats.org/drawingml/2006/main" xmlns:r="http://schemas.openxmlformats.org/officeDocument/2006/relationships" xmlns:p="http://schemas.openxmlformats.org/presentationml/2006/main">
  <p:tag name="TIMING" val="|2"/>
</p:tagLst>
</file>

<file path=ppt/tags/tag8.xml><?xml version="1.0" encoding="utf-8"?>
<p:tagLst xmlns:a="http://schemas.openxmlformats.org/drawingml/2006/main" xmlns:r="http://schemas.openxmlformats.org/officeDocument/2006/relationships" xmlns:p="http://schemas.openxmlformats.org/presentationml/2006/main">
  <p:tag name="TIMING" val="|1.6|0.4|16.4|0.3"/>
</p:tagLst>
</file>

<file path=ppt/tags/tag9.xml><?xml version="1.0" encoding="utf-8"?>
<p:tagLst xmlns:a="http://schemas.openxmlformats.org/drawingml/2006/main" xmlns:r="http://schemas.openxmlformats.org/officeDocument/2006/relationships" xmlns:p="http://schemas.openxmlformats.org/presentationml/2006/main">
  <p:tag name="TIMING" val="|2.5"/>
</p:tagLst>
</file>

<file path=ppt/theme/theme1.xml><?xml version="1.0" encoding="utf-8"?>
<a:theme xmlns:a="http://schemas.openxmlformats.org/drawingml/2006/main" name="Sfaccettatura">
  <a:themeElements>
    <a:clrScheme name="Sfaccettatur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Sfaccettatur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faccettatur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{CA0B89E2-5C5F-644F-A679-40450666FC36}tf10001060</Template>
  <TotalTime>4913348</TotalTime>
  <Words>1985</Words>
  <Application>Microsoft Macintosh PowerPoint</Application>
  <PresentationFormat>Presentazione su schermo (4:3)</PresentationFormat>
  <Paragraphs>147</Paragraphs>
  <Slides>27</Slides>
  <Notes>2</Notes>
  <HiddenSlides>0</HiddenSlides>
  <MMClips>0</MMClips>
  <ScaleCrop>false</ScaleCrop>
  <HeadingPairs>
    <vt:vector size="6" baseType="variant">
      <vt:variant>
        <vt:lpstr>Caratteri utilizzati</vt:lpstr>
      </vt:variant>
      <vt:variant>
        <vt:i4>10</vt:i4>
      </vt:variant>
      <vt:variant>
        <vt:lpstr>Tema</vt:lpstr>
      </vt:variant>
      <vt:variant>
        <vt:i4>1</vt:i4>
      </vt:variant>
      <vt:variant>
        <vt:lpstr>Titoli diapositive</vt:lpstr>
      </vt:variant>
      <vt:variant>
        <vt:i4>27</vt:i4>
      </vt:variant>
    </vt:vector>
  </HeadingPairs>
  <TitlesOfParts>
    <vt:vector size="38" baseType="lpstr">
      <vt:lpstr>Arial Unicode MS</vt:lpstr>
      <vt:lpstr>メイリオ</vt:lpstr>
      <vt:lpstr>ＭＳ Ｐゴシック</vt:lpstr>
      <vt:lpstr>Arial</vt:lpstr>
      <vt:lpstr>Calibri</vt:lpstr>
      <vt:lpstr>Courier New</vt:lpstr>
      <vt:lpstr>Times New Roman</vt:lpstr>
      <vt:lpstr>Trebuchet MS</vt:lpstr>
      <vt:lpstr>Wingdings</vt:lpstr>
      <vt:lpstr>Wingdings 3</vt:lpstr>
      <vt:lpstr>Sfaccettatura</vt:lpstr>
      <vt:lpstr>Diritto internazionale privato</vt:lpstr>
      <vt:lpstr>COMUNITARIZZAZIONE DEL D.I.P. DELLE OBBLIGAZIONI</vt:lpstr>
      <vt:lpstr>DIRITTO INT.PRIV. OBBLIGAZIONI</vt:lpstr>
      <vt:lpstr>DIRITTO INT.PRIV. OBBLIGAZIONI</vt:lpstr>
      <vt:lpstr>OBIETTIVI</vt:lpstr>
      <vt:lpstr>OBBLIGAZIONI CONTRATTUALI: ART. 57 L. 218/95</vt:lpstr>
      <vt:lpstr>NOZIONE DI CONTRATTO INTERNAZIONALE</vt:lpstr>
      <vt:lpstr>NOZIONE DI CONTRATTO INTERNAZIONALE</vt:lpstr>
      <vt:lpstr>NOZIONE DI CONTRATTO INTERNAZIONALE</vt:lpstr>
      <vt:lpstr>AMBITO DI APPLICAZIONE MATERIALE DEL REGOLAMENTO ROMA I</vt:lpstr>
      <vt:lpstr>AMBITO DI APPLICAZIONE MATERIALE DEL REGOLAMENTO ROMA I</vt:lpstr>
      <vt:lpstr>RICHIAMO IN OGNI CASO DI ART. 57 L. 218/95</vt:lpstr>
      <vt:lpstr>COORDINAMENTO CON ALTRE FONTI/PROBLEMA DEL CONTRATTO DI SOCIETA’</vt:lpstr>
      <vt:lpstr>COORDINAMENTO CON ALTRE FONTI</vt:lpstr>
      <vt:lpstr>EFFETTI DELLA TRASFORMAZIONE DELLA CONVENZIONE IN REGOLAMENTO</vt:lpstr>
      <vt:lpstr>COORDINAMENTO CON ALTRE FONTI</vt:lpstr>
      <vt:lpstr>COORDINAMENTO CON ALTRE FONTI</vt:lpstr>
      <vt:lpstr>COORDINAMENTO CON ALTRE FONTI</vt:lpstr>
      <vt:lpstr>CRITERI DI COLLEGAMENTO SECONDO IL REGOLAMENTO ROMA I</vt:lpstr>
      <vt:lpstr>CRITERI DI COLLEGAMENTO SECONDO IL REGOLAMENTO ROMA I</vt:lpstr>
      <vt:lpstr>CRITERI DI COLLEGAMENTO SECONDO IL REGOLAMENTO ROMA I</vt:lpstr>
      <vt:lpstr>CRITERI DI COLLEGAMENTO SECONDO IL REGOLAMENTO ROMA I</vt:lpstr>
      <vt:lpstr>Presentazione standard di PowerPoint</vt:lpstr>
      <vt:lpstr>PROBLEMA</vt:lpstr>
      <vt:lpstr>LEX MERCATORIA</vt:lpstr>
      <vt:lpstr>CRITERI DI COLLEGAMENTO IN ASSENZA DI SCELTA DI LEGGE- ART. 4</vt:lpstr>
      <vt:lpstr>Presentazione standard di PowerPoint</vt:lpstr>
    </vt:vector>
  </TitlesOfParts>
  <Company>HAL 9000</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Diritto internazionale privato</dc:title>
  <dc:creator>Giuseppe Sacco</dc:creator>
  <cp:lastModifiedBy>TONOLO SARA</cp:lastModifiedBy>
  <cp:revision>188</cp:revision>
  <dcterms:created xsi:type="dcterms:W3CDTF">2010-05-15T16:04:12Z</dcterms:created>
  <dcterms:modified xsi:type="dcterms:W3CDTF">2023-05-16T22:24:38Z</dcterms:modified>
</cp:coreProperties>
</file>