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395" r:id="rId2"/>
    <p:sldId id="375" r:id="rId3"/>
    <p:sldId id="354" r:id="rId4"/>
    <p:sldId id="415" r:id="rId5"/>
    <p:sldId id="414" r:id="rId6"/>
    <p:sldId id="374" r:id="rId7"/>
    <p:sldId id="393" r:id="rId8"/>
    <p:sldId id="428" r:id="rId9"/>
    <p:sldId id="316" r:id="rId10"/>
    <p:sldId id="317" r:id="rId11"/>
    <p:sldId id="318" r:id="rId12"/>
    <p:sldId id="419" r:id="rId13"/>
    <p:sldId id="429" r:id="rId14"/>
    <p:sldId id="430" r:id="rId15"/>
    <p:sldId id="431" r:id="rId16"/>
    <p:sldId id="432" r:id="rId17"/>
    <p:sldId id="433" r:id="rId18"/>
    <p:sldId id="355" r:id="rId19"/>
    <p:sldId id="420" r:id="rId20"/>
    <p:sldId id="356" r:id="rId21"/>
    <p:sldId id="434" r:id="rId22"/>
    <p:sldId id="435" r:id="rId23"/>
    <p:sldId id="332" r:id="rId24"/>
    <p:sldId id="357" r:id="rId25"/>
    <p:sldId id="333" r:id="rId26"/>
    <p:sldId id="328" r:id="rId27"/>
    <p:sldId id="364" r:id="rId28"/>
    <p:sldId id="329" r:id="rId29"/>
    <p:sldId id="421" r:id="rId30"/>
    <p:sldId id="330" r:id="rId31"/>
    <p:sldId id="331" r:id="rId32"/>
    <p:sldId id="394" r:id="rId33"/>
    <p:sldId id="926" r:id="rId34"/>
  </p:sldIdLst>
  <p:sldSz cx="9144000" cy="6858000" type="screen4x3"/>
  <p:notesSz cx="6858000" cy="9144000"/>
  <p:defaultTextStyle>
    <a:defPPr>
      <a:defRPr lang="it-IT"/>
    </a:defPPr>
    <a:lvl1pPr marL="0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2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4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useppe Sacco" initials="G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79" autoAdjust="0"/>
    <p:restoredTop sz="93147" autoAdjust="0"/>
  </p:normalViewPr>
  <p:slideViewPr>
    <p:cSldViewPr snapToGrid="0" snapToObjects="1">
      <p:cViewPr>
        <p:scale>
          <a:sx n="68" d="100"/>
          <a:sy n="68" d="100"/>
        </p:scale>
        <p:origin x="9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EFE70-B674-D846-9A0C-332F280B0AB1}" type="datetimeFigureOut">
              <a:rPr lang="it-IT" smtClean="0"/>
              <a:pPr/>
              <a:t>17/05/23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6EC72-F1B8-9C4C-8096-14FDE216B6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193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25F9-B5B5-9144-9C8C-BDFEB7F799A8}" type="datetimeFigureOut">
              <a:rPr lang="it-IT" smtClean="0"/>
              <a:pPr/>
              <a:t>17/05/23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6B343-03D9-004A-9B7D-A3AF558E8B8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225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2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4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C649-9489-4872-A746-F1F0B460D0E9}" type="slidenum">
              <a:rPr lang="it-IT" smtClean="0">
                <a:solidFill>
                  <a:srgbClr val="000000"/>
                </a:solidFill>
              </a:rPr>
              <a:pPr/>
              <a:t>33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3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C58-04AF-7844-97A9-77798D8CF43D}" type="datetime1">
              <a:rPr lang="it-IT" smtClean="0"/>
              <a:pPr/>
              <a:t>17/05/23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05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17/05/23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6858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17/05/23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6281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17/05/23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7069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17/05/23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58803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17/05/23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41446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8DE2-4B42-9840-A462-8EC47F0B9D53}" type="datetime1">
              <a:rPr lang="it-IT" smtClean="0"/>
              <a:pPr/>
              <a:t>17/05/23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732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17/05/23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37456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7DE8-2C1F-E946-B8AD-1DF947532FCB}" type="datetime1">
              <a:rPr lang="it-IT" smtClean="0"/>
              <a:pPr/>
              <a:t>17/05/23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37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CE42-C657-2A4A-AD68-21118C048F5C}" type="datetime1">
              <a:rPr lang="it-IT" smtClean="0"/>
              <a:pPr/>
              <a:t>17/05/23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72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17/05/23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64144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8B3E-A1F5-1D49-9B09-B96A7E5C1CA4}" type="datetime1">
              <a:rPr lang="it-IT" smtClean="0"/>
              <a:pPr/>
              <a:t>17/05/23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70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04D-D8E6-7344-8BFD-6159BD5FD65B}" type="datetime1">
              <a:rPr lang="it-IT" smtClean="0"/>
              <a:pPr/>
              <a:t>17/05/23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54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17/05/23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0331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0255-537F-6245-984B-CFB53661B286}" type="datetime1">
              <a:rPr lang="it-IT" smtClean="0"/>
              <a:pPr/>
              <a:t>17/05/23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92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105C-25A3-CA49-A27D-6C1509C1AA1F}" type="datetime1">
              <a:rPr lang="it-IT" smtClean="0"/>
              <a:pPr/>
              <a:t>17/05/23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30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FD00-4ED1-6A4E-9ED3-729722178ABC}" type="datetime1">
              <a:rPr lang="it-IT" smtClean="0"/>
              <a:pPr/>
              <a:t>17/05/23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22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Diritto internazionale privato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800" dirty="0"/>
              <a:t>prof. Sara </a:t>
            </a:r>
            <a:r>
              <a:rPr lang="it-IT" sz="2800" dirty="0" err="1"/>
              <a:t>Tonolo</a:t>
            </a:r>
            <a:r>
              <a:rPr lang="it-IT" sz="2800" dirty="0"/>
              <a:t> </a:t>
            </a:r>
            <a:r>
              <a:rPr lang="it-IT" sz="2800" dirty="0" err="1"/>
              <a:t>–</a:t>
            </a:r>
            <a:endParaRPr lang="it-IT" sz="2800" dirty="0"/>
          </a:p>
          <a:p>
            <a:pPr>
              <a:buFontTx/>
              <a:buChar char="-"/>
            </a:pPr>
            <a:r>
              <a:rPr lang="it-IT" sz="2800" dirty="0"/>
              <a:t>GORIZIA, 17 maggio 2023-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33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31"/>
    </mc:Choice>
    <mc:Fallback xmlns="">
      <p:transition spd="slow" advTm="216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99" y="298174"/>
            <a:ext cx="6347713" cy="163222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/>
              <a:t>INFLUENZA DEL DIRITTO UE SULLE NORME </a:t>
            </a:r>
            <a:r>
              <a:rPr lang="it-IT" dirty="0" err="1"/>
              <a:t>DI</a:t>
            </a:r>
            <a:r>
              <a:rPr lang="it-IT" dirty="0"/>
              <a:t> APPLICAZIONE NECESSARIA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AutoNum type="arabicParenR"/>
            </a:pPr>
            <a:r>
              <a:rPr lang="it-IT" sz="2400" dirty="0"/>
              <a:t>CGCE 23.11.1999 </a:t>
            </a:r>
            <a:r>
              <a:rPr lang="it-IT" sz="2400" dirty="0" err="1"/>
              <a:t>Arblade</a:t>
            </a:r>
            <a:r>
              <a:rPr lang="it-IT" sz="2400" dirty="0"/>
              <a:t>: imprese francesi inviano lavoratori in Belgio per svolgere lavori di costruzione; le autorità belghe intendono far rispettare disposizioni nazionali di diritto del lavoro: imprese francesi lamentano contrarietà a dir. UE </a:t>
            </a:r>
            <a:r>
              <a:rPr lang="it-IT" sz="2400" dirty="0" err="1"/>
              <a:t>–</a:t>
            </a:r>
            <a:r>
              <a:rPr lang="it-IT" sz="2400" dirty="0"/>
              <a:t> CGCE ordina disapplicazione </a:t>
            </a:r>
            <a:r>
              <a:rPr lang="it-IT" sz="2400" dirty="0" err="1"/>
              <a:t>–</a:t>
            </a:r>
            <a:r>
              <a:rPr lang="it-IT" sz="2400" dirty="0"/>
              <a:t> conferma in: CGCE15.3.2001, </a:t>
            </a:r>
            <a:r>
              <a:rPr lang="it-IT" sz="2400" dirty="0" err="1"/>
              <a:t>Mazzoleni</a:t>
            </a:r>
            <a:r>
              <a:rPr lang="it-IT" sz="2400" dirty="0"/>
              <a:t>; 25.10.2001, </a:t>
            </a:r>
            <a:r>
              <a:rPr lang="it-IT" sz="2400" dirty="0" err="1"/>
              <a:t>Finalarte</a:t>
            </a:r>
            <a:r>
              <a:rPr lang="it-IT" sz="2400" dirty="0"/>
              <a:t>; 24.1.2002, </a:t>
            </a:r>
            <a:r>
              <a:rPr lang="it-IT" sz="2400" dirty="0" err="1"/>
              <a:t>Portugaia</a:t>
            </a:r>
            <a:r>
              <a:rPr lang="it-IT" sz="2400" dirty="0"/>
              <a:t>; 30.9.2003, </a:t>
            </a:r>
            <a:r>
              <a:rPr lang="it-IT" sz="2400" dirty="0" err="1"/>
              <a:t>Inspire</a:t>
            </a:r>
            <a:r>
              <a:rPr lang="it-IT" sz="2400" dirty="0"/>
              <a:t> Art.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10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6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85"/>
    </mc:Choice>
    <mc:Fallback xmlns="">
      <p:transition spd="slow" advTm="76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99" y="298174"/>
            <a:ext cx="6347713" cy="163222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/>
              <a:t>INFLUENZA DEL DIRITTO UE SULLE NORME </a:t>
            </a:r>
            <a:r>
              <a:rPr lang="it-IT" dirty="0" err="1"/>
              <a:t>DI</a:t>
            </a:r>
            <a:r>
              <a:rPr lang="it-IT" dirty="0"/>
              <a:t> APPLICAZIONE NECESSARIA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2400" dirty="0"/>
              <a:t>2) CGCE 9.11.2000  - </a:t>
            </a:r>
            <a:r>
              <a:rPr lang="it-IT" sz="2400" dirty="0" err="1"/>
              <a:t>Ingmar</a:t>
            </a:r>
            <a:r>
              <a:rPr lang="it-IT" sz="2400" dirty="0"/>
              <a:t> – contratto di agenzia tra società della California e agente che lavora in Gran Bretagna, sottoposto a l. della California; l’agente viene licenziato e reclama indennità prevista da l. inglese in attuazione di dir. </a:t>
            </a:r>
            <a:r>
              <a:rPr lang="it-IT" sz="2400" dirty="0" err="1"/>
              <a:t>ue</a:t>
            </a:r>
            <a:r>
              <a:rPr lang="it-IT" sz="2400" dirty="0"/>
              <a:t> su agenti commerciali; CGCE gli dà ragione affermando che si tratta di disposizioni imperative da applicarsi anche quando il contratto sia sottoposto a legge non UE </a:t>
            </a:r>
            <a:r>
              <a:rPr lang="it-IT" sz="2400" dirty="0" err="1"/>
              <a:t>–</a:t>
            </a:r>
            <a:r>
              <a:rPr lang="it-IT" sz="2400" dirty="0"/>
              <a:t> norme di applicazione necessaria europee? </a:t>
            </a:r>
            <a:r>
              <a:rPr lang="it-IT" sz="2400" dirty="0" err="1"/>
              <a:t>–</a:t>
            </a:r>
            <a:r>
              <a:rPr lang="it-IT" sz="2400" dirty="0"/>
              <a:t> giurisprudenza nazionale contraria: es. Cass. Fr. 28.11.2000 </a:t>
            </a:r>
            <a:r>
              <a:rPr lang="it-IT" sz="2400" dirty="0" err="1"/>
              <a:t>–</a:t>
            </a:r>
            <a:r>
              <a:rPr lang="it-IT" sz="2400" dirty="0"/>
              <a:t> art. 3.4. Reg. Roma 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11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87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361"/>
    </mc:Choice>
    <mc:Fallback xmlns="">
      <p:transition spd="slow" advTm="141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NORME DI APPLICAZIONE NECESSARIA UE?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sz="2800" b="1" u="sng" dirty="0"/>
              <a:t>ART. 3, par. 4 REG. ROMA </a:t>
            </a:r>
            <a:r>
              <a:rPr lang="it-IT" sz="2800" dirty="0"/>
              <a:t>I: «qualora tutti gli altri elementi pertinenti alla situazione siano ubicati nel momento in cui si opera la scelta in uno o più Stati membri, la scelta di una legge applicabile diversa da quella di uno Stato membro ad opera delle parti </a:t>
            </a:r>
            <a:r>
              <a:rPr lang="it-IT" sz="2800" b="1" u="sng" dirty="0"/>
              <a:t>fa salva l’applicazione delle disposizioni di diritto comunitario, se del caso, come applicate nello Stato membro del foro</a:t>
            </a:r>
            <a:r>
              <a:rPr lang="it-IT" sz="2800" dirty="0"/>
              <a:t>, alle quali non è permesso derogare convenzionalmente».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12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96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05"/>
    </mc:Choice>
    <mc:Fallback xmlns="">
      <p:transition spd="slow" advTm="86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NORME DI APPLICAZIONE NECESSARIA UE?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sz="2800" b="1" u="sng" dirty="0"/>
              <a:t>ART. 9 REG. ROMA </a:t>
            </a:r>
            <a:r>
              <a:rPr lang="it-IT" sz="2800" dirty="0"/>
              <a:t>I: «Le norme di applicazione necessaria sono disposizioni il cui rispetto è ritenuto cruciale da un paese per la salvaguardia dei suoi interessi pubblici, quali la sua organizzazione politica, sociale o economica, al punto di esigerne l’applicazione a tutte le situazioni che rientrino nel loro campo di applicazione, qualunque sia la legge applicabile al contratto secondo il presente regolamento ».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13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5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05"/>
    </mc:Choice>
    <mc:Fallback xmlns="">
      <p:transition spd="slow" advTm="86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NORME DI APPLICAZIONE NECESSARIA UE?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b="1" u="sng" dirty="0"/>
              <a:t>ART. 9 REG. ROMA </a:t>
            </a:r>
            <a:r>
              <a:rPr lang="it-IT" sz="2800" dirty="0"/>
              <a:t>I: «Le disposizioni del presente regolamento non ostano all’applicazione delle norme di applicazione necessaria della legge del foro ».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14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37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05"/>
    </mc:Choice>
    <mc:Fallback xmlns="">
      <p:transition spd="slow" advTm="86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NORME DI APPLICAZIONE NECESSARIA UE?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8" y="2160590"/>
            <a:ext cx="7779027" cy="424589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2800" b="1" u="sng" dirty="0"/>
              <a:t>ART. 9 REG. ROMA </a:t>
            </a:r>
            <a:r>
              <a:rPr lang="it-IT" sz="2800" dirty="0"/>
              <a:t>I: «Può essere data efficacia anche alle norme di applicazione necessaria del paese in cui gli obblighi derivanti dal contratto devono essere o sono eseguiti, nella misura in cui tali norme di applicazione necessaria rendono illecito l’adempimento del contratto, Per decidere se vada data efficacia a queste norme si deve tenere conto della loro natura, e della loro finalità nonché delle conseguenze derivanti dal fatto che sono applicate o meno».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15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9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05"/>
    </mc:Choice>
    <mc:Fallback xmlns="">
      <p:transition spd="slow" advTm="86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NORME DI APPLICAZIONE NECESSARIA UE?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8" y="2160590"/>
            <a:ext cx="7779027" cy="424589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800" b="1" u="sng" dirty="0"/>
              <a:t>ART. 9 par. 3 REG. ROMA </a:t>
            </a:r>
            <a:r>
              <a:rPr lang="it-IT" sz="2800" dirty="0"/>
              <a:t>I: Caso </a:t>
            </a:r>
            <a:r>
              <a:rPr lang="it-IT" sz="2800" dirty="0" err="1"/>
              <a:t>Nikoforidis</a:t>
            </a:r>
            <a:r>
              <a:rPr lang="it-IT" sz="2800" dirty="0"/>
              <a:t>- 18.10.2016- insegnante greco lavora in Germania </a:t>
            </a:r>
            <a:r>
              <a:rPr lang="it-IT" sz="2800" dirty="0" err="1"/>
              <a:t>concontratto</a:t>
            </a:r>
            <a:r>
              <a:rPr lang="it-IT" sz="2800" dirty="0"/>
              <a:t> sottoposto alla legge tedesca ma si vede licenziato in base a norma di applicazione necessaria greca- in base ad accordi conclusi da Grecia con la Commissione europea. La Banca centrale e il FMI- possono applicarsi? CGUE dice NON come norme di </a:t>
            </a:r>
            <a:r>
              <a:rPr lang="it-IT" sz="2800" dirty="0" err="1"/>
              <a:t>appl</a:t>
            </a:r>
            <a:r>
              <a:rPr lang="it-IT" sz="2800" dirty="0"/>
              <a:t>. Necessaria ma come elementi di valutazione del caso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16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7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05"/>
    </mc:Choice>
    <mc:Fallback xmlns="">
      <p:transition spd="slow" advTm="86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NORME DI APPLICAZIONE NECESSARIA UE?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8" y="2160590"/>
            <a:ext cx="7779027" cy="424589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sz="2800" b="1" u="sng" dirty="0"/>
              <a:t>ART. 9 par. 3 REG. ROMA </a:t>
            </a:r>
            <a:r>
              <a:rPr lang="it-IT" sz="2800" dirty="0"/>
              <a:t>I: Norma richiamata dal </a:t>
            </a:r>
            <a:r>
              <a:rPr lang="it-IT" sz="2800" dirty="0" err="1"/>
              <a:t>d.l.</a:t>
            </a:r>
            <a:r>
              <a:rPr lang="it-IT" sz="2800" dirty="0"/>
              <a:t> n. 9 del 2 marzo 2020 «cura-Italia» e nell’art. 88 bis della l. 27 del 24 aprile 2020 che prevede che l’impossibilità sopravvenuta delle prestazioni contenute in contratti di viaggio sia considerata norma di applicazione necessaria (comma 8 art. 28): vettore obbligato a rimborsare tramite voucher il passeggero e passeggero obbligato ad accettare.</a:t>
            </a:r>
          </a:p>
          <a:p>
            <a:pPr marL="0" indent="0" algn="just">
              <a:buNone/>
            </a:pPr>
            <a:r>
              <a:rPr lang="it-IT" sz="2800" dirty="0"/>
              <a:t>Direttive 2302/2015 prevedevano rimborso a scelta del passeggero- in Italia d. </a:t>
            </a:r>
            <a:r>
              <a:rPr lang="it-IT" sz="2800" dirty="0" err="1"/>
              <a:t>lgs</a:t>
            </a:r>
            <a:r>
              <a:rPr lang="it-IT" sz="2800" dirty="0"/>
              <a:t>. N. 62 21.5.2018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17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1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05"/>
    </mc:Choice>
    <mc:Fallback xmlns="">
      <p:transition spd="slow" advTm="86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400" y="1"/>
            <a:ext cx="8642675" cy="1955800"/>
          </a:xfrm>
          <a:solidFill>
            <a:srgbClr val="008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LEGGE APPLICABILE ALLE OBBLIGAZIONI NON CONTRATTUALI: REG. ROMA II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79400" y="2184399"/>
            <a:ext cx="8261675" cy="4171951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it-IT" sz="2400" dirty="0">
                <a:solidFill>
                  <a:srgbClr val="000000"/>
                </a:solidFill>
              </a:rPr>
              <a:t>Ambito di applicazione </a:t>
            </a:r>
            <a:r>
              <a:rPr lang="it-IT" sz="2400" dirty="0"/>
              <a:t>Reg. 864/2007 dell’11 luglio 2007 in vigore dall’11.1.2009 – </a:t>
            </a:r>
            <a:r>
              <a:rPr lang="it-IT" sz="2400" b="1" dirty="0"/>
              <a:t>c.d. Roma II </a:t>
            </a:r>
            <a:r>
              <a:rPr lang="it-IT" sz="2400" dirty="0"/>
              <a:t>– Stati membri eccetto Danimarca, Regno Unito</a:t>
            </a:r>
            <a:r>
              <a:rPr lang="it-IT" sz="2400" dirty="0">
                <a:solidFill>
                  <a:srgbClr val="000000"/>
                </a:solidFill>
              </a:rPr>
              <a:t>: art.1: «</a:t>
            </a:r>
            <a:r>
              <a:rPr lang="it-IT" sz="2400" b="1" u="sng" dirty="0">
                <a:solidFill>
                  <a:srgbClr val="000000"/>
                </a:solidFill>
              </a:rPr>
              <a:t>in circostanze che comportino un conflitto di leggi, alle obbligazioni extracontrattuali in materia civile e commerciale</a:t>
            </a:r>
            <a:r>
              <a:rPr lang="it-IT" sz="2400" dirty="0">
                <a:solidFill>
                  <a:srgbClr val="000000"/>
                </a:solidFill>
              </a:rPr>
              <a:t>»</a:t>
            </a:r>
          </a:p>
          <a:p>
            <a:pPr marL="0" indent="0" algn="just">
              <a:buNone/>
            </a:pPr>
            <a:endParaRPr lang="it-IT" sz="2400" dirty="0">
              <a:solidFill>
                <a:srgbClr val="000000"/>
              </a:solidFill>
            </a:endParaRPr>
          </a:p>
          <a:p>
            <a:pPr algn="just">
              <a:buFontTx/>
              <a:buChar char="-"/>
            </a:pPr>
            <a:r>
              <a:rPr lang="it-IT" sz="2400" dirty="0">
                <a:solidFill>
                  <a:srgbClr val="000000"/>
                </a:solidFill>
              </a:rPr>
              <a:t>MATERIE ESCLUSE: fiscali, doganali, amministrative, </a:t>
            </a:r>
            <a:r>
              <a:rPr lang="it-IT" sz="2400" dirty="0" err="1">
                <a:solidFill>
                  <a:srgbClr val="000000"/>
                </a:solidFill>
              </a:rPr>
              <a:t>resp</a:t>
            </a:r>
            <a:r>
              <a:rPr lang="it-IT" sz="2400" dirty="0">
                <a:solidFill>
                  <a:srgbClr val="000000"/>
                </a:solidFill>
              </a:rPr>
              <a:t>. dello Stato+ par. 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18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9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96"/>
    </mc:Choice>
    <mc:Fallback xmlns="">
      <p:transition spd="slow" advTm="85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400" y="1"/>
            <a:ext cx="8642675" cy="1955800"/>
          </a:xfrm>
          <a:solidFill>
            <a:srgbClr val="008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LEGGE APPLICABILE ALL’ILLECITO: REG. ROMA II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79400" y="2184399"/>
            <a:ext cx="8261675" cy="4171951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it-IT" sz="2800" dirty="0"/>
              <a:t>Ambito di applicazione materiale: elementi oggettivi e soggettivi dell’illecito: condotta, dolo, colpa, danno, nesso di causalità, ecc.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19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3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09"/>
    </mc:Choice>
    <mc:Fallback xmlns="">
      <p:transition spd="slow" advTm="33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itolo 1"/>
          <p:cNvSpPr>
            <a:spLocks noGrp="1"/>
          </p:cNvSpPr>
          <p:nvPr>
            <p:ph type="title"/>
          </p:nvPr>
        </p:nvSpPr>
        <p:spPr>
          <a:xfrm>
            <a:off x="457201" y="341313"/>
            <a:ext cx="82296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Calibri" charset="0"/>
              </a:rPr>
              <a:t>LIMITI ALLA LEGGE APPLICABILE</a:t>
            </a:r>
          </a:p>
        </p:txBody>
      </p:sp>
      <p:sp>
        <p:nvSpPr>
          <p:cNvPr id="69634" name="Segnaposto testo 2"/>
          <p:cNvSpPr>
            <a:spLocks noGrp="1"/>
          </p:cNvSpPr>
          <p:nvPr>
            <p:ph type="body" idx="1"/>
          </p:nvPr>
        </p:nvSpPr>
        <p:spPr>
          <a:xfrm>
            <a:off x="0" y="1341438"/>
            <a:ext cx="4040188" cy="782637"/>
          </a:xfrm>
        </p:spPr>
        <p:txBody>
          <a:bodyPr/>
          <a:lstStyle/>
          <a:p>
            <a:r>
              <a:rPr lang="it-IT" dirty="0">
                <a:latin typeface="Calibri" charset="0"/>
              </a:rPr>
              <a:t>L</a:t>
            </a:r>
            <a:r>
              <a:rPr lang="ja-JP" altLang="it-IT" dirty="0">
                <a:latin typeface="Calibri" charset="0"/>
              </a:rPr>
              <a:t>’</a:t>
            </a:r>
            <a:r>
              <a:rPr lang="it-IT" dirty="0">
                <a:latin typeface="Calibri" charset="0"/>
              </a:rPr>
              <a:t>ordine pubblico – art. 21 Roma I</a:t>
            </a:r>
          </a:p>
        </p:txBody>
      </p:sp>
      <p:sp>
        <p:nvSpPr>
          <p:cNvPr id="69635" name="Segnaposto contenuto 3"/>
          <p:cNvSpPr>
            <a:spLocks noGrp="1"/>
          </p:cNvSpPr>
          <p:nvPr>
            <p:ph sz="half" idx="2"/>
          </p:nvPr>
        </p:nvSpPr>
        <p:spPr>
          <a:xfrm>
            <a:off x="0" y="2205038"/>
            <a:ext cx="3924300" cy="3951287"/>
          </a:xfrm>
        </p:spPr>
        <p:txBody>
          <a:bodyPr/>
          <a:lstStyle/>
          <a:p>
            <a:r>
              <a:rPr lang="it-IT" dirty="0">
                <a:latin typeface="Calibri" charset="0"/>
              </a:rPr>
              <a:t>Limite </a:t>
            </a:r>
            <a:r>
              <a:rPr lang="it-IT" dirty="0" err="1">
                <a:latin typeface="Calibri" charset="0"/>
              </a:rPr>
              <a:t>all</a:t>
            </a:r>
            <a:r>
              <a:rPr lang="ja-JP" altLang="it-IT" dirty="0">
                <a:latin typeface="Calibri" charset="0"/>
              </a:rPr>
              <a:t>’</a:t>
            </a:r>
            <a:r>
              <a:rPr lang="it-IT" dirty="0">
                <a:latin typeface="Calibri" charset="0"/>
              </a:rPr>
              <a:t>applicazione della legge straniera richiamata</a:t>
            </a:r>
          </a:p>
          <a:p>
            <a:r>
              <a:rPr lang="it-IT" dirty="0">
                <a:latin typeface="Calibri" charset="0"/>
              </a:rPr>
              <a:t>Impiego non frequente</a:t>
            </a:r>
          </a:p>
          <a:p>
            <a:pPr lvl="1"/>
            <a:r>
              <a:rPr lang="it-IT" dirty="0">
                <a:latin typeface="Calibri" charset="0"/>
                <a:ea typeface="ＭＳ Ｐゴシック" charset="0"/>
              </a:rPr>
              <a:t>Coincidenza </a:t>
            </a:r>
            <a:r>
              <a:rPr lang="it-IT" i="1" dirty="0">
                <a:latin typeface="Calibri" charset="0"/>
                <a:ea typeface="ＭＳ Ｐゴシック" charset="0"/>
              </a:rPr>
              <a:t>forum </a:t>
            </a:r>
            <a:r>
              <a:rPr lang="it-IT" dirty="0">
                <a:latin typeface="Calibri" charset="0"/>
                <a:ea typeface="ＭＳ Ｐゴシック" charset="0"/>
              </a:rPr>
              <a:t>e </a:t>
            </a:r>
            <a:r>
              <a:rPr lang="it-IT" i="1" dirty="0" err="1">
                <a:latin typeface="Calibri" charset="0"/>
                <a:ea typeface="ＭＳ Ｐゴシック" charset="0"/>
              </a:rPr>
              <a:t>ius</a:t>
            </a:r>
            <a:endParaRPr lang="it-IT" i="1" dirty="0">
              <a:latin typeface="Calibri" charset="0"/>
              <a:ea typeface="ＭＳ Ｐゴシック" charset="0"/>
            </a:endParaRPr>
          </a:p>
          <a:p>
            <a:pPr lvl="1"/>
            <a:r>
              <a:rPr lang="it-IT" dirty="0">
                <a:latin typeface="Calibri" charset="0"/>
                <a:ea typeface="ＭＳ Ｐゴシック" charset="0"/>
              </a:rPr>
              <a:t>Ampia armonizzazione leggi nazionali Stati membri</a:t>
            </a:r>
          </a:p>
          <a:p>
            <a:r>
              <a:rPr lang="it-IT" dirty="0">
                <a:latin typeface="Calibri" charset="0"/>
              </a:rPr>
              <a:t>Possibile utilizzo per applicazione legge Stato terzo</a:t>
            </a:r>
          </a:p>
        </p:txBody>
      </p:sp>
      <p:sp>
        <p:nvSpPr>
          <p:cNvPr id="69636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356100" y="1341438"/>
            <a:ext cx="4787900" cy="639762"/>
          </a:xfrm>
        </p:spPr>
        <p:txBody>
          <a:bodyPr/>
          <a:lstStyle/>
          <a:p>
            <a:r>
              <a:rPr lang="it-IT" dirty="0">
                <a:latin typeface="Calibri" charset="0"/>
              </a:rPr>
              <a:t>Le norme di applicazione necessaria – art. 3 par.4</a:t>
            </a:r>
          </a:p>
        </p:txBody>
      </p:sp>
      <p:sp>
        <p:nvSpPr>
          <p:cNvPr id="69637" name="Segnaposto contenuto 5"/>
          <p:cNvSpPr>
            <a:spLocks noGrp="1"/>
          </p:cNvSpPr>
          <p:nvPr>
            <p:ph sz="quarter" idx="4"/>
          </p:nvPr>
        </p:nvSpPr>
        <p:spPr>
          <a:xfrm>
            <a:off x="4284663" y="1955272"/>
            <a:ext cx="4859337" cy="4868862"/>
          </a:xfrm>
        </p:spPr>
        <p:txBody>
          <a:bodyPr/>
          <a:lstStyle/>
          <a:p>
            <a:r>
              <a:rPr lang="it-IT" dirty="0">
                <a:latin typeface="Calibri" charset="0"/>
              </a:rPr>
              <a:t>Norme a tutela di un interesse pubblico (politico, sociale, economico)</a:t>
            </a:r>
          </a:p>
          <a:p>
            <a:r>
              <a:rPr lang="it-IT" dirty="0">
                <a:latin typeface="Calibri" charset="0"/>
              </a:rPr>
              <a:t>Applicabili a prescindere dalla legge richiamata</a:t>
            </a:r>
          </a:p>
          <a:p>
            <a:pPr lvl="1"/>
            <a:r>
              <a:rPr lang="it-IT" dirty="0">
                <a:latin typeface="Calibri" charset="0"/>
                <a:ea typeface="ＭＳ Ｐゴシック" charset="0"/>
              </a:rPr>
              <a:t>Vi rientrano norme a protezione di una parte contrattuale?</a:t>
            </a:r>
          </a:p>
          <a:p>
            <a:r>
              <a:rPr lang="it-IT" b="1" dirty="0" err="1">
                <a:latin typeface="Calibri" charset="0"/>
              </a:rPr>
              <a:t>Nan</a:t>
            </a:r>
            <a:r>
              <a:rPr lang="it-IT" dirty="0">
                <a:latin typeface="Calibri" charset="0"/>
              </a:rPr>
              <a:t> </a:t>
            </a:r>
            <a:r>
              <a:rPr lang="it-IT" i="1" dirty="0" err="1">
                <a:latin typeface="Calibri" charset="0"/>
              </a:rPr>
              <a:t>lex</a:t>
            </a:r>
            <a:r>
              <a:rPr lang="it-IT" i="1" dirty="0">
                <a:latin typeface="Calibri" charset="0"/>
              </a:rPr>
              <a:t> fori </a:t>
            </a:r>
            <a:r>
              <a:rPr lang="it-IT" dirty="0">
                <a:latin typeface="Calibri" charset="0"/>
              </a:rPr>
              <a:t>sempre applicabili</a:t>
            </a:r>
          </a:p>
          <a:p>
            <a:r>
              <a:rPr lang="it-IT" b="1" dirty="0" err="1">
                <a:latin typeface="Calibri" charset="0"/>
              </a:rPr>
              <a:t>Nan</a:t>
            </a:r>
            <a:r>
              <a:rPr lang="it-IT" dirty="0">
                <a:latin typeface="Calibri" charset="0"/>
              </a:rPr>
              <a:t> altro Stato applicabili solo se</a:t>
            </a:r>
          </a:p>
          <a:p>
            <a:pPr lvl="1"/>
            <a:r>
              <a:rPr lang="it-IT" dirty="0">
                <a:latin typeface="Calibri" charset="0"/>
                <a:ea typeface="ＭＳ Ｐゴシック" charset="0"/>
              </a:rPr>
              <a:t>Luogo di esecuzione del contratto</a:t>
            </a:r>
          </a:p>
          <a:p>
            <a:pPr lvl="1"/>
            <a:r>
              <a:rPr lang="it-IT" dirty="0">
                <a:latin typeface="Calibri" charset="0"/>
                <a:ea typeface="ＭＳ Ｐゴシック" charset="0"/>
              </a:rPr>
              <a:t>Illiceità adempimento contratto</a:t>
            </a:r>
          </a:p>
        </p:txBody>
      </p:sp>
    </p:spTree>
    <p:extLst>
      <p:ext uri="{BB962C8B-B14F-4D97-AF65-F5344CB8AC3E}">
        <p14:creationId xmlns:p14="http://schemas.microsoft.com/office/powerpoint/2010/main" val="347731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647"/>
    </mc:Choice>
    <mc:Fallback xmlns="">
      <p:transition spd="slow" advTm="18564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400" y="0"/>
            <a:ext cx="8642675" cy="1955800"/>
          </a:xfrm>
          <a:solidFill>
            <a:srgbClr val="008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LEGGE APPLICABILE ALLA RESPONSABILITA’ PER FATTO ILLECITO/REG. ROMA II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79400" y="1955801"/>
            <a:ext cx="8261675" cy="440055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it-IT" sz="2400" dirty="0"/>
              <a:t>ART: 14: Le parti possono convenire di sottoporre l’obbligazione extra-contrattuale ad una legge di loro scelta:</a:t>
            </a:r>
          </a:p>
          <a:p>
            <a:pPr algn="just">
              <a:buFontTx/>
              <a:buChar char="-"/>
            </a:pPr>
            <a:r>
              <a:rPr lang="it-IT" sz="2400" dirty="0"/>
              <a:t>A) con un accordo posteriore al verificarsi del fatto che ha determinato il danno</a:t>
            </a:r>
          </a:p>
          <a:p>
            <a:pPr algn="just">
              <a:buFontTx/>
              <a:buChar char="-"/>
            </a:pPr>
            <a:r>
              <a:rPr lang="it-IT" sz="2400" dirty="0"/>
              <a:t>O</a:t>
            </a:r>
          </a:p>
          <a:p>
            <a:pPr algn="just">
              <a:buFontTx/>
              <a:buChar char="-"/>
            </a:pPr>
            <a:r>
              <a:rPr lang="it-IT" sz="2400" dirty="0"/>
              <a:t>B) se tutte le parti esercitano una </a:t>
            </a:r>
            <a:r>
              <a:rPr lang="it-IT" sz="2400" dirty="0" err="1"/>
              <a:t>attivitàcommercile</a:t>
            </a:r>
            <a:r>
              <a:rPr lang="it-IT" sz="2400" dirty="0"/>
              <a:t> anche mediante un accordo liberamente negoziato prima del verificarsi del fatto che ha determinato il danno.</a:t>
            </a:r>
          </a:p>
          <a:p>
            <a:pPr algn="just">
              <a:buFontTx/>
              <a:buChar char="-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20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89"/>
    </mc:Choice>
    <mc:Fallback xmlns="">
      <p:transition spd="slow" advTm="98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400" y="0"/>
            <a:ext cx="8642675" cy="1955800"/>
          </a:xfrm>
          <a:solidFill>
            <a:srgbClr val="008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LEGGE APPLICABILE ALLA RESPONSABILITA’ PER FATTO ILLECITO/REG. ROMA II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79400" y="1955801"/>
            <a:ext cx="8261675" cy="4400550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it-IT" sz="2400" dirty="0"/>
              <a:t>Scelta di legge delle parti (art. 14):</a:t>
            </a:r>
          </a:p>
          <a:p>
            <a:pPr lvl="1" algn="just">
              <a:buFontTx/>
              <a:buChar char="-"/>
            </a:pPr>
            <a:r>
              <a:rPr lang="it-IT" sz="2400" dirty="0"/>
              <a:t>Accordo posteriore al fatto che ha causato il danno;</a:t>
            </a:r>
          </a:p>
          <a:p>
            <a:pPr lvl="1" algn="just">
              <a:buFontTx/>
              <a:buChar char="-"/>
            </a:pPr>
            <a:r>
              <a:rPr lang="it-IT" sz="2400" dirty="0"/>
              <a:t>Anche con un accordo anteriore se tutte le parti esercitano attività commerciale;</a:t>
            </a:r>
          </a:p>
          <a:p>
            <a:pPr lvl="1" algn="just">
              <a:buFontTx/>
              <a:buChar char="-"/>
            </a:pPr>
            <a:r>
              <a:rPr lang="it-IT" sz="2400" dirty="0"/>
              <a:t>Scelta può essere espressa o risultare in modo univoco dalle circostanze e non pregiudicare diritti dei terzi.</a:t>
            </a:r>
          </a:p>
          <a:p>
            <a:pPr algn="just">
              <a:buFontTx/>
              <a:buChar char="-"/>
            </a:pPr>
            <a:r>
              <a:rPr lang="it-IT" sz="2400" dirty="0"/>
              <a:t>In assenza di scelta di legge (art.4):</a:t>
            </a:r>
          </a:p>
          <a:p>
            <a:pPr lvl="1" algn="just">
              <a:buFontTx/>
              <a:buChar char="-"/>
            </a:pPr>
            <a:r>
              <a:rPr lang="it-IT" sz="2400" b="1" dirty="0"/>
              <a:t>Luogo in cui si verifica il danno;</a:t>
            </a:r>
          </a:p>
          <a:p>
            <a:pPr lvl="1" algn="just">
              <a:buFontTx/>
              <a:buChar char="-"/>
            </a:pPr>
            <a:r>
              <a:rPr lang="it-IT" sz="2400" b="1" dirty="0"/>
              <a:t>Residenza abituale comune di presunto responsabile e parte lesa;</a:t>
            </a:r>
          </a:p>
          <a:p>
            <a:pPr lvl="1" algn="just">
              <a:buFontTx/>
              <a:buChar char="-"/>
            </a:pPr>
            <a:r>
              <a:rPr lang="it-IT" sz="2400" dirty="0"/>
              <a:t>Collegamento più stretto</a:t>
            </a:r>
          </a:p>
          <a:p>
            <a:pPr algn="just">
              <a:buFontTx/>
              <a:buChar char="-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21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7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89"/>
    </mc:Choice>
    <mc:Fallback xmlns="">
      <p:transition spd="slow" advTm="98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400" y="0"/>
            <a:ext cx="8642675" cy="1955800"/>
          </a:xfrm>
          <a:solidFill>
            <a:srgbClr val="008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LEGGE APPLICABILE ALLA RESPONSABILITA’ PER FATTO ILLECITO/REG. ROMA II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79400" y="1955801"/>
            <a:ext cx="8261675" cy="4400550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it-IT" sz="2400" dirty="0"/>
              <a:t>Art. 4: «Salvo se diversamente previsto dal presente regolamento, la legge applicabile alle obbligazioni </a:t>
            </a:r>
            <a:r>
              <a:rPr lang="it-IT" sz="2400" dirty="0" err="1"/>
              <a:t>exrtracontrattuali</a:t>
            </a:r>
            <a:r>
              <a:rPr lang="it-IT" sz="2400" dirty="0"/>
              <a:t> che derivano da un fatto illecito è quella del paese in cui il danno si verifica, indipendentemente dal paese nel quale è avvenuto il fatto che ha dato origine al danno e a prescindere dal paese o dai paesi in cui si verificano le conseguenze indirette di tale fatto»</a:t>
            </a:r>
          </a:p>
          <a:p>
            <a:pPr algn="just">
              <a:buFontTx/>
              <a:buChar char="-"/>
            </a:pPr>
            <a:r>
              <a:rPr lang="it-IT" dirty="0"/>
              <a:t>Se il presunto responsabile e la vittima risiedono abitualmente nello stesso paese nel momento in cui il danno si verifica, si applica la legge di tale paese.</a:t>
            </a:r>
            <a:br>
              <a:rPr lang="it-IT" dirty="0"/>
            </a:br>
            <a:r>
              <a:rPr lang="it-IT" dirty="0"/>
              <a:t>Se dal complesso delle circostanze risultano collegamenti più stretti si applica la legge di tale Paese...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22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75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89"/>
    </mc:Choice>
    <mc:Fallback xmlns="">
      <p:transition spd="slow" advTm="98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400" y="1"/>
            <a:ext cx="8642675" cy="1955800"/>
          </a:xfrm>
          <a:solidFill>
            <a:srgbClr val="008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LEGGE APPLICABILE ALLA RESPONSABILITA’ PER FATTO ILLECITO: ART. 62 L. 218/95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79400" y="2184399"/>
            <a:ext cx="8261675" cy="4171951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it-IT" sz="2800" dirty="0"/>
              <a:t>Disciplina nazionale – art. 62 l. 218/95 diventa residuale</a:t>
            </a:r>
          </a:p>
          <a:p>
            <a:pPr>
              <a:buFontTx/>
              <a:buChar char="-"/>
            </a:pPr>
            <a:r>
              <a:rPr lang="it-IT" sz="2800" dirty="0" err="1"/>
              <a:t>Lex</a:t>
            </a:r>
            <a:r>
              <a:rPr lang="it-IT" sz="2800" dirty="0"/>
              <a:t> loci </a:t>
            </a:r>
            <a:r>
              <a:rPr lang="it-IT" sz="2800" dirty="0" err="1"/>
              <a:t>delicti</a:t>
            </a:r>
            <a:r>
              <a:rPr lang="it-IT" sz="2800" dirty="0"/>
              <a:t>;</a:t>
            </a:r>
          </a:p>
          <a:p>
            <a:pPr algn="just">
              <a:buFontTx/>
              <a:buChar char="-"/>
            </a:pPr>
            <a:r>
              <a:rPr lang="it-IT" sz="2800" dirty="0"/>
              <a:t>salvo richiesta del danneggiato di applicare la legge dello Stato in cui si è verificato il fatto che ha causato il danno (</a:t>
            </a:r>
            <a:r>
              <a:rPr lang="it-IT" sz="2800" dirty="0" err="1"/>
              <a:t>favor</a:t>
            </a:r>
            <a:r>
              <a:rPr lang="it-IT" sz="2800" dirty="0"/>
              <a:t> </a:t>
            </a:r>
            <a:r>
              <a:rPr lang="it-IT" sz="2800" dirty="0" err="1"/>
              <a:t>laesi</a:t>
            </a:r>
            <a:r>
              <a:rPr lang="it-IT" sz="2800" dirty="0"/>
              <a:t>) – </a:t>
            </a:r>
            <a:r>
              <a:rPr lang="it-IT" sz="2800" b="1" i="1" dirty="0" err="1"/>
              <a:t>dépeçage</a:t>
            </a:r>
            <a:r>
              <a:rPr lang="it-IT" sz="2800" dirty="0"/>
              <a:t> in caso di più soggetti coinvolti (es. concorrenza sleale);</a:t>
            </a:r>
          </a:p>
          <a:p>
            <a:pPr algn="just">
              <a:buFontTx/>
              <a:buChar char="-"/>
            </a:pPr>
            <a:r>
              <a:rPr lang="it-IT" sz="2800" dirty="0"/>
              <a:t> legge dello Stato di cui sono cittadini e residenti tutti i soggetti coinvolti nell’illecito (infortunistica stradale).</a:t>
            </a:r>
          </a:p>
          <a:p>
            <a:pPr>
              <a:buFontTx/>
              <a:buChar char="-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23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9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91"/>
    </mc:Choice>
    <mc:Fallback xmlns="">
      <p:transition spd="slow" advTm="74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0"/>
            <a:ext cx="8737599" cy="1930400"/>
          </a:xfrm>
          <a:solidFill>
            <a:srgbClr val="008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LEGGE APPLICABILE A RESPONSABILITA’ PER DANNO DA PRODOTTO/REG. ROMA II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28600" y="2108199"/>
            <a:ext cx="8312475" cy="4248151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it-IT" sz="2800" dirty="0"/>
              <a:t>Art. 5: </a:t>
            </a:r>
            <a:r>
              <a:rPr lang="it-IT" sz="2800" b="1" dirty="0"/>
              <a:t>residenza abituale del danneggiato</a:t>
            </a:r>
            <a:r>
              <a:rPr lang="it-IT" sz="2800" dirty="0"/>
              <a:t>, </a:t>
            </a:r>
            <a:r>
              <a:rPr lang="it-IT" sz="2800" b="1" dirty="0"/>
              <a:t>luogo di acquisto del prodotto</a:t>
            </a:r>
            <a:r>
              <a:rPr lang="it-IT" sz="2800" dirty="0"/>
              <a:t>, luogo in cui si è </a:t>
            </a:r>
            <a:r>
              <a:rPr lang="it-IT" sz="2800" b="1" dirty="0"/>
              <a:t>verificato il danno </a:t>
            </a:r>
            <a:r>
              <a:rPr lang="it-IT" sz="2800" dirty="0"/>
              <a:t>se coincide con luogo di commercializzazione, salvo deroghe a favore della residenza abituale del danneggiante che dimostri mancato consenso alla commercializzazione, o deroghe per criteri generali: residenza comune danneggiante e danneggiato (art. 4.2.) collegamento più stretto (art. 5.2), e scelta delle parti (art. 14).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24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1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298"/>
    </mc:Choice>
    <mc:Fallback xmlns="">
      <p:transition spd="slow" advTm="151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254000"/>
            <a:ext cx="8737599" cy="1245130"/>
          </a:xfrm>
          <a:solidFill>
            <a:srgbClr val="008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RESPONSABILITA’ PER DANNO DA PRODOTTO: ART. 63 L. 218/95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1" y="1748985"/>
            <a:ext cx="8083874" cy="460736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800" dirty="0"/>
              <a:t>Disciplina a scelta del danneggiato- </a:t>
            </a:r>
            <a:r>
              <a:rPr lang="it-IT" sz="2800" b="1" dirty="0"/>
              <a:t>residuale nell’art. 63 l. 218/95</a:t>
            </a:r>
          </a:p>
          <a:p>
            <a:pPr lvl="1" algn="just">
              <a:buFontTx/>
              <a:buChar char="-"/>
            </a:pPr>
            <a:r>
              <a:rPr lang="it-IT" sz="2800" dirty="0"/>
              <a:t>Domicilio o amministrazione del produttore;</a:t>
            </a:r>
          </a:p>
          <a:p>
            <a:pPr lvl="1" algn="just">
              <a:buFontTx/>
              <a:buChar char="-"/>
            </a:pPr>
            <a:r>
              <a:rPr lang="it-IT" sz="2800" dirty="0"/>
              <a:t>Luogo in cui il prodotto è stato acquistato;</a:t>
            </a:r>
          </a:p>
          <a:p>
            <a:pPr lvl="1" algn="just">
              <a:buFontTx/>
              <a:buChar char="-"/>
            </a:pPr>
            <a:r>
              <a:rPr lang="it-IT" sz="2800" dirty="0"/>
              <a:t>A meno che il produttore provi che il prodotto è stato immesso in commercio senza il suo consenso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25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6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32"/>
    </mc:Choice>
    <mc:Fallback xmlns="">
      <p:transition spd="slow" advTm="49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49855"/>
            <a:ext cx="8458199" cy="918545"/>
          </a:xfrm>
          <a:solidFill>
            <a:srgbClr val="008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PROMESSA UNILATERALE: ART. 58 L. 218/95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1" y="1473200"/>
            <a:ext cx="8083874" cy="4883151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Assenza di previsione entro il Regolamento Roma II;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ART. 58: </a:t>
            </a:r>
            <a:r>
              <a:rPr lang="it-IT" sz="2400" dirty="0"/>
              <a:t>«La promessa unilaterale è regolata dalla legge dello Stato in cui viene manifestata».</a:t>
            </a:r>
          </a:p>
          <a:p>
            <a:pPr algn="just"/>
            <a:r>
              <a:rPr lang="it-IT" sz="2800" dirty="0"/>
              <a:t>Legge del luogo di manifestazione;</a:t>
            </a:r>
          </a:p>
          <a:p>
            <a:pPr algn="just"/>
            <a:r>
              <a:rPr lang="it-IT" sz="2800" dirty="0"/>
              <a:t>Ambito di applicazione: promessa di pagamento, riconoscimento di debito, promessa al pubblico.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26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3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27"/>
    </mc:Choice>
    <mc:Fallback xmlns="">
      <p:transition spd="slow" advTm="76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7586"/>
            <a:ext cx="8458199" cy="1195614"/>
          </a:xfrm>
          <a:solidFill>
            <a:srgbClr val="008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LEGGE APPLICABILE ALLA PROMESSA UNILATERALE: ART. 58 L. 218/95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1" y="1473200"/>
            <a:ext cx="8083874" cy="4883151"/>
          </a:xfrm>
        </p:spPr>
        <p:txBody>
          <a:bodyPr>
            <a:normAutofit/>
          </a:bodyPr>
          <a:lstStyle/>
          <a:p>
            <a:pPr algn="just"/>
            <a:r>
              <a:rPr lang="it-IT" sz="3600" dirty="0"/>
              <a:t>Aspetti problematici: diversi luoghi di manifestazione (es. concorsi a premi gestiti da multinazionali): </a:t>
            </a:r>
            <a:r>
              <a:rPr lang="it-IT" sz="3600" b="1" i="1" dirty="0" err="1"/>
              <a:t>dépeçage</a:t>
            </a:r>
            <a:r>
              <a:rPr lang="it-IT" sz="3600" b="1" i="1" dirty="0"/>
              <a:t> </a:t>
            </a:r>
            <a:r>
              <a:rPr lang="it-IT" sz="3600" dirty="0"/>
              <a:t>(spezzettamento) dell’obbligazione dato che non è possibile altro collegamento: domicilio o residenza dell’autore della promessa.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27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8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70"/>
    </mc:Choice>
    <mc:Fallback xmlns="">
      <p:transition spd="slow" advTm="87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432799" cy="889000"/>
          </a:xfrm>
          <a:solidFill>
            <a:srgbClr val="008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TITOLI DI CREDITO: ART. 59 L. 218/95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1" y="1346200"/>
            <a:ext cx="8083874" cy="5010151"/>
          </a:xfrm>
        </p:spPr>
        <p:txBody>
          <a:bodyPr>
            <a:normAutofit/>
          </a:bodyPr>
          <a:lstStyle/>
          <a:p>
            <a:pPr algn="just"/>
            <a:r>
              <a:rPr lang="it-IT" sz="3600" dirty="0"/>
              <a:t>Ambito sottratto al Regolamento Roma II – art. 1, par. 2 </a:t>
            </a:r>
            <a:r>
              <a:rPr lang="it-IT" sz="3600" dirty="0" err="1"/>
              <a:t>lett.c</a:t>
            </a:r>
            <a:r>
              <a:rPr lang="it-IT" sz="3600" dirty="0"/>
              <a:t>) e quindi….si applica la disciplina di fonte nazionale….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28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48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92"/>
    </mc:Choice>
    <mc:Fallback xmlns="">
      <p:transition spd="slow" advTm="30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90945"/>
            <a:ext cx="8432799" cy="1055255"/>
          </a:xfrm>
          <a:solidFill>
            <a:srgbClr val="008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TITOLI DI CREDITO: ART. 59 L. 218/95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1" y="1346200"/>
            <a:ext cx="8083874" cy="5375276"/>
          </a:xfrm>
        </p:spPr>
        <p:txBody>
          <a:bodyPr>
            <a:noAutofit/>
          </a:bodyPr>
          <a:lstStyle/>
          <a:p>
            <a:pPr algn="just"/>
            <a:r>
              <a:rPr lang="it-IT" sz="2800" dirty="0"/>
              <a:t>Richiamo </a:t>
            </a:r>
            <a:r>
              <a:rPr lang="it-IT" sz="2800" b="1" dirty="0"/>
              <a:t>in ogni caso della Convenzione di Ginevra del 1930 </a:t>
            </a:r>
            <a:r>
              <a:rPr lang="it-IT" sz="2800" dirty="0"/>
              <a:t>su cambiale e vaglia cambiario </a:t>
            </a:r>
            <a:r>
              <a:rPr lang="it-IT" sz="2800" dirty="0" err="1"/>
              <a:t>–</a:t>
            </a:r>
            <a:r>
              <a:rPr lang="it-IT" sz="2800" dirty="0"/>
              <a:t> applicabile erga </a:t>
            </a:r>
            <a:r>
              <a:rPr lang="it-IT" sz="2800" dirty="0" err="1"/>
              <a:t>omnes</a:t>
            </a:r>
            <a:r>
              <a:rPr lang="it-IT" sz="2800" dirty="0"/>
              <a:t> </a:t>
            </a:r>
            <a:r>
              <a:rPr lang="it-IT" sz="2800" dirty="0" err="1"/>
              <a:t>–</a:t>
            </a:r>
            <a:r>
              <a:rPr lang="it-IT" sz="2800" dirty="0"/>
              <a:t> autonomia di sottoscrizioni cambiarie</a:t>
            </a:r>
          </a:p>
          <a:p>
            <a:pPr algn="just"/>
            <a:r>
              <a:rPr lang="it-IT" sz="2800" dirty="0"/>
              <a:t>Richiamo in ogni caso della </a:t>
            </a:r>
            <a:r>
              <a:rPr lang="it-IT" sz="2800" b="1" dirty="0"/>
              <a:t>Convenzione di Ginevra del 1931 su assegni </a:t>
            </a:r>
            <a:r>
              <a:rPr lang="it-IT" sz="2800" b="1" dirty="0" err="1"/>
              <a:t>–</a:t>
            </a:r>
            <a:r>
              <a:rPr lang="it-IT" sz="2800" b="1" dirty="0"/>
              <a:t> </a:t>
            </a:r>
            <a:r>
              <a:rPr lang="it-IT" sz="2800" dirty="0"/>
              <a:t>applicabile erga </a:t>
            </a:r>
            <a:r>
              <a:rPr lang="it-IT" sz="2800" dirty="0" err="1"/>
              <a:t>omnes</a:t>
            </a:r>
            <a:r>
              <a:rPr lang="it-IT" sz="2800" dirty="0"/>
              <a:t> </a:t>
            </a:r>
            <a:r>
              <a:rPr lang="it-IT" sz="2800" dirty="0" err="1"/>
              <a:t>–</a:t>
            </a:r>
            <a:r>
              <a:rPr lang="it-IT" sz="2800" dirty="0"/>
              <a:t> autonomia.</a:t>
            </a:r>
          </a:p>
          <a:p>
            <a:pPr algn="just"/>
            <a:r>
              <a:rPr lang="it-IT" sz="2800" dirty="0"/>
              <a:t>Non si verifica estensione di ambito d’applicazione oggettivo: art. 59, 3° </a:t>
            </a:r>
            <a:r>
              <a:rPr lang="it-IT" sz="2800" dirty="0" err="1"/>
              <a:t>co</a:t>
            </a:r>
            <a:r>
              <a:rPr lang="it-IT" sz="2800" dirty="0"/>
              <a:t>: disciplina di altri titoli di credito in base alla legge del luogo in cui il titolo è stato emesso (creazione o sottoscrizione): ad es. titoli rappresentativi di merci – polizza di carico; né idoneità di titoli di credito a essere titolo esecutivo in Italia (art. 12).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29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40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70"/>
    </mc:Choice>
    <mc:Fallback xmlns="">
      <p:transition spd="slow" advTm="86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83875" cy="1193800"/>
          </a:xfrm>
          <a:solidFill>
            <a:schemeClr val="accent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</a:rPr>
              <a:t>ORDINE PUBBLICO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54000" y="1701800"/>
            <a:ext cx="8287075" cy="5019675"/>
          </a:xfrm>
        </p:spPr>
        <p:txBody>
          <a:bodyPr>
            <a:normAutofit/>
          </a:bodyPr>
          <a:lstStyle/>
          <a:p>
            <a:pPr algn="just"/>
            <a:r>
              <a:rPr lang="it-IT" sz="2400" b="1" dirty="0"/>
              <a:t>Art. 21 Regolamento ROMA I:</a:t>
            </a:r>
            <a:r>
              <a:rPr lang="it-IT" sz="2400" dirty="0"/>
              <a:t> «</a:t>
            </a:r>
            <a:r>
              <a:rPr lang="it-IT" sz="2400" u="sng" dirty="0"/>
              <a:t>L’applicazione </a:t>
            </a:r>
            <a:r>
              <a:rPr lang="it-IT" sz="2400" dirty="0"/>
              <a:t>di una norma di legge di un paese designata dal presente regolamento può essere esclusa solo qualora tale </a:t>
            </a:r>
            <a:r>
              <a:rPr lang="it-IT" sz="2400" u="sng" dirty="0"/>
              <a:t>applicazione risulti manifestamente incompatibile </a:t>
            </a:r>
            <a:r>
              <a:rPr lang="it-IT" sz="2400" dirty="0"/>
              <a:t>con l’ordine pubblico del foro».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Limitata rilevanza: </a:t>
            </a:r>
            <a:r>
              <a:rPr lang="it-IT" b="1" u="sng" dirty="0"/>
              <a:t>MANIFESTAMENTE INCOMPATIBILE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Prevalenza di questa norma sull’art. 16 l. 218/95.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VALUTAZIONE EFFETTUALE dell’ordine pubblico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2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87"/>
    </mc:Choice>
    <mc:Fallback xmlns="">
      <p:transition spd="slow" advTm="141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4501" y="355600"/>
            <a:ext cx="8483599" cy="1117600"/>
          </a:xfrm>
          <a:solidFill>
            <a:srgbClr val="008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RAPPRESENTANZA VOLONTARIA: ART. 60 L. 218/95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44502" y="1473200"/>
            <a:ext cx="8096574" cy="5248276"/>
          </a:xfrm>
        </p:spPr>
        <p:txBody>
          <a:bodyPr>
            <a:noAutofit/>
          </a:bodyPr>
          <a:lstStyle/>
          <a:p>
            <a:pPr algn="just"/>
            <a:r>
              <a:rPr lang="it-IT" sz="2800" u="sng" dirty="0"/>
              <a:t>Ambito di applicazione</a:t>
            </a:r>
            <a:r>
              <a:rPr lang="it-IT" sz="2800" dirty="0"/>
              <a:t>: no rapporto tra </a:t>
            </a:r>
            <a:r>
              <a:rPr lang="it-IT" sz="2800" dirty="0" err="1"/>
              <a:t>r.ante</a:t>
            </a:r>
            <a:r>
              <a:rPr lang="it-IT" sz="2800" dirty="0"/>
              <a:t> e </a:t>
            </a:r>
            <a:r>
              <a:rPr lang="it-IT" sz="2800" dirty="0" err="1"/>
              <a:t>r.ato</a:t>
            </a:r>
            <a:r>
              <a:rPr lang="it-IT" sz="2800" dirty="0"/>
              <a:t> (Reg. Roma I o art. 25), ma solo procura – per tutela dei terzi: costituzione, validità, limiti della procura, riferibilità degli atti compiuti alla sfera giuridica del rappresentato	</a:t>
            </a:r>
          </a:p>
          <a:p>
            <a:pPr algn="just"/>
            <a:r>
              <a:rPr lang="it-IT" sz="2800" u="sng" dirty="0"/>
              <a:t>Disciplina</a:t>
            </a:r>
            <a:r>
              <a:rPr lang="it-IT" sz="2800" dirty="0"/>
              <a:t>: </a:t>
            </a:r>
            <a:r>
              <a:rPr lang="it-IT" sz="2800" b="1" dirty="0"/>
              <a:t>sede d’affari del rappresentante </a:t>
            </a:r>
            <a:r>
              <a:rPr lang="it-IT" sz="2800" dirty="0"/>
              <a:t>– criterio poco effettivo in caso di trasferimento di sede; </a:t>
            </a:r>
            <a:r>
              <a:rPr lang="it-IT" sz="2800" b="1" dirty="0"/>
              <a:t>luogo in cui il rappresentante esercita in via principale i suoi poteri </a:t>
            </a:r>
            <a:r>
              <a:rPr lang="it-IT" sz="2800" dirty="0"/>
              <a:t>– criterio sussidiario di cui si propone estensione</a:t>
            </a:r>
          </a:p>
          <a:p>
            <a:pPr algn="just"/>
            <a:r>
              <a:rPr lang="it-IT" sz="2800" u="sng" dirty="0"/>
              <a:t>Forma</a:t>
            </a:r>
            <a:r>
              <a:rPr lang="it-IT" sz="2800" dirty="0"/>
              <a:t>: </a:t>
            </a:r>
            <a:r>
              <a:rPr lang="it-IT" sz="2800" dirty="0" err="1"/>
              <a:t>lex</a:t>
            </a:r>
            <a:r>
              <a:rPr lang="it-IT" sz="2800" dirty="0"/>
              <a:t> loci </a:t>
            </a:r>
            <a:r>
              <a:rPr lang="it-IT" sz="2800" dirty="0" err="1"/>
              <a:t>actus</a:t>
            </a:r>
            <a:r>
              <a:rPr lang="it-IT" sz="2800" dirty="0"/>
              <a:t> o </a:t>
            </a:r>
            <a:r>
              <a:rPr lang="it-IT" sz="2800" dirty="0" err="1"/>
              <a:t>lex</a:t>
            </a:r>
            <a:r>
              <a:rPr lang="it-IT" sz="2800" dirty="0"/>
              <a:t> </a:t>
            </a:r>
            <a:r>
              <a:rPr lang="it-IT" sz="2800" dirty="0" err="1"/>
              <a:t>substantiae</a:t>
            </a:r>
            <a:r>
              <a:rPr lang="it-IT" sz="2800" dirty="0"/>
              <a:t> </a:t>
            </a:r>
            <a:r>
              <a:rPr lang="it-IT" sz="2800" dirty="0" err="1"/>
              <a:t>–</a:t>
            </a:r>
            <a:r>
              <a:rPr lang="it-IT" sz="2800" dirty="0"/>
              <a:t> concorso alternativo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30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6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84"/>
    </mc:Choice>
    <mc:Fallback xmlns="">
      <p:transition spd="slow" advTm="120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407399" cy="1245130"/>
          </a:xfrm>
          <a:solidFill>
            <a:srgbClr val="008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OBBLIGAZIONI NASCENTI DALLA LEGGE: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1" y="1748985"/>
            <a:ext cx="8083874" cy="460736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it-IT" sz="2400" dirty="0"/>
              <a:t>Ambito di applicazione: gestione di affari altrui, arricchimento senza causa, pagamento dell’indebito e altre obbligazioni legali.</a:t>
            </a:r>
          </a:p>
          <a:p>
            <a:pPr algn="just">
              <a:buFontTx/>
              <a:buChar char="-"/>
            </a:pPr>
            <a:endParaRPr lang="it-IT" sz="2400" dirty="0"/>
          </a:p>
          <a:p>
            <a:pPr algn="just">
              <a:buFontTx/>
              <a:buChar char="-"/>
            </a:pPr>
            <a:r>
              <a:rPr lang="it-IT" sz="2400" dirty="0"/>
              <a:t>Qualificazione di tali fattispecie secondo la </a:t>
            </a:r>
            <a:r>
              <a:rPr lang="it-IT" sz="2400" dirty="0" err="1"/>
              <a:t>lex</a:t>
            </a:r>
            <a:r>
              <a:rPr lang="it-IT" sz="2400" dirty="0"/>
              <a:t> fori…</a:t>
            </a:r>
          </a:p>
          <a:p>
            <a:pPr algn="just">
              <a:buFontTx/>
              <a:buChar char="-"/>
            </a:pPr>
            <a:r>
              <a:rPr lang="it-IT" sz="2400" dirty="0"/>
              <a:t>Art.2 del Reg. ROMA II:</a:t>
            </a:r>
          </a:p>
          <a:p>
            <a:pPr algn="just">
              <a:buFontTx/>
              <a:buChar char="-"/>
            </a:pPr>
            <a:r>
              <a:rPr lang="it-IT" sz="2400" dirty="0"/>
              <a:t>«Ai fini del presente regolamento il danno comprende ogni conseguenza derivante da fatto illecito, arricchimento senza causa, </a:t>
            </a:r>
            <a:r>
              <a:rPr lang="it-IT" sz="2400" dirty="0" err="1"/>
              <a:t>negotiorum</a:t>
            </a:r>
            <a:r>
              <a:rPr lang="it-IT" sz="2400" dirty="0"/>
              <a:t> </a:t>
            </a:r>
            <a:r>
              <a:rPr lang="it-IT" sz="2400" dirty="0" err="1"/>
              <a:t>gestio</a:t>
            </a:r>
            <a:r>
              <a:rPr lang="it-IT" sz="2400" dirty="0"/>
              <a:t> o culpa in </a:t>
            </a:r>
            <a:r>
              <a:rPr lang="it-IT" sz="2400" dirty="0" err="1"/>
              <a:t>contrahendo</a:t>
            </a:r>
            <a:r>
              <a:rPr lang="it-IT" sz="2400" dirty="0"/>
              <a:t>».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31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8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59"/>
    </mc:Choice>
    <mc:Fallback xmlns="">
      <p:transition spd="slow" advTm="71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407399" cy="1245130"/>
          </a:xfrm>
          <a:solidFill>
            <a:srgbClr val="008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OBBLIGAZIONI NASCENTI DALLA LEGGE: ART. 11 </a:t>
            </a:r>
            <a:r>
              <a:rPr lang="it-IT" dirty="0" err="1">
                <a:solidFill>
                  <a:schemeClr val="bg1"/>
                </a:solidFill>
              </a:rPr>
              <a:t>R</a:t>
            </a:r>
            <a:r>
              <a:rPr lang="it-IT" dirty="0">
                <a:solidFill>
                  <a:schemeClr val="bg1"/>
                </a:solidFill>
              </a:rPr>
              <a:t> ROMA II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1" y="1748985"/>
            <a:ext cx="8083874" cy="460736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it-IT" sz="2800" dirty="0"/>
              <a:t>Legge </a:t>
            </a:r>
            <a:r>
              <a:rPr lang="it-IT" sz="2800" b="1" dirty="0"/>
              <a:t>regolatrice della relazione che risulta collegata con tali fattispecie (artt. 10 e 11)</a:t>
            </a:r>
            <a:r>
              <a:rPr lang="it-IT" sz="2800" dirty="0"/>
              <a:t>: miglioramento?</a:t>
            </a:r>
          </a:p>
          <a:p>
            <a:pPr algn="just">
              <a:buFontTx/>
              <a:buChar char="-"/>
            </a:pPr>
            <a:endParaRPr lang="it-IT" sz="2800" dirty="0"/>
          </a:p>
          <a:p>
            <a:pPr algn="just">
              <a:buFontTx/>
              <a:buChar char="-"/>
            </a:pPr>
            <a:r>
              <a:rPr lang="it-IT" sz="2800" dirty="0"/>
              <a:t>Disciplina: </a:t>
            </a:r>
            <a:r>
              <a:rPr lang="it-IT" sz="2800" b="1" dirty="0"/>
              <a:t>legge del luogo in cui si è verificato il fatto da cui deriva l’obbligazione- di fonte interna</a:t>
            </a:r>
          </a:p>
          <a:p>
            <a:pPr algn="just">
              <a:buFontTx/>
              <a:buChar char="-"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32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9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00"/>
    </mc:Choice>
    <mc:Fallback xmlns="">
      <p:transition spd="slow" advTm="81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4584" y="2858535"/>
            <a:ext cx="2657475" cy="424778"/>
          </a:xfrm>
        </p:spPr>
        <p:txBody>
          <a:bodyPr/>
          <a:lstStyle/>
          <a:p>
            <a:pPr lvl="2" algn="just">
              <a:spcBef>
                <a:spcPct val="20000"/>
              </a:spcBef>
            </a:pPr>
            <a:r>
              <a:rPr lang="it-IT" b="1" i="1" dirty="0">
                <a:solidFill>
                  <a:srgbClr val="1B355E"/>
                </a:solidFill>
                <a:latin typeface="Calibri"/>
              </a:rPr>
              <a:t>Grazie per l’attenzione....</a:t>
            </a:r>
            <a:endParaRPr lang="sl-SI" b="1" i="1" dirty="0">
              <a:solidFill>
                <a:srgbClr val="1B355E"/>
              </a:solidFill>
            </a:endParaRPr>
          </a:p>
          <a:p>
            <a:pPr lvl="2" algn="just">
              <a:spcBef>
                <a:spcPct val="20000"/>
              </a:spcBef>
            </a:pPr>
            <a:endParaRPr lang="it-IT" sz="1200" dirty="0">
              <a:solidFill>
                <a:srgbClr val="1B355E"/>
              </a:solidFill>
              <a:latin typeface="Calibri"/>
            </a:endParaRPr>
          </a:p>
          <a:p>
            <a:pPr lvl="2" algn="just">
              <a:spcBef>
                <a:spcPct val="20000"/>
              </a:spcBef>
            </a:pPr>
            <a:endParaRPr lang="it-IT" sz="2400" dirty="0">
              <a:solidFill>
                <a:srgbClr val="1B355E"/>
              </a:solidFill>
              <a:latin typeface="Calibri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F19AC46-F8DA-414C-8E00-762476A9F6A8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857250"/>
          <a:ext cx="5829301" cy="42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1955">
                  <a:extLst>
                    <a:ext uri="{9D8B030D-6E8A-4147-A177-3AD203B41FA5}">
                      <a16:colId xmlns:a16="http://schemas.microsoft.com/office/drawing/2014/main" val="2765606808"/>
                    </a:ext>
                  </a:extLst>
                </a:gridCol>
                <a:gridCol w="74817">
                  <a:extLst>
                    <a:ext uri="{9D8B030D-6E8A-4147-A177-3AD203B41FA5}">
                      <a16:colId xmlns:a16="http://schemas.microsoft.com/office/drawing/2014/main" val="1060506692"/>
                    </a:ext>
                  </a:extLst>
                </a:gridCol>
                <a:gridCol w="74817">
                  <a:extLst>
                    <a:ext uri="{9D8B030D-6E8A-4147-A177-3AD203B41FA5}">
                      <a16:colId xmlns:a16="http://schemas.microsoft.com/office/drawing/2014/main" val="564512402"/>
                    </a:ext>
                  </a:extLst>
                </a:gridCol>
                <a:gridCol w="74817">
                  <a:extLst>
                    <a:ext uri="{9D8B030D-6E8A-4147-A177-3AD203B41FA5}">
                      <a16:colId xmlns:a16="http://schemas.microsoft.com/office/drawing/2014/main" val="3500809428"/>
                    </a:ext>
                  </a:extLst>
                </a:gridCol>
                <a:gridCol w="74817">
                  <a:extLst>
                    <a:ext uri="{9D8B030D-6E8A-4147-A177-3AD203B41FA5}">
                      <a16:colId xmlns:a16="http://schemas.microsoft.com/office/drawing/2014/main" val="2735737720"/>
                    </a:ext>
                  </a:extLst>
                </a:gridCol>
                <a:gridCol w="74817">
                  <a:extLst>
                    <a:ext uri="{9D8B030D-6E8A-4147-A177-3AD203B41FA5}">
                      <a16:colId xmlns:a16="http://schemas.microsoft.com/office/drawing/2014/main" val="130508381"/>
                    </a:ext>
                  </a:extLst>
                </a:gridCol>
                <a:gridCol w="74817">
                  <a:extLst>
                    <a:ext uri="{9D8B030D-6E8A-4147-A177-3AD203B41FA5}">
                      <a16:colId xmlns:a16="http://schemas.microsoft.com/office/drawing/2014/main" val="3264176190"/>
                    </a:ext>
                  </a:extLst>
                </a:gridCol>
                <a:gridCol w="74817">
                  <a:extLst>
                    <a:ext uri="{9D8B030D-6E8A-4147-A177-3AD203B41FA5}">
                      <a16:colId xmlns:a16="http://schemas.microsoft.com/office/drawing/2014/main" val="3294863744"/>
                    </a:ext>
                  </a:extLst>
                </a:gridCol>
                <a:gridCol w="74817">
                  <a:extLst>
                    <a:ext uri="{9D8B030D-6E8A-4147-A177-3AD203B41FA5}">
                      <a16:colId xmlns:a16="http://schemas.microsoft.com/office/drawing/2014/main" val="3643374450"/>
                    </a:ext>
                  </a:extLst>
                </a:gridCol>
                <a:gridCol w="74817">
                  <a:extLst>
                    <a:ext uri="{9D8B030D-6E8A-4147-A177-3AD203B41FA5}">
                      <a16:colId xmlns:a16="http://schemas.microsoft.com/office/drawing/2014/main" val="1827701041"/>
                    </a:ext>
                  </a:extLst>
                </a:gridCol>
                <a:gridCol w="74817">
                  <a:extLst>
                    <a:ext uri="{9D8B030D-6E8A-4147-A177-3AD203B41FA5}">
                      <a16:colId xmlns:a16="http://schemas.microsoft.com/office/drawing/2014/main" val="1257668284"/>
                    </a:ext>
                  </a:extLst>
                </a:gridCol>
                <a:gridCol w="74817">
                  <a:extLst>
                    <a:ext uri="{9D8B030D-6E8A-4147-A177-3AD203B41FA5}">
                      <a16:colId xmlns:a16="http://schemas.microsoft.com/office/drawing/2014/main" val="3097664174"/>
                    </a:ext>
                  </a:extLst>
                </a:gridCol>
                <a:gridCol w="74817">
                  <a:extLst>
                    <a:ext uri="{9D8B030D-6E8A-4147-A177-3AD203B41FA5}">
                      <a16:colId xmlns:a16="http://schemas.microsoft.com/office/drawing/2014/main" val="4059812398"/>
                    </a:ext>
                  </a:extLst>
                </a:gridCol>
                <a:gridCol w="74817">
                  <a:extLst>
                    <a:ext uri="{9D8B030D-6E8A-4147-A177-3AD203B41FA5}">
                      <a16:colId xmlns:a16="http://schemas.microsoft.com/office/drawing/2014/main" val="3275086771"/>
                    </a:ext>
                  </a:extLst>
                </a:gridCol>
                <a:gridCol w="74817">
                  <a:extLst>
                    <a:ext uri="{9D8B030D-6E8A-4147-A177-3AD203B41FA5}">
                      <a16:colId xmlns:a16="http://schemas.microsoft.com/office/drawing/2014/main" val="2540708312"/>
                    </a:ext>
                  </a:extLst>
                </a:gridCol>
                <a:gridCol w="74817">
                  <a:extLst>
                    <a:ext uri="{9D8B030D-6E8A-4147-A177-3AD203B41FA5}">
                      <a16:colId xmlns:a16="http://schemas.microsoft.com/office/drawing/2014/main" val="3357512710"/>
                    </a:ext>
                  </a:extLst>
                </a:gridCol>
                <a:gridCol w="74817">
                  <a:extLst>
                    <a:ext uri="{9D8B030D-6E8A-4147-A177-3AD203B41FA5}">
                      <a16:colId xmlns:a16="http://schemas.microsoft.com/office/drawing/2014/main" val="769847284"/>
                    </a:ext>
                  </a:extLst>
                </a:gridCol>
                <a:gridCol w="74817">
                  <a:extLst>
                    <a:ext uri="{9D8B030D-6E8A-4147-A177-3AD203B41FA5}">
                      <a16:colId xmlns:a16="http://schemas.microsoft.com/office/drawing/2014/main" val="1072528167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3613279237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2738850351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1316430854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3367127851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1814493006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4210284533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3078152122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20257444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3671813982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2538521038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2185970127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2789694232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1556198173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1352834864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3372102989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1785588325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2237505478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1081523107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2549553182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61691379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2669711048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188009245"/>
                    </a:ext>
                  </a:extLst>
                </a:gridCol>
                <a:gridCol w="156759">
                  <a:extLst>
                    <a:ext uri="{9D8B030D-6E8A-4147-A177-3AD203B41FA5}">
                      <a16:colId xmlns:a16="http://schemas.microsoft.com/office/drawing/2014/main" val="4213615297"/>
                    </a:ext>
                  </a:extLst>
                </a:gridCol>
              </a:tblGrid>
              <a:tr h="4284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" u="none" strike="noStrike">
                          <a:effectLst/>
                        </a:rPr>
                        <a:t>L-16 Scienze dell'amministrazione e dell'organizzazione</a:t>
                      </a:r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" u="none" strike="noStrike">
                          <a:effectLst/>
                        </a:rPr>
                        <a:t> </a:t>
                      </a:r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" u="none" strike="noStrike">
                          <a:effectLst/>
                        </a:rPr>
                        <a:t> </a:t>
                      </a:r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" u="none" strike="noStrike">
                          <a:effectLst/>
                        </a:rPr>
                        <a:t> </a:t>
                      </a:r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" u="none" strike="noStrike">
                          <a:effectLst/>
                        </a:rPr>
                        <a:t> </a:t>
                      </a:r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" u="none" strike="noStrike">
                          <a:effectLst/>
                        </a:rPr>
                        <a:t> </a:t>
                      </a:r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" u="none" strike="noStrike">
                          <a:effectLst/>
                        </a:rPr>
                        <a:t> </a:t>
                      </a:r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" u="none" strike="noStrike">
                          <a:effectLst/>
                        </a:rPr>
                        <a:t> </a:t>
                      </a:r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" u="none" strike="noStrike">
                          <a:effectLst/>
                        </a:rPr>
                        <a:t> </a:t>
                      </a:r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" u="none" strike="noStrike">
                          <a:effectLst/>
                        </a:rPr>
                        <a:t> </a:t>
                      </a:r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" u="none" strike="noStrike">
                          <a:effectLst/>
                        </a:rPr>
                        <a:t> </a:t>
                      </a:r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" u="none" strike="noStrike">
                          <a:effectLst/>
                        </a:rPr>
                        <a:t> </a:t>
                      </a:r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" u="none" strike="noStrike">
                          <a:effectLst/>
                        </a:rPr>
                        <a:t>I</a:t>
                      </a:r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" u="none" strike="noStrike">
                          <a:effectLst/>
                        </a:rPr>
                        <a:t>I</a:t>
                      </a:r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" u="none" strike="noStrike">
                          <a:effectLst/>
                        </a:rPr>
                        <a:t>R</a:t>
                      </a:r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2" marR="2142" marT="2142" marB="0" anchor="b"/>
                </a:tc>
                <a:extLst>
                  <a:ext uri="{0D108BD9-81ED-4DB2-BD59-A6C34878D82A}">
                    <a16:rowId xmlns:a16="http://schemas.microsoft.com/office/drawing/2014/main" val="250520140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7417EB-C01D-ED4B-9AE2-53A4894934A0}"/>
              </a:ext>
            </a:extLst>
          </p:cNvPr>
          <p:cNvSpPr txBox="1"/>
          <p:nvPr/>
        </p:nvSpPr>
        <p:spPr>
          <a:xfrm>
            <a:off x="1918075" y="5653535"/>
            <a:ext cx="5208281" cy="3405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145" tIns="17145" rIns="17145" bIns="17145" numCol="1" spcCol="38100" rtlCol="0" anchor="t">
            <a:spAutoFit/>
          </a:bodyPr>
          <a:lstStyle/>
          <a:p>
            <a:r>
              <a:rPr lang="it-IT" sz="675" dirty="0">
                <a:solidFill>
                  <a:schemeClr val="bg1"/>
                </a:solidFill>
              </a:rPr>
              <a:t>Prof. Sara Tonolo – Dipartimento di Scienze politiche e sociali</a:t>
            </a:r>
          </a:p>
          <a:p>
            <a:pPr algn="ctr" defTabSz="242888" hangingPunct="0"/>
            <a:endParaRPr lang="it-IT" sz="1313" dirty="0">
              <a:solidFill>
                <a:srgbClr val="5B5854"/>
              </a:solidFill>
              <a:latin typeface="Avenir LT Std 85 Heavy"/>
              <a:ea typeface="Avenir LT Std 85 Heavy"/>
              <a:cs typeface="Avenir LT Std 85 Heavy"/>
              <a:sym typeface="Avenir LT Std 85 Heavy"/>
            </a:endParaRPr>
          </a:p>
        </p:txBody>
      </p:sp>
      <p:pic>
        <p:nvPicPr>
          <p:cNvPr id="19" name="Segnaposto contenuto 7">
            <a:extLst>
              <a:ext uri="{FF2B5EF4-FFF2-40B4-BE49-F238E27FC236}">
                <a16:creationId xmlns:a16="http://schemas.microsoft.com/office/drawing/2014/main" id="{0EB5C039-AC95-464D-94AD-0ADAC251D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77" r="21977"/>
          <a:stretch>
            <a:fillRect/>
          </a:stretch>
        </p:blipFill>
        <p:spPr>
          <a:xfrm>
            <a:off x="5579822" y="488313"/>
            <a:ext cx="2992879" cy="194023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074F0E93-A90F-DA45-8684-38237A8B5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877" y="4441373"/>
            <a:ext cx="3393109" cy="220126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E56D25A-6706-4748-B8F2-3B32E1E73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62" y="2678744"/>
            <a:ext cx="3136144" cy="1801164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EA187996-6580-7A47-9EEA-9EE0FB61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387" y="2341998"/>
            <a:ext cx="2329592" cy="1984890"/>
          </a:xfrm>
          <a:prstGeom prst="rect">
            <a:avLst/>
          </a:prstGeom>
          <a:noFill/>
          <a:ln w="63360">
            <a:solidFill>
              <a:srgbClr val="3365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3F1A108A-D8CC-6646-9B90-7759A373D7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946" y="576650"/>
            <a:ext cx="2311272" cy="1925266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E89F0D9C-D006-8B4C-81E5-591ACDAA37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8129" y="2573170"/>
            <a:ext cx="2534973" cy="1898926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BDB1F38B-223B-5B4E-A898-E19B05C3B7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9277" y="1859016"/>
            <a:ext cx="2203192" cy="145866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A638B3BC-CE8D-9B42-8123-9FD5B335E9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0029" y="188468"/>
            <a:ext cx="2604693" cy="1730125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25959CE3-A925-E64A-9A34-41D2817791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255" y="4656736"/>
            <a:ext cx="2575188" cy="2052834"/>
          </a:xfrm>
          <a:prstGeom prst="rect">
            <a:avLst/>
          </a:prstGeom>
        </p:spPr>
      </p:pic>
      <p:pic>
        <p:nvPicPr>
          <p:cNvPr id="38" name="Segnaposto immagine 4" descr="pe.jpg">
            <a:extLst>
              <a:ext uri="{FF2B5EF4-FFF2-40B4-BE49-F238E27FC236}">
                <a16:creationId xmlns:a16="http://schemas.microsoft.com/office/drawing/2014/main" id="{472CA796-0F5B-8243-BE30-28B9B7F4EEB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-5529" r="-5529"/>
          <a:stretch>
            <a:fillRect/>
          </a:stretch>
        </p:blipFill>
        <p:spPr>
          <a:xfrm>
            <a:off x="2804771" y="4757461"/>
            <a:ext cx="2719626" cy="16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5989" y="0"/>
            <a:ext cx="8195087" cy="1210962"/>
          </a:xfrm>
          <a:solidFill>
            <a:schemeClr val="accent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</a:rPr>
              <a:t>NORME DI APPLICAZIONE NECESSARIA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0" y="1210962"/>
            <a:ext cx="8541075" cy="551051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b="1" dirty="0"/>
              <a:t>Art. 9 Regolamento ROMA I</a:t>
            </a:r>
            <a:r>
              <a:rPr lang="it-IT" dirty="0"/>
              <a:t>:</a:t>
            </a:r>
          </a:p>
          <a:p>
            <a:pPr lvl="1" algn="just"/>
            <a:r>
              <a:rPr lang="it-IT" sz="2400" dirty="0"/>
              <a:t>1: «Le norme di applicazione necessaria </a:t>
            </a:r>
            <a:r>
              <a:rPr lang="it-IT" sz="2400" b="1" dirty="0"/>
              <a:t>sono disposizioni il cui rispetto è ritenuto cruciale da un paese per la salvaguardia dei suoi interessi pubblici, quali la sua organizzazione politica, sociale o economica, </a:t>
            </a:r>
            <a:r>
              <a:rPr lang="it-IT" sz="2400" dirty="0"/>
              <a:t>al punto da esigerne l’applicazione a tutte le situazioni che rientrino nel loro campo di applicazione, qualunque sia la legge applicabile al contratto secondo il presente regolamento».</a:t>
            </a:r>
          </a:p>
          <a:p>
            <a:pPr lvl="1" algn="just"/>
            <a:r>
              <a:rPr lang="it-IT" sz="2400" dirty="0"/>
              <a:t>2.«Le disposizioni del presente regolamento non ostano all’applicazione delle norme di applicazione necessaria della </a:t>
            </a:r>
            <a:r>
              <a:rPr lang="it-IT" sz="2400" b="1" dirty="0"/>
              <a:t>legge del foro» </a:t>
            </a:r>
            <a:r>
              <a:rPr lang="it-IT" sz="2400" dirty="0"/>
              <a:t>- rilevanza delle norme di </a:t>
            </a:r>
            <a:r>
              <a:rPr lang="it-IT" sz="2400" dirty="0" err="1"/>
              <a:t>appl</a:t>
            </a:r>
            <a:r>
              <a:rPr lang="it-IT" sz="2400" dirty="0"/>
              <a:t> </a:t>
            </a:r>
            <a:r>
              <a:rPr lang="it-IT" sz="2400" dirty="0" err="1"/>
              <a:t>nec</a:t>
            </a:r>
            <a:r>
              <a:rPr lang="it-IT" sz="2400" dirty="0"/>
              <a:t> del foro;</a:t>
            </a:r>
          </a:p>
          <a:p>
            <a:pPr lvl="1" algn="just"/>
            <a:r>
              <a:rPr lang="it-IT" sz="2400" dirty="0"/>
              <a:t>3. Può essere data efficacia anche alle norme di </a:t>
            </a:r>
            <a:r>
              <a:rPr lang="it-IT" sz="2400" dirty="0" err="1"/>
              <a:t>appl</a:t>
            </a:r>
            <a:r>
              <a:rPr lang="it-IT" sz="2400" dirty="0"/>
              <a:t> </a:t>
            </a:r>
            <a:r>
              <a:rPr lang="it-IT" sz="2400" dirty="0" err="1"/>
              <a:t>nec</a:t>
            </a:r>
            <a:r>
              <a:rPr lang="it-IT" sz="2400" dirty="0"/>
              <a:t> del </a:t>
            </a:r>
            <a:r>
              <a:rPr lang="it-IT" sz="2400" b="1" dirty="0"/>
              <a:t>paese in cui gli obblighi derivanti dal contratto devono essere o sono stati eseguiti</a:t>
            </a:r>
            <a:r>
              <a:rPr lang="it-IT" sz="2400" dirty="0"/>
              <a:t> se esse rendono illecito l’adempimento del contratto, tenendo conto di</a:t>
            </a:r>
          </a:p>
          <a:p>
            <a:pPr lvl="2" algn="just"/>
            <a:r>
              <a:rPr lang="it-IT" sz="2400" dirty="0"/>
              <a:t>Natura</a:t>
            </a:r>
          </a:p>
          <a:p>
            <a:pPr lvl="2" algn="just"/>
            <a:r>
              <a:rPr lang="it-IT" sz="2400" dirty="0"/>
              <a:t>Finalità </a:t>
            </a:r>
          </a:p>
          <a:p>
            <a:pPr lvl="2" algn="just"/>
            <a:r>
              <a:rPr lang="it-IT" sz="2400" dirty="0"/>
              <a:t>Conseguenze derivanti dalla loro applicazione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4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24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95"/>
    </mc:Choice>
    <mc:Fallback xmlns="">
      <p:transition spd="slow" advTm="110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83875" cy="1193800"/>
          </a:xfr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</a:rPr>
              <a:t>CRITERI DI COLLEGAMENTO SPECIALI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54000" y="1701800"/>
            <a:ext cx="8287075" cy="5019675"/>
          </a:xfrm>
        </p:spPr>
        <p:txBody>
          <a:bodyPr>
            <a:normAutofit/>
          </a:bodyPr>
          <a:lstStyle/>
          <a:p>
            <a:pPr algn="just"/>
            <a:r>
              <a:rPr lang="it-IT" sz="2800" b="1" dirty="0">
                <a:solidFill>
                  <a:srgbClr val="000000"/>
                </a:solidFill>
              </a:rPr>
              <a:t>Criteri di collegamento speciali </a:t>
            </a:r>
            <a:r>
              <a:rPr lang="it-IT" sz="2800" dirty="0">
                <a:solidFill>
                  <a:srgbClr val="000000"/>
                </a:solidFill>
              </a:rPr>
              <a:t>per i contratti in cui è presente </a:t>
            </a:r>
            <a:r>
              <a:rPr lang="it-IT" sz="2800" b="1" dirty="0">
                <a:solidFill>
                  <a:srgbClr val="000000"/>
                </a:solidFill>
              </a:rPr>
              <a:t>una parte debole</a:t>
            </a:r>
            <a:r>
              <a:rPr lang="it-IT" sz="2800" dirty="0">
                <a:solidFill>
                  <a:srgbClr val="000000"/>
                </a:solidFill>
              </a:rPr>
              <a:t>: consumo, lavoro, assicurazione /coordinamento con il Regolamento Bruxelles Ibis.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5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7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78"/>
    </mc:Choice>
    <mc:Fallback xmlns="">
      <p:transition spd="slow" advTm="55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olo 1"/>
          <p:cNvSpPr>
            <a:spLocks noGrp="1"/>
          </p:cNvSpPr>
          <p:nvPr>
            <p:ph type="title"/>
          </p:nvPr>
        </p:nvSpPr>
        <p:spPr>
          <a:xfrm>
            <a:off x="528638" y="392113"/>
            <a:ext cx="8229600" cy="1143000"/>
          </a:xfr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Calibri" charset="0"/>
              </a:rPr>
              <a:t>CONTRATTI DI CONSUMO-art. 6 Reg. ROMA I</a:t>
            </a:r>
          </a:p>
        </p:txBody>
      </p:sp>
      <p:sp>
        <p:nvSpPr>
          <p:cNvPr id="68611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Calibri" charset="0"/>
              </a:rPr>
              <a:t>Scelta di legge</a:t>
            </a:r>
          </a:p>
        </p:txBody>
      </p:sp>
      <p:sp>
        <p:nvSpPr>
          <p:cNvPr id="68612" name="Segnaposto contenuto 5"/>
          <p:cNvSpPr>
            <a:spLocks noGrp="1"/>
          </p:cNvSpPr>
          <p:nvPr>
            <p:ph sz="half" idx="2"/>
          </p:nvPr>
        </p:nvSpPr>
        <p:spPr>
          <a:xfrm>
            <a:off x="468313" y="2492375"/>
            <a:ext cx="4040187" cy="3951288"/>
          </a:xfrm>
        </p:spPr>
        <p:txBody>
          <a:bodyPr/>
          <a:lstStyle/>
          <a:p>
            <a:r>
              <a:rPr lang="it-IT" dirty="0">
                <a:solidFill>
                  <a:srgbClr val="000000"/>
                </a:solidFill>
                <a:latin typeface="Calibri" charset="0"/>
              </a:rPr>
              <a:t>Libera</a:t>
            </a:r>
          </a:p>
          <a:p>
            <a:r>
              <a:rPr lang="it-IT" dirty="0">
                <a:solidFill>
                  <a:srgbClr val="000000"/>
                </a:solidFill>
                <a:latin typeface="Calibri" charset="0"/>
              </a:rPr>
              <a:t>Espressa, o risultante chiaramente dal contratto</a:t>
            </a:r>
          </a:p>
          <a:p>
            <a:r>
              <a:rPr lang="it-IT" dirty="0">
                <a:solidFill>
                  <a:srgbClr val="000000"/>
                </a:solidFill>
                <a:latin typeface="Calibri" charset="0"/>
              </a:rPr>
              <a:t>Salve le disposizioni imperative</a:t>
            </a:r>
          </a:p>
          <a:p>
            <a:pPr lvl="1"/>
            <a:r>
              <a:rPr lang="it-IT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Inderogabili per volontà delle parti</a:t>
            </a:r>
          </a:p>
          <a:p>
            <a:pPr lvl="1"/>
            <a:r>
              <a:rPr lang="it-IT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Tutela del consumatore: contratto assimilato ad uno interno</a:t>
            </a:r>
          </a:p>
        </p:txBody>
      </p:sp>
      <p:sp>
        <p:nvSpPr>
          <p:cNvPr id="68613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643438" y="1773238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latin typeface="Calibri" charset="0"/>
              </a:rPr>
              <a:t>Legge applicabile in mancanza di scelta</a:t>
            </a:r>
          </a:p>
        </p:txBody>
      </p:sp>
      <p:sp>
        <p:nvSpPr>
          <p:cNvPr id="68614" name="Segnaposto contenuto 7"/>
          <p:cNvSpPr>
            <a:spLocks noGrp="1"/>
          </p:cNvSpPr>
          <p:nvPr>
            <p:ph sz="quarter" idx="4"/>
          </p:nvPr>
        </p:nvSpPr>
        <p:spPr>
          <a:xfrm>
            <a:off x="4716463" y="2492375"/>
            <a:ext cx="4041775" cy="3951288"/>
          </a:xfrm>
        </p:spPr>
        <p:txBody>
          <a:bodyPr/>
          <a:lstStyle/>
          <a:p>
            <a:r>
              <a:rPr lang="it-IT" b="1" u="sng" dirty="0">
                <a:solidFill>
                  <a:srgbClr val="000000"/>
                </a:solidFill>
                <a:latin typeface="Calibri" charset="0"/>
              </a:rPr>
              <a:t>Residenza abituale</a:t>
            </a:r>
            <a:r>
              <a:rPr lang="it-IT" dirty="0">
                <a:solidFill>
                  <a:srgbClr val="000000"/>
                </a:solidFill>
                <a:latin typeface="Calibri" charset="0"/>
              </a:rPr>
              <a:t>: nozione</a:t>
            </a:r>
          </a:p>
          <a:p>
            <a:pPr lvl="1"/>
            <a:r>
              <a:rPr lang="it-IT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Definita solo per persona fisica </a:t>
            </a:r>
            <a:r>
              <a:rPr lang="it-IT" dirty="0" err="1">
                <a:solidFill>
                  <a:srgbClr val="000000"/>
                </a:solidFill>
                <a:latin typeface="Calibri" charset="0"/>
                <a:ea typeface="ＭＳ Ｐゴシック" charset="0"/>
              </a:rPr>
              <a:t>nell</a:t>
            </a:r>
            <a:r>
              <a:rPr lang="ja-JP" altLang="it-IT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’</a:t>
            </a:r>
            <a:r>
              <a:rPr lang="it-IT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attività di impresa</a:t>
            </a:r>
          </a:p>
          <a:p>
            <a:pPr lvl="1"/>
            <a:r>
              <a:rPr lang="it-IT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Centro degli interessi principali</a:t>
            </a:r>
          </a:p>
          <a:p>
            <a:pPr lvl="1">
              <a:buFont typeface="Arial" charset="0"/>
              <a:buNone/>
            </a:pPr>
            <a:endParaRPr lang="it-IT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r>
              <a:rPr lang="it-IT" i="1" dirty="0">
                <a:solidFill>
                  <a:srgbClr val="000000"/>
                </a:solidFill>
                <a:latin typeface="Calibri" charset="0"/>
              </a:rPr>
              <a:t>Ratio</a:t>
            </a:r>
            <a:r>
              <a:rPr lang="it-IT" dirty="0">
                <a:solidFill>
                  <a:srgbClr val="000000"/>
                </a:solidFill>
                <a:latin typeface="Calibri" charset="0"/>
              </a:rPr>
              <a:t>: tutela del consumatore, legge  conosciuta o conoscibile facilmente</a:t>
            </a:r>
          </a:p>
        </p:txBody>
      </p:sp>
    </p:spTree>
    <p:extLst>
      <p:ext uri="{BB962C8B-B14F-4D97-AF65-F5344CB8AC3E}">
        <p14:creationId xmlns:p14="http://schemas.microsoft.com/office/powerpoint/2010/main" val="4623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02"/>
    </mc:Choice>
    <mc:Fallback xmlns="">
      <p:transition spd="slow" advTm="10330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sz="4000" dirty="0">
                <a:solidFill>
                  <a:schemeClr val="bg1"/>
                </a:solidFill>
                <a:latin typeface="Calibri" charset="0"/>
              </a:rPr>
              <a:t>CONTRATTI INDIVIDUALI DI LAVORO: art. 8</a:t>
            </a:r>
          </a:p>
        </p:txBody>
      </p:sp>
      <p:sp>
        <p:nvSpPr>
          <p:cNvPr id="65539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it-IT" dirty="0">
                <a:latin typeface="Calibri" charset="0"/>
              </a:rPr>
              <a:t>LEGGE SCELTA DALLE PARTI</a:t>
            </a:r>
          </a:p>
          <a:p>
            <a:pPr lvl="2"/>
            <a:r>
              <a:rPr lang="it-IT" dirty="0">
                <a:latin typeface="Calibri" charset="0"/>
              </a:rPr>
              <a:t>o</a:t>
            </a:r>
          </a:p>
          <a:p>
            <a:pPr algn="just"/>
            <a:r>
              <a:rPr lang="it-IT" dirty="0">
                <a:latin typeface="Calibri" charset="0"/>
              </a:rPr>
              <a:t>LEGGE DEL LUOGO IN CUI IL LAVORATORE SVOLGE ABITUALMENTE IL PROPRIO LAVORO anche se inviato temporaneamente in altro luogo</a:t>
            </a:r>
          </a:p>
          <a:p>
            <a:pPr lvl="2" algn="just"/>
            <a:r>
              <a:rPr lang="it-IT" dirty="0">
                <a:latin typeface="Calibri" charset="0"/>
              </a:rPr>
              <a:t>o</a:t>
            </a:r>
          </a:p>
          <a:p>
            <a:pPr algn="just"/>
            <a:r>
              <a:rPr lang="it-IT" dirty="0">
                <a:latin typeface="Calibri" charset="0"/>
              </a:rPr>
              <a:t>LEGGE DEL LUOGO DI ASSUNZIONE</a:t>
            </a:r>
          </a:p>
          <a:p>
            <a:pPr lvl="2" algn="just"/>
            <a:r>
              <a:rPr lang="it-IT" dirty="0">
                <a:latin typeface="Calibri" charset="0"/>
              </a:rPr>
              <a:t>A meno che….</a:t>
            </a:r>
          </a:p>
          <a:p>
            <a:pPr algn="just"/>
            <a:r>
              <a:rPr lang="it-IT" dirty="0">
                <a:latin typeface="Calibri" charset="0"/>
              </a:rPr>
              <a:t>LEGGE DEL COLLEGAMENTO PIU’ STRETTO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8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88"/>
    </mc:Choice>
    <mc:Fallback xmlns="">
      <p:transition spd="slow" advTm="53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sz="4000" dirty="0">
                <a:solidFill>
                  <a:schemeClr val="bg1"/>
                </a:solidFill>
                <a:latin typeface="Calibri" charset="0"/>
              </a:rPr>
              <a:t>CONTRATTI INDIVIDUALI DI LAVORO: scelta di legge</a:t>
            </a:r>
          </a:p>
        </p:txBody>
      </p:sp>
      <p:sp>
        <p:nvSpPr>
          <p:cNvPr id="65539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just"/>
            <a:r>
              <a:rPr lang="it-IT" sz="3600" dirty="0">
                <a:latin typeface="Calibri" charset="0"/>
              </a:rPr>
              <a:t>LEGGE SCELTA DALLE PARTI: </a:t>
            </a:r>
            <a:r>
              <a:rPr lang="it-IT" sz="3600" dirty="0" err="1">
                <a:latin typeface="Calibri" charset="0"/>
              </a:rPr>
              <a:t>LIMITATAx</a:t>
            </a:r>
            <a:r>
              <a:rPr lang="it-IT" sz="3600" dirty="0">
                <a:latin typeface="Calibri" charset="0"/>
              </a:rPr>
              <a:t>:</a:t>
            </a:r>
          </a:p>
          <a:p>
            <a:pPr lvl="1" algn="just"/>
            <a:r>
              <a:rPr lang="it-IT" sz="3600" b="1" dirty="0">
                <a:latin typeface="Calibri" charset="0"/>
              </a:rPr>
              <a:t>NON</a:t>
            </a:r>
            <a:r>
              <a:rPr lang="it-IT" sz="3600" dirty="0">
                <a:latin typeface="Calibri" charset="0"/>
              </a:rPr>
              <a:t> può privare il lavoratore della protezione assicuratagli </a:t>
            </a:r>
            <a:r>
              <a:rPr lang="it-IT" sz="3600" b="1" dirty="0">
                <a:latin typeface="Calibri" charset="0"/>
              </a:rPr>
              <a:t>dalle disposizioni alle quali non è permesso derogare </a:t>
            </a:r>
            <a:r>
              <a:rPr lang="it-IT" sz="3600" dirty="0">
                <a:latin typeface="Calibri" charset="0"/>
              </a:rPr>
              <a:t>convenzionalmente in virtù della legge che in mancanza di scelta sarebbe stata applicabile in base ai par. 2-3-4 (luogo di esecuzione abituale del lavoro/luogo di assunzione/collegamento più stretto).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8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83"/>
    </mc:Choice>
    <mc:Fallback xmlns="">
      <p:transition spd="slow" advTm="111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586" y="274637"/>
            <a:ext cx="8409215" cy="222363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/>
              <a:t>PROTEZIONE DEL LAVORATORE NORME DI APPLICAZIONE NECESSARIA-CONTRADDIZIONE GIURISP CGUE e DIRITTO CODIFICATO?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7586" y="2498270"/>
            <a:ext cx="8409215" cy="3627894"/>
          </a:xfrm>
        </p:spPr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it-IT" sz="2800" dirty="0"/>
              <a:t>Neutralizzazione delle norme di applicazione necessaria nazionali in quanto ostacolo all’esercizio delle libertà comunitarie di circolazione, di stabilimento e di prestazione di servizi.</a:t>
            </a:r>
          </a:p>
          <a:p>
            <a:pPr marL="514350" indent="-514350" algn="just">
              <a:buAutoNum type="arabicParenR"/>
            </a:pPr>
            <a:r>
              <a:rPr lang="it-IT" sz="2800" dirty="0"/>
              <a:t>Creazione di norme di applicazione necessaria europee.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9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1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78"/>
    </mc:Choice>
    <mc:Fallback xmlns="">
      <p:transition spd="slow" advTm="78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4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5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3|0.7|0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0.5|24.3|1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3|4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4|1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7|0.5|0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0.4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{CA0B89E2-5C5F-644F-A679-40450666FC36}tf10001060</Template>
  <TotalTime>4913320</TotalTime>
  <Words>2458</Words>
  <Application>Microsoft Macintosh PowerPoint</Application>
  <PresentationFormat>Presentazione su schermo (4:3)</PresentationFormat>
  <Paragraphs>189</Paragraphs>
  <Slides>33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2" baseType="lpstr">
      <vt:lpstr>メイリオ</vt:lpstr>
      <vt:lpstr>ＭＳ Ｐゴシック</vt:lpstr>
      <vt:lpstr>Arial</vt:lpstr>
      <vt:lpstr>Avenir LT Std 85 Heavy</vt:lpstr>
      <vt:lpstr>Calibri</vt:lpstr>
      <vt:lpstr>Times New Roman</vt:lpstr>
      <vt:lpstr>Trebuchet MS</vt:lpstr>
      <vt:lpstr>Wingdings 3</vt:lpstr>
      <vt:lpstr>Sfaccettatura</vt:lpstr>
      <vt:lpstr>Diritto internazionale privato</vt:lpstr>
      <vt:lpstr>LIMITI ALLA LEGGE APPLICABILE</vt:lpstr>
      <vt:lpstr>ORDINE PUBBLICO</vt:lpstr>
      <vt:lpstr>NORME DI APPLICAZIONE NECESSARIA</vt:lpstr>
      <vt:lpstr>CRITERI DI COLLEGAMENTO SPECIALI</vt:lpstr>
      <vt:lpstr>CONTRATTI DI CONSUMO-art. 6 Reg. ROMA I</vt:lpstr>
      <vt:lpstr>CONTRATTI INDIVIDUALI DI LAVORO: art. 8</vt:lpstr>
      <vt:lpstr>CONTRATTI INDIVIDUALI DI LAVORO: scelta di legge</vt:lpstr>
      <vt:lpstr>PROTEZIONE DEL LAVORATORE NORME DI APPLICAZIONE NECESSARIA-CONTRADDIZIONE GIURISP CGUE e DIRITTO CODIFICATO? </vt:lpstr>
      <vt:lpstr>INFLUENZA DEL DIRITTO UE SULLE NORME DI APPLICAZIONE NECESSARIA</vt:lpstr>
      <vt:lpstr>INFLUENZA DEL DIRITTO UE SULLE NORME DI APPLICAZIONE NECESSARIA</vt:lpstr>
      <vt:lpstr>NORME DI APPLICAZIONE NECESSARIA UE? </vt:lpstr>
      <vt:lpstr>NORME DI APPLICAZIONE NECESSARIA UE? </vt:lpstr>
      <vt:lpstr>NORME DI APPLICAZIONE NECESSARIA UE? </vt:lpstr>
      <vt:lpstr>NORME DI APPLICAZIONE NECESSARIA UE? </vt:lpstr>
      <vt:lpstr>NORME DI APPLICAZIONE NECESSARIA UE? </vt:lpstr>
      <vt:lpstr>NORME DI APPLICAZIONE NECESSARIA UE? </vt:lpstr>
      <vt:lpstr>LEGGE APPLICABILE ALLE OBBLIGAZIONI NON CONTRATTUALI: REG. ROMA II</vt:lpstr>
      <vt:lpstr>LEGGE APPLICABILE ALL’ILLECITO: REG. ROMA II</vt:lpstr>
      <vt:lpstr>LEGGE APPLICABILE ALLA RESPONSABILITA’ PER FATTO ILLECITO/REG. ROMA II</vt:lpstr>
      <vt:lpstr>LEGGE APPLICABILE ALLA RESPONSABILITA’ PER FATTO ILLECITO/REG. ROMA II</vt:lpstr>
      <vt:lpstr>LEGGE APPLICABILE ALLA RESPONSABILITA’ PER FATTO ILLECITO/REG. ROMA II</vt:lpstr>
      <vt:lpstr>LEGGE APPLICABILE ALLA RESPONSABILITA’ PER FATTO ILLECITO: ART. 62 L. 218/95</vt:lpstr>
      <vt:lpstr>LEGGE APPLICABILE A RESPONSABILITA’ PER DANNO DA PRODOTTO/REG. ROMA II</vt:lpstr>
      <vt:lpstr>RESPONSABILITA’ PER DANNO DA PRODOTTO: ART. 63 L. 218/95</vt:lpstr>
      <vt:lpstr>PROMESSA UNILATERALE: ART. 58 L. 218/95</vt:lpstr>
      <vt:lpstr>LEGGE APPLICABILE ALLA PROMESSA UNILATERALE: ART. 58 L. 218/95</vt:lpstr>
      <vt:lpstr>TITOLI DI CREDITO: ART. 59 L. 218/95</vt:lpstr>
      <vt:lpstr>TITOLI DI CREDITO: ART. 59 L. 218/95</vt:lpstr>
      <vt:lpstr>RAPPRESENTANZA VOLONTARIA: ART. 60 L. 218/95</vt:lpstr>
      <vt:lpstr>OBBLIGAZIONI NASCENTI DALLA LEGGE:</vt:lpstr>
      <vt:lpstr>OBBLIGAZIONI NASCENTI DALLA LEGGE: ART. 11 R ROMA II</vt:lpstr>
      <vt:lpstr>Presentazione standard di PowerPoint</vt:lpstr>
    </vt:vector>
  </TitlesOfParts>
  <Company>HAL 9000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Diritto internazionale privato</dc:title>
  <dc:creator>Giuseppe Sacco</dc:creator>
  <cp:lastModifiedBy>TONOLO SARA</cp:lastModifiedBy>
  <cp:revision>185</cp:revision>
  <dcterms:created xsi:type="dcterms:W3CDTF">2010-05-15T16:04:12Z</dcterms:created>
  <dcterms:modified xsi:type="dcterms:W3CDTF">2023-05-17T05:47:56Z</dcterms:modified>
</cp:coreProperties>
</file>