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6"/>
  </p:notesMasterIdLst>
  <p:sldIdLst>
    <p:sldId id="256" r:id="rId2"/>
    <p:sldId id="257" r:id="rId3"/>
    <p:sldId id="266" r:id="rId4"/>
    <p:sldId id="267" r:id="rId5"/>
    <p:sldId id="270" r:id="rId6"/>
    <p:sldId id="364" r:id="rId7"/>
    <p:sldId id="365" r:id="rId8"/>
    <p:sldId id="281" r:id="rId9"/>
    <p:sldId id="282" r:id="rId10"/>
    <p:sldId id="369" r:id="rId11"/>
    <p:sldId id="367" r:id="rId12"/>
    <p:sldId id="368" r:id="rId13"/>
    <p:sldId id="366" r:id="rId14"/>
    <p:sldId id="285" r:id="rId15"/>
    <p:sldId id="284" r:id="rId16"/>
    <p:sldId id="283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25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4C2D6-ABB9-7F49-B154-F160864F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23568"/>
            <a:ext cx="10905826" cy="1606378"/>
          </a:xfrm>
        </p:spPr>
        <p:txBody>
          <a:bodyPr>
            <a:normAutofit/>
          </a:bodyPr>
          <a:lstStyle/>
          <a:p>
            <a:r>
              <a:rPr lang="it-IT" sz="3600" dirty="0"/>
              <a:t>% di persone che afferma l'identità cristiana sia importante per definire e condividere l'identità nazionale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93A2E0E-3463-E74C-8A69-EADD0A4C0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27" y="1450362"/>
            <a:ext cx="7648832" cy="502631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F201CD-D6DC-BE41-84E0-823069B9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435" y="1729946"/>
            <a:ext cx="800100" cy="11303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114324-681B-4542-BA29-D32FF4578183}"/>
              </a:ext>
            </a:extLst>
          </p:cNvPr>
          <p:cNvSpPr txBox="1"/>
          <p:nvPr/>
        </p:nvSpPr>
        <p:spPr>
          <a:xfrm>
            <a:off x="4621427" y="6581001"/>
            <a:ext cx="8835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www.youtrend.it</a:t>
            </a:r>
            <a:r>
              <a:rPr lang="it-IT" sz="1200" dirty="0"/>
              <a:t>/2018/11/15/</a:t>
            </a:r>
            <a:r>
              <a:rPr lang="it-IT" sz="1200" dirty="0" err="1"/>
              <a:t>europa</a:t>
            </a:r>
            <a:r>
              <a:rPr lang="it-IT" sz="1200" dirty="0"/>
              <a:t>-divisa-sulla-religione-profonde-differenze/</a:t>
            </a:r>
          </a:p>
        </p:txBody>
      </p:sp>
    </p:spTree>
    <p:extLst>
      <p:ext uri="{BB962C8B-B14F-4D97-AF65-F5344CB8AC3E}">
        <p14:creationId xmlns:p14="http://schemas.microsoft.com/office/powerpoint/2010/main" val="84420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B4EA8-AD27-654D-A0D2-77CB6D76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4206"/>
            <a:ext cx="10058400" cy="851258"/>
          </a:xfrm>
        </p:spPr>
        <p:txBody>
          <a:bodyPr>
            <a:normAutofit/>
          </a:bodyPr>
          <a:lstStyle/>
          <a:p>
            <a:r>
              <a:rPr lang="it-IT" dirty="0"/>
              <a:t>Religioni professate in </a:t>
            </a:r>
            <a:r>
              <a:rPr lang="it-IT" dirty="0" err="1"/>
              <a:t>italia</a:t>
            </a:r>
            <a:r>
              <a:rPr lang="it-IT" dirty="0"/>
              <a:t> (2021)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08D1412-D25D-2D49-ABED-8D93B56A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773" y="1382597"/>
            <a:ext cx="6924505" cy="515569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540C30-5DC8-1C4A-925E-D502D4AE0DCE}"/>
              </a:ext>
            </a:extLst>
          </p:cNvPr>
          <p:cNvSpPr txBox="1"/>
          <p:nvPr/>
        </p:nvSpPr>
        <p:spPr>
          <a:xfrm>
            <a:off x="593123" y="2916195"/>
            <a:ext cx="4386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79,6% della popolazione residente in Italia risulta cristiano </a:t>
            </a:r>
            <a:r>
              <a:rPr lang="it-IT" dirty="0"/>
              <a:t>(in particolare il 74,5% cristiano cattolico); </a:t>
            </a:r>
          </a:p>
          <a:p>
            <a:r>
              <a:rPr lang="it-IT" b="1" dirty="0"/>
              <a:t>il 15,3% è ateo o agnostico  </a:t>
            </a:r>
          </a:p>
          <a:p>
            <a:r>
              <a:rPr lang="it-IT" b="1" dirty="0"/>
              <a:t>il 5,1% professa una religione non cristiana</a:t>
            </a:r>
            <a:r>
              <a:rPr lang="it-IT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A15918-B2CD-2740-95EC-EA43DB3B7452}"/>
              </a:ext>
            </a:extLst>
          </p:cNvPr>
          <p:cNvSpPr txBox="1"/>
          <p:nvPr/>
        </p:nvSpPr>
        <p:spPr>
          <a:xfrm>
            <a:off x="0" y="6576922"/>
            <a:ext cx="10342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italiaindati.com</a:t>
            </a:r>
            <a:r>
              <a:rPr lang="it-IT" sz="1200" dirty="0"/>
              <a:t>/le-religioni-in-</a:t>
            </a:r>
            <a:r>
              <a:rPr lang="it-IT" sz="1200" dirty="0" err="1"/>
              <a:t>italia</a:t>
            </a:r>
            <a:r>
              <a:rPr lang="it-IT" sz="1200" dirty="0"/>
              <a:t>/#:~:text=►%20Ad%20inizio%202021%2C%20il,crescono%20gli%20atei%20o%20agnostici.</a:t>
            </a:r>
          </a:p>
        </p:txBody>
      </p:sp>
    </p:spTree>
    <p:extLst>
      <p:ext uri="{BB962C8B-B14F-4D97-AF65-F5344CB8AC3E}">
        <p14:creationId xmlns:p14="http://schemas.microsoft.com/office/powerpoint/2010/main" val="16139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87ED0-33FB-0E4B-A98A-0F1BBEA3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284206"/>
            <a:ext cx="10824519" cy="1235676"/>
          </a:xfrm>
        </p:spPr>
        <p:txBody>
          <a:bodyPr>
            <a:normAutofit/>
          </a:bodyPr>
          <a:lstStyle/>
          <a:p>
            <a:r>
              <a:rPr lang="it-IT" sz="3600" dirty="0"/>
              <a:t>frequenza di un luogo di culto negli ultimi 12 mesi ogni 100 persone con più di 6 anni in </a:t>
            </a:r>
            <a:r>
              <a:rPr lang="it-IT" sz="3600" dirty="0" err="1"/>
              <a:t>italia</a:t>
            </a:r>
            <a:r>
              <a:rPr lang="it-IT" sz="3600" dirty="0"/>
              <a:t>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3772809-3237-DA4A-800E-2F7CB1D2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073" y="2120900"/>
            <a:ext cx="5498192" cy="40513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A2BB5-C1CB-FB48-B806-2F26FD9EF16F}"/>
              </a:ext>
            </a:extLst>
          </p:cNvPr>
          <p:cNvSpPr txBox="1"/>
          <p:nvPr/>
        </p:nvSpPr>
        <p:spPr>
          <a:xfrm>
            <a:off x="111210" y="6481118"/>
            <a:ext cx="10342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italiaindati.com</a:t>
            </a:r>
            <a:r>
              <a:rPr lang="it-IT" sz="1200" dirty="0"/>
              <a:t>/le-religioni-in-</a:t>
            </a:r>
            <a:r>
              <a:rPr lang="it-IT" sz="1200" dirty="0" err="1"/>
              <a:t>italia</a:t>
            </a:r>
            <a:r>
              <a:rPr lang="it-IT" sz="1200" dirty="0"/>
              <a:t>/#:~:text=►%20Ad%20inizio%202021%2C%20il,crescono%20gli%20atei%20o%20agnostici.</a:t>
            </a:r>
          </a:p>
        </p:txBody>
      </p:sp>
    </p:spTree>
    <p:extLst>
      <p:ext uri="{BB962C8B-B14F-4D97-AF65-F5344CB8AC3E}">
        <p14:creationId xmlns:p14="http://schemas.microsoft.com/office/powerpoint/2010/main" val="295960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B4F099-A71D-BC48-9380-953B50720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722" y="484632"/>
            <a:ext cx="6359926" cy="5847947"/>
          </a:xfr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BE90FF3-B700-8641-AB1A-7C15F9422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10184"/>
              </p:ext>
            </p:extLst>
          </p:nvPr>
        </p:nvGraphicFramePr>
        <p:xfrm>
          <a:off x="635430" y="1666240"/>
          <a:ext cx="3899500" cy="3764295"/>
        </p:xfrm>
        <a:graphic>
          <a:graphicData uri="http://schemas.openxmlformats.org/drawingml/2006/table">
            <a:tbl>
              <a:tblPr/>
              <a:tblGrid>
                <a:gridCol w="2784748">
                  <a:extLst>
                    <a:ext uri="{9D8B030D-6E8A-4147-A177-3AD203B41FA5}">
                      <a16:colId xmlns:a16="http://schemas.microsoft.com/office/drawing/2014/main" val="1679162348"/>
                    </a:ext>
                  </a:extLst>
                </a:gridCol>
                <a:gridCol w="1114752">
                  <a:extLst>
                    <a:ext uri="{9D8B030D-6E8A-4147-A177-3AD203B41FA5}">
                      <a16:colId xmlns:a16="http://schemas.microsoft.com/office/drawing/2014/main" val="2058785121"/>
                    </a:ext>
                  </a:extLst>
                </a:gridCol>
              </a:tblGrid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cristianesimo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32890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33990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ateismo/agnosticismo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329425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induismo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281238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buddhismo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042690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 religioni orientali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238525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religioni tradizionali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71238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ebraismo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33497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27964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56DC7E-20AE-DF4B-890F-A9D29E537527}"/>
              </a:ext>
            </a:extLst>
          </p:cNvPr>
          <p:cNvSpPr txBox="1"/>
          <p:nvPr/>
        </p:nvSpPr>
        <p:spPr>
          <a:xfrm>
            <a:off x="284205" y="6448036"/>
            <a:ext cx="7426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www.openpolis.it</a:t>
            </a:r>
            <a:r>
              <a:rPr lang="it-IT" sz="1200" dirty="0"/>
              <a:t>/numeri/piu-della-meta-degli-stranieri-residenti-in-italia-sono-cristiani/</a:t>
            </a:r>
          </a:p>
        </p:txBody>
      </p:sp>
    </p:spTree>
    <p:extLst>
      <p:ext uri="{BB962C8B-B14F-4D97-AF65-F5344CB8AC3E}">
        <p14:creationId xmlns:p14="http://schemas.microsoft.com/office/powerpoint/2010/main" val="92252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4B8AF-021F-484D-9078-DCB22E6C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88" y="0"/>
            <a:ext cx="11962412" cy="1103945"/>
          </a:xfrm>
        </p:spPr>
        <p:txBody>
          <a:bodyPr/>
          <a:lstStyle/>
          <a:p>
            <a:r>
              <a:rPr lang="it-IT" dirty="0"/>
              <a:t>Religioni prevalenti nei singoli Stati  USA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5099FB-8B0B-BC4B-AA3F-41CE06D72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078" y="1178708"/>
            <a:ext cx="6993306" cy="47641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B41823-EBC3-164F-9107-8DD78FB46FED}"/>
              </a:ext>
            </a:extLst>
          </p:cNvPr>
          <p:cNvSpPr txBox="1"/>
          <p:nvPr/>
        </p:nvSpPr>
        <p:spPr>
          <a:xfrm>
            <a:off x="7006281" y="6331352"/>
            <a:ext cx="5008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File:Religions_of_the_US.PNG</a:t>
            </a:r>
            <a:endParaRPr lang="it-IT" sz="1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FEED13-3EE3-D145-AD96-3C82A794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363" y="1178708"/>
            <a:ext cx="2372498" cy="48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76961-87FE-9D48-A200-35F19F60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67" y="311637"/>
            <a:ext cx="10058400" cy="812827"/>
          </a:xfrm>
        </p:spPr>
        <p:txBody>
          <a:bodyPr>
            <a:normAutofit fontScale="90000"/>
          </a:bodyPr>
          <a:lstStyle/>
          <a:p>
            <a:r>
              <a:rPr lang="it-IT" dirty="0"/>
              <a:t>Religioni non cristiane in USA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AF91F7-8ADF-CE46-9CD7-B9DD4D18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473" y="992788"/>
            <a:ext cx="8464511" cy="504656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631ECF-CA04-F345-B85B-C66B77FD6028}"/>
              </a:ext>
            </a:extLst>
          </p:cNvPr>
          <p:cNvSpPr txBox="1"/>
          <p:nvPr/>
        </p:nvSpPr>
        <p:spPr>
          <a:xfrm>
            <a:off x="6423949" y="6250329"/>
            <a:ext cx="4398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matadornetwork.com</a:t>
            </a:r>
            <a:r>
              <a:rPr lang="it-IT" sz="1000" dirty="0"/>
              <a:t>/</a:t>
            </a:r>
            <a:r>
              <a:rPr lang="it-IT" sz="1000" dirty="0" err="1"/>
              <a:t>read</a:t>
            </a:r>
            <a:r>
              <a:rPr lang="it-IT" sz="1000" dirty="0"/>
              <a:t>/</a:t>
            </a:r>
            <a:r>
              <a:rPr lang="it-IT" sz="1000" dirty="0" err="1"/>
              <a:t>mapped-largest-religions-us</a:t>
            </a:r>
            <a:r>
              <a:rPr lang="it-IT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3104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9B0EC-FC03-794B-B4B4-EBE1E55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17" y="175339"/>
            <a:ext cx="10917541" cy="603137"/>
          </a:xfrm>
        </p:spPr>
        <p:txBody>
          <a:bodyPr>
            <a:normAutofit fontScale="90000"/>
          </a:bodyPr>
          <a:lstStyle/>
          <a:p>
            <a:r>
              <a:rPr lang="it-IT" dirty="0"/>
              <a:t>La religione dei governatori degli Stati USA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CFF1E5-F7AC-B548-B353-D1653032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27" y="857453"/>
            <a:ext cx="9756169" cy="54807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33D39B-45C8-1B44-9144-1B39E2AE3A1A}"/>
              </a:ext>
            </a:extLst>
          </p:cNvPr>
          <p:cNvSpPr txBox="1"/>
          <p:nvPr/>
        </p:nvSpPr>
        <p:spPr>
          <a:xfrm>
            <a:off x="5849087" y="6417226"/>
            <a:ext cx="6678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File:United_States_Governors_religion_map.svg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14190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CF0EE-4EEF-9D4A-8063-1A57F51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99" y="323994"/>
            <a:ext cx="2859601" cy="1282384"/>
          </a:xfrm>
        </p:spPr>
        <p:txBody>
          <a:bodyPr/>
          <a:lstStyle/>
          <a:p>
            <a:r>
              <a:rPr lang="it-IT" dirty="0"/>
              <a:t>Religioni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239E19-4535-B34F-A857-EE69FEFF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606378"/>
            <a:ext cx="10829589" cy="4635713"/>
          </a:xfrm>
        </p:spPr>
        <p:txBody>
          <a:bodyPr>
            <a:normAutofit/>
          </a:bodyPr>
          <a:lstStyle/>
          <a:p>
            <a:r>
              <a:rPr lang="it-IT" sz="2400" dirty="0"/>
              <a:t>Monoteiste (un solo dio/divinità)</a:t>
            </a:r>
          </a:p>
          <a:p>
            <a:r>
              <a:rPr lang="it-IT" sz="2400" dirty="0"/>
              <a:t>Politeistiche (plurimi)</a:t>
            </a:r>
          </a:p>
          <a:p>
            <a:r>
              <a:rPr lang="it-IT" sz="2400" dirty="0"/>
              <a:t>Ateistiche (assenza di qualunque forma di divinità)</a:t>
            </a:r>
          </a:p>
          <a:p>
            <a:r>
              <a:rPr lang="it-IT" sz="2400" dirty="0"/>
              <a:t>Animistiche (credere nella presenza di divinità e entità spirituali e nelle manifestazioni della natura)</a:t>
            </a:r>
          </a:p>
          <a:p>
            <a:r>
              <a:rPr lang="it-IT" sz="2400" dirty="0"/>
              <a:t>Sincretismo (mescolanza di credi e pratiche religiose dovute al contatto prolungato fra fedi diverse in una certa area)</a:t>
            </a:r>
          </a:p>
          <a:p>
            <a:endParaRPr lang="it-IT" dirty="0"/>
          </a:p>
          <a:p>
            <a:r>
              <a:rPr lang="it-IT" sz="2400" dirty="0"/>
              <a:t>Universali (con un fondatore, riferimento spirituale per i fedeli)</a:t>
            </a:r>
          </a:p>
          <a:p>
            <a:r>
              <a:rPr lang="it-IT" sz="2400" dirty="0"/>
              <a:t>Etniche (cui si appartiene per nascita)</a:t>
            </a:r>
          </a:p>
        </p:txBody>
      </p:sp>
    </p:spTree>
    <p:extLst>
      <p:ext uri="{BB962C8B-B14F-4D97-AF65-F5344CB8AC3E}">
        <p14:creationId xmlns:p14="http://schemas.microsoft.com/office/powerpoint/2010/main" val="387546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5645-2795-784B-899F-AF84887D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37" y="101572"/>
            <a:ext cx="5454520" cy="985822"/>
          </a:xfrm>
        </p:spPr>
        <p:txBody>
          <a:bodyPr/>
          <a:lstStyle/>
          <a:p>
            <a:r>
              <a:rPr lang="it-IT" dirty="0"/>
              <a:t>Religioni principali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2DACA45-02C3-DF43-A02E-2C60E2A266C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40011" y="1320952"/>
          <a:ext cx="7512908" cy="479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454">
                  <a:extLst>
                    <a:ext uri="{9D8B030D-6E8A-4147-A177-3AD203B41FA5}">
                      <a16:colId xmlns:a16="http://schemas.microsoft.com/office/drawing/2014/main" val="2197951277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2050577771"/>
                    </a:ext>
                  </a:extLst>
                </a:gridCol>
              </a:tblGrid>
              <a:tr h="435967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12833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Cristiani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4304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Musulmani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6362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Induisti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78729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Non religiosi / atei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76049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Buddisti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35463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48911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Ebrei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3102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Altri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2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AC7DD-F0DA-8747-86D4-685223A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43" y="484258"/>
            <a:ext cx="5714368" cy="970450"/>
          </a:xfrm>
        </p:spPr>
        <p:txBody>
          <a:bodyPr/>
          <a:lstStyle/>
          <a:p>
            <a:r>
              <a:rPr lang="it-IT" dirty="0"/>
              <a:t>Religioni principali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492BE-8107-4D42-A1D6-66D4F8DC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556951"/>
            <a:ext cx="10762734" cy="4695568"/>
          </a:xfrm>
        </p:spPr>
        <p:txBody>
          <a:bodyPr>
            <a:normAutofit lnSpcReduction="10000"/>
          </a:bodyPr>
          <a:lstStyle/>
          <a:p>
            <a:r>
              <a:rPr lang="it-IT" sz="2400" b="1" dirty="0"/>
              <a:t>Cristianesimo</a:t>
            </a:r>
            <a:r>
              <a:rPr lang="it-IT" sz="2400" dirty="0"/>
              <a:t>:  2,3 miliardi fedeli; Cattolicesimo, chiesa Ortodossa e Protestantesimo ne raccolgono l’80%</a:t>
            </a:r>
          </a:p>
          <a:p>
            <a:r>
              <a:rPr lang="it-IT" sz="2400" b="1" dirty="0"/>
              <a:t>Islam</a:t>
            </a:r>
            <a:r>
              <a:rPr lang="it-IT" sz="2400" dirty="0"/>
              <a:t>: 1,5 miliardi fedeli, in crescita. Distinti fra Sunniti (i più numerosi, 80%) e Sciti (15%, concentrati in Iran, Iraq, Azerbaijan e Bahrein)</a:t>
            </a:r>
          </a:p>
          <a:p>
            <a:r>
              <a:rPr lang="it-IT" sz="2400" b="1" dirty="0"/>
              <a:t>Induismo</a:t>
            </a:r>
            <a:r>
              <a:rPr lang="it-IT" sz="2400" dirty="0"/>
              <a:t>: 900 milioni adepti, la principale religione etnica (cui si appartiene per nascita); prevalente in India e Sud dell’Asia</a:t>
            </a:r>
          </a:p>
          <a:p>
            <a:r>
              <a:rPr lang="it-IT" sz="2400" b="1" dirty="0"/>
              <a:t>Buddhismo</a:t>
            </a:r>
            <a:r>
              <a:rPr lang="it-IT" sz="2400" dirty="0"/>
              <a:t>: 500 milioni, Asia orientale e sud orientale, religione prevalente in Cina, Giappone, Singapore</a:t>
            </a:r>
          </a:p>
          <a:p>
            <a:r>
              <a:rPr lang="it-IT" sz="2400" b="1" dirty="0"/>
              <a:t>Sikhismo</a:t>
            </a:r>
            <a:r>
              <a:rPr lang="it-IT" sz="2400" dirty="0"/>
              <a:t>: 23milioni di adepti, origine nel nord dell’India</a:t>
            </a:r>
          </a:p>
          <a:p>
            <a:r>
              <a:rPr lang="it-IT" sz="2400" b="1" dirty="0"/>
              <a:t>Ebraismo</a:t>
            </a:r>
            <a:r>
              <a:rPr lang="it-IT" sz="2400" dirty="0"/>
              <a:t>: 13 milioni di fedeli (Israele e USA 5 milioni a </a:t>
            </a:r>
            <a:r>
              <a:rPr lang="it-IT" dirty="0"/>
              <a:t>testa)</a:t>
            </a:r>
          </a:p>
          <a:p>
            <a:endParaRPr lang="it-IT" sz="1100" dirty="0"/>
          </a:p>
          <a:p>
            <a:r>
              <a:rPr lang="it-IT" dirty="0"/>
              <a:t>Restano fuori oltre 2 miliardi di persone</a:t>
            </a:r>
          </a:p>
        </p:txBody>
      </p:sp>
    </p:spTree>
    <p:extLst>
      <p:ext uri="{BB962C8B-B14F-4D97-AF65-F5344CB8AC3E}">
        <p14:creationId xmlns:p14="http://schemas.microsoft.com/office/powerpoint/2010/main" val="229245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5DE565-539A-854F-BECD-9700CEFC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321276"/>
            <a:ext cx="11417643" cy="638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500" dirty="0"/>
              <a:t>Nella puntata precedente:</a:t>
            </a:r>
          </a:p>
          <a:p>
            <a:pPr marL="0" lvl="2" indent="0">
              <a:buNone/>
            </a:pPr>
            <a:endParaRPr lang="it-IT" sz="2400" dirty="0">
              <a:sym typeface="Wingdings" pitchFamily="2" charset="2"/>
            </a:endParaRPr>
          </a:p>
          <a:p>
            <a:pPr marL="0" lvl="2" indent="0">
              <a:buNone/>
            </a:pPr>
            <a:r>
              <a:rPr lang="it-IT" sz="2400" dirty="0">
                <a:sym typeface="Wingdings" pitchFamily="2" charset="2"/>
              </a:rPr>
              <a:t>Lingua friulana come strumento identitario</a:t>
            </a:r>
          </a:p>
          <a:p>
            <a:pPr marL="0" lvl="2" indent="0">
              <a:buNone/>
            </a:pPr>
            <a:endParaRPr lang="it-IT" sz="2400" dirty="0">
              <a:sym typeface="Wingdings" pitchFamily="2" charset="2"/>
            </a:endParaRPr>
          </a:p>
          <a:p>
            <a:pPr marL="0" lvl="2" indent="0">
              <a:buNone/>
            </a:pPr>
            <a:r>
              <a:rPr lang="it-IT" sz="2400" dirty="0">
                <a:sym typeface="Wingdings" pitchFamily="2" charset="2"/>
              </a:rPr>
              <a:t>Lingue e dialetti in FVG</a:t>
            </a:r>
          </a:p>
          <a:p>
            <a:pPr marL="0" lvl="2" indent="0">
              <a:buNone/>
            </a:pPr>
            <a:endParaRPr lang="it-IT" sz="2400" dirty="0">
              <a:sym typeface="Wingdings" pitchFamily="2" charset="2"/>
            </a:endParaRPr>
          </a:p>
          <a:p>
            <a:pPr marL="0" lvl="2" indent="0">
              <a:buNone/>
            </a:pPr>
            <a:r>
              <a:rPr lang="it-IT" sz="2400" dirty="0">
                <a:sym typeface="Wingdings" pitchFamily="2" charset="2"/>
              </a:rPr>
              <a:t>Linguaggi e identità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32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96FC-BC9E-FF44-B7DB-CD6F99FA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0"/>
            <a:ext cx="10930540" cy="1000897"/>
          </a:xfrm>
        </p:spPr>
        <p:txBody>
          <a:bodyPr/>
          <a:lstStyle/>
          <a:p>
            <a:r>
              <a:rPr lang="it-IT" dirty="0"/>
              <a:t>Diffusione delle  religioni nel  mondo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210401D-9021-6149-8935-DC60779A2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595" y="1154091"/>
            <a:ext cx="9727032" cy="52714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25E686-9ED6-BE42-91C1-31AE4F42B875}"/>
              </a:ext>
            </a:extLst>
          </p:cNvPr>
          <p:cNvSpPr txBox="1"/>
          <p:nvPr/>
        </p:nvSpPr>
        <p:spPr>
          <a:xfrm>
            <a:off x="4065373" y="754676"/>
            <a:ext cx="743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http://</a:t>
            </a:r>
            <a:r>
              <a:rPr lang="it-IT" sz="1000" dirty="0" err="1"/>
              <a:t>miaplacidusedaltriracconti.blogspot.com</a:t>
            </a:r>
            <a:r>
              <a:rPr lang="it-IT" sz="1000" dirty="0"/>
              <a:t>/2008/06/la-mappa-delle-religioni-nel-</a:t>
            </a:r>
            <a:r>
              <a:rPr lang="it-IT" sz="1000" dirty="0" err="1"/>
              <a:t>mondo.html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82375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4BF16-8BDD-6C4A-900A-45BEFCDA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" y="76636"/>
            <a:ext cx="4757351" cy="3494466"/>
          </a:xfrm>
        </p:spPr>
        <p:txBody>
          <a:bodyPr>
            <a:normAutofit/>
          </a:bodyPr>
          <a:lstStyle/>
          <a:p>
            <a:r>
              <a:rPr lang="it-IT" dirty="0"/>
              <a:t>Distribuzione delle religioni nell’Unione Europea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61BE6E-1601-3940-AF2F-778CAC68E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021" y="76636"/>
            <a:ext cx="7244768" cy="668250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57E3A0-05EB-BC4B-AA20-60A448BB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86" y="3027405"/>
            <a:ext cx="2409568" cy="3188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8B0EDE-CD4D-D24C-9C33-058345E5FD6C}"/>
              </a:ext>
            </a:extLst>
          </p:cNvPr>
          <p:cNvSpPr txBox="1"/>
          <p:nvPr/>
        </p:nvSpPr>
        <p:spPr>
          <a:xfrm>
            <a:off x="49427" y="6386244"/>
            <a:ext cx="486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www.termometropolitico.com</a:t>
            </a:r>
            <a:r>
              <a:rPr lang="it-IT" sz="1000" dirty="0"/>
              <a:t>/1267962_religione-in-europa-mappa.html</a:t>
            </a:r>
          </a:p>
        </p:txBody>
      </p:sp>
    </p:spTree>
    <p:extLst>
      <p:ext uri="{BB962C8B-B14F-4D97-AF65-F5344CB8AC3E}">
        <p14:creationId xmlns:p14="http://schemas.microsoft.com/office/powerpoint/2010/main" val="229273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4B8AF-021F-484D-9078-DCB22E6C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88" y="0"/>
            <a:ext cx="11962412" cy="1103945"/>
          </a:xfrm>
        </p:spPr>
        <p:txBody>
          <a:bodyPr/>
          <a:lstStyle/>
          <a:p>
            <a:r>
              <a:rPr lang="it-IT" dirty="0"/>
              <a:t>Religioni prevalenti nei singoli Stati  USA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5099FB-8B0B-BC4B-AA3F-41CE06D72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078" y="1178708"/>
            <a:ext cx="6993306" cy="47641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B41823-EBC3-164F-9107-8DD78FB46FED}"/>
              </a:ext>
            </a:extLst>
          </p:cNvPr>
          <p:cNvSpPr txBox="1"/>
          <p:nvPr/>
        </p:nvSpPr>
        <p:spPr>
          <a:xfrm>
            <a:off x="7006281" y="6331352"/>
            <a:ext cx="5008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File:Religions_of_the_US.PNG</a:t>
            </a:r>
            <a:endParaRPr lang="it-IT" sz="1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FEED13-3EE3-D145-AD96-3C82A794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363" y="1178708"/>
            <a:ext cx="2372498" cy="48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76961-87FE-9D48-A200-35F19F60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67" y="311637"/>
            <a:ext cx="10058400" cy="812827"/>
          </a:xfrm>
        </p:spPr>
        <p:txBody>
          <a:bodyPr>
            <a:normAutofit fontScale="90000"/>
          </a:bodyPr>
          <a:lstStyle/>
          <a:p>
            <a:r>
              <a:rPr lang="it-IT" dirty="0"/>
              <a:t>Religioni non cristiane in USA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AF91F7-8ADF-CE46-9CD7-B9DD4D18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473" y="992788"/>
            <a:ext cx="8464511" cy="504656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631ECF-CA04-F345-B85B-C66B77FD6028}"/>
              </a:ext>
            </a:extLst>
          </p:cNvPr>
          <p:cNvSpPr txBox="1"/>
          <p:nvPr/>
        </p:nvSpPr>
        <p:spPr>
          <a:xfrm>
            <a:off x="6423949" y="6250329"/>
            <a:ext cx="4398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matadornetwork.com</a:t>
            </a:r>
            <a:r>
              <a:rPr lang="it-IT" sz="1000" dirty="0"/>
              <a:t>/</a:t>
            </a:r>
            <a:r>
              <a:rPr lang="it-IT" sz="1000" dirty="0" err="1"/>
              <a:t>read</a:t>
            </a:r>
            <a:r>
              <a:rPr lang="it-IT" sz="1000" dirty="0"/>
              <a:t>/</a:t>
            </a:r>
            <a:r>
              <a:rPr lang="it-IT" sz="1000" dirty="0" err="1"/>
              <a:t>mapped-largest-religions-us</a:t>
            </a:r>
            <a:r>
              <a:rPr lang="it-IT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1469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9B0EC-FC03-794B-B4B4-EBE1E55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17" y="175339"/>
            <a:ext cx="10917541" cy="603137"/>
          </a:xfrm>
        </p:spPr>
        <p:txBody>
          <a:bodyPr>
            <a:normAutofit fontScale="90000"/>
          </a:bodyPr>
          <a:lstStyle/>
          <a:p>
            <a:r>
              <a:rPr lang="it-IT" dirty="0"/>
              <a:t>La religione dei governatori degli Stati USA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CFF1E5-F7AC-B548-B353-D1653032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27" y="857453"/>
            <a:ext cx="9756169" cy="54807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33D39B-45C8-1B44-9144-1B39E2AE3A1A}"/>
              </a:ext>
            </a:extLst>
          </p:cNvPr>
          <p:cNvSpPr txBox="1"/>
          <p:nvPr/>
        </p:nvSpPr>
        <p:spPr>
          <a:xfrm>
            <a:off x="5849087" y="6417226"/>
            <a:ext cx="6678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File:United_States_Governors_religion_map.svg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84984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C3330-B6D0-6044-A17F-01DF45BB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Idiomi  e Lingue standard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34D79-8783-4A4A-A293-80940F75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22287"/>
            <a:ext cx="10563286" cy="400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Dominanza linguistica (scelta dell’idioma standard) in ragione di:</a:t>
            </a:r>
          </a:p>
          <a:p>
            <a:pPr marL="2122488" indent="-342900"/>
            <a:r>
              <a:rPr lang="it-IT" sz="2400" dirty="0"/>
              <a:t>Proprio della maggioranza della popolazione</a:t>
            </a:r>
          </a:p>
          <a:p>
            <a:pPr marL="2122488" indent="-342900"/>
            <a:r>
              <a:rPr lang="it-IT" sz="2400" dirty="0"/>
              <a:t>Uso da parte delle classi più elevate</a:t>
            </a:r>
          </a:p>
          <a:p>
            <a:pPr marL="2122488" indent="-342900"/>
            <a:r>
              <a:rPr lang="it-IT" sz="2400" dirty="0"/>
              <a:t>Fattori socio economici</a:t>
            </a:r>
          </a:p>
          <a:p>
            <a:pPr marL="2122488" indent="-342900"/>
            <a:r>
              <a:rPr lang="it-IT" sz="2400" dirty="0"/>
              <a:t>Fattori culturali</a:t>
            </a:r>
          </a:p>
          <a:p>
            <a:pPr marL="2122488" indent="-342900"/>
            <a:r>
              <a:rPr lang="it-IT" sz="2400" dirty="0"/>
              <a:t>Fattori politici</a:t>
            </a:r>
          </a:p>
        </p:txBody>
      </p:sp>
    </p:spTree>
    <p:extLst>
      <p:ext uri="{BB962C8B-B14F-4D97-AF65-F5344CB8AC3E}">
        <p14:creationId xmlns:p14="http://schemas.microsoft.com/office/powerpoint/2010/main" val="235407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E31DE-259C-F049-B4FD-B60DB876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38643"/>
            <a:ext cx="2884314" cy="1609344"/>
          </a:xfrm>
        </p:spPr>
        <p:txBody>
          <a:bodyPr/>
          <a:lstStyle/>
          <a:p>
            <a:r>
              <a:rPr lang="it-IT" dirty="0"/>
              <a:t>Toponimi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7B81C-3781-CB42-AEFE-6AE37AC4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1" y="1346886"/>
            <a:ext cx="10887728" cy="5399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i="1" dirty="0"/>
              <a:t>Nomi di un luogo.</a:t>
            </a:r>
          </a:p>
          <a:p>
            <a:pPr marL="0" indent="0">
              <a:buNone/>
            </a:pPr>
            <a:r>
              <a:rPr lang="it-IT" sz="2400" dirty="0"/>
              <a:t>Danno informazioni sul rapporto tra la popolazione e quel luogo</a:t>
            </a:r>
          </a:p>
          <a:p>
            <a:pPr lvl="1"/>
            <a:r>
              <a:rPr lang="it-IT" sz="2200" dirty="0"/>
              <a:t>Danno informazioni sulla prassi di possesso del territorio e sul potere politico </a:t>
            </a:r>
          </a:p>
          <a:p>
            <a:pPr lvl="1"/>
            <a:r>
              <a:rPr lang="it-IT" sz="2200" dirty="0"/>
              <a:t>Testimoni della storia dell’insediamento</a:t>
            </a:r>
          </a:p>
          <a:p>
            <a:pPr marL="502920" lvl="1" indent="0">
              <a:buNone/>
            </a:pPr>
            <a:endParaRPr lang="it-IT" sz="800" dirty="0"/>
          </a:p>
          <a:p>
            <a:pPr marL="11113" lvl="1" indent="0">
              <a:buNone/>
            </a:pPr>
            <a:r>
              <a:rPr lang="it-IT" sz="2400" dirty="0"/>
              <a:t>Attribuire un nome a un luogo è espressione di culture e al contempo un prodotto sociale</a:t>
            </a:r>
          </a:p>
          <a:p>
            <a:pPr marL="2044700" lvl="1" indent="-347663">
              <a:buFont typeface="Wingdings" pitchFamily="2" charset="2"/>
              <a:buChar char="à"/>
            </a:pPr>
            <a:r>
              <a:rPr lang="it-IT" sz="2200" dirty="0">
                <a:sym typeface="Wingdings" pitchFamily="2" charset="2"/>
              </a:rPr>
              <a:t>Geografia simbolica del territorio</a:t>
            </a:r>
          </a:p>
          <a:p>
            <a:pPr marL="2044700" lvl="1" indent="-347663">
              <a:buFont typeface="Wingdings" pitchFamily="2" charset="2"/>
              <a:buChar char="à"/>
            </a:pPr>
            <a:r>
              <a:rPr lang="it-IT" sz="2200" dirty="0">
                <a:sym typeface="Wingdings" pitchFamily="2" charset="2"/>
              </a:rPr>
              <a:t>Esprime un senso di appartenenza di un gruppo nei confronti di un luogo / porzione di territorio</a:t>
            </a:r>
          </a:p>
          <a:p>
            <a:pPr marL="811213" lvl="2" indent="-342900">
              <a:buFont typeface="Wingdings" pitchFamily="2" charset="2"/>
              <a:buChar char="à"/>
            </a:pPr>
            <a:r>
              <a:rPr lang="it-IT" sz="2800" dirty="0">
                <a:sym typeface="Wingdings" pitchFamily="2" charset="2"/>
              </a:rPr>
              <a:t>Nomi politici</a:t>
            </a:r>
          </a:p>
          <a:p>
            <a:pPr marL="811213" lvl="2" indent="-342900">
              <a:buFont typeface="Wingdings" pitchFamily="2" charset="2"/>
              <a:buChar char="à"/>
            </a:pPr>
            <a:r>
              <a:rPr lang="it-IT" sz="2800" dirty="0">
                <a:sym typeface="Wingdings" pitchFamily="2" charset="2"/>
              </a:rPr>
              <a:t>Nomi agricoli</a:t>
            </a:r>
          </a:p>
          <a:p>
            <a:pPr marL="1520825" lvl="2" indent="-342900">
              <a:buFont typeface="Wingdings" pitchFamily="2" charset="2"/>
              <a:buChar char="à"/>
            </a:pPr>
            <a:r>
              <a:rPr lang="it-IT" sz="2800" dirty="0">
                <a:sym typeface="Wingdings" pitchFamily="2" charset="2"/>
              </a:rPr>
              <a:t>STORIA DEL PAESAGGIO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1118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CF0EE-4EEF-9D4A-8063-1A57F51C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99" y="323994"/>
            <a:ext cx="5578087" cy="1282384"/>
          </a:xfrm>
        </p:spPr>
        <p:txBody>
          <a:bodyPr>
            <a:normAutofit/>
          </a:bodyPr>
          <a:lstStyle/>
          <a:p>
            <a:r>
              <a:rPr lang="it-IT" dirty="0"/>
              <a:t>Identità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Religioni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239E19-4535-B34F-A857-EE69FEFF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606378"/>
            <a:ext cx="10829589" cy="4635713"/>
          </a:xfrm>
        </p:spPr>
        <p:txBody>
          <a:bodyPr>
            <a:normAutofit/>
          </a:bodyPr>
          <a:lstStyle/>
          <a:p>
            <a:r>
              <a:rPr lang="it-IT" sz="2400" dirty="0"/>
              <a:t>Monoteiste (un solo dio/divinità)</a:t>
            </a:r>
          </a:p>
          <a:p>
            <a:r>
              <a:rPr lang="it-IT" sz="2400" dirty="0"/>
              <a:t>Politeistiche (plurimi)</a:t>
            </a:r>
          </a:p>
          <a:p>
            <a:r>
              <a:rPr lang="it-IT" sz="2400" dirty="0"/>
              <a:t>Ateistiche (assenza di qualunque forma di divinità)</a:t>
            </a:r>
          </a:p>
          <a:p>
            <a:r>
              <a:rPr lang="it-IT" sz="2400" dirty="0"/>
              <a:t>Animistiche (credere nella presenza di divinità e entità spirituali e nelle manifestazioni della natura)</a:t>
            </a:r>
          </a:p>
          <a:p>
            <a:r>
              <a:rPr lang="it-IT" sz="2400" dirty="0"/>
              <a:t>Sincretismo (mescolanza di credi e pratiche religiose dovute al contatto prolungato fra fedi diverse in una certa area)</a:t>
            </a:r>
          </a:p>
          <a:p>
            <a:endParaRPr lang="it-IT" dirty="0"/>
          </a:p>
          <a:p>
            <a:r>
              <a:rPr lang="it-IT" sz="2400" dirty="0"/>
              <a:t>Universali (con un fondatore, riferimento spirituale per i fedeli)</a:t>
            </a:r>
          </a:p>
          <a:p>
            <a:r>
              <a:rPr lang="it-IT" sz="2400" dirty="0"/>
              <a:t>Etniche (cui si appartiene per nascita)</a:t>
            </a:r>
          </a:p>
        </p:txBody>
      </p:sp>
    </p:spTree>
    <p:extLst>
      <p:ext uri="{BB962C8B-B14F-4D97-AF65-F5344CB8AC3E}">
        <p14:creationId xmlns:p14="http://schemas.microsoft.com/office/powerpoint/2010/main" val="43042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5645-2795-784B-899F-AF84887D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37" y="101572"/>
            <a:ext cx="5454520" cy="985822"/>
          </a:xfrm>
        </p:spPr>
        <p:txBody>
          <a:bodyPr/>
          <a:lstStyle/>
          <a:p>
            <a:r>
              <a:rPr lang="it-IT" dirty="0"/>
              <a:t>Religioni principali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2DACA45-02C3-DF43-A02E-2C60E2A266C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40011" y="1320952"/>
          <a:ext cx="7512908" cy="479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454">
                  <a:extLst>
                    <a:ext uri="{9D8B030D-6E8A-4147-A177-3AD203B41FA5}">
                      <a16:colId xmlns:a16="http://schemas.microsoft.com/office/drawing/2014/main" val="2197951277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2050577771"/>
                    </a:ext>
                  </a:extLst>
                </a:gridCol>
              </a:tblGrid>
              <a:tr h="435967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12833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Cristiani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4304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Musulmani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6362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Induisti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78729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Non religiosi / atei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76049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Buddisti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35463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48911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Ebrei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3102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Altri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2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3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AC7DD-F0DA-8747-86D4-685223A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43" y="484258"/>
            <a:ext cx="5714368" cy="970450"/>
          </a:xfrm>
        </p:spPr>
        <p:txBody>
          <a:bodyPr/>
          <a:lstStyle/>
          <a:p>
            <a:r>
              <a:rPr lang="it-IT" dirty="0"/>
              <a:t>Religioni principali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492BE-8107-4D42-A1D6-66D4F8DC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556950"/>
            <a:ext cx="10960442" cy="5004487"/>
          </a:xfrm>
        </p:spPr>
        <p:txBody>
          <a:bodyPr>
            <a:normAutofit/>
          </a:bodyPr>
          <a:lstStyle/>
          <a:p>
            <a:r>
              <a:rPr lang="it-IT" sz="2400" b="1" dirty="0"/>
              <a:t>Cristianesimo</a:t>
            </a:r>
            <a:r>
              <a:rPr lang="it-IT" sz="2400" dirty="0"/>
              <a:t>:  2,3 miliardi fedeli; Cattolicesimo, chiesa Ortodossa e Protestantesimo ne raccolgono l’80%</a:t>
            </a:r>
          </a:p>
          <a:p>
            <a:r>
              <a:rPr lang="it-IT" sz="2400" b="1" dirty="0"/>
              <a:t>Islam</a:t>
            </a:r>
            <a:r>
              <a:rPr lang="it-IT" sz="2400" dirty="0"/>
              <a:t>: 1,5 miliardi fedeli, in crescita. Distinti fra Sunniti (i più numerosi, 80%) e Sciti (15%, concentrati in Iran, Iraq, Azerbaijan e Bahrein)</a:t>
            </a:r>
          </a:p>
          <a:p>
            <a:r>
              <a:rPr lang="it-IT" sz="2400" b="1" dirty="0"/>
              <a:t>Induismo</a:t>
            </a:r>
            <a:r>
              <a:rPr lang="it-IT" sz="2400" dirty="0"/>
              <a:t>: 900 milioni adepti, la principale religione etnica (cui si appartiene per nascita); prevalente in India e Sud dell’Asia</a:t>
            </a:r>
          </a:p>
          <a:p>
            <a:r>
              <a:rPr lang="it-IT" sz="2400" b="1" dirty="0"/>
              <a:t>Buddhismo</a:t>
            </a:r>
            <a:r>
              <a:rPr lang="it-IT" sz="2400" dirty="0"/>
              <a:t>: 500 milioni, Asia orientale e sud orientale, religione prevalente in Cina, Giappone, Singapore</a:t>
            </a:r>
          </a:p>
          <a:p>
            <a:r>
              <a:rPr lang="it-IT" sz="2400" b="1" dirty="0"/>
              <a:t>Sikhismo</a:t>
            </a:r>
            <a:r>
              <a:rPr lang="it-IT" sz="2400" dirty="0"/>
              <a:t>: 23milioni di adepti, origine nel nord dell’India</a:t>
            </a:r>
          </a:p>
          <a:p>
            <a:r>
              <a:rPr lang="it-IT" sz="2400" b="1" dirty="0"/>
              <a:t>Ebraismo</a:t>
            </a:r>
            <a:r>
              <a:rPr lang="it-IT" sz="2400" dirty="0"/>
              <a:t>: 13 milioni di fedeli (Israele e USA 5 milioni a </a:t>
            </a:r>
            <a:r>
              <a:rPr lang="it-IT" dirty="0"/>
              <a:t>testa)</a:t>
            </a:r>
          </a:p>
          <a:p>
            <a:endParaRPr lang="it-IT" sz="1100" dirty="0"/>
          </a:p>
          <a:p>
            <a:r>
              <a:rPr lang="it-IT" dirty="0"/>
              <a:t>Restano fuori oltre 2 miliardi di persone</a:t>
            </a:r>
          </a:p>
        </p:txBody>
      </p:sp>
    </p:spTree>
    <p:extLst>
      <p:ext uri="{BB962C8B-B14F-4D97-AF65-F5344CB8AC3E}">
        <p14:creationId xmlns:p14="http://schemas.microsoft.com/office/powerpoint/2010/main" val="76787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96FC-BC9E-FF44-B7DB-CD6F99FA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0"/>
            <a:ext cx="10930540" cy="1000897"/>
          </a:xfrm>
        </p:spPr>
        <p:txBody>
          <a:bodyPr/>
          <a:lstStyle/>
          <a:p>
            <a:r>
              <a:rPr lang="it-IT" dirty="0"/>
              <a:t>Diffusione delle  religioni nel  mondo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210401D-9021-6149-8935-DC60779A2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595" y="1154091"/>
            <a:ext cx="9727032" cy="52714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25E686-9ED6-BE42-91C1-31AE4F42B875}"/>
              </a:ext>
            </a:extLst>
          </p:cNvPr>
          <p:cNvSpPr txBox="1"/>
          <p:nvPr/>
        </p:nvSpPr>
        <p:spPr>
          <a:xfrm>
            <a:off x="4065373" y="754676"/>
            <a:ext cx="743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http://</a:t>
            </a:r>
            <a:r>
              <a:rPr lang="it-IT" sz="1000" dirty="0" err="1"/>
              <a:t>miaplacidusedaltriracconti.blogspot.com</a:t>
            </a:r>
            <a:r>
              <a:rPr lang="it-IT" sz="1000" dirty="0"/>
              <a:t>/2008/06/la-mappa-delle-religioni-nel-</a:t>
            </a:r>
            <a:r>
              <a:rPr lang="it-IT" sz="1000" dirty="0" err="1"/>
              <a:t>mondo.html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60678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4BF16-8BDD-6C4A-900A-45BEFCDA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" y="76636"/>
            <a:ext cx="4757351" cy="3494466"/>
          </a:xfrm>
        </p:spPr>
        <p:txBody>
          <a:bodyPr>
            <a:normAutofit/>
          </a:bodyPr>
          <a:lstStyle/>
          <a:p>
            <a:r>
              <a:rPr lang="it-IT" dirty="0"/>
              <a:t>Distribuzione delle religioni nell’Unione Europea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61BE6E-1601-3940-AF2F-778CAC68E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021" y="76636"/>
            <a:ext cx="7244768" cy="668250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57E3A0-05EB-BC4B-AA20-60A448BB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86" y="3027405"/>
            <a:ext cx="2409568" cy="3188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8B0EDE-CD4D-D24C-9C33-058345E5FD6C}"/>
              </a:ext>
            </a:extLst>
          </p:cNvPr>
          <p:cNvSpPr txBox="1"/>
          <p:nvPr/>
        </p:nvSpPr>
        <p:spPr>
          <a:xfrm>
            <a:off x="49427" y="6386244"/>
            <a:ext cx="486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www.termometropolitico.com</a:t>
            </a:r>
            <a:r>
              <a:rPr lang="it-IT" sz="1000" dirty="0"/>
              <a:t>/1267962_religione-in-europa-mappa.html</a:t>
            </a:r>
          </a:p>
        </p:txBody>
      </p:sp>
    </p:spTree>
    <p:extLst>
      <p:ext uri="{BB962C8B-B14F-4D97-AF65-F5344CB8AC3E}">
        <p14:creationId xmlns:p14="http://schemas.microsoft.com/office/powerpoint/2010/main" val="3314124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4105</TotalTime>
  <Words>1035</Words>
  <Application>Microsoft Macintosh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Presentazione standard di PowerPoint</vt:lpstr>
      <vt:lpstr>Idiomi  e Lingue standard</vt:lpstr>
      <vt:lpstr>Toponimi</vt:lpstr>
      <vt:lpstr>Identità Religioni</vt:lpstr>
      <vt:lpstr>Religioni principali</vt:lpstr>
      <vt:lpstr>Religioni principali 2</vt:lpstr>
      <vt:lpstr>Diffusione delle  religioni nel  mondo</vt:lpstr>
      <vt:lpstr>Distribuzione delle religioni nell’Unione Europea</vt:lpstr>
      <vt:lpstr>% di persone che afferma l'identità cristiana sia importante per definire e condividere l'identità nazionale</vt:lpstr>
      <vt:lpstr>Religioni professate in italia (2021)</vt:lpstr>
      <vt:lpstr>frequenza di un luogo di culto negli ultimi 12 mesi ogni 100 persone con più di 6 anni in italia </vt:lpstr>
      <vt:lpstr>Presentazione standard di PowerPoint</vt:lpstr>
      <vt:lpstr>Religioni prevalenti nei singoli Stati  USA</vt:lpstr>
      <vt:lpstr>Religioni non cristiane in USA</vt:lpstr>
      <vt:lpstr>La religione dei governatori degli Stati USA</vt:lpstr>
      <vt:lpstr>Religioni</vt:lpstr>
      <vt:lpstr>Religioni principali</vt:lpstr>
      <vt:lpstr>Religioni principali 2</vt:lpstr>
      <vt:lpstr>Diffusione delle  religioni nel  mondo</vt:lpstr>
      <vt:lpstr>Distribuzione delle religioni nell’Unione Europea</vt:lpstr>
      <vt:lpstr>Religioni prevalenti nei singoli Stati  USA</vt:lpstr>
      <vt:lpstr>Religioni non cristiane in USA</vt:lpstr>
      <vt:lpstr>La religione dei governatori degli Stati USA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59</cp:revision>
  <dcterms:created xsi:type="dcterms:W3CDTF">2022-03-01T08:25:09Z</dcterms:created>
  <dcterms:modified xsi:type="dcterms:W3CDTF">2023-05-19T10:08:22Z</dcterms:modified>
</cp:coreProperties>
</file>