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33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330" r:id="rId9"/>
    <p:sldId id="264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51" r:id="rId19"/>
    <p:sldId id="352" r:id="rId20"/>
    <p:sldId id="353" r:id="rId21"/>
    <p:sldId id="355" r:id="rId22"/>
    <p:sldId id="354" r:id="rId23"/>
    <p:sldId id="344" r:id="rId24"/>
    <p:sldId id="345" r:id="rId25"/>
    <p:sldId id="346" r:id="rId26"/>
    <p:sldId id="347" r:id="rId27"/>
    <p:sldId id="356" r:id="rId28"/>
    <p:sldId id="348" r:id="rId29"/>
    <p:sldId id="357" r:id="rId30"/>
    <p:sldId id="349" r:id="rId31"/>
    <p:sldId id="350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cultura.it/webdoc/luoghi-del-patrimonio-culturale-italiano/index.html" TargetMode="External"/><Relationship Id="rId2" Type="http://schemas.openxmlformats.org/officeDocument/2006/relationships/hyperlink" Target="https://www.unesco.it/it/ItaliaNellUnesco/Detail/1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sco.it/it/PatrimonioMondiale/Detail/105" TargetMode="External"/><Relationship Id="rId13" Type="http://schemas.openxmlformats.org/officeDocument/2006/relationships/hyperlink" Target="https://www.unesco.it/it/PatrimonioMondiale/Detail/110" TargetMode="External"/><Relationship Id="rId18" Type="http://schemas.openxmlformats.org/officeDocument/2006/relationships/hyperlink" Target="https://www.unesco.it/it/PatrimonioMondiale/Detail/115" TargetMode="External"/><Relationship Id="rId3" Type="http://schemas.openxmlformats.org/officeDocument/2006/relationships/hyperlink" Target="https://www.unesco.it/it/PatrimonioMondiale/Detail/330" TargetMode="External"/><Relationship Id="rId7" Type="http://schemas.openxmlformats.org/officeDocument/2006/relationships/hyperlink" Target="http://www.unesco.it/it/PatrimonioMondiale/Detail/479" TargetMode="External"/><Relationship Id="rId12" Type="http://schemas.openxmlformats.org/officeDocument/2006/relationships/hyperlink" Target="https://www.unesco.it/it/PatrimonioMondiale/Detail/109" TargetMode="External"/><Relationship Id="rId17" Type="http://schemas.openxmlformats.org/officeDocument/2006/relationships/hyperlink" Target="https://www.unesco.it/it/PatrimonioMondiale/Detail/114" TargetMode="External"/><Relationship Id="rId2" Type="http://schemas.openxmlformats.org/officeDocument/2006/relationships/hyperlink" Target="https://www.unesco.it/it/PatrimonioMondiale/Detail/99" TargetMode="External"/><Relationship Id="rId16" Type="http://schemas.openxmlformats.org/officeDocument/2006/relationships/hyperlink" Target="https://www.unesco.it/it/PatrimonioMondiale/Detail/1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sco.it/it/PatrimonioMondiale/Detail/409" TargetMode="External"/><Relationship Id="rId11" Type="http://schemas.openxmlformats.org/officeDocument/2006/relationships/hyperlink" Target="https://www.unesco.it/it/PatrimonioMondiale/Detail/108" TargetMode="External"/><Relationship Id="rId5" Type="http://schemas.openxmlformats.org/officeDocument/2006/relationships/hyperlink" Target="http://www.unesco.it/it/PatrimonioMondiale/Detail/102" TargetMode="External"/><Relationship Id="rId15" Type="http://schemas.openxmlformats.org/officeDocument/2006/relationships/hyperlink" Target="https://www.unesco.it/it/PatrimonioMondiale/Detail/112" TargetMode="External"/><Relationship Id="rId10" Type="http://schemas.openxmlformats.org/officeDocument/2006/relationships/hyperlink" Target="https://www.unesco.it/it/PatrimonioMondiale/Detail/107" TargetMode="External"/><Relationship Id="rId19" Type="http://schemas.openxmlformats.org/officeDocument/2006/relationships/hyperlink" Target="https://www.unesco.it/it/PatrimonioMondiale/Detail/116" TargetMode="External"/><Relationship Id="rId4" Type="http://schemas.openxmlformats.org/officeDocument/2006/relationships/hyperlink" Target="https://www.unesco.it/it/PatrimonioMondiale/Detail/101" TargetMode="External"/><Relationship Id="rId9" Type="http://schemas.openxmlformats.org/officeDocument/2006/relationships/hyperlink" Target="https://www.unesco.it/it/PatrimonioMondiale/Detail/106" TargetMode="External"/><Relationship Id="rId14" Type="http://schemas.openxmlformats.org/officeDocument/2006/relationships/hyperlink" Target="https://www.unesco.it/it/PatrimonioMondiale/Detail/1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sco.it/it/PatrimonioMondiale/Detail/118" TargetMode="External"/><Relationship Id="rId13" Type="http://schemas.openxmlformats.org/officeDocument/2006/relationships/hyperlink" Target="https://www.unesco.it/it/PatrimonioMondiale/Detail/119" TargetMode="External"/><Relationship Id="rId3" Type="http://schemas.openxmlformats.org/officeDocument/2006/relationships/hyperlink" Target="http://www.unesco.it/it/PatrimonioMondiale/Detail/117" TargetMode="External"/><Relationship Id="rId7" Type="http://schemas.openxmlformats.org/officeDocument/2006/relationships/hyperlink" Target="http://www.unesco.it/it/PatrimonioMondiale/Detail/121" TargetMode="External"/><Relationship Id="rId12" Type="http://schemas.openxmlformats.org/officeDocument/2006/relationships/hyperlink" Target="http://www.unesco.it/it/PatrimonioMondiale/Detail/126" TargetMode="External"/><Relationship Id="rId17" Type="http://schemas.openxmlformats.org/officeDocument/2006/relationships/hyperlink" Target="https://www.unesco.it/it/PatrimonioMondiale/Detail/132" TargetMode="External"/><Relationship Id="rId2" Type="http://schemas.openxmlformats.org/officeDocument/2006/relationships/hyperlink" Target="https://www.unesco.it/it/PatrimonioMondiale/Detail/123" TargetMode="External"/><Relationship Id="rId16" Type="http://schemas.openxmlformats.org/officeDocument/2006/relationships/hyperlink" Target="https://www.unesco.it/it/PatrimonioMondiale/Detail/1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hc.unesco.org/en/list/826" TargetMode="External"/><Relationship Id="rId11" Type="http://schemas.openxmlformats.org/officeDocument/2006/relationships/hyperlink" Target="https://www.unesco.it/it/PatrimonioMondiale/Detail/126" TargetMode="External"/><Relationship Id="rId5" Type="http://schemas.openxmlformats.org/officeDocument/2006/relationships/hyperlink" Target="https://www.unesco.it/it/PatrimonioMondiale/Detail/122" TargetMode="External"/><Relationship Id="rId15" Type="http://schemas.openxmlformats.org/officeDocument/2006/relationships/hyperlink" Target="https://www.unesco.it/it/PatrimonioMondiale/Detail/130" TargetMode="External"/><Relationship Id="rId10" Type="http://schemas.openxmlformats.org/officeDocument/2006/relationships/hyperlink" Target="https://www.unesco.it/it/PatrimonioMondiale/Detail/125" TargetMode="External"/><Relationship Id="rId4" Type="http://schemas.openxmlformats.org/officeDocument/2006/relationships/hyperlink" Target="http://www.unesco.it/it/PatrimonioMondiale/Detail/124" TargetMode="External"/><Relationship Id="rId9" Type="http://schemas.openxmlformats.org/officeDocument/2006/relationships/hyperlink" Target="http://www.unesco.it/it/PatrimonioMondiale/Detail/128" TargetMode="External"/><Relationship Id="rId14" Type="http://schemas.openxmlformats.org/officeDocument/2006/relationships/hyperlink" Target="http://www.unesco.it/it/PatrimonioMondiale/Detail/131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sco.it/it/PatrimonioMondiale/Detail/142" TargetMode="External"/><Relationship Id="rId13" Type="http://schemas.openxmlformats.org/officeDocument/2006/relationships/hyperlink" Target="https://www.unesco.it/it/PatrimonioMondiale/Detail/147" TargetMode="External"/><Relationship Id="rId3" Type="http://schemas.openxmlformats.org/officeDocument/2006/relationships/hyperlink" Target="https://www.unesco.it/it/PatrimonioMondiale/Detail/134" TargetMode="External"/><Relationship Id="rId7" Type="http://schemas.openxmlformats.org/officeDocument/2006/relationships/hyperlink" Target="https://www.unesco.it/it/PatrimonioMondiale/Detail/140" TargetMode="External"/><Relationship Id="rId12" Type="http://schemas.openxmlformats.org/officeDocument/2006/relationships/hyperlink" Target="https://www.unesco.it/it/PatrimonioMondiale/Detail/146" TargetMode="External"/><Relationship Id="rId2" Type="http://schemas.openxmlformats.org/officeDocument/2006/relationships/hyperlink" Target="https://www.unesco.it/it/PatrimonioMondiale/Detail/133" TargetMode="External"/><Relationship Id="rId16" Type="http://schemas.openxmlformats.org/officeDocument/2006/relationships/hyperlink" Target="https://www.unesco.it/it/PatrimonioMondiale/Detail/1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sco.it/it/PatrimonioMondiale/Detail/137" TargetMode="External"/><Relationship Id="rId11" Type="http://schemas.openxmlformats.org/officeDocument/2006/relationships/hyperlink" Target="https://www.unesco.it/it/PatrimonioMondiale/Detail/145" TargetMode="External"/><Relationship Id="rId5" Type="http://schemas.openxmlformats.org/officeDocument/2006/relationships/hyperlink" Target="https://www.unesco.it/it/PatrimonioMondiale/Detail/136" TargetMode="External"/><Relationship Id="rId15" Type="http://schemas.openxmlformats.org/officeDocument/2006/relationships/hyperlink" Target="https://www.unesco.it/it/PatrimonioMondiale/Detail/141" TargetMode="External"/><Relationship Id="rId10" Type="http://schemas.openxmlformats.org/officeDocument/2006/relationships/hyperlink" Target="https://www.unesco.it/it/PatrimonioMondiale/Detail/144" TargetMode="External"/><Relationship Id="rId4" Type="http://schemas.openxmlformats.org/officeDocument/2006/relationships/hyperlink" Target="https://www.unesco.it/it/PatrimonioMondiale/Detail/135" TargetMode="External"/><Relationship Id="rId9" Type="http://schemas.openxmlformats.org/officeDocument/2006/relationships/hyperlink" Target="https://www.unesco.it/it/PatrimonioMondiale/Detail/143" TargetMode="External"/><Relationship Id="rId14" Type="http://schemas.openxmlformats.org/officeDocument/2006/relationships/hyperlink" Target="https://www.unesco.it/it/PatrimonioMondiale/Detail/14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sco.it/it/PatrimonioMondiale/Detail/481" TargetMode="External"/><Relationship Id="rId13" Type="http://schemas.openxmlformats.org/officeDocument/2006/relationships/hyperlink" Target="http://www.unesco.it/it/PatrimonioMondiale/Detail/1187" TargetMode="External"/><Relationship Id="rId3" Type="http://schemas.openxmlformats.org/officeDocument/2006/relationships/hyperlink" Target="https://www.unesco.it/it/PatrimonioMondiale/Detail/158" TargetMode="External"/><Relationship Id="rId7" Type="http://schemas.openxmlformats.org/officeDocument/2006/relationships/hyperlink" Target="http://www.unesco.it/it/PatrimonioMondiale/Detail/480" TargetMode="External"/><Relationship Id="rId12" Type="http://schemas.openxmlformats.org/officeDocument/2006/relationships/hyperlink" Target="http://www.unesco.it/it/PatrimonioMondiale/Detail/1181" TargetMode="External"/><Relationship Id="rId2" Type="http://schemas.openxmlformats.org/officeDocument/2006/relationships/hyperlink" Target="https://www.unesco.it/it/PatrimonioMondiale/Detail/1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esco.it/it/PatrimonioMondiale/Detail/161" TargetMode="External"/><Relationship Id="rId11" Type="http://schemas.openxmlformats.org/officeDocument/2006/relationships/hyperlink" Target="http://www.unesco.it/it/PatrimonioMondiale/Detail/1182" TargetMode="External"/><Relationship Id="rId5" Type="http://schemas.openxmlformats.org/officeDocument/2006/relationships/hyperlink" Target="https://www.unesco.it/it/PatrimonioMondiale/Detail/160" TargetMode="External"/><Relationship Id="rId10" Type="http://schemas.openxmlformats.org/officeDocument/2006/relationships/hyperlink" Target="http://www.unesco.it/it/PatrimonioMondiale/Detail/675" TargetMode="External"/><Relationship Id="rId4" Type="http://schemas.openxmlformats.org/officeDocument/2006/relationships/hyperlink" Target="https://www.unesco.it/it/PatrimonioMondiale/Detail/159" TargetMode="External"/><Relationship Id="rId9" Type="http://schemas.openxmlformats.org/officeDocument/2006/relationships/hyperlink" Target="http://www.unesco.it/it/PatrimonioMondiale/Detail/54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iunesco.it/?p=60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</a:t>
            </a:r>
            <a:r>
              <a:rPr lang="it-IT" sz="4000" b="1"/>
              <a:t>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26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3AC9C-FDE6-AB4B-A8FA-22DF49DB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Polarizzazione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672589-95BE-AE43-B997-D35C47C2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2123174"/>
            <a:ext cx="11467070" cy="4339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Fenomeno per il quale tutte le relazioni fra i centri fanno capo a un nodo centrale, dal quale dipendono totalmente</a:t>
            </a:r>
          </a:p>
          <a:p>
            <a:r>
              <a:rPr lang="it-IT" sz="2400" dirty="0"/>
              <a:t>L’omogeneizzazione spinge verso una reazione locale, una forma di resilienza, che può produrre divisioni fra persone e tra pesi di cultura diversa, fomentando anche conflitti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dirty="0"/>
              <a:t>Polarizzazione, che favorisce la dipendenza dei centri da un nodo centrale, autonomo.</a:t>
            </a:r>
          </a:p>
          <a:p>
            <a:r>
              <a:rPr lang="it-IT" sz="2400" dirty="0"/>
              <a:t>Due ipotesi che esprimono visione manichea della globalizzazione, che delineano una visione di un processo completato, in cui o ci si adegua o ci si isola nel proprio particolare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3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03641-CFCE-0440-A058-247ABDB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59" y="197080"/>
            <a:ext cx="9064542" cy="902671"/>
          </a:xfrm>
        </p:spPr>
        <p:txBody>
          <a:bodyPr/>
          <a:lstStyle/>
          <a:p>
            <a:r>
              <a:rPr lang="it-IT" dirty="0" err="1"/>
              <a:t>Glocalizzazione</a:t>
            </a:r>
            <a:r>
              <a:rPr lang="it-IT" dirty="0"/>
              <a:t> o della terza 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798944-6A3D-8240-8BC2-A7246D50D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2063579"/>
            <a:ext cx="11504140" cy="462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err="1"/>
              <a:t>Neolocalismo</a:t>
            </a:r>
            <a:r>
              <a:rPr lang="it-IT" sz="2400" dirty="0"/>
              <a:t> come prodotto della globalizzazione che indica il rinnovato interesse per il sostegno e la promozione delle specificità di ciascun luogo (autoaffermazione delle società locali)</a:t>
            </a:r>
          </a:p>
          <a:p>
            <a:pPr marL="0" indent="0">
              <a:buNone/>
            </a:pPr>
            <a:r>
              <a:rPr lang="it-IT" sz="2400" b="1" dirty="0" err="1"/>
              <a:t>Glocalizzazione</a:t>
            </a:r>
            <a:r>
              <a:rPr lang="it-IT" sz="2400" b="1" dirty="0"/>
              <a:t> </a:t>
            </a:r>
            <a:r>
              <a:rPr lang="it-IT" sz="2400" dirty="0"/>
              <a:t>come processo per cui gli attori globali e quelli locali interagiscono influenzandosi a vicenda</a:t>
            </a:r>
          </a:p>
          <a:p>
            <a:r>
              <a:rPr lang="it-IT" sz="2400" dirty="0"/>
              <a:t>Se la globalizzazione mette in competizione i vari luoghi (anche regioni, stati) gli stessi possono utilizzare le proprie specificità (che non ci sono altrove) per «rimanere vivi»</a:t>
            </a:r>
          </a:p>
          <a:p>
            <a:r>
              <a:rPr lang="it-IT" sz="2400" dirty="0"/>
              <a:t>Per farlo si mettono assieme soggetti privati, pubblici e misti che vivendo nello stesso territorio hanno una propria identità territoriale che consente loro di collaborare combinando risorse locali con quelle che circolano nelle reti globali</a:t>
            </a:r>
          </a:p>
        </p:txBody>
      </p:sp>
    </p:spTree>
    <p:extLst>
      <p:ext uri="{BB962C8B-B14F-4D97-AF65-F5344CB8AC3E}">
        <p14:creationId xmlns:p14="http://schemas.microsoft.com/office/powerpoint/2010/main" val="255585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52253-FBB7-6D45-8C07-5774CB07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56" y="530714"/>
            <a:ext cx="9569604" cy="853244"/>
          </a:xfrm>
        </p:spPr>
        <p:txBody>
          <a:bodyPr/>
          <a:lstStyle/>
          <a:p>
            <a:r>
              <a:rPr lang="it-IT" dirty="0" err="1"/>
              <a:t>Glocalizzazione</a:t>
            </a:r>
            <a:r>
              <a:rPr lang="it-IT" dirty="0"/>
              <a:t> o della terza 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8870A3-252B-AF45-B7E8-F79220A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1977082"/>
            <a:ext cx="11615351" cy="4880917"/>
          </a:xfrm>
        </p:spPr>
        <p:txBody>
          <a:bodyPr>
            <a:noAutofit/>
          </a:bodyPr>
          <a:lstStyle/>
          <a:p>
            <a:pPr marL="227013" indent="0">
              <a:buNone/>
              <a:tabLst>
                <a:tab pos="306388" algn="l"/>
              </a:tabLst>
            </a:pPr>
            <a:r>
              <a:rPr lang="it-IT" sz="2400" dirty="0"/>
              <a:t>L’obiettivo è uno sviluppo secondo progetti che mettano in valore risorse e condizioni proprie dei quel territorio, non riproducibili né trasferibili</a:t>
            </a:r>
          </a:p>
          <a:p>
            <a:pPr marL="227013" indent="0">
              <a:buNone/>
              <a:tabLst>
                <a:tab pos="306388" algn="l"/>
              </a:tabLst>
            </a:pPr>
            <a:endParaRPr lang="it-IT" sz="2400" dirty="0"/>
          </a:p>
          <a:p>
            <a:r>
              <a:rPr lang="it-IT" sz="2400" b="1" dirty="0"/>
              <a:t>Milieu/ Capitale territoriale</a:t>
            </a:r>
            <a:r>
              <a:rPr lang="it-IT" sz="2400" dirty="0"/>
              <a:t>, composto da </a:t>
            </a:r>
          </a:p>
          <a:p>
            <a:pPr marL="1255713" indent="-214313"/>
            <a:r>
              <a:rPr lang="it-IT" sz="2400" dirty="0"/>
              <a:t>Condizioni naturali originarie (posizione, clima, risorse, paesaggi…)</a:t>
            </a:r>
          </a:p>
          <a:p>
            <a:pPr marL="1255713" indent="-214313"/>
            <a:r>
              <a:rPr lang="it-IT" sz="2400" dirty="0"/>
              <a:t>Prodotti della cultura materiale (costruzioni, elementi culturali..)</a:t>
            </a:r>
          </a:p>
          <a:p>
            <a:pPr marL="1255713" indent="-214313"/>
            <a:r>
              <a:rPr lang="it-IT" sz="2400" dirty="0"/>
              <a:t>Prodotti della cultura immateriale (tradizioni, «saper fare»…)</a:t>
            </a:r>
          </a:p>
          <a:p>
            <a:pPr marL="1255713" indent="-214313"/>
            <a:r>
              <a:rPr lang="it-IT" sz="2400" dirty="0"/>
              <a:t>Capitale sociale (rapporti di fiducia, associazionismo…)</a:t>
            </a:r>
          </a:p>
          <a:p>
            <a:pPr marL="1255713" indent="-214313"/>
            <a:r>
              <a:rPr lang="it-IT" sz="2400" dirty="0"/>
              <a:t>Istituzionale (istituzioni, civiche, scientifiche, culturali…) </a:t>
            </a:r>
          </a:p>
        </p:txBody>
      </p:sp>
    </p:spTree>
    <p:extLst>
      <p:ext uri="{BB962C8B-B14F-4D97-AF65-F5344CB8AC3E}">
        <p14:creationId xmlns:p14="http://schemas.microsoft.com/office/powerpoint/2010/main" val="384285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5ADC6-A790-3646-9F97-6CCCC0B4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46" y="197081"/>
            <a:ext cx="9583525" cy="915028"/>
          </a:xfrm>
        </p:spPr>
        <p:txBody>
          <a:bodyPr/>
          <a:lstStyle/>
          <a:p>
            <a:r>
              <a:rPr lang="it-IT" dirty="0" err="1"/>
              <a:t>Glocalizzazione</a:t>
            </a:r>
            <a:r>
              <a:rPr lang="it-IT" dirty="0"/>
              <a:t> o della terza 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1D44D-0E25-3847-BCE9-246E225B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08" y="2397211"/>
            <a:ext cx="11207578" cy="39788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/>
              <a:t>Rete di soggetti + milieu territoriale =</a:t>
            </a:r>
          </a:p>
          <a:p>
            <a:pPr marL="11113" indent="0">
              <a:buNone/>
            </a:pPr>
            <a:r>
              <a:rPr lang="it-IT" sz="2400" b="1" dirty="0">
                <a:sym typeface="Wingdings" pitchFamily="2" charset="2"/>
              </a:rPr>
              <a:t>sistema locale territoriale</a:t>
            </a:r>
            <a:r>
              <a:rPr lang="it-IT" sz="2400" dirty="0">
                <a:sym typeface="Wingdings" pitchFamily="2" charset="2"/>
              </a:rPr>
              <a:t>: sistema formato da una rete locale di soggetti che cooperano per valorizzare le risorse specifiche del loro contesto territoriale, interagendo con le reti globali della finanza, della conoscenza e delle grandi imprese</a:t>
            </a:r>
          </a:p>
          <a:p>
            <a:pPr marL="1430338" indent="-361950">
              <a:buFont typeface="Wingdings" pitchFamily="2" charset="2"/>
              <a:buChar char="à"/>
            </a:pPr>
            <a:r>
              <a:rPr lang="it-IT" sz="2400" dirty="0">
                <a:sym typeface="Wingdings" pitchFamily="2" charset="2"/>
              </a:rPr>
              <a:t>Forma di valorizzazione del locale, creazione di serbatoi potenziali per l’economia mondiale (distretti industriali)</a:t>
            </a:r>
          </a:p>
        </p:txBody>
      </p:sp>
    </p:spTree>
    <p:extLst>
      <p:ext uri="{BB962C8B-B14F-4D97-AF65-F5344CB8AC3E}">
        <p14:creationId xmlns:p14="http://schemas.microsoft.com/office/powerpoint/2010/main" val="233380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E1174-47DB-E241-86E2-0D2CE0A1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283577"/>
            <a:ext cx="9350310" cy="1038595"/>
          </a:xfrm>
        </p:spPr>
        <p:txBody>
          <a:bodyPr/>
          <a:lstStyle/>
          <a:p>
            <a:r>
              <a:rPr lang="it-IT" dirty="0" err="1"/>
              <a:t>Glocalizzazione</a:t>
            </a:r>
            <a:r>
              <a:rPr lang="it-IT" dirty="0"/>
              <a:t> o della terza 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DF1103-9601-7F48-88ED-BEE91C57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6" y="2310714"/>
            <a:ext cx="11553568" cy="4399006"/>
          </a:xfrm>
        </p:spPr>
        <p:txBody>
          <a:bodyPr>
            <a:noAutofit/>
          </a:bodyPr>
          <a:lstStyle/>
          <a:p>
            <a:r>
              <a:rPr lang="it-IT" sz="2400" dirty="0">
                <a:sym typeface="Wingdings" pitchFamily="2" charset="2"/>
              </a:rPr>
              <a:t>Secondo la </a:t>
            </a:r>
            <a:r>
              <a:rPr lang="it-IT" sz="2400" b="1" dirty="0" err="1">
                <a:sym typeface="Wingdings" pitchFamily="2" charset="2"/>
              </a:rPr>
              <a:t>Glocalizzazione</a:t>
            </a:r>
            <a:r>
              <a:rPr lang="it-IT" sz="2400" b="1" dirty="0">
                <a:sym typeface="Wingdings" pitchFamily="2" charset="2"/>
              </a:rPr>
              <a:t>, </a:t>
            </a:r>
            <a:r>
              <a:rPr lang="it-IT" sz="2400" dirty="0">
                <a:sym typeface="Wingdings" pitchFamily="2" charset="2"/>
              </a:rPr>
              <a:t>il sistema locale territoriale  appare come risultato di una relazione dinamica che fra forze globali e locali, che nella condizione migliore vede le forze locali che si globalizzano e quelle globali che si localizzano (ma i rapporti non sono paritari)</a:t>
            </a:r>
          </a:p>
          <a:p>
            <a:r>
              <a:rPr lang="it-IT" sz="2400" dirty="0">
                <a:sym typeface="Wingdings" pitchFamily="2" charset="2"/>
              </a:rPr>
              <a:t>C’è bisogno di una rete funzionante, che si esprime attraverso «nodi» (singoli soggetti) che operano in funzione della rete stessa.</a:t>
            </a:r>
          </a:p>
          <a:p>
            <a:r>
              <a:rPr lang="it-IT" sz="2400" dirty="0">
                <a:sym typeface="Wingdings" pitchFamily="2" charset="2"/>
              </a:rPr>
              <a:t>La globalizzazione (rete terrestre) ha bisogno delle reti locali come serbatoi potenziali delle risorse specifiche (localizzate) per ottenere vantaggi sulla competizione del mercato globale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6073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EBE43-646C-1B46-BD60-858C0091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Mercificazione della cultura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0B9976-26A8-C243-ACFA-1E6D768F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2051222"/>
            <a:ext cx="11355859" cy="4563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La cultura è una creazione sociale, che consiste nell’insieme dinamico delle pratiche e delle credenze condivise da un gruppo di persone</a:t>
            </a:r>
          </a:p>
          <a:p>
            <a:pPr marL="0" indent="0">
              <a:buNone/>
            </a:pPr>
            <a:r>
              <a:rPr lang="it-IT" sz="2400" dirty="0"/>
              <a:t>Può essere </a:t>
            </a:r>
            <a:r>
              <a:rPr lang="it-IT" sz="2400" b="1" dirty="0"/>
              <a:t>materiale</a:t>
            </a:r>
            <a:r>
              <a:rPr lang="it-IT" sz="2400" dirty="0"/>
              <a:t> (artefatti o strutture tangibili e visibili)</a:t>
            </a:r>
          </a:p>
          <a:p>
            <a:pPr marL="0" indent="0">
              <a:buNone/>
            </a:pPr>
            <a:r>
              <a:rPr lang="it-IT" sz="2400" dirty="0"/>
              <a:t>O </a:t>
            </a:r>
            <a:r>
              <a:rPr lang="it-IT" sz="2400" b="1" dirty="0"/>
              <a:t>immateriale</a:t>
            </a:r>
            <a:r>
              <a:rPr lang="it-IT" sz="2400" dirty="0"/>
              <a:t> (tradizioni orali e e pratiche di comportamento) </a:t>
            </a:r>
          </a:p>
          <a:p>
            <a:pPr marL="668338" indent="-615950">
              <a:buNone/>
            </a:pPr>
            <a:r>
              <a:rPr lang="it-IT" sz="2400" b="1" dirty="0"/>
              <a:t>Geografia culturale </a:t>
            </a:r>
            <a:r>
              <a:rPr lang="it-IT" sz="2400" dirty="0"/>
              <a:t>settore della g. umana che attribuisce particolare importanza alle idee e alle attività delle persone e alle modalità con le quali esse sono diverse da un luogo all’altro o si relazionano con l’ambiente e il paesaggio.</a:t>
            </a:r>
          </a:p>
          <a:p>
            <a:pPr marL="454025" indent="-454025">
              <a:buNone/>
            </a:pPr>
            <a:r>
              <a:rPr lang="it-IT" sz="2400" dirty="0">
                <a:sym typeface="Wingdings" pitchFamily="2" charset="2"/>
              </a:rPr>
              <a:t>mercificazione della cultura, sua trasformazione in bene di mercato (consumi)</a:t>
            </a:r>
          </a:p>
        </p:txBody>
      </p:sp>
    </p:spTree>
    <p:extLst>
      <p:ext uri="{BB962C8B-B14F-4D97-AF65-F5344CB8AC3E}">
        <p14:creationId xmlns:p14="http://schemas.microsoft.com/office/powerpoint/2010/main" val="355973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54ABA-B18A-CF4E-A45B-8759B7CA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L’invenzione del patrimonio culturale / cultural </a:t>
            </a:r>
            <a:r>
              <a:rPr lang="it-IT" dirty="0" err="1"/>
              <a:t>heritage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D92AC2-4A9F-E845-B010-3BD276DDB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7" y="2100649"/>
            <a:ext cx="11096367" cy="4411362"/>
          </a:xfrm>
        </p:spPr>
        <p:txBody>
          <a:bodyPr>
            <a:normAutofit/>
          </a:bodyPr>
          <a:lstStyle/>
          <a:p>
            <a:r>
              <a:rPr lang="it-IT" sz="2400" dirty="0">
                <a:sym typeface="Wingdings" pitchFamily="2" charset="2"/>
              </a:rPr>
              <a:t>Le relazioni sociali (uso dello spazio) sono influenzate dall’atteggiamento nei confronti dei beni materiali e/o immateriali che quindi assumono valore quando mercificati</a:t>
            </a:r>
          </a:p>
          <a:p>
            <a:r>
              <a:rPr lang="it-IT" sz="2400" dirty="0">
                <a:sym typeface="Wingdings" pitchFamily="2" charset="2"/>
              </a:rPr>
              <a:t>Si assiste alla creazione dell’industria del patrimonio, ovvero gestione a profitto dell’eredità del passato (musei, siti archeologici o storici…)</a:t>
            </a:r>
          </a:p>
          <a:p>
            <a:r>
              <a:rPr lang="it-IT" sz="2400" dirty="0">
                <a:sym typeface="Wingdings" pitchFamily="2" charset="2"/>
              </a:rPr>
              <a:t>Introduzione del concetto di </a:t>
            </a:r>
            <a:r>
              <a:rPr lang="it-IT" sz="2400" b="1" dirty="0">
                <a:sym typeface="Wingdings" pitchFamily="2" charset="2"/>
              </a:rPr>
              <a:t>(Cultural) Heritage</a:t>
            </a:r>
            <a:r>
              <a:rPr lang="it-IT" sz="2400" dirty="0">
                <a:sym typeface="Wingdings" pitchFamily="2" charset="2"/>
              </a:rPr>
              <a:t>, da eredità a opportunità economica (in italiano «bene culturale»), come elemento (geografico) della economia (non della patrimonio culturale)</a:t>
            </a:r>
          </a:p>
        </p:txBody>
      </p:sp>
    </p:spTree>
    <p:extLst>
      <p:ext uri="{BB962C8B-B14F-4D97-AF65-F5344CB8AC3E}">
        <p14:creationId xmlns:p14="http://schemas.microsoft.com/office/powerpoint/2010/main" val="93714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5BE36-693C-EC40-B2B9-982FE255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Siti Unesco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5079AA-988C-A341-94FE-47B9E751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453" y="1690688"/>
            <a:ext cx="10033341" cy="4861366"/>
          </a:xfrm>
        </p:spPr>
        <p:txBody>
          <a:bodyPr>
            <a:normAutofit/>
          </a:bodyPr>
          <a:lstStyle/>
          <a:p>
            <a:endParaRPr lang="it-IT" sz="24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Patrimonio mondiale dell’Umanità</a:t>
            </a:r>
          </a:p>
          <a:p>
            <a:r>
              <a:rPr lang="it-IT" sz="2400" dirty="0">
                <a:sym typeface="Wingdings" pitchFamily="2" charset="2"/>
              </a:rPr>
              <a:t>1972; convenzione sulla protezione del patrimonio mondiale culturale e naturale dell’umanità (UNESCO)  creare elenco siti</a:t>
            </a:r>
          </a:p>
          <a:p>
            <a:r>
              <a:rPr lang="it-IT" sz="2400" dirty="0">
                <a:sym typeface="Wingdings" pitchFamily="2" charset="2"/>
              </a:rPr>
              <a:t>1992 inclusi anche i paesaggi culturali</a:t>
            </a:r>
          </a:p>
          <a:p>
            <a:r>
              <a:rPr lang="it-IT" sz="2400" dirty="0">
                <a:sym typeface="Wingdings" pitchFamily="2" charset="2"/>
              </a:rPr>
              <a:t>Straordinari per valore universale e eccezionale (1032 siti, 54 Italia)</a:t>
            </a:r>
          </a:p>
          <a:p>
            <a:r>
              <a:rPr lang="it-IT" sz="2400" dirty="0">
                <a:sym typeface="Wingdings" pitchFamily="2" charset="2"/>
              </a:rPr>
              <a:t>Tutela e sviluppo turistico</a:t>
            </a:r>
          </a:p>
          <a:p>
            <a:pPr marL="989013" indent="-214313"/>
            <a:r>
              <a:rPr lang="it-IT" sz="2400" dirty="0">
                <a:sym typeface="Wingdings" pitchFamily="2" charset="2"/>
              </a:rPr>
              <a:t>Eurocentrico e legati al cristianesimo</a:t>
            </a:r>
          </a:p>
          <a:p>
            <a:pPr marL="989013" indent="-214313"/>
            <a:r>
              <a:rPr lang="it-IT" sz="2400" dirty="0">
                <a:sym typeface="Wingdings" pitchFamily="2" charset="2"/>
              </a:rPr>
              <a:t>Afflusso turisti</a:t>
            </a:r>
          </a:p>
          <a:p>
            <a:pPr marL="989013" indent="-214313"/>
            <a:r>
              <a:rPr lang="it-IT" sz="2400" dirty="0">
                <a:sym typeface="Wingdings" pitchFamily="2" charset="2"/>
              </a:rPr>
              <a:t>Incremento spese tutela e gestione</a:t>
            </a:r>
          </a:p>
          <a:p>
            <a:endParaRPr lang="it-IT" sz="2000" dirty="0">
              <a:sym typeface="Wingdings" pitchFamily="2" charset="2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8F801E-18F5-FB41-93B9-639141B3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243" y="0"/>
            <a:ext cx="2556757" cy="2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0B700-BC5A-BE4E-B78F-F41EBDDC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7044"/>
            <a:ext cx="5955957" cy="2748460"/>
          </a:xfrm>
        </p:spPr>
        <p:txBody>
          <a:bodyPr/>
          <a:lstStyle/>
          <a:p>
            <a:r>
              <a:rPr lang="it-IT" dirty="0"/>
              <a:t>Elenco dei siti </a:t>
            </a:r>
            <a:r>
              <a:rPr lang="it-IT" dirty="0" err="1"/>
              <a:t>unesco</a:t>
            </a:r>
            <a:r>
              <a:rPr lang="it-IT" dirty="0"/>
              <a:t> </a:t>
            </a:r>
            <a:r>
              <a:rPr lang="it-IT" dirty="0" err="1"/>
              <a:t>italia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D4C69-5CDC-7A4D-A1A1-C3C13557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35" y="2961667"/>
            <a:ext cx="6714909" cy="4050792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https://www.unesco.it/it/ItaliaNellUnesco/Detail/188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https://www.raicultura.it/webdoc/luoghi-del-patrimonio-culturale-italiano/index.html</a:t>
            </a:r>
            <a:endParaRPr lang="it-IT" dirty="0"/>
          </a:p>
          <a:p>
            <a:endParaRPr lang="it-IT" dirty="0"/>
          </a:p>
        </p:txBody>
      </p:sp>
      <p:pic>
        <p:nvPicPr>
          <p:cNvPr id="4" name="Segnaposto contenuto 10">
            <a:extLst>
              <a:ext uri="{FF2B5EF4-FFF2-40B4-BE49-F238E27FC236}">
                <a16:creationId xmlns:a16="http://schemas.microsoft.com/office/drawing/2014/main" id="{20C8FA01-2BC7-764B-9180-5E4A106D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198" y="737628"/>
            <a:ext cx="4938584" cy="57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756EE5-C2FD-EF4F-9B24-AE4C24E0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85352"/>
            <a:ext cx="10856399" cy="6672648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1979</a:t>
            </a:r>
            <a:r>
              <a:rPr lang="it-IT" dirty="0"/>
              <a:t> </a:t>
            </a:r>
            <a:r>
              <a:rPr lang="it-IT" dirty="0">
                <a:hlinkClick r:id="rId2"/>
              </a:rPr>
              <a:t>Arte Rupestre della Valcamonica</a:t>
            </a:r>
            <a:endParaRPr lang="it-IT" dirty="0"/>
          </a:p>
          <a:p>
            <a:r>
              <a:rPr lang="it-IT" b="1" dirty="0"/>
              <a:t>1980 (e 1990)</a:t>
            </a:r>
            <a:r>
              <a:rPr lang="it-IT" dirty="0"/>
              <a:t> </a:t>
            </a:r>
            <a:r>
              <a:rPr lang="it-IT" dirty="0">
                <a:hlinkClick r:id="rId3"/>
              </a:rPr>
              <a:t>Centro storico di Roma, le proprietà extraterritoriali della Santa Sede nella città e San Paolo fuori le Mura</a:t>
            </a:r>
            <a:endParaRPr lang="it-IT" dirty="0"/>
          </a:p>
          <a:p>
            <a:r>
              <a:rPr lang="it-IT" b="1" dirty="0"/>
              <a:t>1980</a:t>
            </a:r>
            <a:r>
              <a:rPr lang="it-IT" dirty="0"/>
              <a:t> </a:t>
            </a:r>
            <a:r>
              <a:rPr lang="it-IT" dirty="0">
                <a:hlinkClick r:id="rId4"/>
              </a:rPr>
              <a:t>La Chiesa e il convento Domenicano di Santa Maria delle Grazie e il 'Cenacolo' di Leonardo da Vinci</a:t>
            </a:r>
            <a:endParaRPr lang="it-IT" dirty="0"/>
          </a:p>
          <a:p>
            <a:r>
              <a:rPr lang="it-IT" b="1" dirty="0"/>
              <a:t>1982</a:t>
            </a:r>
            <a:r>
              <a:rPr lang="it-IT" dirty="0"/>
              <a:t> </a:t>
            </a:r>
            <a:r>
              <a:rPr lang="it-IT" dirty="0">
                <a:hlinkClick r:id="rId5"/>
              </a:rPr>
              <a:t>Centro storico di Firenze</a:t>
            </a:r>
            <a:endParaRPr lang="it-IT" dirty="0"/>
          </a:p>
          <a:p>
            <a:r>
              <a:rPr lang="it-IT" b="1" dirty="0"/>
              <a:t>1987</a:t>
            </a:r>
            <a:r>
              <a:rPr lang="it-IT" dirty="0">
                <a:hlinkClick r:id="rId6"/>
              </a:rPr>
              <a:t> </a:t>
            </a:r>
            <a:r>
              <a:rPr lang="it-IT" dirty="0">
                <a:hlinkClick r:id="rId7"/>
              </a:rPr>
              <a:t>Venezia e la sua Laguna</a:t>
            </a:r>
            <a:endParaRPr lang="it-IT" dirty="0"/>
          </a:p>
          <a:p>
            <a:r>
              <a:rPr lang="it-IT" b="1" dirty="0"/>
              <a:t>1987</a:t>
            </a:r>
            <a:r>
              <a:rPr lang="it-IT" dirty="0"/>
              <a:t> </a:t>
            </a:r>
            <a:r>
              <a:rPr lang="it-IT" dirty="0">
                <a:hlinkClick r:id="rId8"/>
              </a:rPr>
              <a:t>Piazza del Duomo a Pisa</a:t>
            </a:r>
            <a:endParaRPr lang="it-IT" dirty="0"/>
          </a:p>
          <a:p>
            <a:r>
              <a:rPr lang="it-IT" b="1" dirty="0"/>
              <a:t>1990</a:t>
            </a:r>
            <a:r>
              <a:rPr lang="it-IT" dirty="0"/>
              <a:t> </a:t>
            </a:r>
            <a:r>
              <a:rPr lang="it-IT" dirty="0">
                <a:hlinkClick r:id="rId9"/>
              </a:rPr>
              <a:t>Centro Storico di San Gimignano</a:t>
            </a:r>
            <a:endParaRPr lang="it-IT" dirty="0"/>
          </a:p>
          <a:p>
            <a:r>
              <a:rPr lang="it-IT" b="1" dirty="0"/>
              <a:t>1993</a:t>
            </a:r>
            <a:r>
              <a:rPr lang="it-IT" dirty="0"/>
              <a:t> </a:t>
            </a:r>
            <a:r>
              <a:rPr lang="it-IT" dirty="0">
                <a:hlinkClick r:id="rId10"/>
              </a:rPr>
              <a:t>I Sassi e il Parco delle Chiese Rupestri di Matera</a:t>
            </a:r>
            <a:endParaRPr lang="it-IT" dirty="0"/>
          </a:p>
          <a:p>
            <a:r>
              <a:rPr lang="it-IT" b="1" dirty="0"/>
              <a:t>1994</a:t>
            </a:r>
            <a:r>
              <a:rPr lang="it-IT" dirty="0"/>
              <a:t> </a:t>
            </a:r>
            <a:r>
              <a:rPr lang="it-IT" dirty="0">
                <a:hlinkClick r:id="rId11"/>
              </a:rPr>
              <a:t>La città di Vicenza e le ville del Palladio in Veneto</a:t>
            </a:r>
            <a:endParaRPr lang="it-IT" dirty="0"/>
          </a:p>
          <a:p>
            <a:r>
              <a:rPr lang="it-IT" b="1" dirty="0"/>
              <a:t>1995</a:t>
            </a:r>
            <a:r>
              <a:rPr lang="it-IT" dirty="0"/>
              <a:t> </a:t>
            </a:r>
            <a:r>
              <a:rPr lang="it-IT" dirty="0">
                <a:hlinkClick r:id="rId12"/>
              </a:rPr>
              <a:t>Centro storico di Siena</a:t>
            </a:r>
            <a:endParaRPr lang="it-IT" dirty="0"/>
          </a:p>
          <a:p>
            <a:r>
              <a:rPr lang="it-IT" b="1" dirty="0"/>
              <a:t>1995</a:t>
            </a:r>
            <a:r>
              <a:rPr lang="it-IT" dirty="0"/>
              <a:t> </a:t>
            </a:r>
            <a:r>
              <a:rPr lang="it-IT" dirty="0">
                <a:hlinkClick r:id="rId13"/>
              </a:rPr>
              <a:t>Centro storico di Napoli</a:t>
            </a:r>
            <a:endParaRPr lang="it-IT" dirty="0"/>
          </a:p>
          <a:p>
            <a:r>
              <a:rPr lang="it-IT" b="1" dirty="0"/>
              <a:t>1995</a:t>
            </a:r>
            <a:r>
              <a:rPr lang="it-IT" dirty="0"/>
              <a:t> </a:t>
            </a:r>
            <a:r>
              <a:rPr lang="it-IT" dirty="0">
                <a:hlinkClick r:id="rId14"/>
              </a:rPr>
              <a:t>Crespi d'Adda</a:t>
            </a:r>
            <a:endParaRPr lang="it-IT" dirty="0"/>
          </a:p>
          <a:p>
            <a:r>
              <a:rPr lang="it-IT" b="1" dirty="0"/>
              <a:t>1995</a:t>
            </a:r>
            <a:r>
              <a:rPr lang="it-IT" dirty="0"/>
              <a:t> </a:t>
            </a:r>
            <a:r>
              <a:rPr lang="it-IT" dirty="0">
                <a:hlinkClick r:id="rId15"/>
              </a:rPr>
              <a:t>Ferrara, città del Rinascimento, e il Delta del Po</a:t>
            </a:r>
            <a:endParaRPr lang="it-IT" dirty="0"/>
          </a:p>
          <a:p>
            <a:r>
              <a:rPr lang="it-IT" b="1" dirty="0"/>
              <a:t>1996 </a:t>
            </a:r>
            <a:r>
              <a:rPr lang="it-IT" dirty="0">
                <a:hlinkClick r:id="rId16"/>
              </a:rPr>
              <a:t>Castel del Monte</a:t>
            </a:r>
            <a:endParaRPr lang="it-IT" dirty="0"/>
          </a:p>
          <a:p>
            <a:r>
              <a:rPr lang="it-IT" b="1" dirty="0"/>
              <a:t>1996 </a:t>
            </a:r>
            <a:r>
              <a:rPr lang="it-IT" dirty="0">
                <a:hlinkClick r:id="rId17"/>
              </a:rPr>
              <a:t>Trulli di Alberobello</a:t>
            </a:r>
            <a:endParaRPr lang="it-IT" dirty="0"/>
          </a:p>
          <a:p>
            <a:r>
              <a:rPr lang="it-IT" b="1" dirty="0"/>
              <a:t>1996 </a:t>
            </a:r>
            <a:r>
              <a:rPr lang="it-IT" dirty="0">
                <a:hlinkClick r:id="rId18"/>
              </a:rPr>
              <a:t>Monumenti paleocristiani di Ravenna</a:t>
            </a:r>
            <a:endParaRPr lang="it-IT" dirty="0"/>
          </a:p>
          <a:p>
            <a:r>
              <a:rPr lang="it-IT" b="1" dirty="0"/>
              <a:t>1996 </a:t>
            </a:r>
            <a:r>
              <a:rPr lang="it-IT" dirty="0">
                <a:hlinkClick r:id="rId19"/>
              </a:rPr>
              <a:t>Centro storico di Pienza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01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3F617-544F-8F43-9335-23B1C3E7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054"/>
            <a:ext cx="11973696" cy="853243"/>
          </a:xfrm>
        </p:spPr>
        <p:txBody>
          <a:bodyPr/>
          <a:lstStyle/>
          <a:p>
            <a:r>
              <a:rPr lang="it-IT" dirty="0"/>
              <a:t>Condizionamenti nel rapporto col 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D5FB3F-2E2C-4144-AC9F-C72C04E2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78" y="2222287"/>
            <a:ext cx="10681308" cy="4487432"/>
          </a:xfrm>
        </p:spPr>
        <p:txBody>
          <a:bodyPr>
            <a:normAutofit/>
          </a:bodyPr>
          <a:lstStyle/>
          <a:p>
            <a:r>
              <a:rPr lang="it-IT" sz="2800" dirty="0"/>
              <a:t>Luoghi sacri / pellegrinaggi</a:t>
            </a:r>
          </a:p>
          <a:p>
            <a:r>
              <a:rPr lang="it-IT" sz="2800" dirty="0"/>
              <a:t>Insediamenti</a:t>
            </a:r>
          </a:p>
          <a:p>
            <a:r>
              <a:rPr lang="it-IT" sz="2800" dirty="0"/>
              <a:t>Dipendenza (leggi ex religione)</a:t>
            </a:r>
          </a:p>
          <a:p>
            <a:r>
              <a:rPr lang="it-IT" sz="2800" dirty="0"/>
              <a:t>Tradizione</a:t>
            </a:r>
          </a:p>
          <a:p>
            <a:r>
              <a:rPr lang="it-IT" sz="2800" dirty="0"/>
              <a:t>Cambiamento</a:t>
            </a:r>
          </a:p>
          <a:p>
            <a:r>
              <a:rPr lang="it-IT" sz="2800" dirty="0"/>
              <a:t>Resistenza al cambiamento</a:t>
            </a:r>
          </a:p>
        </p:txBody>
      </p:sp>
    </p:spTree>
    <p:extLst>
      <p:ext uri="{BB962C8B-B14F-4D97-AF65-F5344CB8AC3E}">
        <p14:creationId xmlns:p14="http://schemas.microsoft.com/office/powerpoint/2010/main" val="126862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39D35C-9E01-9C49-A6D4-9822B9C6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1210"/>
            <a:ext cx="10658691" cy="6746790"/>
          </a:xfrm>
        </p:spPr>
        <p:txBody>
          <a:bodyPr>
            <a:normAutofit/>
          </a:bodyPr>
          <a:lstStyle/>
          <a:p>
            <a:r>
              <a:rPr lang="it-IT" b="1" dirty="0"/>
              <a:t>1997</a:t>
            </a:r>
            <a:r>
              <a:rPr lang="it-IT" dirty="0"/>
              <a:t> </a:t>
            </a:r>
            <a:r>
              <a:rPr lang="it-IT" dirty="0">
                <a:hlinkClick r:id="rId2"/>
              </a:rPr>
              <a:t>Aree archeologiche di Pompei, Ercolano e Torre Annunziata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>
                <a:hlinkClick r:id="rId3"/>
              </a:rPr>
              <a:t> Il Palazzo reale del XVIII secolo di Caserta con il Parco, l'Acquedotto vanvitelliano e il Complesso di San Leucio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/>
              <a:t> </a:t>
            </a:r>
            <a:r>
              <a:rPr lang="it-IT" dirty="0">
                <a:hlinkClick r:id="rId4"/>
              </a:rPr>
              <a:t>Costiera Amalfitana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/>
              <a:t> </a:t>
            </a:r>
            <a:r>
              <a:rPr lang="it-IT" dirty="0">
                <a:hlinkClick r:id="rId5"/>
              </a:rPr>
              <a:t>Modena: Cattedrale, Torre Civica e Piazza Grande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b="1" dirty="0">
                <a:hlinkClick r:id="rId6"/>
              </a:rPr>
              <a:t> </a:t>
            </a:r>
            <a:r>
              <a:rPr lang="it-IT" dirty="0">
                <a:hlinkClick r:id="rId7"/>
              </a:rPr>
              <a:t>Portovenere, Cinque Terre e Isole (Palmaria, Tino e Tinetto)</a:t>
            </a:r>
            <a:endParaRPr lang="it-IT" dirty="0"/>
          </a:p>
          <a:p>
            <a:r>
              <a:rPr lang="it-IT" b="1" dirty="0"/>
              <a:t>1997 </a:t>
            </a:r>
            <a:r>
              <a:rPr lang="it-IT" dirty="0">
                <a:hlinkClick r:id="rId8"/>
              </a:rPr>
              <a:t>Residenze Sabaude</a:t>
            </a:r>
            <a:endParaRPr lang="it-IT" dirty="0"/>
          </a:p>
          <a:p>
            <a:r>
              <a:rPr lang="it-IT" b="1" dirty="0"/>
              <a:t>1997 </a:t>
            </a:r>
            <a:r>
              <a:rPr lang="it-IT" dirty="0">
                <a:hlinkClick r:id="rId9"/>
              </a:rPr>
              <a:t>Su Nuraxi di Barumini</a:t>
            </a:r>
            <a:endParaRPr lang="it-IT" dirty="0"/>
          </a:p>
          <a:p>
            <a:r>
              <a:rPr lang="it-IT" b="1" dirty="0"/>
              <a:t>1997 </a:t>
            </a:r>
            <a:r>
              <a:rPr lang="it-IT" dirty="0">
                <a:hlinkClick r:id="rId10"/>
              </a:rPr>
              <a:t>Area Archeologica di Agrigento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>
                <a:hlinkClick r:id="rId11"/>
              </a:rPr>
              <a:t> </a:t>
            </a:r>
            <a:r>
              <a:rPr lang="it-IT" dirty="0">
                <a:hlinkClick r:id="rId12"/>
              </a:rPr>
              <a:t>Piazza Armerina, villa romana del Casale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/>
              <a:t> </a:t>
            </a:r>
            <a:r>
              <a:rPr lang="it-IT" dirty="0">
                <a:hlinkClick r:id="rId13"/>
              </a:rPr>
              <a:t>L'Orto botanico di Padova</a:t>
            </a:r>
            <a:endParaRPr lang="it-IT" dirty="0"/>
          </a:p>
          <a:p>
            <a:r>
              <a:rPr lang="it-IT" b="1" dirty="0"/>
              <a:t>1998 </a:t>
            </a:r>
            <a:r>
              <a:rPr lang="it-IT" dirty="0">
                <a:hlinkClick r:id="rId14"/>
              </a:rPr>
              <a:t>Area archeologica e Basilica Patriarcale di Aquileia</a:t>
            </a:r>
            <a:endParaRPr lang="it-IT" dirty="0"/>
          </a:p>
          <a:p>
            <a:r>
              <a:rPr lang="it-IT" b="1" dirty="0"/>
              <a:t>1998 </a:t>
            </a:r>
            <a:r>
              <a:rPr lang="it-IT" dirty="0">
                <a:hlinkClick r:id="rId15"/>
              </a:rPr>
              <a:t>Centro Storico di Urbino</a:t>
            </a:r>
            <a:endParaRPr lang="it-IT" dirty="0"/>
          </a:p>
          <a:p>
            <a:r>
              <a:rPr lang="it-IT" b="1" dirty="0"/>
              <a:t>1998</a:t>
            </a:r>
            <a:r>
              <a:rPr lang="it-IT" dirty="0"/>
              <a:t>  </a:t>
            </a:r>
            <a:r>
              <a:rPr lang="it-IT" dirty="0">
                <a:hlinkClick r:id="rId16"/>
              </a:rPr>
              <a:t>Parco Nazionale del Cilento e Vallo di Diano, con i siti archeologici di Paestum, Velia e la Certosa di Padula</a:t>
            </a:r>
            <a:endParaRPr lang="it-IT" dirty="0"/>
          </a:p>
          <a:p>
            <a:r>
              <a:rPr lang="it-IT" b="1" dirty="0"/>
              <a:t>1999 </a:t>
            </a:r>
            <a:r>
              <a:rPr lang="it-IT" dirty="0">
                <a:hlinkClick r:id="rId17"/>
              </a:rPr>
              <a:t>Villa Adriana (Tivoli)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99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C5FFB-F7A4-1C4D-B677-8930601C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30" y="284205"/>
            <a:ext cx="10250919" cy="6413157"/>
          </a:xfrm>
        </p:spPr>
        <p:txBody>
          <a:bodyPr>
            <a:normAutofit/>
          </a:bodyPr>
          <a:lstStyle/>
          <a:p>
            <a:r>
              <a:rPr lang="it-IT" b="1" dirty="0"/>
              <a:t>2000 </a:t>
            </a:r>
            <a:r>
              <a:rPr lang="it-IT" dirty="0">
                <a:hlinkClick r:id="rId2"/>
              </a:rPr>
              <a:t>Isole Eolie</a:t>
            </a:r>
            <a:endParaRPr lang="it-IT" dirty="0"/>
          </a:p>
          <a:p>
            <a:r>
              <a:rPr lang="it-IT" b="1" dirty="0"/>
              <a:t>2000 </a:t>
            </a:r>
            <a:r>
              <a:rPr lang="it-IT" dirty="0">
                <a:hlinkClick r:id="rId3"/>
              </a:rPr>
              <a:t>Assisi, La Basilica di San Francesco e altri siti Francescani</a:t>
            </a:r>
            <a:endParaRPr lang="it-IT" dirty="0"/>
          </a:p>
          <a:p>
            <a:r>
              <a:rPr lang="it-IT" b="1" dirty="0"/>
              <a:t>2000 </a:t>
            </a:r>
            <a:r>
              <a:rPr lang="it-IT" dirty="0">
                <a:hlinkClick r:id="rId4"/>
              </a:rPr>
              <a:t>Città di Verona</a:t>
            </a:r>
            <a:endParaRPr lang="it-IT" dirty="0"/>
          </a:p>
          <a:p>
            <a:r>
              <a:rPr lang="it-IT" b="1" dirty="0"/>
              <a:t>2001 </a:t>
            </a:r>
            <a:r>
              <a:rPr lang="it-IT" dirty="0">
                <a:hlinkClick r:id="rId5"/>
              </a:rPr>
              <a:t>Villa d'Este (Tivoli)</a:t>
            </a:r>
            <a:endParaRPr lang="it-IT" dirty="0"/>
          </a:p>
          <a:p>
            <a:r>
              <a:rPr lang="it-IT" b="1" dirty="0"/>
              <a:t>2002</a:t>
            </a:r>
            <a:r>
              <a:rPr lang="it-IT" b="1" dirty="0">
                <a:hlinkClick r:id="rId6"/>
              </a:rPr>
              <a:t> </a:t>
            </a:r>
            <a:r>
              <a:rPr lang="it-IT" dirty="0">
                <a:hlinkClick r:id="rId6"/>
              </a:rPr>
              <a:t>Le città tardo barocche del Val di Noto (Sicilia sud-orientale)</a:t>
            </a:r>
            <a:endParaRPr lang="it-IT" dirty="0"/>
          </a:p>
          <a:p>
            <a:r>
              <a:rPr lang="it-IT" b="1" dirty="0"/>
              <a:t>2003 </a:t>
            </a:r>
            <a:r>
              <a:rPr lang="it-IT" dirty="0">
                <a:hlinkClick r:id="rId7"/>
              </a:rPr>
              <a:t>Sacri Monti del Piemonte e della Lombardia</a:t>
            </a:r>
            <a:endParaRPr lang="it-IT" dirty="0"/>
          </a:p>
          <a:p>
            <a:r>
              <a:rPr lang="it-IT" b="1" dirty="0"/>
              <a:t>2004 </a:t>
            </a:r>
            <a:r>
              <a:rPr lang="it-IT" dirty="0">
                <a:hlinkClick r:id="rId8"/>
              </a:rPr>
              <a:t>Necropoli Etrusche di Cerveteri e Tarquinia</a:t>
            </a:r>
            <a:endParaRPr lang="it-IT" dirty="0"/>
          </a:p>
          <a:p>
            <a:r>
              <a:rPr lang="it-IT" b="1" dirty="0"/>
              <a:t>2004 </a:t>
            </a:r>
            <a:r>
              <a:rPr lang="it-IT" dirty="0">
                <a:hlinkClick r:id="rId9"/>
              </a:rPr>
              <a:t>Val d'Orcia</a:t>
            </a:r>
            <a:endParaRPr lang="it-IT" dirty="0"/>
          </a:p>
          <a:p>
            <a:r>
              <a:rPr lang="it-IT" b="1" dirty="0"/>
              <a:t>2005 </a:t>
            </a:r>
            <a:r>
              <a:rPr lang="it-IT" dirty="0">
                <a:hlinkClick r:id="rId10"/>
              </a:rPr>
              <a:t>Siracusa e le necropoli rupestri di Pantalica</a:t>
            </a:r>
            <a:endParaRPr lang="it-IT" dirty="0"/>
          </a:p>
          <a:p>
            <a:r>
              <a:rPr lang="it-IT" b="1" dirty="0"/>
              <a:t>2006 </a:t>
            </a:r>
            <a:r>
              <a:rPr lang="it-IT" dirty="0">
                <a:hlinkClick r:id="rId11"/>
              </a:rPr>
              <a:t>Genova, le Strade Nuove e il Sistema dei Palazzi dei Rolli</a:t>
            </a:r>
            <a:endParaRPr lang="it-IT" dirty="0"/>
          </a:p>
          <a:p>
            <a:r>
              <a:rPr lang="it-IT" b="1" dirty="0"/>
              <a:t>2008</a:t>
            </a:r>
            <a:r>
              <a:rPr lang="it-IT" dirty="0"/>
              <a:t> </a:t>
            </a:r>
            <a:r>
              <a:rPr lang="it-IT" dirty="0">
                <a:hlinkClick r:id="rId12"/>
              </a:rPr>
              <a:t>Mantova e Sabbioneta</a:t>
            </a:r>
            <a:endParaRPr lang="it-IT" dirty="0"/>
          </a:p>
          <a:p>
            <a:r>
              <a:rPr lang="it-IT" b="1" dirty="0"/>
              <a:t>2008 </a:t>
            </a:r>
            <a:r>
              <a:rPr lang="it-IT" dirty="0">
                <a:hlinkClick r:id="rId13"/>
              </a:rPr>
              <a:t>La ferrovia retica nel paesaggio dell'Albula e del Bernina</a:t>
            </a:r>
            <a:endParaRPr lang="it-IT" dirty="0"/>
          </a:p>
          <a:p>
            <a:r>
              <a:rPr lang="it-IT" b="1" dirty="0"/>
              <a:t>2009 </a:t>
            </a:r>
            <a:r>
              <a:rPr lang="it-IT" dirty="0">
                <a:hlinkClick r:id="rId14"/>
              </a:rPr>
              <a:t>Dolomiti</a:t>
            </a:r>
            <a:endParaRPr lang="it-IT" dirty="0"/>
          </a:p>
          <a:p>
            <a:r>
              <a:rPr lang="it-IT" b="1" dirty="0"/>
              <a:t>2010</a:t>
            </a:r>
            <a:r>
              <a:rPr lang="it-IT" dirty="0"/>
              <a:t> </a:t>
            </a:r>
            <a:r>
              <a:rPr lang="it-IT" dirty="0">
                <a:hlinkClick r:id="rId15"/>
              </a:rPr>
              <a:t>Monte San Giorgio</a:t>
            </a:r>
            <a:endParaRPr lang="it-IT" dirty="0"/>
          </a:p>
          <a:p>
            <a:r>
              <a:rPr lang="it-IT" b="1" dirty="0"/>
              <a:t>2011 </a:t>
            </a:r>
            <a:r>
              <a:rPr lang="it-IT" dirty="0">
                <a:hlinkClick r:id="rId16"/>
              </a:rPr>
              <a:t>I longobardi in Italia. Luoghi di potere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65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DE2123-C88A-6845-9420-E389DEE7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78" y="222422"/>
            <a:ext cx="10436270" cy="6301946"/>
          </a:xfrm>
        </p:spPr>
        <p:txBody>
          <a:bodyPr>
            <a:normAutofit/>
          </a:bodyPr>
          <a:lstStyle/>
          <a:p>
            <a:r>
              <a:rPr lang="it-IT" b="1" dirty="0"/>
              <a:t>2011 </a:t>
            </a:r>
            <a:r>
              <a:rPr lang="it-IT" dirty="0">
                <a:hlinkClick r:id="rId2"/>
              </a:rPr>
              <a:t>Siti palafitticoli preistorici delle Alpi</a:t>
            </a:r>
            <a:endParaRPr lang="it-IT" dirty="0"/>
          </a:p>
          <a:p>
            <a:r>
              <a:rPr lang="it-IT" b="1" dirty="0"/>
              <a:t>2013 </a:t>
            </a:r>
            <a:r>
              <a:rPr lang="it-IT" dirty="0">
                <a:hlinkClick r:id="rId3"/>
              </a:rPr>
              <a:t>Ville e giardini medicei in Toscana</a:t>
            </a:r>
            <a:endParaRPr lang="it-IT" dirty="0"/>
          </a:p>
          <a:p>
            <a:r>
              <a:rPr lang="it-IT" b="1" dirty="0"/>
              <a:t>2013 </a:t>
            </a:r>
            <a:r>
              <a:rPr lang="it-IT" dirty="0">
                <a:hlinkClick r:id="rId4"/>
              </a:rPr>
              <a:t>Monte Etna</a:t>
            </a:r>
            <a:endParaRPr lang="it-IT" dirty="0"/>
          </a:p>
          <a:p>
            <a:r>
              <a:rPr lang="it-IT" b="1" dirty="0"/>
              <a:t>2014 </a:t>
            </a:r>
            <a:r>
              <a:rPr lang="it-IT" dirty="0">
                <a:hlinkClick r:id="rId5"/>
              </a:rPr>
              <a:t>Paesaggi vitivinicoli del Piemonte: Langhe-Roero e Monferrato</a:t>
            </a:r>
            <a:endParaRPr lang="it-IT" dirty="0"/>
          </a:p>
          <a:p>
            <a:r>
              <a:rPr lang="it-IT" b="1" dirty="0"/>
              <a:t>2015 </a:t>
            </a:r>
            <a:r>
              <a:rPr lang="it-IT" dirty="0">
                <a:hlinkClick r:id="rId6"/>
              </a:rPr>
              <a:t>Palermo arabo-normanna e le cattedrali di Cefalù e Monreale</a:t>
            </a:r>
            <a:endParaRPr lang="it-IT" dirty="0"/>
          </a:p>
          <a:p>
            <a:r>
              <a:rPr lang="it-IT" b="1" dirty="0"/>
              <a:t>2017</a:t>
            </a:r>
            <a:r>
              <a:rPr lang="it-IT" dirty="0"/>
              <a:t> </a:t>
            </a:r>
            <a:r>
              <a:rPr lang="it-IT" dirty="0">
                <a:hlinkClick r:id="rId7"/>
              </a:rPr>
              <a:t>Opere di difesa veneziane del XVI e XVII sec. Stato di Terra-Stato di Mare Occidentale (bene transnazionale, per l'Italia Peschiera, Bergamo, Palmanova)</a:t>
            </a:r>
            <a:endParaRPr lang="it-IT" dirty="0"/>
          </a:p>
          <a:p>
            <a:r>
              <a:rPr lang="it-IT" b="1" dirty="0"/>
              <a:t>2017</a:t>
            </a:r>
            <a:r>
              <a:rPr lang="it-IT" dirty="0">
                <a:hlinkClick r:id="rId8"/>
              </a:rPr>
              <a:t> Antiche faggete primordiali dei Carpazi e di altre regioni d'Europa,  sito transnazionale. In Italia 13 faggete</a:t>
            </a:r>
            <a:endParaRPr lang="it-IT" dirty="0"/>
          </a:p>
          <a:p>
            <a:r>
              <a:rPr lang="it-IT" b="1" dirty="0"/>
              <a:t>2018</a:t>
            </a:r>
            <a:r>
              <a:rPr lang="it-IT" dirty="0"/>
              <a:t> </a:t>
            </a:r>
            <a:r>
              <a:rPr lang="it-IT" dirty="0">
                <a:hlinkClick r:id="rId9"/>
              </a:rPr>
              <a:t>Ivrea, città industriale del XX secolo</a:t>
            </a:r>
            <a:endParaRPr lang="it-IT" dirty="0"/>
          </a:p>
          <a:p>
            <a:r>
              <a:rPr lang="it-IT" b="1" dirty="0"/>
              <a:t>2019</a:t>
            </a:r>
            <a:r>
              <a:rPr lang="it-IT" dirty="0"/>
              <a:t> </a:t>
            </a:r>
            <a:r>
              <a:rPr lang="it-IT" dirty="0">
                <a:hlinkClick r:id="rId10"/>
              </a:rPr>
              <a:t>Colline del Prosecco di Conegliano e Valdobbiadene</a:t>
            </a:r>
            <a:endParaRPr lang="it-IT" dirty="0"/>
          </a:p>
          <a:p>
            <a:r>
              <a:rPr lang="it-IT" b="1" dirty="0"/>
              <a:t>2021</a:t>
            </a:r>
            <a:r>
              <a:rPr lang="it-IT" dirty="0"/>
              <a:t> </a:t>
            </a:r>
            <a:r>
              <a:rPr lang="it-IT" dirty="0">
                <a:hlinkClick r:id="rId11"/>
              </a:rPr>
              <a:t>Padova Urbs Picta - Giotto, la Cappella degli Scrovegni e i cicli pittorici del Trecento</a:t>
            </a:r>
            <a:endParaRPr lang="it-IT" dirty="0"/>
          </a:p>
          <a:p>
            <a:r>
              <a:rPr lang="it-IT" b="1" dirty="0"/>
              <a:t>2021</a:t>
            </a:r>
            <a:r>
              <a:rPr lang="it-IT" dirty="0"/>
              <a:t> </a:t>
            </a:r>
            <a:r>
              <a:rPr lang="it-IT" dirty="0">
                <a:hlinkClick r:id="rId12"/>
              </a:rPr>
              <a:t>Le Grandi Città Termali d’Europa</a:t>
            </a:r>
            <a:endParaRPr lang="it-IT" dirty="0"/>
          </a:p>
          <a:p>
            <a:r>
              <a:rPr lang="it-IT" b="1" dirty="0"/>
              <a:t>2021</a:t>
            </a:r>
            <a:r>
              <a:rPr lang="it-IT" dirty="0"/>
              <a:t> </a:t>
            </a:r>
            <a:r>
              <a:rPr lang="it-IT" dirty="0">
                <a:hlinkClick r:id="rId13"/>
              </a:rPr>
              <a:t>I Portici di Bologna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1670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40B95-E38C-1545-8DE1-E5A186C4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5" y="213672"/>
            <a:ext cx="7302843" cy="1544595"/>
          </a:xfrm>
        </p:spPr>
        <p:txBody>
          <a:bodyPr>
            <a:normAutofit fontScale="90000"/>
          </a:bodyPr>
          <a:lstStyle/>
          <a:p>
            <a:r>
              <a:rPr lang="it-IT" dirty="0"/>
              <a:t>I cinque siti Unesco  in FVG </a:t>
            </a:r>
            <a:br>
              <a:rPr lang="it-IT" dirty="0"/>
            </a:br>
            <a:r>
              <a:rPr lang="it-IT" dirty="0"/>
              <a:t>(col trucco)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CB6156-EF34-934F-B01E-90F9AC60C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63216"/>
            <a:ext cx="7821827" cy="306369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C06FB4-F98D-984F-98D8-47AF0E7C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146" y="985968"/>
            <a:ext cx="4535854" cy="48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71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7CBC9-A9DE-4844-915B-F91081E1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605482"/>
            <a:ext cx="10033686" cy="914400"/>
          </a:xfrm>
        </p:spPr>
        <p:txBody>
          <a:bodyPr>
            <a:normAutofit fontScale="90000"/>
          </a:bodyPr>
          <a:lstStyle/>
          <a:p>
            <a:r>
              <a:rPr lang="it-IT" cap="all" dirty="0"/>
              <a:t>ZONA ARCHEOLOGICA E BASILICA PATRIARCALE DI AQUILEIA - 1998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B311E4-A325-554C-B15C-E89AFC3B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30" y="2718485"/>
            <a:ext cx="10476470" cy="3458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«Aquileia si trova in Friuli-Venezia Giulia ed era una delle principali città dell'Impero Romano, fondata nel 181 a.C. come colonia militare sulle rive del fiume Natisone, all'epoca navigabile, a pochi chilometri dal mare. Aquileia può essere considerata un eccezionale esempio di antica città romana perfettamente conservata anche perché, in gran parte, non è ancora stata riportata alla luce.»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i="1" dirty="0" err="1"/>
              <a:t>https</a:t>
            </a:r>
            <a:r>
              <a:rPr lang="it-IT" sz="2400" i="1" dirty="0"/>
              <a:t>://</a:t>
            </a:r>
            <a:r>
              <a:rPr lang="it-IT" sz="2400" i="1" dirty="0" err="1"/>
              <a:t>www.unesco.it</a:t>
            </a:r>
            <a:r>
              <a:rPr lang="it-IT" sz="2400" i="1" dirty="0"/>
              <a:t>/</a:t>
            </a:r>
            <a:r>
              <a:rPr lang="it-IT" sz="2400" i="1" dirty="0" err="1"/>
              <a:t>it</a:t>
            </a:r>
            <a:r>
              <a:rPr lang="it-IT" sz="2400" i="1" dirty="0"/>
              <a:t>/</a:t>
            </a:r>
            <a:r>
              <a:rPr lang="it-IT" sz="2400" i="1" dirty="0" err="1"/>
              <a:t>PatrimonioMondiale</a:t>
            </a:r>
            <a:r>
              <a:rPr lang="it-IT" sz="2400" i="1" dirty="0"/>
              <a:t>/</a:t>
            </a:r>
            <a:r>
              <a:rPr lang="it-IT" sz="2400" i="1" dirty="0" err="1"/>
              <a:t>Detail</a:t>
            </a:r>
            <a:r>
              <a:rPr lang="it-IT" sz="2400" i="1" dirty="0"/>
              <a:t>/131</a:t>
            </a:r>
          </a:p>
        </p:txBody>
      </p:sp>
    </p:spTree>
    <p:extLst>
      <p:ext uri="{BB962C8B-B14F-4D97-AF65-F5344CB8AC3E}">
        <p14:creationId xmlns:p14="http://schemas.microsoft.com/office/powerpoint/2010/main" val="1935019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CDC7E-D00D-4344-8906-95BAB1C9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79622"/>
            <a:ext cx="6416287" cy="877331"/>
          </a:xfrm>
        </p:spPr>
        <p:txBody>
          <a:bodyPr>
            <a:normAutofit/>
          </a:bodyPr>
          <a:lstStyle/>
          <a:p>
            <a:r>
              <a:rPr lang="it-IT" cap="all" dirty="0"/>
              <a:t>DOLOMITI - 2009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5550B8-7087-7D40-8A5C-CBB87487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03" y="1556953"/>
            <a:ext cx="10053210" cy="5016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«Il sito naturale Patrimonio Mondiale comprende nove sistemi montuosi nelle Alpi italiane, una serie di paesaggi montani unici al mondo e di eccezionale bellezza naturale: </a:t>
            </a:r>
            <a:r>
              <a:rPr lang="it-IT" sz="2400" dirty="0" err="1"/>
              <a:t>Pelmo</a:t>
            </a:r>
            <a:r>
              <a:rPr lang="it-IT" sz="2400" dirty="0"/>
              <a:t> e Croda da Lago (Belluno); Marmolada (Belluno e Trento); Pale di San Martino, San Lucano, Dolomiti Bellunesi, Vette </a:t>
            </a:r>
            <a:r>
              <a:rPr lang="it-IT" sz="2400" dirty="0" err="1"/>
              <a:t>Feltrine</a:t>
            </a:r>
            <a:r>
              <a:rPr lang="it-IT" sz="2400" dirty="0"/>
              <a:t> (Belluno, Trento);</a:t>
            </a:r>
            <a:r>
              <a:rPr lang="it-IT" sz="2400" b="1" i="1" dirty="0"/>
              <a:t> Dolomiti Friulane e d’Oltre Piave (Pordenone, Udine)</a:t>
            </a:r>
            <a:r>
              <a:rPr lang="it-IT" sz="2400" dirty="0"/>
              <a:t>; Dolomiti Settentrionali (Belluno, Bolzano), un gruppo montuoso composto da quattro aree principali: le Dolomiti di Sesto-</a:t>
            </a:r>
            <a:r>
              <a:rPr lang="it-IT" sz="2400" dirty="0" err="1"/>
              <a:t>Cadini</a:t>
            </a:r>
            <a:r>
              <a:rPr lang="it-IT" sz="2400" dirty="0"/>
              <a:t>, i gruppi di Braies-</a:t>
            </a:r>
            <a:r>
              <a:rPr lang="it-IT" sz="2400" dirty="0" err="1"/>
              <a:t>Senes</a:t>
            </a:r>
            <a:r>
              <a:rPr lang="it-IT" sz="2400" dirty="0"/>
              <a:t>-</a:t>
            </a:r>
            <a:r>
              <a:rPr lang="it-IT" sz="2400" dirty="0" err="1"/>
              <a:t>Fanes</a:t>
            </a:r>
            <a:r>
              <a:rPr lang="it-IT" sz="2400" dirty="0"/>
              <a:t> con le Tofane, il Cristallo e le Dolomiti Cadorine; </a:t>
            </a:r>
            <a:r>
              <a:rPr lang="it-IT" sz="2400" dirty="0" err="1"/>
              <a:t>Puez</a:t>
            </a:r>
            <a:r>
              <a:rPr lang="it-IT" sz="2400" dirty="0"/>
              <a:t> – </a:t>
            </a:r>
            <a:r>
              <a:rPr lang="it-IT" sz="2400" dirty="0" err="1"/>
              <a:t>Odle</a:t>
            </a:r>
            <a:r>
              <a:rPr lang="it-IT" sz="2400" dirty="0"/>
              <a:t> (Bolzano); Sciliar, </a:t>
            </a:r>
            <a:r>
              <a:rPr lang="it-IT" sz="2400" dirty="0" err="1"/>
              <a:t>Catinaccio</a:t>
            </a:r>
            <a:r>
              <a:rPr lang="it-IT" sz="2400" dirty="0"/>
              <a:t> e </a:t>
            </a:r>
            <a:r>
              <a:rPr lang="it-IT" sz="2400" dirty="0" err="1"/>
              <a:t>Latemar</a:t>
            </a:r>
            <a:r>
              <a:rPr lang="it-IT" sz="2400" dirty="0"/>
              <a:t> (Trento , Bolzano); Dolomiti di Brenta (Trento); </a:t>
            </a:r>
            <a:r>
              <a:rPr lang="it-IT" sz="2400" dirty="0" err="1"/>
              <a:t>Bletterbach</a:t>
            </a:r>
            <a:r>
              <a:rPr lang="it-IT" sz="2400" dirty="0"/>
              <a:t> (Bolzano).»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i="1" dirty="0" err="1"/>
              <a:t>https</a:t>
            </a:r>
            <a:r>
              <a:rPr lang="it-IT" sz="2400" i="1" dirty="0"/>
              <a:t>://</a:t>
            </a:r>
            <a:r>
              <a:rPr lang="it-IT" sz="2400" i="1" dirty="0" err="1"/>
              <a:t>www.unesco.it</a:t>
            </a:r>
            <a:r>
              <a:rPr lang="it-IT" sz="2400" i="1" dirty="0"/>
              <a:t>/</a:t>
            </a:r>
            <a:r>
              <a:rPr lang="it-IT" sz="2400" i="1" dirty="0" err="1"/>
              <a:t>it</a:t>
            </a:r>
            <a:r>
              <a:rPr lang="it-IT" sz="2400" i="1" dirty="0"/>
              <a:t>/</a:t>
            </a:r>
            <a:r>
              <a:rPr lang="it-IT" sz="2400" i="1" dirty="0" err="1"/>
              <a:t>PatrimonioMondiale</a:t>
            </a:r>
            <a:r>
              <a:rPr lang="it-IT" sz="2400" i="1" dirty="0"/>
              <a:t>/</a:t>
            </a:r>
            <a:r>
              <a:rPr lang="it-IT" sz="2400" i="1" dirty="0" err="1"/>
              <a:t>Detail</a:t>
            </a:r>
            <a:r>
              <a:rPr lang="it-IT" sz="2400" i="1" dirty="0"/>
              <a:t>/148</a:t>
            </a:r>
          </a:p>
        </p:txBody>
      </p:sp>
    </p:spTree>
    <p:extLst>
      <p:ext uri="{BB962C8B-B14F-4D97-AF65-F5344CB8AC3E}">
        <p14:creationId xmlns:p14="http://schemas.microsoft.com/office/powerpoint/2010/main" val="281987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816CB-94FF-D344-ACF9-5665E55C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26" y="172996"/>
            <a:ext cx="11475674" cy="1210961"/>
          </a:xfrm>
        </p:spPr>
        <p:txBody>
          <a:bodyPr>
            <a:normAutofit fontScale="90000"/>
          </a:bodyPr>
          <a:lstStyle/>
          <a:p>
            <a:r>
              <a:rPr lang="it-IT" cap="all" dirty="0"/>
              <a:t>SITI PALAFITTICOLI PREISTORICI DELLE ALPI 2011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076C71-7DE8-3C4D-AEE6-3AD800E5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8" y="1383957"/>
            <a:ext cx="10730908" cy="505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«La serie di 111 siti archeologici palafitticoli si trova in Svizzera, Austria, Francia, Germania, Italia e Slovenia ed è composta dai resti di insediamenti preistorici databili tra il 5.000 e il 500 a.C. che si trovano sotto l’acqua, sulle rive di un lago, lungo i fiumi o in aree umide. Le eccezionali condizioni di conservazione dei materiali organici fornite dai siti saturi d’acqua, insieme a costose indagini e ricerche archeologiche, hanno consentito un’eccezionale e dettagliata ricostruzione del mondo delle prime società agricole in Europa, fornendo informazioni precise sull’agricoltura, la zootecnia, lo sviluppo della metallurgia, per un periodo di oltre quattro millenni.</a:t>
            </a:r>
          </a:p>
          <a:p>
            <a:pPr marL="0" indent="0">
              <a:buNone/>
            </a:pPr>
            <a:r>
              <a:rPr lang="it-IT" sz="2200" dirty="0">
                <a:hlinkClick r:id="rId2"/>
              </a:rPr>
              <a:t>19 di questi siti si trovano in Italia</a:t>
            </a:r>
            <a:r>
              <a:rPr lang="it-IT" sz="2200" dirty="0"/>
              <a:t>, in particolare attorno al Lago di Garda e a quello di Varese, e dislocati in cinque regioni, Lombardia, Veneto, Piemonte, </a:t>
            </a:r>
            <a:r>
              <a:rPr lang="it-IT" sz="2200" b="1" dirty="0"/>
              <a:t>Friuli Venezia Giulia </a:t>
            </a:r>
            <a:r>
              <a:rPr lang="it-IT" sz="2200" dirty="0"/>
              <a:t>e Trentino Alto Adige.»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i="1" dirty="0" err="1"/>
              <a:t>https</a:t>
            </a:r>
            <a:r>
              <a:rPr lang="it-IT" sz="2200" i="1" dirty="0"/>
              <a:t>://</a:t>
            </a:r>
            <a:r>
              <a:rPr lang="it-IT" sz="2200" i="1" dirty="0" err="1"/>
              <a:t>www.unesco.it</a:t>
            </a:r>
            <a:r>
              <a:rPr lang="it-IT" sz="2200" i="1" dirty="0"/>
              <a:t>/</a:t>
            </a:r>
            <a:r>
              <a:rPr lang="it-IT" sz="2200" i="1" dirty="0" err="1"/>
              <a:t>it</a:t>
            </a:r>
            <a:r>
              <a:rPr lang="it-IT" sz="2200" i="1" dirty="0"/>
              <a:t>/</a:t>
            </a:r>
            <a:r>
              <a:rPr lang="it-IT" sz="2200" i="1" dirty="0" err="1"/>
              <a:t>PatrimonioMondiale</a:t>
            </a:r>
            <a:r>
              <a:rPr lang="it-IT" sz="2200" i="1" dirty="0"/>
              <a:t>/</a:t>
            </a:r>
            <a:r>
              <a:rPr lang="it-IT" sz="2200" i="1" dirty="0" err="1"/>
              <a:t>Detail</a:t>
            </a:r>
            <a:r>
              <a:rPr lang="it-IT" sz="2200" i="1" dirty="0"/>
              <a:t>/157</a:t>
            </a:r>
          </a:p>
        </p:txBody>
      </p:sp>
    </p:spTree>
    <p:extLst>
      <p:ext uri="{BB962C8B-B14F-4D97-AF65-F5344CB8AC3E}">
        <p14:creationId xmlns:p14="http://schemas.microsoft.com/office/powerpoint/2010/main" val="321564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6011D-A8E0-234C-81CB-47DEE1B3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617838"/>
            <a:ext cx="6067168" cy="5554362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Palù di Livenza–Santissima </a:t>
            </a:r>
            <a:r>
              <a:rPr lang="it-IT" dirty="0"/>
              <a:t>(Caneva/Polcenigo – PN)</a:t>
            </a:r>
          </a:p>
          <a:p>
            <a:r>
              <a:rPr lang="it-IT" dirty="0"/>
              <a:t>Lavagnone (Desenzano del Garda/Lonato del Garda – BS)</a:t>
            </a:r>
          </a:p>
          <a:p>
            <a:r>
              <a:rPr lang="it-IT" dirty="0"/>
              <a:t>San </a:t>
            </a:r>
            <a:r>
              <a:rPr lang="it-IT" dirty="0" err="1"/>
              <a:t>Sivino</a:t>
            </a:r>
            <a:r>
              <a:rPr lang="it-IT" dirty="0"/>
              <a:t>, Gabbiano (Manerba del Garda – BS)</a:t>
            </a:r>
          </a:p>
          <a:p>
            <a:r>
              <a:rPr lang="it-IT" dirty="0"/>
              <a:t>Lugana Vecchia (Sirmione)</a:t>
            </a:r>
          </a:p>
          <a:p>
            <a:r>
              <a:rPr lang="it-IT" dirty="0"/>
              <a:t>West Garda, La Fabbrica (Padenghe sul Garda – BS)</a:t>
            </a:r>
          </a:p>
          <a:p>
            <a:r>
              <a:rPr lang="it-IT" dirty="0"/>
              <a:t>Lugana Vecchia (Sirmione – BS)</a:t>
            </a:r>
          </a:p>
          <a:p>
            <a:r>
              <a:rPr lang="it-IT" dirty="0" err="1"/>
              <a:t>Lucone</a:t>
            </a:r>
            <a:r>
              <a:rPr lang="it-IT" dirty="0"/>
              <a:t> (Polpenazze del Garda – BS)</a:t>
            </a:r>
          </a:p>
          <a:p>
            <a:r>
              <a:rPr lang="it-IT" dirty="0" err="1"/>
              <a:t>Lagazzi</a:t>
            </a:r>
            <a:r>
              <a:rPr lang="it-IT" dirty="0"/>
              <a:t> del </a:t>
            </a:r>
            <a:r>
              <a:rPr lang="it-IT" dirty="0" err="1"/>
              <a:t>Vho</a:t>
            </a:r>
            <a:r>
              <a:rPr lang="it-IT" dirty="0"/>
              <a:t> (Piadena – CR)</a:t>
            </a:r>
          </a:p>
          <a:p>
            <a:r>
              <a:rPr lang="it-IT" dirty="0"/>
              <a:t>Bande – Corte </a:t>
            </a:r>
            <a:r>
              <a:rPr lang="it-IT" dirty="0" err="1"/>
              <a:t>Carpani</a:t>
            </a:r>
            <a:r>
              <a:rPr lang="it-IT" dirty="0"/>
              <a:t> (Cavriana – MN)</a:t>
            </a:r>
          </a:p>
          <a:p>
            <a:r>
              <a:rPr lang="it-IT" dirty="0"/>
              <a:t>Castellaro </a:t>
            </a:r>
            <a:r>
              <a:rPr lang="it-IT" dirty="0" err="1"/>
              <a:t>Lagusello</a:t>
            </a:r>
            <a:r>
              <a:rPr lang="it-IT" dirty="0"/>
              <a:t> – Fondo </a:t>
            </a:r>
            <a:r>
              <a:rPr lang="it-IT" dirty="0" err="1"/>
              <a:t>Tacoli</a:t>
            </a:r>
            <a:r>
              <a:rPr lang="it-IT" dirty="0"/>
              <a:t> (Monzambano – MN)</a:t>
            </a:r>
          </a:p>
          <a:p>
            <a:r>
              <a:rPr lang="it-IT" dirty="0"/>
              <a:t>Isolino Virginia – Camilla – Isola di San Biagio (Biandronno – VA)</a:t>
            </a:r>
          </a:p>
          <a:p>
            <a:r>
              <a:rPr lang="it-IT" dirty="0"/>
              <a:t>Bodio centrale o delle Monete (Bodio Lomnago – VA)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4E10B7-D565-C14C-967E-DC02A4EF4ED4}"/>
              </a:ext>
            </a:extLst>
          </p:cNvPr>
          <p:cNvSpPr txBox="1"/>
          <p:nvPr/>
        </p:nvSpPr>
        <p:spPr>
          <a:xfrm>
            <a:off x="6746789" y="617838"/>
            <a:ext cx="51404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Lagozza</a:t>
            </a:r>
            <a:r>
              <a:rPr lang="it-IT" dirty="0"/>
              <a:t> (Besnate – 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Sabbione o Settentrionale (Cadrezzate – 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dirty="0" err="1"/>
              <a:t>Maraschina-Tafella</a:t>
            </a:r>
            <a:r>
              <a:rPr lang="it-IT" dirty="0"/>
              <a:t> (Sirmione – BS, Peschiera del Garda 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VI.I – Emissario </a:t>
            </a:r>
            <a:r>
              <a:rPr lang="it-IT" dirty="0"/>
              <a:t>(Viverone – BI, Azeglio – 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Mercurago</a:t>
            </a:r>
            <a:r>
              <a:rPr lang="it-IT" dirty="0"/>
              <a:t> (Arona – 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</a:rPr>
              <a:t>Molina di Ledro </a:t>
            </a:r>
            <a:r>
              <a:rPr lang="it-IT" dirty="0"/>
              <a:t>(Molina di Ledro – TN)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Fiavé – Lago </a:t>
            </a:r>
            <a:r>
              <a:rPr lang="it-IT" dirty="0" err="1"/>
              <a:t>Carera</a:t>
            </a:r>
            <a:r>
              <a:rPr lang="it-IT" dirty="0"/>
              <a:t> (Fiavé – TN)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Bor</a:t>
            </a:r>
            <a:r>
              <a:rPr lang="it-IT" dirty="0"/>
              <a:t> di Pacengo (Lazise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Quercia (Lazise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Dossetto (Nogara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Belvedere (Peschiera del Garda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Frassino (Peschiera del Garda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Tombola (Cerea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Laghetto della Costa (Arquà Petrarca – PD)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F578E2-E870-AA47-AD5F-BE4EECD23CA3}"/>
              </a:ext>
            </a:extLst>
          </p:cNvPr>
          <p:cNvSpPr txBox="1"/>
          <p:nvPr/>
        </p:nvSpPr>
        <p:spPr>
          <a:xfrm>
            <a:off x="3212757" y="6172200"/>
            <a:ext cx="682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/>
              <a:t>https</a:t>
            </a:r>
            <a:r>
              <a:rPr lang="it-IT" sz="1200" i="1" dirty="0"/>
              <a:t>://</a:t>
            </a:r>
            <a:r>
              <a:rPr lang="it-IT" sz="1200" i="1" dirty="0" err="1"/>
              <a:t>www.patrimoniomondiale.it</a:t>
            </a:r>
            <a:r>
              <a:rPr lang="it-IT" sz="1200" i="1" dirty="0"/>
              <a:t>/?</a:t>
            </a:r>
            <a:r>
              <a:rPr lang="it-IT" sz="1200" i="1" dirty="0" err="1"/>
              <a:t>p</a:t>
            </a:r>
            <a:r>
              <a:rPr lang="it-IT" sz="1200" i="1" dirty="0"/>
              <a:t>=603</a:t>
            </a:r>
          </a:p>
        </p:txBody>
      </p:sp>
    </p:spTree>
    <p:extLst>
      <p:ext uri="{BB962C8B-B14F-4D97-AF65-F5344CB8AC3E}">
        <p14:creationId xmlns:p14="http://schemas.microsoft.com/office/powerpoint/2010/main" val="1745437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BBE57-E916-094B-B429-AFB13A9A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0"/>
            <a:ext cx="11788346" cy="1486781"/>
          </a:xfrm>
        </p:spPr>
        <p:txBody>
          <a:bodyPr>
            <a:normAutofit fontScale="90000"/>
          </a:bodyPr>
          <a:lstStyle/>
          <a:p>
            <a:r>
              <a:rPr lang="it-IT" cap="all" dirty="0"/>
              <a:t>I LONGOBARDI IN ITALIA. I LUOGHI DEL POTERE - 2011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DE86BA-3C17-BE41-A2BB-EB3B464C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1486780"/>
            <a:ext cx="11207578" cy="5037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300" dirty="0"/>
              <a:t>«Il Sito Unesco “I Longobardi in Italia. I luoghi del potere (568-774 d.C.)” è costituito da fortezze, antiche chiese ed affascinanti monasteri lungo tutta la penisola italiana: il sublime Tempietto Longobardo a </a:t>
            </a:r>
            <a:r>
              <a:rPr lang="it-IT" sz="2300" b="1" i="1" dirty="0"/>
              <a:t>Cividale del Friuli </a:t>
            </a:r>
            <a:r>
              <a:rPr lang="it-IT" sz="2300" dirty="0"/>
              <a:t>(Udine), dove si costituisce il primo ducato longobardo; il complesso monastico di San Salvatore e Santa Giulia a Brescia, che attesta il sostegno longobardo al movimento monastico; il </a:t>
            </a:r>
            <a:r>
              <a:rPr lang="it-IT" sz="2300" dirty="0" err="1"/>
              <a:t>castrum</a:t>
            </a:r>
            <a:r>
              <a:rPr lang="it-IT" sz="2300" dirty="0"/>
              <a:t> di Castelseprio-Torba (Varese), con le rovine delle fortificazioni; il Tempietto del Clitunno a Campello (Perugia), di altissimo livello artistico, preso a modello dai maestri rinascimentali; la Basilica di San Salvatore a Spoleto, capolavoro d’architettura sacra; la Chiesa di Santa Sofia a Benevento, con i celebri cicli pittorici; il Santuario Garganico di San Michele a Monte Sant’Angelo, massima espressione in Italia del culto dell’Arcangelo ed esempio per il resto d’Europa (nel 709 in Normandia fu consacrato il santuario di Mont-Saint-Michel, su una piccola altura nel cuore di un’immensa baia periodicamente invasa dalla marea, ancora oggi un luogo molto suggestivo che richiama visitatori da tutto il mondo).»</a:t>
            </a:r>
          </a:p>
        </p:txBody>
      </p:sp>
    </p:spTree>
    <p:extLst>
      <p:ext uri="{BB962C8B-B14F-4D97-AF65-F5344CB8AC3E}">
        <p14:creationId xmlns:p14="http://schemas.microsoft.com/office/powerpoint/2010/main" val="2778916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D76623-E294-C54E-AD0E-A70D832D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81" y="1305862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it-IT" i="1" dirty="0"/>
              <a:t>I simboli rappresentativi del potere Longobardo nella penisola italiana sono: </a:t>
            </a:r>
            <a:endParaRPr lang="it-IT" dirty="0"/>
          </a:p>
          <a:p>
            <a:r>
              <a:rPr lang="it-IT" dirty="0"/>
              <a:t>Il tempietto Longobardo a Cividale del Friuli (UD)</a:t>
            </a:r>
          </a:p>
          <a:p>
            <a:r>
              <a:rPr lang="it-IT" dirty="0"/>
              <a:t>Il complesso monastico di San Salvatore – Santa Giulia (BS)</a:t>
            </a:r>
          </a:p>
          <a:p>
            <a:r>
              <a:rPr lang="it-IT" dirty="0"/>
              <a:t>Il </a:t>
            </a:r>
            <a:r>
              <a:rPr lang="it-IT" dirty="0" err="1"/>
              <a:t>castrum</a:t>
            </a:r>
            <a:r>
              <a:rPr lang="it-IT" dirty="0"/>
              <a:t> di Castelseprio – Torba (VA)</a:t>
            </a:r>
          </a:p>
          <a:p>
            <a:r>
              <a:rPr lang="it-IT" dirty="0"/>
              <a:t>Il tempietto del Clitunno a Campello (PG)</a:t>
            </a:r>
          </a:p>
          <a:p>
            <a:r>
              <a:rPr lang="it-IT" dirty="0"/>
              <a:t>La basilica di San Salvatore a Spoleto (PG)</a:t>
            </a:r>
          </a:p>
          <a:p>
            <a:r>
              <a:rPr lang="it-IT" dirty="0"/>
              <a:t>La chiesa di Santa Sofia (BN)</a:t>
            </a:r>
          </a:p>
          <a:p>
            <a:r>
              <a:rPr lang="it-IT" dirty="0"/>
              <a:t>Il santuario Garganico di San Michele a Monte Sant’Angelo (FG)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1400" i="1" dirty="0" err="1"/>
              <a:t>https</a:t>
            </a:r>
            <a:r>
              <a:rPr lang="it-IT" sz="1400" i="1" dirty="0"/>
              <a:t>://</a:t>
            </a:r>
            <a:r>
              <a:rPr lang="it-IT" sz="1400" i="1" dirty="0" err="1"/>
              <a:t>www.patrimoniomondiale.it</a:t>
            </a:r>
            <a:r>
              <a:rPr lang="it-IT" sz="1400" i="1" dirty="0"/>
              <a:t>/?</a:t>
            </a:r>
            <a:r>
              <a:rPr lang="it-IT" sz="1400" i="1" dirty="0" err="1"/>
              <a:t>p</a:t>
            </a:r>
            <a:r>
              <a:rPr lang="it-IT" sz="1400" i="1" dirty="0"/>
              <a:t>=453</a:t>
            </a:r>
          </a:p>
        </p:txBody>
      </p:sp>
    </p:spTree>
    <p:extLst>
      <p:ext uri="{BB962C8B-B14F-4D97-AF65-F5344CB8AC3E}">
        <p14:creationId xmlns:p14="http://schemas.microsoft.com/office/powerpoint/2010/main" val="100346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147E3-5992-7446-B76C-4454D1BD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024983"/>
            <a:ext cx="5691147" cy="655535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E35389-068A-A34F-83F1-16A35DFC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254076"/>
            <a:ext cx="11219935" cy="421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dirty="0"/>
              <a:t>Globalizzazione</a:t>
            </a:r>
            <a:r>
              <a:rPr lang="it-IT" sz="2200" dirty="0"/>
              <a:t>  come insieme dei processi che favoriscono (e dipendono da) l’interconnessione e l’interdipendenza tra persone, luoghi, organizzazioni di tutto il mondo (es: cibo/vestiti)</a:t>
            </a:r>
          </a:p>
          <a:p>
            <a:r>
              <a:rPr lang="it-IT" sz="2200" dirty="0"/>
              <a:t>Già in precedenza (le spezie nel XV secolo)</a:t>
            </a:r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200" dirty="0"/>
              <a:t>Globalizzazione contemporanea implica:</a:t>
            </a:r>
          </a:p>
          <a:p>
            <a:r>
              <a:rPr lang="it-IT" sz="2200" dirty="0"/>
              <a:t>Espansione orizzontale (da luogo a luogo) con flussi veloci di beni, persone e idee</a:t>
            </a:r>
          </a:p>
          <a:p>
            <a:r>
              <a:rPr lang="it-IT" sz="2200" dirty="0"/>
              <a:t>Espansione verticale (da soggetti locali a organizzazioni sovranazionali) che collega strettamente i legami, vincolandoli </a:t>
            </a:r>
          </a:p>
        </p:txBody>
      </p:sp>
    </p:spTree>
    <p:extLst>
      <p:ext uri="{BB962C8B-B14F-4D97-AF65-F5344CB8AC3E}">
        <p14:creationId xmlns:p14="http://schemas.microsoft.com/office/powerpoint/2010/main" val="308912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6F34E3-A587-1A40-880A-62FC7234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-1"/>
            <a:ext cx="11623589" cy="2360141"/>
          </a:xfrm>
        </p:spPr>
        <p:txBody>
          <a:bodyPr>
            <a:normAutofit/>
          </a:bodyPr>
          <a:lstStyle/>
          <a:p>
            <a:r>
              <a:rPr lang="it-IT" sz="3600" cap="all" dirty="0"/>
              <a:t>OPERE DI DIFESA VENEZIANE DEL XVI E XVII SEC. </a:t>
            </a:r>
            <a:br>
              <a:rPr lang="it-IT" sz="3600" cap="all" dirty="0"/>
            </a:br>
            <a:r>
              <a:rPr lang="it-IT" sz="3600" cap="all" dirty="0"/>
              <a:t>STATO DI TERRA-STATO DI MARE OCCIDENTALE </a:t>
            </a:r>
            <a:br>
              <a:rPr lang="it-IT" sz="3600" cap="all" dirty="0"/>
            </a:br>
            <a:r>
              <a:rPr lang="it-IT" sz="3600" cap="all" dirty="0"/>
              <a:t>(BENE TRANSNAZIONALE, </a:t>
            </a:r>
            <a:br>
              <a:rPr lang="it-IT" sz="3600" cap="all" dirty="0"/>
            </a:br>
            <a:r>
              <a:rPr lang="it-IT" sz="3600" cap="all" dirty="0"/>
              <a:t>PER L'ITALIA PESCHIERA, BERGAMO, PALMANOVA) - 2017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1C08FB-975E-7041-9086-02A64DC8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0" y="2360140"/>
            <a:ext cx="11209638" cy="406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«Il sito seriale transnazionale “Le opere di difesa veneziane tra il XVI e XVII secolo: Stato da Terra – Stato da Mar Occidentale” è costituito da sei strutture dislocate in Italia, Croazia e Montenegro e si estende per oltre 1000 km tra la Lombardia e la costa adriatica orientale.</a:t>
            </a:r>
          </a:p>
          <a:p>
            <a:pPr marL="0" indent="0">
              <a:buNone/>
            </a:pPr>
            <a:r>
              <a:rPr lang="it-IT" sz="2200" dirty="0"/>
              <a:t>L’organizzazione e le difese dello Stato da Terra, che proteggeva la Repubblica di Venezia dalle altre potenze europee a nord-ovest, e lo Stato da Mar, che proteggeva le rotte marittime e i porti nel Mar Adriatico verso Levante, erano necessarie per sostenere l’espansione e il potere di Venezia. Con l’introduzione della polvere da sparo a scopi bellici avvennero cambiamenti significativi nelle tecniche e nell’architettura militare che portarono alla progettazione di fortificazioni definite “alla moderna”, o bastionate.</a:t>
            </a:r>
          </a:p>
        </p:txBody>
      </p:sp>
    </p:spTree>
    <p:extLst>
      <p:ext uri="{BB962C8B-B14F-4D97-AF65-F5344CB8AC3E}">
        <p14:creationId xmlns:p14="http://schemas.microsoft.com/office/powerpoint/2010/main" val="113926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3E3F1A-E854-A843-9E24-E250F425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21" y="1169937"/>
            <a:ext cx="10058400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dirty="0"/>
              <a:t>Queste ampie e innovative reti difensive stabilite dalla Repubblica di Venezia hanno un eccezionale valore storico, architettonico e tecnologico e contribuiscono alla configurazione del paesaggio, rafforzando la qualità del campo visivo delle sei strutture, nonché le strutture urbane e difensive risalenti a periodi storici precedenti (medievali) e più recenti (come le modifiche e le aggiunte del periodo napoleonico e ottomano).</a:t>
            </a:r>
          </a:p>
          <a:p>
            <a:pPr marL="0" indent="0">
              <a:buNone/>
            </a:pPr>
            <a:r>
              <a:rPr lang="it-IT" sz="2200" dirty="0"/>
              <a:t>Fanno parte del sito Unesco le opere di difesa presenti a Bergamo, </a:t>
            </a:r>
            <a:r>
              <a:rPr lang="it-IT" sz="2200" b="1" dirty="0"/>
              <a:t>Palmanova</a:t>
            </a:r>
            <a:r>
              <a:rPr lang="it-IT" sz="2200" dirty="0"/>
              <a:t> e Peschiera del Garda per l’Italia, Zara e Sebenico per la Croazia, </a:t>
            </a:r>
            <a:r>
              <a:rPr lang="it-IT" sz="2200" dirty="0" err="1"/>
              <a:t>Cattaro</a:t>
            </a:r>
            <a:r>
              <a:rPr lang="it-IT" sz="2200" dirty="0"/>
              <a:t> per il Montenegro.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i="1" dirty="0" err="1"/>
              <a:t>https</a:t>
            </a:r>
            <a:r>
              <a:rPr lang="it-IT" sz="2200" i="1" dirty="0"/>
              <a:t>://</a:t>
            </a:r>
            <a:r>
              <a:rPr lang="it-IT" sz="2200" i="1" dirty="0" err="1"/>
              <a:t>www.unesco.it</a:t>
            </a:r>
            <a:r>
              <a:rPr lang="it-IT" sz="2200" i="1" dirty="0"/>
              <a:t>/</a:t>
            </a:r>
            <a:r>
              <a:rPr lang="it-IT" sz="2200" i="1" dirty="0" err="1"/>
              <a:t>it</a:t>
            </a:r>
            <a:r>
              <a:rPr lang="it-IT" sz="2200" i="1" dirty="0"/>
              <a:t>/</a:t>
            </a:r>
            <a:r>
              <a:rPr lang="it-IT" sz="2200" i="1" dirty="0" err="1"/>
              <a:t>PatrimonioMondiale</a:t>
            </a:r>
            <a:r>
              <a:rPr lang="it-IT" sz="2200" i="1" dirty="0"/>
              <a:t>/</a:t>
            </a:r>
            <a:r>
              <a:rPr lang="it-IT" sz="2200" i="1" dirty="0" err="1"/>
              <a:t>Detail</a:t>
            </a:r>
            <a:r>
              <a:rPr lang="it-IT" sz="2200" i="1" dirty="0"/>
              <a:t>/480</a:t>
            </a:r>
          </a:p>
          <a:p>
            <a:pPr marL="0" indent="0">
              <a:buNone/>
            </a:pPr>
            <a:r>
              <a:rPr lang="it-IT" sz="2200" i="1" dirty="0" err="1"/>
              <a:t>https</a:t>
            </a:r>
            <a:r>
              <a:rPr lang="it-IT" sz="2200" i="1" dirty="0"/>
              <a:t>://</a:t>
            </a:r>
            <a:r>
              <a:rPr lang="it-IT" sz="2200" i="1" dirty="0" err="1"/>
              <a:t>www.patrimoniomondiale.it</a:t>
            </a:r>
            <a:r>
              <a:rPr lang="it-IT" sz="2200" i="1" dirty="0"/>
              <a:t>/?</a:t>
            </a:r>
            <a:r>
              <a:rPr lang="it-IT" sz="2200" i="1" dirty="0" err="1"/>
              <a:t>p</a:t>
            </a:r>
            <a:r>
              <a:rPr lang="it-IT" sz="2200" i="1" dirty="0"/>
              <a:t>=5399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74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6C1459-A796-4B48-A115-8F27AFD1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50" y="963199"/>
            <a:ext cx="4999169" cy="704963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7B149-D58E-AD4C-8A3F-340A6218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543" y="2333019"/>
            <a:ext cx="9046553" cy="4209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È un processo di velocizzazione e di vincolo</a:t>
            </a:r>
            <a:endParaRPr lang="it-IT" sz="24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400" dirty="0"/>
              <a:t>Oggi alta interdipendenza finanziaria, politica e culturale tra le diverse parti del mondo, sviluppo di reti di stretti legami 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>
                <a:sym typeface="Wingdings" pitchFamily="2" charset="2"/>
              </a:rPr>
              <a:t> compressione spazio temporale</a:t>
            </a:r>
            <a:endParaRPr lang="it-IT" sz="24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400" dirty="0"/>
              <a:t>La globalizzazione odierna è il frutto della </a:t>
            </a:r>
            <a:r>
              <a:rPr lang="it-IT" sz="2400" b="1" dirty="0"/>
              <a:t>diffusione del capitalismo </a:t>
            </a:r>
            <a:r>
              <a:rPr lang="it-IT" sz="2400" dirty="0"/>
              <a:t>e del </a:t>
            </a:r>
            <a:r>
              <a:rPr lang="it-IT" sz="2400" b="1" dirty="0"/>
              <a:t>primato dell’economia di mercato</a:t>
            </a:r>
            <a:r>
              <a:rPr lang="it-IT" sz="2400" dirty="0"/>
              <a:t> (commercio e finanzia internazionale) e </a:t>
            </a:r>
            <a:r>
              <a:rPr lang="it-IT" sz="2400" b="1" dirty="0"/>
              <a:t>dell’interconnessione spaziale </a:t>
            </a:r>
            <a:r>
              <a:rPr lang="it-IT" sz="2400" dirty="0"/>
              <a:t>anche fra lunghe distanze</a:t>
            </a:r>
          </a:p>
        </p:txBody>
      </p:sp>
    </p:spTree>
    <p:extLst>
      <p:ext uri="{BB962C8B-B14F-4D97-AF65-F5344CB8AC3E}">
        <p14:creationId xmlns:p14="http://schemas.microsoft.com/office/powerpoint/2010/main" val="52734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51EA6-1805-9542-9B35-5AFAE3F4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40" y="1000270"/>
            <a:ext cx="5480300" cy="544325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EC2A73-FB64-854A-9D8B-9121075B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734856" cy="4079659"/>
          </a:xfrm>
        </p:spPr>
        <p:txBody>
          <a:bodyPr/>
          <a:lstStyle/>
          <a:p>
            <a:r>
              <a:rPr lang="it-IT" sz="2200" dirty="0"/>
              <a:t>Globalizzazione causa ed effetto dell’interazione spaziale, favorita da: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Ricerca di mercati mondiali (capitalismo)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Innovazioni tecnologiche (spostamenti fisici e immateriali)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Riduzione dei tempi e costi di trasporto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Aumento flussi di capitale finanziario, degli investimenti e delle speculazioni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Diffusione di politiche che hanno favorito i quattro fattori precedenti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231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0DFD6-4E75-0343-9D85-3BC0ED33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4" y="950842"/>
            <a:ext cx="6705183" cy="581395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DCD41D-53A6-A549-964A-08AFFD71D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0538" indent="-446088">
              <a:buNone/>
            </a:pPr>
            <a:r>
              <a:rPr lang="it-IT" sz="2400" b="1" dirty="0"/>
              <a:t>Capitalismo</a:t>
            </a:r>
            <a:r>
              <a:rPr lang="it-IT" sz="2400" dirty="0"/>
              <a:t>: sistema economico e sociale in cui il capitale produttivo è detenuto di regola da privati (individui o società) che lo utilizzano per ottenere profitti dalla vendita di beni e servizi prodotti da lavoratori dipendenti, per poi reinvestirli in attività produttive e/o finanziarie al fine di accrescere il capitale stesso</a:t>
            </a:r>
          </a:p>
          <a:p>
            <a:pPr marL="490538" indent="-446088">
              <a:buNone/>
            </a:pPr>
            <a:endParaRPr lang="it-IT" sz="2400" dirty="0"/>
          </a:p>
          <a:p>
            <a:pPr marL="490538" indent="-446088">
              <a:buNone/>
            </a:pPr>
            <a:r>
              <a:rPr lang="it-IT" sz="2400" b="1" dirty="0"/>
              <a:t>Capitale</a:t>
            </a:r>
            <a:r>
              <a:rPr lang="it-IT" sz="2400" dirty="0"/>
              <a:t>: insieme dei mezzi di produzione che, combinandosi con il lavoro, permettono la produzione di beni e servizi. Comprende il denaro (</a:t>
            </a:r>
            <a:r>
              <a:rPr lang="it-IT" sz="2400" i="1" dirty="0"/>
              <a:t>capitale finanziario</a:t>
            </a:r>
            <a:r>
              <a:rPr lang="it-IT" sz="2400" dirty="0"/>
              <a:t>), gli immobili, i macchinari, gli impianti produttivi, i brevetti, etc.</a:t>
            </a:r>
          </a:p>
        </p:txBody>
      </p:sp>
    </p:spTree>
    <p:extLst>
      <p:ext uri="{BB962C8B-B14F-4D97-AF65-F5344CB8AC3E}">
        <p14:creationId xmlns:p14="http://schemas.microsoft.com/office/powerpoint/2010/main" val="37586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46183-D656-074D-A6EC-4A85FD46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469557"/>
            <a:ext cx="7154562" cy="790833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B4232C-8C70-FA41-BB64-C62677C8B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222287"/>
            <a:ext cx="10854302" cy="4326794"/>
          </a:xfrm>
        </p:spPr>
        <p:txBody>
          <a:bodyPr>
            <a:noAutofit/>
          </a:bodyPr>
          <a:lstStyle/>
          <a:p>
            <a:r>
              <a:rPr lang="it-IT" sz="2400" dirty="0"/>
              <a:t>1995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b="1" dirty="0"/>
              <a:t>World </a:t>
            </a:r>
            <a:r>
              <a:rPr lang="it-IT" sz="2400" b="1" dirty="0" err="1"/>
              <a:t>Trade</a:t>
            </a:r>
            <a:r>
              <a:rPr lang="it-IT" sz="2400" b="1" dirty="0"/>
              <a:t> Organization </a:t>
            </a:r>
            <a:r>
              <a:rPr lang="it-IT" sz="2400" dirty="0"/>
              <a:t>(WTO), comprende 150 paesi e ha come obiettivo istituire e attuare una regolamentazione in senso liberista del commercio internazionale</a:t>
            </a:r>
          </a:p>
          <a:p>
            <a:r>
              <a:rPr lang="it-IT" sz="2400" dirty="0"/>
              <a:t>Imprese </a:t>
            </a:r>
            <a:r>
              <a:rPr lang="it-IT" sz="2400" b="1" dirty="0"/>
              <a:t>multinazionali </a:t>
            </a:r>
            <a:r>
              <a:rPr lang="it-IT" sz="2400" dirty="0"/>
              <a:t>(o </a:t>
            </a:r>
            <a:r>
              <a:rPr lang="it-IT" sz="2400" dirty="0" err="1"/>
              <a:t>transanzionali</a:t>
            </a:r>
            <a:r>
              <a:rPr lang="it-IT" sz="2400" dirty="0"/>
              <a:t>) come strumento di affermazione della globalizzazione, attraverso concentrazioni produttive, investimenti all’estero e flussi di capitale</a:t>
            </a:r>
          </a:p>
          <a:p>
            <a:r>
              <a:rPr lang="it-IT" sz="2400" b="1" dirty="0"/>
              <a:t>Investimenti diretti all’estero </a:t>
            </a:r>
            <a:r>
              <a:rPr lang="it-IT" sz="2400" dirty="0"/>
              <a:t>(IDE) trasferimenti di denaro (proprio o a prestito) da un paese all’altro per produrre beni. Crea nuove economie ma alla fine favoriscono le imprese che re-incamerano gli utili (e la sede delle maggiori imprese multinazionali si trova nei Paesi dell’occidente)</a:t>
            </a:r>
          </a:p>
        </p:txBody>
      </p:sp>
    </p:spTree>
    <p:extLst>
      <p:ext uri="{BB962C8B-B14F-4D97-AF65-F5344CB8AC3E}">
        <p14:creationId xmlns:p14="http://schemas.microsoft.com/office/powerpoint/2010/main" val="170784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E5BBE-5248-9443-A215-6E96CD70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Cultura di massa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B73AE4-04CF-E14D-9D9F-4B218280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2091351"/>
            <a:ext cx="10354962" cy="4560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Uno degli effetti della globalizzazione è la crescita di una </a:t>
            </a:r>
            <a:r>
              <a:rPr lang="it-IT" sz="2200" b="1" dirty="0"/>
              <a:t>cultura di massa</a:t>
            </a:r>
            <a:r>
              <a:rPr lang="it-IT" sz="2200" dirty="0"/>
              <a:t> (ovvero le pratiche, le attitudini e le preferenze condivise da un gran numero di persone e considerate parte del modello dominante)</a:t>
            </a:r>
          </a:p>
          <a:p>
            <a:pPr marL="0" indent="0">
              <a:buNone/>
            </a:pPr>
            <a:r>
              <a:rPr lang="it-IT" sz="2200" dirty="0"/>
              <a:t>La cultura di massa è profondamente influenzata dalle informazioni</a:t>
            </a:r>
          </a:p>
          <a:p>
            <a:pPr marL="0" indent="0">
              <a:buNone/>
            </a:pPr>
            <a:r>
              <a:rPr lang="it-IT" sz="2200" dirty="0"/>
              <a:t>Si diffonde per gerarchia o per contagio</a:t>
            </a:r>
          </a:p>
          <a:p>
            <a:pPr marL="0" indent="0">
              <a:buNone/>
            </a:pPr>
            <a:r>
              <a:rPr lang="it-IT" sz="2200" dirty="0"/>
              <a:t>Il suo impatto produce tre effetti:</a:t>
            </a:r>
          </a:p>
          <a:p>
            <a:pPr marL="1255713" indent="0">
              <a:buNone/>
            </a:pPr>
            <a:r>
              <a:rPr lang="it-IT" sz="2200" i="1" dirty="0"/>
              <a:t>Omogeneizzazione</a:t>
            </a:r>
          </a:p>
          <a:p>
            <a:pPr marL="1255713" indent="0">
              <a:buNone/>
            </a:pPr>
            <a:r>
              <a:rPr lang="it-IT" sz="2200" i="1" dirty="0"/>
              <a:t>Polarizzazione </a:t>
            </a:r>
          </a:p>
          <a:p>
            <a:pPr marL="1255713" indent="0">
              <a:buNone/>
            </a:pPr>
            <a:r>
              <a:rPr lang="it-IT" sz="2200" i="1" dirty="0" err="1"/>
              <a:t>Glocalizzazione</a:t>
            </a: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84499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3745F-D655-6549-9012-379C8AD7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9" y="530714"/>
            <a:ext cx="7018638" cy="877956"/>
          </a:xfrm>
        </p:spPr>
        <p:txBody>
          <a:bodyPr>
            <a:normAutofit/>
          </a:bodyPr>
          <a:lstStyle/>
          <a:p>
            <a:r>
              <a:rPr lang="it-IT" sz="4000" dirty="0"/>
              <a:t>Omogeneizzazione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7B0AC-3AE7-9448-9955-D737393D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6" y="1690687"/>
            <a:ext cx="11677135" cy="5080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Ovvero la tendenza a far convergere i gusti, le convinzioni e le pratiche culturali, rendendole simili in tutto il mondo</a:t>
            </a:r>
          </a:p>
          <a:p>
            <a:pPr marL="0" indent="0">
              <a:buNone/>
            </a:pPr>
            <a:endParaRPr lang="it-IT" sz="800" dirty="0"/>
          </a:p>
          <a:p>
            <a:r>
              <a:rPr lang="it-IT" sz="2200" dirty="0"/>
              <a:t>Imposizione (anche per economie di scale) di modelli culturali e di prodotti analoghi e/o uguali in tutto il mondo (</a:t>
            </a:r>
            <a:r>
              <a:rPr lang="it-IT" sz="2200" dirty="0" err="1"/>
              <a:t>MacDonalds</a:t>
            </a:r>
            <a:r>
              <a:rPr lang="it-IT" sz="2200" dirty="0"/>
              <a:t>, </a:t>
            </a:r>
            <a:r>
              <a:rPr lang="it-IT" sz="2200" dirty="0" err="1"/>
              <a:t>Cocacola</a:t>
            </a:r>
            <a:r>
              <a:rPr lang="it-IT" sz="2200" dirty="0"/>
              <a:t>, Nutella, Disney, Cartoon Network)</a:t>
            </a:r>
          </a:p>
          <a:p>
            <a:r>
              <a:rPr lang="it-IT" sz="2200" dirty="0"/>
              <a:t>Una delle conseguenze è la nascita di non luoghi (Marc </a:t>
            </a:r>
            <a:r>
              <a:rPr lang="it-IT" sz="2200" dirty="0" err="1"/>
              <a:t>Augé</a:t>
            </a:r>
            <a:r>
              <a:rPr lang="it-IT" sz="2200" dirty="0"/>
              <a:t>, 1992), spazi locali simili in tutto il mondo senza storia né identità specifica, spesso frequentati da grandi folle, ma dove i soggetti che le compongono non hanno relazioni fra loro</a:t>
            </a:r>
          </a:p>
          <a:p>
            <a:r>
              <a:rPr lang="it-IT" sz="2200" dirty="0"/>
              <a:t>Visto che le trasformazioni maggiori dipendono dalla diffusione del capitalismo, i paesi più avanzati esercitano un’influenza sul resto del mondo, colonizzandolo e spingendo gli aspetti culturali locali ai margini</a:t>
            </a:r>
          </a:p>
        </p:txBody>
      </p:sp>
    </p:spTree>
    <p:extLst>
      <p:ext uri="{BB962C8B-B14F-4D97-AF65-F5344CB8AC3E}">
        <p14:creationId xmlns:p14="http://schemas.microsoft.com/office/powerpoint/2010/main" val="1095314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4113</TotalTime>
  <Words>3265</Words>
  <Application>Microsoft Macintosh PowerPoint</Application>
  <PresentationFormat>Widescreen</PresentationFormat>
  <Paragraphs>223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Condizionamenti nel rapporto col territorio</vt:lpstr>
      <vt:lpstr>Globalizzazione oggi</vt:lpstr>
      <vt:lpstr>Globalizzazione oggi</vt:lpstr>
      <vt:lpstr>Globalizzazione oggi</vt:lpstr>
      <vt:lpstr>Globalizzazione oggi</vt:lpstr>
      <vt:lpstr>Globalizzazione oggi</vt:lpstr>
      <vt:lpstr>Cultura di massa </vt:lpstr>
      <vt:lpstr>Omogeneizzazione</vt:lpstr>
      <vt:lpstr>Polarizzazione</vt:lpstr>
      <vt:lpstr>Glocalizzazione o della terza via</vt:lpstr>
      <vt:lpstr>Glocalizzazione o della terza via</vt:lpstr>
      <vt:lpstr>Glocalizzazione o della terza via</vt:lpstr>
      <vt:lpstr>Glocalizzazione o della terza via</vt:lpstr>
      <vt:lpstr>Mercificazione della cultura</vt:lpstr>
      <vt:lpstr>L’invenzione del patrimonio culturale / cultural heritage</vt:lpstr>
      <vt:lpstr>Siti Unesco</vt:lpstr>
      <vt:lpstr>Elenco dei siti unesco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cinque siti Unesco  in FVG  (col trucco)</vt:lpstr>
      <vt:lpstr>ZONA ARCHEOLOGICA E BASILICA PATRIARCALE DI AQUILEIA - 1998</vt:lpstr>
      <vt:lpstr>DOLOMITI - 2009</vt:lpstr>
      <vt:lpstr>SITI PALAFITTICOLI PREISTORICI DELLE ALPI 2011</vt:lpstr>
      <vt:lpstr>Presentazione standard di PowerPoint</vt:lpstr>
      <vt:lpstr>I LONGOBARDI IN ITALIA. I LUOGHI DEL POTERE - 2011</vt:lpstr>
      <vt:lpstr>Presentazione standard di PowerPoint</vt:lpstr>
      <vt:lpstr>OPERE DI DIFESA VENEZIANE DEL XVI E XVII SEC.  STATO DI TERRA-STATO DI MARE OCCIDENTALE  (BENE TRANSNAZIONALE,  PER L'ITALIA PESCHIERA, BERGAMO, PALMANOVA) - 2017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59</cp:revision>
  <dcterms:created xsi:type="dcterms:W3CDTF">2022-03-01T08:25:09Z</dcterms:created>
  <dcterms:modified xsi:type="dcterms:W3CDTF">2023-05-19T10:08:00Z</dcterms:modified>
</cp:coreProperties>
</file>