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8" r:id="rId10"/>
    <p:sldId id="289" r:id="rId11"/>
    <p:sldId id="290" r:id="rId12"/>
    <p:sldId id="291" r:id="rId13"/>
    <p:sldId id="265" r:id="rId14"/>
    <p:sldId id="266" r:id="rId15"/>
    <p:sldId id="292" r:id="rId16"/>
    <p:sldId id="267" r:id="rId17"/>
    <p:sldId id="26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19/05/23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Territorio e Società</a:t>
            </a:r>
            <a:br>
              <a:rPr lang="it-IT" b="1" cap="small" dirty="0"/>
            </a:br>
            <a:r>
              <a:rPr lang="it-IT" b="1" cap="small" dirty="0"/>
              <a:t>225 Le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dirty="0"/>
              <a:t>LE08 Lettere moderne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 dirty="0"/>
              <a:t> 30 </a:t>
            </a:r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679045-7EFE-2C41-A868-7C1CE729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Coltivazione del riso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1395C-7B6B-534A-9527-C2E52D91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Irrigua, quindi una dei primi esempi di agricoltura intensiva (cioè caratterizzata da un’elevata quantità di forza lavoro, capitali e attrezzature in relazione alla superficie coltivata)</a:t>
            </a:r>
          </a:p>
          <a:p>
            <a:r>
              <a:rPr lang="it-IT" sz="2400" dirty="0"/>
              <a:t>Produzione maggiore (e consumo) in Asia, ma grande produttore anche USA</a:t>
            </a:r>
          </a:p>
          <a:p>
            <a:r>
              <a:rPr lang="it-IT" sz="2400" dirty="0"/>
              <a:t>Differenziazione territoriale basata su meccanizzazione intensa</a:t>
            </a:r>
          </a:p>
        </p:txBody>
      </p:sp>
    </p:spTree>
    <p:extLst>
      <p:ext uri="{BB962C8B-B14F-4D97-AF65-F5344CB8AC3E}">
        <p14:creationId xmlns:p14="http://schemas.microsoft.com/office/powerpoint/2010/main" val="221594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72DA2C-821F-2141-A538-507ED3F6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Piccole aziende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699128-C486-154F-937B-1B10A2AB8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Appartengono a una fase superata dei sistemi agricoli dei paesi avanzati</a:t>
            </a:r>
          </a:p>
          <a:p>
            <a:r>
              <a:rPr lang="it-IT" sz="2400" dirty="0"/>
              <a:t>Presente in sud del mondo, come risposta alle condizioni socio economiche, climatiche e dei suoli</a:t>
            </a:r>
          </a:p>
          <a:p>
            <a:r>
              <a:rPr lang="it-IT" sz="2400" dirty="0"/>
              <a:t>Scarsa varietà di uso di specie</a:t>
            </a:r>
          </a:p>
          <a:p>
            <a:r>
              <a:rPr lang="it-IT" sz="2400" dirty="0"/>
              <a:t>Limitato ricorso all’irrigazione e ai fertilizzanti</a:t>
            </a:r>
          </a:p>
          <a:p>
            <a:endParaRPr lang="it-IT" sz="2400" dirty="0"/>
          </a:p>
          <a:p>
            <a:r>
              <a:rPr lang="it-IT" sz="2400" dirty="0"/>
              <a:t>Testimonianze nel paesaggio europeo</a:t>
            </a:r>
          </a:p>
        </p:txBody>
      </p:sp>
    </p:spTree>
    <p:extLst>
      <p:ext uri="{BB962C8B-B14F-4D97-AF65-F5344CB8AC3E}">
        <p14:creationId xmlns:p14="http://schemas.microsoft.com/office/powerpoint/2010/main" val="29577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596EB-1537-B84E-AA19-558E7B65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Pastorizia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1902AA-0D2B-4A47-A126-C58605A6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Allevamento di bestiame all’aperto</a:t>
            </a:r>
          </a:p>
          <a:p>
            <a:r>
              <a:rPr lang="it-IT" sz="2400" dirty="0"/>
              <a:t>In zone dove si coltiva meno (aree apine e prealpine)</a:t>
            </a:r>
          </a:p>
          <a:p>
            <a:r>
              <a:rPr lang="it-IT" sz="2400" dirty="0"/>
              <a:t>Mobilità delle persone e degli animali / transumanza (cicli regionali)</a:t>
            </a:r>
          </a:p>
          <a:p>
            <a:r>
              <a:rPr lang="it-IT" sz="2400" dirty="0"/>
              <a:t>Scarso controllo statale</a:t>
            </a:r>
          </a:p>
          <a:p>
            <a:endParaRPr lang="it-IT" sz="2400" dirty="0"/>
          </a:p>
          <a:p>
            <a:r>
              <a:rPr lang="it-IT" sz="2400" dirty="0"/>
              <a:t>Ex monticazione alpina italiana / regionale</a:t>
            </a:r>
          </a:p>
        </p:txBody>
      </p:sp>
    </p:spTree>
    <p:extLst>
      <p:ext uri="{BB962C8B-B14F-4D97-AF65-F5344CB8AC3E}">
        <p14:creationId xmlns:p14="http://schemas.microsoft.com/office/powerpoint/2010/main" val="347752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B8F49-6144-1E45-85E6-08B23234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di mercato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ABCAC-1306-E54A-8DC9-A6FA31F3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9138" indent="-708025">
              <a:buNone/>
            </a:pPr>
            <a:r>
              <a:rPr lang="it-IT" sz="2400" dirty="0"/>
              <a:t>Quella in cui i contadini non sono i principali consumatori dei beni agricoli prodotti, che sono destinati a essere venduti a aziende trasformatrici dell’industria agro-alimentare (</a:t>
            </a:r>
            <a:r>
              <a:rPr lang="it-IT" sz="2400" b="1" dirty="0"/>
              <a:t>agribusiness</a:t>
            </a:r>
            <a:r>
              <a:rPr lang="it-IT" sz="2400" dirty="0"/>
              <a:t>)</a:t>
            </a:r>
          </a:p>
          <a:p>
            <a:pPr marL="719138" indent="-708025">
              <a:buNone/>
            </a:pPr>
            <a:endParaRPr lang="it-IT" sz="2400" dirty="0"/>
          </a:p>
          <a:p>
            <a:pPr marL="719138" indent="-708025">
              <a:buNone/>
            </a:pPr>
            <a:r>
              <a:rPr lang="it-IT" sz="2400" dirty="0"/>
              <a:t>Caratteristica è la </a:t>
            </a:r>
            <a:r>
              <a:rPr lang="it-IT" sz="2400" b="1" dirty="0"/>
              <a:t>integrazione verticale</a:t>
            </a:r>
            <a:r>
              <a:rPr lang="it-IT" sz="2400" dirty="0"/>
              <a:t>, che prevede che una singola azienda controlli due o più fasi della produzione e distribuzione di un bene, definite su base contrattuale.</a:t>
            </a:r>
          </a:p>
          <a:p>
            <a:pPr marL="719138" indent="-708025">
              <a:buNone/>
            </a:pPr>
            <a:endParaRPr lang="it-IT" sz="2400" dirty="0"/>
          </a:p>
          <a:p>
            <a:pPr marL="719138" indent="-708025">
              <a:buNone/>
            </a:pPr>
            <a:r>
              <a:rPr lang="it-IT" sz="2400" dirty="0"/>
              <a:t>Industria alimentare come intermediario fra produttori e consumatori</a:t>
            </a:r>
          </a:p>
        </p:txBody>
      </p:sp>
    </p:spTree>
    <p:extLst>
      <p:ext uri="{BB962C8B-B14F-4D97-AF65-F5344CB8AC3E}">
        <p14:creationId xmlns:p14="http://schemas.microsoft.com/office/powerpoint/2010/main" val="55829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76D58-B0EE-1940-AA12-1A810DB5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di mercato - tipologie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1E5310-391A-AC40-8A77-D83D70040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È agricoltura commerciale / agribusiness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Piantagioni</a:t>
            </a:r>
          </a:p>
          <a:p>
            <a:r>
              <a:rPr lang="it-IT" sz="2400" dirty="0"/>
              <a:t>Orticoltura commerciale, agricoltura specializzata e agricoltura mediterranea</a:t>
            </a:r>
          </a:p>
          <a:p>
            <a:r>
              <a:rPr lang="it-IT" sz="2400" dirty="0"/>
              <a:t>Allevamento commerciale di animali da latte</a:t>
            </a:r>
          </a:p>
          <a:p>
            <a:r>
              <a:rPr lang="it-IT" sz="2400" dirty="0"/>
              <a:t>Aziende agricole miste, con produzione di foraggio e allevamento</a:t>
            </a:r>
          </a:p>
          <a:p>
            <a:r>
              <a:rPr lang="it-IT" sz="2400" dirty="0" err="1"/>
              <a:t>Cereagricoltura</a:t>
            </a:r>
            <a:r>
              <a:rPr lang="it-IT" sz="2400" dirty="0"/>
              <a:t> commerciale e l’allevamento estensivo di bestiame</a:t>
            </a:r>
          </a:p>
        </p:txBody>
      </p:sp>
    </p:spTree>
    <p:extLst>
      <p:ext uri="{BB962C8B-B14F-4D97-AF65-F5344CB8AC3E}">
        <p14:creationId xmlns:p14="http://schemas.microsoft.com/office/powerpoint/2010/main" val="234079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8E4D5F-6E7A-2847-A05E-6BF27308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432408" cy="4601183"/>
          </a:xfrm>
        </p:spPr>
        <p:txBody>
          <a:bodyPr/>
          <a:lstStyle/>
          <a:p>
            <a:r>
              <a:rPr lang="it-IT" dirty="0"/>
              <a:t>Modello di Von </a:t>
            </a:r>
            <a:r>
              <a:rPr lang="it-IT" dirty="0" err="1"/>
              <a:t>Thunen</a:t>
            </a:r>
            <a:br>
              <a:rPr lang="it-IT" dirty="0"/>
            </a:br>
            <a:r>
              <a:rPr lang="it-IT" sz="3200" dirty="0"/>
              <a:t>(inizi xix secolo)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1E1CD91-747F-3547-AB77-0705D07B0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577" y="1284310"/>
            <a:ext cx="4690750" cy="4440710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215C85-0DC1-DA4C-A31D-FB6C7EE11413}"/>
              </a:ext>
            </a:extLst>
          </p:cNvPr>
          <p:cNvSpPr txBox="1"/>
          <p:nvPr/>
        </p:nvSpPr>
        <p:spPr>
          <a:xfrm>
            <a:off x="7610577" y="2120633"/>
            <a:ext cx="5552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dirty="0"/>
              <a:t>Città mercato</a:t>
            </a:r>
          </a:p>
          <a:p>
            <a:r>
              <a:rPr lang="it-IT" sz="1700" dirty="0"/>
              <a:t>Fiume navigabile</a:t>
            </a:r>
          </a:p>
          <a:p>
            <a:endParaRPr lang="it-IT" sz="800" dirty="0"/>
          </a:p>
          <a:p>
            <a:r>
              <a:rPr lang="it-IT" sz="1700" dirty="0"/>
              <a:t>Orticoltura commerciale e produzione di latte</a:t>
            </a:r>
          </a:p>
          <a:p>
            <a:r>
              <a:rPr lang="it-IT" sz="1700" dirty="0"/>
              <a:t>Boschi (legna da ardere e da lavoro)</a:t>
            </a:r>
          </a:p>
          <a:p>
            <a:r>
              <a:rPr lang="it-IT" sz="1700" dirty="0"/>
              <a:t>Allevamento in stalla</a:t>
            </a:r>
          </a:p>
          <a:p>
            <a:r>
              <a:rPr lang="it-IT" sz="1700" dirty="0"/>
              <a:t>Allevamento estensivo, prati, pascoli e maggese</a:t>
            </a:r>
          </a:p>
          <a:p>
            <a:r>
              <a:rPr lang="it-IT" sz="1700" dirty="0" err="1"/>
              <a:t>Cereagricoltura</a:t>
            </a:r>
            <a:r>
              <a:rPr lang="it-IT" sz="1700" dirty="0"/>
              <a:t>  a rotazione su tre campi</a:t>
            </a:r>
          </a:p>
          <a:p>
            <a:r>
              <a:rPr lang="it-IT" sz="1700" dirty="0"/>
              <a:t>Allevamento estensivo di bestiame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653716-917B-1946-8A19-F6C067253F6E}"/>
              </a:ext>
            </a:extLst>
          </p:cNvPr>
          <p:cNvSpPr txBox="1"/>
          <p:nvPr/>
        </p:nvSpPr>
        <p:spPr>
          <a:xfrm>
            <a:off x="2802577" y="471047"/>
            <a:ext cx="752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distanza dal mercato influenza il tipo di coltivazione</a:t>
            </a:r>
          </a:p>
        </p:txBody>
      </p:sp>
    </p:spTree>
    <p:extLst>
      <p:ext uri="{BB962C8B-B14F-4D97-AF65-F5344CB8AC3E}">
        <p14:creationId xmlns:p14="http://schemas.microsoft.com/office/powerpoint/2010/main" val="200915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99EB2-FE5C-004F-B0CB-0B30F33D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0" y="184724"/>
            <a:ext cx="10905233" cy="1236303"/>
          </a:xfrm>
        </p:spPr>
        <p:txBody>
          <a:bodyPr/>
          <a:lstStyle/>
          <a:p>
            <a:r>
              <a:rPr lang="it-IT" dirty="0"/>
              <a:t>Agricoltura, ambiente e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481894-7E7C-7149-9F4D-7FC9E3266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0" y="1297459"/>
            <a:ext cx="11214151" cy="5177481"/>
          </a:xfrm>
        </p:spPr>
        <p:txBody>
          <a:bodyPr>
            <a:noAutofit/>
          </a:bodyPr>
          <a:lstStyle/>
          <a:p>
            <a:pPr marL="719138" indent="-671513">
              <a:buNone/>
            </a:pPr>
            <a:r>
              <a:rPr lang="it-IT" sz="2400" b="1" dirty="0"/>
              <a:t>Desertificazione</a:t>
            </a:r>
            <a:r>
              <a:rPr lang="it-IT" sz="2400" dirty="0"/>
              <a:t>: isterilimento di terra per eccesso sfruttamento pascoli, modifiche uso acque, salinizzazione terreni </a:t>
            </a:r>
          </a:p>
          <a:p>
            <a:pPr marL="719138" indent="-671513">
              <a:buNone/>
            </a:pPr>
            <a:r>
              <a:rPr lang="it-IT" sz="2400" b="1" dirty="0"/>
              <a:t>Agricoltura sostenibile</a:t>
            </a:r>
            <a:r>
              <a:rPr lang="it-IT" sz="2400" dirty="0"/>
              <a:t>: tecniche agricole che permettono una gestione dell’attività agricola riducendo l’impatto sull’ambiente senza comprometterne la reddittività (agricoltura biologica)</a:t>
            </a:r>
          </a:p>
          <a:p>
            <a:pPr marL="719138" indent="-671513">
              <a:buNone/>
            </a:pPr>
            <a:r>
              <a:rPr lang="it-IT" sz="2400" b="1" dirty="0"/>
              <a:t>Agricoltura e globalizzazione</a:t>
            </a:r>
            <a:r>
              <a:rPr lang="it-IT" sz="2400" dirty="0"/>
              <a:t>: distribuzione di prodotti in continenti diversi dall’origine, crisi delle piccole produzioni locali, pressione dell’Organizzazione Mondiale del Commercio (WTO) per cessazione dei dazi doganali e degli aiuti statali; consuetudine alimentari cambiate, </a:t>
            </a:r>
            <a:r>
              <a:rPr lang="it-IT" sz="2400" i="1" dirty="0"/>
              <a:t>transizione alimentare</a:t>
            </a:r>
            <a:r>
              <a:rPr lang="it-IT" sz="2400" dirty="0"/>
              <a:t> verso modello occidentale; mondializzazione modello supermercato.</a:t>
            </a:r>
          </a:p>
          <a:p>
            <a:pPr marL="719138" indent="-671513">
              <a:buNone/>
            </a:pPr>
            <a:r>
              <a:rPr lang="it-IT" sz="2400" b="1" dirty="0"/>
              <a:t>Agricoltura e città</a:t>
            </a:r>
            <a:r>
              <a:rPr lang="it-IT" sz="2400" dirty="0"/>
              <a:t>: urbanizzazione senza spazi agricoli; esigenze in momenti di crisi; dipendenza dal mercato; perdita della biodiversità; sistemi di conservazione vs. qualità prodotti; </a:t>
            </a:r>
            <a:r>
              <a:rPr lang="it-IT" sz="2400" i="1" dirty="0"/>
              <a:t>orti urbani </a:t>
            </a:r>
            <a:r>
              <a:rPr lang="it-IT" sz="2400" dirty="0"/>
              <a:t>e agricoltura peri-urbana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410758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D1CABD-745E-8D4B-929F-8920EFD76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21276"/>
            <a:ext cx="11541211" cy="1772700"/>
          </a:xfrm>
        </p:spPr>
        <p:txBody>
          <a:bodyPr/>
          <a:lstStyle/>
          <a:p>
            <a:r>
              <a:rPr lang="it-IT" dirty="0"/>
              <a:t>Agricoltura e gestione politica del territorio – Unione europea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BAEDB1-ED6B-F642-AEE0-C614F581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121408"/>
            <a:ext cx="11368217" cy="4736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Agricoltura in Europa e la politica agraria comunitaria: metà della superficie della UE è adibita a uso agricolo. Il 40% del bilancio destinato all’agricoltura </a:t>
            </a:r>
          </a:p>
          <a:p>
            <a:pPr marL="0" indent="0">
              <a:buNone/>
            </a:pPr>
            <a:r>
              <a:rPr lang="it-IT" sz="2400" dirty="0"/>
              <a:t>Sostenuta dall’Unione per tradizione/ gestione territorio. </a:t>
            </a:r>
          </a:p>
          <a:p>
            <a:pPr marL="0" indent="0">
              <a:buNone/>
            </a:pPr>
            <a:r>
              <a:rPr lang="it-IT" sz="2400" dirty="0"/>
              <a:t>Assi portanti della Politica agraria comunitaria (strategia PAC «Europa 2020»)</a:t>
            </a:r>
          </a:p>
          <a:p>
            <a:pPr lvl="1"/>
            <a:r>
              <a:rPr lang="it-IT" sz="2400" dirty="0"/>
              <a:t>Produzione alimentare economicamente redditizia</a:t>
            </a:r>
          </a:p>
          <a:p>
            <a:pPr lvl="1"/>
            <a:r>
              <a:rPr lang="it-IT" sz="2400" dirty="0"/>
              <a:t>Gestione sostenibile delle risorse naturali e azione in favore del clima</a:t>
            </a:r>
          </a:p>
          <a:p>
            <a:pPr lvl="1"/>
            <a:r>
              <a:rPr lang="it-IT" sz="2400" dirty="0"/>
              <a:t>Mantenimento dell’equilibrio territoriale e delle diversità delle zone rurali</a:t>
            </a:r>
          </a:p>
          <a:p>
            <a:endParaRPr lang="it-IT" sz="900" dirty="0"/>
          </a:p>
          <a:p>
            <a:pPr marL="0" indent="0">
              <a:buNone/>
            </a:pPr>
            <a:r>
              <a:rPr lang="it-IT" sz="1500" dirty="0" err="1"/>
              <a:t>https</a:t>
            </a:r>
            <a:r>
              <a:rPr lang="it-IT" sz="1500" dirty="0"/>
              <a:t>://</a:t>
            </a:r>
            <a:r>
              <a:rPr lang="it-IT" sz="1500" dirty="0" err="1"/>
              <a:t>web.archive.org</a:t>
            </a:r>
            <a:r>
              <a:rPr lang="it-IT" sz="1500" dirty="0"/>
              <a:t>/web/20100525040726/http://</a:t>
            </a:r>
            <a:r>
              <a:rPr lang="it-IT" sz="1500" dirty="0" err="1"/>
              <a:t>ec.europa.eu</a:t>
            </a:r>
            <a:r>
              <a:rPr lang="it-IT" sz="1500" dirty="0"/>
              <a:t>/</a:t>
            </a:r>
            <a:r>
              <a:rPr lang="it-IT" sz="1500" dirty="0" err="1"/>
              <a:t>agriculture</a:t>
            </a:r>
            <a:r>
              <a:rPr lang="it-IT" sz="1500" dirty="0"/>
              <a:t>/</a:t>
            </a:r>
            <a:r>
              <a:rPr lang="it-IT" sz="1500" dirty="0" err="1"/>
              <a:t>index_it.htm</a:t>
            </a:r>
            <a:endParaRPr lang="it-IT" sz="1500" dirty="0"/>
          </a:p>
          <a:p>
            <a:pPr marL="0" indent="0">
              <a:buNone/>
            </a:pPr>
            <a:r>
              <a:rPr lang="it-IT" sz="1500" dirty="0" err="1"/>
              <a:t>https</a:t>
            </a:r>
            <a:r>
              <a:rPr lang="it-IT" sz="1500" dirty="0"/>
              <a:t>://</a:t>
            </a:r>
            <a:r>
              <a:rPr lang="it-IT" sz="1500" dirty="0" err="1"/>
              <a:t>www.europarl.europa.eu</a:t>
            </a:r>
            <a:r>
              <a:rPr lang="it-IT" sz="1500" dirty="0"/>
              <a:t>/</a:t>
            </a:r>
            <a:r>
              <a:rPr lang="it-IT" sz="1500" dirty="0" err="1"/>
              <a:t>factsheets</a:t>
            </a:r>
            <a:r>
              <a:rPr lang="it-IT" sz="1500" dirty="0"/>
              <a:t>/</a:t>
            </a:r>
            <a:r>
              <a:rPr lang="it-IT" sz="1500" dirty="0" err="1"/>
              <a:t>it</a:t>
            </a:r>
            <a:r>
              <a:rPr lang="it-IT" sz="1500" dirty="0"/>
              <a:t>/</a:t>
            </a:r>
            <a:r>
              <a:rPr lang="it-IT" sz="1500" dirty="0" err="1"/>
              <a:t>sheet</a:t>
            </a:r>
            <a:r>
              <a:rPr lang="it-IT" sz="1500" dirty="0"/>
              <a:t>/113/verso-una-politica-agricola-comune-dopo-il-2020</a:t>
            </a:r>
          </a:p>
        </p:txBody>
      </p:sp>
    </p:spTree>
    <p:extLst>
      <p:ext uri="{BB962C8B-B14F-4D97-AF65-F5344CB8AC3E}">
        <p14:creationId xmlns:p14="http://schemas.microsoft.com/office/powerpoint/2010/main" val="1635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E7F37-C8F6-B647-8710-4DC989EA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Geografia dell’agricoltura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655D9-1AC4-E44F-B779-BA8B6F6F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L’agricoltura implica – da sempre - un continuo processo di selezione delle specie vegetali e animali in base a specifiche caratteristiche e il controllo della loro riproduzione (</a:t>
            </a:r>
            <a:r>
              <a:rPr lang="it-IT" sz="2400" dirty="0">
                <a:sym typeface="Wingdings" pitchFamily="2" charset="2"/>
              </a:rPr>
              <a:t> le specie selezionate sono diverse da quelle presenti in natura)</a:t>
            </a:r>
          </a:p>
          <a:p>
            <a:r>
              <a:rPr lang="it-IT" sz="2400" dirty="0">
                <a:sym typeface="Wingdings" pitchFamily="2" charset="2"/>
              </a:rPr>
              <a:t>26% della popolazione mondiale occupato in agricoltura, in progressivo a causa della urbanizzazione e meccanizzazione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292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FFF7A-415E-5241-BC82-1FF75D9F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97033"/>
          </a:xfrm>
        </p:spPr>
        <p:txBody>
          <a:bodyPr/>
          <a:lstStyle/>
          <a:p>
            <a:r>
              <a:rPr lang="it-IT" dirty="0"/>
              <a:t>Rivoluzioni agricole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BEF32-6EF1-F446-B60D-E2DA0596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81665"/>
            <a:ext cx="10058400" cy="4590535"/>
          </a:xfrm>
        </p:spPr>
        <p:txBody>
          <a:bodyPr>
            <a:noAutofit/>
          </a:bodyPr>
          <a:lstStyle/>
          <a:p>
            <a:pPr marL="755650" indent="-744538">
              <a:buNone/>
            </a:pPr>
            <a:r>
              <a:rPr lang="it-IT" sz="2400" b="1" dirty="0"/>
              <a:t>Prima</a:t>
            </a:r>
            <a:r>
              <a:rPr lang="it-IT" sz="2400" dirty="0"/>
              <a:t>: nascita della agricoltura, primi episodi di selezione piante e addomesticamento animali, circa 11.000 anni fa, in varie parti del mondo non collegati fra loro</a:t>
            </a:r>
          </a:p>
          <a:p>
            <a:pPr marL="0" indent="0">
              <a:buNone/>
            </a:pPr>
            <a:r>
              <a:rPr lang="it-IT" sz="2400" b="1" dirty="0"/>
              <a:t>Seconda</a:t>
            </a:r>
            <a:r>
              <a:rPr lang="it-IT" sz="2400" dirty="0"/>
              <a:t>: età medievale, introduzione di nuove pratiche in Occidente (da Cina) </a:t>
            </a:r>
          </a:p>
          <a:p>
            <a:pPr marL="530352" lvl="1" indent="0">
              <a:buNone/>
            </a:pPr>
            <a:r>
              <a:rPr lang="it-IT" sz="2400" dirty="0"/>
              <a:t>Vomere metallico, sostituzione buoi con cavalli, rotazione delle colture (XVII-XVIII secolo) / maggese</a:t>
            </a:r>
          </a:p>
          <a:p>
            <a:pPr marL="530352" lvl="1" indent="0">
              <a:buNone/>
            </a:pPr>
            <a:r>
              <a:rPr lang="it-IT" sz="2400" dirty="0"/>
              <a:t>Rivoluzione industriale- meccanizzazione delle lavorazioni</a:t>
            </a:r>
          </a:p>
          <a:p>
            <a:pPr marL="671513" lvl="1" indent="-623888">
              <a:buNone/>
            </a:pPr>
            <a:r>
              <a:rPr lang="it-IT" sz="2400" b="1" i="0" dirty="0"/>
              <a:t>Terza</a:t>
            </a:r>
            <a:r>
              <a:rPr lang="it-IT" sz="2400" i="0" dirty="0"/>
              <a:t>: XX secolo - in corso, risultato delle innovazioni tecnologiche e nuove pratiche colturali </a:t>
            </a:r>
          </a:p>
          <a:p>
            <a:pPr marL="500063" lvl="2" indent="0">
              <a:buNone/>
            </a:pPr>
            <a:r>
              <a:rPr lang="it-IT" sz="2400" i="0" dirty="0"/>
              <a:t>- </a:t>
            </a:r>
            <a:r>
              <a:rPr lang="it-IT" sz="2400" i="1" dirty="0"/>
              <a:t>meccanizzazione estensiva, irrigazione artificiale, fitofarmacie e fertilizzanti chimici, biotecnologie</a:t>
            </a:r>
          </a:p>
        </p:txBody>
      </p:sp>
    </p:spTree>
    <p:extLst>
      <p:ext uri="{BB962C8B-B14F-4D97-AF65-F5344CB8AC3E}">
        <p14:creationId xmlns:p14="http://schemas.microsoft.com/office/powerpoint/2010/main" val="348632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87454C-E33E-DB46-AF40-BE24DCC6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22892"/>
          </a:xfrm>
        </p:spPr>
        <p:txBody>
          <a:bodyPr/>
          <a:lstStyle/>
          <a:p>
            <a:r>
              <a:rPr lang="it-IT" dirty="0"/>
              <a:t>Rivoluzioni agricole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E68544-73F4-6445-8011-5EAD2B4A2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0519"/>
            <a:ext cx="10058400" cy="4522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Novità principale XX secolo : introduzione trattori</a:t>
            </a:r>
          </a:p>
          <a:p>
            <a:pPr marL="1025525" indent="-366713">
              <a:buNone/>
            </a:pPr>
            <a:r>
              <a:rPr lang="it-IT" sz="2400" dirty="0"/>
              <a:t>Conseguenze:</a:t>
            </a:r>
          </a:p>
          <a:p>
            <a:pPr marL="1025525" indent="-366713"/>
            <a:r>
              <a:rPr lang="it-IT" sz="2400" dirty="0"/>
              <a:t>Riduzione del numero dei lavoratori necessari</a:t>
            </a:r>
          </a:p>
          <a:p>
            <a:pPr marL="1025525" indent="-366713"/>
            <a:r>
              <a:rPr lang="it-IT" sz="2400" dirty="0"/>
              <a:t>Ampliamento delle estensioni delle superfici lavorate in una giornata di lavoro</a:t>
            </a:r>
          </a:p>
          <a:p>
            <a:pPr marL="1025525" indent="-366713"/>
            <a:r>
              <a:rPr lang="it-IT" sz="2400" dirty="0"/>
              <a:t>Passaggio da policoltura a monocoltura</a:t>
            </a:r>
          </a:p>
          <a:p>
            <a:pPr marL="1025525" indent="-366713"/>
            <a:r>
              <a:rPr lang="it-IT" sz="2400" dirty="0"/>
              <a:t>Eliminazione degli animali da lavoro</a:t>
            </a:r>
          </a:p>
          <a:p>
            <a:pPr marL="0" indent="0">
              <a:buNone/>
            </a:pPr>
            <a:r>
              <a:rPr lang="it-IT" sz="2400" dirty="0"/>
              <a:t>Massiccio uso di prodotti chimici di sintesi </a:t>
            </a:r>
          </a:p>
          <a:p>
            <a:pPr marL="0" indent="0">
              <a:buNone/>
            </a:pPr>
            <a:r>
              <a:rPr lang="it-IT" sz="2400" dirty="0"/>
              <a:t>Raddoppio aree irrigate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7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B2B9C7-09A8-B74C-9F4F-851D0C1F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73465"/>
          </a:xfrm>
        </p:spPr>
        <p:txBody>
          <a:bodyPr/>
          <a:lstStyle/>
          <a:p>
            <a:r>
              <a:rPr lang="it-IT" dirty="0"/>
              <a:t>Rivoluzioni agricole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4E7DA7-CDCE-6841-BDAC-96E58DFC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18735"/>
            <a:ext cx="10058400" cy="4553465"/>
          </a:xfrm>
        </p:spPr>
        <p:txBody>
          <a:bodyPr>
            <a:normAutofit/>
          </a:bodyPr>
          <a:lstStyle/>
          <a:p>
            <a:pPr marL="755650" indent="-658813">
              <a:buNone/>
            </a:pPr>
            <a:r>
              <a:rPr lang="it-IT" sz="2400" dirty="0"/>
              <a:t>Biotecnologie agrarie/ incroci / ingegneria genetica</a:t>
            </a:r>
          </a:p>
          <a:p>
            <a:pPr marL="755650" indent="-658813">
              <a:buNone/>
            </a:pPr>
            <a:r>
              <a:rPr lang="it-IT" sz="2400" b="1" dirty="0"/>
              <a:t>Rivoluzione verde</a:t>
            </a:r>
            <a:r>
              <a:rPr lang="it-IT" sz="2400" dirty="0"/>
              <a:t>: grande aumento della produzione di cereali (1965-1985) in Asia e America latina, con diffusione di nuove varietà di grano, riso e granoturco. Finalizzata al superamento di deficienze/ carestie alimentari, gestita da Stati</a:t>
            </a:r>
          </a:p>
          <a:p>
            <a:pPr marL="755650" indent="-658813">
              <a:buNone/>
            </a:pPr>
            <a:r>
              <a:rPr lang="it-IT" sz="2400" b="1" dirty="0"/>
              <a:t>Rivoluzione genetica</a:t>
            </a:r>
            <a:r>
              <a:rPr lang="it-IT" sz="2400" dirty="0"/>
              <a:t>: elaborazione di nuove tipologie colturali  (a partire anni 80 secolo XX) mediante l’elaborazione del </a:t>
            </a:r>
            <a:r>
              <a:rPr lang="it-IT" sz="2400" dirty="0" err="1"/>
              <a:t>dna</a:t>
            </a:r>
            <a:r>
              <a:rPr lang="it-IT" sz="2400" dirty="0"/>
              <a:t> delle piante a scopi di miglior resa, gestita da imprese private, brevetti di multinazionali, sementi sterili (terminator </a:t>
            </a:r>
            <a:r>
              <a:rPr lang="it-IT" sz="2400" dirty="0" err="1"/>
              <a:t>seeds</a:t>
            </a:r>
            <a:r>
              <a:rPr lang="it-IT" sz="2400" dirty="0"/>
              <a:t>).</a:t>
            </a:r>
          </a:p>
          <a:p>
            <a:pPr marL="755650" indent="-658813">
              <a:buNone/>
            </a:pPr>
            <a:endParaRPr lang="it-IT" sz="2400" dirty="0"/>
          </a:p>
          <a:p>
            <a:pPr marL="1073150" indent="-93980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684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53D9EA-03A0-8C4C-B109-7FD9A70B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2319"/>
          </a:xfrm>
        </p:spPr>
        <p:txBody>
          <a:bodyPr/>
          <a:lstStyle/>
          <a:p>
            <a:r>
              <a:rPr lang="it-IT" dirty="0"/>
              <a:t>Sistemi agricoli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46A16-465F-6E41-B637-2344E782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978" y="1960032"/>
            <a:ext cx="6104238" cy="3581400"/>
          </a:xfrm>
        </p:spPr>
        <p:txBody>
          <a:bodyPr/>
          <a:lstStyle/>
          <a:p>
            <a:pPr marL="0" indent="0">
              <a:buNone/>
            </a:pPr>
            <a:r>
              <a:rPr lang="it-IT" sz="2200" dirty="0"/>
              <a:t>Agricoltura: sistema per produrre cibo </a:t>
            </a:r>
          </a:p>
          <a:p>
            <a:pPr marL="0" indent="0">
              <a:buNone/>
            </a:pPr>
            <a:r>
              <a:rPr lang="it-IT" sz="2400" dirty="0"/>
              <a:t>Comprende </a:t>
            </a:r>
          </a:p>
          <a:p>
            <a:pPr lvl="2"/>
            <a:r>
              <a:rPr lang="it-IT" sz="2400" dirty="0"/>
              <a:t>gestione terreni (infrastrutture)</a:t>
            </a:r>
          </a:p>
          <a:p>
            <a:pPr lvl="2"/>
            <a:r>
              <a:rPr lang="it-IT" sz="2400" dirty="0"/>
              <a:t>Input (lavoro, macchinari, fertilizzanti)</a:t>
            </a:r>
          </a:p>
          <a:p>
            <a:pPr lvl="2"/>
            <a:r>
              <a:rPr lang="it-IT" sz="2400" dirty="0"/>
              <a:t>Output (prodotti agricoli)</a:t>
            </a:r>
          </a:p>
          <a:p>
            <a:pPr lvl="2"/>
            <a:r>
              <a:rPr lang="it-IT" sz="2400" dirty="0"/>
              <a:t>Consumatori</a:t>
            </a:r>
          </a:p>
          <a:p>
            <a:pPr lvl="2"/>
            <a:r>
              <a:rPr lang="it-IT" sz="2400" dirty="0"/>
              <a:t>flussi di relazione fra i diversi attori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34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0F645D-1F00-E244-8434-75BECAD3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0" y="403711"/>
            <a:ext cx="5782963" cy="6240314"/>
          </a:xfrm>
        </p:spPr>
        <p:txBody>
          <a:bodyPr>
            <a:normAutofit/>
          </a:bodyPr>
          <a:lstStyle/>
          <a:p>
            <a:r>
              <a:rPr lang="it-IT" dirty="0"/>
              <a:t>Agricoltura di sussistenza </a:t>
            </a:r>
            <a:br>
              <a:rPr lang="it-IT" dirty="0"/>
            </a:br>
            <a:r>
              <a:rPr lang="it-IT" sz="1800" dirty="0"/>
              <a:t>(autoconsumo, indipendente dal mercato)</a:t>
            </a:r>
            <a:br>
              <a:rPr lang="it-IT" dirty="0"/>
            </a:br>
            <a:r>
              <a:rPr lang="it-IT" sz="3300" dirty="0"/>
              <a:t>vs.</a:t>
            </a:r>
            <a:br>
              <a:rPr lang="it-IT" dirty="0"/>
            </a:br>
            <a:r>
              <a:rPr lang="it-IT" dirty="0"/>
              <a:t>Agricoltura di mercato</a:t>
            </a:r>
            <a:br>
              <a:rPr lang="it-IT" b="1" dirty="0"/>
            </a:br>
            <a:r>
              <a:rPr lang="it-IT" sz="1800" dirty="0"/>
              <a:t>(richieste di mercato, distanza fra produzione e distribuzione)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CA68BC-8E20-D14B-A5FF-4FB70BCAF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576">
            <a:off x="6508884" y="506861"/>
            <a:ext cx="4503517" cy="59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EA4CE-3535-2C45-9275-BDB8A429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di sussistenza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773B8-B40E-6D4F-A937-98003C761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67016"/>
            <a:ext cx="10058400" cy="4405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Sistema agricolo indipendente dalle richieste di mercato globale, o cui prodotti sono in gran parte consumati dai produttori e dalle loro famiglie e in piccola parte scambiati e venduti sul mercato locale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Quattro tipologie</a:t>
            </a:r>
          </a:p>
          <a:p>
            <a:r>
              <a:rPr lang="it-IT" sz="2400" dirty="0"/>
              <a:t>Agricoltura itinerante</a:t>
            </a:r>
          </a:p>
          <a:p>
            <a:r>
              <a:rPr lang="it-IT" sz="2400" dirty="0"/>
              <a:t>Coltivazione del riso</a:t>
            </a:r>
          </a:p>
          <a:p>
            <a:r>
              <a:rPr lang="it-IT" sz="2400" dirty="0"/>
              <a:t>Piccole aziende agricole e allevamento</a:t>
            </a:r>
          </a:p>
          <a:p>
            <a:r>
              <a:rPr lang="it-IT" sz="2400" dirty="0"/>
              <a:t>Pastorizia</a:t>
            </a:r>
          </a:p>
        </p:txBody>
      </p:sp>
    </p:spTree>
    <p:extLst>
      <p:ext uri="{BB962C8B-B14F-4D97-AF65-F5344CB8AC3E}">
        <p14:creationId xmlns:p14="http://schemas.microsoft.com/office/powerpoint/2010/main" val="39580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54DD0-1B0C-F642-9C62-7BBC92A9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Agricoltura itinerante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ABAFD6-FA13-9244-843F-2D82C787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Agricoltura itinerante: sistema agricolo che usa il fuoco per ripulire i terreni dalla vegetazione spontanea, rendendoli adatti a essere coltivati per un certo periodo, al termine del quale si passa a fare lo stesso con un altro terreno</a:t>
            </a:r>
          </a:p>
          <a:p>
            <a:r>
              <a:rPr lang="it-IT" dirty="0"/>
              <a:t>L’agricoltura itinerante è anche definita “</a:t>
            </a:r>
            <a:r>
              <a:rPr lang="it-IT" i="1" dirty="0" err="1"/>
              <a:t>bush</a:t>
            </a:r>
            <a:r>
              <a:rPr lang="it-IT" i="1" dirty="0"/>
              <a:t> </a:t>
            </a:r>
            <a:r>
              <a:rPr lang="it-IT" i="1" dirty="0" err="1"/>
              <a:t>fallow</a:t>
            </a:r>
            <a:r>
              <a:rPr lang="it-IT" i="1" dirty="0"/>
              <a:t>”</a:t>
            </a:r>
            <a:r>
              <a:rPr lang="it-IT" dirty="0"/>
              <a:t>, “</a:t>
            </a:r>
            <a:r>
              <a:rPr lang="it-IT" i="1" dirty="0" err="1"/>
              <a:t>slash</a:t>
            </a:r>
            <a:r>
              <a:rPr lang="it-IT" i="1" dirty="0"/>
              <a:t> and </a:t>
            </a:r>
            <a:r>
              <a:rPr lang="it-IT" i="1" dirty="0" err="1"/>
              <a:t>burn</a:t>
            </a:r>
            <a:r>
              <a:rPr lang="it-IT" i="1" dirty="0"/>
              <a:t>”</a:t>
            </a:r>
            <a:r>
              <a:rPr lang="it-IT" dirty="0"/>
              <a:t> (taglia e brucia), </a:t>
            </a:r>
            <a:r>
              <a:rPr lang="it-IT" i="1" dirty="0" err="1"/>
              <a:t>swidden</a:t>
            </a:r>
            <a:r>
              <a:rPr lang="it-IT" i="1" dirty="0"/>
              <a:t> </a:t>
            </a:r>
            <a:r>
              <a:rPr lang="it-IT" dirty="0"/>
              <a:t>(“campo bruciato”), </a:t>
            </a:r>
            <a:r>
              <a:rPr lang="it-IT" i="1" dirty="0" err="1"/>
              <a:t>milpa</a:t>
            </a:r>
            <a:r>
              <a:rPr lang="it-IT" dirty="0"/>
              <a:t> (nell'America Centrale) e </a:t>
            </a:r>
            <a:r>
              <a:rPr lang="it-IT" i="1" dirty="0" err="1"/>
              <a:t>ladang</a:t>
            </a:r>
            <a:r>
              <a:rPr lang="it-IT" dirty="0"/>
              <a:t> (in Indonesia).</a:t>
            </a:r>
            <a:endParaRPr lang="it-IT" sz="2400" dirty="0"/>
          </a:p>
          <a:p>
            <a:r>
              <a:rPr lang="it-IT" sz="2400" dirty="0"/>
              <a:t>Ancora usata in varie parti del sud del mondo</a:t>
            </a:r>
          </a:p>
          <a:p>
            <a:r>
              <a:rPr lang="it-IT" sz="2400" dirty="0"/>
              <a:t>Varie conseguenze</a:t>
            </a:r>
          </a:p>
          <a:p>
            <a:r>
              <a:rPr lang="it-IT" sz="2400" dirty="0"/>
              <a:t>Può essere sostenibile</a:t>
            </a:r>
          </a:p>
        </p:txBody>
      </p:sp>
    </p:spTree>
    <p:extLst>
      <p:ext uri="{BB962C8B-B14F-4D97-AF65-F5344CB8AC3E}">
        <p14:creationId xmlns:p14="http://schemas.microsoft.com/office/powerpoint/2010/main" val="2835245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3563</TotalTime>
  <Words>1096</Words>
  <Application>Microsoft Macintosh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Legno</vt:lpstr>
      <vt:lpstr>Territorio e Società 225 Le   Corso di Studio  LE08 Lettere moderne</vt:lpstr>
      <vt:lpstr>Geografia dell’agricoltura</vt:lpstr>
      <vt:lpstr>Rivoluzioni agricole</vt:lpstr>
      <vt:lpstr>Rivoluzioni agricole</vt:lpstr>
      <vt:lpstr>Rivoluzioni agricole</vt:lpstr>
      <vt:lpstr>Sistemi agricoli</vt:lpstr>
      <vt:lpstr>Agricoltura di sussistenza  (autoconsumo, indipendente dal mercato) vs. Agricoltura di mercato (richieste di mercato, distanza fra produzione e distribuzione)</vt:lpstr>
      <vt:lpstr>Agricoltura di sussistenza</vt:lpstr>
      <vt:lpstr>Agricoltura itinerante</vt:lpstr>
      <vt:lpstr>Coltivazione del riso</vt:lpstr>
      <vt:lpstr>Piccole aziende</vt:lpstr>
      <vt:lpstr>Pastorizia</vt:lpstr>
      <vt:lpstr>Agricoltura di mercato</vt:lpstr>
      <vt:lpstr>Agricoltura di mercato - tipologie</vt:lpstr>
      <vt:lpstr>Modello di Von Thunen (inizi xix secolo)</vt:lpstr>
      <vt:lpstr>Agricoltura, ambiente e globalizzazione</vt:lpstr>
      <vt:lpstr>Agricoltura e gestione politica del territorio – Unione europea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57</cp:revision>
  <dcterms:created xsi:type="dcterms:W3CDTF">2022-03-01T08:25:09Z</dcterms:created>
  <dcterms:modified xsi:type="dcterms:W3CDTF">2023-05-19T09:57:43Z</dcterms:modified>
</cp:coreProperties>
</file>