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33"/>
  </p:notesMasterIdLst>
  <p:sldIdLst>
    <p:sldId id="256" r:id="rId2"/>
    <p:sldId id="259" r:id="rId3"/>
    <p:sldId id="260" r:id="rId4"/>
    <p:sldId id="261" r:id="rId5"/>
    <p:sldId id="262" r:id="rId6"/>
    <p:sldId id="263" r:id="rId7"/>
    <p:sldId id="287" r:id="rId8"/>
    <p:sldId id="288" r:id="rId9"/>
    <p:sldId id="289" r:id="rId10"/>
    <p:sldId id="290" r:id="rId11"/>
    <p:sldId id="291" r:id="rId12"/>
    <p:sldId id="266" r:id="rId13"/>
    <p:sldId id="267" r:id="rId14"/>
    <p:sldId id="303" r:id="rId15"/>
    <p:sldId id="292" r:id="rId16"/>
    <p:sldId id="293" r:id="rId17"/>
    <p:sldId id="264" r:id="rId18"/>
    <p:sldId id="265" r:id="rId19"/>
    <p:sldId id="268" r:id="rId20"/>
    <p:sldId id="269" r:id="rId21"/>
    <p:sldId id="270" r:id="rId22"/>
    <p:sldId id="271" r:id="rId23"/>
    <p:sldId id="294" r:id="rId24"/>
    <p:sldId id="295" r:id="rId25"/>
    <p:sldId id="296" r:id="rId26"/>
    <p:sldId id="297" r:id="rId27"/>
    <p:sldId id="298" r:id="rId28"/>
    <p:sldId id="299" r:id="rId29"/>
    <p:sldId id="300" r:id="rId30"/>
    <p:sldId id="301" r:id="rId31"/>
    <p:sldId id="302"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snapToObjects="1">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03/05/23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03/05/23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276934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37D0E34-1ECB-5444-BD3E-69484C495800}" type="datetimeFigureOut">
              <a:rPr lang="it-IT" smtClean="0"/>
              <a:t>03/05/23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387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03/05/23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993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03/05/23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547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837D0E34-1ECB-5444-BD3E-69484C495800}" type="datetimeFigureOut">
              <a:rPr lang="it-IT" smtClean="0"/>
              <a:t>03/05/23</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103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03/05/23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25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03/05/23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2369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D0E34-1ECB-5444-BD3E-69484C495800}" type="datetimeFigureOut">
              <a:rPr lang="it-IT" smtClean="0"/>
              <a:t>03/05/23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7756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03/05/23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613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03/05/23</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533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03/05/23</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600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7D0E34-1ECB-5444-BD3E-69484C495800}" type="datetimeFigureOut">
              <a:rPr lang="it-IT" smtClean="0"/>
              <a:t>03/05/23</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96865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Territorio e Società</a:t>
            </a:r>
            <a:br>
              <a:rPr lang="it-IT" b="1" cap="small" dirty="0"/>
            </a:br>
            <a:r>
              <a:rPr lang="it-IT" b="1" cap="small" dirty="0"/>
              <a:t>225 Le</a:t>
            </a:r>
            <a:r>
              <a:rPr lang="it-IT" dirty="0"/>
              <a:t> </a:t>
            </a:r>
            <a:br>
              <a:rPr lang="it-IT" dirty="0"/>
            </a:br>
            <a:br>
              <a:rPr lang="it-IT" dirty="0"/>
            </a:br>
            <a:r>
              <a:rPr lang="it-IT" sz="4000" dirty="0"/>
              <a:t>Corso di Studio </a:t>
            </a:r>
            <a:br>
              <a:rPr lang="it-IT" sz="4000" dirty="0"/>
            </a:br>
            <a:r>
              <a:rPr lang="it-IT" sz="4000" dirty="0"/>
              <a:t>LE08 Lettere moderne</a:t>
            </a:r>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2022-2023</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86303" y="4490365"/>
            <a:ext cx="1157416" cy="369332"/>
          </a:xfrm>
          <a:prstGeom prst="rect">
            <a:avLst/>
          </a:prstGeom>
          <a:noFill/>
        </p:spPr>
        <p:txBody>
          <a:bodyPr wrap="square" rtlCol="0">
            <a:spAutoFit/>
          </a:bodyPr>
          <a:lstStyle/>
          <a:p>
            <a:r>
              <a:rPr lang="it-IT" dirty="0" err="1"/>
              <a:t>Ppt</a:t>
            </a:r>
            <a:r>
              <a:rPr lang="it-IT" dirty="0"/>
              <a:t> 31 </a:t>
            </a:r>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66DAEC-513F-F740-98E2-632032BA3259}"/>
              </a:ext>
            </a:extLst>
          </p:cNvPr>
          <p:cNvSpPr>
            <a:spLocks noGrp="1"/>
          </p:cNvSpPr>
          <p:nvPr>
            <p:ph type="title"/>
          </p:nvPr>
        </p:nvSpPr>
        <p:spPr>
          <a:xfrm>
            <a:off x="231689" y="2002418"/>
            <a:ext cx="2685131" cy="2696903"/>
          </a:xfrm>
        </p:spPr>
        <p:txBody>
          <a:bodyPr>
            <a:normAutofit fontScale="90000"/>
          </a:bodyPr>
          <a:lstStyle/>
          <a:p>
            <a:r>
              <a:rPr lang="it-IT" dirty="0"/>
              <a:t>Problemi della città diffusa</a:t>
            </a:r>
          </a:p>
        </p:txBody>
      </p:sp>
      <p:sp>
        <p:nvSpPr>
          <p:cNvPr id="3" name="Segnaposto contenuto 2">
            <a:extLst>
              <a:ext uri="{FF2B5EF4-FFF2-40B4-BE49-F238E27FC236}">
                <a16:creationId xmlns:a16="http://schemas.microsoft.com/office/drawing/2014/main" id="{2A10E8D0-0F8F-604E-922E-6E4FBEEC9010}"/>
              </a:ext>
            </a:extLst>
          </p:cNvPr>
          <p:cNvSpPr>
            <a:spLocks noGrp="1"/>
          </p:cNvSpPr>
          <p:nvPr>
            <p:ph idx="1"/>
          </p:nvPr>
        </p:nvSpPr>
        <p:spPr>
          <a:xfrm>
            <a:off x="3495553" y="682905"/>
            <a:ext cx="8380071" cy="5926239"/>
          </a:xfrm>
        </p:spPr>
        <p:txBody>
          <a:bodyPr>
            <a:normAutofit/>
          </a:bodyPr>
          <a:lstStyle/>
          <a:p>
            <a:pPr marL="0" indent="0">
              <a:buNone/>
            </a:pPr>
            <a:r>
              <a:rPr lang="it-IT" sz="2400" dirty="0"/>
              <a:t>La città diffusa favorisce i bisogni dei singoli contro le esigenze collettive.</a:t>
            </a:r>
          </a:p>
          <a:p>
            <a:pPr>
              <a:buFont typeface="Arial" panose="020B0604020202020204" pitchFamily="34" charset="0"/>
              <a:buChar char="•"/>
            </a:pPr>
            <a:r>
              <a:rPr lang="it-IT" sz="2400" dirty="0"/>
              <a:t>Meno spazi per agricoltura</a:t>
            </a:r>
          </a:p>
          <a:p>
            <a:pPr>
              <a:buFont typeface="Arial" panose="020B0604020202020204" pitchFamily="34" charset="0"/>
              <a:buChar char="•"/>
            </a:pPr>
            <a:r>
              <a:rPr lang="it-IT" sz="2400" dirty="0"/>
              <a:t>Ingenti spese pubbliche infrastrutturali (reti)</a:t>
            </a:r>
          </a:p>
          <a:p>
            <a:pPr>
              <a:buFont typeface="Arial" panose="020B0604020202020204" pitchFamily="34" charset="0"/>
              <a:buChar char="•"/>
            </a:pPr>
            <a:r>
              <a:rPr lang="it-IT" sz="2400" dirty="0"/>
              <a:t>Scarsi servizi pubblici di trasporto (</a:t>
            </a:r>
            <a:r>
              <a:rPr lang="it-IT" sz="2400" dirty="0">
                <a:sym typeface="Wingdings" pitchFamily="2" charset="2"/>
              </a:rPr>
              <a:t> traffico privato, inquinamento)</a:t>
            </a:r>
          </a:p>
          <a:p>
            <a:pPr>
              <a:buFont typeface="Arial" panose="020B0604020202020204" pitchFamily="34" charset="0"/>
              <a:buChar char="•"/>
            </a:pPr>
            <a:r>
              <a:rPr lang="it-IT" sz="2400" dirty="0">
                <a:sym typeface="Wingdings" pitchFamily="2" charset="2"/>
              </a:rPr>
              <a:t>Incremento copertura suoli (meno penetrazione nel sottosuolo, danni idraulici)</a:t>
            </a:r>
          </a:p>
          <a:p>
            <a:pPr>
              <a:buFont typeface="Arial" panose="020B0604020202020204" pitchFamily="34" charset="0"/>
              <a:buChar char="•"/>
            </a:pPr>
            <a:r>
              <a:rPr lang="it-IT" sz="2400" dirty="0">
                <a:sym typeface="Wingdings" pitchFamily="2" charset="2"/>
              </a:rPr>
              <a:t>Minori socialità</a:t>
            </a:r>
          </a:p>
          <a:p>
            <a:pPr marL="0" indent="0">
              <a:buNone/>
            </a:pPr>
            <a:r>
              <a:rPr lang="it-IT" sz="2400" dirty="0">
                <a:sym typeface="Wingdings" pitchFamily="2" charset="2"/>
              </a:rPr>
              <a:t>Tipica degli Stati Uniti, ma anche in Italia (Milano, Padova-Treviso-Venezia)</a:t>
            </a:r>
            <a:endParaRPr lang="it-IT" sz="2400" dirty="0"/>
          </a:p>
        </p:txBody>
      </p:sp>
    </p:spTree>
    <p:extLst>
      <p:ext uri="{BB962C8B-B14F-4D97-AF65-F5344CB8AC3E}">
        <p14:creationId xmlns:p14="http://schemas.microsoft.com/office/powerpoint/2010/main" val="242073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EE1F45-5FF9-0B41-A68D-4320B65A11E7}"/>
              </a:ext>
            </a:extLst>
          </p:cNvPr>
          <p:cNvSpPr>
            <a:spLocks noGrp="1"/>
          </p:cNvSpPr>
          <p:nvPr>
            <p:ph type="title"/>
          </p:nvPr>
        </p:nvSpPr>
        <p:spPr>
          <a:xfrm>
            <a:off x="223222" y="2476060"/>
            <a:ext cx="2878793" cy="788002"/>
          </a:xfrm>
        </p:spPr>
        <p:txBody>
          <a:bodyPr>
            <a:normAutofit fontScale="90000"/>
          </a:bodyPr>
          <a:lstStyle/>
          <a:p>
            <a:r>
              <a:rPr lang="it-IT" dirty="0"/>
              <a:t>Mega-città</a:t>
            </a:r>
          </a:p>
        </p:txBody>
      </p:sp>
      <p:sp>
        <p:nvSpPr>
          <p:cNvPr id="3" name="Segnaposto contenuto 2">
            <a:extLst>
              <a:ext uri="{FF2B5EF4-FFF2-40B4-BE49-F238E27FC236}">
                <a16:creationId xmlns:a16="http://schemas.microsoft.com/office/drawing/2014/main" id="{4DC0BB51-4FA2-D945-99C6-B744730C5415}"/>
              </a:ext>
            </a:extLst>
          </p:cNvPr>
          <p:cNvSpPr>
            <a:spLocks noGrp="1"/>
          </p:cNvSpPr>
          <p:nvPr>
            <p:ph idx="1"/>
          </p:nvPr>
        </p:nvSpPr>
        <p:spPr>
          <a:xfrm>
            <a:off x="3507130" y="0"/>
            <a:ext cx="8310622" cy="6655443"/>
          </a:xfrm>
        </p:spPr>
        <p:txBody>
          <a:bodyPr>
            <a:normAutofit/>
          </a:bodyPr>
          <a:lstStyle/>
          <a:p>
            <a:pPr marL="0" indent="0">
              <a:buNone/>
            </a:pPr>
            <a:r>
              <a:rPr lang="it-IT" dirty="0"/>
              <a:t>Due le circostanze necessari per la nascita delle città:</a:t>
            </a:r>
          </a:p>
          <a:p>
            <a:pPr lvl="1">
              <a:buFont typeface="Arial" panose="020B0604020202020204" pitchFamily="34" charset="0"/>
              <a:buChar char="•"/>
            </a:pPr>
            <a:r>
              <a:rPr lang="it-IT" sz="2000" i="0" dirty="0"/>
              <a:t>Lo sviluppo di un sistema agricolo con un surplus nella produzione e conservazione dei prodotti </a:t>
            </a:r>
          </a:p>
          <a:p>
            <a:pPr lvl="1">
              <a:buFont typeface="Arial" panose="020B0604020202020204" pitchFamily="34" charset="0"/>
              <a:buChar char="•"/>
            </a:pPr>
            <a:r>
              <a:rPr lang="it-IT" sz="2000" i="0" dirty="0"/>
              <a:t>Un sistema di scambi commerciali per i surplus controllato e gestito da </a:t>
            </a:r>
            <a:r>
              <a:rPr lang="it-IT" sz="2000" i="0" dirty="0" err="1"/>
              <a:t>un’élite</a:t>
            </a:r>
            <a:r>
              <a:rPr lang="it-IT" sz="2000" i="0" dirty="0"/>
              <a:t> (religiosa, politica o militare)</a:t>
            </a:r>
          </a:p>
          <a:p>
            <a:pPr marL="0" indent="0">
              <a:buNone/>
            </a:pPr>
            <a:r>
              <a:rPr lang="it-IT" dirty="0"/>
              <a:t>La combinazione di questi elementi trasforma un luogo agricolo in un riferimento dal punto di vista funzionale, quindi più complesso</a:t>
            </a:r>
          </a:p>
          <a:p>
            <a:pPr marL="0" indent="0">
              <a:buNone/>
            </a:pPr>
            <a:r>
              <a:rPr lang="it-IT" dirty="0"/>
              <a:t>Post rivoluzione industriale, urbanizzazione progressiva, accompagnata da una crescita economica. Cemento e acciaio (e ascensori) consentono sviluppo rapido città</a:t>
            </a:r>
          </a:p>
          <a:p>
            <a:pPr marL="0" indent="0">
              <a:buNone/>
            </a:pPr>
            <a:endParaRPr lang="it-IT" dirty="0"/>
          </a:p>
          <a:p>
            <a:pPr marL="0" indent="0">
              <a:buNone/>
            </a:pPr>
            <a:r>
              <a:rPr lang="it-IT" dirty="0"/>
              <a:t>Mega-città come centri con + di 10 milioni di abitanti (fenomeno recente)</a:t>
            </a:r>
          </a:p>
          <a:p>
            <a:pPr marL="976440" lvl="1" indent="0">
              <a:buNone/>
            </a:pPr>
            <a:r>
              <a:rPr lang="it-IT" sz="2000" dirty="0"/>
              <a:t>1975: 3 (Tokyo 25,6; New York-Newark 15,8; Città del Messico 10,7)</a:t>
            </a:r>
          </a:p>
          <a:p>
            <a:pPr marL="976440" lvl="1" indent="0">
              <a:buNone/>
            </a:pPr>
            <a:r>
              <a:rPr lang="it-IT" sz="2000" dirty="0"/>
              <a:t>2010: 21 (Tokyo 36 … Parigi 10,5)</a:t>
            </a:r>
          </a:p>
          <a:p>
            <a:pPr marL="976440" lvl="1" indent="0">
              <a:buNone/>
            </a:pPr>
            <a:r>
              <a:rPr lang="it-IT" sz="2000" dirty="0"/>
              <a:t>2025 (previsione) : 29 (Tokyo 37…. Parigi 10,8… Mosca 10.6)</a:t>
            </a:r>
          </a:p>
          <a:p>
            <a:pPr marL="90488" lvl="1" indent="0">
              <a:buNone/>
            </a:pPr>
            <a:endParaRPr lang="it-IT" sz="2000" i="0" dirty="0"/>
          </a:p>
          <a:p>
            <a:pPr marL="90488" lvl="1" indent="0">
              <a:buNone/>
            </a:pPr>
            <a:r>
              <a:rPr lang="it-IT" sz="2000" i="0" dirty="0"/>
              <a:t>Problemi di gestione</a:t>
            </a:r>
          </a:p>
        </p:txBody>
      </p:sp>
    </p:spTree>
    <p:extLst>
      <p:ext uri="{BB962C8B-B14F-4D97-AF65-F5344CB8AC3E}">
        <p14:creationId xmlns:p14="http://schemas.microsoft.com/office/powerpoint/2010/main" val="334706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DFCDD-5CEC-804D-B7B0-599BD46A539D}"/>
              </a:ext>
            </a:extLst>
          </p:cNvPr>
          <p:cNvSpPr>
            <a:spLocks noGrp="1"/>
          </p:cNvSpPr>
          <p:nvPr>
            <p:ph type="title"/>
          </p:nvPr>
        </p:nvSpPr>
        <p:spPr>
          <a:xfrm>
            <a:off x="254839" y="2151969"/>
            <a:ext cx="2315366" cy="1945469"/>
          </a:xfrm>
        </p:spPr>
        <p:txBody>
          <a:bodyPr>
            <a:normAutofit fontScale="90000"/>
          </a:bodyPr>
          <a:lstStyle/>
          <a:p>
            <a:r>
              <a:rPr lang="it-IT" dirty="0"/>
              <a:t>Funzioni della città </a:t>
            </a:r>
          </a:p>
        </p:txBody>
      </p:sp>
      <p:sp>
        <p:nvSpPr>
          <p:cNvPr id="3" name="Segnaposto contenuto 2">
            <a:extLst>
              <a:ext uri="{FF2B5EF4-FFF2-40B4-BE49-F238E27FC236}">
                <a16:creationId xmlns:a16="http://schemas.microsoft.com/office/drawing/2014/main" id="{D16D4074-45F9-974F-8BAB-603EAC1AA114}"/>
              </a:ext>
            </a:extLst>
          </p:cNvPr>
          <p:cNvSpPr>
            <a:spLocks noGrp="1"/>
          </p:cNvSpPr>
          <p:nvPr>
            <p:ph idx="1"/>
          </p:nvPr>
        </p:nvSpPr>
        <p:spPr>
          <a:xfrm>
            <a:off x="3356658" y="663614"/>
            <a:ext cx="8403220" cy="6107576"/>
          </a:xfrm>
        </p:spPr>
        <p:txBody>
          <a:bodyPr>
            <a:normAutofit/>
          </a:bodyPr>
          <a:lstStyle/>
          <a:p>
            <a:pPr marL="720725" indent="-676275">
              <a:buNone/>
            </a:pPr>
            <a:r>
              <a:rPr lang="it-IT" sz="2400" dirty="0"/>
              <a:t>Per </a:t>
            </a:r>
            <a:r>
              <a:rPr lang="it-IT" sz="2400" b="1" dirty="0"/>
              <a:t>funzione</a:t>
            </a:r>
            <a:r>
              <a:rPr lang="it-IT" sz="2400" dirty="0"/>
              <a:t> di una città si intende un’attività ( governo, amministrazione pubblica, commercio, industria, ricerca, istruzione, ecc.) che risponde sia a esigenze interne alla città sia e soprattutto esterne a essa. Sono queste ultime a giustificare le città in relazione ai territori più vasti (regionali, statali, internazionali) per i quali la città esercita le sue funzioni. </a:t>
            </a:r>
          </a:p>
          <a:p>
            <a:pPr marL="720725" indent="-676275">
              <a:buNone/>
            </a:pPr>
            <a:r>
              <a:rPr lang="it-IT" sz="2400" dirty="0"/>
              <a:t>Quindi lo spazio interessato (</a:t>
            </a:r>
            <a:r>
              <a:rPr lang="it-IT" sz="2400" b="1" dirty="0"/>
              <a:t>raggio d’azione </a:t>
            </a:r>
            <a:r>
              <a:rPr lang="it-IT" sz="2400" dirty="0"/>
              <a:t>o </a:t>
            </a:r>
            <a:r>
              <a:rPr lang="it-IT" sz="2400" b="1" dirty="0"/>
              <a:t>portata</a:t>
            </a:r>
            <a:r>
              <a:rPr lang="it-IT" sz="2400" dirty="0"/>
              <a:t>) da tali funzioni può essere più o meno vasto, e le diverse funzioni di una città possono riguardare un numero più o meno vasto di persone e /o interessare tutti o soltanto alcune categorie.</a:t>
            </a:r>
          </a:p>
          <a:p>
            <a:pPr marL="720725" indent="-676275">
              <a:buNone/>
            </a:pPr>
            <a:r>
              <a:rPr lang="it-IT" sz="2400" dirty="0"/>
              <a:t>L’importanza di una città dipende dalle sue funzioni, che sono misurabili dal loro raggio d’azione e dal loro impatto sulla vita sociale ai diversi livelli territoriali </a:t>
            </a:r>
          </a:p>
        </p:txBody>
      </p:sp>
    </p:spTree>
    <p:extLst>
      <p:ext uri="{BB962C8B-B14F-4D97-AF65-F5344CB8AC3E}">
        <p14:creationId xmlns:p14="http://schemas.microsoft.com/office/powerpoint/2010/main" val="343573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ADD39-3231-EF44-8126-99A8BA019CB1}"/>
              </a:ext>
            </a:extLst>
          </p:cNvPr>
          <p:cNvSpPr>
            <a:spLocks noGrp="1"/>
          </p:cNvSpPr>
          <p:nvPr>
            <p:ph type="title"/>
          </p:nvPr>
        </p:nvSpPr>
        <p:spPr>
          <a:xfrm>
            <a:off x="185391" y="2128817"/>
            <a:ext cx="3310163" cy="2396883"/>
          </a:xfrm>
        </p:spPr>
        <p:txBody>
          <a:bodyPr/>
          <a:lstStyle/>
          <a:p>
            <a:r>
              <a:rPr lang="it-IT" dirty="0"/>
              <a:t>Gerarchie e sviluppo economico</a:t>
            </a:r>
          </a:p>
        </p:txBody>
      </p:sp>
      <p:sp>
        <p:nvSpPr>
          <p:cNvPr id="3" name="Segnaposto contenuto 2">
            <a:extLst>
              <a:ext uri="{FF2B5EF4-FFF2-40B4-BE49-F238E27FC236}">
                <a16:creationId xmlns:a16="http://schemas.microsoft.com/office/drawing/2014/main" id="{4819519C-D10D-D84D-B56B-3F51B39B6B18}"/>
              </a:ext>
            </a:extLst>
          </p:cNvPr>
          <p:cNvSpPr>
            <a:spLocks noGrp="1"/>
          </p:cNvSpPr>
          <p:nvPr>
            <p:ph idx="1"/>
          </p:nvPr>
        </p:nvSpPr>
        <p:spPr>
          <a:xfrm>
            <a:off x="3871144" y="656629"/>
            <a:ext cx="8320856" cy="5833640"/>
          </a:xfrm>
        </p:spPr>
        <p:txBody>
          <a:bodyPr>
            <a:noAutofit/>
          </a:bodyPr>
          <a:lstStyle/>
          <a:p>
            <a:pPr marL="536575" indent="-525463">
              <a:buNone/>
            </a:pPr>
            <a:r>
              <a:rPr lang="it-IT" sz="2000" dirty="0"/>
              <a:t>Città </a:t>
            </a:r>
            <a:r>
              <a:rPr lang="it-IT" sz="2000" b="1" dirty="0"/>
              <a:t>commerciali</a:t>
            </a:r>
            <a:r>
              <a:rPr lang="it-IT" sz="2000" dirty="0"/>
              <a:t>: grandi centri di commercio e finanza internazionale a piccole città mercato a città portuali.</a:t>
            </a:r>
          </a:p>
          <a:p>
            <a:pPr marL="536575" indent="-525463">
              <a:buNone/>
            </a:pPr>
            <a:r>
              <a:rPr lang="it-IT" sz="2000" dirty="0"/>
              <a:t>Città </a:t>
            </a:r>
            <a:r>
              <a:rPr lang="it-IT" sz="2000" b="1" dirty="0"/>
              <a:t>capitale</a:t>
            </a:r>
            <a:r>
              <a:rPr lang="it-IT" sz="2000" dirty="0"/>
              <a:t>: con funzioni politiche  - di potere - pubbliche (non sempre la più grande del paese); come le città fortezze, dipendenti dal ruolo militare (del passato); le città religiose</a:t>
            </a:r>
          </a:p>
          <a:p>
            <a:pPr marL="536575" indent="-525463">
              <a:buNone/>
            </a:pPr>
            <a:r>
              <a:rPr lang="it-IT" sz="2000" dirty="0"/>
              <a:t>Città </a:t>
            </a:r>
            <a:r>
              <a:rPr lang="it-IT" sz="2000" b="1" dirty="0"/>
              <a:t>produttive</a:t>
            </a:r>
            <a:r>
              <a:rPr lang="it-IT" sz="2000" dirty="0"/>
              <a:t>: minerarie, della pesca, industriali e portuali</a:t>
            </a:r>
          </a:p>
          <a:p>
            <a:pPr marL="536575" indent="-525463">
              <a:buNone/>
            </a:pPr>
            <a:r>
              <a:rPr lang="it-IT" sz="2000" dirty="0"/>
              <a:t>Città </a:t>
            </a:r>
            <a:r>
              <a:rPr lang="it-IT" sz="2000" b="1" dirty="0"/>
              <a:t>universitarie, d’arte, del turismo</a:t>
            </a:r>
            <a:r>
              <a:rPr lang="it-IT" sz="2000" dirty="0"/>
              <a:t>.</a:t>
            </a:r>
          </a:p>
          <a:p>
            <a:pPr marL="536575" indent="-525463">
              <a:buNone/>
            </a:pPr>
            <a:endParaRPr lang="it-IT" sz="900" dirty="0"/>
          </a:p>
          <a:p>
            <a:pPr marL="536575" indent="-525463">
              <a:buNone/>
            </a:pPr>
            <a:r>
              <a:rPr lang="it-IT" sz="2000" dirty="0"/>
              <a:t>Duplice ruolo delle funzioni delle città:</a:t>
            </a:r>
          </a:p>
          <a:p>
            <a:pPr marL="1028700" indent="-400050">
              <a:buNone/>
            </a:pPr>
            <a:r>
              <a:rPr lang="it-IT" sz="2000" dirty="0"/>
              <a:t>- Fornire servizi e valorizzazione delle risorse locali (rivolta al territorio circostante)</a:t>
            </a:r>
          </a:p>
          <a:p>
            <a:pPr marL="1028700" indent="-400050">
              <a:buNone/>
            </a:pPr>
            <a:r>
              <a:rPr lang="it-IT" sz="2000" dirty="0"/>
              <a:t>- Tramite fra territorio circostante e i circuiti nazionali e internazionali della cultura, della conoscenza, delle innovazioni, della mobilità delle persone, delle merci, del denaro.</a:t>
            </a:r>
          </a:p>
        </p:txBody>
      </p:sp>
    </p:spTree>
    <p:extLst>
      <p:ext uri="{BB962C8B-B14F-4D97-AF65-F5344CB8AC3E}">
        <p14:creationId xmlns:p14="http://schemas.microsoft.com/office/powerpoint/2010/main" val="154111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AE60EC-6F30-FD4A-8EE5-94E7C4FD2AF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12C1932-013B-E84B-92D0-799D7C08BD9D}"/>
              </a:ext>
            </a:extLst>
          </p:cNvPr>
          <p:cNvSpPr>
            <a:spLocks noGrp="1"/>
          </p:cNvSpPr>
          <p:nvPr>
            <p:ph idx="1"/>
          </p:nvPr>
        </p:nvSpPr>
        <p:spPr/>
        <p:txBody>
          <a:bodyPr/>
          <a:lstStyle/>
          <a:p>
            <a:r>
              <a:rPr lang="it-IT" dirty="0"/>
              <a:t>Funzioni</a:t>
            </a:r>
          </a:p>
          <a:p>
            <a:r>
              <a:rPr lang="it-IT" dirty="0"/>
              <a:t>Culturali</a:t>
            </a:r>
          </a:p>
          <a:p>
            <a:r>
              <a:rPr lang="it-IT" dirty="0"/>
              <a:t>Direzionali</a:t>
            </a:r>
          </a:p>
          <a:p>
            <a:r>
              <a:rPr lang="it-IT" dirty="0"/>
              <a:t>Produttive</a:t>
            </a:r>
          </a:p>
          <a:p>
            <a:r>
              <a:rPr lang="it-IT" dirty="0"/>
              <a:t>Distributive</a:t>
            </a:r>
          </a:p>
          <a:p>
            <a:endParaRPr lang="it-IT" dirty="0"/>
          </a:p>
          <a:p>
            <a:endParaRPr lang="it-IT" dirty="0"/>
          </a:p>
          <a:p>
            <a:endParaRPr lang="it-IT" dirty="0"/>
          </a:p>
        </p:txBody>
      </p:sp>
    </p:spTree>
    <p:extLst>
      <p:ext uri="{BB962C8B-B14F-4D97-AF65-F5344CB8AC3E}">
        <p14:creationId xmlns:p14="http://schemas.microsoft.com/office/powerpoint/2010/main" val="121755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653BAA-E4F3-794F-B970-1E9B82A469B9}"/>
              </a:ext>
            </a:extLst>
          </p:cNvPr>
          <p:cNvSpPr>
            <a:spLocks noGrp="1"/>
          </p:cNvSpPr>
          <p:nvPr>
            <p:ph type="title"/>
          </p:nvPr>
        </p:nvSpPr>
        <p:spPr>
          <a:xfrm>
            <a:off x="-1" y="1746854"/>
            <a:ext cx="3645243" cy="3461753"/>
          </a:xfrm>
        </p:spPr>
        <p:txBody>
          <a:bodyPr>
            <a:normAutofit/>
          </a:bodyPr>
          <a:lstStyle/>
          <a:p>
            <a:r>
              <a:rPr lang="it-IT" sz="4000" dirty="0"/>
              <a:t>A diverse città corrispondono diverse funzioni. 1. attività/funzioni </a:t>
            </a:r>
            <a:r>
              <a:rPr lang="it-IT" sz="4000" dirty="0">
                <a:solidFill>
                  <a:srgbClr val="FF0000"/>
                </a:solidFill>
              </a:rPr>
              <a:t>culturali</a:t>
            </a:r>
          </a:p>
        </p:txBody>
      </p:sp>
      <p:pic>
        <p:nvPicPr>
          <p:cNvPr id="7" name="Segnaposto contenuto 6">
            <a:extLst>
              <a:ext uri="{FF2B5EF4-FFF2-40B4-BE49-F238E27FC236}">
                <a16:creationId xmlns:a16="http://schemas.microsoft.com/office/drawing/2014/main" id="{65796765-788E-0F4B-9B99-FF56087DBC02}"/>
              </a:ext>
            </a:extLst>
          </p:cNvPr>
          <p:cNvPicPr>
            <a:picLocks noGrp="1" noChangeAspect="1"/>
          </p:cNvPicPr>
          <p:nvPr>
            <p:ph idx="1"/>
          </p:nvPr>
        </p:nvPicPr>
        <p:blipFill>
          <a:blip r:embed="rId2"/>
          <a:stretch>
            <a:fillRect/>
          </a:stretch>
        </p:blipFill>
        <p:spPr>
          <a:xfrm>
            <a:off x="3860019" y="1645072"/>
            <a:ext cx="8331981" cy="3665316"/>
          </a:xfrm>
        </p:spPr>
      </p:pic>
    </p:spTree>
    <p:extLst>
      <p:ext uri="{BB962C8B-B14F-4D97-AF65-F5344CB8AC3E}">
        <p14:creationId xmlns:p14="http://schemas.microsoft.com/office/powerpoint/2010/main" val="254232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ED46EC-A961-FA4E-A17C-6B2853336509}"/>
              </a:ext>
            </a:extLst>
          </p:cNvPr>
          <p:cNvSpPr>
            <a:spLocks noGrp="1"/>
          </p:cNvSpPr>
          <p:nvPr>
            <p:ph type="title"/>
          </p:nvPr>
        </p:nvSpPr>
        <p:spPr>
          <a:xfrm>
            <a:off x="154235" y="1598420"/>
            <a:ext cx="3651645" cy="3181923"/>
          </a:xfrm>
        </p:spPr>
        <p:txBody>
          <a:bodyPr>
            <a:noAutofit/>
          </a:bodyPr>
          <a:lstStyle/>
          <a:p>
            <a:r>
              <a:rPr lang="it-IT" sz="4000" dirty="0"/>
              <a:t>A diverse città corrispondono diverse funzioni. 2. attività/funzioni </a:t>
            </a:r>
            <a:r>
              <a:rPr lang="it-IT" sz="4000" dirty="0">
                <a:solidFill>
                  <a:srgbClr val="FF0000"/>
                </a:solidFill>
              </a:rPr>
              <a:t>direzionali</a:t>
            </a:r>
          </a:p>
        </p:txBody>
      </p:sp>
      <p:pic>
        <p:nvPicPr>
          <p:cNvPr id="4" name="Immagine 3">
            <a:extLst>
              <a:ext uri="{FF2B5EF4-FFF2-40B4-BE49-F238E27FC236}">
                <a16:creationId xmlns:a16="http://schemas.microsoft.com/office/drawing/2014/main" id="{C850B456-683A-9F45-918D-3D44949B8A2D}"/>
              </a:ext>
            </a:extLst>
          </p:cNvPr>
          <p:cNvPicPr>
            <a:picLocks noChangeAspect="1"/>
          </p:cNvPicPr>
          <p:nvPr/>
        </p:nvPicPr>
        <p:blipFill>
          <a:blip r:embed="rId2"/>
          <a:stretch>
            <a:fillRect/>
          </a:stretch>
        </p:blipFill>
        <p:spPr>
          <a:xfrm>
            <a:off x="3805881" y="1598420"/>
            <a:ext cx="8157760" cy="3793924"/>
          </a:xfrm>
          <a:prstGeom prst="rect">
            <a:avLst/>
          </a:prstGeom>
        </p:spPr>
      </p:pic>
    </p:spTree>
    <p:extLst>
      <p:ext uri="{BB962C8B-B14F-4D97-AF65-F5344CB8AC3E}">
        <p14:creationId xmlns:p14="http://schemas.microsoft.com/office/powerpoint/2010/main" val="267968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E0430-9D59-014E-A56F-F03810184D53}"/>
              </a:ext>
            </a:extLst>
          </p:cNvPr>
          <p:cNvSpPr>
            <a:spLocks noGrp="1"/>
          </p:cNvSpPr>
          <p:nvPr>
            <p:ph type="title"/>
          </p:nvPr>
        </p:nvSpPr>
        <p:spPr>
          <a:xfrm>
            <a:off x="160639" y="1214418"/>
            <a:ext cx="3657600" cy="4410877"/>
          </a:xfrm>
        </p:spPr>
        <p:txBody>
          <a:bodyPr>
            <a:noAutofit/>
          </a:bodyPr>
          <a:lstStyle/>
          <a:p>
            <a:r>
              <a:rPr lang="it-IT" sz="4000" dirty="0"/>
              <a:t>A diverse città corrispondono diverse funzioni. </a:t>
            </a:r>
            <a:br>
              <a:rPr lang="it-IT" sz="4000" dirty="0"/>
            </a:br>
            <a:r>
              <a:rPr lang="it-IT" sz="4000" dirty="0"/>
              <a:t>3. attività/funzioni </a:t>
            </a:r>
            <a:r>
              <a:rPr lang="it-IT" sz="4000" dirty="0">
                <a:solidFill>
                  <a:srgbClr val="FF0000"/>
                </a:solidFill>
              </a:rPr>
              <a:t>produttive</a:t>
            </a:r>
          </a:p>
        </p:txBody>
      </p:sp>
      <p:pic>
        <p:nvPicPr>
          <p:cNvPr id="6" name="Segnaposto contenuto 5">
            <a:extLst>
              <a:ext uri="{FF2B5EF4-FFF2-40B4-BE49-F238E27FC236}">
                <a16:creationId xmlns:a16="http://schemas.microsoft.com/office/drawing/2014/main" id="{0E1ECB68-2FB3-AB45-83B8-F4296B60DCE5}"/>
              </a:ext>
            </a:extLst>
          </p:cNvPr>
          <p:cNvPicPr>
            <a:picLocks noGrp="1" noChangeAspect="1"/>
          </p:cNvPicPr>
          <p:nvPr>
            <p:ph idx="1"/>
          </p:nvPr>
        </p:nvPicPr>
        <p:blipFill>
          <a:blip r:embed="rId2"/>
          <a:stretch>
            <a:fillRect/>
          </a:stretch>
        </p:blipFill>
        <p:spPr>
          <a:xfrm>
            <a:off x="3818238" y="2040614"/>
            <a:ext cx="8373762" cy="2758484"/>
          </a:xfrm>
        </p:spPr>
      </p:pic>
    </p:spTree>
    <p:extLst>
      <p:ext uri="{BB962C8B-B14F-4D97-AF65-F5344CB8AC3E}">
        <p14:creationId xmlns:p14="http://schemas.microsoft.com/office/powerpoint/2010/main" val="146375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40A92B-0B22-844E-AE8A-62D1D1042AB3}"/>
              </a:ext>
            </a:extLst>
          </p:cNvPr>
          <p:cNvSpPr>
            <a:spLocks noGrp="1"/>
          </p:cNvSpPr>
          <p:nvPr>
            <p:ph type="title"/>
          </p:nvPr>
        </p:nvSpPr>
        <p:spPr>
          <a:xfrm>
            <a:off x="0" y="1370040"/>
            <a:ext cx="3657600" cy="4232105"/>
          </a:xfrm>
        </p:spPr>
        <p:txBody>
          <a:bodyPr>
            <a:noAutofit/>
          </a:bodyPr>
          <a:lstStyle/>
          <a:p>
            <a:r>
              <a:rPr lang="it-IT" sz="4000" dirty="0"/>
              <a:t>A diverse città corrispondono diverse funzioni. </a:t>
            </a:r>
            <a:br>
              <a:rPr lang="it-IT" sz="4000" dirty="0"/>
            </a:br>
            <a:r>
              <a:rPr lang="it-IT" sz="4000" dirty="0"/>
              <a:t>4. attività/funzioni </a:t>
            </a:r>
            <a:r>
              <a:rPr lang="it-IT" sz="4000" dirty="0">
                <a:solidFill>
                  <a:srgbClr val="FF0000"/>
                </a:solidFill>
              </a:rPr>
              <a:t>distributive</a:t>
            </a:r>
          </a:p>
        </p:txBody>
      </p:sp>
      <p:pic>
        <p:nvPicPr>
          <p:cNvPr id="7" name="Segnaposto contenuto 6">
            <a:extLst>
              <a:ext uri="{FF2B5EF4-FFF2-40B4-BE49-F238E27FC236}">
                <a16:creationId xmlns:a16="http://schemas.microsoft.com/office/drawing/2014/main" id="{DED841F1-FC13-544B-9977-733D0A346F9D}"/>
              </a:ext>
            </a:extLst>
          </p:cNvPr>
          <p:cNvPicPr>
            <a:picLocks noGrp="1" noChangeAspect="1"/>
          </p:cNvPicPr>
          <p:nvPr>
            <p:ph idx="1"/>
          </p:nvPr>
        </p:nvPicPr>
        <p:blipFill>
          <a:blip r:embed="rId2"/>
          <a:stretch>
            <a:fillRect/>
          </a:stretch>
        </p:blipFill>
        <p:spPr>
          <a:xfrm>
            <a:off x="3892378" y="1711036"/>
            <a:ext cx="8299622" cy="4086813"/>
          </a:xfrm>
        </p:spPr>
      </p:pic>
    </p:spTree>
    <p:extLst>
      <p:ext uri="{BB962C8B-B14F-4D97-AF65-F5344CB8AC3E}">
        <p14:creationId xmlns:p14="http://schemas.microsoft.com/office/powerpoint/2010/main" val="385523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AD520-EAE9-354D-A938-4F79B6B59365}"/>
              </a:ext>
            </a:extLst>
          </p:cNvPr>
          <p:cNvSpPr>
            <a:spLocks noGrp="1"/>
          </p:cNvSpPr>
          <p:nvPr>
            <p:ph type="title"/>
          </p:nvPr>
        </p:nvSpPr>
        <p:spPr>
          <a:xfrm>
            <a:off x="0" y="2904323"/>
            <a:ext cx="3310359" cy="764852"/>
          </a:xfrm>
        </p:spPr>
        <p:txBody>
          <a:bodyPr>
            <a:normAutofit fontScale="90000"/>
          </a:bodyPr>
          <a:lstStyle/>
          <a:p>
            <a:r>
              <a:rPr lang="it-IT" dirty="0"/>
              <a:t>Località centrali</a:t>
            </a:r>
          </a:p>
        </p:txBody>
      </p:sp>
      <p:sp>
        <p:nvSpPr>
          <p:cNvPr id="3" name="Segnaposto contenuto 2">
            <a:extLst>
              <a:ext uri="{FF2B5EF4-FFF2-40B4-BE49-F238E27FC236}">
                <a16:creationId xmlns:a16="http://schemas.microsoft.com/office/drawing/2014/main" id="{E92ED57D-1827-CD46-87CB-ABEB05D33B3E}"/>
              </a:ext>
            </a:extLst>
          </p:cNvPr>
          <p:cNvSpPr>
            <a:spLocks noGrp="1"/>
          </p:cNvSpPr>
          <p:nvPr>
            <p:ph idx="1"/>
          </p:nvPr>
        </p:nvSpPr>
        <p:spPr>
          <a:xfrm>
            <a:off x="2743200" y="196770"/>
            <a:ext cx="9051401" cy="6516546"/>
          </a:xfrm>
        </p:spPr>
        <p:txBody>
          <a:bodyPr>
            <a:normAutofit/>
          </a:bodyPr>
          <a:lstStyle/>
          <a:p>
            <a:pPr marL="536575" indent="-525463">
              <a:buNone/>
            </a:pPr>
            <a:r>
              <a:rPr lang="it-IT" sz="2000" dirty="0"/>
              <a:t>La funzione si esercita su un raggio d’azione che individua una centralità del luogo (città). Esiste quindi una gerarchia territoriale e anche una gerarchia di località centrali, che ne determina la distribuzione</a:t>
            </a:r>
          </a:p>
          <a:p>
            <a:pPr marL="536575" indent="-525463">
              <a:buNone/>
            </a:pPr>
            <a:r>
              <a:rPr lang="it-IT" sz="2000" dirty="0"/>
              <a:t>Gerarchia urbana: suddivisione delle località centrali in ranghi (o livelli) in base al raggio delle funzioni centrali che esse svolgono, perciò alle dimensioni della loro area di gravitazione espresse in termini di soglia e di portata.</a:t>
            </a:r>
          </a:p>
          <a:p>
            <a:pPr marL="536575" indent="-525463">
              <a:buNone/>
            </a:pPr>
            <a:r>
              <a:rPr lang="it-IT" sz="2000" dirty="0"/>
              <a:t>Walther </a:t>
            </a:r>
            <a:r>
              <a:rPr lang="it-IT" sz="2000" dirty="0" err="1"/>
              <a:t>Christaller</a:t>
            </a:r>
            <a:r>
              <a:rPr lang="it-IT" sz="2000" dirty="0"/>
              <a:t>: </a:t>
            </a:r>
            <a:r>
              <a:rPr lang="it-IT" sz="2000" i="1" dirty="0"/>
              <a:t>Le località centrali della Germania meridionale (1933)</a:t>
            </a:r>
          </a:p>
          <a:p>
            <a:pPr marL="536575" indent="-525463">
              <a:buNone/>
            </a:pPr>
            <a:r>
              <a:rPr lang="it-IT" sz="2000" dirty="0"/>
              <a:t>Quanto si è disposti a spostarsi per acquistare un prodotto o usufruire di un servizio? La distanza massima percorribile è la </a:t>
            </a:r>
            <a:r>
              <a:rPr lang="it-IT" sz="2000" b="1" dirty="0"/>
              <a:t>portata</a:t>
            </a:r>
            <a:r>
              <a:rPr lang="it-IT" sz="2000" dirty="0"/>
              <a:t>. La disponibilità e la tipologia del servizio è dipende dalla </a:t>
            </a:r>
            <a:r>
              <a:rPr lang="it-IT" sz="2000" b="1" dirty="0"/>
              <a:t>soglia</a:t>
            </a:r>
            <a:r>
              <a:rPr lang="it-IT" sz="2000" dirty="0"/>
              <a:t>, il numero minimo di utenti necessari per rendere vantaggiosa (per privati) e non troppo onerosa (per la pubblica amministrazione) l’offerta di un determinato bene o servizio. Maggiore è la loro specializzazione, maggiore sarà la soglia necessaria per giustificare la loro offerta.</a:t>
            </a:r>
          </a:p>
          <a:p>
            <a:pPr marL="536575" indent="-525463">
              <a:buNone/>
            </a:pPr>
            <a:endParaRPr lang="it-IT" sz="1000" dirty="0"/>
          </a:p>
          <a:p>
            <a:pPr marL="536575" indent="-525463">
              <a:buNone/>
            </a:pPr>
            <a:r>
              <a:rPr lang="it-IT" sz="2000" dirty="0"/>
              <a:t>La gerarchia di città si fonda su una graduatoria, al cui vertice ci sono le città globali</a:t>
            </a:r>
          </a:p>
        </p:txBody>
      </p:sp>
    </p:spTree>
    <p:extLst>
      <p:ext uri="{BB962C8B-B14F-4D97-AF65-F5344CB8AC3E}">
        <p14:creationId xmlns:p14="http://schemas.microsoft.com/office/powerpoint/2010/main" val="102517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CACDF0-1994-A140-A305-5502ED81B279}"/>
              </a:ext>
            </a:extLst>
          </p:cNvPr>
          <p:cNvSpPr>
            <a:spLocks noGrp="1"/>
          </p:cNvSpPr>
          <p:nvPr>
            <p:ph type="title"/>
          </p:nvPr>
        </p:nvSpPr>
        <p:spPr>
          <a:xfrm>
            <a:off x="198643" y="2753852"/>
            <a:ext cx="2575423" cy="727612"/>
          </a:xfrm>
        </p:spPr>
        <p:txBody>
          <a:bodyPr>
            <a:normAutofit fontScale="90000"/>
          </a:bodyPr>
          <a:lstStyle/>
          <a:p>
            <a:r>
              <a:rPr lang="it-IT" dirty="0"/>
              <a:t>Le città</a:t>
            </a:r>
          </a:p>
        </p:txBody>
      </p:sp>
      <p:sp>
        <p:nvSpPr>
          <p:cNvPr id="3" name="Segnaposto contenuto 2">
            <a:extLst>
              <a:ext uri="{FF2B5EF4-FFF2-40B4-BE49-F238E27FC236}">
                <a16:creationId xmlns:a16="http://schemas.microsoft.com/office/drawing/2014/main" id="{E46682BD-52F6-0648-9D58-87175176F6D9}"/>
              </a:ext>
            </a:extLst>
          </p:cNvPr>
          <p:cNvSpPr>
            <a:spLocks noGrp="1"/>
          </p:cNvSpPr>
          <p:nvPr>
            <p:ph idx="1"/>
          </p:nvPr>
        </p:nvSpPr>
        <p:spPr>
          <a:xfrm>
            <a:off x="3530278" y="833377"/>
            <a:ext cx="8317165" cy="5197034"/>
          </a:xfrm>
        </p:spPr>
        <p:txBody>
          <a:bodyPr>
            <a:normAutofit/>
          </a:bodyPr>
          <a:lstStyle/>
          <a:p>
            <a:pPr marL="720725" indent="-676275">
              <a:buNone/>
            </a:pPr>
            <a:r>
              <a:rPr lang="it-IT" sz="2200" dirty="0"/>
              <a:t>Sono una delle componenti fondamentali del mondo contemporaneo (1/2 della popolazione mondiale vive in un’area urbana)</a:t>
            </a:r>
          </a:p>
          <a:p>
            <a:pPr marL="720725" indent="-676275">
              <a:buNone/>
            </a:pPr>
            <a:r>
              <a:rPr lang="it-IT" sz="2200" dirty="0"/>
              <a:t>I luoghi principali dell’interazione  sociale, dello scambio, della produzione culturale</a:t>
            </a:r>
          </a:p>
          <a:p>
            <a:pPr marL="720725" indent="-676275">
              <a:buNone/>
            </a:pPr>
            <a:r>
              <a:rPr lang="it-IT" sz="2200" dirty="0"/>
              <a:t>I motori dell’economia globale</a:t>
            </a:r>
          </a:p>
          <a:p>
            <a:pPr marL="720725" indent="-676275">
              <a:buNone/>
            </a:pPr>
            <a:r>
              <a:rPr lang="it-IT" sz="2200" dirty="0"/>
              <a:t>Definizione di città cambia a seconda del Paese, ma tutte svolgono la funzione di località centrale al servizio di un proprio hinterland o area di gravitazione</a:t>
            </a:r>
          </a:p>
          <a:p>
            <a:pPr marL="720725" indent="-676275">
              <a:buNone/>
            </a:pPr>
            <a:r>
              <a:rPr lang="it-IT" sz="2200" dirty="0"/>
              <a:t>Per </a:t>
            </a:r>
            <a:r>
              <a:rPr lang="it-IT" sz="2200" b="1" dirty="0"/>
              <a:t>località centrale </a:t>
            </a:r>
            <a:r>
              <a:rPr lang="it-IT" sz="2200" dirty="0"/>
              <a:t>si intende un centro abitato al cui interno è concentrata l’offerta di beni e servizi rivolta a soddisfare la domanda di utenti distribuita nel territorio circostante, detto hinterland o area di gravitazione</a:t>
            </a:r>
          </a:p>
          <a:p>
            <a:pPr marL="0" indent="0">
              <a:buNone/>
            </a:pPr>
            <a:endParaRPr lang="it-IT" dirty="0"/>
          </a:p>
        </p:txBody>
      </p:sp>
    </p:spTree>
    <p:extLst>
      <p:ext uri="{BB962C8B-B14F-4D97-AF65-F5344CB8AC3E}">
        <p14:creationId xmlns:p14="http://schemas.microsoft.com/office/powerpoint/2010/main" val="222742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362814-F094-E241-9722-AD682FAEEC1E}"/>
              </a:ext>
            </a:extLst>
          </p:cNvPr>
          <p:cNvSpPr>
            <a:spLocks noGrp="1"/>
          </p:cNvSpPr>
          <p:nvPr>
            <p:ph type="title"/>
          </p:nvPr>
        </p:nvSpPr>
        <p:spPr>
          <a:xfrm>
            <a:off x="0" y="2290863"/>
            <a:ext cx="3126259" cy="2431607"/>
          </a:xfrm>
        </p:spPr>
        <p:txBody>
          <a:bodyPr>
            <a:normAutofit fontScale="90000"/>
          </a:bodyPr>
          <a:lstStyle/>
          <a:p>
            <a:r>
              <a:rPr lang="it-IT" dirty="0"/>
              <a:t>Attività locali e esportatrici</a:t>
            </a:r>
          </a:p>
        </p:txBody>
      </p:sp>
      <p:sp>
        <p:nvSpPr>
          <p:cNvPr id="3" name="Segnaposto contenuto 2">
            <a:extLst>
              <a:ext uri="{FF2B5EF4-FFF2-40B4-BE49-F238E27FC236}">
                <a16:creationId xmlns:a16="http://schemas.microsoft.com/office/drawing/2014/main" id="{8AE6D223-2B7D-274F-AF80-9BA40CD39153}"/>
              </a:ext>
            </a:extLst>
          </p:cNvPr>
          <p:cNvSpPr>
            <a:spLocks noGrp="1"/>
          </p:cNvSpPr>
          <p:nvPr>
            <p:ph idx="1"/>
          </p:nvPr>
        </p:nvSpPr>
        <p:spPr>
          <a:xfrm>
            <a:off x="3460830" y="451413"/>
            <a:ext cx="8426368" cy="6134582"/>
          </a:xfrm>
        </p:spPr>
        <p:txBody>
          <a:bodyPr>
            <a:normAutofit/>
          </a:bodyPr>
          <a:lstStyle/>
          <a:p>
            <a:pPr marL="365125" indent="-354013">
              <a:buNone/>
            </a:pPr>
            <a:r>
              <a:rPr lang="it-IT" dirty="0"/>
              <a:t>Le attività economiche sono i motori della crescita e della decrescita urbana.</a:t>
            </a:r>
          </a:p>
          <a:p>
            <a:pPr marL="365125" indent="-354013">
              <a:buNone/>
            </a:pPr>
            <a:r>
              <a:rPr lang="it-IT" dirty="0"/>
              <a:t>Da distinguere fra locali e esportatrici</a:t>
            </a:r>
          </a:p>
          <a:p>
            <a:pPr marL="365125" indent="-354013">
              <a:buNone/>
            </a:pPr>
            <a:r>
              <a:rPr lang="it-IT" b="1" dirty="0"/>
              <a:t>Attività locali</a:t>
            </a:r>
            <a:r>
              <a:rPr lang="it-IT" dirty="0"/>
              <a:t>: produzione di beni e servizi consumati localmente per sussistenza (interne alla città o al suo hinterland)</a:t>
            </a:r>
          </a:p>
          <a:p>
            <a:pPr marL="365125" indent="-354013">
              <a:buNone/>
            </a:pPr>
            <a:r>
              <a:rPr lang="it-IT" b="1" dirty="0"/>
              <a:t>Attività esportatrici</a:t>
            </a:r>
            <a:r>
              <a:rPr lang="it-IT" dirty="0"/>
              <a:t>: quelle che consentono lo scambio con ciò che non è prodotto all’interno, e che si rivolgono a spazi maggiori, dal regionale all’internazionale.</a:t>
            </a:r>
          </a:p>
          <a:p>
            <a:pPr marL="365125" indent="-354013">
              <a:buNone/>
            </a:pPr>
            <a:r>
              <a:rPr lang="it-IT" dirty="0"/>
              <a:t>Non riguardano solo i prodotti vendibili (merci), ma anche strutture di servizio (ospedali, università,…).</a:t>
            </a:r>
          </a:p>
          <a:p>
            <a:pPr marL="365125" indent="-354013">
              <a:buNone/>
            </a:pPr>
            <a:r>
              <a:rPr lang="it-IT" dirty="0"/>
              <a:t>Attività esportatrici come attività di base in quanto ogni loro crescita porta a un aumento delle attività locali. Il problema è che le attività di base cambiano e possono essere sostituite</a:t>
            </a:r>
            <a:r>
              <a:rPr lang="it-IT" dirty="0">
                <a:sym typeface="Wingdings" pitchFamily="2" charset="2"/>
              </a:rPr>
              <a:t> </a:t>
            </a:r>
            <a:r>
              <a:rPr lang="it-IT" b="1" dirty="0" err="1">
                <a:sym typeface="Wingdings" pitchFamily="2" charset="2"/>
              </a:rPr>
              <a:t>disurbanizzazione</a:t>
            </a:r>
            <a:endParaRPr lang="it-IT" b="1" dirty="0">
              <a:sym typeface="Wingdings" pitchFamily="2" charset="2"/>
            </a:endParaRPr>
          </a:p>
          <a:p>
            <a:pPr marL="365125" indent="-354013">
              <a:buNone/>
            </a:pPr>
            <a:endParaRPr lang="it-IT" sz="800" b="1" dirty="0">
              <a:sym typeface="Wingdings" pitchFamily="2" charset="2"/>
            </a:endParaRPr>
          </a:p>
          <a:p>
            <a:pPr marL="365125" indent="-354013">
              <a:buNone/>
            </a:pPr>
            <a:r>
              <a:rPr lang="it-IT" dirty="0"/>
              <a:t>Le nuove attività terziarie, a parità di ricchezza prodotta, richiedono un numero di occupati minore </a:t>
            </a:r>
          </a:p>
        </p:txBody>
      </p:sp>
    </p:spTree>
    <p:extLst>
      <p:ext uri="{BB962C8B-B14F-4D97-AF65-F5344CB8AC3E}">
        <p14:creationId xmlns:p14="http://schemas.microsoft.com/office/powerpoint/2010/main" val="137104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6120A-AC3B-654A-80BF-5A35E56A2B1C}"/>
              </a:ext>
            </a:extLst>
          </p:cNvPr>
          <p:cNvSpPr>
            <a:spLocks noGrp="1"/>
          </p:cNvSpPr>
          <p:nvPr>
            <p:ph type="title"/>
          </p:nvPr>
        </p:nvSpPr>
        <p:spPr>
          <a:xfrm>
            <a:off x="104369" y="3077943"/>
            <a:ext cx="2601761" cy="1938899"/>
          </a:xfrm>
        </p:spPr>
        <p:txBody>
          <a:bodyPr>
            <a:normAutofit/>
          </a:bodyPr>
          <a:lstStyle/>
          <a:p>
            <a:r>
              <a:rPr lang="it-IT" dirty="0"/>
              <a:t>Città globali</a:t>
            </a:r>
          </a:p>
        </p:txBody>
      </p:sp>
      <p:sp>
        <p:nvSpPr>
          <p:cNvPr id="3" name="Segnaposto contenuto 2">
            <a:extLst>
              <a:ext uri="{FF2B5EF4-FFF2-40B4-BE49-F238E27FC236}">
                <a16:creationId xmlns:a16="http://schemas.microsoft.com/office/drawing/2014/main" id="{5803BBC4-916C-2A48-939D-3254A0F0EFC3}"/>
              </a:ext>
            </a:extLst>
          </p:cNvPr>
          <p:cNvSpPr>
            <a:spLocks noGrp="1"/>
          </p:cNvSpPr>
          <p:nvPr>
            <p:ph idx="1"/>
          </p:nvPr>
        </p:nvSpPr>
        <p:spPr>
          <a:xfrm>
            <a:off x="3333479" y="3878145"/>
            <a:ext cx="8472667" cy="2652049"/>
          </a:xfrm>
        </p:spPr>
        <p:txBody>
          <a:bodyPr>
            <a:normAutofit/>
          </a:bodyPr>
          <a:lstStyle/>
          <a:p>
            <a:pPr marL="0" indent="0">
              <a:buNone/>
            </a:pPr>
            <a:r>
              <a:rPr lang="it-IT" sz="1900" dirty="0"/>
              <a:t>Sono i centri principali del potere economico mondiale, in grado di esercitare un’influenza e controllo sul resto del mondo in termini di flussi di informazioni, beni, capitali.</a:t>
            </a:r>
          </a:p>
          <a:p>
            <a:pPr marL="0" indent="0">
              <a:buNone/>
            </a:pPr>
            <a:r>
              <a:rPr lang="it-IT" sz="1900" dirty="0"/>
              <a:t>Non nascono con la globalizzazione (attuale) ma in essa trovano sostegno e giustificazione</a:t>
            </a:r>
          </a:p>
          <a:p>
            <a:pPr marL="0" indent="0">
              <a:buNone/>
            </a:pPr>
            <a:r>
              <a:rPr lang="it-IT" sz="1900" dirty="0"/>
              <a:t>Dipendono dalla dislocazione delle sedi delle imprese multinazionali e dei servizi professionali avanzati (finanza, assicurazioni, pubblicità, informazioni, settore legale)</a:t>
            </a:r>
          </a:p>
        </p:txBody>
      </p:sp>
      <p:pic>
        <p:nvPicPr>
          <p:cNvPr id="5" name="Immagine 4">
            <a:extLst>
              <a:ext uri="{FF2B5EF4-FFF2-40B4-BE49-F238E27FC236}">
                <a16:creationId xmlns:a16="http://schemas.microsoft.com/office/drawing/2014/main" id="{78027A20-4770-7C41-8032-43A3E676388E}"/>
              </a:ext>
            </a:extLst>
          </p:cNvPr>
          <p:cNvPicPr>
            <a:picLocks noChangeAspect="1"/>
          </p:cNvPicPr>
          <p:nvPr/>
        </p:nvPicPr>
        <p:blipFill>
          <a:blip r:embed="rId2"/>
          <a:stretch>
            <a:fillRect/>
          </a:stretch>
        </p:blipFill>
        <p:spPr>
          <a:xfrm>
            <a:off x="4345821" y="192429"/>
            <a:ext cx="6447981" cy="3661941"/>
          </a:xfrm>
          <a:prstGeom prst="rect">
            <a:avLst/>
          </a:prstGeom>
        </p:spPr>
      </p:pic>
    </p:spTree>
    <p:extLst>
      <p:ext uri="{BB962C8B-B14F-4D97-AF65-F5344CB8AC3E}">
        <p14:creationId xmlns:p14="http://schemas.microsoft.com/office/powerpoint/2010/main" val="414130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84BE6-C27B-464C-8B0B-F1E4E276893B}"/>
              </a:ext>
            </a:extLst>
          </p:cNvPr>
          <p:cNvSpPr>
            <a:spLocks noGrp="1"/>
          </p:cNvSpPr>
          <p:nvPr>
            <p:ph type="title"/>
          </p:nvPr>
        </p:nvSpPr>
        <p:spPr>
          <a:xfrm>
            <a:off x="271850" y="494271"/>
            <a:ext cx="2224216" cy="1800806"/>
          </a:xfrm>
        </p:spPr>
        <p:txBody>
          <a:bodyPr>
            <a:normAutofit/>
          </a:bodyPr>
          <a:lstStyle/>
          <a:p>
            <a:r>
              <a:rPr lang="it-IT" dirty="0"/>
              <a:t>Città globali</a:t>
            </a:r>
          </a:p>
        </p:txBody>
      </p:sp>
      <p:pic>
        <p:nvPicPr>
          <p:cNvPr id="5" name="Segnaposto contenuto 4">
            <a:extLst>
              <a:ext uri="{FF2B5EF4-FFF2-40B4-BE49-F238E27FC236}">
                <a16:creationId xmlns:a16="http://schemas.microsoft.com/office/drawing/2014/main" id="{6A29520A-D08E-0540-AA72-AC66FDAB1E3A}"/>
              </a:ext>
            </a:extLst>
          </p:cNvPr>
          <p:cNvPicPr>
            <a:picLocks noGrp="1" noChangeAspect="1"/>
          </p:cNvPicPr>
          <p:nvPr>
            <p:ph idx="1"/>
          </p:nvPr>
        </p:nvPicPr>
        <p:blipFill>
          <a:blip r:embed="rId2"/>
          <a:stretch>
            <a:fillRect/>
          </a:stretch>
        </p:blipFill>
        <p:spPr>
          <a:xfrm>
            <a:off x="561424" y="2295077"/>
            <a:ext cx="3638309" cy="4399136"/>
          </a:xfrm>
        </p:spPr>
      </p:pic>
      <p:sp>
        <p:nvSpPr>
          <p:cNvPr id="6" name="CasellaDiTesto 5">
            <a:extLst>
              <a:ext uri="{FF2B5EF4-FFF2-40B4-BE49-F238E27FC236}">
                <a16:creationId xmlns:a16="http://schemas.microsoft.com/office/drawing/2014/main" id="{C2E040B4-8C5A-6C47-9123-40AEE347EC1F}"/>
              </a:ext>
            </a:extLst>
          </p:cNvPr>
          <p:cNvSpPr txBox="1"/>
          <p:nvPr/>
        </p:nvSpPr>
        <p:spPr>
          <a:xfrm>
            <a:off x="4265376" y="969623"/>
            <a:ext cx="7926624" cy="5016758"/>
          </a:xfrm>
          <a:prstGeom prst="rect">
            <a:avLst/>
          </a:prstGeom>
          <a:noFill/>
        </p:spPr>
        <p:txBody>
          <a:bodyPr wrap="square" rtlCol="0">
            <a:spAutoFit/>
          </a:bodyPr>
          <a:lstStyle/>
          <a:p>
            <a:pPr marL="490538" indent="-479425"/>
            <a:r>
              <a:rPr lang="it-IT" sz="2000" dirty="0"/>
              <a:t>Città globali come </a:t>
            </a:r>
            <a:r>
              <a:rPr lang="it-IT" sz="2000" u="sng" dirty="0"/>
              <a:t>nodi di una rete di primo livello </a:t>
            </a:r>
            <a:r>
              <a:rPr lang="it-IT" sz="2000" dirty="0"/>
              <a:t>nella gerarchia mondiale, si caratterizzano anche per la complessità e la eterogeneità della loro composizione sociale (attraggono grandi masse di popolazione).</a:t>
            </a:r>
          </a:p>
          <a:p>
            <a:pPr marL="490538" indent="-479425"/>
            <a:r>
              <a:rPr lang="it-IT" sz="2000" dirty="0"/>
              <a:t>Luoghi di </a:t>
            </a:r>
            <a:r>
              <a:rPr lang="it-IT" sz="2000" u="sng" dirty="0"/>
              <a:t>incontro immediato</a:t>
            </a:r>
            <a:r>
              <a:rPr lang="it-IT" sz="2000" dirty="0"/>
              <a:t> fra sistema urbano locale e le reti globali, tra esigenze di gente comune e strategie di chi comanda il mondo. </a:t>
            </a:r>
          </a:p>
          <a:p>
            <a:pPr marL="490538" indent="-479425"/>
            <a:r>
              <a:rPr lang="it-IT" sz="2000" dirty="0"/>
              <a:t>Centri della </a:t>
            </a:r>
            <a:r>
              <a:rPr lang="it-IT" sz="2000" u="sng" dirty="0"/>
              <a:t>polarizzazione economica massima</a:t>
            </a:r>
            <a:r>
              <a:rPr lang="it-IT" sz="2000" dirty="0"/>
              <a:t>, luoghi del conflitto sociale.</a:t>
            </a:r>
          </a:p>
          <a:p>
            <a:pPr marL="490538" indent="-479425"/>
            <a:r>
              <a:rPr lang="it-IT" sz="2000" dirty="0"/>
              <a:t>Molte capitali nazionali e regionali hanno </a:t>
            </a:r>
            <a:r>
              <a:rPr lang="it-IT" sz="2000" u="sng" dirty="0"/>
              <a:t>perso la capacità </a:t>
            </a:r>
            <a:r>
              <a:rPr lang="it-IT" sz="2000" dirty="0"/>
              <a:t>di controllo sul proprio territorio proprio per la loro «decadenza» di importanza.</a:t>
            </a:r>
          </a:p>
          <a:p>
            <a:pPr marL="490538" indent="-479425"/>
            <a:r>
              <a:rPr lang="it-IT" sz="2000" dirty="0"/>
              <a:t>Per ovviare a ciò sono entrate in competizione per attrarre nuove funzioni e investimenti e avere trasformazioni funzionali: da centralità territoriale a centralità di (nella) rete per non «sparire».</a:t>
            </a:r>
          </a:p>
        </p:txBody>
      </p:sp>
    </p:spTree>
    <p:extLst>
      <p:ext uri="{BB962C8B-B14F-4D97-AF65-F5344CB8AC3E}">
        <p14:creationId xmlns:p14="http://schemas.microsoft.com/office/powerpoint/2010/main" val="210075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F908B-FB03-D14B-A7D9-1A860AE8D03A}"/>
              </a:ext>
            </a:extLst>
          </p:cNvPr>
          <p:cNvSpPr>
            <a:spLocks noGrp="1"/>
          </p:cNvSpPr>
          <p:nvPr>
            <p:ph type="title"/>
          </p:nvPr>
        </p:nvSpPr>
        <p:spPr>
          <a:xfrm>
            <a:off x="106214" y="2310658"/>
            <a:ext cx="2694859" cy="2180319"/>
          </a:xfrm>
        </p:spPr>
        <p:txBody>
          <a:bodyPr>
            <a:normAutofit fontScale="90000"/>
          </a:bodyPr>
          <a:lstStyle/>
          <a:p>
            <a:r>
              <a:rPr lang="it-IT" dirty="0"/>
              <a:t>La struttura urbana</a:t>
            </a:r>
          </a:p>
        </p:txBody>
      </p:sp>
      <p:sp>
        <p:nvSpPr>
          <p:cNvPr id="3" name="Segnaposto contenuto 2">
            <a:extLst>
              <a:ext uri="{FF2B5EF4-FFF2-40B4-BE49-F238E27FC236}">
                <a16:creationId xmlns:a16="http://schemas.microsoft.com/office/drawing/2014/main" id="{9B5AF588-02D9-CC41-AE19-EB1DE7C4D555}"/>
              </a:ext>
            </a:extLst>
          </p:cNvPr>
          <p:cNvSpPr>
            <a:spLocks noGrp="1"/>
          </p:cNvSpPr>
          <p:nvPr>
            <p:ph idx="1"/>
          </p:nvPr>
        </p:nvSpPr>
        <p:spPr>
          <a:xfrm>
            <a:off x="3507130" y="649525"/>
            <a:ext cx="8229600" cy="6029067"/>
          </a:xfrm>
        </p:spPr>
        <p:txBody>
          <a:bodyPr>
            <a:normAutofit/>
          </a:bodyPr>
          <a:lstStyle/>
          <a:p>
            <a:pPr marL="0" indent="0">
              <a:buNone/>
            </a:pPr>
            <a:r>
              <a:rPr lang="it-IT" sz="2400" dirty="0"/>
              <a:t>La </a:t>
            </a:r>
            <a:r>
              <a:rPr lang="it-IT" sz="2400" b="1" dirty="0"/>
              <a:t>morfologia urbana </a:t>
            </a:r>
            <a:r>
              <a:rPr lang="it-IT" sz="2400" dirty="0"/>
              <a:t>è la forma fisica della città. La si vede nella sua planimetria che contiene la distribuzione degli </a:t>
            </a:r>
            <a:r>
              <a:rPr lang="it-IT" sz="2400" u="sng" dirty="0"/>
              <a:t>spazi</a:t>
            </a:r>
            <a:r>
              <a:rPr lang="it-IT" sz="2400" dirty="0"/>
              <a:t>, costruiti e non, pubblici e privati, avvenuta sulla base dei </a:t>
            </a:r>
            <a:r>
              <a:rPr lang="it-IT" sz="2400" u="sng" dirty="0"/>
              <a:t>lineamenti del sito </a:t>
            </a:r>
            <a:r>
              <a:rPr lang="it-IT" sz="2400" dirty="0"/>
              <a:t>e della sua </a:t>
            </a:r>
            <a:r>
              <a:rPr lang="it-IT" sz="2400" u="sng" dirty="0"/>
              <a:t>evoluzione </a:t>
            </a:r>
            <a:r>
              <a:rPr lang="it-IT" sz="2400" dirty="0"/>
              <a:t>storica.</a:t>
            </a:r>
          </a:p>
          <a:p>
            <a:pPr marL="0" indent="0">
              <a:buNone/>
            </a:pPr>
            <a:r>
              <a:rPr lang="it-IT" sz="2400" dirty="0"/>
              <a:t>Tra gli agglomerati tradizionali:</a:t>
            </a:r>
          </a:p>
          <a:p>
            <a:pPr marL="1444752" lvl="3" indent="0">
              <a:buNone/>
            </a:pPr>
            <a:r>
              <a:rPr lang="it-IT" sz="2400" dirty="0"/>
              <a:t>Città a pianta a scacchiera o a griglia</a:t>
            </a:r>
          </a:p>
          <a:p>
            <a:pPr marL="1444752" lvl="3" indent="0">
              <a:buNone/>
            </a:pPr>
            <a:r>
              <a:rPr lang="it-IT" sz="2400" dirty="0"/>
              <a:t>Città a pianta radiocentrica</a:t>
            </a:r>
          </a:p>
          <a:p>
            <a:pPr marL="1444752" lvl="3" indent="0">
              <a:buNone/>
            </a:pPr>
            <a:r>
              <a:rPr lang="it-IT" sz="2400" dirty="0"/>
              <a:t>Città lineari</a:t>
            </a:r>
          </a:p>
          <a:p>
            <a:pPr marL="11113" lvl="3" indent="0">
              <a:buNone/>
            </a:pPr>
            <a:r>
              <a:rPr lang="it-IT" sz="2400" i="0" dirty="0"/>
              <a:t>In più ci sono le città pianificate, irregolari (anche labirintiche).</a:t>
            </a:r>
          </a:p>
          <a:p>
            <a:pPr marL="11113" lvl="3" indent="0">
              <a:buNone/>
            </a:pPr>
            <a:endParaRPr lang="it-IT" sz="2400" i="0" dirty="0"/>
          </a:p>
          <a:p>
            <a:pPr marL="11113" lvl="3" indent="0">
              <a:buNone/>
            </a:pPr>
            <a:r>
              <a:rPr lang="it-IT" sz="2400" b="1" dirty="0"/>
              <a:t>Però</a:t>
            </a:r>
            <a:r>
              <a:rPr lang="it-IT" sz="2400" dirty="0"/>
              <a:t> l</a:t>
            </a:r>
            <a:r>
              <a:rPr lang="it-IT" sz="2400" i="0" dirty="0"/>
              <a:t>e descrizioni geometriche hanno poco senso se non sono collegate ai processi storici che le hanno generate</a:t>
            </a:r>
          </a:p>
        </p:txBody>
      </p:sp>
    </p:spTree>
    <p:extLst>
      <p:ext uri="{BB962C8B-B14F-4D97-AF65-F5344CB8AC3E}">
        <p14:creationId xmlns:p14="http://schemas.microsoft.com/office/powerpoint/2010/main" val="107021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3B6170-DA3F-F04C-BD1F-4F28FE34A736}"/>
              </a:ext>
            </a:extLst>
          </p:cNvPr>
          <p:cNvSpPr>
            <a:spLocks noGrp="1"/>
          </p:cNvSpPr>
          <p:nvPr>
            <p:ph type="title"/>
          </p:nvPr>
        </p:nvSpPr>
        <p:spPr>
          <a:xfrm>
            <a:off x="167442" y="2894425"/>
            <a:ext cx="2798179" cy="1584978"/>
          </a:xfrm>
        </p:spPr>
        <p:txBody>
          <a:bodyPr>
            <a:normAutofit fontScale="90000"/>
          </a:bodyPr>
          <a:lstStyle/>
          <a:p>
            <a:r>
              <a:rPr lang="it-IT" dirty="0"/>
              <a:t>La struttura urbana</a:t>
            </a:r>
          </a:p>
        </p:txBody>
      </p:sp>
      <p:sp>
        <p:nvSpPr>
          <p:cNvPr id="3" name="Segnaposto contenuto 2">
            <a:extLst>
              <a:ext uri="{FF2B5EF4-FFF2-40B4-BE49-F238E27FC236}">
                <a16:creationId xmlns:a16="http://schemas.microsoft.com/office/drawing/2014/main" id="{3B5EC1EB-3AB2-6441-A251-EA119B7E9B8A}"/>
              </a:ext>
            </a:extLst>
          </p:cNvPr>
          <p:cNvSpPr>
            <a:spLocks noGrp="1"/>
          </p:cNvSpPr>
          <p:nvPr>
            <p:ph idx="1"/>
          </p:nvPr>
        </p:nvSpPr>
        <p:spPr>
          <a:xfrm>
            <a:off x="3299254" y="790831"/>
            <a:ext cx="8654207" cy="5835255"/>
          </a:xfrm>
        </p:spPr>
        <p:txBody>
          <a:bodyPr>
            <a:normAutofit/>
          </a:bodyPr>
          <a:lstStyle/>
          <a:p>
            <a:pPr marL="720725" indent="-355600">
              <a:buNone/>
            </a:pPr>
            <a:r>
              <a:rPr lang="it-IT" sz="2400" dirty="0"/>
              <a:t>Le morfologie delle città, se non in casi estremi, non sono omogenee in forza della sovrapposizione storica, dei mutamenti amministrativi, pianificatori, politici, sulla viabilità, interna e esterna.</a:t>
            </a:r>
          </a:p>
          <a:p>
            <a:pPr marL="720725" indent="-355600">
              <a:buNone/>
            </a:pPr>
            <a:r>
              <a:rPr lang="it-IT" sz="2400" dirty="0"/>
              <a:t>La planimetria è bidimensionale, manca la considerazione dell’altezza (grattacieli, villette) e della profondità (spazi sotterranei, metropolitane) </a:t>
            </a:r>
            <a:r>
              <a:rPr lang="it-IT" sz="2400" dirty="0">
                <a:sym typeface="Wingdings" pitchFamily="2" charset="2"/>
              </a:rPr>
              <a:t> volumetria.</a:t>
            </a:r>
          </a:p>
          <a:p>
            <a:pPr marL="720725" indent="-355600">
              <a:buNone/>
            </a:pPr>
            <a:r>
              <a:rPr lang="it-IT" sz="2400" dirty="0">
                <a:sym typeface="Wingdings" pitchFamily="2" charset="2"/>
              </a:rPr>
              <a:t>Inoltre occorre considerare la disposizione della popolazione e delle varie attività economiche</a:t>
            </a:r>
          </a:p>
          <a:p>
            <a:pPr marL="720725" indent="-355600">
              <a:buNone/>
            </a:pPr>
            <a:r>
              <a:rPr lang="it-IT" sz="2400" dirty="0">
                <a:sym typeface="Wingdings" pitchFamily="2" charset="2"/>
              </a:rPr>
              <a:t>Fino a metà Novecento i modelli morfologici dominanti erano quelli dell’Europa occidentale e del Nord America, ora sono più complessi.</a:t>
            </a:r>
            <a:endParaRPr lang="it-IT" sz="2400" dirty="0"/>
          </a:p>
        </p:txBody>
      </p:sp>
    </p:spTree>
    <p:extLst>
      <p:ext uri="{BB962C8B-B14F-4D97-AF65-F5344CB8AC3E}">
        <p14:creationId xmlns:p14="http://schemas.microsoft.com/office/powerpoint/2010/main" val="342507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50B2FA-16C9-824F-A5C5-EBD98898B542}"/>
              </a:ext>
            </a:extLst>
          </p:cNvPr>
          <p:cNvSpPr>
            <a:spLocks noGrp="1"/>
          </p:cNvSpPr>
          <p:nvPr>
            <p:ph type="title"/>
          </p:nvPr>
        </p:nvSpPr>
        <p:spPr>
          <a:xfrm>
            <a:off x="274968" y="2657900"/>
            <a:ext cx="3794623" cy="727612"/>
          </a:xfrm>
        </p:spPr>
        <p:txBody>
          <a:bodyPr>
            <a:normAutofit fontScale="90000"/>
          </a:bodyPr>
          <a:lstStyle/>
          <a:p>
            <a:r>
              <a:rPr lang="it-IT" dirty="0"/>
              <a:t>Schemi di città</a:t>
            </a:r>
          </a:p>
        </p:txBody>
      </p:sp>
      <p:sp>
        <p:nvSpPr>
          <p:cNvPr id="3" name="Segnaposto contenuto 2">
            <a:extLst>
              <a:ext uri="{FF2B5EF4-FFF2-40B4-BE49-F238E27FC236}">
                <a16:creationId xmlns:a16="http://schemas.microsoft.com/office/drawing/2014/main" id="{AEA0A773-8827-BB48-B72E-8EC89D157936}"/>
              </a:ext>
            </a:extLst>
          </p:cNvPr>
          <p:cNvSpPr>
            <a:spLocks noGrp="1"/>
          </p:cNvSpPr>
          <p:nvPr>
            <p:ph idx="1"/>
          </p:nvPr>
        </p:nvSpPr>
        <p:spPr>
          <a:xfrm>
            <a:off x="3426107" y="208344"/>
            <a:ext cx="8403220" cy="6649656"/>
          </a:xfrm>
        </p:spPr>
        <p:txBody>
          <a:bodyPr>
            <a:normAutofit lnSpcReduction="10000"/>
          </a:bodyPr>
          <a:lstStyle/>
          <a:p>
            <a:pPr marL="490538" indent="-446088">
              <a:buNone/>
            </a:pPr>
            <a:r>
              <a:rPr lang="it-IT" sz="2200" dirty="0"/>
              <a:t>Al centro il quartiere degli affari (</a:t>
            </a:r>
            <a:r>
              <a:rPr lang="it-IT" sz="2200" b="1" dirty="0"/>
              <a:t>CBD</a:t>
            </a:r>
            <a:r>
              <a:rPr lang="it-IT" sz="2200" dirty="0"/>
              <a:t> </a:t>
            </a:r>
            <a:r>
              <a:rPr lang="it-IT" sz="2200" i="1" dirty="0"/>
              <a:t>Central Business </a:t>
            </a:r>
            <a:r>
              <a:rPr lang="it-IT" sz="2200" i="1" dirty="0" err="1"/>
              <a:t>District</a:t>
            </a:r>
            <a:r>
              <a:rPr lang="it-IT" sz="2200" dirty="0"/>
              <a:t>), attorno aree miste di servizi (cultura, trasporti, piccoli negozi) e residenza, abitate da classi sociali meno abbienti (ma con spazi per high society). Attorno a queste due prime aree concentriche, ci sono la </a:t>
            </a:r>
            <a:r>
              <a:rPr lang="it-IT" sz="2200" b="1" dirty="0"/>
              <a:t>semi- periferia </a:t>
            </a:r>
            <a:r>
              <a:rPr lang="it-IT" sz="2200" dirty="0"/>
              <a:t>(o di transizione) e la </a:t>
            </a:r>
            <a:r>
              <a:rPr lang="it-IT" sz="2200" b="1" dirty="0"/>
              <a:t>periferia</a:t>
            </a:r>
            <a:r>
              <a:rPr lang="it-IT" sz="2200" dirty="0"/>
              <a:t>, attraversate da assi di comunicazioni principali. Nella prima i quartieri residenziali non popolari, nella seconda quelli popolari e gli stabilimenti industriali. Al di là, le aree periferiche extra urbane.</a:t>
            </a:r>
          </a:p>
          <a:p>
            <a:pPr marL="490538" indent="-446088">
              <a:buNone/>
            </a:pPr>
            <a:r>
              <a:rPr lang="it-IT" sz="2200" dirty="0"/>
              <a:t>Oggi questo schema vale per i centri minori e quelli che non sono stati in grado di adeguarsi alle nuove metodologie produttive e allo sviluppo delle reti.</a:t>
            </a:r>
          </a:p>
          <a:p>
            <a:pPr marL="490538" indent="-446088">
              <a:buNone/>
            </a:pPr>
            <a:r>
              <a:rPr lang="it-IT" sz="2200" dirty="0"/>
              <a:t>Quindi abbiamo una dispersione urbana, in cui manca l’ordine pregresso imposto dal rapporto centro-periferia. La densità della popolazione e dell’occupazione del suolo, il prezzo degli spazi e le centralità funzionali sono molto variabili all’interno dello stesso centro a seconda delle risposte che danno alle diverse logiche di sviluppo, che sono sia esogene (il decentramento metropolitano) sia endogene (relative alle specifiche modalità di vita locali)</a:t>
            </a:r>
          </a:p>
        </p:txBody>
      </p:sp>
    </p:spTree>
    <p:extLst>
      <p:ext uri="{BB962C8B-B14F-4D97-AF65-F5344CB8AC3E}">
        <p14:creationId xmlns:p14="http://schemas.microsoft.com/office/powerpoint/2010/main" val="60507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4EEB32-04C7-0D4B-95F5-E53D9B6D1C91}"/>
              </a:ext>
            </a:extLst>
          </p:cNvPr>
          <p:cNvSpPr>
            <a:spLocks noGrp="1"/>
          </p:cNvSpPr>
          <p:nvPr>
            <p:ph type="title"/>
          </p:nvPr>
        </p:nvSpPr>
        <p:spPr>
          <a:xfrm>
            <a:off x="215586" y="2641460"/>
            <a:ext cx="2620211" cy="1722196"/>
          </a:xfrm>
        </p:spPr>
        <p:txBody>
          <a:bodyPr>
            <a:normAutofit fontScale="90000"/>
          </a:bodyPr>
          <a:lstStyle/>
          <a:p>
            <a:r>
              <a:rPr lang="it-IT" dirty="0"/>
              <a:t>Uso del suolo urbano</a:t>
            </a:r>
          </a:p>
        </p:txBody>
      </p:sp>
      <p:sp>
        <p:nvSpPr>
          <p:cNvPr id="3" name="Segnaposto contenuto 2">
            <a:extLst>
              <a:ext uri="{FF2B5EF4-FFF2-40B4-BE49-F238E27FC236}">
                <a16:creationId xmlns:a16="http://schemas.microsoft.com/office/drawing/2014/main" id="{1C64C86D-8670-2C44-A5E2-EFE2EE4D5DCE}"/>
              </a:ext>
            </a:extLst>
          </p:cNvPr>
          <p:cNvSpPr>
            <a:spLocks noGrp="1"/>
          </p:cNvSpPr>
          <p:nvPr>
            <p:ph idx="1"/>
          </p:nvPr>
        </p:nvSpPr>
        <p:spPr>
          <a:xfrm>
            <a:off x="3449255" y="1"/>
            <a:ext cx="8358431" cy="6718852"/>
          </a:xfrm>
        </p:spPr>
        <p:txBody>
          <a:bodyPr>
            <a:noAutofit/>
          </a:bodyPr>
          <a:lstStyle/>
          <a:p>
            <a:pPr marL="0" indent="0">
              <a:buNone/>
            </a:pPr>
            <a:r>
              <a:rPr lang="it-IT" sz="2200" dirty="0"/>
              <a:t>Tre i principali processi che influenzano la struttura della città</a:t>
            </a:r>
          </a:p>
          <a:p>
            <a:pPr lvl="1">
              <a:buFont typeface="Arial" panose="020B0604020202020204" pitchFamily="34" charset="0"/>
              <a:buChar char="•"/>
            </a:pPr>
            <a:r>
              <a:rPr lang="it-IT" sz="2200" b="1" dirty="0"/>
              <a:t>Centralizzazione</a:t>
            </a:r>
            <a:r>
              <a:rPr lang="it-IT" sz="2200" dirty="0"/>
              <a:t>: processo che porta popolazione e attività economiche a confluire verso i quartieri centrali della città</a:t>
            </a:r>
          </a:p>
          <a:p>
            <a:pPr lvl="1">
              <a:buFont typeface="Arial" panose="020B0604020202020204" pitchFamily="34" charset="0"/>
              <a:buChar char="•"/>
            </a:pPr>
            <a:r>
              <a:rPr lang="it-IT" sz="2200" b="1" dirty="0"/>
              <a:t>Decentralizzazione</a:t>
            </a:r>
            <a:r>
              <a:rPr lang="it-IT" sz="2200" dirty="0"/>
              <a:t>: fenomeno di uscita dal centro verso la periferia</a:t>
            </a:r>
          </a:p>
          <a:p>
            <a:pPr lvl="1">
              <a:buFont typeface="Arial" panose="020B0604020202020204" pitchFamily="34" charset="0"/>
              <a:buChar char="•"/>
            </a:pPr>
            <a:r>
              <a:rPr lang="it-IT" sz="2200" b="1" dirty="0"/>
              <a:t>Agglomerazione</a:t>
            </a:r>
            <a:r>
              <a:rPr lang="it-IT" sz="2200" dirty="0"/>
              <a:t>: concentrazione di attività/funzioni in determinate parti della città</a:t>
            </a:r>
          </a:p>
          <a:p>
            <a:pPr marL="365125" indent="-320675">
              <a:buNone/>
            </a:pPr>
            <a:r>
              <a:rPr lang="it-IT" sz="2200" dirty="0"/>
              <a:t>Questo comporta una struttura </a:t>
            </a:r>
            <a:r>
              <a:rPr lang="it-IT" sz="2200" u="sng" dirty="0"/>
              <a:t>policentrica</a:t>
            </a:r>
            <a:r>
              <a:rPr lang="it-IT" sz="2200" dirty="0"/>
              <a:t>, detta anche </a:t>
            </a:r>
            <a:r>
              <a:rPr lang="it-IT" sz="2200" i="1" dirty="0"/>
              <a:t>multipolare</a:t>
            </a:r>
            <a:r>
              <a:rPr lang="it-IT" sz="2200" dirty="0"/>
              <a:t>, per cui le città sono spesso caratterizzate da una zonizzazione funzionale (=suddivisione del territorio in zone caratterizzate da specifiche funzioni o usi del suolo) che porta a una diversificazione del valore dei rispettivi terreni, ovvero una delle forze economiche che maggiormente incidono sull’uso del suolo urbano.</a:t>
            </a:r>
          </a:p>
          <a:p>
            <a:pPr marL="365125" indent="-320675">
              <a:buNone/>
            </a:pPr>
            <a:r>
              <a:rPr lang="it-IT" sz="2200" dirty="0"/>
              <a:t>Talvolta l’uso del suolo dipende più che dal mercato dalle scelte amministrative per inserire attività non commerciali ma necessarie (scuole, ospedali, area pubbliche), attuate mediante normativa che regola l’uso del suolo e quindi il suo sviluppo</a:t>
            </a:r>
          </a:p>
        </p:txBody>
      </p:sp>
    </p:spTree>
    <p:extLst>
      <p:ext uri="{BB962C8B-B14F-4D97-AF65-F5344CB8AC3E}">
        <p14:creationId xmlns:p14="http://schemas.microsoft.com/office/powerpoint/2010/main" val="88366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AD577-DD8B-4042-ABA8-7599DAA6FD17}"/>
              </a:ext>
            </a:extLst>
          </p:cNvPr>
          <p:cNvSpPr>
            <a:spLocks noGrp="1"/>
          </p:cNvSpPr>
          <p:nvPr>
            <p:ph type="title"/>
          </p:nvPr>
        </p:nvSpPr>
        <p:spPr/>
        <p:txBody>
          <a:bodyPr/>
          <a:lstStyle/>
          <a:p>
            <a:r>
              <a:rPr lang="it-IT" dirty="0"/>
              <a:t>Modelli urbani</a:t>
            </a:r>
          </a:p>
        </p:txBody>
      </p:sp>
      <p:sp>
        <p:nvSpPr>
          <p:cNvPr id="3" name="Segnaposto contenuto 2">
            <a:extLst>
              <a:ext uri="{FF2B5EF4-FFF2-40B4-BE49-F238E27FC236}">
                <a16:creationId xmlns:a16="http://schemas.microsoft.com/office/drawing/2014/main" id="{9C92C0E4-DB1F-9D45-B1DF-279DFA3A95A9}"/>
              </a:ext>
            </a:extLst>
          </p:cNvPr>
          <p:cNvSpPr>
            <a:spLocks noGrp="1"/>
          </p:cNvSpPr>
          <p:nvPr>
            <p:ph idx="1"/>
          </p:nvPr>
        </p:nvSpPr>
        <p:spPr/>
        <p:txBody>
          <a:bodyPr>
            <a:normAutofit/>
          </a:bodyPr>
          <a:lstStyle/>
          <a:p>
            <a:r>
              <a:rPr lang="it-IT" sz="2400" dirty="0"/>
              <a:t>A zone concentriche</a:t>
            </a:r>
          </a:p>
          <a:p>
            <a:r>
              <a:rPr lang="it-IT" sz="2400" dirty="0"/>
              <a:t>Dei nuclei multipli</a:t>
            </a:r>
          </a:p>
          <a:p>
            <a:r>
              <a:rPr lang="it-IT" sz="2400" dirty="0"/>
              <a:t>Le città europee</a:t>
            </a:r>
          </a:p>
          <a:p>
            <a:r>
              <a:rPr lang="it-IT" sz="2400" dirty="0"/>
              <a:t>Le città nord americane</a:t>
            </a:r>
          </a:p>
          <a:p>
            <a:r>
              <a:rPr lang="it-IT" sz="2400" dirty="0"/>
              <a:t>Le città dell’ex Unione Sovietica e dei paesi socialisti</a:t>
            </a:r>
          </a:p>
          <a:p>
            <a:r>
              <a:rPr lang="it-IT" sz="2400" dirty="0"/>
              <a:t>Le città del Sud del mondo e dei paesi emergenti</a:t>
            </a:r>
          </a:p>
          <a:p>
            <a:r>
              <a:rPr lang="it-IT" sz="2400" dirty="0"/>
              <a:t>Le città islamiche</a:t>
            </a:r>
          </a:p>
        </p:txBody>
      </p:sp>
    </p:spTree>
    <p:extLst>
      <p:ext uri="{BB962C8B-B14F-4D97-AF65-F5344CB8AC3E}">
        <p14:creationId xmlns:p14="http://schemas.microsoft.com/office/powerpoint/2010/main" val="258345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1395EF-888B-7742-BF0B-C756B5B4D9A7}"/>
              </a:ext>
            </a:extLst>
          </p:cNvPr>
          <p:cNvSpPr>
            <a:spLocks noGrp="1"/>
          </p:cNvSpPr>
          <p:nvPr>
            <p:ph type="title"/>
          </p:nvPr>
        </p:nvSpPr>
        <p:spPr>
          <a:xfrm>
            <a:off x="221961" y="2616631"/>
            <a:ext cx="2966082" cy="2511423"/>
          </a:xfrm>
        </p:spPr>
        <p:txBody>
          <a:bodyPr>
            <a:normAutofit fontScale="90000"/>
          </a:bodyPr>
          <a:lstStyle/>
          <a:p>
            <a:r>
              <a:rPr lang="it-IT" dirty="0"/>
              <a:t>Popolazione e governo delle città</a:t>
            </a:r>
          </a:p>
        </p:txBody>
      </p:sp>
      <p:sp>
        <p:nvSpPr>
          <p:cNvPr id="3" name="Segnaposto contenuto 2">
            <a:extLst>
              <a:ext uri="{FF2B5EF4-FFF2-40B4-BE49-F238E27FC236}">
                <a16:creationId xmlns:a16="http://schemas.microsoft.com/office/drawing/2014/main" id="{4CFDC620-80DF-3643-9F01-89CE409B2B63}"/>
              </a:ext>
            </a:extLst>
          </p:cNvPr>
          <p:cNvSpPr>
            <a:spLocks noGrp="1"/>
          </p:cNvSpPr>
          <p:nvPr>
            <p:ph idx="1"/>
          </p:nvPr>
        </p:nvSpPr>
        <p:spPr>
          <a:xfrm>
            <a:off x="3588933" y="1709909"/>
            <a:ext cx="8133843" cy="4324865"/>
          </a:xfrm>
        </p:spPr>
        <p:txBody>
          <a:bodyPr>
            <a:normAutofit/>
          </a:bodyPr>
          <a:lstStyle/>
          <a:p>
            <a:pPr marL="0" indent="0">
              <a:buNone/>
            </a:pPr>
            <a:r>
              <a:rPr lang="it-IT" sz="2400" dirty="0"/>
              <a:t>Tre categorie di popolazione urbana:</a:t>
            </a:r>
          </a:p>
          <a:p>
            <a:pPr lvl="1">
              <a:buFont typeface="Arial" panose="020B0604020202020204" pitchFamily="34" charset="0"/>
              <a:buChar char="•"/>
            </a:pPr>
            <a:r>
              <a:rPr lang="it-IT" sz="2400" dirty="0"/>
              <a:t>Residenti</a:t>
            </a:r>
          </a:p>
          <a:p>
            <a:pPr lvl="1">
              <a:buFont typeface="Arial" panose="020B0604020202020204" pitchFamily="34" charset="0"/>
              <a:buChar char="•"/>
            </a:pPr>
            <a:r>
              <a:rPr lang="it-IT" sz="2400" dirty="0"/>
              <a:t>Pendolari</a:t>
            </a:r>
          </a:p>
          <a:p>
            <a:pPr lvl="1">
              <a:buFont typeface="Arial" panose="020B0604020202020204" pitchFamily="34" charset="0"/>
              <a:buChar char="•"/>
            </a:pPr>
            <a:r>
              <a:rPr lang="it-IT" sz="2400" dirty="0"/>
              <a:t>Utenti di servizi</a:t>
            </a:r>
          </a:p>
          <a:p>
            <a:pPr lvl="1">
              <a:buFont typeface="Arial" panose="020B0604020202020204" pitchFamily="34" charset="0"/>
              <a:buChar char="•"/>
            </a:pPr>
            <a:r>
              <a:rPr lang="it-IT" sz="2400" dirty="0"/>
              <a:t>+ utenti d’affari e turisti</a:t>
            </a:r>
          </a:p>
          <a:p>
            <a:pPr marL="0" indent="0">
              <a:buNone/>
            </a:pPr>
            <a:r>
              <a:rPr lang="it-IT" sz="2400" dirty="0"/>
              <a:t>L’afflusso di popolazione non residente (</a:t>
            </a:r>
            <a:r>
              <a:rPr lang="it-IT" sz="2400" i="1" dirty="0"/>
              <a:t>city-</a:t>
            </a:r>
            <a:r>
              <a:rPr lang="it-IT" sz="2400" i="1" dirty="0" err="1"/>
              <a:t>users</a:t>
            </a:r>
            <a:r>
              <a:rPr lang="it-IT" sz="2400" dirty="0"/>
              <a:t>) condiziona lo sviluppo urbanistico delle città sotto tanti aspetti diversi, talvolta più che gli interessi nei confronti dei residenti</a:t>
            </a:r>
          </a:p>
        </p:txBody>
      </p:sp>
    </p:spTree>
    <p:extLst>
      <p:ext uri="{BB962C8B-B14F-4D97-AF65-F5344CB8AC3E}">
        <p14:creationId xmlns:p14="http://schemas.microsoft.com/office/powerpoint/2010/main" val="365799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3DB91-799C-2546-A9B5-6112836D2525}"/>
              </a:ext>
            </a:extLst>
          </p:cNvPr>
          <p:cNvSpPr>
            <a:spLocks noGrp="1"/>
          </p:cNvSpPr>
          <p:nvPr>
            <p:ph type="title"/>
          </p:nvPr>
        </p:nvSpPr>
        <p:spPr>
          <a:xfrm>
            <a:off x="288055" y="2743954"/>
            <a:ext cx="2986486" cy="1828046"/>
          </a:xfrm>
        </p:spPr>
        <p:txBody>
          <a:bodyPr>
            <a:noAutofit/>
          </a:bodyPr>
          <a:lstStyle/>
          <a:p>
            <a:r>
              <a:rPr lang="it-IT" sz="4400" dirty="0"/>
              <a:t>Città e composizione sociale</a:t>
            </a:r>
          </a:p>
        </p:txBody>
      </p:sp>
      <p:sp>
        <p:nvSpPr>
          <p:cNvPr id="3" name="Segnaposto contenuto 2">
            <a:extLst>
              <a:ext uri="{FF2B5EF4-FFF2-40B4-BE49-F238E27FC236}">
                <a16:creationId xmlns:a16="http://schemas.microsoft.com/office/drawing/2014/main" id="{21B11377-58A7-3844-B1A0-1722C028BCBA}"/>
              </a:ext>
            </a:extLst>
          </p:cNvPr>
          <p:cNvSpPr>
            <a:spLocks noGrp="1"/>
          </p:cNvSpPr>
          <p:nvPr>
            <p:ph idx="1"/>
          </p:nvPr>
        </p:nvSpPr>
        <p:spPr>
          <a:xfrm>
            <a:off x="3426107" y="329961"/>
            <a:ext cx="8299048" cy="6528039"/>
          </a:xfrm>
        </p:spPr>
        <p:txBody>
          <a:bodyPr>
            <a:normAutofit/>
          </a:bodyPr>
          <a:lstStyle/>
          <a:p>
            <a:pPr marL="582613" indent="-400050">
              <a:buNone/>
            </a:pPr>
            <a:r>
              <a:rPr lang="it-IT" dirty="0"/>
              <a:t>Compresenza di persone con livelli di istruzione e occupazione diversi (posizione socio professionale) che hanno redditi e tipi di consumo diversi. Nelle città dei paesi economicamente avanzati la densità di persone appartenenti a classi superiori è statisticamente superiore alla media (15-20% in più) </a:t>
            </a:r>
            <a:r>
              <a:rPr lang="it-IT" dirty="0">
                <a:sym typeface="Wingdings" pitchFamily="2" charset="2"/>
              </a:rPr>
              <a:t> diverse esigenze, diverse risposte urbane.</a:t>
            </a:r>
          </a:p>
          <a:p>
            <a:pPr marL="582613" indent="-400050">
              <a:buNone/>
            </a:pPr>
            <a:r>
              <a:rPr lang="it-IT" dirty="0">
                <a:sym typeface="Wingdings" pitchFamily="2" charset="2"/>
              </a:rPr>
              <a:t>La loro presenza in città attira/richiede manodopera meno qualificata per soddisfare i servizi  polarizzazione sociale</a:t>
            </a:r>
          </a:p>
          <a:p>
            <a:pPr marL="582613" indent="-400050">
              <a:buNone/>
            </a:pPr>
            <a:r>
              <a:rPr lang="it-IT" dirty="0">
                <a:sym typeface="Wingdings" pitchFamily="2" charset="2"/>
              </a:rPr>
              <a:t>Nelle città del Sud del mondo, con la dimensione urbana cresce la percentuale di popolazione meno istruita e più povera, attirata dalla ricerca di sopravvivenza </a:t>
            </a:r>
          </a:p>
          <a:p>
            <a:pPr marL="582613" indent="-400050">
              <a:buNone/>
            </a:pPr>
            <a:r>
              <a:rPr lang="it-IT" dirty="0">
                <a:sym typeface="Wingdings" pitchFamily="2" charset="2"/>
              </a:rPr>
              <a:t>Spostamenti nell’occupazione degli spazi urbani:</a:t>
            </a:r>
          </a:p>
          <a:p>
            <a:pPr marL="582613" indent="-400050">
              <a:buNone/>
            </a:pPr>
            <a:r>
              <a:rPr lang="it-IT" b="1" dirty="0" err="1">
                <a:sym typeface="Wingdings" pitchFamily="2" charset="2"/>
              </a:rPr>
              <a:t>gentifrication</a:t>
            </a:r>
            <a:r>
              <a:rPr lang="it-IT" dirty="0">
                <a:sym typeface="Wingdings" pitchFamily="2" charset="2"/>
              </a:rPr>
              <a:t>, cioè quel processo per cui spazi abbandonati nel corso del Novecento dalle classi abbienti e divenuti residenziali per quelle a reddito minore, sono </a:t>
            </a:r>
            <a:r>
              <a:rPr lang="it-IT" dirty="0" err="1">
                <a:sym typeface="Wingdings" pitchFamily="2" charset="2"/>
              </a:rPr>
              <a:t>ri</a:t>
            </a:r>
            <a:r>
              <a:rPr lang="it-IT" dirty="0">
                <a:sym typeface="Wingdings" pitchFamily="2" charset="2"/>
              </a:rPr>
              <a:t>-conquistati attraverso recupero e la conseguente espulsione dei residenti non in grado di sostenere i costi dei nuovi servizi</a:t>
            </a:r>
          </a:p>
          <a:p>
            <a:pPr marL="582613" indent="-400050">
              <a:buNone/>
            </a:pPr>
            <a:r>
              <a:rPr lang="it-IT" b="1" dirty="0">
                <a:sym typeface="Wingdings" pitchFamily="2" charset="2"/>
              </a:rPr>
              <a:t>Baraccopoli</a:t>
            </a:r>
            <a:r>
              <a:rPr lang="it-IT" dirty="0">
                <a:sym typeface="Wingdings" pitchFamily="2" charset="2"/>
              </a:rPr>
              <a:t> (</a:t>
            </a:r>
            <a:r>
              <a:rPr lang="it-IT" dirty="0" err="1">
                <a:sym typeface="Wingdings" pitchFamily="2" charset="2"/>
              </a:rPr>
              <a:t>slums</a:t>
            </a:r>
            <a:r>
              <a:rPr lang="it-IT" dirty="0">
                <a:sym typeface="Wingdings" pitchFamily="2" charset="2"/>
              </a:rPr>
              <a:t>, </a:t>
            </a:r>
            <a:r>
              <a:rPr lang="it-IT" dirty="0" err="1">
                <a:sym typeface="Wingdings" pitchFamily="2" charset="2"/>
              </a:rPr>
              <a:t>bidonvilles</a:t>
            </a:r>
            <a:r>
              <a:rPr lang="it-IT" dirty="0">
                <a:sym typeface="Wingdings" pitchFamily="2" charset="2"/>
              </a:rPr>
              <a:t>, favela, </a:t>
            </a:r>
            <a:r>
              <a:rPr lang="it-IT" dirty="0" err="1">
                <a:sym typeface="Wingdings" pitchFamily="2" charset="2"/>
              </a:rPr>
              <a:t>barrios</a:t>
            </a:r>
            <a:r>
              <a:rPr lang="it-IT" dirty="0">
                <a:sym typeface="Wingdings" pitchFamily="2" charset="2"/>
              </a:rPr>
              <a:t>) vs. </a:t>
            </a:r>
            <a:r>
              <a:rPr lang="it-IT" b="1" dirty="0" err="1">
                <a:sym typeface="Wingdings" pitchFamily="2" charset="2"/>
              </a:rPr>
              <a:t>gated</a:t>
            </a:r>
            <a:r>
              <a:rPr lang="it-IT" b="1" dirty="0">
                <a:sym typeface="Wingdings" pitchFamily="2" charset="2"/>
              </a:rPr>
              <a:t> </a:t>
            </a:r>
            <a:r>
              <a:rPr lang="it-IT" b="1" dirty="0" err="1">
                <a:sym typeface="Wingdings" pitchFamily="2" charset="2"/>
              </a:rPr>
              <a:t>communities</a:t>
            </a:r>
            <a:r>
              <a:rPr lang="it-IT" b="1" dirty="0">
                <a:sym typeface="Wingdings" pitchFamily="2" charset="2"/>
              </a:rPr>
              <a:t> </a:t>
            </a:r>
            <a:r>
              <a:rPr lang="it-IT" dirty="0">
                <a:sym typeface="Wingdings" pitchFamily="2" charset="2"/>
              </a:rPr>
              <a:t>(comunità recintate)</a:t>
            </a:r>
            <a:endParaRPr lang="it-IT" dirty="0"/>
          </a:p>
        </p:txBody>
      </p:sp>
    </p:spTree>
    <p:extLst>
      <p:ext uri="{BB962C8B-B14F-4D97-AF65-F5344CB8AC3E}">
        <p14:creationId xmlns:p14="http://schemas.microsoft.com/office/powerpoint/2010/main" val="327751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C858B3-54F3-8B44-A718-C1C74DBE3109}"/>
              </a:ext>
            </a:extLst>
          </p:cNvPr>
          <p:cNvSpPr>
            <a:spLocks noGrp="1"/>
          </p:cNvSpPr>
          <p:nvPr>
            <p:ph type="title"/>
          </p:nvPr>
        </p:nvSpPr>
        <p:spPr>
          <a:xfrm>
            <a:off x="155839" y="2257817"/>
            <a:ext cx="3281841" cy="2388323"/>
          </a:xfrm>
        </p:spPr>
        <p:txBody>
          <a:bodyPr>
            <a:noAutofit/>
          </a:bodyPr>
          <a:lstStyle/>
          <a:p>
            <a:r>
              <a:rPr lang="it-IT" sz="4000" dirty="0"/>
              <a:t>Caratteristiche di una città</a:t>
            </a:r>
          </a:p>
        </p:txBody>
      </p:sp>
      <p:sp>
        <p:nvSpPr>
          <p:cNvPr id="3" name="Segnaposto contenuto 2">
            <a:extLst>
              <a:ext uri="{FF2B5EF4-FFF2-40B4-BE49-F238E27FC236}">
                <a16:creationId xmlns:a16="http://schemas.microsoft.com/office/drawing/2014/main" id="{8ED16F19-E8A7-624E-9D36-FEB168F2DC80}"/>
              </a:ext>
            </a:extLst>
          </p:cNvPr>
          <p:cNvSpPr>
            <a:spLocks noGrp="1"/>
          </p:cNvSpPr>
          <p:nvPr>
            <p:ph idx="1"/>
          </p:nvPr>
        </p:nvSpPr>
        <p:spPr>
          <a:xfrm>
            <a:off x="3437680" y="700687"/>
            <a:ext cx="8484243" cy="5943181"/>
          </a:xfrm>
        </p:spPr>
        <p:txBody>
          <a:bodyPr>
            <a:normAutofit/>
          </a:bodyPr>
          <a:lstStyle/>
          <a:p>
            <a:r>
              <a:rPr lang="it-IT" sz="2400" dirty="0"/>
              <a:t>Elevata </a:t>
            </a:r>
            <a:r>
              <a:rPr lang="it-IT" sz="2400" u="sng" dirty="0"/>
              <a:t>densità</a:t>
            </a:r>
            <a:r>
              <a:rPr lang="it-IT" sz="2400" dirty="0"/>
              <a:t> di popolazione</a:t>
            </a:r>
          </a:p>
          <a:p>
            <a:r>
              <a:rPr lang="it-IT" sz="2400" dirty="0"/>
              <a:t>Una certa </a:t>
            </a:r>
            <a:r>
              <a:rPr lang="it-IT" sz="2400" u="sng" dirty="0"/>
              <a:t>dimensione demografica </a:t>
            </a:r>
            <a:r>
              <a:rPr lang="it-IT" sz="2400" dirty="0"/>
              <a:t>che la distingue dai centri rurali</a:t>
            </a:r>
          </a:p>
          <a:p>
            <a:r>
              <a:rPr lang="it-IT" sz="2400" dirty="0"/>
              <a:t>Una </a:t>
            </a:r>
            <a:r>
              <a:rPr lang="it-IT" sz="2400" u="sng" dirty="0"/>
              <a:t>complessità di funzioni </a:t>
            </a:r>
            <a:r>
              <a:rPr lang="it-IT" sz="2400" dirty="0"/>
              <a:t>culturali, sociali, economiche alle quali corrispondono usi del suolo specializzati</a:t>
            </a:r>
          </a:p>
          <a:p>
            <a:r>
              <a:rPr lang="it-IT" sz="2400" dirty="0"/>
              <a:t>L’essere </a:t>
            </a:r>
            <a:r>
              <a:rPr lang="it-IT" sz="2400" u="sng" dirty="0"/>
              <a:t>centri di poteri </a:t>
            </a:r>
            <a:r>
              <a:rPr lang="it-IT" sz="2400" dirty="0"/>
              <a:t>connessi all’esercizio di queste varie funzioni</a:t>
            </a:r>
          </a:p>
          <a:p>
            <a:r>
              <a:rPr lang="it-IT" sz="2400" dirty="0"/>
              <a:t>L’essere ambienti </a:t>
            </a:r>
            <a:r>
              <a:rPr lang="it-IT" sz="2400" u="sng" dirty="0"/>
              <a:t>dinamici e creativi</a:t>
            </a:r>
          </a:p>
          <a:p>
            <a:r>
              <a:rPr lang="it-IT" sz="2400" dirty="0"/>
              <a:t>L’essere </a:t>
            </a:r>
            <a:r>
              <a:rPr lang="it-IT" sz="2400" u="sng" dirty="0"/>
              <a:t>connessi a altri </a:t>
            </a:r>
            <a:r>
              <a:rPr lang="it-IT" sz="2400" dirty="0"/>
              <a:t>luoghi urbani e rurali attraverso una fitta rete di relazioni e flussi di persone, beni, servizi, informazioni e denaro</a:t>
            </a:r>
          </a:p>
          <a:p>
            <a:r>
              <a:rPr lang="it-IT" sz="2400" dirty="0"/>
              <a:t>L’essere luoghi di grandi </a:t>
            </a:r>
            <a:r>
              <a:rPr lang="it-IT" sz="2400" u="sng" dirty="0"/>
              <a:t>contraddizioni e conflitti</a:t>
            </a:r>
            <a:r>
              <a:rPr lang="it-IT" sz="2400" dirty="0"/>
              <a:t>. Offrono opportunità e speranze, ma anche sono luoghi di povertà, privazioni, disperazioni e rivolte</a:t>
            </a:r>
          </a:p>
        </p:txBody>
      </p:sp>
    </p:spTree>
    <p:extLst>
      <p:ext uri="{BB962C8B-B14F-4D97-AF65-F5344CB8AC3E}">
        <p14:creationId xmlns:p14="http://schemas.microsoft.com/office/powerpoint/2010/main" val="305790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1D78E0-D8BB-9444-9B2C-475D88DD4050}"/>
              </a:ext>
            </a:extLst>
          </p:cNvPr>
          <p:cNvSpPr>
            <a:spLocks noGrp="1"/>
          </p:cNvSpPr>
          <p:nvPr>
            <p:ph type="title"/>
          </p:nvPr>
        </p:nvSpPr>
        <p:spPr>
          <a:xfrm>
            <a:off x="234778" y="2014151"/>
            <a:ext cx="2936685" cy="2175884"/>
          </a:xfrm>
        </p:spPr>
        <p:txBody>
          <a:bodyPr>
            <a:normAutofit/>
          </a:bodyPr>
          <a:lstStyle/>
          <a:p>
            <a:r>
              <a:rPr lang="it-IT" sz="4400" dirty="0"/>
              <a:t>Politiche urbane e l’urbanistica</a:t>
            </a:r>
          </a:p>
        </p:txBody>
      </p:sp>
      <p:sp>
        <p:nvSpPr>
          <p:cNvPr id="3" name="Segnaposto contenuto 2">
            <a:extLst>
              <a:ext uri="{FF2B5EF4-FFF2-40B4-BE49-F238E27FC236}">
                <a16:creationId xmlns:a16="http://schemas.microsoft.com/office/drawing/2014/main" id="{208760CD-189E-F343-8AD3-BE7B36BB93D8}"/>
              </a:ext>
            </a:extLst>
          </p:cNvPr>
          <p:cNvSpPr>
            <a:spLocks noGrp="1"/>
          </p:cNvSpPr>
          <p:nvPr>
            <p:ph idx="1"/>
          </p:nvPr>
        </p:nvSpPr>
        <p:spPr>
          <a:xfrm>
            <a:off x="3379808" y="162046"/>
            <a:ext cx="8480887" cy="6318267"/>
          </a:xfrm>
        </p:spPr>
        <p:txBody>
          <a:bodyPr>
            <a:normAutofit lnSpcReduction="10000"/>
          </a:bodyPr>
          <a:lstStyle/>
          <a:p>
            <a:pPr marL="582613" indent="-492125">
              <a:buNone/>
            </a:pPr>
            <a:r>
              <a:rPr lang="it-IT" b="1" dirty="0"/>
              <a:t>Urbanistica</a:t>
            </a:r>
            <a:r>
              <a:rPr lang="it-IT" dirty="0"/>
              <a:t>: disciplina che studia le trasformazioni dello spazio urbano ed è al tempo stesso una tecnica che elabora i piani e detta le regole di tali trasformazioni, traducendo nello spazio fisico gli indirizzi delle politiche urbane</a:t>
            </a:r>
          </a:p>
          <a:p>
            <a:pPr marL="582613" indent="-492125">
              <a:buNone/>
            </a:pPr>
            <a:r>
              <a:rPr lang="it-IT" dirty="0"/>
              <a:t>Molteplici attori, tanti e diversi interessi, diverse scale/livelli </a:t>
            </a:r>
            <a:r>
              <a:rPr lang="it-IT" dirty="0">
                <a:sym typeface="Wingdings" pitchFamily="2" charset="2"/>
              </a:rPr>
              <a:t> coinvolti nello sviluppo e gestione delle città</a:t>
            </a:r>
          </a:p>
          <a:p>
            <a:pPr marL="582613" indent="-492125">
              <a:buNone/>
            </a:pPr>
            <a:r>
              <a:rPr lang="it-IT" dirty="0">
                <a:sym typeface="Wingdings" pitchFamily="2" charset="2"/>
              </a:rPr>
              <a:t>Ci vuole una forma di organizzazione collettiva per coniugare interessi pubblici e privati politiche urbane.</a:t>
            </a:r>
          </a:p>
          <a:p>
            <a:pPr marL="582613" indent="-492125">
              <a:buNone/>
            </a:pPr>
            <a:r>
              <a:rPr lang="it-IT" dirty="0">
                <a:sym typeface="Wingdings" pitchFamily="2" charset="2"/>
              </a:rPr>
              <a:t>Incominciano nel XIX secolo, motivate dal riformismo umanitario (migliori condizioni per i meno abbienti) e/o da esigenze igienico-sanitarie.</a:t>
            </a:r>
          </a:p>
          <a:p>
            <a:pPr marL="582613" indent="-492125">
              <a:buNone/>
            </a:pPr>
            <a:r>
              <a:rPr lang="it-IT" dirty="0">
                <a:sym typeface="Wingdings" pitchFamily="2" charset="2"/>
              </a:rPr>
              <a:t>Per un secolo è una tecnica di pianificazione razionale degli spazi urbani delle singole città</a:t>
            </a:r>
          </a:p>
          <a:p>
            <a:pPr marL="582613" indent="-492125">
              <a:buNone/>
            </a:pPr>
            <a:r>
              <a:rPr lang="it-IT" dirty="0">
                <a:sym typeface="Wingdings" pitchFamily="2" charset="2"/>
              </a:rPr>
              <a:t>Ora ha come obiettivo principale lo sviluppo economico in un’arena competitiva nazionale e internazionale, azione condotta soprattutto da privati con i quali le autorità pubbliche si devono confrontare, sostenere, adeguare pianificazione strategica</a:t>
            </a:r>
          </a:p>
          <a:p>
            <a:pPr marL="582613" indent="-492125">
              <a:buNone/>
            </a:pPr>
            <a:r>
              <a:rPr lang="it-IT" b="1" i="1" dirty="0">
                <a:sym typeface="Wingdings" pitchFamily="2" charset="2"/>
              </a:rPr>
              <a:t>Smart </a:t>
            </a:r>
            <a:r>
              <a:rPr lang="it-IT" b="1" i="1" dirty="0" err="1">
                <a:sym typeface="Wingdings" pitchFamily="2" charset="2"/>
              </a:rPr>
              <a:t>cities</a:t>
            </a:r>
            <a:r>
              <a:rPr lang="it-IT" b="1" i="1" dirty="0">
                <a:sym typeface="Wingdings" pitchFamily="2" charset="2"/>
              </a:rPr>
              <a:t> </a:t>
            </a:r>
            <a:r>
              <a:rPr lang="it-IT" dirty="0">
                <a:sym typeface="Wingdings" pitchFamily="2" charset="2"/>
              </a:rPr>
              <a:t>come possibile evoluzione, integrando sostenibilità ambientale, sociale ed economica per migliorare l’efficienza e la qualità della vita attraverso un uso della tecnologia funzionale al miglioramento dei servizi e dell’ambiente</a:t>
            </a:r>
            <a:endParaRPr lang="it-IT" dirty="0"/>
          </a:p>
        </p:txBody>
      </p:sp>
    </p:spTree>
    <p:extLst>
      <p:ext uri="{BB962C8B-B14F-4D97-AF65-F5344CB8AC3E}">
        <p14:creationId xmlns:p14="http://schemas.microsoft.com/office/powerpoint/2010/main" val="509722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49A2D-0E88-9549-9873-8829C7D746AB}"/>
              </a:ext>
            </a:extLst>
          </p:cNvPr>
          <p:cNvSpPr>
            <a:spLocks noGrp="1"/>
          </p:cNvSpPr>
          <p:nvPr>
            <p:ph type="title"/>
          </p:nvPr>
        </p:nvSpPr>
        <p:spPr>
          <a:xfrm>
            <a:off x="0" y="2403423"/>
            <a:ext cx="3076832" cy="2428069"/>
          </a:xfrm>
        </p:spPr>
        <p:txBody>
          <a:bodyPr>
            <a:noAutofit/>
          </a:bodyPr>
          <a:lstStyle/>
          <a:p>
            <a:r>
              <a:rPr lang="it-IT" sz="4000" dirty="0"/>
              <a:t>Sito, paesaggio urbano e la città come ecosistema</a:t>
            </a:r>
          </a:p>
        </p:txBody>
      </p:sp>
      <p:sp>
        <p:nvSpPr>
          <p:cNvPr id="3" name="Segnaposto contenuto 2">
            <a:extLst>
              <a:ext uri="{FF2B5EF4-FFF2-40B4-BE49-F238E27FC236}">
                <a16:creationId xmlns:a16="http://schemas.microsoft.com/office/drawing/2014/main" id="{482A6297-CD7E-1740-996B-AA42A593B820}"/>
              </a:ext>
            </a:extLst>
          </p:cNvPr>
          <p:cNvSpPr>
            <a:spLocks noGrp="1"/>
          </p:cNvSpPr>
          <p:nvPr>
            <p:ph idx="1"/>
          </p:nvPr>
        </p:nvSpPr>
        <p:spPr>
          <a:xfrm>
            <a:off x="3496962" y="636350"/>
            <a:ext cx="8443246" cy="5962213"/>
          </a:xfrm>
        </p:spPr>
        <p:txBody>
          <a:bodyPr>
            <a:noAutofit/>
          </a:bodyPr>
          <a:lstStyle/>
          <a:p>
            <a:pPr marL="720725" indent="-709613">
              <a:buNone/>
            </a:pPr>
            <a:r>
              <a:rPr lang="it-IT" sz="2200" dirty="0"/>
              <a:t>Le città sono costruzioni artificiali inserite in uno specifico contesto ambientale locale, portatore di storie che ne condizionano lo sviluppo </a:t>
            </a:r>
            <a:r>
              <a:rPr lang="it-IT" sz="2200" dirty="0">
                <a:sym typeface="Wingdings" pitchFamily="2" charset="2"/>
              </a:rPr>
              <a:t></a:t>
            </a:r>
            <a:r>
              <a:rPr lang="it-IT" sz="2200" b="1" dirty="0">
                <a:sym typeface="Wingdings" pitchFamily="2" charset="2"/>
              </a:rPr>
              <a:t>sito</a:t>
            </a:r>
            <a:endParaRPr lang="it-IT" sz="2200" b="1" dirty="0"/>
          </a:p>
          <a:p>
            <a:pPr marL="720725" indent="-709613">
              <a:buNone/>
            </a:pPr>
            <a:r>
              <a:rPr lang="it-IT" sz="2200" dirty="0"/>
              <a:t>Gli elementi naturali e artificiali della città collaborano alla formazione di un </a:t>
            </a:r>
            <a:r>
              <a:rPr lang="it-IT" sz="2200" b="1" dirty="0"/>
              <a:t>paesaggio urbano</a:t>
            </a:r>
            <a:r>
              <a:rPr lang="it-IT" sz="2200" dirty="0"/>
              <a:t>. Dei primi - il sito - interessano soprattutto le caratteristiche naturali (geomorfologiche, idrologiche, climatiche e biogeografiche). Dei secondi le opere dell’uomo. La loro combinazione costituisce i beni culturali urbani, patrimonio tangibili e intangibili delle funzioni che la città ha svolto nelle varie epoche.</a:t>
            </a:r>
          </a:p>
          <a:p>
            <a:pPr marL="720725" indent="-709613">
              <a:buNone/>
            </a:pPr>
            <a:r>
              <a:rPr lang="it-IT" sz="2200" dirty="0"/>
              <a:t>La città può essere considerata un </a:t>
            </a:r>
            <a:r>
              <a:rPr lang="it-IT" sz="2200" b="1" dirty="0"/>
              <a:t>ecosistema</a:t>
            </a:r>
            <a:r>
              <a:rPr lang="it-IT" sz="2200" dirty="0"/>
              <a:t>, che ha bisogno di continui scambi di materia e energia con il mondo esterno (oggi rappresentato dall’intero pianeta). Il suo studio serve a progettare l’ambiente artificiale tenendo conto dei cicli naturali e produrre uno sviluppo funzionale </a:t>
            </a:r>
            <a:r>
              <a:rPr lang="it-IT" sz="2200" dirty="0">
                <a:sym typeface="Wingdings" pitchFamily="2" charset="2"/>
              </a:rPr>
              <a:t> </a:t>
            </a:r>
            <a:r>
              <a:rPr lang="it-IT" sz="2200" b="1" dirty="0">
                <a:sym typeface="Wingdings" pitchFamily="2" charset="2"/>
              </a:rPr>
              <a:t>sostenibilità ambientale urbana</a:t>
            </a:r>
            <a:endParaRPr lang="it-IT" sz="2200" b="1" dirty="0"/>
          </a:p>
        </p:txBody>
      </p:sp>
    </p:spTree>
    <p:extLst>
      <p:ext uri="{BB962C8B-B14F-4D97-AF65-F5344CB8AC3E}">
        <p14:creationId xmlns:p14="http://schemas.microsoft.com/office/powerpoint/2010/main" val="223899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4BFA1D-4262-4B4B-8EC2-81E56124B8F9}"/>
              </a:ext>
            </a:extLst>
          </p:cNvPr>
          <p:cNvSpPr>
            <a:spLocks noGrp="1"/>
          </p:cNvSpPr>
          <p:nvPr>
            <p:ph type="title"/>
          </p:nvPr>
        </p:nvSpPr>
        <p:spPr>
          <a:xfrm>
            <a:off x="173622" y="2325589"/>
            <a:ext cx="2824222" cy="1424607"/>
          </a:xfrm>
        </p:spPr>
        <p:txBody>
          <a:bodyPr>
            <a:normAutofit fontScale="90000"/>
          </a:bodyPr>
          <a:lstStyle/>
          <a:p>
            <a:r>
              <a:rPr lang="it-IT" dirty="0"/>
              <a:t>Definire una città</a:t>
            </a:r>
          </a:p>
        </p:txBody>
      </p:sp>
      <p:sp>
        <p:nvSpPr>
          <p:cNvPr id="3" name="Segnaposto contenuto 2">
            <a:extLst>
              <a:ext uri="{FF2B5EF4-FFF2-40B4-BE49-F238E27FC236}">
                <a16:creationId xmlns:a16="http://schemas.microsoft.com/office/drawing/2014/main" id="{33D10F74-3BA2-ED44-811E-73EABD0803CC}"/>
              </a:ext>
            </a:extLst>
          </p:cNvPr>
          <p:cNvSpPr>
            <a:spLocks noGrp="1"/>
          </p:cNvSpPr>
          <p:nvPr>
            <p:ph idx="1"/>
          </p:nvPr>
        </p:nvSpPr>
        <p:spPr>
          <a:xfrm>
            <a:off x="3249827" y="704334"/>
            <a:ext cx="8567925" cy="6066855"/>
          </a:xfrm>
        </p:spPr>
        <p:txBody>
          <a:bodyPr>
            <a:normAutofit/>
          </a:bodyPr>
          <a:lstStyle/>
          <a:p>
            <a:r>
              <a:rPr lang="it-IT" sz="2400" dirty="0"/>
              <a:t>«Dimensione, densità, varietà» Louis Wirth, 1938</a:t>
            </a:r>
          </a:p>
          <a:p>
            <a:r>
              <a:rPr lang="it-IT" sz="2400" dirty="0"/>
              <a:t>Oggi la si misura con la sola dimensione (numero di abitanti) </a:t>
            </a:r>
            <a:r>
              <a:rPr lang="it-IT" sz="2400" dirty="0" err="1"/>
              <a:t>perchè</a:t>
            </a:r>
            <a:r>
              <a:rPr lang="it-IT" sz="2400" dirty="0"/>
              <a:t> il più facile da ottenere, ma tale soglia varia a seconda delle scelte e della conformazione dei Paesi (poco abitati, legislazione, riferimento a addetti in attività non agricole). In Italia in genere da sopra i 10.000 abitanti</a:t>
            </a:r>
          </a:p>
          <a:p>
            <a:r>
              <a:rPr lang="it-IT" sz="2400" dirty="0"/>
              <a:t>Dipende da quali siano i limiti considerati, ovvero le mura urbane (presenti dal Medioevo alla fine Ottocento), oppure l’unione di più aree unite dal progressivo allargamento.</a:t>
            </a:r>
          </a:p>
          <a:p>
            <a:r>
              <a:rPr lang="it-IT" sz="2400" dirty="0"/>
              <a:t>Fase contemporanea allarga lo spazio e raccoglie in una superficie ampia quelle presenze (caratteristiche) che in precedenza erano concentrate in aree centrali ridotte</a:t>
            </a:r>
          </a:p>
        </p:txBody>
      </p:sp>
    </p:spTree>
    <p:extLst>
      <p:ext uri="{BB962C8B-B14F-4D97-AF65-F5344CB8AC3E}">
        <p14:creationId xmlns:p14="http://schemas.microsoft.com/office/powerpoint/2010/main" val="32975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89113F-8792-394F-B102-95C3E1C964A6}"/>
              </a:ext>
            </a:extLst>
          </p:cNvPr>
          <p:cNvSpPr>
            <a:spLocks noGrp="1"/>
          </p:cNvSpPr>
          <p:nvPr>
            <p:ph type="title"/>
          </p:nvPr>
        </p:nvSpPr>
        <p:spPr>
          <a:xfrm>
            <a:off x="133109" y="2517326"/>
            <a:ext cx="2772138" cy="1857903"/>
          </a:xfrm>
        </p:spPr>
        <p:txBody>
          <a:bodyPr>
            <a:normAutofit/>
          </a:bodyPr>
          <a:lstStyle/>
          <a:p>
            <a:r>
              <a:rPr lang="it-IT" dirty="0"/>
              <a:t>Definire una città</a:t>
            </a:r>
          </a:p>
        </p:txBody>
      </p:sp>
      <p:sp>
        <p:nvSpPr>
          <p:cNvPr id="3" name="Segnaposto contenuto 2">
            <a:extLst>
              <a:ext uri="{FF2B5EF4-FFF2-40B4-BE49-F238E27FC236}">
                <a16:creationId xmlns:a16="http://schemas.microsoft.com/office/drawing/2014/main" id="{C78BBE5E-BB82-2448-B6BA-1F289DD79B00}"/>
              </a:ext>
            </a:extLst>
          </p:cNvPr>
          <p:cNvSpPr>
            <a:spLocks noGrp="1"/>
          </p:cNvSpPr>
          <p:nvPr>
            <p:ph idx="1"/>
          </p:nvPr>
        </p:nvSpPr>
        <p:spPr>
          <a:xfrm>
            <a:off x="3144246" y="275445"/>
            <a:ext cx="8611565" cy="6088284"/>
          </a:xfrm>
        </p:spPr>
        <p:txBody>
          <a:bodyPr>
            <a:normAutofit/>
          </a:bodyPr>
          <a:lstStyle/>
          <a:p>
            <a:pPr marL="0" indent="0">
              <a:buNone/>
            </a:pPr>
            <a:r>
              <a:rPr lang="it-IT" sz="2100" dirty="0"/>
              <a:t>Centri storici</a:t>
            </a:r>
            <a:r>
              <a:rPr lang="it-IT" sz="2100" dirty="0">
                <a:sym typeface="Wingdings" pitchFamily="2" charset="2"/>
              </a:rPr>
              <a:t> città vecchia  città centrale (oggi </a:t>
            </a:r>
            <a:r>
              <a:rPr lang="it-IT" sz="2100" i="1" dirty="0">
                <a:sym typeface="Wingdings" pitchFamily="2" charset="2"/>
              </a:rPr>
              <a:t>Central Business </a:t>
            </a:r>
            <a:r>
              <a:rPr lang="it-IT" sz="2100" i="1" dirty="0" err="1">
                <a:sym typeface="Wingdings" pitchFamily="2" charset="2"/>
              </a:rPr>
              <a:t>District</a:t>
            </a:r>
            <a:r>
              <a:rPr lang="it-IT" sz="2100" dirty="0">
                <a:sym typeface="Wingdings" pitchFamily="2" charset="2"/>
              </a:rPr>
              <a:t>), luogo di uffici e servizi  corone periferiche (con spazi industriali, commerciali e di servizi intercalati da zone residenziali)  luoghi del pendolarismo quotidiano, anche di lunga portata</a:t>
            </a:r>
          </a:p>
          <a:p>
            <a:endParaRPr lang="it-IT" sz="800" dirty="0">
              <a:sym typeface="Wingdings" pitchFamily="2" charset="2"/>
            </a:endParaRPr>
          </a:p>
          <a:p>
            <a:pPr marL="0" indent="0">
              <a:buNone/>
            </a:pPr>
            <a:r>
              <a:rPr lang="it-IT" sz="2100" b="1" dirty="0">
                <a:sym typeface="Wingdings" pitchFamily="2" charset="2"/>
              </a:rPr>
              <a:t>Città nucleari</a:t>
            </a:r>
            <a:r>
              <a:rPr lang="it-IT" sz="2100" dirty="0">
                <a:sym typeface="Wingdings" pitchFamily="2" charset="2"/>
              </a:rPr>
              <a:t>: addensamenti urbani i cui confini coincidono con i confini municipali</a:t>
            </a:r>
          </a:p>
          <a:p>
            <a:pPr marL="0" indent="0">
              <a:buNone/>
            </a:pPr>
            <a:r>
              <a:rPr lang="it-IT" sz="2100" b="1" dirty="0">
                <a:sym typeface="Wingdings" pitchFamily="2" charset="2"/>
              </a:rPr>
              <a:t>Città estese</a:t>
            </a:r>
            <a:r>
              <a:rPr lang="it-IT" sz="2100" dirty="0">
                <a:sym typeface="Wingdings" pitchFamily="2" charset="2"/>
              </a:rPr>
              <a:t>: sistemi territoriali di vario tipo, per lo più multicentrici, formati da più municipalità vicine</a:t>
            </a:r>
          </a:p>
          <a:p>
            <a:pPr marL="0" indent="0">
              <a:buNone/>
            </a:pPr>
            <a:r>
              <a:rPr lang="it-IT" sz="2100" b="1" dirty="0">
                <a:sym typeface="Wingdings" pitchFamily="2" charset="2"/>
              </a:rPr>
              <a:t>Agglomerato urbano</a:t>
            </a:r>
            <a:r>
              <a:rPr lang="it-IT" sz="2100" dirty="0">
                <a:sym typeface="Wingdings" pitchFamily="2" charset="2"/>
              </a:rPr>
              <a:t>: è la zona urbanizzata formata dall’espansione a macchia d’olio di un centro urbano</a:t>
            </a:r>
          </a:p>
          <a:p>
            <a:pPr marL="0" indent="0">
              <a:buNone/>
            </a:pPr>
            <a:r>
              <a:rPr lang="it-IT" sz="2100" b="1" dirty="0">
                <a:sym typeface="Wingdings" pitchFamily="2" charset="2"/>
              </a:rPr>
              <a:t>Conurbazione</a:t>
            </a:r>
            <a:r>
              <a:rPr lang="it-IT" sz="2100" dirty="0">
                <a:sym typeface="Wingdings" pitchFamily="2" charset="2"/>
              </a:rPr>
              <a:t>: espansione a macchia d’olio di più agglomerati urbani vicini che si sono fusi tra loro</a:t>
            </a:r>
          </a:p>
          <a:p>
            <a:pPr marL="0" indent="0">
              <a:buNone/>
            </a:pPr>
            <a:r>
              <a:rPr lang="it-IT" sz="2100" b="1" dirty="0">
                <a:sym typeface="Wingdings" pitchFamily="2" charset="2"/>
              </a:rPr>
              <a:t>Aree metropolitane</a:t>
            </a:r>
            <a:r>
              <a:rPr lang="it-IT" sz="2100" dirty="0">
                <a:sym typeface="Wingdings" pitchFamily="2" charset="2"/>
              </a:rPr>
              <a:t>: più agglomerati vicini, separati da spazi non urbanizzati, che hanno intense relazioni fra loro</a:t>
            </a:r>
          </a:p>
          <a:p>
            <a:pPr marL="0" indent="0">
              <a:buNone/>
            </a:pPr>
            <a:r>
              <a:rPr lang="it-IT" sz="2100" b="1" dirty="0">
                <a:sym typeface="Wingdings" pitchFamily="2" charset="2"/>
              </a:rPr>
              <a:t>Megalopoli</a:t>
            </a:r>
            <a:r>
              <a:rPr lang="it-IT" sz="2100" dirty="0">
                <a:sym typeface="Wingdings" pitchFamily="2" charset="2"/>
              </a:rPr>
              <a:t>: insieme di aree urbane e metropolitane prossime e collegate fra loro</a:t>
            </a:r>
            <a:endParaRPr lang="it-IT" sz="2100" dirty="0"/>
          </a:p>
        </p:txBody>
      </p:sp>
    </p:spTree>
    <p:extLst>
      <p:ext uri="{BB962C8B-B14F-4D97-AF65-F5344CB8AC3E}">
        <p14:creationId xmlns:p14="http://schemas.microsoft.com/office/powerpoint/2010/main" val="359997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406D7C-FDE5-5F42-925E-F14435E2AA3A}"/>
              </a:ext>
            </a:extLst>
          </p:cNvPr>
          <p:cNvSpPr>
            <a:spLocks noGrp="1"/>
          </p:cNvSpPr>
          <p:nvPr>
            <p:ph type="title"/>
          </p:nvPr>
        </p:nvSpPr>
        <p:spPr>
          <a:xfrm>
            <a:off x="231494" y="2479245"/>
            <a:ext cx="3030690" cy="1803388"/>
          </a:xfrm>
        </p:spPr>
        <p:txBody>
          <a:bodyPr>
            <a:noAutofit/>
          </a:bodyPr>
          <a:lstStyle/>
          <a:p>
            <a:r>
              <a:rPr lang="it-IT" sz="4000" dirty="0"/>
              <a:t>Reti urbane e aree metropolitane</a:t>
            </a:r>
          </a:p>
        </p:txBody>
      </p:sp>
      <p:sp>
        <p:nvSpPr>
          <p:cNvPr id="3" name="Segnaposto contenuto 2">
            <a:extLst>
              <a:ext uri="{FF2B5EF4-FFF2-40B4-BE49-F238E27FC236}">
                <a16:creationId xmlns:a16="http://schemas.microsoft.com/office/drawing/2014/main" id="{8230633E-679D-5F4E-BF85-1F6B177F224C}"/>
              </a:ext>
            </a:extLst>
          </p:cNvPr>
          <p:cNvSpPr>
            <a:spLocks noGrp="1"/>
          </p:cNvSpPr>
          <p:nvPr>
            <p:ph idx="1"/>
          </p:nvPr>
        </p:nvSpPr>
        <p:spPr>
          <a:xfrm>
            <a:off x="3391383" y="412309"/>
            <a:ext cx="8414794" cy="5963777"/>
          </a:xfrm>
        </p:spPr>
        <p:txBody>
          <a:bodyPr>
            <a:normAutofit/>
          </a:bodyPr>
          <a:lstStyle/>
          <a:p>
            <a:pPr marL="720725" indent="-709613">
              <a:buNone/>
            </a:pPr>
            <a:r>
              <a:rPr lang="it-IT" sz="2100" dirty="0"/>
              <a:t>Città come luoghi di scambio con l’esterno di materia, energia, popolazione, beni , servizi, denaro, informazioni</a:t>
            </a:r>
          </a:p>
          <a:p>
            <a:pPr marL="720725" indent="-709613">
              <a:buNone/>
            </a:pPr>
            <a:r>
              <a:rPr lang="it-IT" sz="2100" dirty="0"/>
              <a:t>Il loro collegamento forma reti, che sono il tessuto connettivo dei territori, di diversa densità</a:t>
            </a:r>
          </a:p>
          <a:p>
            <a:pPr marL="720725" indent="-709613">
              <a:buNone/>
            </a:pPr>
            <a:r>
              <a:rPr lang="it-IT" sz="2100" dirty="0"/>
              <a:t>Dato che i beni e servizi prodotti da una città servono, oltre ai propri abitanti, al territorio circostante (</a:t>
            </a:r>
            <a:r>
              <a:rPr lang="it-IT" sz="2100" b="1" dirty="0"/>
              <a:t>area di gravitazione urbana</a:t>
            </a:r>
            <a:r>
              <a:rPr lang="it-IT" sz="2100" dirty="0"/>
              <a:t>) oppure a altre città e territori anche non contigui. </a:t>
            </a:r>
          </a:p>
          <a:p>
            <a:pPr marL="720725" indent="-709613">
              <a:buNone/>
            </a:pPr>
            <a:r>
              <a:rPr lang="it-IT" sz="2100" dirty="0">
                <a:sym typeface="Wingdings" pitchFamily="2" charset="2"/>
              </a:rPr>
              <a:t>La loro circolazione porta alla produzione di </a:t>
            </a:r>
            <a:r>
              <a:rPr lang="it-IT" sz="2100" u="sng" dirty="0">
                <a:sym typeface="Wingdings" pitchFamily="2" charset="2"/>
              </a:rPr>
              <a:t>flussi</a:t>
            </a:r>
            <a:r>
              <a:rPr lang="it-IT" sz="2100" dirty="0">
                <a:sym typeface="Wingdings" pitchFamily="2" charset="2"/>
              </a:rPr>
              <a:t> che costruiscono </a:t>
            </a:r>
            <a:r>
              <a:rPr lang="it-IT" sz="2100" u="sng" dirty="0">
                <a:sym typeface="Wingdings" pitchFamily="2" charset="2"/>
              </a:rPr>
              <a:t>reti</a:t>
            </a:r>
            <a:r>
              <a:rPr lang="it-IT" sz="2100" dirty="0">
                <a:sym typeface="Wingdings" pitchFamily="2" charset="2"/>
              </a:rPr>
              <a:t> urbane, di cui le città sono i </a:t>
            </a:r>
            <a:r>
              <a:rPr lang="it-IT" sz="2100" u="sng" dirty="0">
                <a:sym typeface="Wingdings" pitchFamily="2" charset="2"/>
              </a:rPr>
              <a:t>nodi</a:t>
            </a:r>
            <a:r>
              <a:rPr lang="it-IT" sz="2100" dirty="0">
                <a:sym typeface="Wingdings" pitchFamily="2" charset="2"/>
              </a:rPr>
              <a:t>.</a:t>
            </a:r>
          </a:p>
          <a:p>
            <a:pPr marL="720725" indent="-709613">
              <a:buNone/>
            </a:pPr>
            <a:r>
              <a:rPr lang="it-IT" sz="2100" dirty="0">
                <a:sym typeface="Wingdings" pitchFamily="2" charset="2"/>
              </a:rPr>
              <a:t>La dimensione delle maglie e la densità dei flussi della rete variano a seconda dell’economia dell’area considerata (larghe per economie agricole, strettissime per postindustriali). Città-rete come luogo allargato di differenziazione delle funzioni</a:t>
            </a:r>
          </a:p>
          <a:p>
            <a:pPr marL="720725" indent="-709613">
              <a:buNone/>
            </a:pPr>
            <a:r>
              <a:rPr lang="it-IT" sz="2100" dirty="0">
                <a:sym typeface="Wingdings" pitchFamily="2" charset="2"/>
              </a:rPr>
              <a:t>Aree metropolitane e città metropolitane come enti – definiti per legge – con specifiche funzioni dirigenziali per il territorio</a:t>
            </a:r>
            <a:endParaRPr lang="it-IT" sz="2100" dirty="0"/>
          </a:p>
        </p:txBody>
      </p:sp>
    </p:spTree>
    <p:extLst>
      <p:ext uri="{BB962C8B-B14F-4D97-AF65-F5344CB8AC3E}">
        <p14:creationId xmlns:p14="http://schemas.microsoft.com/office/powerpoint/2010/main" val="126531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66334-9DCE-844C-91C5-10C30745752B}"/>
              </a:ext>
            </a:extLst>
          </p:cNvPr>
          <p:cNvSpPr>
            <a:spLocks noGrp="1"/>
          </p:cNvSpPr>
          <p:nvPr>
            <p:ph type="title"/>
          </p:nvPr>
        </p:nvSpPr>
        <p:spPr>
          <a:xfrm>
            <a:off x="0" y="2133600"/>
            <a:ext cx="3159889" cy="2716192"/>
          </a:xfrm>
        </p:spPr>
        <p:txBody>
          <a:bodyPr>
            <a:normAutofit fontScale="90000"/>
          </a:bodyPr>
          <a:lstStyle/>
          <a:p>
            <a:r>
              <a:rPr lang="it-IT" dirty="0"/>
              <a:t>Crescita e decrescita della popolazione urbana</a:t>
            </a:r>
          </a:p>
        </p:txBody>
      </p:sp>
      <p:sp>
        <p:nvSpPr>
          <p:cNvPr id="3" name="Segnaposto contenuto 2">
            <a:extLst>
              <a:ext uri="{FF2B5EF4-FFF2-40B4-BE49-F238E27FC236}">
                <a16:creationId xmlns:a16="http://schemas.microsoft.com/office/drawing/2014/main" id="{71CDD535-E376-5A4C-9597-816177E5D746}"/>
              </a:ext>
            </a:extLst>
          </p:cNvPr>
          <p:cNvSpPr>
            <a:spLocks noGrp="1"/>
          </p:cNvSpPr>
          <p:nvPr>
            <p:ph idx="1"/>
          </p:nvPr>
        </p:nvSpPr>
        <p:spPr>
          <a:xfrm>
            <a:off x="3558746" y="1050324"/>
            <a:ext cx="8166408" cy="5443072"/>
          </a:xfrm>
        </p:spPr>
        <p:txBody>
          <a:bodyPr>
            <a:normAutofit/>
          </a:bodyPr>
          <a:lstStyle/>
          <a:p>
            <a:pPr marL="0" indent="0">
              <a:buNone/>
            </a:pPr>
            <a:r>
              <a:rPr lang="it-IT" sz="2400" b="1" dirty="0"/>
              <a:t>Urbanizzazione</a:t>
            </a:r>
            <a:r>
              <a:rPr lang="it-IT" sz="2400" dirty="0"/>
              <a:t>:</a:t>
            </a:r>
          </a:p>
          <a:p>
            <a:pPr marL="530352" lvl="1" indent="0">
              <a:buNone/>
            </a:pPr>
            <a:r>
              <a:rPr lang="it-IT" sz="2400" dirty="0">
                <a:sym typeface="Wingdings" pitchFamily="2" charset="2"/>
              </a:rPr>
              <a:t> </a:t>
            </a:r>
            <a:r>
              <a:rPr lang="it-IT" sz="2400" dirty="0"/>
              <a:t>Il processo che porta imprese e popolazione a concentrarsi in aree urbane</a:t>
            </a:r>
          </a:p>
          <a:p>
            <a:pPr marL="530352" lvl="1" indent="0">
              <a:buNone/>
            </a:pPr>
            <a:r>
              <a:rPr lang="it-IT" sz="2400" dirty="0">
                <a:sym typeface="Wingdings" pitchFamily="2" charset="2"/>
              </a:rPr>
              <a:t> </a:t>
            </a:r>
            <a:r>
              <a:rPr lang="it-IT" sz="2400" dirty="0"/>
              <a:t>L’estendersi delle caratteristiche e dei modi di vita delle città a territori sempre più vasti</a:t>
            </a:r>
          </a:p>
          <a:p>
            <a:pPr marL="0" indent="0">
              <a:buNone/>
            </a:pPr>
            <a:r>
              <a:rPr lang="it-IT" sz="2400" b="1" dirty="0"/>
              <a:t>Grado di urbanizzazione</a:t>
            </a:r>
            <a:r>
              <a:rPr lang="it-IT" sz="2400" dirty="0"/>
              <a:t>: percentuale della popolazione residente in città rispetto alla totale dell’area, la popolazione urbana</a:t>
            </a:r>
          </a:p>
          <a:p>
            <a:pPr marL="0" indent="0">
              <a:buNone/>
            </a:pPr>
            <a:r>
              <a:rPr lang="it-IT" sz="2400" b="1" dirty="0"/>
              <a:t>Tasso di crescita urbana</a:t>
            </a:r>
            <a:r>
              <a:rPr lang="it-IT" sz="2400" dirty="0"/>
              <a:t>: incremento anno della popolazione  delle città</a:t>
            </a:r>
          </a:p>
          <a:p>
            <a:pPr marL="0" indent="0">
              <a:buNone/>
            </a:pPr>
            <a:r>
              <a:rPr lang="it-IT" sz="2400" dirty="0"/>
              <a:t>Oltre la metà della popolazione mondiale vive in città, nel 2050 si prevede i ¾</a:t>
            </a:r>
          </a:p>
        </p:txBody>
      </p:sp>
    </p:spTree>
    <p:extLst>
      <p:ext uri="{BB962C8B-B14F-4D97-AF65-F5344CB8AC3E}">
        <p14:creationId xmlns:p14="http://schemas.microsoft.com/office/powerpoint/2010/main" val="39306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F8CCA-735B-954F-BEBF-5439FE30BDDA}"/>
              </a:ext>
            </a:extLst>
          </p:cNvPr>
          <p:cNvSpPr>
            <a:spLocks noGrp="1"/>
          </p:cNvSpPr>
          <p:nvPr>
            <p:ph type="title"/>
          </p:nvPr>
        </p:nvSpPr>
        <p:spPr>
          <a:xfrm>
            <a:off x="127322" y="1887679"/>
            <a:ext cx="3183038" cy="2535779"/>
          </a:xfrm>
        </p:spPr>
        <p:txBody>
          <a:bodyPr>
            <a:normAutofit fontScale="90000"/>
          </a:bodyPr>
          <a:lstStyle/>
          <a:p>
            <a:r>
              <a:rPr lang="it-IT" dirty="0"/>
              <a:t>Crescita e decrescita della popolazione urbana</a:t>
            </a:r>
          </a:p>
        </p:txBody>
      </p:sp>
      <p:sp>
        <p:nvSpPr>
          <p:cNvPr id="3" name="Segnaposto contenuto 2">
            <a:extLst>
              <a:ext uri="{FF2B5EF4-FFF2-40B4-BE49-F238E27FC236}">
                <a16:creationId xmlns:a16="http://schemas.microsoft.com/office/drawing/2014/main" id="{57D9C02C-1A58-7E4E-AAFD-06E1809EBABC}"/>
              </a:ext>
            </a:extLst>
          </p:cNvPr>
          <p:cNvSpPr>
            <a:spLocks noGrp="1"/>
          </p:cNvSpPr>
          <p:nvPr>
            <p:ph idx="1"/>
          </p:nvPr>
        </p:nvSpPr>
        <p:spPr>
          <a:xfrm>
            <a:off x="3447535" y="481914"/>
            <a:ext cx="8057078" cy="6231402"/>
          </a:xfrm>
        </p:spPr>
        <p:txBody>
          <a:bodyPr>
            <a:noAutofit/>
          </a:bodyPr>
          <a:lstStyle/>
          <a:p>
            <a:pPr marL="720725" indent="-709613">
              <a:buNone/>
            </a:pPr>
            <a:r>
              <a:rPr lang="it-IT" sz="2400" dirty="0"/>
              <a:t>L’urbanizzazione è fenomeno legato alla differenza fra Nord e Sud del mondo: 75% nei paesi economicamente sviluppati, 44% negli altri</a:t>
            </a:r>
          </a:p>
          <a:p>
            <a:pPr marL="720725" indent="-709613">
              <a:buNone/>
            </a:pPr>
            <a:r>
              <a:rPr lang="it-IT" sz="2400" dirty="0"/>
              <a:t>È legato anche alle modalità di sviluppo: più un’economia è avanzata e terziarizzata, più lenta è la crescita urbana </a:t>
            </a:r>
          </a:p>
          <a:p>
            <a:pPr marL="720725" indent="-274638">
              <a:buFont typeface="Wingdings" pitchFamily="2" charset="2"/>
              <a:buChar char="à"/>
            </a:pPr>
            <a:r>
              <a:rPr lang="it-IT" sz="2400" b="1" dirty="0">
                <a:sym typeface="Wingdings" pitchFamily="2" charset="2"/>
              </a:rPr>
              <a:t>contro-urbanizzazion</a:t>
            </a:r>
            <a:r>
              <a:rPr lang="it-IT" sz="2400" dirty="0">
                <a:sym typeface="Wingdings" pitchFamily="2" charset="2"/>
              </a:rPr>
              <a:t>e, ultimo quarto XX secolo, inversione di tendenza alla concentrazione urbana avviata con la Rivoluzione industriale, legata ai nuovi modelli di organizzazione industriale, alla delocalizzazione (in centri minori, con minor costo della vita quindi salari più bassi, minori tutele sindacali) e alla globalizzazione (distinzione fra centri direzionali e luoghi di produzione manifatturiera). </a:t>
            </a:r>
          </a:p>
          <a:p>
            <a:pPr marL="720725" indent="-274638">
              <a:buFont typeface="Wingdings" pitchFamily="2" charset="2"/>
              <a:buChar char="à"/>
            </a:pPr>
            <a:r>
              <a:rPr lang="it-IT" sz="2400" dirty="0">
                <a:sym typeface="Wingdings" pitchFamily="2" charset="2"/>
              </a:rPr>
              <a:t>Il tutto porta a una </a:t>
            </a:r>
            <a:r>
              <a:rPr lang="it-IT" sz="2400" b="1" dirty="0" err="1">
                <a:sym typeface="Wingdings" pitchFamily="2" charset="2"/>
              </a:rPr>
              <a:t>disubanizzazione</a:t>
            </a:r>
            <a:r>
              <a:rPr lang="it-IT" sz="2400" dirty="0">
                <a:sym typeface="Wingdings" pitchFamily="2" charset="2"/>
              </a:rPr>
              <a:t>, cioè uscita della città</a:t>
            </a:r>
          </a:p>
        </p:txBody>
      </p:sp>
    </p:spTree>
    <p:extLst>
      <p:ext uri="{BB962C8B-B14F-4D97-AF65-F5344CB8AC3E}">
        <p14:creationId xmlns:p14="http://schemas.microsoft.com/office/powerpoint/2010/main" val="186422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FFE776-FEEA-314F-831B-1B2C696075AD}"/>
              </a:ext>
            </a:extLst>
          </p:cNvPr>
          <p:cNvSpPr>
            <a:spLocks noGrp="1"/>
          </p:cNvSpPr>
          <p:nvPr>
            <p:ph type="title"/>
          </p:nvPr>
        </p:nvSpPr>
        <p:spPr>
          <a:xfrm>
            <a:off x="208540" y="2128819"/>
            <a:ext cx="3032371" cy="1280890"/>
          </a:xfrm>
        </p:spPr>
        <p:txBody>
          <a:bodyPr>
            <a:normAutofit fontScale="90000"/>
          </a:bodyPr>
          <a:lstStyle/>
          <a:p>
            <a:r>
              <a:rPr lang="it-IT" dirty="0"/>
              <a:t>Urbano, rurale e città diffusa</a:t>
            </a:r>
          </a:p>
        </p:txBody>
      </p:sp>
      <p:sp>
        <p:nvSpPr>
          <p:cNvPr id="3" name="Segnaposto contenuto 2">
            <a:extLst>
              <a:ext uri="{FF2B5EF4-FFF2-40B4-BE49-F238E27FC236}">
                <a16:creationId xmlns:a16="http://schemas.microsoft.com/office/drawing/2014/main" id="{843E1047-7E8F-6942-82C0-90F985D965EE}"/>
              </a:ext>
            </a:extLst>
          </p:cNvPr>
          <p:cNvSpPr>
            <a:spLocks noGrp="1"/>
          </p:cNvSpPr>
          <p:nvPr>
            <p:ph idx="1"/>
          </p:nvPr>
        </p:nvSpPr>
        <p:spPr>
          <a:xfrm>
            <a:off x="3460829" y="613459"/>
            <a:ext cx="8333773" cy="5729468"/>
          </a:xfrm>
        </p:spPr>
        <p:txBody>
          <a:bodyPr>
            <a:normAutofit/>
          </a:bodyPr>
          <a:lstStyle/>
          <a:p>
            <a:pPr marL="0" indent="0">
              <a:buNone/>
            </a:pPr>
            <a:r>
              <a:rPr lang="it-IT" sz="2200" dirty="0"/>
              <a:t>Urbano vs rurale </a:t>
            </a:r>
          </a:p>
          <a:p>
            <a:pPr marL="0" indent="0">
              <a:buNone/>
            </a:pPr>
            <a:r>
              <a:rPr lang="it-IT" sz="2200" dirty="0">
                <a:sym typeface="Wingdings" pitchFamily="2" charset="2"/>
              </a:rPr>
              <a:t> alta densità abitativa vs bassa densità abitativa (campagna)</a:t>
            </a:r>
          </a:p>
          <a:p>
            <a:pPr marL="0" indent="0">
              <a:buNone/>
            </a:pPr>
            <a:r>
              <a:rPr lang="it-IT" sz="2200" dirty="0">
                <a:sym typeface="Wingdings" pitchFamily="2" charset="2"/>
              </a:rPr>
              <a:t>Nei paesi a economia avanzata, la città si allarga nei territori rurali, urbanizzandola in due modi</a:t>
            </a:r>
          </a:p>
          <a:p>
            <a:pPr marL="457200" indent="-457200">
              <a:buAutoNum type="alphaLcParenR"/>
            </a:pPr>
            <a:r>
              <a:rPr lang="it-IT" sz="2200" dirty="0"/>
              <a:t>Coprendoli di edifici e infrastrutture</a:t>
            </a:r>
          </a:p>
          <a:p>
            <a:pPr marL="457200" indent="-457200">
              <a:buAutoNum type="alphaLcParenR"/>
            </a:pPr>
            <a:r>
              <a:rPr lang="it-IT" sz="2200" dirty="0"/>
              <a:t>Trasformando i modi di vita della popolazione</a:t>
            </a:r>
          </a:p>
          <a:p>
            <a:pPr marL="720725" indent="-355600">
              <a:buNone/>
            </a:pPr>
            <a:r>
              <a:rPr lang="it-IT" sz="2200" b="1" i="1" dirty="0"/>
              <a:t>Urban </a:t>
            </a:r>
            <a:r>
              <a:rPr lang="it-IT" sz="2200" b="1" i="1" dirty="0" err="1"/>
              <a:t>sprawl</a:t>
            </a:r>
            <a:r>
              <a:rPr lang="it-IT" sz="2200" b="1" i="1" dirty="0"/>
              <a:t> (dispersione edilizia)</a:t>
            </a:r>
            <a:r>
              <a:rPr lang="it-IT" sz="2200" dirty="0"/>
              <a:t> quando il tasso di suolo occupato dovuto alla espansione dell’area urbanizzata (per scopi residenziali, commerciali o industriali) supera quello della crescita della popolazione. </a:t>
            </a:r>
          </a:p>
          <a:p>
            <a:pPr marL="720725" indent="-355600">
              <a:buNone/>
            </a:pPr>
            <a:r>
              <a:rPr lang="it-IT" sz="2200" dirty="0"/>
              <a:t>     Questo porta alla</a:t>
            </a:r>
            <a:r>
              <a:rPr lang="it-IT" sz="2200" b="1" i="1" dirty="0">
                <a:sym typeface="Wingdings" pitchFamily="2" charset="2"/>
              </a:rPr>
              <a:t> Città diffusa</a:t>
            </a:r>
            <a:r>
              <a:rPr lang="it-IT" sz="2200" dirty="0">
                <a:sym typeface="Wingdings" pitchFamily="2" charset="2"/>
              </a:rPr>
              <a:t>, caratterizzata  una bassa densità di popolazione e dalla presenza di capannoni, allineamenti commerciali, case unifamiliari intervallati da spazi destinati a agricoltura o usi ricreativi o tutelati</a:t>
            </a:r>
            <a:endParaRPr lang="it-IT" sz="2200" b="1" i="1" dirty="0"/>
          </a:p>
        </p:txBody>
      </p:sp>
    </p:spTree>
    <p:extLst>
      <p:ext uri="{BB962C8B-B14F-4D97-AF65-F5344CB8AC3E}">
        <p14:creationId xmlns:p14="http://schemas.microsoft.com/office/powerpoint/2010/main" val="266204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{56A1631E-CC2D-6241-96A1-7AF495E609A3}tf10001070</Template>
  <TotalTime>3552</TotalTime>
  <Words>3204</Words>
  <Application>Microsoft Macintosh PowerPoint</Application>
  <PresentationFormat>Widescreen</PresentationFormat>
  <Paragraphs>187</Paragraphs>
  <Slides>31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Arial</vt:lpstr>
      <vt:lpstr>Calibri</vt:lpstr>
      <vt:lpstr>Rockwell</vt:lpstr>
      <vt:lpstr>Rockwell Condensed</vt:lpstr>
      <vt:lpstr>Rockwell Extra Bold</vt:lpstr>
      <vt:lpstr>Wingdings</vt:lpstr>
      <vt:lpstr>Legno</vt:lpstr>
      <vt:lpstr>Territorio e Società 225 Le   Corso di Studio  LE08 Lettere moderne</vt:lpstr>
      <vt:lpstr>Le città</vt:lpstr>
      <vt:lpstr>Caratteristiche di una città</vt:lpstr>
      <vt:lpstr>Definire una città</vt:lpstr>
      <vt:lpstr>Definire una città</vt:lpstr>
      <vt:lpstr>Reti urbane e aree metropolitane</vt:lpstr>
      <vt:lpstr>Crescita e decrescita della popolazione urbana</vt:lpstr>
      <vt:lpstr>Crescita e decrescita della popolazione urbana</vt:lpstr>
      <vt:lpstr>Urbano, rurale e città diffusa</vt:lpstr>
      <vt:lpstr>Problemi della città diffusa</vt:lpstr>
      <vt:lpstr>Mega-città</vt:lpstr>
      <vt:lpstr>Funzioni della città </vt:lpstr>
      <vt:lpstr>Gerarchie e sviluppo economico</vt:lpstr>
      <vt:lpstr>Presentazione standard di PowerPoint</vt:lpstr>
      <vt:lpstr>A diverse città corrispondono diverse funzioni. 1. attività/funzioni culturali</vt:lpstr>
      <vt:lpstr>A diverse città corrispondono diverse funzioni. 2. attività/funzioni direzionali</vt:lpstr>
      <vt:lpstr>A diverse città corrispondono diverse funzioni.  3. attività/funzioni produttive</vt:lpstr>
      <vt:lpstr>A diverse città corrispondono diverse funzioni.  4. attività/funzioni distributive</vt:lpstr>
      <vt:lpstr>Località centrali</vt:lpstr>
      <vt:lpstr>Attività locali e esportatrici</vt:lpstr>
      <vt:lpstr>Città globali</vt:lpstr>
      <vt:lpstr>Città globali</vt:lpstr>
      <vt:lpstr>La struttura urbana</vt:lpstr>
      <vt:lpstr>La struttura urbana</vt:lpstr>
      <vt:lpstr>Schemi di città</vt:lpstr>
      <vt:lpstr>Uso del suolo urbano</vt:lpstr>
      <vt:lpstr>Modelli urbani</vt:lpstr>
      <vt:lpstr>Popolazione e governo delle città</vt:lpstr>
      <vt:lpstr>Città e composizione sociale</vt:lpstr>
      <vt:lpstr>Politiche urbane e l’urbanistica</vt:lpstr>
      <vt:lpstr>Sito, paesaggio urbano e la città come ecosistema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56</cp:revision>
  <dcterms:created xsi:type="dcterms:W3CDTF">2022-03-01T08:25:09Z</dcterms:created>
  <dcterms:modified xsi:type="dcterms:W3CDTF">2023-05-03T15:12:03Z</dcterms:modified>
</cp:coreProperties>
</file>