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52"/>
  </p:notesMasterIdLst>
  <p:sldIdLst>
    <p:sldId id="564" r:id="rId2"/>
    <p:sldId id="565" r:id="rId3"/>
    <p:sldId id="575" r:id="rId4"/>
    <p:sldId id="584" r:id="rId5"/>
    <p:sldId id="585" r:id="rId6"/>
    <p:sldId id="586" r:id="rId7"/>
    <p:sldId id="587" r:id="rId8"/>
    <p:sldId id="581" r:id="rId9"/>
    <p:sldId id="588" r:id="rId10"/>
    <p:sldId id="590" r:id="rId11"/>
    <p:sldId id="591" r:id="rId12"/>
    <p:sldId id="592" r:id="rId13"/>
    <p:sldId id="593" r:id="rId14"/>
    <p:sldId id="594" r:id="rId15"/>
    <p:sldId id="595" r:id="rId16"/>
    <p:sldId id="596" r:id="rId17"/>
    <p:sldId id="597" r:id="rId18"/>
    <p:sldId id="598" r:id="rId19"/>
    <p:sldId id="600" r:id="rId20"/>
    <p:sldId id="601" r:id="rId21"/>
    <p:sldId id="602" r:id="rId22"/>
    <p:sldId id="603" r:id="rId23"/>
    <p:sldId id="604" r:id="rId24"/>
    <p:sldId id="605" r:id="rId25"/>
    <p:sldId id="606" r:id="rId26"/>
    <p:sldId id="607" r:id="rId27"/>
    <p:sldId id="608" r:id="rId28"/>
    <p:sldId id="609" r:id="rId29"/>
    <p:sldId id="610" r:id="rId30"/>
    <p:sldId id="611" r:id="rId31"/>
    <p:sldId id="612" r:id="rId32"/>
    <p:sldId id="613" r:id="rId33"/>
    <p:sldId id="614" r:id="rId34"/>
    <p:sldId id="615" r:id="rId35"/>
    <p:sldId id="616" r:id="rId36"/>
    <p:sldId id="617" r:id="rId37"/>
    <p:sldId id="618" r:id="rId38"/>
    <p:sldId id="619" r:id="rId39"/>
    <p:sldId id="620" r:id="rId40"/>
    <p:sldId id="621" r:id="rId41"/>
    <p:sldId id="623" r:id="rId42"/>
    <p:sldId id="624" r:id="rId43"/>
    <p:sldId id="625" r:id="rId44"/>
    <p:sldId id="626" r:id="rId45"/>
    <p:sldId id="627" r:id="rId46"/>
    <p:sldId id="628" r:id="rId47"/>
    <p:sldId id="629" r:id="rId48"/>
    <p:sldId id="630" r:id="rId49"/>
    <p:sldId id="631" r:id="rId50"/>
    <p:sldId id="63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8" autoAdjust="0"/>
    <p:restoredTop sz="94660"/>
  </p:normalViewPr>
  <p:slideViewPr>
    <p:cSldViewPr>
      <p:cViewPr varScale="1">
        <p:scale>
          <a:sx n="56" d="100"/>
          <a:sy n="5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8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8B25-88A8-4F46-A8E3-BF862D0ED046}" type="datetimeFigureOut">
              <a:rPr lang="en-CA"/>
              <a:pPr>
                <a:defRPr/>
              </a:pPr>
              <a:t>2023-05-15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D914212-F057-4468-897B-6A697F800100}" type="slidenum">
              <a:rPr lang="en-CA" altLang="fr-FR"/>
              <a:pPr/>
              <a:t>‹#›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469426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8C3BB0-EE8E-4327-B41E-C2704675A54A}" type="datetime1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8906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4B4C7-7F11-4A9E-9E11-EA2C723273A0}" type="datetime1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70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F0284-3FDB-4A85-9A89-ACA6C2530404}" type="datetime1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034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8402A-134C-4658-AA0E-7ED841F3231E}" type="datetime1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7787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50937-32A0-476C-8CEF-925C8C3825B5}" type="datetime1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432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AFE1D-EAE7-4195-92A1-3BA8AD4A09FE}" type="datetime1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4699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4C431-14C7-47A4-818C-5BAA211D6D58}" type="datetime1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45798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4F399-3542-4C5E-97F1-5EE6AB0E43F7}" type="datetime1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64941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249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C8C179-4459-4C0D-AF1B-15F6F5E27667}" type="datetime1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4717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0A065-7920-4B9E-AE86-F3317EF8C316}" type="datetime1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9385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CE747-2120-4669-B649-387DFBF05DDD}" type="datetime1">
              <a:rPr lang="fr-CA" smtClean="0"/>
              <a:t>2023-05-15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00282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5D049-09C4-44B5-A1EC-C880D4C3296E}" type="datetime1">
              <a:rPr lang="fr-CA" smtClean="0"/>
              <a:t>2023-05-15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69872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C7F32-663B-4975-878F-ABA767657271}" type="datetime1">
              <a:rPr lang="fr-CA" smtClean="0"/>
              <a:t>2023-05-15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24771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7B1B6-5E07-40C7-8881-C60517D545E1}" type="datetime1">
              <a:rPr lang="fr-CA" smtClean="0"/>
              <a:t>2023-05-15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2750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47462-59AD-486C-9A20-896C1EDC76FE}" type="datetime1">
              <a:rPr lang="fr-CA" smtClean="0"/>
              <a:t>2023-05-15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2301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D12C3-C6B7-49AD-8F22-9FFBE07DB0BE}" type="datetime1">
              <a:rPr lang="fr-CA" smtClean="0"/>
              <a:t>2023-05-15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1435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423085-13E8-471A-BC97-10BF70352570}" type="datetime1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83D629-996C-479C-ABB6-6799B6219525}" type="slidenum">
              <a:rPr lang="fr-CA" altLang="fr-FR" smtClean="0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49038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ederico.rosei@units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Litro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aCHH5D74Fs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05E11-4AE0-6BB3-2318-9C0E9C06A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764704"/>
            <a:ext cx="5826719" cy="1646302"/>
          </a:xfrm>
        </p:spPr>
        <p:txBody>
          <a:bodyPr/>
          <a:lstStyle/>
          <a:p>
            <a:pPr eaLnBrk="1" hangingPunct="1"/>
            <a:r>
              <a:rPr lang="en-AU" altLang="en-US" sz="3000" b="1" dirty="0" err="1"/>
              <a:t>Energie</a:t>
            </a:r>
            <a:r>
              <a:rPr lang="en-AU" altLang="en-US" sz="3000" b="1" dirty="0"/>
              <a:t> </a:t>
            </a:r>
            <a:r>
              <a:rPr lang="en-AU" altLang="en-US" sz="3000" b="1" dirty="0" err="1"/>
              <a:t>Rinnovabili</a:t>
            </a:r>
            <a:r>
              <a:rPr lang="en-AU" altLang="en-US" sz="3000" b="1" dirty="0"/>
              <a:t/>
            </a:r>
            <a:br>
              <a:rPr lang="en-AU" altLang="en-US" sz="3000" b="1" dirty="0"/>
            </a:br>
            <a:r>
              <a:rPr lang="en-AU" altLang="en-US" sz="3000" b="1" dirty="0" err="1"/>
              <a:t>Laurea</a:t>
            </a:r>
            <a:r>
              <a:rPr lang="en-AU" altLang="en-US" sz="3000" b="1" dirty="0"/>
              <a:t> </a:t>
            </a:r>
            <a:r>
              <a:rPr lang="en-AU" altLang="en-US" sz="3000" b="1" dirty="0" err="1"/>
              <a:t>Magistrale</a:t>
            </a:r>
            <a:r>
              <a:rPr lang="en-AU" altLang="en-US" sz="3000" b="1" dirty="0"/>
              <a:t> in </a:t>
            </a:r>
            <a:r>
              <a:rPr lang="en-AU" altLang="en-US" sz="3000" b="1" dirty="0" err="1"/>
              <a:t>Chimica</a:t>
            </a:r>
            <a:r>
              <a:rPr lang="da-DK" altLang="en-US" sz="3000" dirty="0"/>
              <a:t/>
            </a:r>
            <a:br>
              <a:rPr lang="da-DK" altLang="en-US" sz="3000" dirty="0"/>
            </a:b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36CB9-9831-AB03-A2E4-C972D5E32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5826719" cy="448827"/>
          </a:xfrm>
        </p:spPr>
        <p:txBody>
          <a:bodyPr>
            <a:normAutofit/>
          </a:bodyPr>
          <a:lstStyle/>
          <a:p>
            <a:r>
              <a:rPr lang="en-US" dirty="0"/>
              <a:t>Trieste, </a:t>
            </a:r>
            <a:r>
              <a:rPr lang="en-US" dirty="0" smtClean="0"/>
              <a:t>Maggio </a:t>
            </a:r>
            <a:r>
              <a:rPr lang="en-US" dirty="0"/>
              <a:t>2023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A5DA871-C6C4-7D13-AD33-AC9AB1A3266A}"/>
              </a:ext>
            </a:extLst>
          </p:cNvPr>
          <p:cNvSpPr txBox="1"/>
          <p:nvPr/>
        </p:nvSpPr>
        <p:spPr>
          <a:xfrm>
            <a:off x="0" y="3581400"/>
            <a:ext cx="9143999" cy="26276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30"/>
              </a:spcBef>
            </a:pPr>
            <a:r>
              <a:rPr sz="2800" i="1" spc="-60" dirty="0">
                <a:solidFill>
                  <a:schemeClr val="tx1"/>
                </a:solidFill>
                <a:latin typeface="Arial Rounded MT Bold"/>
                <a:cs typeface="Arial Rounded MT Bold"/>
              </a:rPr>
              <a:t>Prof.</a:t>
            </a:r>
            <a:r>
              <a:rPr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Federico ROSEI</a:t>
            </a:r>
            <a:endParaRPr sz="2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marR="5080" algn="ctr">
              <a:lnSpc>
                <a:spcPct val="150000"/>
              </a:lnSpc>
              <a:spcBef>
                <a:spcPts val="85"/>
              </a:spcBef>
            </a:pPr>
            <a:r>
              <a:rPr sz="2800" i="1" spc="-35" dirty="0">
                <a:solidFill>
                  <a:schemeClr val="tx1"/>
                </a:solidFill>
                <a:latin typeface="Arial Rounded MT Bold"/>
                <a:cs typeface="Arial Rounded MT Bold"/>
              </a:rPr>
              <a:t>Dipartimento</a:t>
            </a:r>
            <a:r>
              <a:rPr sz="2800" i="1" spc="-2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dirty="0">
                <a:solidFill>
                  <a:schemeClr val="tx1"/>
                </a:solidFill>
                <a:latin typeface="Arial Rounded MT Bold"/>
                <a:cs typeface="Arial Rounded MT Bold"/>
              </a:rPr>
              <a:t>di</a:t>
            </a:r>
            <a:r>
              <a:rPr sz="2800" i="1" spc="-4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spc="-35" dirty="0">
                <a:solidFill>
                  <a:schemeClr val="tx1"/>
                </a:solidFill>
                <a:latin typeface="Arial Rounded MT Bold"/>
                <a:cs typeface="Arial Rounded MT Bold"/>
              </a:rPr>
              <a:t>Scienze </a:t>
            </a:r>
            <a:r>
              <a:rPr sz="2800" i="1" spc="-40" dirty="0">
                <a:solidFill>
                  <a:schemeClr val="tx1"/>
                </a:solidFill>
                <a:latin typeface="Arial Rounded MT Bold"/>
                <a:cs typeface="Arial Rounded MT Bold"/>
              </a:rPr>
              <a:t>Chimiche</a:t>
            </a:r>
            <a:r>
              <a:rPr sz="2800" i="1" spc="-3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dirty="0">
                <a:solidFill>
                  <a:schemeClr val="tx1"/>
                </a:solidFill>
                <a:latin typeface="Arial Rounded MT Bold"/>
                <a:cs typeface="Arial Rounded MT Bold"/>
              </a:rPr>
              <a:t>e</a:t>
            </a:r>
            <a:r>
              <a:rPr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spc="-30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Farmaceutiche</a:t>
            </a:r>
            <a:r>
              <a:rPr sz="2800" i="1" spc="-3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2800" i="1" spc="-30" dirty="0" err="1">
                <a:solidFill>
                  <a:schemeClr val="tx1"/>
                </a:solidFill>
                <a:latin typeface="Arial Rounded MT Bold"/>
                <a:cs typeface="Arial Rounded MT Bold"/>
                <a:hlinkClick r:id="rId2"/>
              </a:rPr>
              <a:t>federico.rosei</a:t>
            </a:r>
            <a:r>
              <a:rPr sz="2800" i="1" spc="-10" dirty="0">
                <a:solidFill>
                  <a:schemeClr val="tx1"/>
                </a:solidFill>
                <a:latin typeface="Arial Rounded MT Bold"/>
                <a:cs typeface="Arial Rounded MT Bold"/>
                <a:hlinkClick r:id="rId2"/>
              </a:rPr>
              <a:t>@units.it</a:t>
            </a:r>
            <a:endParaRPr lang="en-CA" sz="2800" i="1" spc="-1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marR="5080" algn="ctr">
              <a:lnSpc>
                <a:spcPct val="150000"/>
              </a:lnSpc>
              <a:spcBef>
                <a:spcPts val="85"/>
              </a:spcBef>
            </a:pPr>
            <a:r>
              <a:rPr lang="en-US" altLang="zh-CN" sz="2800" i="1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C11, Aula 9</a:t>
            </a:r>
            <a:endParaRPr sz="2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5424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381000"/>
            <a:ext cx="8915400" cy="6324600"/>
            <a:chOff x="664108" y="858894"/>
            <a:chExt cx="8100059" cy="56299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521" y="858894"/>
              <a:ext cx="8038375" cy="56296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4108" y="5425770"/>
              <a:ext cx="1289050" cy="646430"/>
            </a:xfrm>
            <a:custGeom>
              <a:avLst/>
              <a:gdLst/>
              <a:ahLst/>
              <a:cxnLst/>
              <a:rect l="l" t="t" r="r" b="b"/>
              <a:pathLst>
                <a:path w="1289050" h="646429">
                  <a:moveTo>
                    <a:pt x="1288669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1288669" y="646328"/>
                  </a:lnTo>
                  <a:lnTo>
                    <a:pt x="1288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64108" y="5425770"/>
            <a:ext cx="1289050" cy="646430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158,99 </a:t>
            </a:r>
            <a:r>
              <a:rPr sz="18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litri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circa</a:t>
            </a:r>
            <a:r>
              <a:rPr sz="18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140</a:t>
            </a:r>
            <a:r>
              <a:rPr sz="18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00FF"/>
                </a:solidFill>
                <a:latin typeface="Calibri"/>
                <a:cs typeface="Calibri"/>
              </a:rPr>
              <a:t>kg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7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458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3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8763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153400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1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610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9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228600"/>
            <a:ext cx="8763000" cy="6477000"/>
            <a:chOff x="1236317" y="957787"/>
            <a:chExt cx="6646545" cy="4434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6317" y="957787"/>
              <a:ext cx="6646489" cy="44337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01" y="3771138"/>
              <a:ext cx="809625" cy="161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0373" y="3113532"/>
              <a:ext cx="885825" cy="171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770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85953"/>
            <a:ext cx="7444613" cy="3755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845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Plastiche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veicoli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fine</a:t>
            </a:r>
            <a:r>
              <a:rPr sz="32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vita</a:t>
            </a:r>
            <a:r>
              <a:rPr lang="en-CA" sz="3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(ELV)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610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35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4421" y="969364"/>
            <a:ext cx="5277637" cy="40358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437" y="1506092"/>
            <a:ext cx="3515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I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materiali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plastici</a:t>
            </a:r>
            <a:r>
              <a:rPr sz="1600" spc="3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sono</a:t>
            </a:r>
            <a:r>
              <a:rPr sz="1600" spc="3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circa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il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12%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del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9889" y="1749932"/>
            <a:ext cx="17576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6839">
              <a:lnSpc>
                <a:spcPct val="100000"/>
              </a:lnSpc>
              <a:spcBef>
                <a:spcPts val="95"/>
              </a:spcBef>
              <a:tabLst>
                <a:tab pos="619125" algn="l"/>
                <a:tab pos="640080" algn="l"/>
                <a:tab pos="1485900" algn="l"/>
              </a:tabLst>
            </a:pPr>
            <a:r>
              <a:rPr sz="1600" spc="-25" dirty="0">
                <a:latin typeface="Calibri"/>
                <a:cs typeface="Calibri"/>
              </a:rPr>
              <a:t>del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veicolo,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5" dirty="0">
                <a:latin typeface="Calibri"/>
                <a:cs typeface="Calibri"/>
              </a:rPr>
              <a:t>ma </a:t>
            </a:r>
            <a:r>
              <a:rPr sz="1600" spc="-10" dirty="0">
                <a:latin typeface="Calibri"/>
                <a:cs typeface="Calibri"/>
              </a:rPr>
              <a:t>circa</a:t>
            </a:r>
            <a:r>
              <a:rPr sz="1600" dirty="0">
                <a:latin typeface="Calibri"/>
                <a:cs typeface="Calibri"/>
              </a:rPr>
              <a:t>		</a:t>
            </a:r>
            <a:r>
              <a:rPr sz="1600" spc="-25" dirty="0">
                <a:latin typeface="Calibri"/>
                <a:cs typeface="Calibri"/>
              </a:rPr>
              <a:t>10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8880" y="1993773"/>
            <a:ext cx="679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famiglie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0369" y="2725673"/>
            <a:ext cx="1727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1312545" algn="l"/>
              </a:tabLst>
            </a:pPr>
            <a:r>
              <a:rPr sz="1600" spc="-25" dirty="0">
                <a:latin typeface="Calibri"/>
                <a:cs typeface="Calibri"/>
              </a:rPr>
              <a:t>più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rappresentativi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130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prevalenza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sono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437" y="1749932"/>
            <a:ext cx="1696085" cy="17280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925">
              <a:lnSpc>
                <a:spcPct val="100000"/>
              </a:lnSpc>
              <a:spcBef>
                <a:spcPts val="95"/>
              </a:spcBef>
              <a:tabLst>
                <a:tab pos="641985" algn="l"/>
                <a:tab pos="1424940" algn="l"/>
              </a:tabLst>
            </a:pPr>
            <a:r>
              <a:rPr sz="1600" spc="-20" dirty="0">
                <a:latin typeface="Calibri"/>
                <a:cs typeface="Calibri"/>
              </a:rPr>
              <a:t>peso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complessivo appartengono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polimeriche.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I</a:t>
            </a:r>
            <a:r>
              <a:rPr sz="1600" spc="22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materiali</a:t>
            </a:r>
            <a:r>
              <a:rPr sz="1600" spc="225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plastici </a:t>
            </a:r>
            <a:r>
              <a:rPr sz="1600" dirty="0">
                <a:latin typeface="Calibri"/>
                <a:cs typeface="Calibri"/>
              </a:rPr>
              <a:t>sono</a:t>
            </a:r>
            <a:r>
              <a:rPr sz="1600" spc="114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termoplastici. poliolefine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PP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 </a:t>
            </a:r>
            <a:r>
              <a:rPr sz="1600" spc="-25" dirty="0">
                <a:latin typeface="Calibri"/>
                <a:cs typeface="Calibri"/>
              </a:rPr>
              <a:t>PE.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7" y="3701034"/>
            <a:ext cx="351662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Gli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elastomeri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costituiscono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il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5%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peso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430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veicolo.</a:t>
            </a:r>
            <a:r>
              <a:rPr sz="1600" spc="434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Gli</a:t>
            </a:r>
            <a:r>
              <a:rPr sz="1600" spc="434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elastomeri</a:t>
            </a:r>
            <a:r>
              <a:rPr sz="1600" spc="430" dirty="0">
                <a:latin typeface="Calibri"/>
                <a:cs typeface="Calibri"/>
              </a:rPr>
              <a:t>   </a:t>
            </a:r>
            <a:r>
              <a:rPr sz="1600" spc="-25" dirty="0">
                <a:latin typeface="Calibri"/>
                <a:cs typeface="Calibri"/>
              </a:rPr>
              <a:t>più </a:t>
            </a:r>
            <a:r>
              <a:rPr sz="1600" dirty="0">
                <a:latin typeface="Calibri"/>
                <a:cs typeface="Calibri"/>
              </a:rPr>
              <a:t>rappresentativi</a:t>
            </a:r>
            <a:r>
              <a:rPr sz="1600" spc="305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sono</a:t>
            </a:r>
            <a:r>
              <a:rPr sz="1600" spc="310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SBR</a:t>
            </a:r>
            <a:r>
              <a:rPr sz="1600" spc="305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per</a:t>
            </a:r>
            <a:r>
              <a:rPr sz="1600" spc="315" dirty="0">
                <a:latin typeface="Calibri"/>
                <a:cs typeface="Calibri"/>
              </a:rPr>
              <a:t>   </a:t>
            </a:r>
            <a:r>
              <a:rPr sz="1600" spc="-25" dirty="0">
                <a:latin typeface="Calibri"/>
                <a:cs typeface="Calibri"/>
              </a:rPr>
              <a:t>gli </a:t>
            </a:r>
            <a:r>
              <a:rPr sz="1600" spc="-10" dirty="0">
                <a:latin typeface="Calibri"/>
                <a:cs typeface="Calibri"/>
              </a:rPr>
              <a:t>pneumatici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EPDM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guarnizioni.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96378" y="1988820"/>
            <a:ext cx="224154" cy="1832610"/>
          </a:xfrm>
          <a:custGeom>
            <a:avLst/>
            <a:gdLst/>
            <a:ahLst/>
            <a:cxnLst/>
            <a:rect l="l" t="t" r="r" b="b"/>
            <a:pathLst>
              <a:path w="224154" h="1832610">
                <a:moveTo>
                  <a:pt x="8127" y="0"/>
                </a:moveTo>
                <a:lnTo>
                  <a:pt x="224154" y="0"/>
                </a:lnTo>
              </a:path>
              <a:path w="224154" h="1832610">
                <a:moveTo>
                  <a:pt x="0" y="216026"/>
                </a:moveTo>
                <a:lnTo>
                  <a:pt x="216026" y="216026"/>
                </a:lnTo>
              </a:path>
              <a:path w="224154" h="1832610">
                <a:moveTo>
                  <a:pt x="8127" y="432053"/>
                </a:moveTo>
                <a:lnTo>
                  <a:pt x="224154" y="432053"/>
                </a:lnTo>
              </a:path>
              <a:path w="224154" h="1832610">
                <a:moveTo>
                  <a:pt x="8127" y="936116"/>
                </a:moveTo>
                <a:lnTo>
                  <a:pt x="224154" y="936116"/>
                </a:lnTo>
              </a:path>
              <a:path w="224154" h="1832610">
                <a:moveTo>
                  <a:pt x="8127" y="1296162"/>
                </a:moveTo>
                <a:lnTo>
                  <a:pt x="224154" y="1296162"/>
                </a:lnTo>
              </a:path>
              <a:path w="224154" h="1832610">
                <a:moveTo>
                  <a:pt x="8127" y="1832102"/>
                </a:moveTo>
                <a:lnTo>
                  <a:pt x="224154" y="1832102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0359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8993"/>
            <a:ext cx="8839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dirty="0">
                <a:latin typeface="Calibri"/>
                <a:cs typeface="Calibri"/>
              </a:rPr>
              <a:t>D</a:t>
            </a:r>
            <a:r>
              <a:rPr sz="2400" dirty="0" err="1">
                <a:latin typeface="Calibri"/>
                <a:cs typeface="Calibri"/>
              </a:rPr>
              <a:t>emolizione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dei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veicoli</a:t>
            </a:r>
            <a:r>
              <a:rPr lang="en-CA" sz="2400" dirty="0">
                <a:latin typeface="Calibri"/>
                <a:cs typeface="Calibri"/>
              </a:rPr>
              <a:t>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maggiori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problemi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livello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ambientale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124" y="684860"/>
            <a:ext cx="8334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In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dirty="0" smtClean="0">
                <a:solidFill>
                  <a:srgbClr val="FF0000"/>
                </a:solidFill>
              </a:rPr>
              <a:t>EU</a:t>
            </a:r>
            <a:r>
              <a:rPr lang="en-CA" dirty="0" smtClean="0">
                <a:solidFill>
                  <a:srgbClr val="FF0000"/>
                </a:solidFill>
              </a:rPr>
              <a:t>:</a:t>
            </a:r>
            <a:r>
              <a:rPr spc="-35" dirty="0" smtClean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15.158.874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milioni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di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auto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immatricolate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nel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2018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3568" y="1873791"/>
            <a:ext cx="5796781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Italia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1.910.025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2018: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Italia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circolano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51.682.370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veicoli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2749228"/>
            <a:ext cx="6337251" cy="40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4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A955-1506-F5EB-EA4F-224676BC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n.20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2793A-6E4F-4E26-929A-FDD95D77A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6842721" cy="3880773"/>
          </a:xfrm>
        </p:spPr>
        <p:txBody>
          <a:bodyPr/>
          <a:lstStyle/>
          <a:p>
            <a:r>
              <a:rPr lang="en-US" sz="2400" dirty="0"/>
              <a:t>SDG12: Responsible consumption and production</a:t>
            </a:r>
          </a:p>
          <a:p>
            <a:r>
              <a:rPr lang="en-US" sz="2400" dirty="0"/>
              <a:t>Energy implications</a:t>
            </a:r>
          </a:p>
          <a:p>
            <a:r>
              <a:rPr lang="en-US" sz="2400" dirty="0"/>
              <a:t>Recycling</a:t>
            </a:r>
          </a:p>
          <a:p>
            <a:r>
              <a:rPr lang="en-US" sz="2400" dirty="0"/>
              <a:t>Biodegradable materials</a:t>
            </a:r>
          </a:p>
          <a:p>
            <a:r>
              <a:rPr lang="en-US" sz="2400" dirty="0"/>
              <a:t>Replacing precious materials</a:t>
            </a:r>
          </a:p>
          <a:p>
            <a:r>
              <a:rPr lang="en-US" sz="2400" dirty="0"/>
              <a:t>Low energy intensive processing</a:t>
            </a:r>
          </a:p>
        </p:txBody>
      </p:sp>
    </p:spTree>
    <p:extLst>
      <p:ext uri="{BB962C8B-B14F-4D97-AF65-F5344CB8AC3E}">
        <p14:creationId xmlns:p14="http://schemas.microsoft.com/office/powerpoint/2010/main" val="285812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762000"/>
            <a:ext cx="883920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Ogni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anno,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Europa,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vengono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rottamati</a:t>
            </a:r>
            <a:r>
              <a:rPr sz="2800" b="1" spc="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circa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sz="280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Calibri"/>
                <a:cs typeface="Calibri"/>
              </a:rPr>
              <a:t>milioni</a:t>
            </a:r>
            <a:r>
              <a:rPr sz="2800" b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di</a:t>
            </a:r>
            <a:r>
              <a:rPr lang="en-CA" sz="2800" b="1" spc="-25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veicoli</a:t>
            </a:r>
            <a:endParaRPr sz="2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b="1" dirty="0">
              <a:latin typeface="Calibri"/>
              <a:cs typeface="Calibri"/>
            </a:endParaRPr>
          </a:p>
          <a:p>
            <a:pPr marL="12700" marR="7620">
              <a:lnSpc>
                <a:spcPct val="100000"/>
              </a:lnSpc>
            </a:pPr>
            <a:r>
              <a:rPr lang="en-CA" sz="2800" b="1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Italia,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nel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2008,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sono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stati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circa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1.500.000-2.000.000 </a:t>
            </a:r>
            <a:r>
              <a:rPr sz="2800" b="1" spc="-10" dirty="0">
                <a:latin typeface="Calibri"/>
                <a:cs typeface="Calibri"/>
              </a:rPr>
              <a:t>unità</a:t>
            </a:r>
            <a:endParaRPr sz="28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Equivalgono</a:t>
            </a:r>
            <a:r>
              <a:rPr sz="2800" b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80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milioni</a:t>
            </a:r>
            <a:r>
              <a:rPr sz="280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800" b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tonnellate</a:t>
            </a:r>
            <a:r>
              <a:rPr sz="2800" b="1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800" b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rifiuti</a:t>
            </a:r>
            <a:r>
              <a:rPr sz="2800" b="1" dirty="0">
                <a:latin typeface="Calibri"/>
                <a:cs typeface="Calibri"/>
              </a:rPr>
              <a:t>,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il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15-</a:t>
            </a:r>
            <a:r>
              <a:rPr sz="2800" b="1" dirty="0">
                <a:latin typeface="Calibri"/>
                <a:cs typeface="Calibri"/>
              </a:rPr>
              <a:t>20%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del </a:t>
            </a:r>
            <a:r>
              <a:rPr sz="2800" b="1" dirty="0">
                <a:latin typeface="Calibri"/>
                <a:cs typeface="Calibri"/>
              </a:rPr>
              <a:t>totale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dei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rifiuti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prodotti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Europa.</a:t>
            </a:r>
            <a:endParaRPr sz="2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361315" algn="l"/>
                <a:tab pos="1210310" algn="l"/>
                <a:tab pos="2607945" algn="l"/>
                <a:tab pos="2962910" algn="l"/>
                <a:tab pos="3305810" algn="l"/>
                <a:tab pos="4155440" algn="l"/>
                <a:tab pos="5553075" algn="l"/>
                <a:tab pos="7247890" algn="l"/>
              </a:tabLst>
            </a:pPr>
            <a:r>
              <a:rPr sz="2800" b="1" spc="-25" dirty="0">
                <a:latin typeface="Calibri"/>
                <a:cs typeface="Calibri"/>
              </a:rPr>
              <a:t>Il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D.Lgs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209/2003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il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D.Lgs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149/2006</a:t>
            </a:r>
            <a:r>
              <a:rPr lang="en-CA"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recepiscono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la </a:t>
            </a:r>
            <a:r>
              <a:rPr sz="2800" b="1" dirty="0">
                <a:latin typeface="Calibri"/>
                <a:cs typeface="Calibri"/>
              </a:rPr>
              <a:t>direttiva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2000/53/CE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materia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di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veicoli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fuori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uso</a:t>
            </a:r>
            <a:endParaRPr sz="2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16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228600"/>
            <a:ext cx="8077200" cy="6400800"/>
            <a:chOff x="958900" y="1051881"/>
            <a:chExt cx="6881495" cy="5270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675" y="1051881"/>
              <a:ext cx="6840716" cy="51713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71600" y="5661253"/>
              <a:ext cx="4104640" cy="648335"/>
            </a:xfrm>
            <a:custGeom>
              <a:avLst/>
              <a:gdLst/>
              <a:ahLst/>
              <a:cxnLst/>
              <a:rect l="l" t="t" r="r" b="b"/>
              <a:pathLst>
                <a:path w="4104640" h="648335">
                  <a:moveTo>
                    <a:pt x="4104513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4104513" y="648068"/>
                  </a:lnTo>
                  <a:lnTo>
                    <a:pt x="41045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1600" y="5661253"/>
              <a:ext cx="4104640" cy="648335"/>
            </a:xfrm>
            <a:custGeom>
              <a:avLst/>
              <a:gdLst/>
              <a:ahLst/>
              <a:cxnLst/>
              <a:rect l="l" t="t" r="r" b="b"/>
              <a:pathLst>
                <a:path w="4104640" h="648335">
                  <a:moveTo>
                    <a:pt x="0" y="648068"/>
                  </a:moveTo>
                  <a:lnTo>
                    <a:pt x="4104513" y="648068"/>
                  </a:lnTo>
                  <a:lnTo>
                    <a:pt x="4104513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52134" y="1628775"/>
              <a:ext cx="432434" cy="4537075"/>
            </a:xfrm>
            <a:custGeom>
              <a:avLst/>
              <a:gdLst/>
              <a:ahLst/>
              <a:cxnLst/>
              <a:rect l="l" t="t" r="r" b="b"/>
              <a:pathLst>
                <a:path w="432435" h="4537075">
                  <a:moveTo>
                    <a:pt x="432053" y="2016252"/>
                  </a:moveTo>
                  <a:lnTo>
                    <a:pt x="363745" y="2014415"/>
                  </a:lnTo>
                  <a:lnTo>
                    <a:pt x="304440" y="2009298"/>
                  </a:lnTo>
                  <a:lnTo>
                    <a:pt x="257687" y="2001493"/>
                  </a:lnTo>
                  <a:lnTo>
                    <a:pt x="216026" y="1980183"/>
                  </a:lnTo>
                  <a:lnTo>
                    <a:pt x="216026" y="1044194"/>
                  </a:lnTo>
                  <a:lnTo>
                    <a:pt x="205008" y="1032786"/>
                  </a:lnTo>
                  <a:lnTo>
                    <a:pt x="174330" y="1022884"/>
                  </a:lnTo>
                  <a:lnTo>
                    <a:pt x="127558" y="1015079"/>
                  </a:lnTo>
                  <a:lnTo>
                    <a:pt x="68259" y="1009962"/>
                  </a:lnTo>
                  <a:lnTo>
                    <a:pt x="0" y="1008126"/>
                  </a:lnTo>
                  <a:lnTo>
                    <a:pt x="68259" y="1006290"/>
                  </a:lnTo>
                  <a:lnTo>
                    <a:pt x="127558" y="1001180"/>
                  </a:lnTo>
                  <a:lnTo>
                    <a:pt x="174330" y="993395"/>
                  </a:lnTo>
                  <a:lnTo>
                    <a:pt x="205008" y="983530"/>
                  </a:lnTo>
                  <a:lnTo>
                    <a:pt x="216026" y="972185"/>
                  </a:lnTo>
                  <a:lnTo>
                    <a:pt x="216026" y="36067"/>
                  </a:lnTo>
                  <a:lnTo>
                    <a:pt x="227033" y="24660"/>
                  </a:lnTo>
                  <a:lnTo>
                    <a:pt x="257687" y="14758"/>
                  </a:lnTo>
                  <a:lnTo>
                    <a:pt x="304440" y="6953"/>
                  </a:lnTo>
                  <a:lnTo>
                    <a:pt x="363745" y="1836"/>
                  </a:lnTo>
                  <a:lnTo>
                    <a:pt x="432053" y="0"/>
                  </a:lnTo>
                </a:path>
                <a:path w="432435" h="4537075">
                  <a:moveTo>
                    <a:pt x="432053" y="4536528"/>
                  </a:moveTo>
                  <a:lnTo>
                    <a:pt x="363745" y="4534693"/>
                  </a:lnTo>
                  <a:lnTo>
                    <a:pt x="304440" y="4529583"/>
                  </a:lnTo>
                  <a:lnTo>
                    <a:pt x="257687" y="4521789"/>
                  </a:lnTo>
                  <a:lnTo>
                    <a:pt x="216026" y="4500524"/>
                  </a:lnTo>
                  <a:lnTo>
                    <a:pt x="216026" y="3384423"/>
                  </a:lnTo>
                  <a:lnTo>
                    <a:pt x="205008" y="3373015"/>
                  </a:lnTo>
                  <a:lnTo>
                    <a:pt x="174330" y="3363113"/>
                  </a:lnTo>
                  <a:lnTo>
                    <a:pt x="127558" y="3355308"/>
                  </a:lnTo>
                  <a:lnTo>
                    <a:pt x="68259" y="3350191"/>
                  </a:lnTo>
                  <a:lnTo>
                    <a:pt x="0" y="3348354"/>
                  </a:lnTo>
                  <a:lnTo>
                    <a:pt x="68259" y="3346519"/>
                  </a:lnTo>
                  <a:lnTo>
                    <a:pt x="127558" y="3341409"/>
                  </a:lnTo>
                  <a:lnTo>
                    <a:pt x="174330" y="3333624"/>
                  </a:lnTo>
                  <a:lnTo>
                    <a:pt x="205008" y="3323759"/>
                  </a:lnTo>
                  <a:lnTo>
                    <a:pt x="216026" y="3312414"/>
                  </a:lnTo>
                  <a:lnTo>
                    <a:pt x="216026" y="2196211"/>
                  </a:lnTo>
                  <a:lnTo>
                    <a:pt x="227033" y="2184865"/>
                  </a:lnTo>
                  <a:lnTo>
                    <a:pt x="257687" y="2175000"/>
                  </a:lnTo>
                  <a:lnTo>
                    <a:pt x="304440" y="2167215"/>
                  </a:lnTo>
                  <a:lnTo>
                    <a:pt x="363745" y="2162105"/>
                  </a:lnTo>
                  <a:lnTo>
                    <a:pt x="432053" y="216027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4189" y="5922213"/>
              <a:ext cx="1515110" cy="277495"/>
            </a:xfrm>
            <a:custGeom>
              <a:avLst/>
              <a:gdLst/>
              <a:ahLst/>
              <a:cxnLst/>
              <a:rect l="l" t="t" r="r" b="b"/>
              <a:pathLst>
                <a:path w="1515109" h="277495">
                  <a:moveTo>
                    <a:pt x="1514983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1514983" y="276999"/>
                  </a:lnTo>
                  <a:lnTo>
                    <a:pt x="1514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4071" y="5947664"/>
            <a:ext cx="1344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l’isolamento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elettrico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86471" y="5792558"/>
            <a:ext cx="353060" cy="281305"/>
            <a:chOff x="7586471" y="5792558"/>
            <a:chExt cx="353060" cy="281305"/>
          </a:xfrm>
        </p:grpSpPr>
        <p:sp>
          <p:nvSpPr>
            <p:cNvPr id="10" name="object 10"/>
            <p:cNvSpPr/>
            <p:nvPr/>
          </p:nvSpPr>
          <p:spPr>
            <a:xfrm>
              <a:off x="7599171" y="5805258"/>
              <a:ext cx="327660" cy="255904"/>
            </a:xfrm>
            <a:custGeom>
              <a:avLst/>
              <a:gdLst/>
              <a:ahLst/>
              <a:cxnLst/>
              <a:rect l="l" t="t" r="r" b="b"/>
              <a:pathLst>
                <a:path w="327659" h="255904">
                  <a:moveTo>
                    <a:pt x="327355" y="0"/>
                  </a:moveTo>
                  <a:lnTo>
                    <a:pt x="0" y="0"/>
                  </a:lnTo>
                  <a:lnTo>
                    <a:pt x="0" y="255447"/>
                  </a:lnTo>
                  <a:lnTo>
                    <a:pt x="327355" y="255447"/>
                  </a:lnTo>
                  <a:lnTo>
                    <a:pt x="327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99171" y="5805258"/>
              <a:ext cx="327660" cy="255904"/>
            </a:xfrm>
            <a:custGeom>
              <a:avLst/>
              <a:gdLst/>
              <a:ahLst/>
              <a:cxnLst/>
              <a:rect l="l" t="t" r="r" b="b"/>
              <a:pathLst>
                <a:path w="327659" h="255904">
                  <a:moveTo>
                    <a:pt x="0" y="255447"/>
                  </a:moveTo>
                  <a:lnTo>
                    <a:pt x="327355" y="255447"/>
                  </a:lnTo>
                  <a:lnTo>
                    <a:pt x="327355" y="0"/>
                  </a:lnTo>
                  <a:lnTo>
                    <a:pt x="0" y="0"/>
                  </a:lnTo>
                  <a:lnTo>
                    <a:pt x="0" y="25544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459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14655" y="184785"/>
            <a:ext cx="8296909" cy="864235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ts val="1905"/>
              </a:lnSpc>
              <a:spcBef>
                <a:spcPts val="305"/>
              </a:spcBef>
            </a:pP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PROBLEMA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PRIORITARIO</a:t>
            </a:r>
            <a:endParaRPr sz="1600" dirty="0">
              <a:latin typeface="Times New Roman"/>
              <a:cs typeface="Times New Roman"/>
            </a:endParaRPr>
          </a:p>
          <a:p>
            <a:pPr marL="91440">
              <a:lnSpc>
                <a:spcPts val="2865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Inquinamento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dei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mari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materiale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plastico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(micro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macro)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906" y="1371600"/>
            <a:ext cx="8739494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numeri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del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fenomeno</a:t>
            </a:r>
            <a:endParaRPr sz="2000" dirty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</a:pPr>
            <a:r>
              <a:rPr sz="2000" dirty="0" err="1">
                <a:latin typeface="Times New Roman"/>
                <a:cs typeface="Times New Roman"/>
              </a:rPr>
              <a:t>Ogni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anno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lang="en-CA" sz="2000" spc="254" dirty="0" err="1">
                <a:latin typeface="Times New Roman"/>
                <a:cs typeface="Times New Roman"/>
              </a:rPr>
              <a:t>si</a:t>
            </a:r>
            <a:r>
              <a:rPr lang="en-CA" sz="2000" spc="254" dirty="0">
                <a:latin typeface="Times New Roman"/>
                <a:cs typeface="Times New Roman"/>
              </a:rPr>
              <a:t> </a:t>
            </a:r>
            <a:r>
              <a:rPr lang="en-CA" sz="2000" spc="254" dirty="0" err="1">
                <a:latin typeface="Times New Roman"/>
                <a:cs typeface="Times New Roman"/>
              </a:rPr>
              <a:t>producono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260</a:t>
            </a:r>
            <a:r>
              <a:rPr sz="2000" spc="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milioni</a:t>
            </a:r>
            <a:r>
              <a:rPr sz="2000" spc="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tonnellate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rifiuti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plastica,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dei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quali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una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percentuale </a:t>
            </a:r>
            <a:r>
              <a:rPr sz="2000" dirty="0">
                <a:latin typeface="Times New Roman"/>
                <a:cs typeface="Times New Roman"/>
              </a:rPr>
              <a:t>significativa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finisce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mare.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Lo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affermò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nel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2012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il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report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tecnico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Cbd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(Convention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Biological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Diversity),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il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primo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lang="en-CA" sz="2000" spc="-10" dirty="0">
                <a:latin typeface="Times New Roman"/>
                <a:cs typeface="Times New Roman"/>
              </a:rPr>
              <a:t>studio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completo</a:t>
            </a:r>
            <a:r>
              <a:rPr sz="2000" spc="1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su</a:t>
            </a:r>
            <a:r>
              <a:rPr sz="2000" spc="1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1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rischio</a:t>
            </a:r>
            <a:r>
              <a:rPr sz="2000" spc="1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globale</a:t>
            </a:r>
            <a:r>
              <a:rPr sz="2000" spc="1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ritenuto</a:t>
            </a:r>
            <a:r>
              <a:rPr sz="2000" spc="1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dalla</a:t>
            </a:r>
            <a:r>
              <a:rPr sz="2000" spc="1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comunità</a:t>
            </a:r>
            <a:r>
              <a:rPr sz="2000" spc="1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scientifica</a:t>
            </a:r>
            <a:r>
              <a:rPr sz="2000" spc="1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internazionale</a:t>
            </a:r>
            <a:r>
              <a:rPr sz="2000" spc="170" dirty="0"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analogo</a:t>
            </a:r>
            <a:r>
              <a:rPr sz="2000" b="1" spc="16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ai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cambiamenti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climatici,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all’acidificazione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degli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oceani,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alla</a:t>
            </a:r>
            <a:r>
              <a:rPr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perdita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2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biodiversità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allora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portata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fenomeno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è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meno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stessa,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numeri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sono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addirittura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cresciuti.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dirty="0" err="1">
                <a:latin typeface="Times New Roman"/>
                <a:cs typeface="Times New Roman"/>
              </a:rPr>
              <a:t>Cifre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importanti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contesto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problema generale,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universalmente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marine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litter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sono:</a:t>
            </a:r>
            <a:endParaRPr sz="20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267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specie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marine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rischio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perché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ingeriscono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plastica</a:t>
            </a:r>
            <a:r>
              <a:rPr sz="2000" spc="-10" dirty="0">
                <a:latin typeface="Times New Roman"/>
                <a:cs typeface="Times New Roman"/>
              </a:rPr>
              <a:t>,</a:t>
            </a:r>
            <a:endParaRPr sz="20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ogni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anno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muoiono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milione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uccelli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100mila </a:t>
            </a:r>
            <a:r>
              <a:rPr sz="2000" dirty="0">
                <a:latin typeface="Times New Roman"/>
                <a:cs typeface="Times New Roman"/>
              </a:rPr>
              <a:t>mammiferi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causa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rifiuti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mare.</a:t>
            </a:r>
            <a:endParaRPr sz="2000" dirty="0">
              <a:latin typeface="Times New Roman"/>
              <a:cs typeface="Times New Roman"/>
            </a:endParaRPr>
          </a:p>
          <a:p>
            <a:pPr marL="299085" marR="76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r>
              <a:rPr sz="2000" spc="3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milioni</a:t>
            </a:r>
            <a:r>
              <a:rPr sz="2000" spc="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latin typeface="Times New Roman"/>
                <a:cs typeface="Times New Roman"/>
              </a:rPr>
              <a:t>di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tonnellata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plastica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vengono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riversate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lang="en-CA" sz="2000" spc="310" dirty="0" err="1">
                <a:latin typeface="Times New Roman"/>
                <a:cs typeface="Times New Roman"/>
              </a:rPr>
              <a:t>ogni</a:t>
            </a:r>
            <a:r>
              <a:rPr lang="en-CA" sz="2000" spc="310" dirty="0">
                <a:latin typeface="Times New Roman"/>
                <a:cs typeface="Times New Roman"/>
              </a:rPr>
              <a:t> anno </a:t>
            </a:r>
            <a:r>
              <a:rPr sz="2000" dirty="0" err="1">
                <a:latin typeface="Times New Roman"/>
                <a:cs typeface="Times New Roman"/>
              </a:rPr>
              <a:t>negli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lang="en-CA" sz="2000" spc="-10" dirty="0">
                <a:latin typeface="Times New Roman"/>
                <a:cs typeface="Times New Roman"/>
              </a:rPr>
              <a:t>o</a:t>
            </a:r>
            <a:r>
              <a:rPr sz="2000" spc="-10" dirty="0" err="1">
                <a:latin typeface="Times New Roman"/>
                <a:cs typeface="Times New Roman"/>
              </a:rPr>
              <a:t>ceani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lang="en-CA" sz="2000" spc="-10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studio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pubblicato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su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Science</a:t>
            </a:r>
            <a:r>
              <a:rPr lang="en-CA" sz="2000" spc="-10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5408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287017"/>
            <a:ext cx="868680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L'inquinamento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plastica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è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ufficialmente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entrato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nella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stratificazione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fossile:</a:t>
            </a:r>
            <a:endParaRPr sz="2400" dirty="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frammenti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questo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materiale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nei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sedimenti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oceanici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sono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raddoppiati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ogni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15 </a:t>
            </a:r>
            <a:r>
              <a:rPr sz="2400" b="1" dirty="0">
                <a:latin typeface="Calibri"/>
                <a:cs typeface="Calibri"/>
              </a:rPr>
              <a:t>anni,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secondo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dopoguerra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ad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oggi.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8255" algn="just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La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crescita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delle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quantità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fibre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frammenti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rispecchia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fedelmente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diffusione </a:t>
            </a:r>
            <a:r>
              <a:rPr sz="2400" dirty="0">
                <a:latin typeface="Calibri"/>
                <a:cs typeface="Calibri"/>
              </a:rPr>
              <a:t>dei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materiali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plastici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degli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ultimi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70</a:t>
            </a:r>
            <a:r>
              <a:rPr sz="2400" spc="-10" dirty="0">
                <a:latin typeface="Calibri"/>
                <a:cs typeface="Calibri"/>
              </a:rPr>
              <a:t> anni.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L’inquinamento</a:t>
            </a:r>
            <a:r>
              <a:rPr sz="2400" spc="4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ambientale</a:t>
            </a:r>
            <a:r>
              <a:rPr sz="2400" spc="4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4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plastica</a:t>
            </a:r>
            <a:r>
              <a:rPr sz="2400" spc="43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</a:t>
            </a:r>
            <a:r>
              <a:rPr sz="2400" spc="4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così</a:t>
            </a:r>
            <a:r>
              <a:rPr sz="2400" spc="4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ubiquo</a:t>
            </a:r>
            <a:r>
              <a:rPr sz="2400" spc="4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</a:t>
            </a:r>
            <a:r>
              <a:rPr sz="2400" spc="4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gli</a:t>
            </a:r>
            <a:r>
              <a:rPr sz="2400" spc="4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scienziati</a:t>
            </a:r>
            <a:r>
              <a:rPr sz="2400" spc="4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hanno </a:t>
            </a:r>
            <a:r>
              <a:rPr sz="2400" dirty="0">
                <a:latin typeface="Calibri"/>
                <a:cs typeface="Calibri"/>
              </a:rPr>
              <a:t>suggerito</a:t>
            </a:r>
            <a:r>
              <a:rPr sz="2400" spc="33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32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usarlo</a:t>
            </a:r>
            <a:r>
              <a:rPr sz="2400" spc="33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come</a:t>
            </a:r>
            <a:r>
              <a:rPr sz="2400" spc="330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indicatore</a:t>
            </a:r>
            <a:r>
              <a:rPr sz="2400" b="1" spc="330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geologico</a:t>
            </a:r>
            <a:r>
              <a:rPr sz="2400" b="1" spc="33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dell’avanzamento</a:t>
            </a:r>
            <a:r>
              <a:rPr sz="2400" spc="33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dell’era </a:t>
            </a:r>
            <a:r>
              <a:rPr sz="2400" dirty="0">
                <a:latin typeface="Calibri"/>
                <a:cs typeface="Calibri"/>
              </a:rPr>
              <a:t>dell’</a:t>
            </a:r>
            <a:r>
              <a:rPr sz="2400" b="1" dirty="0">
                <a:latin typeface="Calibri"/>
                <a:cs typeface="Calibri"/>
              </a:rPr>
              <a:t>Antropocene,</a:t>
            </a:r>
            <a:r>
              <a:rPr sz="2400" b="1" spc="4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secondo</a:t>
            </a:r>
            <a:r>
              <a:rPr sz="2400" b="1" spc="434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alcuni</a:t>
            </a:r>
            <a:r>
              <a:rPr sz="2400" b="1" spc="4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una</a:t>
            </a:r>
            <a:r>
              <a:rPr sz="2400" b="1" spc="409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nuova</a:t>
            </a:r>
            <a:r>
              <a:rPr sz="2400" b="1" spc="4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era</a:t>
            </a:r>
            <a:r>
              <a:rPr sz="2400" b="1" spc="4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geologica,</a:t>
            </a:r>
            <a:r>
              <a:rPr sz="2400" b="1" spc="4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caratterizzata</a:t>
            </a:r>
            <a:r>
              <a:rPr sz="2400" b="1" spc="4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da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profonde</a:t>
            </a:r>
            <a:r>
              <a:rPr sz="2400" b="1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trasformazioni</a:t>
            </a:r>
            <a:r>
              <a:rPr sz="2400" b="1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ecosistemiche</a:t>
            </a:r>
            <a:r>
              <a:rPr sz="24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prodotte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dall'uomo: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0" y="5875095"/>
            <a:ext cx="2760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0000FF"/>
                </a:solidFill>
                <a:latin typeface="Calibri"/>
                <a:cs typeface="Calibri"/>
              </a:rPr>
              <a:t>l’Era</a:t>
            </a:r>
            <a:r>
              <a:rPr sz="2800" b="1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FF"/>
                </a:solidFill>
                <a:latin typeface="Calibri"/>
                <a:cs typeface="Calibri"/>
              </a:rPr>
              <a:t>della</a:t>
            </a:r>
            <a:r>
              <a:rPr sz="28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plastica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599" y="218884"/>
            <a:ext cx="822746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0000"/>
                </a:solidFill>
              </a:rPr>
              <a:t>Dopo</a:t>
            </a:r>
            <a:r>
              <a:rPr sz="2800" spc="-4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le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Età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della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Pietra,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del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Bronzo</a:t>
            </a:r>
            <a:r>
              <a:rPr sz="2800" spc="-6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e</a:t>
            </a:r>
            <a:r>
              <a:rPr sz="2800" spc="-3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del</a:t>
            </a:r>
            <a:r>
              <a:rPr sz="2800" spc="-2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Ferro:</a:t>
            </a:r>
            <a:r>
              <a:rPr lang="en-CA" sz="2800" spc="-10" dirty="0">
                <a:solidFill>
                  <a:srgbClr val="000000"/>
                </a:solidFill>
              </a:rPr>
              <a:t/>
            </a:r>
            <a:br>
              <a:rPr lang="en-CA" sz="2800" spc="-10" dirty="0">
                <a:solidFill>
                  <a:srgbClr val="000000"/>
                </a:solidFill>
              </a:rPr>
            </a:br>
            <a:r>
              <a:rPr sz="2800" dirty="0" err="1">
                <a:solidFill>
                  <a:srgbClr val="FF0000"/>
                </a:solidFill>
              </a:rPr>
              <a:t>l'Età</a:t>
            </a:r>
            <a:r>
              <a:rPr sz="2800" spc="-4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della</a:t>
            </a:r>
            <a:r>
              <a:rPr sz="2800" spc="-3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Plastica</a:t>
            </a:r>
          </a:p>
        </p:txBody>
      </p:sp>
    </p:spTree>
    <p:extLst>
      <p:ext uri="{BB962C8B-B14F-4D97-AF65-F5344CB8AC3E}">
        <p14:creationId xmlns:p14="http://schemas.microsoft.com/office/powerpoint/2010/main" val="173135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2854" y="116586"/>
            <a:ext cx="2190750" cy="2085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396" y="457200"/>
            <a:ext cx="637857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CA" sz="2400" b="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2400" b="0" dirty="0" err="1">
                <a:solidFill>
                  <a:srgbClr val="000000"/>
                </a:solidFill>
                <a:latin typeface="Calibri"/>
                <a:cs typeface="Calibri"/>
              </a:rPr>
              <a:t>lastica</a:t>
            </a:r>
            <a:r>
              <a:rPr lang="en-CA" sz="2400" b="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materiale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molto</a:t>
            </a:r>
            <a:r>
              <a:rPr sz="2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utile e</a:t>
            </a:r>
            <a:r>
              <a:rPr sz="24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importante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25" dirty="0" err="1">
                <a:solidFill>
                  <a:srgbClr val="000000"/>
                </a:solidFill>
                <a:latin typeface="Calibri"/>
                <a:cs typeface="Calibri"/>
              </a:rPr>
              <a:t>che</a:t>
            </a:r>
            <a:r>
              <a:rPr sz="24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en-CA" sz="2400" b="0" dirty="0" err="1">
                <a:solidFill>
                  <a:srgbClr val="000000"/>
                </a:solidFill>
                <a:latin typeface="Calibri"/>
                <a:cs typeface="Calibri"/>
              </a:rPr>
              <a:t>siamo</a:t>
            </a:r>
            <a:r>
              <a:rPr lang="en-CA" sz="24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0" dirty="0" err="1">
                <a:solidFill>
                  <a:srgbClr val="000000"/>
                </a:solidFill>
                <a:latin typeface="Calibri"/>
                <a:cs typeface="Calibri"/>
              </a:rPr>
              <a:t>costantemente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quotidianamente,</a:t>
            </a:r>
            <a:r>
              <a:rPr sz="24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semplifica</a:t>
            </a:r>
            <a:r>
              <a:rPr sz="2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sz="2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nostra</a:t>
            </a:r>
            <a:r>
              <a:rPr sz="24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vita</a:t>
            </a:r>
            <a:r>
              <a:rPr sz="2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risulta</a:t>
            </a:r>
            <a:r>
              <a:rPr sz="24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più</a:t>
            </a:r>
            <a:r>
              <a:rPr sz="24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leggera</a:t>
            </a:r>
            <a:r>
              <a:rPr sz="24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meno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costosa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di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molti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altri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materiali.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396" y="2286000"/>
            <a:ext cx="8903208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924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plastica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viene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FF0000"/>
                </a:solidFill>
                <a:latin typeface="Calibri"/>
                <a:cs typeface="Calibri"/>
              </a:rPr>
              <a:t>correttamente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smaltita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riciclata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persiste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lungo nell’ambiente. </a:t>
            </a:r>
            <a:r>
              <a:rPr lang="en-CA" sz="200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tempo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degradazione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bottiglia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plastica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può </a:t>
            </a:r>
            <a:r>
              <a:rPr sz="2000" dirty="0">
                <a:latin typeface="Calibri"/>
                <a:cs typeface="Calibri"/>
              </a:rPr>
              <a:t>variare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fra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1000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anni!</a:t>
            </a:r>
            <a:endParaRPr sz="2000" dirty="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Nel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corso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tempo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plastica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tende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rompersi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frammentarsi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formando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MICROPLASTICHE,</a:t>
            </a:r>
            <a:r>
              <a:rPr sz="2000" b="1" spc="2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particelle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dimensioni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inferiori</a:t>
            </a:r>
            <a:r>
              <a:rPr sz="2000" b="1" spc="2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ai</a:t>
            </a:r>
            <a:r>
              <a:rPr sz="2000" b="1" spc="2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2000" b="1" spc="2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mm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formano </a:t>
            </a:r>
            <a:r>
              <a:rPr sz="2000" dirty="0">
                <a:latin typeface="Calibri"/>
                <a:cs typeface="Calibri"/>
              </a:rPr>
              <a:t>principalmente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seguito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disgregarsi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deteriorarsi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pezzi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plastica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grandi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come </a:t>
            </a:r>
            <a:r>
              <a:rPr sz="2000" dirty="0">
                <a:latin typeface="Calibri"/>
                <a:cs typeface="Calibri"/>
              </a:rPr>
              <a:t>sacchetti,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bottiglie,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reti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pesca,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capi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sintetici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(in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seguito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lavaggio),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pneumatici </a:t>
            </a:r>
            <a:r>
              <a:rPr sz="2000" dirty="0">
                <a:latin typeface="Calibri"/>
                <a:cs typeface="Calibri"/>
              </a:rPr>
              <a:t>(abrasione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durante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guida</a:t>
            </a:r>
            <a:r>
              <a:rPr sz="2000" spc="-10" dirty="0">
                <a:latin typeface="Calibri"/>
                <a:cs typeface="Calibri"/>
              </a:rPr>
              <a:t>).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Esistono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però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delle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microplastiche</a:t>
            </a:r>
            <a:r>
              <a:rPr sz="200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fabbricate</a:t>
            </a:r>
            <a:r>
              <a:rPr sz="20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aggiunte</a:t>
            </a:r>
            <a:r>
              <a:rPr sz="20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intenzionalmente</a:t>
            </a:r>
            <a:r>
              <a:rPr sz="20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alcuni </a:t>
            </a:r>
            <a:r>
              <a:rPr sz="2000" dirty="0">
                <a:latin typeface="Calibri"/>
                <a:cs typeface="Calibri"/>
              </a:rPr>
              <a:t>prodotti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azione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abrasiva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(microparticelle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prodotti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cosmetici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azione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esfoliante </a:t>
            </a:r>
            <a:r>
              <a:rPr sz="2000" dirty="0">
                <a:latin typeface="Calibri"/>
                <a:cs typeface="Calibri"/>
              </a:rPr>
              <a:t>come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scrub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corpo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viso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microparticelle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sabbiatura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abrasiva),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regolare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viscosità,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l’aspetto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stabilità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prodotto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(micro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nanoparticelle</a:t>
            </a:r>
            <a:r>
              <a:rPr sz="2000" spc="-10" dirty="0">
                <a:latin typeface="Calibri"/>
                <a:cs typeface="Calibri"/>
              </a:rPr>
              <a:t>).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193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661" y="210238"/>
            <a:ext cx="469033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Una</a:t>
            </a:r>
            <a:r>
              <a:rPr sz="3600" spc="-25" dirty="0">
                <a:solidFill>
                  <a:srgbClr val="FF0000"/>
                </a:solidFill>
              </a:rPr>
              <a:t> </a:t>
            </a:r>
            <a:r>
              <a:rPr sz="3600" dirty="0" err="1">
                <a:solidFill>
                  <a:srgbClr val="FF0000"/>
                </a:solidFill>
              </a:rPr>
              <a:t>relazione</a:t>
            </a:r>
            <a:r>
              <a:rPr sz="3600" spc="-45" dirty="0">
                <a:solidFill>
                  <a:srgbClr val="FF0000"/>
                </a:solidFill>
              </a:rPr>
              <a:t> </a:t>
            </a:r>
            <a:r>
              <a:rPr sz="3600" spc="-10" dirty="0" err="1">
                <a:solidFill>
                  <a:srgbClr val="FF0000"/>
                </a:solidFill>
              </a:rPr>
              <a:t>tossica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209646" y="880617"/>
            <a:ext cx="878195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Quella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osservata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dagli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scienziati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"firma"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chiara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prova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plastica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finita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nei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sedimenti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praticamente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subito,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nei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primi </a:t>
            </a:r>
            <a:r>
              <a:rPr sz="2000" dirty="0">
                <a:latin typeface="Calibri"/>
                <a:cs typeface="Calibri"/>
              </a:rPr>
              <a:t>anni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della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sua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diffusione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globale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dal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1945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poi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(in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misura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minore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usava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anche prima).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«</a:t>
            </a:r>
            <a:r>
              <a:rPr sz="2000" i="1" dirty="0">
                <a:latin typeface="Calibri"/>
                <a:cs typeface="Calibri"/>
              </a:rPr>
              <a:t>Il</a:t>
            </a:r>
            <a:r>
              <a:rPr sz="2000" i="1" spc="3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nostro</a:t>
            </a:r>
            <a:r>
              <a:rPr sz="2000" i="1" spc="3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amore</a:t>
            </a:r>
            <a:r>
              <a:rPr sz="2000" i="1" spc="3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per</a:t>
            </a:r>
            <a:r>
              <a:rPr sz="2000" i="1" spc="3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la</a:t>
            </a:r>
            <a:r>
              <a:rPr sz="2000" i="1" spc="3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plastica</a:t>
            </a:r>
            <a:r>
              <a:rPr sz="2000" i="1" spc="3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è</a:t>
            </a:r>
            <a:r>
              <a:rPr sz="2000" i="1" spc="3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rimasto</a:t>
            </a:r>
            <a:r>
              <a:rPr sz="2000" i="1" spc="3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nei</a:t>
            </a:r>
            <a:r>
              <a:rPr sz="2000" i="1" spc="3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residui</a:t>
            </a:r>
            <a:r>
              <a:rPr sz="2000" i="1" spc="3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fossili</a:t>
            </a:r>
            <a:r>
              <a:rPr sz="2000" dirty="0">
                <a:latin typeface="Calibri"/>
                <a:cs typeface="Calibri"/>
              </a:rPr>
              <a:t>»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detto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Jennifer </a:t>
            </a:r>
            <a:r>
              <a:rPr sz="2000" dirty="0">
                <a:latin typeface="Calibri"/>
                <a:cs typeface="Calibri"/>
              </a:rPr>
              <a:t>Brandon,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prima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autrice dello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studio: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2904870"/>
            <a:ext cx="5943600" cy="2657730"/>
            <a:chOff x="1806765" y="3176333"/>
            <a:chExt cx="4791075" cy="18465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6630" y="3268979"/>
              <a:ext cx="4643539" cy="17064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11527" y="3181095"/>
              <a:ext cx="4781550" cy="1837055"/>
            </a:xfrm>
            <a:custGeom>
              <a:avLst/>
              <a:gdLst/>
              <a:ahLst/>
              <a:cxnLst/>
              <a:rect l="l" t="t" r="r" b="b"/>
              <a:pathLst>
                <a:path w="4781550" h="1837054">
                  <a:moveTo>
                    <a:pt x="0" y="1836801"/>
                  </a:moveTo>
                  <a:lnTo>
                    <a:pt x="4781423" y="1836801"/>
                  </a:lnTo>
                  <a:lnTo>
                    <a:pt x="4781423" y="0"/>
                  </a:lnTo>
                  <a:lnTo>
                    <a:pt x="0" y="0"/>
                  </a:lnTo>
                  <a:lnTo>
                    <a:pt x="0" y="18368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0" y="5791200"/>
            <a:ext cx="9144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CA" sz="2400" dirty="0">
                <a:latin typeface="Calibri"/>
                <a:cs typeface="Calibri"/>
              </a:rPr>
              <a:t>A</a:t>
            </a:r>
            <a:r>
              <a:rPr sz="2400" dirty="0" err="1">
                <a:latin typeface="Calibri"/>
                <a:cs typeface="Calibri"/>
              </a:rPr>
              <a:t>ttraverso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cibo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acqua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introduciamo</a:t>
            </a:r>
            <a:r>
              <a:rPr sz="240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nell'organismo</a:t>
            </a:r>
            <a:r>
              <a:rPr sz="240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50</a:t>
            </a:r>
            <a:r>
              <a:rPr sz="240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mila</a:t>
            </a:r>
            <a:r>
              <a:rPr sz="240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particelle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plastica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all'anno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644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4495800"/>
            <a:ext cx="88392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Calibri"/>
                <a:cs typeface="Calibri"/>
              </a:rPr>
              <a:t>Ulteriore</a:t>
            </a:r>
            <a:r>
              <a:rPr lang="en-CA" sz="2400" spc="35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evoluzione</a:t>
            </a:r>
            <a:r>
              <a:rPr lang="en-CA" sz="2400" dirty="0">
                <a:latin typeface="Calibri"/>
                <a:cs typeface="Calibri"/>
              </a:rPr>
              <a:t>: </a:t>
            </a:r>
            <a:r>
              <a:rPr sz="2400" spc="-10" dirty="0" err="1">
                <a:latin typeface="Calibri"/>
                <a:cs typeface="Calibri"/>
              </a:rPr>
              <a:t>graduale</a:t>
            </a:r>
            <a:r>
              <a:rPr lang="en-CA" sz="2400" spc="-1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trasformazione</a:t>
            </a:r>
            <a:r>
              <a:rPr sz="2400" dirty="0">
                <a:latin typeface="Calibri"/>
                <a:cs typeface="Calibri"/>
              </a:rPr>
              <a:t>/degradazione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delle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microplastiche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nanoplastiche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particelle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dimensioni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ancora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più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piccole</a:t>
            </a:r>
            <a:r>
              <a:rPr sz="2400" spc="3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che,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ingerite</a:t>
            </a:r>
            <a:r>
              <a:rPr sz="2400" spc="3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dai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pesci, </a:t>
            </a:r>
            <a:r>
              <a:rPr sz="2400" dirty="0">
                <a:latin typeface="Calibri"/>
                <a:cs typeface="Calibri"/>
              </a:rPr>
              <a:t>possono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trasferirsi</a:t>
            </a:r>
            <a:r>
              <a:rPr sz="2400" spc="2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nei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tessuti,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</a:t>
            </a:r>
            <a:r>
              <a:rPr sz="2400" spc="2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conseguenti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rischi</a:t>
            </a:r>
            <a:r>
              <a:rPr sz="2400" spc="2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salute </a:t>
            </a:r>
            <a:r>
              <a:rPr sz="2400" dirty="0">
                <a:latin typeface="Calibri"/>
                <a:cs typeface="Calibri"/>
              </a:rPr>
              <a:t>umana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seguito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consumo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degli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stessi.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6629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84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533400"/>
            <a:ext cx="8915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17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968" y="228600"/>
            <a:ext cx="8260431" cy="5029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3968" y="5486400"/>
            <a:ext cx="732236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11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chilometri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10" dirty="0">
                <a:latin typeface="Calibri"/>
                <a:cs typeface="Calibri"/>
              </a:rPr>
              <a:t> profondità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!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(Japan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Agency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Marine-Earth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Science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0" dirty="0">
                <a:latin typeface="Calibri"/>
                <a:cs typeface="Calibri"/>
              </a:rPr>
              <a:t> Technology)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731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228600"/>
            <a:ext cx="6400800" cy="6477000"/>
            <a:chOff x="1695450" y="447675"/>
            <a:chExt cx="5753100" cy="5975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5450" y="447675"/>
              <a:ext cx="5753100" cy="594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35370" y="6165303"/>
              <a:ext cx="1292860" cy="245110"/>
            </a:xfrm>
            <a:custGeom>
              <a:avLst/>
              <a:gdLst/>
              <a:ahLst/>
              <a:cxnLst/>
              <a:rect l="l" t="t" r="r" b="b"/>
              <a:pathLst>
                <a:path w="1292859" h="245110">
                  <a:moveTo>
                    <a:pt x="1292352" y="0"/>
                  </a:moveTo>
                  <a:lnTo>
                    <a:pt x="0" y="0"/>
                  </a:lnTo>
                  <a:lnTo>
                    <a:pt x="0" y="245021"/>
                  </a:lnTo>
                  <a:lnTo>
                    <a:pt x="1292352" y="245021"/>
                  </a:lnTo>
                  <a:lnTo>
                    <a:pt x="1292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35370" y="6165303"/>
              <a:ext cx="1292860" cy="245110"/>
            </a:xfrm>
            <a:custGeom>
              <a:avLst/>
              <a:gdLst/>
              <a:ahLst/>
              <a:cxnLst/>
              <a:rect l="l" t="t" r="r" b="b"/>
              <a:pathLst>
                <a:path w="1292859" h="245110">
                  <a:moveTo>
                    <a:pt x="0" y="245021"/>
                  </a:moveTo>
                  <a:lnTo>
                    <a:pt x="1292352" y="245021"/>
                  </a:lnTo>
                  <a:lnTo>
                    <a:pt x="1292352" y="0"/>
                  </a:lnTo>
                  <a:lnTo>
                    <a:pt x="0" y="0"/>
                  </a:lnTo>
                  <a:lnTo>
                    <a:pt x="0" y="24502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316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3C07FCD-DA61-8DD2-291D-027088B04189}"/>
              </a:ext>
            </a:extLst>
          </p:cNvPr>
          <p:cNvGrpSpPr/>
          <p:nvPr/>
        </p:nvGrpSpPr>
        <p:grpSpPr>
          <a:xfrm>
            <a:off x="107504" y="476672"/>
            <a:ext cx="7528197" cy="5034433"/>
            <a:chOff x="284163" y="1058863"/>
            <a:chExt cx="8518525" cy="5429250"/>
          </a:xfrm>
        </p:grpSpPr>
        <p:pic>
          <p:nvPicPr>
            <p:cNvPr id="7170" name="Picture 2" descr="File:Sustainable Development Goals.png - Wikipedia">
              <a:extLst>
                <a:ext uri="{FF2B5EF4-FFF2-40B4-BE49-F238E27FC236}">
                  <a16:creationId xmlns:a16="http://schemas.microsoft.com/office/drawing/2014/main" id="{C1D1D9D3-0A8A-4C32-A1AF-EB346E656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63" y="1058863"/>
              <a:ext cx="8518525" cy="542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348B46D-3010-4EB2-9020-F4E2BD899F00}"/>
                </a:ext>
              </a:extLst>
            </p:cNvPr>
            <p:cNvSpPr/>
            <p:nvPr/>
          </p:nvSpPr>
          <p:spPr>
            <a:xfrm>
              <a:off x="7310438" y="3684588"/>
              <a:ext cx="1371600" cy="12922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07A0968-A876-B870-2DEF-5E77FD1B6F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8325" y="114298"/>
            <a:ext cx="5554980" cy="6642100"/>
            <a:chOff x="1838325" y="114298"/>
            <a:chExt cx="5554980" cy="6642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8325" y="114298"/>
              <a:ext cx="5467350" cy="6629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2000" y="6453339"/>
              <a:ext cx="2808605" cy="290830"/>
            </a:xfrm>
            <a:custGeom>
              <a:avLst/>
              <a:gdLst/>
              <a:ahLst/>
              <a:cxnLst/>
              <a:rect l="l" t="t" r="r" b="b"/>
              <a:pathLst>
                <a:path w="2808604" h="290829">
                  <a:moveTo>
                    <a:pt x="2808351" y="0"/>
                  </a:moveTo>
                  <a:lnTo>
                    <a:pt x="0" y="0"/>
                  </a:lnTo>
                  <a:lnTo>
                    <a:pt x="0" y="290360"/>
                  </a:lnTo>
                  <a:lnTo>
                    <a:pt x="2808351" y="290360"/>
                  </a:lnTo>
                  <a:lnTo>
                    <a:pt x="28083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0" y="6453339"/>
              <a:ext cx="2808605" cy="290830"/>
            </a:xfrm>
            <a:custGeom>
              <a:avLst/>
              <a:gdLst/>
              <a:ahLst/>
              <a:cxnLst/>
              <a:rect l="l" t="t" r="r" b="b"/>
              <a:pathLst>
                <a:path w="2808604" h="290829">
                  <a:moveTo>
                    <a:pt x="0" y="290360"/>
                  </a:moveTo>
                  <a:lnTo>
                    <a:pt x="2808351" y="290360"/>
                  </a:lnTo>
                  <a:lnTo>
                    <a:pt x="2808351" y="0"/>
                  </a:lnTo>
                  <a:lnTo>
                    <a:pt x="0" y="0"/>
                  </a:lnTo>
                  <a:lnTo>
                    <a:pt x="0" y="2903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3979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52400"/>
            <a:ext cx="6553200" cy="6629400"/>
            <a:chOff x="1671701" y="428625"/>
            <a:chExt cx="5937250" cy="6181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701" y="428625"/>
              <a:ext cx="5791200" cy="594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83739" y="6165303"/>
              <a:ext cx="5113020" cy="432434"/>
            </a:xfrm>
            <a:custGeom>
              <a:avLst/>
              <a:gdLst/>
              <a:ahLst/>
              <a:cxnLst/>
              <a:rect l="l" t="t" r="r" b="b"/>
              <a:pathLst>
                <a:path w="5113020" h="432434">
                  <a:moveTo>
                    <a:pt x="5112512" y="0"/>
                  </a:moveTo>
                  <a:lnTo>
                    <a:pt x="0" y="0"/>
                  </a:lnTo>
                  <a:lnTo>
                    <a:pt x="0" y="432054"/>
                  </a:lnTo>
                  <a:lnTo>
                    <a:pt x="5112512" y="432054"/>
                  </a:lnTo>
                  <a:lnTo>
                    <a:pt x="5112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83739" y="6165303"/>
              <a:ext cx="5113020" cy="432434"/>
            </a:xfrm>
            <a:custGeom>
              <a:avLst/>
              <a:gdLst/>
              <a:ahLst/>
              <a:cxnLst/>
              <a:rect l="l" t="t" r="r" b="b"/>
              <a:pathLst>
                <a:path w="5113020" h="432434">
                  <a:moveTo>
                    <a:pt x="0" y="432054"/>
                  </a:moveTo>
                  <a:lnTo>
                    <a:pt x="5112512" y="432054"/>
                  </a:lnTo>
                  <a:lnTo>
                    <a:pt x="5112512" y="0"/>
                  </a:lnTo>
                  <a:lnTo>
                    <a:pt x="0" y="0"/>
                  </a:lnTo>
                  <a:lnTo>
                    <a:pt x="0" y="4320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93017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800" y="76200"/>
            <a:ext cx="5943600" cy="6705600"/>
            <a:chOff x="1681226" y="238125"/>
            <a:chExt cx="5715000" cy="6394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1226" y="238125"/>
              <a:ext cx="5715000" cy="63817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51910" y="6309321"/>
              <a:ext cx="2808605" cy="311150"/>
            </a:xfrm>
            <a:custGeom>
              <a:avLst/>
              <a:gdLst/>
              <a:ahLst/>
              <a:cxnLst/>
              <a:rect l="l" t="t" r="r" b="b"/>
              <a:pathLst>
                <a:path w="2808604" h="311150">
                  <a:moveTo>
                    <a:pt x="2808351" y="0"/>
                  </a:moveTo>
                  <a:lnTo>
                    <a:pt x="0" y="0"/>
                  </a:lnTo>
                  <a:lnTo>
                    <a:pt x="0" y="310553"/>
                  </a:lnTo>
                  <a:lnTo>
                    <a:pt x="2808351" y="310553"/>
                  </a:lnTo>
                  <a:lnTo>
                    <a:pt x="28083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51910" y="6309321"/>
              <a:ext cx="2808605" cy="311150"/>
            </a:xfrm>
            <a:custGeom>
              <a:avLst/>
              <a:gdLst/>
              <a:ahLst/>
              <a:cxnLst/>
              <a:rect l="l" t="t" r="r" b="b"/>
              <a:pathLst>
                <a:path w="2808604" h="311150">
                  <a:moveTo>
                    <a:pt x="0" y="310553"/>
                  </a:moveTo>
                  <a:lnTo>
                    <a:pt x="2808351" y="310553"/>
                  </a:lnTo>
                  <a:lnTo>
                    <a:pt x="2808351" y="0"/>
                  </a:lnTo>
                  <a:lnTo>
                    <a:pt x="0" y="0"/>
                  </a:lnTo>
                  <a:lnTo>
                    <a:pt x="0" y="31055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477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270" y="233556"/>
            <a:ext cx="6510964" cy="19005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0646" y="76200"/>
            <a:ext cx="6711315" cy="21164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R="141605" algn="ctr">
              <a:lnSpc>
                <a:spcPct val="100000"/>
              </a:lnSpc>
              <a:spcBef>
                <a:spcPts val="1015"/>
              </a:spcBef>
            </a:pPr>
            <a:r>
              <a:rPr sz="1800" spc="-20" dirty="0">
                <a:latin typeface="Calibri"/>
                <a:cs typeface="Calibri"/>
              </a:rPr>
              <a:t>2014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804" y="2340972"/>
            <a:ext cx="8953196" cy="954749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aim 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study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answer:</a:t>
            </a:r>
            <a:endParaRPr sz="2000" dirty="0">
              <a:latin typeface="Calibri"/>
              <a:cs typeface="Calibri"/>
            </a:endParaRPr>
          </a:p>
          <a:p>
            <a:pPr marL="91440" marR="43497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microplastics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concentrated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surface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microlayer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comparable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underlying water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layers?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220" y="3444038"/>
            <a:ext cx="4693780" cy="318040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105400" y="4221022"/>
            <a:ext cx="3886200" cy="1722578"/>
          </a:xfrm>
          <a:custGeom>
            <a:avLst/>
            <a:gdLst/>
            <a:ahLst/>
            <a:cxnLst/>
            <a:rect l="l" t="t" r="r" b="b"/>
            <a:pathLst>
              <a:path w="3641090" h="1477645">
                <a:moveTo>
                  <a:pt x="0" y="1477390"/>
                </a:moveTo>
                <a:lnTo>
                  <a:pt x="3640582" y="1477390"/>
                </a:lnTo>
                <a:lnTo>
                  <a:pt x="3640582" y="0"/>
                </a:lnTo>
                <a:lnTo>
                  <a:pt x="0" y="0"/>
                </a:lnTo>
                <a:lnTo>
                  <a:pt x="0" y="1477390"/>
                </a:lnTo>
                <a:close/>
              </a:path>
            </a:pathLst>
          </a:custGeom>
          <a:ln w="952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12409" y="4239895"/>
            <a:ext cx="34721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This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study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confirm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that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2409" y="4514164"/>
            <a:ext cx="1071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micro-</a:t>
            </a:r>
            <a:r>
              <a:rPr sz="1800" spc="-20" dirty="0">
                <a:latin typeface="Calibri"/>
                <a:cs typeface="Calibri"/>
              </a:rPr>
              <a:t>sized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particles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80988" y="4514164"/>
            <a:ext cx="2402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232535" algn="l"/>
              </a:tabLst>
            </a:pPr>
            <a:r>
              <a:rPr sz="1800" spc="-10" dirty="0">
                <a:latin typeface="Calibri"/>
                <a:cs typeface="Calibri"/>
              </a:rPr>
              <a:t>synthetic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polymer</a:t>
            </a:r>
            <a:endParaRPr sz="18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1278255" algn="l"/>
                <a:tab pos="2007235" algn="l"/>
              </a:tabLst>
            </a:pPr>
            <a:r>
              <a:rPr sz="1800" spc="-10" dirty="0">
                <a:latin typeface="Calibri"/>
                <a:cs typeface="Calibri"/>
              </a:rPr>
              <a:t>originating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from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ship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12409" y="5063108"/>
            <a:ext cx="3469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coatings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predominate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surface microlayer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6515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228600"/>
            <a:ext cx="8536074" cy="4343400"/>
            <a:chOff x="885594" y="504062"/>
            <a:chExt cx="7955280" cy="37865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594" y="577554"/>
              <a:ext cx="7954812" cy="37129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51909" y="516762"/>
              <a:ext cx="2088514" cy="216535"/>
            </a:xfrm>
            <a:custGeom>
              <a:avLst/>
              <a:gdLst/>
              <a:ahLst/>
              <a:cxnLst/>
              <a:rect l="l" t="t" r="r" b="b"/>
              <a:pathLst>
                <a:path w="2088514" h="216534">
                  <a:moveTo>
                    <a:pt x="0" y="216026"/>
                  </a:moveTo>
                  <a:lnTo>
                    <a:pt x="2088261" y="216026"/>
                  </a:lnTo>
                  <a:lnTo>
                    <a:pt x="2088261" y="0"/>
                  </a:lnTo>
                  <a:lnTo>
                    <a:pt x="0" y="0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4800" y="5410200"/>
            <a:ext cx="8686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165">
              <a:lnSpc>
                <a:spcPct val="100000"/>
              </a:lnSpc>
              <a:spcBef>
                <a:spcPts val="100"/>
              </a:spcBef>
            </a:pPr>
            <a:r>
              <a:rPr lang="en-CA" sz="2000" dirty="0">
                <a:latin typeface="Calibri"/>
                <a:cs typeface="Calibri"/>
              </a:rPr>
              <a:t>M</a:t>
            </a:r>
            <a:r>
              <a:rPr sz="2000" dirty="0" err="1">
                <a:latin typeface="Calibri"/>
                <a:cs typeface="Calibri"/>
              </a:rPr>
              <a:t>icroplastics</a:t>
            </a:r>
            <a:r>
              <a:rPr sz="2000" spc="-25" dirty="0">
                <a:latin typeface="Calibri"/>
                <a:cs typeface="Calibri"/>
              </a:rPr>
              <a:t> are </a:t>
            </a:r>
            <a:r>
              <a:rPr sz="2000" dirty="0">
                <a:latin typeface="Calibri"/>
                <a:cs typeface="Calibri"/>
              </a:rPr>
              <a:t>readily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ingested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several</a:t>
            </a:r>
            <a:r>
              <a:rPr lang="en-CA"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zooplankton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taxa,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associated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negative </a:t>
            </a:r>
            <a:r>
              <a:rPr sz="2000" dirty="0">
                <a:latin typeface="Calibri"/>
                <a:cs typeface="Calibri"/>
              </a:rPr>
              <a:t>impacts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biological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processes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705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609600"/>
            <a:ext cx="8839200" cy="1877437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·QUANTA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PLASTICA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NEGLI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OCEANI?</a:t>
            </a:r>
            <a:endParaRPr sz="2000" dirty="0">
              <a:latin typeface="Calibri"/>
              <a:cs typeface="Calibri"/>
            </a:endParaRPr>
          </a:p>
          <a:p>
            <a:pPr marL="91440" marR="889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materie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crescita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oltre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50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anni.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Negli </a:t>
            </a:r>
            <a:r>
              <a:rPr sz="2000" dirty="0">
                <a:latin typeface="Calibri"/>
                <a:cs typeface="Calibri"/>
              </a:rPr>
              <a:t>ultimi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anni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impennata: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1988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producevano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globalmente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milioni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tonnellate,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2016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abbiamo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raggiunto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cifra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record di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335 </a:t>
            </a:r>
            <a:r>
              <a:rPr sz="2000" dirty="0">
                <a:latin typeface="Calibri"/>
                <a:cs typeface="Calibri"/>
              </a:rPr>
              <a:t>milioni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tonnellate.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stime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fatte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vanno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dagli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13</a:t>
            </a:r>
            <a:r>
              <a:rPr sz="2000" spc="5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milioni,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toccando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milioni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tonnellate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all’anno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plastica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che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produciamo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finisce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mare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30" dirty="0"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2895600"/>
            <a:ext cx="8839200" cy="3416960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4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·ESISTONO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AREE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INCONTAMINATE?</a:t>
            </a:r>
            <a:endParaRPr sz="2000" dirty="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risposta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semplice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sconcertante: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no!</a:t>
            </a:r>
            <a:endParaRPr sz="2000" dirty="0">
              <a:latin typeface="Calibri"/>
              <a:cs typeface="Calibri"/>
            </a:endParaRPr>
          </a:p>
          <a:p>
            <a:pPr marL="92075" marR="58864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Una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semplice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bottiglia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rimanere negli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oceani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400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anni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prima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decomporsi.</a:t>
            </a:r>
            <a:endParaRPr sz="2000" dirty="0">
              <a:latin typeface="Calibri"/>
              <a:cs typeface="Calibri"/>
            </a:endParaRPr>
          </a:p>
          <a:p>
            <a:pPr marL="92075" marR="1079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Avrà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dunque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tutto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tempo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arrivare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ovunque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nostri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mari.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ormai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onnipresente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tutti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habitat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marini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del </a:t>
            </a:r>
            <a:r>
              <a:rPr sz="2000" dirty="0">
                <a:latin typeface="Calibri"/>
                <a:cs typeface="Calibri"/>
              </a:rPr>
              <a:t>mondo,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nessuno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escluso.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l’attenzione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si </a:t>
            </a:r>
            <a:r>
              <a:rPr sz="2000" spc="-10" dirty="0">
                <a:latin typeface="Calibri"/>
                <a:cs typeface="Calibri"/>
              </a:rPr>
              <a:t>concentra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sulle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così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“isole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plastiche”,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giganteschi </a:t>
            </a:r>
            <a:r>
              <a:rPr sz="2000" dirty="0">
                <a:latin typeface="Calibri"/>
                <a:cs typeface="Calibri"/>
              </a:rPr>
              <a:t>accumuli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rifiuti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addensano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centro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vaste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correnti anti-cicloniche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sub-tropicali,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raggiunge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territori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remoti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incontaminati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isole </a:t>
            </a:r>
            <a:r>
              <a:rPr sz="2000" dirty="0">
                <a:latin typeface="Calibri"/>
                <a:cs typeface="Calibri"/>
              </a:rPr>
              <a:t>oceaniche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Hawaii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Galapagos.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Negli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oceani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esiste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zona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franca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plastiche.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232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914400"/>
            <a:ext cx="8839200" cy="2185214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·DA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DOVE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ARRIVA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TUTTA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QUESTA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PLASTICA?</a:t>
            </a:r>
            <a:endParaRPr sz="20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maggior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arriva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continenti.</a:t>
            </a:r>
            <a:endParaRPr sz="2000" dirty="0">
              <a:latin typeface="Calibri"/>
              <a:cs typeface="Calibri"/>
            </a:endParaRPr>
          </a:p>
          <a:p>
            <a:pPr marL="91440" marR="400685">
              <a:lnSpc>
                <a:spcPct val="100000"/>
              </a:lnSpc>
            </a:pPr>
            <a:r>
              <a:rPr lang="en-CA" sz="200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largo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delle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coste</a:t>
            </a:r>
            <a:r>
              <a:rPr lang="en-CA" sz="20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moltissimi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rifiuti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plastici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generano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mare.</a:t>
            </a:r>
            <a:endParaRPr sz="2000" dirty="0">
              <a:latin typeface="Calibri"/>
              <a:cs typeface="Calibri"/>
            </a:endParaRPr>
          </a:p>
          <a:p>
            <a:pPr marL="91440" marR="36004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Mercantili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pescherecc</a:t>
            </a:r>
            <a:r>
              <a:rPr lang="en-CA" sz="2000" spc="-10" dirty="0" err="1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imbarcazioni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ogni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genere,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piattaforme </a:t>
            </a:r>
            <a:r>
              <a:rPr sz="2000" dirty="0">
                <a:latin typeface="Calibri"/>
                <a:cs typeface="Calibri"/>
              </a:rPr>
              <a:t>oceaniche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l’estrazione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petrolio,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disperdono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lang="en-CA" sz="2000" spc="-10" dirty="0" err="1">
                <a:latin typeface="Calibri"/>
                <a:cs typeface="Calibri"/>
              </a:rPr>
              <a:t>tonnellate</a:t>
            </a:r>
            <a:r>
              <a:rPr lang="en-CA" sz="2000" spc="-10" dirty="0">
                <a:latin typeface="Calibri"/>
                <a:cs typeface="Calibri"/>
              </a:rPr>
              <a:t> di </a:t>
            </a:r>
            <a:r>
              <a:rPr sz="2000" spc="-10" dirty="0" err="1">
                <a:latin typeface="Calibri"/>
                <a:cs typeface="Calibri"/>
              </a:rPr>
              <a:t>materiale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mare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91440" marR="187325">
              <a:lnSpc>
                <a:spcPct val="100000"/>
              </a:lnSpc>
              <a:spcBef>
                <a:spcPts val="5"/>
              </a:spcBef>
            </a:pPr>
            <a:r>
              <a:rPr lang="en-CA" sz="2000" dirty="0">
                <a:latin typeface="Calibri"/>
                <a:cs typeface="Calibri"/>
              </a:rPr>
              <a:t>C</a:t>
            </a:r>
            <a:r>
              <a:rPr sz="2000" dirty="0" err="1">
                <a:latin typeface="Calibri"/>
                <a:cs typeface="Calibri"/>
              </a:rPr>
              <a:t>irca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20%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plastica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rilasciata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mezzi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trasporto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strutture presenti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3505200"/>
            <a:ext cx="8839200" cy="2493631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2000" b="1" dirty="0">
                <a:latin typeface="Calibri"/>
                <a:cs typeface="Calibri"/>
              </a:rPr>
              <a:t>·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PLASTICHE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SONO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TUTTE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UGUALI?</a:t>
            </a:r>
            <a:endParaRPr sz="20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0"/>
              </a:spcBef>
            </a:pPr>
            <a:r>
              <a:rPr sz="2000" b="1" spc="-25" dirty="0">
                <a:latin typeface="Calibri"/>
                <a:cs typeface="Calibri"/>
              </a:rPr>
              <a:t>No!</a:t>
            </a:r>
            <a:endParaRPr sz="20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lang="en-CA" sz="2000" spc="-10" dirty="0">
                <a:latin typeface="Calibri"/>
                <a:cs typeface="Calibri"/>
              </a:rPr>
              <a:t>D</a:t>
            </a:r>
            <a:r>
              <a:rPr sz="2000" spc="-10" dirty="0" err="1">
                <a:latin typeface="Calibri"/>
                <a:cs typeface="Calibri"/>
              </a:rPr>
              <a:t>istinguere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macroplastiche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microplastiche.</a:t>
            </a:r>
            <a:endParaRPr sz="2000" dirty="0">
              <a:latin typeface="Calibri"/>
              <a:cs typeface="Calibri"/>
            </a:endParaRPr>
          </a:p>
          <a:p>
            <a:pPr marL="91440" marR="19621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differenza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nelle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dimensioni,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precisamente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microplastiche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hanno diametro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inferiore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cinque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millimetri.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microplastiche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ritenute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dannose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oceani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loro</a:t>
            </a:r>
            <a:endParaRPr sz="20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pervasività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facile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ingestione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dagli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organismi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marini.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065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489" y="171846"/>
            <a:ext cx="626026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</a:rPr>
              <a:t>·LE</a:t>
            </a:r>
            <a:r>
              <a:rPr sz="2000" spc="-3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PLASTICHE</a:t>
            </a:r>
            <a:r>
              <a:rPr sz="2000" spc="-2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FINISCONO</a:t>
            </a:r>
            <a:r>
              <a:rPr sz="2000" spc="-4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NEL</a:t>
            </a:r>
            <a:r>
              <a:rPr sz="2000" spc="-2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NOSTRO</a:t>
            </a:r>
            <a:r>
              <a:rPr sz="2000" spc="-30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PIATTO</a:t>
            </a:r>
            <a:r>
              <a:rPr sz="1800" spc="-10" dirty="0">
                <a:solidFill>
                  <a:srgbClr val="FF0000"/>
                </a:solidFill>
              </a:rPr>
              <a:t>?</a:t>
            </a:r>
            <a:endParaRPr sz="1800" dirty="0"/>
          </a:p>
        </p:txBody>
      </p:sp>
      <p:sp>
        <p:nvSpPr>
          <p:cNvPr id="4" name="object 4"/>
          <p:cNvSpPr txBox="1"/>
          <p:nvPr/>
        </p:nvSpPr>
        <p:spPr>
          <a:xfrm>
            <a:off x="243172" y="622698"/>
            <a:ext cx="8748428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0059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Sostanze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trovate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livelli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bassi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catena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alimentare: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dallo zooplancton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sino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grandi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pesci.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fatto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vediamo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esclude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sia: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accumulata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tessuti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degli organismi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raggiungere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esseri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umani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tramite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pesce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frutti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mare.</a:t>
            </a:r>
            <a:endParaRPr sz="2000" dirty="0">
              <a:latin typeface="Calibri"/>
              <a:cs typeface="Calibri"/>
            </a:endParaRPr>
          </a:p>
          <a:p>
            <a:pPr marL="12700" marR="323215">
              <a:lnSpc>
                <a:spcPct val="100000"/>
              </a:lnSpc>
            </a:pPr>
            <a:r>
              <a:rPr sz="2000" dirty="0" err="1">
                <a:latin typeface="Calibri"/>
                <a:cs typeface="Calibri"/>
              </a:rPr>
              <a:t>Oggi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frutti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mare,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mercati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Cina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quelli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europei,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contengano </a:t>
            </a:r>
            <a:r>
              <a:rPr sz="2000" dirty="0">
                <a:latin typeface="Calibri"/>
                <a:cs typeface="Calibri"/>
              </a:rPr>
              <a:t>tracce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plastica.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1726" y="2987484"/>
            <a:ext cx="8897620" cy="3875404"/>
            <a:chOff x="251726" y="2987484"/>
            <a:chExt cx="8897620" cy="387540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852" y="3098345"/>
              <a:ext cx="5357362" cy="18843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6489" y="2992247"/>
              <a:ext cx="5494020" cy="2063114"/>
            </a:xfrm>
            <a:custGeom>
              <a:avLst/>
              <a:gdLst/>
              <a:ahLst/>
              <a:cxnLst/>
              <a:rect l="l" t="t" r="r" b="b"/>
              <a:pathLst>
                <a:path w="5494020" h="2063114">
                  <a:moveTo>
                    <a:pt x="0" y="2062860"/>
                  </a:moveTo>
                  <a:lnTo>
                    <a:pt x="5493639" y="2062860"/>
                  </a:lnTo>
                  <a:lnTo>
                    <a:pt x="5493639" y="0"/>
                  </a:lnTo>
                  <a:lnTo>
                    <a:pt x="0" y="0"/>
                  </a:lnTo>
                  <a:lnTo>
                    <a:pt x="0" y="206286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2817" y="3183763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5">
                  <a:moveTo>
                    <a:pt x="0" y="0"/>
                  </a:moveTo>
                  <a:lnTo>
                    <a:pt x="216027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3295" y="4638675"/>
              <a:ext cx="6140704" cy="22193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98597" y="4633911"/>
              <a:ext cx="6145530" cy="2224405"/>
            </a:xfrm>
            <a:custGeom>
              <a:avLst/>
              <a:gdLst/>
              <a:ahLst/>
              <a:cxnLst/>
              <a:rect l="l" t="t" r="r" b="b"/>
              <a:pathLst>
                <a:path w="6145530" h="2224404">
                  <a:moveTo>
                    <a:pt x="6145402" y="0"/>
                  </a:moveTo>
                  <a:lnTo>
                    <a:pt x="0" y="0"/>
                  </a:lnTo>
                  <a:lnTo>
                    <a:pt x="0" y="222408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00216" y="4816601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4">
                  <a:moveTo>
                    <a:pt x="0" y="0"/>
                  </a:moveTo>
                  <a:lnTo>
                    <a:pt x="216027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5848" y="5419140"/>
            <a:ext cx="2391384" cy="1020792"/>
          </a:xfrm>
          <a:prstGeom prst="rect">
            <a:avLst/>
          </a:prstGeom>
          <a:ln w="9525">
            <a:solidFill>
              <a:srgbClr val="622422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 marR="275590">
              <a:lnSpc>
                <a:spcPct val="100000"/>
              </a:lnSpc>
              <a:spcBef>
                <a:spcPts val="280"/>
              </a:spcBef>
            </a:pPr>
            <a:r>
              <a:rPr sz="1600" dirty="0">
                <a:solidFill>
                  <a:srgbClr val="622422"/>
                </a:solidFill>
                <a:latin typeface="Calibri"/>
                <a:cs typeface="Calibri"/>
              </a:rPr>
              <a:t>Mytilus</a:t>
            </a:r>
            <a:r>
              <a:rPr sz="1600" spc="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22422"/>
                </a:solidFill>
                <a:latin typeface="Calibri"/>
                <a:cs typeface="Calibri"/>
              </a:rPr>
              <a:t>galloprovincialis </a:t>
            </a:r>
            <a:r>
              <a:rPr sz="1600" dirty="0">
                <a:solidFill>
                  <a:srgbClr val="622422"/>
                </a:solidFill>
                <a:latin typeface="Calibri"/>
                <a:cs typeface="Calibri"/>
              </a:rPr>
              <a:t>Sardina</a:t>
            </a:r>
            <a:r>
              <a:rPr sz="1600" spc="-4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22422"/>
                </a:solidFill>
                <a:latin typeface="Calibri"/>
                <a:cs typeface="Calibri"/>
              </a:rPr>
              <a:t>pilchardus </a:t>
            </a:r>
            <a:r>
              <a:rPr sz="1600" dirty="0">
                <a:solidFill>
                  <a:srgbClr val="622422"/>
                </a:solidFill>
                <a:latin typeface="Calibri"/>
                <a:cs typeface="Calibri"/>
              </a:rPr>
              <a:t>Pagellus</a:t>
            </a:r>
            <a:r>
              <a:rPr sz="1600" spc="-4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22422"/>
                </a:solidFill>
                <a:latin typeface="Calibri"/>
                <a:cs typeface="Calibri"/>
              </a:rPr>
              <a:t>erythrinus </a:t>
            </a:r>
            <a:r>
              <a:rPr sz="1600" dirty="0">
                <a:solidFill>
                  <a:srgbClr val="622422"/>
                </a:solidFill>
                <a:latin typeface="Calibri"/>
                <a:cs typeface="Calibri"/>
              </a:rPr>
              <a:t>Mullus</a:t>
            </a:r>
            <a:r>
              <a:rPr sz="1600" spc="-10" dirty="0">
                <a:solidFill>
                  <a:srgbClr val="622422"/>
                </a:solidFill>
                <a:latin typeface="Calibri"/>
                <a:cs typeface="Calibri"/>
              </a:rPr>
              <a:t> barbatus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07360" y="5800623"/>
            <a:ext cx="1560830" cy="394335"/>
          </a:xfrm>
          <a:custGeom>
            <a:avLst/>
            <a:gdLst/>
            <a:ahLst/>
            <a:cxnLst/>
            <a:rect l="l" t="t" r="r" b="b"/>
            <a:pathLst>
              <a:path w="1560829" h="394335">
                <a:moveTo>
                  <a:pt x="1533174" y="363243"/>
                </a:moveTo>
                <a:lnTo>
                  <a:pt x="1463166" y="384962"/>
                </a:lnTo>
                <a:lnTo>
                  <a:pt x="1461769" y="387629"/>
                </a:lnTo>
                <a:lnTo>
                  <a:pt x="1462659" y="390143"/>
                </a:lnTo>
                <a:lnTo>
                  <a:pt x="1463421" y="392645"/>
                </a:lnTo>
                <a:lnTo>
                  <a:pt x="1466088" y="394055"/>
                </a:lnTo>
                <a:lnTo>
                  <a:pt x="1468501" y="393280"/>
                </a:lnTo>
                <a:lnTo>
                  <a:pt x="1552480" y="367195"/>
                </a:lnTo>
                <a:lnTo>
                  <a:pt x="1550289" y="367195"/>
                </a:lnTo>
                <a:lnTo>
                  <a:pt x="1533174" y="363243"/>
                </a:lnTo>
                <a:close/>
              </a:path>
              <a:path w="1560829" h="394335">
                <a:moveTo>
                  <a:pt x="1542197" y="360444"/>
                </a:moveTo>
                <a:lnTo>
                  <a:pt x="1533174" y="363243"/>
                </a:lnTo>
                <a:lnTo>
                  <a:pt x="1550289" y="367195"/>
                </a:lnTo>
                <a:lnTo>
                  <a:pt x="1550561" y="366026"/>
                </a:lnTo>
                <a:lnTo>
                  <a:pt x="1548129" y="366026"/>
                </a:lnTo>
                <a:lnTo>
                  <a:pt x="1542197" y="360444"/>
                </a:lnTo>
                <a:close/>
              </a:path>
              <a:path w="1560829" h="394335">
                <a:moveTo>
                  <a:pt x="1488439" y="296837"/>
                </a:moveTo>
                <a:lnTo>
                  <a:pt x="1485518" y="296925"/>
                </a:lnTo>
                <a:lnTo>
                  <a:pt x="1483614" y="298843"/>
                </a:lnTo>
                <a:lnTo>
                  <a:pt x="1481836" y="300761"/>
                </a:lnTo>
                <a:lnTo>
                  <a:pt x="1481963" y="303771"/>
                </a:lnTo>
                <a:lnTo>
                  <a:pt x="1535313" y="353968"/>
                </a:lnTo>
                <a:lnTo>
                  <a:pt x="1552448" y="357924"/>
                </a:lnTo>
                <a:lnTo>
                  <a:pt x="1550289" y="367195"/>
                </a:lnTo>
                <a:lnTo>
                  <a:pt x="1552480" y="367195"/>
                </a:lnTo>
                <a:lnTo>
                  <a:pt x="1560576" y="364680"/>
                </a:lnTo>
                <a:lnTo>
                  <a:pt x="1490472" y="298640"/>
                </a:lnTo>
                <a:lnTo>
                  <a:pt x="1488439" y="296837"/>
                </a:lnTo>
                <a:close/>
              </a:path>
              <a:path w="1560829" h="394335">
                <a:moveTo>
                  <a:pt x="1550035" y="358012"/>
                </a:moveTo>
                <a:lnTo>
                  <a:pt x="1542197" y="360444"/>
                </a:lnTo>
                <a:lnTo>
                  <a:pt x="1548129" y="366026"/>
                </a:lnTo>
                <a:lnTo>
                  <a:pt x="1550035" y="358012"/>
                </a:lnTo>
                <a:close/>
              </a:path>
              <a:path w="1560829" h="394335">
                <a:moveTo>
                  <a:pt x="1552427" y="358012"/>
                </a:moveTo>
                <a:lnTo>
                  <a:pt x="1550035" y="358012"/>
                </a:lnTo>
                <a:lnTo>
                  <a:pt x="1548129" y="366026"/>
                </a:lnTo>
                <a:lnTo>
                  <a:pt x="1550561" y="366026"/>
                </a:lnTo>
                <a:lnTo>
                  <a:pt x="1552427" y="358012"/>
                </a:lnTo>
                <a:close/>
              </a:path>
              <a:path w="1560829" h="394335">
                <a:moveTo>
                  <a:pt x="2158" y="0"/>
                </a:moveTo>
                <a:lnTo>
                  <a:pt x="0" y="9283"/>
                </a:lnTo>
                <a:lnTo>
                  <a:pt x="1533174" y="363243"/>
                </a:lnTo>
                <a:lnTo>
                  <a:pt x="1542197" y="360444"/>
                </a:lnTo>
                <a:lnTo>
                  <a:pt x="1535313" y="353968"/>
                </a:lnTo>
                <a:lnTo>
                  <a:pt x="2158" y="0"/>
                </a:lnTo>
                <a:close/>
              </a:path>
              <a:path w="1560829" h="394335">
                <a:moveTo>
                  <a:pt x="1535313" y="353968"/>
                </a:moveTo>
                <a:lnTo>
                  <a:pt x="1542197" y="360444"/>
                </a:lnTo>
                <a:lnTo>
                  <a:pt x="1550035" y="358012"/>
                </a:lnTo>
                <a:lnTo>
                  <a:pt x="1552427" y="358012"/>
                </a:lnTo>
                <a:lnTo>
                  <a:pt x="1535313" y="353968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233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5869" y="179133"/>
            <a:ext cx="8823325" cy="6356350"/>
            <a:chOff x="325869" y="179133"/>
            <a:chExt cx="8823325" cy="6356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359" y="249221"/>
              <a:ext cx="5482365" cy="206995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631" y="183895"/>
              <a:ext cx="5570220" cy="2174875"/>
            </a:xfrm>
            <a:custGeom>
              <a:avLst/>
              <a:gdLst/>
              <a:ahLst/>
              <a:cxnLst/>
              <a:rect l="l" t="t" r="r" b="b"/>
              <a:pathLst>
                <a:path w="5570220" h="2174875">
                  <a:moveTo>
                    <a:pt x="0" y="2174748"/>
                  </a:moveTo>
                  <a:lnTo>
                    <a:pt x="5569839" y="2174748"/>
                  </a:lnTo>
                  <a:lnTo>
                    <a:pt x="5569839" y="0"/>
                  </a:lnTo>
                  <a:lnTo>
                    <a:pt x="0" y="0"/>
                  </a:lnTo>
                  <a:lnTo>
                    <a:pt x="0" y="21747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9287" y="332612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5">
                  <a:moveTo>
                    <a:pt x="0" y="0"/>
                  </a:moveTo>
                  <a:lnTo>
                    <a:pt x="216026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4351" y="188721"/>
              <a:ext cx="4049649" cy="32498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31" y="2204847"/>
              <a:ext cx="5712333" cy="216890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14931" y="2200020"/>
              <a:ext cx="5721985" cy="2178685"/>
            </a:xfrm>
            <a:custGeom>
              <a:avLst/>
              <a:gdLst/>
              <a:ahLst/>
              <a:cxnLst/>
              <a:rect l="l" t="t" r="r" b="b"/>
              <a:pathLst>
                <a:path w="5721984" h="2178685">
                  <a:moveTo>
                    <a:pt x="0" y="2178430"/>
                  </a:moveTo>
                  <a:lnTo>
                    <a:pt x="5721858" y="2178430"/>
                  </a:lnTo>
                  <a:lnTo>
                    <a:pt x="5721858" y="0"/>
                  </a:lnTo>
                  <a:lnTo>
                    <a:pt x="0" y="0"/>
                  </a:lnTo>
                  <a:lnTo>
                    <a:pt x="0" y="217843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33544" y="2325497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5">
                  <a:moveTo>
                    <a:pt x="0" y="0"/>
                  </a:moveTo>
                  <a:lnTo>
                    <a:pt x="216026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3828" y="4315548"/>
              <a:ext cx="5940171" cy="2209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99129" y="4310786"/>
              <a:ext cx="5944870" cy="2219325"/>
            </a:xfrm>
            <a:custGeom>
              <a:avLst/>
              <a:gdLst/>
              <a:ahLst/>
              <a:cxnLst/>
              <a:rect l="l" t="t" r="r" b="b"/>
              <a:pathLst>
                <a:path w="5944870" h="2219325">
                  <a:moveTo>
                    <a:pt x="0" y="2219324"/>
                  </a:moveTo>
                  <a:lnTo>
                    <a:pt x="5944870" y="2219324"/>
                  </a:lnTo>
                </a:path>
                <a:path w="5944870" h="2219325">
                  <a:moveTo>
                    <a:pt x="5944870" y="0"/>
                  </a:moveTo>
                  <a:lnTo>
                    <a:pt x="0" y="0"/>
                  </a:lnTo>
                  <a:lnTo>
                    <a:pt x="0" y="2219324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16243" y="4427347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4">
                  <a:moveTo>
                    <a:pt x="0" y="0"/>
                  </a:moveTo>
                  <a:lnTo>
                    <a:pt x="216026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4033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863090"/>
            <a:ext cx="8839199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Uno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studio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dell’università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Heriot-Watt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Edimburgo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quantificato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fino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lang="en-CA"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68.415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fibre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plastica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potenzialmente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pericolose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finiscono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nostro </a:t>
            </a:r>
            <a:r>
              <a:rPr sz="2400" dirty="0">
                <a:latin typeface="Calibri"/>
                <a:cs typeface="Calibri"/>
              </a:rPr>
              <a:t>stomaco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ogni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anno.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Università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australiana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Newcastle: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Tutti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giorni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insieme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all’acqua</a:t>
            </a:r>
            <a:r>
              <a:rPr sz="2400" dirty="0">
                <a:latin typeface="Calibri"/>
                <a:cs typeface="Calibri"/>
              </a:rPr>
              <a:t> del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rubinetto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bottiglia,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birra,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frutti</a:t>
            </a:r>
            <a:r>
              <a:rPr sz="2400" spc="-25" dirty="0">
                <a:latin typeface="Calibri"/>
                <a:cs typeface="Calibri"/>
              </a:rPr>
              <a:t> di</a:t>
            </a:r>
            <a:r>
              <a:rPr lang="en-CA"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mare,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pesce 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sale,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ingoiamo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anche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plastica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60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914400"/>
            <a:ext cx="8610600" cy="5486400"/>
            <a:chOff x="781050" y="1100137"/>
            <a:chExt cx="7477125" cy="4648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1100137"/>
              <a:ext cx="7477125" cy="4648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9591" y="5536310"/>
              <a:ext cx="7345045" cy="207010"/>
            </a:xfrm>
            <a:custGeom>
              <a:avLst/>
              <a:gdLst/>
              <a:ahLst/>
              <a:cxnLst/>
              <a:rect l="l" t="t" r="r" b="b"/>
              <a:pathLst>
                <a:path w="7345045" h="207010">
                  <a:moveTo>
                    <a:pt x="4680534" y="0"/>
                  </a:moveTo>
                  <a:lnTo>
                    <a:pt x="7344867" y="0"/>
                  </a:lnTo>
                </a:path>
                <a:path w="7345045" h="207010">
                  <a:moveTo>
                    <a:pt x="0" y="206463"/>
                  </a:moveTo>
                  <a:lnTo>
                    <a:pt x="1440129" y="206476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7594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2400"/>
            <a:ext cx="8915400" cy="6136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321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Calibri"/>
                <a:cs typeface="Calibri"/>
              </a:rPr>
              <a:t>Dei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122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fiumi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più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inquinanti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mondo,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quelli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contribuiscono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per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oltre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90%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allo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sversamento</a:t>
            </a:r>
            <a:r>
              <a:rPr spc="-25" dirty="0">
                <a:latin typeface="Calibri"/>
                <a:cs typeface="Calibri"/>
              </a:rPr>
              <a:t> di </a:t>
            </a:r>
            <a:r>
              <a:rPr spc="-10" dirty="0">
                <a:latin typeface="Calibri"/>
                <a:cs typeface="Calibri"/>
              </a:rPr>
              <a:t>plastica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10" dirty="0">
                <a:latin typeface="Calibri"/>
                <a:cs typeface="Calibri"/>
              </a:rPr>
              <a:t> mare:</a:t>
            </a:r>
            <a:endParaRPr dirty="0">
              <a:latin typeface="Calibri"/>
              <a:cs typeface="Calibri"/>
            </a:endParaRPr>
          </a:p>
          <a:p>
            <a:pPr marL="12700" marR="6769734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103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si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trovano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20" dirty="0">
                <a:latin typeface="Calibri"/>
                <a:cs typeface="Calibri"/>
              </a:rPr>
              <a:t> Asia</a:t>
            </a:r>
            <a:r>
              <a:rPr lang="en-CA" spc="-20" dirty="0">
                <a:latin typeface="Calibri"/>
                <a:cs typeface="Calibri"/>
              </a:rPr>
              <a:t>,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8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lang="en-CA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Africa</a:t>
            </a:r>
            <a:r>
              <a:rPr lang="en-CA" spc="-10" dirty="0">
                <a:latin typeface="Calibri"/>
                <a:cs typeface="Calibri"/>
              </a:rPr>
              <a:t>, </a:t>
            </a:r>
            <a:r>
              <a:rPr dirty="0">
                <a:latin typeface="Calibri"/>
                <a:cs typeface="Calibri"/>
              </a:rPr>
              <a:t>8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Sud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Centro</a:t>
            </a:r>
            <a:r>
              <a:rPr lang="en-CA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America </a:t>
            </a:r>
            <a:r>
              <a:rPr dirty="0">
                <a:latin typeface="Calibri"/>
                <a:cs typeface="Calibri"/>
              </a:rPr>
              <a:t>1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Europa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Peggio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tutti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fiume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b="1" i="1" spc="-20" dirty="0">
                <a:latin typeface="Calibri"/>
                <a:cs typeface="Calibri"/>
              </a:rPr>
              <a:t>Yangtze</a:t>
            </a:r>
            <a:r>
              <a:rPr spc="-20" dirty="0">
                <a:latin typeface="Calibri"/>
                <a:cs typeface="Calibri"/>
              </a:rPr>
              <a:t>,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Cina: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campionamenti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hanno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rilevato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concentrazioni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plastiche </a:t>
            </a:r>
            <a:r>
              <a:rPr dirty="0">
                <a:latin typeface="Calibri"/>
                <a:cs typeface="Calibri"/>
              </a:rPr>
              <a:t>più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alte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qualsiasi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altro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fiume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mondo: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4.137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particelle/mc.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Seguono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Gange</a:t>
            </a:r>
            <a:r>
              <a:rPr b="1" i="1"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altri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due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fiumi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cinesi: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Xi</a:t>
            </a:r>
            <a:r>
              <a:rPr b="1" i="1"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Huangpu</a:t>
            </a:r>
            <a:r>
              <a:rPr spc="-10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Calibri"/>
              <a:cs typeface="Calibri"/>
            </a:endParaRPr>
          </a:p>
          <a:p>
            <a:pPr marL="12700" marR="59055">
              <a:lnSpc>
                <a:spcPct val="100000"/>
              </a:lnSpc>
            </a:pPr>
            <a:r>
              <a:rPr spc="-10" dirty="0">
                <a:latin typeface="Calibri"/>
                <a:cs typeface="Calibri"/>
              </a:rPr>
              <a:t>L'Indonesia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è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dei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principali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contribuenti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continente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asiatico,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quattro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fiumi giavanesi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destano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particolare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preoccupazione: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Brantas</a:t>
            </a:r>
            <a:r>
              <a:rPr i="1"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trasporta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38.900 ton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plastica/anno,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Solo</a:t>
            </a:r>
            <a:r>
              <a:rPr b="1" i="1"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trasporta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32.500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l'anno,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Serayu</a:t>
            </a:r>
            <a:r>
              <a:rPr b="1" i="1"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(17.100)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Progo</a:t>
            </a:r>
            <a:r>
              <a:rPr b="1" i="1"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(12.800).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Calibri"/>
              <a:cs typeface="Calibri"/>
            </a:endParaRPr>
          </a:p>
          <a:p>
            <a:pPr marL="12700" marR="168275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Il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resto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dei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fiumi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nel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mondo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è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responsabile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del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14%</a:t>
            </a:r>
            <a:r>
              <a:rPr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dell'apporto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plastica: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7,8%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proveniente dall'Africa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109.200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ton/anno;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4,8%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Sud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America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67.400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ton/anno;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0,95%</a:t>
            </a:r>
            <a:r>
              <a:rPr spc="-10" dirty="0">
                <a:latin typeface="Calibri"/>
                <a:cs typeface="Calibri"/>
              </a:rPr>
              <a:t> dall'America centrale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settentrionale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13.400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ton/anno;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0,28%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dall'Europa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3.900</a:t>
            </a:r>
            <a:r>
              <a:rPr spc="-10" dirty="0">
                <a:latin typeface="Calibri"/>
                <a:cs typeface="Calibri"/>
              </a:rPr>
              <a:t> ton/anno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restante </a:t>
            </a:r>
            <a:r>
              <a:rPr dirty="0">
                <a:latin typeface="Calibri"/>
                <a:cs typeface="Calibri"/>
              </a:rPr>
              <a:t>0,02%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dalla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regione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Australia-Pacifico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300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ton/anno.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Calibri"/>
              <a:cs typeface="Calibri"/>
            </a:endParaRPr>
          </a:p>
          <a:p>
            <a:pPr marL="12700" marR="104775">
              <a:lnSpc>
                <a:spcPct val="100000"/>
              </a:lnSpc>
            </a:pPr>
            <a:r>
              <a:rPr lang="en-CA" dirty="0" smtClean="0">
                <a:latin typeface="Calibri"/>
                <a:cs typeface="Calibri"/>
              </a:rPr>
              <a:t>In </a:t>
            </a:r>
            <a:r>
              <a:rPr spc="-10" dirty="0">
                <a:latin typeface="Calibri"/>
                <a:cs typeface="Calibri"/>
              </a:rPr>
              <a:t>Europa,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Danubio</a:t>
            </a:r>
            <a:r>
              <a:rPr b="1" i="1"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ogni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anno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trasporta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Mar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Nero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530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1500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tonnellate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di </a:t>
            </a:r>
            <a:r>
              <a:rPr spc="-10" dirty="0">
                <a:latin typeface="Calibri"/>
                <a:cs typeface="Calibri"/>
              </a:rPr>
              <a:t>plastica,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mentre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attraverso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fiume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Reno</a:t>
            </a:r>
            <a:r>
              <a:rPr b="1" i="1"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finiscono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ogni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anno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nel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Mare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del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Nord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20</a:t>
            </a:r>
            <a:r>
              <a:rPr lang="en-CA" dirty="0">
                <a:latin typeface="Calibri"/>
                <a:cs typeface="Calibri"/>
              </a:rPr>
              <a:t>-</a:t>
            </a:r>
            <a:r>
              <a:rPr dirty="0">
                <a:latin typeface="Calibri"/>
                <a:cs typeface="Calibri"/>
              </a:rPr>
              <a:t>21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tonnellate</a:t>
            </a:r>
            <a:r>
              <a:rPr spc="5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plastic</a:t>
            </a:r>
            <a:r>
              <a:rPr lang="en-CA" spc="-10" dirty="0"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773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399" y="1066800"/>
            <a:ext cx="8839200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indent="-239395" algn="just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252095" algn="l"/>
              </a:tabLst>
            </a:pPr>
            <a:r>
              <a:rPr sz="2000" b="1" dirty="0">
                <a:latin typeface="Calibri"/>
                <a:cs typeface="Calibri"/>
              </a:rPr>
              <a:t>Pacific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Trash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Vortex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arenR"/>
            </a:pPr>
            <a:endParaRPr sz="2000" dirty="0">
              <a:latin typeface="Calibri"/>
              <a:cs typeface="Calibri"/>
            </a:endParaRPr>
          </a:p>
          <a:p>
            <a:pPr marL="251460" indent="-239395" algn="just">
              <a:lnSpc>
                <a:spcPct val="100000"/>
              </a:lnSpc>
              <a:buAutoNum type="arabicParenR"/>
              <a:tabLst>
                <a:tab pos="252095" algn="l"/>
              </a:tabLst>
            </a:pPr>
            <a:r>
              <a:rPr sz="2000" b="1" dirty="0">
                <a:latin typeface="Calibri"/>
                <a:cs typeface="Calibri"/>
              </a:rPr>
              <a:t>South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Pacific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Garbage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Patch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Grande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l'Italia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estesa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Messico,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scoperta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recentemente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largo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Cile </a:t>
            </a:r>
            <a:r>
              <a:rPr sz="2000" dirty="0">
                <a:latin typeface="Calibri"/>
                <a:cs typeface="Calibri"/>
              </a:rPr>
              <a:t>e il </a:t>
            </a:r>
            <a:r>
              <a:rPr sz="2000" spc="-20" dirty="0">
                <a:latin typeface="Calibri"/>
                <a:cs typeface="Calibri"/>
              </a:rPr>
              <a:t>Perù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251460" indent="-239395" algn="just">
              <a:lnSpc>
                <a:spcPct val="100000"/>
              </a:lnSpc>
              <a:buAutoNum type="arabicParenR" startAt="3"/>
              <a:tabLst>
                <a:tab pos="252095" algn="l"/>
              </a:tabLst>
            </a:pPr>
            <a:r>
              <a:rPr sz="2000" b="1" dirty="0">
                <a:latin typeface="Calibri"/>
                <a:cs typeface="Calibri"/>
              </a:rPr>
              <a:t>South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Atlantic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Garbage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Patch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arenR" startAt="3"/>
            </a:pPr>
            <a:endParaRPr sz="2000" dirty="0">
              <a:latin typeface="Calibri"/>
              <a:cs typeface="Calibri"/>
            </a:endParaRPr>
          </a:p>
          <a:p>
            <a:pPr marL="251460" indent="-239395" algn="just">
              <a:lnSpc>
                <a:spcPct val="100000"/>
              </a:lnSpc>
              <a:buAutoNum type="arabicParenR" startAt="3"/>
              <a:tabLst>
                <a:tab pos="252095" algn="l"/>
              </a:tabLst>
            </a:pPr>
            <a:r>
              <a:rPr sz="2000" b="1" dirty="0">
                <a:latin typeface="Calibri"/>
                <a:cs typeface="Calibri"/>
              </a:rPr>
              <a:t>Indian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Ocean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Garbage</a:t>
            </a:r>
            <a:r>
              <a:rPr sz="2000" b="1" spc="-20" dirty="0">
                <a:latin typeface="Calibri"/>
                <a:cs typeface="Calibri"/>
              </a:rPr>
              <a:t> Patch</a:t>
            </a:r>
            <a:endParaRPr sz="2000" dirty="0">
              <a:latin typeface="Calibri"/>
              <a:cs typeface="Calibri"/>
            </a:endParaRPr>
          </a:p>
          <a:p>
            <a:pPr marL="12700" marR="98425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Estesa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chilometri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densità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di </a:t>
            </a:r>
            <a:r>
              <a:rPr sz="2000" dirty="0">
                <a:latin typeface="Calibri"/>
                <a:cs typeface="Calibri"/>
              </a:rPr>
              <a:t>10mila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detriti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chilometro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quadrato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251460" indent="-239395" algn="just">
              <a:lnSpc>
                <a:spcPct val="100000"/>
              </a:lnSpc>
              <a:buAutoNum type="arabicParenR" startAt="5"/>
              <a:tabLst>
                <a:tab pos="252095" algn="l"/>
              </a:tabLst>
            </a:pPr>
            <a:r>
              <a:rPr sz="2000" b="1" dirty="0">
                <a:latin typeface="Calibri"/>
                <a:cs typeface="Calibri"/>
              </a:rPr>
              <a:t>Arctic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Garbage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Patch</a:t>
            </a:r>
            <a:endParaRPr sz="2000" dirty="0">
              <a:latin typeface="Calibri"/>
              <a:cs typeface="Calibri"/>
            </a:endParaRPr>
          </a:p>
          <a:p>
            <a:pPr marL="12700" marR="7874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piccola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recente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formazione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isola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di </a:t>
            </a:r>
            <a:r>
              <a:rPr sz="2000" dirty="0">
                <a:latin typeface="Calibri"/>
                <a:cs typeface="Calibri"/>
              </a:rPr>
              <a:t>plastica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mondo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scoperta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mare</a:t>
            </a:r>
            <a:r>
              <a:rPr sz="2000" spc="-25" dirty="0">
                <a:latin typeface="Calibri"/>
                <a:cs typeface="Calibri"/>
              </a:rPr>
              <a:t> di </a:t>
            </a:r>
            <a:r>
              <a:rPr sz="2000" spc="-10" dirty="0">
                <a:latin typeface="Calibri"/>
                <a:cs typeface="Calibri"/>
              </a:rPr>
              <a:t>Barents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251460" indent="-239395">
              <a:lnSpc>
                <a:spcPct val="100000"/>
              </a:lnSpc>
              <a:buAutoNum type="arabicParenR" startAt="6"/>
              <a:tabLst>
                <a:tab pos="252095" algn="l"/>
              </a:tabLst>
            </a:pPr>
            <a:r>
              <a:rPr sz="2000" b="1" dirty="0">
                <a:latin typeface="Calibri"/>
                <a:cs typeface="Calibri"/>
              </a:rPr>
              <a:t>North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Atlantic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Garbage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Patch</a:t>
            </a:r>
            <a:endParaRPr sz="2000" dirty="0">
              <a:latin typeface="Calibri"/>
              <a:cs typeface="Calibri"/>
            </a:endParaRPr>
          </a:p>
          <a:p>
            <a:pPr marL="12700" marR="14033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l'isola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Nord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Atlantico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seconda</a:t>
            </a:r>
            <a:r>
              <a:rPr sz="2000" spc="-25" dirty="0">
                <a:latin typeface="Calibri"/>
                <a:cs typeface="Calibri"/>
              </a:rPr>
              <a:t> più </a:t>
            </a:r>
            <a:r>
              <a:rPr sz="2000" dirty="0">
                <a:latin typeface="Calibri"/>
                <a:cs typeface="Calibri"/>
              </a:rPr>
              <a:t>grande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estensione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stima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10" dirty="0">
                <a:latin typeface="Calibri"/>
                <a:cs typeface="Calibri"/>
              </a:rPr>
              <a:t> potrebbe sfiorare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milioni di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km²)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00329"/>
            <a:ext cx="8610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Le</a:t>
            </a:r>
            <a:r>
              <a:rPr sz="3600" spc="-3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6</a:t>
            </a:r>
            <a:r>
              <a:rPr sz="3600" spc="-2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isole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di</a:t>
            </a:r>
            <a:r>
              <a:rPr sz="3600" spc="-2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plastica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più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grandi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al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mondo</a:t>
            </a:r>
          </a:p>
        </p:txBody>
      </p:sp>
    </p:spTree>
    <p:extLst>
      <p:ext uri="{BB962C8B-B14F-4D97-AF65-F5344CB8AC3E}">
        <p14:creationId xmlns:p14="http://schemas.microsoft.com/office/powerpoint/2010/main" val="1638972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572861"/>
            <a:ext cx="5472557" cy="39657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399" y="738440"/>
            <a:ext cx="88392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imes New Roman"/>
                <a:cs typeface="Times New Roman"/>
              </a:rPr>
              <a:t>Pacific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Trash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Vortex</a:t>
            </a:r>
            <a:r>
              <a:rPr sz="1600" spc="-10" dirty="0">
                <a:latin typeface="Times New Roman"/>
                <a:cs typeface="Times New Roman"/>
              </a:rPr>
              <a:t>,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isola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plastica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del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Pacifico,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enorme accumulo di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spazzatura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galleggiante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situato </a:t>
            </a:r>
            <a:r>
              <a:rPr sz="1600" dirty="0">
                <a:latin typeface="Times New Roman"/>
                <a:cs typeface="Times New Roman"/>
              </a:rPr>
              <a:t>nell'Oceano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Pacifico,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approssimativamente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fra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135º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155º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meridiano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Ovest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35º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42º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parallelo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Nord.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399" y="5622137"/>
            <a:ext cx="8915401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Times New Roman"/>
                <a:cs typeface="Times New Roman"/>
              </a:rPr>
              <a:t>Le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dimensioni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sono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immense: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stime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parlano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minimo</a:t>
            </a:r>
            <a:r>
              <a:rPr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700.000</a:t>
            </a:r>
            <a:r>
              <a:rPr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km²</a:t>
            </a:r>
            <a:r>
              <a:rPr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estensione</a:t>
            </a:r>
            <a:r>
              <a:rPr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FF0000"/>
                </a:solidFill>
                <a:latin typeface="Times New Roman"/>
                <a:cs typeface="Times New Roman"/>
              </a:rPr>
              <a:t>fino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più</a:t>
            </a:r>
            <a:r>
              <a:rPr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milioni</a:t>
            </a:r>
            <a:r>
              <a:rPr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km²,</a:t>
            </a:r>
            <a:r>
              <a:rPr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per</a:t>
            </a:r>
            <a:r>
              <a:rPr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totale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circa</a:t>
            </a:r>
            <a:r>
              <a:rPr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milioni</a:t>
            </a:r>
            <a:r>
              <a:rPr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tonnellate</a:t>
            </a:r>
            <a:r>
              <a:rPr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rifiuti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accumulati</a:t>
            </a:r>
            <a:r>
              <a:rPr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(c'è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chi </a:t>
            </a:r>
            <a:r>
              <a:rPr dirty="0">
                <a:latin typeface="Times New Roman"/>
                <a:cs typeface="Times New Roman"/>
              </a:rPr>
              <a:t>parla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perfino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100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milioni).</a:t>
            </a:r>
            <a:endParaRPr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en-CA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dimensioni</a:t>
            </a:r>
            <a:r>
              <a:rPr dirty="0">
                <a:latin typeface="Times New Roman"/>
                <a:cs typeface="Times New Roman"/>
              </a:rPr>
              <a:t> sono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simili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quelle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della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Penisola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Iberica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Times New Roman"/>
                <a:cs typeface="Times New Roman"/>
              </a:rPr>
              <a:t>!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F9C9967-F6BF-3D13-9954-992480F54C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00329"/>
            <a:ext cx="86105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Le</a:t>
            </a:r>
            <a:r>
              <a:rPr sz="3600" spc="-3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6</a:t>
            </a:r>
            <a:r>
              <a:rPr sz="3600" spc="-2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isole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di</a:t>
            </a:r>
            <a:r>
              <a:rPr sz="3600" spc="-2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plastica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più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grandi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al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mondo</a:t>
            </a:r>
          </a:p>
        </p:txBody>
      </p:sp>
    </p:spTree>
    <p:extLst>
      <p:ext uri="{BB962C8B-B14F-4D97-AF65-F5344CB8AC3E}">
        <p14:creationId xmlns:p14="http://schemas.microsoft.com/office/powerpoint/2010/main" val="1807114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5077" y="381000"/>
            <a:ext cx="605282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stime parlano di oltre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200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mila detriti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chilometro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quadrato.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458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6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2400"/>
            <a:ext cx="8839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South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Atlantic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Garbage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Patch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estende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oltre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milione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di </a:t>
            </a:r>
            <a:r>
              <a:rPr sz="2400" dirty="0">
                <a:latin typeface="Calibri"/>
                <a:cs typeface="Calibri"/>
              </a:rPr>
              <a:t>chilometri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quadrati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viene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mossa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dalla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corrente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oceanica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sud </a:t>
            </a:r>
            <a:r>
              <a:rPr sz="2400" dirty="0">
                <a:latin typeface="Calibri"/>
                <a:cs typeface="Calibri"/>
              </a:rPr>
              <a:t>atlantica.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Situata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l'America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l'Africa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meridionale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1356064"/>
            <a:ext cx="7848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3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573" y="373252"/>
            <a:ext cx="8314690" cy="6242685"/>
            <a:chOff x="755573" y="373252"/>
            <a:chExt cx="8314690" cy="6242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573" y="692657"/>
              <a:ext cx="3728974" cy="20882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1955" y="373252"/>
              <a:ext cx="4857750" cy="34157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0447" y="3458616"/>
              <a:ext cx="5616575" cy="315709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1000" y="162730"/>
            <a:ext cx="270916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MACRO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plastiche</a:t>
            </a:r>
            <a:endParaRPr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012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757" y="836675"/>
            <a:ext cx="3480816" cy="474662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78803" y="3114801"/>
            <a:ext cx="854710" cy="73660"/>
            <a:chOff x="6178803" y="3114801"/>
            <a:chExt cx="854710" cy="73660"/>
          </a:xfrm>
        </p:grpSpPr>
        <p:sp>
          <p:nvSpPr>
            <p:cNvPr id="4" name="object 4"/>
            <p:cNvSpPr/>
            <p:nvPr/>
          </p:nvSpPr>
          <p:spPr>
            <a:xfrm>
              <a:off x="6191503" y="3127501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24003" y="0"/>
                  </a:moveTo>
                  <a:lnTo>
                    <a:pt x="0" y="24002"/>
                  </a:lnTo>
                  <a:lnTo>
                    <a:pt x="24003" y="47878"/>
                  </a:lnTo>
                  <a:lnTo>
                    <a:pt x="24003" y="35940"/>
                  </a:lnTo>
                  <a:lnTo>
                    <a:pt x="828801" y="35940"/>
                  </a:lnTo>
                  <a:lnTo>
                    <a:pt x="828801" y="11937"/>
                  </a:lnTo>
                  <a:lnTo>
                    <a:pt x="24003" y="11937"/>
                  </a:lnTo>
                  <a:lnTo>
                    <a:pt x="2400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91503" y="3127501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828801" y="35940"/>
                  </a:moveTo>
                  <a:lnTo>
                    <a:pt x="24003" y="35940"/>
                  </a:lnTo>
                  <a:lnTo>
                    <a:pt x="24003" y="47878"/>
                  </a:lnTo>
                  <a:lnTo>
                    <a:pt x="0" y="24002"/>
                  </a:lnTo>
                  <a:lnTo>
                    <a:pt x="24003" y="0"/>
                  </a:lnTo>
                  <a:lnTo>
                    <a:pt x="24003" y="11937"/>
                  </a:lnTo>
                  <a:lnTo>
                    <a:pt x="828801" y="11937"/>
                  </a:lnTo>
                  <a:lnTo>
                    <a:pt x="828801" y="3594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178803" y="3341115"/>
            <a:ext cx="854710" cy="73660"/>
            <a:chOff x="6178803" y="3341115"/>
            <a:chExt cx="854710" cy="73660"/>
          </a:xfrm>
        </p:grpSpPr>
        <p:sp>
          <p:nvSpPr>
            <p:cNvPr id="7" name="object 7"/>
            <p:cNvSpPr/>
            <p:nvPr/>
          </p:nvSpPr>
          <p:spPr>
            <a:xfrm>
              <a:off x="6191503" y="3353815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24003" y="0"/>
                  </a:moveTo>
                  <a:lnTo>
                    <a:pt x="0" y="24003"/>
                  </a:lnTo>
                  <a:lnTo>
                    <a:pt x="24003" y="47879"/>
                  </a:lnTo>
                  <a:lnTo>
                    <a:pt x="24003" y="35941"/>
                  </a:lnTo>
                  <a:lnTo>
                    <a:pt x="828801" y="35941"/>
                  </a:lnTo>
                  <a:lnTo>
                    <a:pt x="828801" y="11937"/>
                  </a:lnTo>
                  <a:lnTo>
                    <a:pt x="24003" y="11937"/>
                  </a:lnTo>
                  <a:lnTo>
                    <a:pt x="2400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91503" y="3353815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828801" y="35941"/>
                  </a:moveTo>
                  <a:lnTo>
                    <a:pt x="24003" y="35941"/>
                  </a:lnTo>
                  <a:lnTo>
                    <a:pt x="24003" y="47879"/>
                  </a:lnTo>
                  <a:lnTo>
                    <a:pt x="0" y="24003"/>
                  </a:lnTo>
                  <a:lnTo>
                    <a:pt x="24003" y="0"/>
                  </a:lnTo>
                  <a:lnTo>
                    <a:pt x="24003" y="11937"/>
                  </a:lnTo>
                  <a:lnTo>
                    <a:pt x="828801" y="11937"/>
                  </a:lnTo>
                  <a:lnTo>
                    <a:pt x="828801" y="35941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78803" y="3531108"/>
            <a:ext cx="854710" cy="73660"/>
            <a:chOff x="6178803" y="3531108"/>
            <a:chExt cx="854710" cy="73660"/>
          </a:xfrm>
        </p:grpSpPr>
        <p:sp>
          <p:nvSpPr>
            <p:cNvPr id="10" name="object 10"/>
            <p:cNvSpPr/>
            <p:nvPr/>
          </p:nvSpPr>
          <p:spPr>
            <a:xfrm>
              <a:off x="6191503" y="3543808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24003" y="0"/>
                  </a:moveTo>
                  <a:lnTo>
                    <a:pt x="0" y="24002"/>
                  </a:lnTo>
                  <a:lnTo>
                    <a:pt x="24003" y="47878"/>
                  </a:lnTo>
                  <a:lnTo>
                    <a:pt x="24003" y="35940"/>
                  </a:lnTo>
                  <a:lnTo>
                    <a:pt x="828801" y="35940"/>
                  </a:lnTo>
                  <a:lnTo>
                    <a:pt x="828801" y="11937"/>
                  </a:lnTo>
                  <a:lnTo>
                    <a:pt x="24003" y="11937"/>
                  </a:lnTo>
                  <a:lnTo>
                    <a:pt x="2400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91503" y="3543808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828801" y="35940"/>
                  </a:moveTo>
                  <a:lnTo>
                    <a:pt x="24003" y="35940"/>
                  </a:lnTo>
                  <a:lnTo>
                    <a:pt x="24003" y="47878"/>
                  </a:lnTo>
                  <a:lnTo>
                    <a:pt x="0" y="24002"/>
                  </a:lnTo>
                  <a:lnTo>
                    <a:pt x="24003" y="0"/>
                  </a:lnTo>
                  <a:lnTo>
                    <a:pt x="24003" y="11937"/>
                  </a:lnTo>
                  <a:lnTo>
                    <a:pt x="828801" y="11937"/>
                  </a:lnTo>
                  <a:lnTo>
                    <a:pt x="828801" y="3594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78803" y="4397247"/>
            <a:ext cx="854710" cy="73660"/>
            <a:chOff x="6178803" y="4397247"/>
            <a:chExt cx="854710" cy="73660"/>
          </a:xfrm>
        </p:grpSpPr>
        <p:sp>
          <p:nvSpPr>
            <p:cNvPr id="13" name="object 13"/>
            <p:cNvSpPr/>
            <p:nvPr/>
          </p:nvSpPr>
          <p:spPr>
            <a:xfrm>
              <a:off x="6191503" y="4409947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24003" y="0"/>
                  </a:moveTo>
                  <a:lnTo>
                    <a:pt x="0" y="24002"/>
                  </a:lnTo>
                  <a:lnTo>
                    <a:pt x="24003" y="48006"/>
                  </a:lnTo>
                  <a:lnTo>
                    <a:pt x="24003" y="35940"/>
                  </a:lnTo>
                  <a:lnTo>
                    <a:pt x="828801" y="35940"/>
                  </a:lnTo>
                  <a:lnTo>
                    <a:pt x="828801" y="12064"/>
                  </a:lnTo>
                  <a:lnTo>
                    <a:pt x="24003" y="12064"/>
                  </a:lnTo>
                  <a:lnTo>
                    <a:pt x="2400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91503" y="4409947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828801" y="35940"/>
                  </a:moveTo>
                  <a:lnTo>
                    <a:pt x="24003" y="35940"/>
                  </a:lnTo>
                  <a:lnTo>
                    <a:pt x="24003" y="48006"/>
                  </a:lnTo>
                  <a:lnTo>
                    <a:pt x="0" y="24002"/>
                  </a:lnTo>
                  <a:lnTo>
                    <a:pt x="24003" y="0"/>
                  </a:lnTo>
                  <a:lnTo>
                    <a:pt x="24003" y="12064"/>
                  </a:lnTo>
                  <a:lnTo>
                    <a:pt x="828801" y="12064"/>
                  </a:lnTo>
                  <a:lnTo>
                    <a:pt x="828801" y="35940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178803" y="4850003"/>
            <a:ext cx="854710" cy="73660"/>
            <a:chOff x="6178803" y="4850003"/>
            <a:chExt cx="854710" cy="73660"/>
          </a:xfrm>
        </p:grpSpPr>
        <p:sp>
          <p:nvSpPr>
            <p:cNvPr id="16" name="object 16"/>
            <p:cNvSpPr/>
            <p:nvPr/>
          </p:nvSpPr>
          <p:spPr>
            <a:xfrm>
              <a:off x="6191503" y="4862703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24003" y="0"/>
                  </a:moveTo>
                  <a:lnTo>
                    <a:pt x="0" y="23876"/>
                  </a:lnTo>
                  <a:lnTo>
                    <a:pt x="24003" y="47879"/>
                  </a:lnTo>
                  <a:lnTo>
                    <a:pt x="24003" y="35814"/>
                  </a:lnTo>
                  <a:lnTo>
                    <a:pt x="828801" y="35814"/>
                  </a:lnTo>
                  <a:lnTo>
                    <a:pt x="828801" y="11938"/>
                  </a:lnTo>
                  <a:lnTo>
                    <a:pt x="24003" y="11938"/>
                  </a:lnTo>
                  <a:lnTo>
                    <a:pt x="2400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91503" y="4862703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828801" y="35814"/>
                  </a:moveTo>
                  <a:lnTo>
                    <a:pt x="24003" y="35814"/>
                  </a:lnTo>
                  <a:lnTo>
                    <a:pt x="24003" y="47879"/>
                  </a:lnTo>
                  <a:lnTo>
                    <a:pt x="0" y="23876"/>
                  </a:lnTo>
                  <a:lnTo>
                    <a:pt x="24003" y="0"/>
                  </a:lnTo>
                  <a:lnTo>
                    <a:pt x="24003" y="11938"/>
                  </a:lnTo>
                  <a:lnTo>
                    <a:pt x="828801" y="11938"/>
                  </a:lnTo>
                  <a:lnTo>
                    <a:pt x="828801" y="35814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178803" y="2682620"/>
            <a:ext cx="854710" cy="73660"/>
            <a:chOff x="6178803" y="2682620"/>
            <a:chExt cx="854710" cy="73660"/>
          </a:xfrm>
        </p:grpSpPr>
        <p:sp>
          <p:nvSpPr>
            <p:cNvPr id="19" name="object 19"/>
            <p:cNvSpPr/>
            <p:nvPr/>
          </p:nvSpPr>
          <p:spPr>
            <a:xfrm>
              <a:off x="6191503" y="2695320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24003" y="0"/>
                  </a:moveTo>
                  <a:lnTo>
                    <a:pt x="0" y="24002"/>
                  </a:lnTo>
                  <a:lnTo>
                    <a:pt x="24003" y="48005"/>
                  </a:lnTo>
                  <a:lnTo>
                    <a:pt x="24003" y="35940"/>
                  </a:lnTo>
                  <a:lnTo>
                    <a:pt x="828801" y="35940"/>
                  </a:lnTo>
                  <a:lnTo>
                    <a:pt x="828801" y="12064"/>
                  </a:lnTo>
                  <a:lnTo>
                    <a:pt x="24003" y="12064"/>
                  </a:lnTo>
                  <a:lnTo>
                    <a:pt x="2400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91503" y="2695320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828801" y="35940"/>
                  </a:moveTo>
                  <a:lnTo>
                    <a:pt x="24003" y="35940"/>
                  </a:lnTo>
                  <a:lnTo>
                    <a:pt x="24003" y="48005"/>
                  </a:lnTo>
                  <a:lnTo>
                    <a:pt x="0" y="24002"/>
                  </a:lnTo>
                  <a:lnTo>
                    <a:pt x="24003" y="0"/>
                  </a:lnTo>
                  <a:lnTo>
                    <a:pt x="24003" y="12064"/>
                  </a:lnTo>
                  <a:lnTo>
                    <a:pt x="828801" y="12064"/>
                  </a:lnTo>
                  <a:lnTo>
                    <a:pt x="828801" y="3594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471039" y="5360517"/>
            <a:ext cx="3842385" cy="601980"/>
            <a:chOff x="2471039" y="5360517"/>
            <a:chExt cx="3842385" cy="601980"/>
          </a:xfrm>
        </p:grpSpPr>
        <p:sp>
          <p:nvSpPr>
            <p:cNvPr id="22" name="object 22"/>
            <p:cNvSpPr/>
            <p:nvPr/>
          </p:nvSpPr>
          <p:spPr>
            <a:xfrm>
              <a:off x="2483739" y="5373217"/>
              <a:ext cx="3816985" cy="576580"/>
            </a:xfrm>
            <a:custGeom>
              <a:avLst/>
              <a:gdLst/>
              <a:ahLst/>
              <a:cxnLst/>
              <a:rect l="l" t="t" r="r" b="b"/>
              <a:pathLst>
                <a:path w="3816985" h="576579">
                  <a:moveTo>
                    <a:pt x="3816477" y="0"/>
                  </a:moveTo>
                  <a:lnTo>
                    <a:pt x="0" y="0"/>
                  </a:lnTo>
                  <a:lnTo>
                    <a:pt x="0" y="576059"/>
                  </a:lnTo>
                  <a:lnTo>
                    <a:pt x="3816477" y="576059"/>
                  </a:lnTo>
                  <a:lnTo>
                    <a:pt x="3816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83739" y="5373217"/>
              <a:ext cx="3816985" cy="576580"/>
            </a:xfrm>
            <a:custGeom>
              <a:avLst/>
              <a:gdLst/>
              <a:ahLst/>
              <a:cxnLst/>
              <a:rect l="l" t="t" r="r" b="b"/>
              <a:pathLst>
                <a:path w="3816985" h="576579">
                  <a:moveTo>
                    <a:pt x="0" y="576059"/>
                  </a:moveTo>
                  <a:lnTo>
                    <a:pt x="3816477" y="576059"/>
                  </a:lnTo>
                  <a:lnTo>
                    <a:pt x="3816477" y="0"/>
                  </a:lnTo>
                  <a:lnTo>
                    <a:pt x="0" y="0"/>
                  </a:lnTo>
                  <a:lnTo>
                    <a:pt x="0" y="57605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6939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82905"/>
            <a:ext cx="6248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1545" algn="l"/>
              </a:tabLst>
            </a:pPr>
            <a:r>
              <a:rPr sz="3200" b="0" dirty="0" err="1">
                <a:solidFill>
                  <a:srgbClr val="FF0000"/>
                </a:solidFill>
                <a:latin typeface="Times New Roman"/>
                <a:cs typeface="Times New Roman"/>
              </a:rPr>
              <a:t>Microplastiche</a:t>
            </a:r>
            <a:r>
              <a:rPr sz="3200" b="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0" spc="-5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CA" sz="3200" b="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Nanoplastiche</a:t>
            </a:r>
            <a:endParaRPr sz="3200" b="0" spc="-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017778"/>
            <a:ext cx="891540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25" dirty="0">
                <a:latin typeface="Times New Roman"/>
                <a:cs typeface="Times New Roman"/>
              </a:rPr>
              <a:t>L’</a:t>
            </a:r>
            <a:r>
              <a:rPr sz="2000" dirty="0">
                <a:latin typeface="Times New Roman"/>
                <a:cs typeface="Times New Roman"/>
              </a:rPr>
              <a:t> EFSA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definisce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microplastiche</a:t>
            </a:r>
            <a:r>
              <a:rPr sz="20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particelle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dimensioni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comprese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0,1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 5000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0000"/>
                </a:solidFill>
                <a:latin typeface="Symbol"/>
                <a:cs typeface="Symbol"/>
              </a:rPr>
              <a:t>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nanoplastiche</a:t>
            </a:r>
            <a:r>
              <a:rPr sz="2000" spc="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hanno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dimensioni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100</a:t>
            </a:r>
            <a:r>
              <a:rPr sz="2000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nm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Sono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il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prodotto </a:t>
            </a:r>
            <a:r>
              <a:rPr sz="2000" dirty="0">
                <a:latin typeface="Times New Roman"/>
                <a:cs typeface="Times New Roman"/>
              </a:rPr>
              <a:t>sia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della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nanotecnologia,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che</a:t>
            </a:r>
            <a:r>
              <a:rPr sz="2000" spc="3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l’effetto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della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frammentazione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materiale </a:t>
            </a:r>
            <a:r>
              <a:rPr sz="2000" dirty="0">
                <a:latin typeface="Times New Roman"/>
                <a:cs typeface="Times New Roman"/>
              </a:rPr>
              <a:t>macroscopico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(rifiuti)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delle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isole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plastica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oceaniche: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pezzi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diventano </a:t>
            </a:r>
            <a:r>
              <a:rPr sz="2000" dirty="0">
                <a:latin typeface="Times New Roman"/>
                <a:cs typeface="Times New Roman"/>
              </a:rPr>
              <a:t>sempre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più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piccoli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fino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raggiungere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queste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dimensioni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correnti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li </a:t>
            </a:r>
            <a:r>
              <a:rPr sz="2000" dirty="0">
                <a:latin typeface="Times New Roman"/>
                <a:cs typeface="Times New Roman"/>
              </a:rPr>
              <a:t>trasportano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tutti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 </a:t>
            </a:r>
            <a:r>
              <a:rPr sz="2000" spc="-20" dirty="0">
                <a:latin typeface="Times New Roman"/>
                <a:cs typeface="Times New Roman"/>
              </a:rPr>
              <a:t>mari.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Nel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Mediterraneo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l’analisi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dei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frammenti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rivela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presenza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70%</a:t>
            </a:r>
            <a:r>
              <a:rPr sz="20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della </a:t>
            </a:r>
            <a:r>
              <a:rPr sz="2000" dirty="0">
                <a:latin typeface="Times New Roman"/>
                <a:cs typeface="Times New Roman"/>
              </a:rPr>
              <a:t>superficie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totale.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290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miliardi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pezzi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galleggiano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solo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nei primi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10-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15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centimetri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d’acqua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Se</a:t>
            </a:r>
            <a:r>
              <a:rPr sz="2000" b="1" spc="34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filtrassimo</a:t>
            </a:r>
            <a:r>
              <a:rPr sz="2000" b="1" spc="33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un</a:t>
            </a:r>
            <a:r>
              <a:rPr sz="2000" b="1" spc="34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chilometro</a:t>
            </a:r>
            <a:r>
              <a:rPr sz="2000" b="1" spc="34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cubo</a:t>
            </a:r>
            <a:r>
              <a:rPr sz="2000" b="1" spc="34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di</a:t>
            </a:r>
            <a:r>
              <a:rPr sz="2000" b="1" spc="33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acqua</a:t>
            </a:r>
            <a:r>
              <a:rPr sz="2000" b="1" spc="34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del</a:t>
            </a:r>
            <a:r>
              <a:rPr sz="2000" b="1" spc="34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Mediterraneo, </a:t>
            </a:r>
            <a:r>
              <a:rPr sz="2000" b="1" dirty="0">
                <a:latin typeface="Times New Roman"/>
                <a:cs typeface="Times New Roman"/>
              </a:rPr>
              <a:t>troveremmo</a:t>
            </a:r>
            <a:r>
              <a:rPr sz="2000" b="1" spc="7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da</a:t>
            </a:r>
            <a:r>
              <a:rPr sz="2000" b="1" spc="7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qualche</a:t>
            </a:r>
            <a:r>
              <a:rPr sz="2000" b="1" spc="8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decina</a:t>
            </a:r>
            <a:r>
              <a:rPr sz="2000" b="1" spc="7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fino</a:t>
            </a:r>
            <a:r>
              <a:rPr sz="2000" b="1" spc="7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8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qualche</a:t>
            </a:r>
            <a:r>
              <a:rPr sz="2000" b="1" spc="7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centinaia</a:t>
            </a:r>
            <a:r>
              <a:rPr sz="2000" b="1" spc="7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di</a:t>
            </a:r>
            <a:r>
              <a:rPr sz="2000" b="1" spc="8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chili</a:t>
            </a:r>
            <a:r>
              <a:rPr sz="2000" b="1" spc="80" dirty="0">
                <a:latin typeface="Times New Roman"/>
                <a:cs typeface="Times New Roman"/>
              </a:rPr>
              <a:t>  </a:t>
            </a:r>
            <a:r>
              <a:rPr sz="2000" b="1" spc="-25" dirty="0">
                <a:latin typeface="Times New Roman"/>
                <a:cs typeface="Times New Roman"/>
              </a:rPr>
              <a:t>di </a:t>
            </a:r>
            <a:r>
              <a:rPr sz="2000" b="1" spc="-10" dirty="0">
                <a:latin typeface="Times New Roman"/>
                <a:cs typeface="Times New Roman"/>
              </a:rPr>
              <a:t>plastica!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7134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76200"/>
            <a:ext cx="8229600" cy="6705600"/>
            <a:chOff x="1238250" y="828675"/>
            <a:chExt cx="6667500" cy="5758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8250" y="828675"/>
              <a:ext cx="6667500" cy="52006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39945" y="5805258"/>
              <a:ext cx="1368425" cy="224154"/>
            </a:xfrm>
            <a:custGeom>
              <a:avLst/>
              <a:gdLst/>
              <a:ahLst/>
              <a:cxnLst/>
              <a:rect l="l" t="t" r="r" b="b"/>
              <a:pathLst>
                <a:path w="1368425" h="224154">
                  <a:moveTo>
                    <a:pt x="1368171" y="0"/>
                  </a:moveTo>
                  <a:lnTo>
                    <a:pt x="0" y="0"/>
                  </a:lnTo>
                  <a:lnTo>
                    <a:pt x="0" y="224066"/>
                  </a:lnTo>
                  <a:lnTo>
                    <a:pt x="1368171" y="224066"/>
                  </a:lnTo>
                  <a:lnTo>
                    <a:pt x="1368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39945" y="5805258"/>
              <a:ext cx="1368425" cy="224154"/>
            </a:xfrm>
            <a:custGeom>
              <a:avLst/>
              <a:gdLst/>
              <a:ahLst/>
              <a:cxnLst/>
              <a:rect l="l" t="t" r="r" b="b"/>
              <a:pathLst>
                <a:path w="1368425" h="224154">
                  <a:moveTo>
                    <a:pt x="0" y="224066"/>
                  </a:moveTo>
                  <a:lnTo>
                    <a:pt x="1368171" y="224066"/>
                  </a:lnTo>
                  <a:lnTo>
                    <a:pt x="1368171" y="0"/>
                  </a:lnTo>
                  <a:lnTo>
                    <a:pt x="0" y="0"/>
                  </a:lnTo>
                  <a:lnTo>
                    <a:pt x="0" y="2240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6845" y="6044565"/>
              <a:ext cx="6145519" cy="4875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01775" y="6531241"/>
              <a:ext cx="936625" cy="0"/>
            </a:xfrm>
            <a:custGeom>
              <a:avLst/>
              <a:gdLst/>
              <a:ahLst/>
              <a:cxnLst/>
              <a:rect l="l" t="t" r="r" b="b"/>
              <a:pathLst>
                <a:path w="936625">
                  <a:moveTo>
                    <a:pt x="0" y="0"/>
                  </a:moveTo>
                  <a:lnTo>
                    <a:pt x="936117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56197" y="6309677"/>
              <a:ext cx="1584325" cy="265430"/>
            </a:xfrm>
            <a:custGeom>
              <a:avLst/>
              <a:gdLst/>
              <a:ahLst/>
              <a:cxnLst/>
              <a:rect l="l" t="t" r="r" b="b"/>
              <a:pathLst>
                <a:path w="1584325" h="265429">
                  <a:moveTo>
                    <a:pt x="1584198" y="0"/>
                  </a:moveTo>
                  <a:lnTo>
                    <a:pt x="0" y="0"/>
                  </a:lnTo>
                  <a:lnTo>
                    <a:pt x="0" y="265112"/>
                  </a:lnTo>
                  <a:lnTo>
                    <a:pt x="1584198" y="265112"/>
                  </a:lnTo>
                  <a:lnTo>
                    <a:pt x="15841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56197" y="6309677"/>
              <a:ext cx="1584325" cy="265430"/>
            </a:xfrm>
            <a:custGeom>
              <a:avLst/>
              <a:gdLst/>
              <a:ahLst/>
              <a:cxnLst/>
              <a:rect l="l" t="t" r="r" b="b"/>
              <a:pathLst>
                <a:path w="1584325" h="265429">
                  <a:moveTo>
                    <a:pt x="0" y="265112"/>
                  </a:moveTo>
                  <a:lnTo>
                    <a:pt x="1584198" y="265112"/>
                  </a:lnTo>
                  <a:lnTo>
                    <a:pt x="1584198" y="0"/>
                  </a:lnTo>
                  <a:lnTo>
                    <a:pt x="0" y="0"/>
                  </a:lnTo>
                  <a:lnTo>
                    <a:pt x="0" y="26511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278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8763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4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533400"/>
            <a:ext cx="8153400" cy="6096000"/>
            <a:chOff x="1030909" y="836675"/>
            <a:chExt cx="6983095" cy="5269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609" y="836675"/>
              <a:ext cx="6932749" cy="512102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3609" y="4725123"/>
              <a:ext cx="6957695" cy="1368425"/>
            </a:xfrm>
            <a:custGeom>
              <a:avLst/>
              <a:gdLst/>
              <a:ahLst/>
              <a:cxnLst/>
              <a:rect l="l" t="t" r="r" b="b"/>
              <a:pathLst>
                <a:path w="6957695" h="1368425">
                  <a:moveTo>
                    <a:pt x="0" y="1368170"/>
                  </a:moveTo>
                  <a:lnTo>
                    <a:pt x="6957568" y="1368170"/>
                  </a:lnTo>
                  <a:lnTo>
                    <a:pt x="6957568" y="0"/>
                  </a:lnTo>
                  <a:lnTo>
                    <a:pt x="0" y="0"/>
                  </a:lnTo>
                  <a:lnTo>
                    <a:pt x="0" y="136817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62535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45143"/>
            <a:ext cx="8763000" cy="58599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CA" sz="2000" dirty="0">
                <a:latin typeface="Times New Roman"/>
                <a:cs typeface="Times New Roman"/>
              </a:rPr>
              <a:t>N</a:t>
            </a:r>
            <a:r>
              <a:rPr sz="2000" dirty="0" err="1">
                <a:latin typeface="Times New Roman"/>
                <a:cs typeface="Times New Roman"/>
              </a:rPr>
              <a:t>umerosi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studi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hanno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dimostrato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pericolosità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delle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microplastiche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l’ambiente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e </a:t>
            </a:r>
            <a:r>
              <a:rPr sz="2000" dirty="0">
                <a:latin typeface="Times New Roman"/>
                <a:cs typeface="Times New Roman"/>
              </a:rPr>
              <a:t>per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salute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umana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8191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Abbiamo abbastanza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guardare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alla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fauna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selvatica,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gli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impatti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avendo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essa, </a:t>
            </a:r>
            <a:r>
              <a:rPr sz="2000" dirty="0">
                <a:latin typeface="Times New Roman"/>
                <a:cs typeface="Times New Roman"/>
              </a:rPr>
              <a:t>per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essere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preoccupati.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influenzando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fauna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selvatica,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allora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pensiamo che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avrà </a:t>
            </a:r>
            <a:r>
              <a:rPr sz="2000" dirty="0">
                <a:latin typeface="Times New Roman"/>
                <a:cs typeface="Times New Roman"/>
              </a:rPr>
              <a:t>alcun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impatto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noi?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28003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presenza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delle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microparticelle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è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documentata in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organismi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differenti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diverse </a:t>
            </a:r>
            <a:r>
              <a:rPr sz="2000" dirty="0">
                <a:latin typeface="Times New Roman"/>
                <a:cs typeface="Times New Roman"/>
              </a:rPr>
              <a:t>abitudini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alimentari: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dalle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specie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planctoniche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agli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invertebrati,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ma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anche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nelle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creature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marine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più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grandi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come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cetacei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predatori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257810">
              <a:lnSpc>
                <a:spcPct val="100000"/>
              </a:lnSpc>
            </a:pPr>
            <a:r>
              <a:rPr lang="en-CA" sz="200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oltre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200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organismi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quelli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pescati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consumati quali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acciughe, </a:t>
            </a:r>
            <a:r>
              <a:rPr sz="2000" dirty="0">
                <a:latin typeface="Times New Roman"/>
                <a:cs typeface="Times New Roman"/>
              </a:rPr>
              <a:t>triglie,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merluzzi,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gamberi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cozze,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percentuale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25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30%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pesci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degli </a:t>
            </a:r>
            <a:r>
              <a:rPr sz="2000" dirty="0">
                <a:latin typeface="Times New Roman"/>
                <a:cs typeface="Times New Roman"/>
              </a:rPr>
              <a:t>invertebrati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conteneva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microplastiche,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specialmente il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polietilene,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polimero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dei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prodotti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usa</a:t>
            </a:r>
            <a:r>
              <a:rPr sz="2000" spc="-50" dirty="0">
                <a:latin typeface="Times New Roman"/>
                <a:cs typeface="Times New Roman"/>
              </a:rPr>
              <a:t> e </a:t>
            </a:r>
            <a:r>
              <a:rPr sz="2000" spc="-10" dirty="0">
                <a:latin typeface="Times New Roman"/>
                <a:cs typeface="Times New Roman"/>
              </a:rPr>
              <a:t>getta.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28321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Inoltre,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è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dimostrato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come le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microplastiche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trovino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soltanto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pesci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poi </a:t>
            </a:r>
            <a:r>
              <a:rPr sz="2000" dirty="0">
                <a:latin typeface="Times New Roman"/>
                <a:cs typeface="Times New Roman"/>
              </a:rPr>
              <a:t>finiscono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sulle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nostre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tavole,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anche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sale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cucina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comunemente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utilizzato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condire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i </a:t>
            </a:r>
            <a:r>
              <a:rPr sz="2000" spc="-10" dirty="0">
                <a:latin typeface="Times New Roman"/>
                <a:cs typeface="Times New Roman"/>
              </a:rPr>
              <a:t>pasti.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754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7772400" cy="10671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1466722"/>
            <a:ext cx="6857999" cy="52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911311-19E2-C844-E5C7-F9231A8BE2EC}"/>
              </a:ext>
            </a:extLst>
          </p:cNvPr>
          <p:cNvSpPr txBox="1"/>
          <p:nvPr/>
        </p:nvSpPr>
        <p:spPr>
          <a:xfrm>
            <a:off x="1219200" y="16129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https://youtu.be/eaCHH5D74Fs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62C33-D7CA-447B-7F86-5FAE4F5FE7D4}"/>
              </a:ext>
            </a:extLst>
          </p:cNvPr>
          <p:cNvSpPr txBox="1"/>
          <p:nvPr/>
        </p:nvSpPr>
        <p:spPr>
          <a:xfrm>
            <a:off x="443584" y="279737"/>
            <a:ext cx="2746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>
                <a:latin typeface="+mn-lt"/>
              </a:rPr>
              <a:t>The Graduate</a:t>
            </a:r>
          </a:p>
          <a:p>
            <a:r>
              <a:rPr lang="en-CA" sz="3600" dirty="0">
                <a:latin typeface="+mn-lt"/>
              </a:rPr>
              <a:t>(Il </a:t>
            </a:r>
            <a:r>
              <a:rPr lang="en-CA" sz="3600" dirty="0" err="1">
                <a:latin typeface="+mn-lt"/>
              </a:rPr>
              <a:t>Laureato</a:t>
            </a:r>
            <a:r>
              <a:rPr lang="en-CA" sz="3600" dirty="0">
                <a:latin typeface="+mn-lt"/>
              </a:rPr>
              <a:t>)</a:t>
            </a:r>
          </a:p>
        </p:txBody>
      </p:sp>
      <p:pic>
        <p:nvPicPr>
          <p:cNvPr id="5" name="Online Media 4" title="the graduate   one word plastics">
            <a:hlinkClick r:id="" action="ppaction://media"/>
            <a:extLst>
              <a:ext uri="{FF2B5EF4-FFF2-40B4-BE49-F238E27FC236}">
                <a16:creationId xmlns:a16="http://schemas.microsoft.com/office/drawing/2014/main" id="{A13F5050-E7CB-C307-C709-E7580A71B9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0217" y="2081765"/>
            <a:ext cx="8216583" cy="464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512" y="404664"/>
            <a:ext cx="8797800" cy="5748486"/>
            <a:chOff x="461962" y="685800"/>
            <a:chExt cx="8515350" cy="5467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962" y="685800"/>
              <a:ext cx="8077200" cy="54673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071" y="4077080"/>
              <a:ext cx="3816985" cy="2016760"/>
            </a:xfrm>
            <a:custGeom>
              <a:avLst/>
              <a:gdLst/>
              <a:ahLst/>
              <a:cxnLst/>
              <a:rect l="l" t="t" r="r" b="b"/>
              <a:pathLst>
                <a:path w="3816984" h="2016760">
                  <a:moveTo>
                    <a:pt x="0" y="1008126"/>
                  </a:moveTo>
                  <a:lnTo>
                    <a:pt x="3902" y="943131"/>
                  </a:lnTo>
                  <a:lnTo>
                    <a:pt x="15450" y="879233"/>
                  </a:lnTo>
                  <a:lnTo>
                    <a:pt x="34407" y="816559"/>
                  </a:lnTo>
                  <a:lnTo>
                    <a:pt x="60537" y="755233"/>
                  </a:lnTo>
                  <a:lnTo>
                    <a:pt x="93602" y="695381"/>
                  </a:lnTo>
                  <a:lnTo>
                    <a:pt x="133365" y="637127"/>
                  </a:lnTo>
                  <a:lnTo>
                    <a:pt x="179590" y="580597"/>
                  </a:lnTo>
                  <a:lnTo>
                    <a:pt x="232039" y="525915"/>
                  </a:lnTo>
                  <a:lnTo>
                    <a:pt x="260524" y="499307"/>
                  </a:lnTo>
                  <a:lnTo>
                    <a:pt x="290476" y="473208"/>
                  </a:lnTo>
                  <a:lnTo>
                    <a:pt x="321865" y="447634"/>
                  </a:lnTo>
                  <a:lnTo>
                    <a:pt x="354663" y="422600"/>
                  </a:lnTo>
                  <a:lnTo>
                    <a:pt x="388839" y="398122"/>
                  </a:lnTo>
                  <a:lnTo>
                    <a:pt x="424364" y="374217"/>
                  </a:lnTo>
                  <a:lnTo>
                    <a:pt x="461208" y="350898"/>
                  </a:lnTo>
                  <a:lnTo>
                    <a:pt x="499341" y="328183"/>
                  </a:lnTo>
                  <a:lnTo>
                    <a:pt x="538735" y="306086"/>
                  </a:lnTo>
                  <a:lnTo>
                    <a:pt x="579359" y="284624"/>
                  </a:lnTo>
                  <a:lnTo>
                    <a:pt x="621183" y="263811"/>
                  </a:lnTo>
                  <a:lnTo>
                    <a:pt x="664179" y="243665"/>
                  </a:lnTo>
                  <a:lnTo>
                    <a:pt x="708316" y="224199"/>
                  </a:lnTo>
                  <a:lnTo>
                    <a:pt x="753565" y="205431"/>
                  </a:lnTo>
                  <a:lnTo>
                    <a:pt x="799896" y="187375"/>
                  </a:lnTo>
                  <a:lnTo>
                    <a:pt x="847280" y="170047"/>
                  </a:lnTo>
                  <a:lnTo>
                    <a:pt x="895686" y="153463"/>
                  </a:lnTo>
                  <a:lnTo>
                    <a:pt x="945086" y="137639"/>
                  </a:lnTo>
                  <a:lnTo>
                    <a:pt x="995450" y="122590"/>
                  </a:lnTo>
                  <a:lnTo>
                    <a:pt x="1046748" y="108332"/>
                  </a:lnTo>
                  <a:lnTo>
                    <a:pt x="1098951" y="94880"/>
                  </a:lnTo>
                  <a:lnTo>
                    <a:pt x="1152028" y="82251"/>
                  </a:lnTo>
                  <a:lnTo>
                    <a:pt x="1205951" y="70459"/>
                  </a:lnTo>
                  <a:lnTo>
                    <a:pt x="1260689" y="59521"/>
                  </a:lnTo>
                  <a:lnTo>
                    <a:pt x="1316214" y="49451"/>
                  </a:lnTo>
                  <a:lnTo>
                    <a:pt x="1372495" y="40267"/>
                  </a:lnTo>
                  <a:lnTo>
                    <a:pt x="1429502" y="31982"/>
                  </a:lnTo>
                  <a:lnTo>
                    <a:pt x="1487207" y="24614"/>
                  </a:lnTo>
                  <a:lnTo>
                    <a:pt x="1545580" y="18178"/>
                  </a:lnTo>
                  <a:lnTo>
                    <a:pt x="1604590" y="12688"/>
                  </a:lnTo>
                  <a:lnTo>
                    <a:pt x="1664209" y="8162"/>
                  </a:lnTo>
                  <a:lnTo>
                    <a:pt x="1724406" y="4614"/>
                  </a:lnTo>
                  <a:lnTo>
                    <a:pt x="1785153" y="2061"/>
                  </a:lnTo>
                  <a:lnTo>
                    <a:pt x="1846419" y="517"/>
                  </a:lnTo>
                  <a:lnTo>
                    <a:pt x="1908175" y="0"/>
                  </a:lnTo>
                  <a:lnTo>
                    <a:pt x="1969931" y="517"/>
                  </a:lnTo>
                  <a:lnTo>
                    <a:pt x="2031197" y="2061"/>
                  </a:lnTo>
                  <a:lnTo>
                    <a:pt x="2091944" y="4614"/>
                  </a:lnTo>
                  <a:lnTo>
                    <a:pt x="2152143" y="8162"/>
                  </a:lnTo>
                  <a:lnTo>
                    <a:pt x="2211762" y="12688"/>
                  </a:lnTo>
                  <a:lnTo>
                    <a:pt x="2270774" y="18178"/>
                  </a:lnTo>
                  <a:lnTo>
                    <a:pt x="2329148" y="24614"/>
                  </a:lnTo>
                  <a:lnTo>
                    <a:pt x="2386855" y="31982"/>
                  </a:lnTo>
                  <a:lnTo>
                    <a:pt x="2443865" y="40267"/>
                  </a:lnTo>
                  <a:lnTo>
                    <a:pt x="2500148" y="49451"/>
                  </a:lnTo>
                  <a:lnTo>
                    <a:pt x="2555675" y="59521"/>
                  </a:lnTo>
                  <a:lnTo>
                    <a:pt x="2610416" y="70459"/>
                  </a:lnTo>
                  <a:lnTo>
                    <a:pt x="2664341" y="82251"/>
                  </a:lnTo>
                  <a:lnTo>
                    <a:pt x="2717422" y="94880"/>
                  </a:lnTo>
                  <a:lnTo>
                    <a:pt x="2769627" y="108332"/>
                  </a:lnTo>
                  <a:lnTo>
                    <a:pt x="2820928" y="122590"/>
                  </a:lnTo>
                  <a:lnTo>
                    <a:pt x="2871295" y="137639"/>
                  </a:lnTo>
                  <a:lnTo>
                    <a:pt x="2920699" y="153463"/>
                  </a:lnTo>
                  <a:lnTo>
                    <a:pt x="2969109" y="170047"/>
                  </a:lnTo>
                  <a:lnTo>
                    <a:pt x="3016496" y="187375"/>
                  </a:lnTo>
                  <a:lnTo>
                    <a:pt x="3062831" y="205431"/>
                  </a:lnTo>
                  <a:lnTo>
                    <a:pt x="3108084" y="224199"/>
                  </a:lnTo>
                  <a:lnTo>
                    <a:pt x="3152224" y="243665"/>
                  </a:lnTo>
                  <a:lnTo>
                    <a:pt x="3195224" y="263811"/>
                  </a:lnTo>
                  <a:lnTo>
                    <a:pt x="3237052" y="284624"/>
                  </a:lnTo>
                  <a:lnTo>
                    <a:pt x="3277680" y="306086"/>
                  </a:lnTo>
                  <a:lnTo>
                    <a:pt x="3317077" y="328183"/>
                  </a:lnTo>
                  <a:lnTo>
                    <a:pt x="3355214" y="350898"/>
                  </a:lnTo>
                  <a:lnTo>
                    <a:pt x="3392062" y="374217"/>
                  </a:lnTo>
                  <a:lnTo>
                    <a:pt x="3427590" y="398122"/>
                  </a:lnTo>
                  <a:lnTo>
                    <a:pt x="3461770" y="422600"/>
                  </a:lnTo>
                  <a:lnTo>
                    <a:pt x="3494571" y="447634"/>
                  </a:lnTo>
                  <a:lnTo>
                    <a:pt x="3525964" y="473208"/>
                  </a:lnTo>
                  <a:lnTo>
                    <a:pt x="3555920" y="499307"/>
                  </a:lnTo>
                  <a:lnTo>
                    <a:pt x="3584408" y="525915"/>
                  </a:lnTo>
                  <a:lnTo>
                    <a:pt x="3611399" y="553017"/>
                  </a:lnTo>
                  <a:lnTo>
                    <a:pt x="3660771" y="608638"/>
                  </a:lnTo>
                  <a:lnTo>
                    <a:pt x="3703800" y="666046"/>
                  </a:lnTo>
                  <a:lnTo>
                    <a:pt x="3740248" y="725115"/>
                  </a:lnTo>
                  <a:lnTo>
                    <a:pt x="3769879" y="785720"/>
                  </a:lnTo>
                  <a:lnTo>
                    <a:pt x="3792455" y="847736"/>
                  </a:lnTo>
                  <a:lnTo>
                    <a:pt x="3807740" y="911037"/>
                  </a:lnTo>
                  <a:lnTo>
                    <a:pt x="3815496" y="975499"/>
                  </a:lnTo>
                  <a:lnTo>
                    <a:pt x="3816477" y="1008126"/>
                  </a:lnTo>
                  <a:lnTo>
                    <a:pt x="3815496" y="1040751"/>
                  </a:lnTo>
                  <a:lnTo>
                    <a:pt x="3807740" y="1105210"/>
                  </a:lnTo>
                  <a:lnTo>
                    <a:pt x="3792455" y="1168508"/>
                  </a:lnTo>
                  <a:lnTo>
                    <a:pt x="3769879" y="1230521"/>
                  </a:lnTo>
                  <a:lnTo>
                    <a:pt x="3740248" y="1291124"/>
                  </a:lnTo>
                  <a:lnTo>
                    <a:pt x="3703800" y="1350190"/>
                  </a:lnTo>
                  <a:lnTo>
                    <a:pt x="3660771" y="1407596"/>
                  </a:lnTo>
                  <a:lnTo>
                    <a:pt x="3611399" y="1463215"/>
                  </a:lnTo>
                  <a:lnTo>
                    <a:pt x="3584408" y="1490316"/>
                  </a:lnTo>
                  <a:lnTo>
                    <a:pt x="3555920" y="1516923"/>
                  </a:lnTo>
                  <a:lnTo>
                    <a:pt x="3525964" y="1543021"/>
                  </a:lnTo>
                  <a:lnTo>
                    <a:pt x="3494571" y="1568594"/>
                  </a:lnTo>
                  <a:lnTo>
                    <a:pt x="3461770" y="1593627"/>
                  </a:lnTo>
                  <a:lnTo>
                    <a:pt x="3427590" y="1618104"/>
                  </a:lnTo>
                  <a:lnTo>
                    <a:pt x="3392062" y="1642009"/>
                  </a:lnTo>
                  <a:lnTo>
                    <a:pt x="3355214" y="1665326"/>
                  </a:lnTo>
                  <a:lnTo>
                    <a:pt x="3317077" y="1688041"/>
                  </a:lnTo>
                  <a:lnTo>
                    <a:pt x="3277680" y="1710137"/>
                  </a:lnTo>
                  <a:lnTo>
                    <a:pt x="3237052" y="1731598"/>
                  </a:lnTo>
                  <a:lnTo>
                    <a:pt x="3195224" y="1752410"/>
                  </a:lnTo>
                  <a:lnTo>
                    <a:pt x="3152224" y="1772556"/>
                  </a:lnTo>
                  <a:lnTo>
                    <a:pt x="3108084" y="1792021"/>
                  </a:lnTo>
                  <a:lnTo>
                    <a:pt x="3062831" y="1810789"/>
                  </a:lnTo>
                  <a:lnTo>
                    <a:pt x="3016496" y="1828844"/>
                  </a:lnTo>
                  <a:lnTo>
                    <a:pt x="2969109" y="1846171"/>
                  </a:lnTo>
                  <a:lnTo>
                    <a:pt x="2920699" y="1862754"/>
                  </a:lnTo>
                  <a:lnTo>
                    <a:pt x="2871295" y="1878578"/>
                  </a:lnTo>
                  <a:lnTo>
                    <a:pt x="2820928" y="1893626"/>
                  </a:lnTo>
                  <a:lnTo>
                    <a:pt x="2769627" y="1907884"/>
                  </a:lnTo>
                  <a:lnTo>
                    <a:pt x="2717422" y="1921335"/>
                  </a:lnTo>
                  <a:lnTo>
                    <a:pt x="2664341" y="1933965"/>
                  </a:lnTo>
                  <a:lnTo>
                    <a:pt x="2610416" y="1945756"/>
                  </a:lnTo>
                  <a:lnTo>
                    <a:pt x="2555675" y="1956694"/>
                  </a:lnTo>
                  <a:lnTo>
                    <a:pt x="2500148" y="1966763"/>
                  </a:lnTo>
                  <a:lnTo>
                    <a:pt x="2443865" y="1975947"/>
                  </a:lnTo>
                  <a:lnTo>
                    <a:pt x="2386855" y="1984231"/>
                  </a:lnTo>
                  <a:lnTo>
                    <a:pt x="2329148" y="1991599"/>
                  </a:lnTo>
                  <a:lnTo>
                    <a:pt x="2270774" y="1998036"/>
                  </a:lnTo>
                  <a:lnTo>
                    <a:pt x="2211762" y="2003525"/>
                  </a:lnTo>
                  <a:lnTo>
                    <a:pt x="2152143" y="2008051"/>
                  </a:lnTo>
                  <a:lnTo>
                    <a:pt x="2091944" y="2011599"/>
                  </a:lnTo>
                  <a:lnTo>
                    <a:pt x="2031197" y="2014152"/>
                  </a:lnTo>
                  <a:lnTo>
                    <a:pt x="1969931" y="2015695"/>
                  </a:lnTo>
                  <a:lnTo>
                    <a:pt x="1908175" y="2016213"/>
                  </a:lnTo>
                  <a:lnTo>
                    <a:pt x="1846419" y="2015695"/>
                  </a:lnTo>
                  <a:lnTo>
                    <a:pt x="1785153" y="2014152"/>
                  </a:lnTo>
                  <a:lnTo>
                    <a:pt x="1724406" y="2011599"/>
                  </a:lnTo>
                  <a:lnTo>
                    <a:pt x="1664209" y="2008051"/>
                  </a:lnTo>
                  <a:lnTo>
                    <a:pt x="1604590" y="2003525"/>
                  </a:lnTo>
                  <a:lnTo>
                    <a:pt x="1545580" y="1998036"/>
                  </a:lnTo>
                  <a:lnTo>
                    <a:pt x="1487207" y="1991599"/>
                  </a:lnTo>
                  <a:lnTo>
                    <a:pt x="1429502" y="1984231"/>
                  </a:lnTo>
                  <a:lnTo>
                    <a:pt x="1372495" y="1975947"/>
                  </a:lnTo>
                  <a:lnTo>
                    <a:pt x="1316214" y="1966763"/>
                  </a:lnTo>
                  <a:lnTo>
                    <a:pt x="1260689" y="1956694"/>
                  </a:lnTo>
                  <a:lnTo>
                    <a:pt x="1205951" y="1945756"/>
                  </a:lnTo>
                  <a:lnTo>
                    <a:pt x="1152028" y="1933965"/>
                  </a:lnTo>
                  <a:lnTo>
                    <a:pt x="1098951" y="1921335"/>
                  </a:lnTo>
                  <a:lnTo>
                    <a:pt x="1046748" y="1907884"/>
                  </a:lnTo>
                  <a:lnTo>
                    <a:pt x="995450" y="1893626"/>
                  </a:lnTo>
                  <a:lnTo>
                    <a:pt x="945086" y="1878578"/>
                  </a:lnTo>
                  <a:lnTo>
                    <a:pt x="895686" y="1862754"/>
                  </a:lnTo>
                  <a:lnTo>
                    <a:pt x="847280" y="1846171"/>
                  </a:lnTo>
                  <a:lnTo>
                    <a:pt x="799896" y="1828844"/>
                  </a:lnTo>
                  <a:lnTo>
                    <a:pt x="753565" y="1810789"/>
                  </a:lnTo>
                  <a:lnTo>
                    <a:pt x="708316" y="1792021"/>
                  </a:lnTo>
                  <a:lnTo>
                    <a:pt x="664179" y="1772556"/>
                  </a:lnTo>
                  <a:lnTo>
                    <a:pt x="621183" y="1752410"/>
                  </a:lnTo>
                  <a:lnTo>
                    <a:pt x="579359" y="1731598"/>
                  </a:lnTo>
                  <a:lnTo>
                    <a:pt x="538735" y="1710137"/>
                  </a:lnTo>
                  <a:lnTo>
                    <a:pt x="499341" y="1688041"/>
                  </a:lnTo>
                  <a:lnTo>
                    <a:pt x="461208" y="1665326"/>
                  </a:lnTo>
                  <a:lnTo>
                    <a:pt x="424364" y="1642009"/>
                  </a:lnTo>
                  <a:lnTo>
                    <a:pt x="388839" y="1618104"/>
                  </a:lnTo>
                  <a:lnTo>
                    <a:pt x="354663" y="1593627"/>
                  </a:lnTo>
                  <a:lnTo>
                    <a:pt x="321865" y="1568594"/>
                  </a:lnTo>
                  <a:lnTo>
                    <a:pt x="290476" y="1543021"/>
                  </a:lnTo>
                  <a:lnTo>
                    <a:pt x="260524" y="1516923"/>
                  </a:lnTo>
                  <a:lnTo>
                    <a:pt x="232039" y="1490316"/>
                  </a:lnTo>
                  <a:lnTo>
                    <a:pt x="205051" y="1463215"/>
                  </a:lnTo>
                  <a:lnTo>
                    <a:pt x="155684" y="1407596"/>
                  </a:lnTo>
                  <a:lnTo>
                    <a:pt x="112661" y="1350190"/>
                  </a:lnTo>
                  <a:lnTo>
                    <a:pt x="76217" y="1291124"/>
                  </a:lnTo>
                  <a:lnTo>
                    <a:pt x="46590" y="1230521"/>
                  </a:lnTo>
                  <a:lnTo>
                    <a:pt x="24017" y="1168508"/>
                  </a:lnTo>
                  <a:lnTo>
                    <a:pt x="8735" y="1105210"/>
                  </a:lnTo>
                  <a:lnTo>
                    <a:pt x="980" y="1040751"/>
                  </a:lnTo>
                  <a:lnTo>
                    <a:pt x="0" y="1008126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9176" y="4693920"/>
              <a:ext cx="1117092" cy="51358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652134" y="4725149"/>
            <a:ext cx="996950" cy="369570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latin typeface="Calibri"/>
                <a:cs typeface="Calibri"/>
              </a:rPr>
              <a:t>riutilizzo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1872" y="4571491"/>
            <a:ext cx="2087880" cy="405130"/>
            <a:chOff x="4571872" y="4571491"/>
            <a:chExt cx="2087880" cy="4051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6115" y="4571491"/>
              <a:ext cx="143128" cy="15366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71872" y="4843525"/>
              <a:ext cx="1080770" cy="132715"/>
            </a:xfrm>
            <a:custGeom>
              <a:avLst/>
              <a:gdLst/>
              <a:ahLst/>
              <a:cxnLst/>
              <a:rect l="l" t="t" r="r" b="b"/>
              <a:pathLst>
                <a:path w="1080770" h="132714">
                  <a:moveTo>
                    <a:pt x="113791" y="0"/>
                  </a:moveTo>
                  <a:lnTo>
                    <a:pt x="0" y="66293"/>
                  </a:lnTo>
                  <a:lnTo>
                    <a:pt x="113791" y="132587"/>
                  </a:lnTo>
                  <a:lnTo>
                    <a:pt x="122554" y="130301"/>
                  </a:lnTo>
                  <a:lnTo>
                    <a:pt x="126491" y="123443"/>
                  </a:lnTo>
                  <a:lnTo>
                    <a:pt x="130428" y="116712"/>
                  </a:lnTo>
                  <a:lnTo>
                    <a:pt x="128142" y="107950"/>
                  </a:lnTo>
                  <a:lnTo>
                    <a:pt x="121285" y="103886"/>
                  </a:lnTo>
                  <a:lnTo>
                    <a:pt x="81149" y="80518"/>
                  </a:lnTo>
                  <a:lnTo>
                    <a:pt x="28448" y="80518"/>
                  </a:lnTo>
                  <a:lnTo>
                    <a:pt x="28448" y="51943"/>
                  </a:lnTo>
                  <a:lnTo>
                    <a:pt x="81250" y="51943"/>
                  </a:lnTo>
                  <a:lnTo>
                    <a:pt x="128142" y="24637"/>
                  </a:lnTo>
                  <a:lnTo>
                    <a:pt x="130428" y="15875"/>
                  </a:lnTo>
                  <a:lnTo>
                    <a:pt x="126491" y="9017"/>
                  </a:lnTo>
                  <a:lnTo>
                    <a:pt x="122554" y="2286"/>
                  </a:lnTo>
                  <a:lnTo>
                    <a:pt x="113791" y="0"/>
                  </a:lnTo>
                  <a:close/>
                </a:path>
                <a:path w="1080770" h="132714">
                  <a:moveTo>
                    <a:pt x="81250" y="51943"/>
                  </a:moveTo>
                  <a:lnTo>
                    <a:pt x="28448" y="51943"/>
                  </a:lnTo>
                  <a:lnTo>
                    <a:pt x="28448" y="80518"/>
                  </a:lnTo>
                  <a:lnTo>
                    <a:pt x="81149" y="80518"/>
                  </a:lnTo>
                  <a:lnTo>
                    <a:pt x="77877" y="78612"/>
                  </a:lnTo>
                  <a:lnTo>
                    <a:pt x="35560" y="78612"/>
                  </a:lnTo>
                  <a:lnTo>
                    <a:pt x="35560" y="53975"/>
                  </a:lnTo>
                  <a:lnTo>
                    <a:pt x="77769" y="53975"/>
                  </a:lnTo>
                  <a:lnTo>
                    <a:pt x="81250" y="51943"/>
                  </a:lnTo>
                  <a:close/>
                </a:path>
                <a:path w="1080770" h="132714">
                  <a:moveTo>
                    <a:pt x="1080262" y="51943"/>
                  </a:moveTo>
                  <a:lnTo>
                    <a:pt x="81250" y="51943"/>
                  </a:lnTo>
                  <a:lnTo>
                    <a:pt x="56691" y="66278"/>
                  </a:lnTo>
                  <a:lnTo>
                    <a:pt x="81149" y="80518"/>
                  </a:lnTo>
                  <a:lnTo>
                    <a:pt x="1080262" y="80518"/>
                  </a:lnTo>
                  <a:lnTo>
                    <a:pt x="1080262" y="51943"/>
                  </a:lnTo>
                  <a:close/>
                </a:path>
                <a:path w="1080770" h="132714">
                  <a:moveTo>
                    <a:pt x="35560" y="53975"/>
                  </a:moveTo>
                  <a:lnTo>
                    <a:pt x="35560" y="78612"/>
                  </a:lnTo>
                  <a:lnTo>
                    <a:pt x="56691" y="66278"/>
                  </a:lnTo>
                  <a:lnTo>
                    <a:pt x="35560" y="53975"/>
                  </a:lnTo>
                  <a:close/>
                </a:path>
                <a:path w="1080770" h="132714">
                  <a:moveTo>
                    <a:pt x="56691" y="66278"/>
                  </a:moveTo>
                  <a:lnTo>
                    <a:pt x="35560" y="78612"/>
                  </a:lnTo>
                  <a:lnTo>
                    <a:pt x="77877" y="78612"/>
                  </a:lnTo>
                  <a:lnTo>
                    <a:pt x="56691" y="66278"/>
                  </a:lnTo>
                  <a:close/>
                </a:path>
                <a:path w="1080770" h="132714">
                  <a:moveTo>
                    <a:pt x="77769" y="53975"/>
                  </a:moveTo>
                  <a:lnTo>
                    <a:pt x="35560" y="53975"/>
                  </a:lnTo>
                  <a:lnTo>
                    <a:pt x="56691" y="66278"/>
                  </a:lnTo>
                  <a:lnTo>
                    <a:pt x="77769" y="53975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836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52400"/>
            <a:ext cx="807720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37255</TotalTime>
  <Words>2110</Words>
  <Application>Microsoft Office PowerPoint</Application>
  <PresentationFormat>On-screen Show (4:3)</PresentationFormat>
  <Paragraphs>159</Paragraphs>
  <Slides>50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Arial Rounded MT Bold</vt:lpstr>
      <vt:lpstr>Calibri</vt:lpstr>
      <vt:lpstr>华文新魏</vt:lpstr>
      <vt:lpstr>Symbol</vt:lpstr>
      <vt:lpstr>Times New Roman</vt:lpstr>
      <vt:lpstr>Trebuchet MS</vt:lpstr>
      <vt:lpstr>Wingdings 3</vt:lpstr>
      <vt:lpstr>Facet</vt:lpstr>
      <vt:lpstr>Energie Rinnovabili Laurea Magistrale in Chimica </vt:lpstr>
      <vt:lpstr>n.20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Plastiche da veicoli a fine vita (ELV)</vt:lpstr>
      <vt:lpstr>PowerPoint Presentation</vt:lpstr>
      <vt:lpstr>In EU: 15.158.874 milioni di auto immatricolate nel 2018</vt:lpstr>
      <vt:lpstr>PowerPoint Presentation</vt:lpstr>
      <vt:lpstr>PowerPoint Presentation</vt:lpstr>
      <vt:lpstr>PowerPoint Presentation</vt:lpstr>
      <vt:lpstr>Dopo le Età della Pietra, del Bronzo e del Ferro: l'Età della Plastica</vt:lpstr>
      <vt:lpstr>Plastica: materiale molto utile e importante che usiamo costantemente e quotidianamente, semplifica la nostra vita e risulta più leggera e meno costosa di molti altri materiali.</vt:lpstr>
      <vt:lpstr>Una relazione tossica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·LE PLASTICHE FINISCONO NEL NOSTRO PIATTO?</vt:lpstr>
      <vt:lpstr>PowerPoint Presentation</vt:lpstr>
      <vt:lpstr>PowerPoint Presentation</vt:lpstr>
      <vt:lpstr>PowerPoint Presentation</vt:lpstr>
      <vt:lpstr>Le 6 isole di plastica più grandi al mondo</vt:lpstr>
      <vt:lpstr>Le 6 isole di plastica più grandi al mondo</vt:lpstr>
      <vt:lpstr>PowerPoint Presentation</vt:lpstr>
      <vt:lpstr>PowerPoint Presentation</vt:lpstr>
      <vt:lpstr>PowerPoint Presentation</vt:lpstr>
      <vt:lpstr>PowerPoint Presentation</vt:lpstr>
      <vt:lpstr>Microplastiche e Nanoplastiche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Desbiens Simon</dc:creator>
  <cp:lastModifiedBy>Windows User</cp:lastModifiedBy>
  <cp:revision>278</cp:revision>
  <cp:lastPrinted>2014-04-07T04:26:14Z</cp:lastPrinted>
  <dcterms:created xsi:type="dcterms:W3CDTF">2014-03-26T13:54:38Z</dcterms:created>
  <dcterms:modified xsi:type="dcterms:W3CDTF">2023-05-16T08:23:13Z</dcterms:modified>
</cp:coreProperties>
</file>