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28"/>
  </p:notesMasterIdLst>
  <p:sldIdLst>
    <p:sldId id="572" r:id="rId2"/>
    <p:sldId id="585" r:id="rId3"/>
    <p:sldId id="578" r:id="rId4"/>
    <p:sldId id="577" r:id="rId5"/>
    <p:sldId id="579" r:id="rId6"/>
    <p:sldId id="586" r:id="rId7"/>
    <p:sldId id="580" r:id="rId8"/>
    <p:sldId id="583" r:id="rId9"/>
    <p:sldId id="574" r:id="rId10"/>
    <p:sldId id="575" r:id="rId11"/>
    <p:sldId id="573" r:id="rId12"/>
    <p:sldId id="595" r:id="rId13"/>
    <p:sldId id="598" r:id="rId14"/>
    <p:sldId id="599" r:id="rId15"/>
    <p:sldId id="594" r:id="rId16"/>
    <p:sldId id="596" r:id="rId17"/>
    <p:sldId id="576" r:id="rId18"/>
    <p:sldId id="597" r:id="rId19"/>
    <p:sldId id="587" r:id="rId20"/>
    <p:sldId id="590" r:id="rId21"/>
    <p:sldId id="588" r:id="rId22"/>
    <p:sldId id="589" r:id="rId23"/>
    <p:sldId id="591" r:id="rId24"/>
    <p:sldId id="592" r:id="rId25"/>
    <p:sldId id="593" r:id="rId26"/>
    <p:sldId id="584"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97" autoAdjust="0"/>
    <p:restoredTop sz="94660"/>
  </p:normalViewPr>
  <p:slideViewPr>
    <p:cSldViewPr>
      <p:cViewPr varScale="1">
        <p:scale>
          <a:sx n="60" d="100"/>
          <a:sy n="60" d="100"/>
        </p:scale>
        <p:origin x="1140" y="60"/>
      </p:cViewPr>
      <p:guideLst>
        <p:guide orient="horz" pos="2160"/>
        <p:guide pos="2880"/>
      </p:guideLst>
    </p:cSldViewPr>
  </p:slideViewPr>
  <p:notesTextViewPr>
    <p:cViewPr>
      <p:scale>
        <a:sx n="3" d="2"/>
        <a:sy n="3" d="2"/>
      </p:scale>
      <p:origin x="0" y="0"/>
    </p:cViewPr>
  </p:notesTextViewPr>
  <p:sorterViewPr>
    <p:cViewPr varScale="1">
      <p:scale>
        <a:sx n="1" d="1"/>
        <a:sy n="1" d="1"/>
      </p:scale>
      <p:origin x="0" y="-29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png"/><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75B8B25-88A8-4F46-A8E3-BF862D0ED046}" type="datetimeFigureOut">
              <a:rPr lang="en-CA"/>
              <a:pPr>
                <a:defRPr/>
              </a:pPr>
              <a:t>2023-05-17</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3D914212-F057-4468-897B-6A697F800100}" type="slidenum">
              <a:rPr lang="en-CA" altLang="fr-FR"/>
              <a:pPr/>
              <a:t>‹#›</a:t>
            </a:fld>
            <a:endParaRPr lang="en-CA" altLang="fr-FR"/>
          </a:p>
        </p:txBody>
      </p:sp>
    </p:spTree>
    <p:extLst>
      <p:ext uri="{BB962C8B-B14F-4D97-AF65-F5344CB8AC3E}">
        <p14:creationId xmlns:p14="http://schemas.microsoft.com/office/powerpoint/2010/main" val="34694265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738">
              <a:defRPr>
                <a:solidFill>
                  <a:schemeClr val="tx1"/>
                </a:solidFill>
                <a:latin typeface="Calibri" panose="020F0502020204030204" pitchFamily="34" charset="0"/>
              </a:defRPr>
            </a:lvl1pPr>
            <a:lvl2pPr marL="742950" indent="-285750" defTabSz="947738">
              <a:defRPr>
                <a:solidFill>
                  <a:schemeClr val="tx1"/>
                </a:solidFill>
                <a:latin typeface="Calibri" panose="020F0502020204030204" pitchFamily="34" charset="0"/>
              </a:defRPr>
            </a:lvl2pPr>
            <a:lvl3pPr marL="1143000" indent="-228600" defTabSz="947738">
              <a:defRPr>
                <a:solidFill>
                  <a:schemeClr val="tx1"/>
                </a:solidFill>
                <a:latin typeface="Calibri" panose="020F0502020204030204" pitchFamily="34" charset="0"/>
              </a:defRPr>
            </a:lvl3pPr>
            <a:lvl4pPr marL="1600200" indent="-228600" defTabSz="947738">
              <a:defRPr>
                <a:solidFill>
                  <a:schemeClr val="tx1"/>
                </a:solidFill>
                <a:latin typeface="Calibri" panose="020F0502020204030204" pitchFamily="34" charset="0"/>
              </a:defRPr>
            </a:lvl4pPr>
            <a:lvl5pPr marL="2057400" indent="-228600" defTabSz="947738">
              <a:defRPr>
                <a:solidFill>
                  <a:schemeClr val="tx1"/>
                </a:solidFill>
                <a:latin typeface="Calibri" panose="020F0502020204030204" pitchFamily="34" charset="0"/>
              </a:defRPr>
            </a:lvl5pPr>
            <a:lvl6pPr marL="2514600" indent="-228600" defTabSz="947738" eaLnBrk="0" fontAlgn="base" hangingPunct="0">
              <a:spcBef>
                <a:spcPct val="0"/>
              </a:spcBef>
              <a:spcAft>
                <a:spcPct val="0"/>
              </a:spcAft>
              <a:defRPr>
                <a:solidFill>
                  <a:schemeClr val="tx1"/>
                </a:solidFill>
                <a:latin typeface="Calibri" panose="020F0502020204030204" pitchFamily="34" charset="0"/>
              </a:defRPr>
            </a:lvl6pPr>
            <a:lvl7pPr marL="2971800" indent="-228600" defTabSz="947738" eaLnBrk="0" fontAlgn="base" hangingPunct="0">
              <a:spcBef>
                <a:spcPct val="0"/>
              </a:spcBef>
              <a:spcAft>
                <a:spcPct val="0"/>
              </a:spcAft>
              <a:defRPr>
                <a:solidFill>
                  <a:schemeClr val="tx1"/>
                </a:solidFill>
                <a:latin typeface="Calibri" panose="020F0502020204030204" pitchFamily="34" charset="0"/>
              </a:defRPr>
            </a:lvl7pPr>
            <a:lvl8pPr marL="3429000" indent="-228600" defTabSz="947738" eaLnBrk="0" fontAlgn="base" hangingPunct="0">
              <a:spcBef>
                <a:spcPct val="0"/>
              </a:spcBef>
              <a:spcAft>
                <a:spcPct val="0"/>
              </a:spcAft>
              <a:defRPr>
                <a:solidFill>
                  <a:schemeClr val="tx1"/>
                </a:solidFill>
                <a:latin typeface="Calibri" panose="020F0502020204030204" pitchFamily="34" charset="0"/>
              </a:defRPr>
            </a:lvl8pPr>
            <a:lvl9pPr marL="3886200" indent="-228600" defTabSz="94773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F24E435-D445-4B31-BC0A-A7A0E39969D5}" type="slidenum">
              <a:rPr lang="en-US" altLang="en-US" smtClean="0">
                <a:latin typeface="Arial" panose="020B0604020202020204" pitchFamily="34" charset="0"/>
              </a:rPr>
              <a:pPr fontAlgn="base">
                <a:spcBef>
                  <a:spcPct val="0"/>
                </a:spcBef>
                <a:spcAft>
                  <a:spcPct val="0"/>
                </a:spcAft>
              </a:pPr>
              <a:t>8</a:t>
            </a:fld>
            <a:endParaRPr lang="en-US" altLang="en-US">
              <a:latin typeface="Arial" panose="020B0604020202020204" pitchFamily="34" charset="0"/>
            </a:endParaRPr>
          </a:p>
        </p:txBody>
      </p:sp>
      <p:sp>
        <p:nvSpPr>
          <p:cNvPr id="204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4" name="Rectangle 3"/>
          <p:cNvSpPr>
            <a:spLocks noGrp="1" noChangeArrowheads="1"/>
          </p:cNvSpPr>
          <p:nvPr>
            <p:ph type="body" idx="1"/>
          </p:nvPr>
        </p:nvSpPr>
        <p:spPr bwMode="auto">
          <a:xfrm>
            <a:off x="976313" y="4560888"/>
            <a:ext cx="5362575"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latin typeface="Arial" panose="020B0604020202020204" pitchFamily="34" charset="0"/>
            </a:endParaRPr>
          </a:p>
        </p:txBody>
      </p:sp>
    </p:spTree>
    <p:extLst>
      <p:ext uri="{BB962C8B-B14F-4D97-AF65-F5344CB8AC3E}">
        <p14:creationId xmlns:p14="http://schemas.microsoft.com/office/powerpoint/2010/main" val="2469437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738">
              <a:defRPr>
                <a:solidFill>
                  <a:schemeClr val="tx1"/>
                </a:solidFill>
                <a:latin typeface="Calibri" panose="020F0502020204030204" pitchFamily="34" charset="0"/>
              </a:defRPr>
            </a:lvl1pPr>
            <a:lvl2pPr marL="742950" indent="-285750" defTabSz="947738">
              <a:defRPr>
                <a:solidFill>
                  <a:schemeClr val="tx1"/>
                </a:solidFill>
                <a:latin typeface="Calibri" panose="020F0502020204030204" pitchFamily="34" charset="0"/>
              </a:defRPr>
            </a:lvl2pPr>
            <a:lvl3pPr marL="1143000" indent="-228600" defTabSz="947738">
              <a:defRPr>
                <a:solidFill>
                  <a:schemeClr val="tx1"/>
                </a:solidFill>
                <a:latin typeface="Calibri" panose="020F0502020204030204" pitchFamily="34" charset="0"/>
              </a:defRPr>
            </a:lvl3pPr>
            <a:lvl4pPr marL="1600200" indent="-228600" defTabSz="947738">
              <a:defRPr>
                <a:solidFill>
                  <a:schemeClr val="tx1"/>
                </a:solidFill>
                <a:latin typeface="Calibri" panose="020F0502020204030204" pitchFamily="34" charset="0"/>
              </a:defRPr>
            </a:lvl4pPr>
            <a:lvl5pPr marL="2057400" indent="-228600" defTabSz="947738">
              <a:defRPr>
                <a:solidFill>
                  <a:schemeClr val="tx1"/>
                </a:solidFill>
                <a:latin typeface="Calibri" panose="020F0502020204030204" pitchFamily="34" charset="0"/>
              </a:defRPr>
            </a:lvl5pPr>
            <a:lvl6pPr marL="2514600" indent="-228600" defTabSz="947738" eaLnBrk="0" fontAlgn="base" hangingPunct="0">
              <a:spcBef>
                <a:spcPct val="0"/>
              </a:spcBef>
              <a:spcAft>
                <a:spcPct val="0"/>
              </a:spcAft>
              <a:defRPr>
                <a:solidFill>
                  <a:schemeClr val="tx1"/>
                </a:solidFill>
                <a:latin typeface="Calibri" panose="020F0502020204030204" pitchFamily="34" charset="0"/>
              </a:defRPr>
            </a:lvl6pPr>
            <a:lvl7pPr marL="2971800" indent="-228600" defTabSz="947738" eaLnBrk="0" fontAlgn="base" hangingPunct="0">
              <a:spcBef>
                <a:spcPct val="0"/>
              </a:spcBef>
              <a:spcAft>
                <a:spcPct val="0"/>
              </a:spcAft>
              <a:defRPr>
                <a:solidFill>
                  <a:schemeClr val="tx1"/>
                </a:solidFill>
                <a:latin typeface="Calibri" panose="020F0502020204030204" pitchFamily="34" charset="0"/>
              </a:defRPr>
            </a:lvl7pPr>
            <a:lvl8pPr marL="3429000" indent="-228600" defTabSz="947738" eaLnBrk="0" fontAlgn="base" hangingPunct="0">
              <a:spcBef>
                <a:spcPct val="0"/>
              </a:spcBef>
              <a:spcAft>
                <a:spcPct val="0"/>
              </a:spcAft>
              <a:defRPr>
                <a:solidFill>
                  <a:schemeClr val="tx1"/>
                </a:solidFill>
                <a:latin typeface="Calibri" panose="020F0502020204030204" pitchFamily="34" charset="0"/>
              </a:defRPr>
            </a:lvl8pPr>
            <a:lvl9pPr marL="3886200" indent="-228600" defTabSz="947738"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78BAD87E-89A0-4014-B3F4-B2427E2265FD}" type="slidenum">
              <a:rPr lang="en-US" altLang="en-US" smtClean="0">
                <a:latin typeface="Arial" panose="020B0604020202020204" pitchFamily="34" charset="0"/>
              </a:rPr>
              <a:pPr fontAlgn="base">
                <a:spcBef>
                  <a:spcPct val="0"/>
                </a:spcBef>
                <a:spcAft>
                  <a:spcPct val="0"/>
                </a:spcAft>
              </a:pPr>
              <a:t>26</a:t>
            </a:fld>
            <a:endParaRPr lang="en-US" altLang="en-US">
              <a:latin typeface="Arial" panose="020B0604020202020204" pitchFamily="34" charset="0"/>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latin typeface="Arial" panose="020B0604020202020204" pitchFamily="34" charset="0"/>
            </a:endParaRPr>
          </a:p>
        </p:txBody>
      </p:sp>
    </p:spTree>
    <p:extLst>
      <p:ext uri="{BB962C8B-B14F-4D97-AF65-F5344CB8AC3E}">
        <p14:creationId xmlns:p14="http://schemas.microsoft.com/office/powerpoint/2010/main" val="2363609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06E4FAD-CE37-48B9-8108-BD7D7B94FABA}"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73103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27976A0-878D-44FA-9AFE-D030FDCC5505}"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3800856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435B5BE-116C-4173-B1BD-0EF99B86F8A4}"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63614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4C1F5F5-B08A-47FE-B139-D79A0F011C0A}"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2859479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35B0013-774D-4C25-B291-686D563797D6}"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58026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D0C5643B-7264-42D5-889C-12C937E69C06}"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987995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6912DB5-F56F-4586-9F4A-A4E0506CDAC4}"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16958329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ADAF7CB-780A-4070-B010-97ABBA1198F6}"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488704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365760" y="1645920"/>
            <a:ext cx="8326438"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fld id="{86364175-9C52-4950-A5FE-52969E13DB73}" type="slidenum">
              <a:rPr lang="en-US" smtClean="0"/>
              <a:pPr/>
              <a:t>‹#›</a:t>
            </a:fld>
            <a:endParaRPr lang="en-US"/>
          </a:p>
        </p:txBody>
      </p:sp>
      <p:sp>
        <p:nvSpPr>
          <p:cNvPr id="6" name="Date Placeholder 2"/>
          <p:cNvSpPr>
            <a:spLocks noGrp="1"/>
          </p:cNvSpPr>
          <p:nvPr>
            <p:ph type="dt" sz="half" idx="16"/>
          </p:nvPr>
        </p:nvSpPr>
        <p:spPr>
          <a:xfrm>
            <a:off x="865188" y="6356350"/>
            <a:ext cx="1643062" cy="365125"/>
          </a:xfrm>
          <a:prstGeom prst="rect">
            <a:avLst/>
          </a:prstGeom>
        </p:spPr>
        <p:txBody>
          <a:bodyPr/>
          <a:lstStyle>
            <a:lvl1pPr>
              <a:defRPr/>
            </a:lvl1pPr>
          </a:lstStyle>
          <a:p>
            <a:fld id="{E55BB8D6-2E95-4838-93BB-0474DAC59654}" type="datetime1">
              <a:rPr lang="fr-CA" smtClean="0"/>
              <a:t>2023-05-17</a:t>
            </a:fld>
            <a:endParaRPr lang="en-US"/>
          </a:p>
        </p:txBody>
      </p:sp>
    </p:spTree>
    <p:extLst>
      <p:ext uri="{BB962C8B-B14F-4D97-AF65-F5344CB8AC3E}">
        <p14:creationId xmlns:p14="http://schemas.microsoft.com/office/powerpoint/2010/main" val="20325885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5284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E0C80AEA-6DBD-4BD9-8843-3C36B0243430}"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329342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57B9DE78-EBDA-40C7-A876-433A948273B4}" type="datetime1">
              <a:rPr lang="fr-CA" smtClean="0"/>
              <a:t>2023-05-17</a:t>
            </a:fld>
            <a:endParaRPr lang="fr-CA"/>
          </a:p>
        </p:txBody>
      </p:sp>
      <p:sp>
        <p:nvSpPr>
          <p:cNvPr id="5" name="Footer Placeholder 4"/>
          <p:cNvSpPr>
            <a:spLocks noGrp="1"/>
          </p:cNvSpPr>
          <p:nvPr>
            <p:ph type="ftr" sz="quarter" idx="11"/>
          </p:nvPr>
        </p:nvSpPr>
        <p:spPr/>
        <p:txBody>
          <a:bodyPr/>
          <a:lstStyle/>
          <a:p>
            <a:pPr>
              <a:defRPr/>
            </a:pPr>
            <a:endParaRPr lang="fr-CA"/>
          </a:p>
        </p:txBody>
      </p:sp>
      <p:sp>
        <p:nvSpPr>
          <p:cNvPr id="6" name="Slide Number Placeholder 5"/>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3869310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778595C6-7933-4FB8-94CF-13CCC4FF7879}" type="datetime1">
              <a:rPr lang="fr-CA" smtClean="0"/>
              <a:t>2023-05-17</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918975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CA4DFFA-E261-4A0F-A925-C38E2A00B530}" type="datetime1">
              <a:rPr lang="fr-CA" smtClean="0"/>
              <a:t>2023-05-17</a:t>
            </a:fld>
            <a:endParaRPr lang="fr-CA"/>
          </a:p>
        </p:txBody>
      </p:sp>
      <p:sp>
        <p:nvSpPr>
          <p:cNvPr id="8" name="Footer Placeholder 7"/>
          <p:cNvSpPr>
            <a:spLocks noGrp="1"/>
          </p:cNvSpPr>
          <p:nvPr>
            <p:ph type="ftr" sz="quarter" idx="11"/>
          </p:nvPr>
        </p:nvSpPr>
        <p:spPr/>
        <p:txBody>
          <a:bodyPr/>
          <a:lstStyle/>
          <a:p>
            <a:pPr>
              <a:defRPr/>
            </a:pPr>
            <a:endParaRPr lang="fr-CA"/>
          </a:p>
        </p:txBody>
      </p:sp>
      <p:sp>
        <p:nvSpPr>
          <p:cNvPr id="9" name="Slide Number Placeholder 8"/>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759338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E2608BA-ACF5-4AD7-9664-55236F0CC78F}" type="datetime1">
              <a:rPr lang="fr-CA" smtClean="0"/>
              <a:t>2023-05-17</a:t>
            </a:fld>
            <a:endParaRPr lang="fr-CA"/>
          </a:p>
        </p:txBody>
      </p:sp>
      <p:sp>
        <p:nvSpPr>
          <p:cNvPr id="4" name="Footer Placeholder 3"/>
          <p:cNvSpPr>
            <a:spLocks noGrp="1"/>
          </p:cNvSpPr>
          <p:nvPr>
            <p:ph type="ftr" sz="quarter" idx="11"/>
          </p:nvPr>
        </p:nvSpPr>
        <p:spPr/>
        <p:txBody>
          <a:bodyPr/>
          <a:lstStyle/>
          <a:p>
            <a:pPr>
              <a:defRPr/>
            </a:pPr>
            <a:endParaRPr lang="fr-CA"/>
          </a:p>
        </p:txBody>
      </p:sp>
      <p:sp>
        <p:nvSpPr>
          <p:cNvPr id="5" name="Slide Number Placeholder 4"/>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48884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19050-BC6B-45DB-B8FF-089B11E362E2}" type="datetime1">
              <a:rPr lang="fr-CA" smtClean="0"/>
              <a:t>2023-05-17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3742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0A36334-4AAB-44DD-846E-6E9E0E3AB354}" type="datetime1">
              <a:rPr lang="fr-CA" smtClean="0"/>
              <a:t>2023-05-17</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394388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571D554-01B4-4A1D-B032-7B653AEA4CD8}" type="datetime1">
              <a:rPr lang="fr-CA" smtClean="0"/>
              <a:t>2023-05-17</a:t>
            </a:fld>
            <a:endParaRPr lang="fr-CA"/>
          </a:p>
        </p:txBody>
      </p:sp>
      <p:sp>
        <p:nvSpPr>
          <p:cNvPr id="6" name="Footer Placeholder 5"/>
          <p:cNvSpPr>
            <a:spLocks noGrp="1"/>
          </p:cNvSpPr>
          <p:nvPr>
            <p:ph type="ftr" sz="quarter" idx="11"/>
          </p:nvPr>
        </p:nvSpPr>
        <p:spPr/>
        <p:txBody>
          <a:bodyPr/>
          <a:lstStyle/>
          <a:p>
            <a:pPr>
              <a:defRPr/>
            </a:pPr>
            <a:endParaRPr lang="fr-CA"/>
          </a:p>
        </p:txBody>
      </p:sp>
      <p:sp>
        <p:nvSpPr>
          <p:cNvPr id="7" name="Slide Number Placeholder 6"/>
          <p:cNvSpPr>
            <a:spLocks noGrp="1"/>
          </p:cNvSpPr>
          <p:nvPr>
            <p:ph type="sldNum" sz="quarter" idx="12"/>
          </p:nvPr>
        </p:nvSpPr>
        <p:spPr/>
        <p:txBody>
          <a:body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2033344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AFAC756-30DA-4404-81C7-1779DF666A66}" type="datetime1">
              <a:rPr lang="fr-CA" smtClean="0"/>
              <a:t>2023-05-17</a:t>
            </a:fld>
            <a:endParaRPr lang="fr-C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fr-C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883D629-996C-479C-ABB6-6799B6219525}" type="slidenum">
              <a:rPr lang="fr-CA" altLang="fr-FR" smtClean="0"/>
              <a:pPr/>
              <a:t>‹#›</a:t>
            </a:fld>
            <a:endParaRPr lang="fr-CA" altLang="fr-FR"/>
          </a:p>
        </p:txBody>
      </p:sp>
    </p:spTree>
    <p:extLst>
      <p:ext uri="{BB962C8B-B14F-4D97-AF65-F5344CB8AC3E}">
        <p14:creationId xmlns:p14="http://schemas.microsoft.com/office/powerpoint/2010/main" val="426497884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 id="2147483725" r:id="rId1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2.wmf"/><Relationship Id="rId5" Type="http://schemas.openxmlformats.org/officeDocument/2006/relationships/oleObject" Target="../embeddings/oleObject2.bin"/><Relationship Id="rId4" Type="http://schemas.openxmlformats.org/officeDocument/2006/relationships/image" Target="../media/image11.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2.xml"/><Relationship Id="rId7" Type="http://schemas.openxmlformats.org/officeDocument/2006/relationships/image" Target="../media/image15.pn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14.png"/><Relationship Id="rId4" Type="http://schemas.openxmlformats.org/officeDocument/2006/relationships/oleObject" Target="../embeddings/oleObject4.bin"/><Relationship Id="rId9" Type="http://schemas.openxmlformats.org/officeDocument/2006/relationships/image" Target="../media/image1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93758-F870-3969-0995-BBF75175E1A5}"/>
              </a:ext>
            </a:extLst>
          </p:cNvPr>
          <p:cNvSpPr>
            <a:spLocks noGrp="1"/>
          </p:cNvSpPr>
          <p:nvPr>
            <p:ph type="ctrTitle"/>
          </p:nvPr>
        </p:nvSpPr>
        <p:spPr>
          <a:xfrm>
            <a:off x="1331640" y="1957717"/>
            <a:ext cx="5826719" cy="1646302"/>
          </a:xfrm>
        </p:spPr>
        <p:txBody>
          <a:bodyPr/>
          <a:lstStyle/>
          <a:p>
            <a:pPr eaLnBrk="1" hangingPunct="1"/>
            <a:r>
              <a:rPr lang="en-AU" altLang="en-US" sz="3000" b="1" dirty="0" err="1"/>
              <a:t>Energie</a:t>
            </a:r>
            <a:r>
              <a:rPr lang="en-AU" altLang="en-US" sz="3000" b="1" dirty="0"/>
              <a:t> </a:t>
            </a:r>
            <a:r>
              <a:rPr lang="en-AU" altLang="en-US" sz="3000" b="1" dirty="0" err="1"/>
              <a:t>Rinnovabili</a:t>
            </a:r>
            <a:r>
              <a:rPr lang="en-AU" altLang="en-US" sz="3000" b="1" dirty="0"/>
              <a:t/>
            </a:r>
            <a:br>
              <a:rPr lang="en-AU" altLang="en-US" sz="3000" b="1" dirty="0"/>
            </a:br>
            <a:r>
              <a:rPr lang="en-AU" altLang="en-US" sz="3000" b="1" dirty="0" err="1"/>
              <a:t>Laurea</a:t>
            </a:r>
            <a:r>
              <a:rPr lang="en-AU" altLang="en-US" sz="3000" b="1" dirty="0"/>
              <a:t> </a:t>
            </a:r>
            <a:r>
              <a:rPr lang="en-AU" altLang="en-US" sz="3000" b="1" dirty="0" err="1"/>
              <a:t>Magistrale</a:t>
            </a:r>
            <a:r>
              <a:rPr lang="en-AU" altLang="en-US" sz="3000" b="1" dirty="0"/>
              <a:t> in </a:t>
            </a:r>
            <a:r>
              <a:rPr lang="en-AU" altLang="en-US" sz="3000" b="1" dirty="0" err="1"/>
              <a:t>Chimica</a:t>
            </a:r>
            <a:r>
              <a:rPr lang="en-AU" altLang="en-US" sz="3000" b="1" dirty="0"/>
              <a:t/>
            </a:r>
            <a:br>
              <a:rPr lang="en-AU" altLang="en-US" sz="3000" b="1" dirty="0"/>
            </a:br>
            <a:r>
              <a:rPr lang="da-DK" altLang="en-US" sz="3000" b="1" dirty="0"/>
              <a:t>Lezione </a:t>
            </a:r>
            <a:r>
              <a:rPr lang="da-DK" altLang="en-US" sz="3000" b="1" dirty="0" smtClean="0"/>
              <a:t>n.21</a:t>
            </a:r>
            <a:r>
              <a:rPr lang="da-DK" altLang="en-US" sz="3000" b="1" dirty="0"/>
              <a:t/>
            </a:r>
            <a:br>
              <a:rPr lang="da-DK" altLang="en-US" sz="3000" b="1" dirty="0"/>
            </a:br>
            <a:endParaRPr lang="en-US" sz="3000" dirty="0"/>
          </a:p>
        </p:txBody>
      </p:sp>
      <p:sp>
        <p:nvSpPr>
          <p:cNvPr id="3" name="Subtitle 2">
            <a:extLst>
              <a:ext uri="{FF2B5EF4-FFF2-40B4-BE49-F238E27FC236}">
                <a16:creationId xmlns:a16="http://schemas.microsoft.com/office/drawing/2014/main" id="{21C97251-F91D-F624-7909-38CEB7B65212}"/>
              </a:ext>
            </a:extLst>
          </p:cNvPr>
          <p:cNvSpPr>
            <a:spLocks noGrp="1"/>
          </p:cNvSpPr>
          <p:nvPr>
            <p:ph type="subTitle" idx="1"/>
          </p:nvPr>
        </p:nvSpPr>
        <p:spPr/>
        <p:txBody>
          <a:bodyPr/>
          <a:lstStyle/>
          <a:p>
            <a:r>
              <a:rPr lang="en-US" dirty="0"/>
              <a:t>Federico Rosei</a:t>
            </a:r>
          </a:p>
          <a:p>
            <a:r>
              <a:rPr lang="en-US" dirty="0"/>
              <a:t>Trieste, Maggio 2023</a:t>
            </a:r>
          </a:p>
        </p:txBody>
      </p:sp>
      <p:sp>
        <p:nvSpPr>
          <p:cNvPr id="4" name="Slide Number Placeholder 3">
            <a:extLst>
              <a:ext uri="{FF2B5EF4-FFF2-40B4-BE49-F238E27FC236}">
                <a16:creationId xmlns:a16="http://schemas.microsoft.com/office/drawing/2014/main" id="{0957E291-FA15-DD07-F648-E40E8B109891}"/>
              </a:ext>
            </a:extLst>
          </p:cNvPr>
          <p:cNvSpPr>
            <a:spLocks noGrp="1"/>
          </p:cNvSpPr>
          <p:nvPr>
            <p:ph type="sldNum" sz="quarter" idx="12"/>
          </p:nvPr>
        </p:nvSpPr>
        <p:spPr/>
        <p:txBody>
          <a:bodyPr/>
          <a:lstStyle/>
          <a:p>
            <a:fld id="{B883D629-996C-479C-ABB6-6799B6219525}" type="slidenum">
              <a:rPr lang="fr-CA" altLang="fr-FR" smtClean="0"/>
              <a:pPr/>
              <a:t>1</a:t>
            </a:fld>
            <a:endParaRPr lang="fr-CA" altLang="fr-FR"/>
          </a:p>
        </p:txBody>
      </p:sp>
    </p:spTree>
    <p:extLst>
      <p:ext uri="{BB962C8B-B14F-4D97-AF65-F5344CB8AC3E}">
        <p14:creationId xmlns:p14="http://schemas.microsoft.com/office/powerpoint/2010/main" val="3350760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030" y="217821"/>
            <a:ext cx="6347713" cy="1320800"/>
          </a:xfrm>
        </p:spPr>
        <p:txBody>
          <a:bodyPr>
            <a:normAutofit/>
          </a:bodyPr>
          <a:lstStyle/>
          <a:p>
            <a:r>
              <a:rPr lang="en-CA" sz="3600" dirty="0" err="1"/>
              <a:t>Lotka-Volterra</a:t>
            </a:r>
            <a:r>
              <a:rPr lang="en-CA" sz="3600" dirty="0"/>
              <a:t> model</a:t>
            </a:r>
          </a:p>
        </p:txBody>
      </p:sp>
      <p:sp>
        <p:nvSpPr>
          <p:cNvPr id="3" name="Content Placeholder 2"/>
          <p:cNvSpPr>
            <a:spLocks noGrp="1"/>
          </p:cNvSpPr>
          <p:nvPr>
            <p:ph idx="1"/>
          </p:nvPr>
        </p:nvSpPr>
        <p:spPr>
          <a:xfrm>
            <a:off x="107504" y="1191588"/>
            <a:ext cx="7963135" cy="1833525"/>
          </a:xfrm>
        </p:spPr>
        <p:txBody>
          <a:bodyPr>
            <a:normAutofit/>
          </a:bodyPr>
          <a:lstStyle/>
          <a:p>
            <a:pPr marL="0" indent="0">
              <a:buNone/>
            </a:pPr>
            <a:r>
              <a:rPr lang="en-US" sz="2400" dirty="0" err="1"/>
              <a:t>Lotka-Volterra</a:t>
            </a:r>
            <a:r>
              <a:rPr lang="en-US" sz="2400" dirty="0"/>
              <a:t> equations / predator-prey equations: pair of first-order nonlinear differential equations used to describe dynamics of biological systems in which two species interact: predator &amp; prey</a:t>
            </a:r>
          </a:p>
        </p:txBody>
      </p:sp>
      <p:sp>
        <p:nvSpPr>
          <p:cNvPr id="4" name="Slide Number Placeholder 3">
            <a:extLst>
              <a:ext uri="{FF2B5EF4-FFF2-40B4-BE49-F238E27FC236}">
                <a16:creationId xmlns:a16="http://schemas.microsoft.com/office/drawing/2014/main" id="{AF50CE19-E352-5E86-295E-D4C1C8D56E44}"/>
              </a:ext>
            </a:extLst>
          </p:cNvPr>
          <p:cNvSpPr>
            <a:spLocks noGrp="1"/>
          </p:cNvSpPr>
          <p:nvPr>
            <p:ph type="sldNum" sz="quarter" idx="12"/>
          </p:nvPr>
        </p:nvSpPr>
        <p:spPr/>
        <p:txBody>
          <a:bodyPr/>
          <a:lstStyle/>
          <a:p>
            <a:fld id="{B883D629-996C-479C-ABB6-6799B6219525}" type="slidenum">
              <a:rPr lang="fr-CA" altLang="fr-FR" smtClean="0"/>
              <a:pPr/>
              <a:t>10</a:t>
            </a:fld>
            <a:endParaRPr lang="fr-CA" altLang="fr-FR"/>
          </a:p>
        </p:txBody>
      </p:sp>
      <p:pic>
        <p:nvPicPr>
          <p:cNvPr id="2056" name="Picture 8" descr="Lotka Volterra dynamics.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383" y="3140969"/>
            <a:ext cx="7078067" cy="3717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788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57F815-2D7D-E2F1-3B20-498BCD36F601}"/>
              </a:ext>
            </a:extLst>
          </p:cNvPr>
          <p:cNvSpPr>
            <a:spLocks noGrp="1"/>
          </p:cNvSpPr>
          <p:nvPr>
            <p:ph type="title"/>
          </p:nvPr>
        </p:nvSpPr>
        <p:spPr>
          <a:xfrm>
            <a:off x="103859" y="75117"/>
            <a:ext cx="6347713" cy="1320800"/>
          </a:xfrm>
        </p:spPr>
        <p:txBody>
          <a:bodyPr>
            <a:normAutofit/>
          </a:bodyPr>
          <a:lstStyle/>
          <a:p>
            <a:r>
              <a:rPr lang="en-CA" sz="3600" dirty="0" smtClean="0"/>
              <a:t>Variables in the model</a:t>
            </a:r>
            <a:r>
              <a:rPr lang="en-CA" sz="3600" dirty="0"/>
              <a:t/>
            </a:r>
            <a:br>
              <a:rPr lang="en-CA" sz="3600" dirty="0"/>
            </a:br>
            <a:endParaRPr lang="en-US" dirty="0"/>
          </a:p>
        </p:txBody>
      </p:sp>
      <p:sp>
        <p:nvSpPr>
          <p:cNvPr id="2" name="Slide Number Placeholder 1">
            <a:extLst>
              <a:ext uri="{FF2B5EF4-FFF2-40B4-BE49-F238E27FC236}">
                <a16:creationId xmlns:a16="http://schemas.microsoft.com/office/drawing/2014/main" id="{7ECD8E51-D4E2-D20B-AA4D-7E3749D155CC}"/>
              </a:ext>
            </a:extLst>
          </p:cNvPr>
          <p:cNvSpPr>
            <a:spLocks noGrp="1"/>
          </p:cNvSpPr>
          <p:nvPr>
            <p:ph type="sldNum" sz="quarter" idx="12"/>
          </p:nvPr>
        </p:nvSpPr>
        <p:spPr/>
        <p:txBody>
          <a:bodyPr/>
          <a:lstStyle/>
          <a:p>
            <a:fld id="{B883D629-996C-479C-ABB6-6799B6219525}" type="slidenum">
              <a:rPr lang="fr-CA" altLang="fr-FR" smtClean="0"/>
              <a:pPr/>
              <a:t>11</a:t>
            </a:fld>
            <a:endParaRPr lang="fr-CA" altLang="fr-FR"/>
          </a:p>
        </p:txBody>
      </p:sp>
      <p:sp>
        <p:nvSpPr>
          <p:cNvPr id="7" name="Rectangle 1"/>
          <p:cNvSpPr>
            <a:spLocks noChangeArrowheads="1"/>
          </p:cNvSpPr>
          <p:nvPr/>
        </p:nvSpPr>
        <p:spPr bwMode="auto">
          <a:xfrm>
            <a:off x="124619" y="807142"/>
            <a:ext cx="893263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a:t>
            </a:r>
            <a:r>
              <a:rPr kumimoji="0" lang="en-US" altLang="en-US" sz="2400" b="0" i="1" u="none" strike="noStrike" cap="none" normalizeH="0" baseline="0" dirty="0" smtClean="0">
                <a:ln>
                  <a:noFill/>
                </a:ln>
                <a:solidFill>
                  <a:schemeClr val="tx1"/>
                </a:solidFill>
                <a:effectLst/>
                <a:latin typeface="Arial" panose="020B0604020202020204" pitchFamily="34" charset="0"/>
              </a:rPr>
              <a:t>x</a:t>
            </a:r>
            <a:r>
              <a:rPr kumimoji="0" lang="en-US" altLang="en-US" sz="2400" b="0" i="0" u="none" strike="noStrike" cap="none" normalizeH="0" baseline="0" dirty="0" smtClean="0">
                <a:ln>
                  <a:noFill/>
                </a:ln>
                <a:solidFill>
                  <a:schemeClr val="tx1"/>
                </a:solidFill>
                <a:effectLst/>
                <a:latin typeface="Arial" panose="020B0604020202020204" pitchFamily="34" charset="0"/>
              </a:rPr>
              <a:t> is the population density of prey;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baseline="0" dirty="0" smtClean="0">
                <a:ln>
                  <a:noFill/>
                </a:ln>
                <a:solidFill>
                  <a:schemeClr val="tx1"/>
                </a:solidFill>
                <a:effectLst/>
                <a:latin typeface="Arial" panose="020B0604020202020204" pitchFamily="34" charset="0"/>
              </a:rPr>
              <a:t> y</a:t>
            </a:r>
            <a:r>
              <a:rPr kumimoji="0" lang="en-US" altLang="en-US" sz="2400" b="0" i="0" u="none" strike="noStrike" cap="none" normalizeH="0" baseline="0" dirty="0" smtClean="0">
                <a:ln>
                  <a:noFill/>
                </a:ln>
                <a:solidFill>
                  <a:schemeClr val="tx1"/>
                </a:solidFill>
                <a:effectLst/>
                <a:latin typeface="Arial" panose="020B0604020202020204" pitchFamily="34" charset="0"/>
              </a:rPr>
              <a:t> is the population density of some predator;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1" u="none" strike="noStrike" cap="none" normalizeH="0" dirty="0" smtClean="0">
                <a:ln>
                  <a:noFill/>
                </a:ln>
                <a:solidFill>
                  <a:schemeClr val="tx1"/>
                </a:solidFill>
                <a:effectLst/>
                <a:latin typeface="Arial" panose="020B0604020202020204" pitchFamily="34" charset="0"/>
              </a:rPr>
              <a:t> </a:t>
            </a:r>
            <a:r>
              <a:rPr kumimoji="0" lang="en-US" altLang="en-US" sz="2400" b="0" i="1" u="none" strike="noStrike" cap="none" normalizeH="0" baseline="0" dirty="0" smtClean="0">
                <a:ln>
                  <a:noFill/>
                </a:ln>
                <a:solidFill>
                  <a:schemeClr val="tx1"/>
                </a:solidFill>
                <a:effectLst/>
                <a:latin typeface="Arial" panose="020B0604020202020204" pitchFamily="34" charset="0"/>
              </a:rPr>
              <a:t>t</a:t>
            </a:r>
            <a:r>
              <a:rPr kumimoji="0" lang="en-US" altLang="en-US" sz="2400" b="0" i="0" u="none" strike="noStrike" cap="none" normalizeH="0" baseline="0" dirty="0" smtClean="0">
                <a:ln>
                  <a:noFill/>
                </a:ln>
                <a:solidFill>
                  <a:schemeClr val="tx1"/>
                </a:solidFill>
                <a:effectLst/>
                <a:latin typeface="Arial" panose="020B0604020202020204" pitchFamily="34" charset="0"/>
              </a:rPr>
              <a:t> represents time;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The prey's parameters, </a:t>
            </a:r>
            <a:r>
              <a:rPr kumimoji="0" lang="en-US" altLang="en-US" sz="2400" b="0" i="1" u="none" strike="noStrike" cap="none" normalizeH="0" baseline="0" dirty="0" smtClean="0">
                <a:ln>
                  <a:noFill/>
                </a:ln>
                <a:solidFill>
                  <a:schemeClr val="tx1"/>
                </a:solidFill>
                <a:effectLst/>
                <a:latin typeface="Arial" panose="020B0604020202020204" pitchFamily="34" charset="0"/>
              </a:rPr>
              <a:t>A</a:t>
            </a:r>
            <a:r>
              <a:rPr kumimoji="0" lang="en-US" altLang="en-US" sz="2400" b="0" i="0" u="none" strike="noStrike" cap="none" normalizeH="0" baseline="0" dirty="0" smtClean="0">
                <a:ln>
                  <a:noFill/>
                </a:ln>
                <a:solidFill>
                  <a:schemeClr val="tx1"/>
                </a:solidFill>
                <a:effectLst/>
                <a:latin typeface="Arial" panose="020B0604020202020204" pitchFamily="34" charset="0"/>
              </a:rPr>
              <a:t> and </a:t>
            </a:r>
            <a:r>
              <a:rPr kumimoji="0" lang="en-US" altLang="en-US" sz="2400" b="0" i="1" u="none" strike="noStrike" cap="none" normalizeH="0" baseline="0" dirty="0" smtClean="0">
                <a:ln>
                  <a:noFill/>
                </a:ln>
                <a:solidFill>
                  <a:schemeClr val="tx1"/>
                </a:solidFill>
                <a:effectLst/>
                <a:latin typeface="Arial" panose="020B0604020202020204" pitchFamily="34" charset="0"/>
              </a:rPr>
              <a:t>B</a:t>
            </a:r>
            <a:r>
              <a:rPr kumimoji="0" lang="en-US" altLang="en-US" sz="2400" b="0" i="0" u="none" strike="noStrike" cap="none" normalizeH="0" baseline="0" dirty="0" smtClean="0">
                <a:ln>
                  <a:noFill/>
                </a:ln>
                <a:solidFill>
                  <a:schemeClr val="tx1"/>
                </a:solidFill>
                <a:effectLst/>
                <a:latin typeface="Arial" panose="020B0604020202020204" pitchFamily="34" charset="0"/>
              </a:rPr>
              <a:t>, describe, respectively, the maximum prey per capita growth rate, and the effect of the presence of predators on the prey growth rate.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2400" b="0" i="0" u="none" strike="noStrike" cap="none" normalizeH="0" baseline="0" dirty="0" smtClean="0">
                <a:ln>
                  <a:noFill/>
                </a:ln>
                <a:solidFill>
                  <a:schemeClr val="tx1"/>
                </a:solidFill>
                <a:effectLst/>
                <a:latin typeface="Arial" panose="020B0604020202020204" pitchFamily="34" charset="0"/>
              </a:rPr>
              <a:t> The predator's parameters, </a:t>
            </a:r>
            <a:r>
              <a:rPr kumimoji="0" lang="en-US" altLang="en-US" sz="2400" b="0" i="1" u="none" strike="noStrike" cap="none" normalizeH="0" baseline="0" dirty="0" smtClean="0">
                <a:ln>
                  <a:noFill/>
                </a:ln>
                <a:solidFill>
                  <a:schemeClr val="tx1"/>
                </a:solidFill>
                <a:effectLst/>
                <a:latin typeface="Arial" panose="020B0604020202020204" pitchFamily="34" charset="0"/>
              </a:rPr>
              <a:t>C</a:t>
            </a:r>
            <a:r>
              <a:rPr kumimoji="0" lang="en-US" altLang="en-US" sz="2400" b="0" i="0" u="none" strike="noStrike" cap="none" normalizeH="0" baseline="0" dirty="0" smtClean="0">
                <a:ln>
                  <a:noFill/>
                </a:ln>
                <a:solidFill>
                  <a:schemeClr val="tx1"/>
                </a:solidFill>
                <a:effectLst/>
                <a:latin typeface="Arial" panose="020B0604020202020204" pitchFamily="34" charset="0"/>
              </a:rPr>
              <a:t>, </a:t>
            </a:r>
            <a:r>
              <a:rPr kumimoji="0" lang="en-US" altLang="en-US" sz="2400" b="0" i="1" u="none" strike="noStrike" cap="none" normalizeH="0" baseline="0" dirty="0" smtClean="0">
                <a:ln>
                  <a:noFill/>
                </a:ln>
                <a:solidFill>
                  <a:schemeClr val="tx1"/>
                </a:solidFill>
                <a:effectLst/>
                <a:latin typeface="Arial" panose="020B0604020202020204" pitchFamily="34" charset="0"/>
              </a:rPr>
              <a:t>D</a:t>
            </a:r>
            <a:r>
              <a:rPr kumimoji="0" lang="en-US" altLang="en-US" sz="2400" b="0" i="0" u="none" strike="noStrike" cap="none" normalizeH="0" baseline="0" dirty="0" smtClean="0">
                <a:ln>
                  <a:noFill/>
                </a:ln>
                <a:solidFill>
                  <a:schemeClr val="tx1"/>
                </a:solidFill>
                <a:effectLst/>
                <a:latin typeface="Arial" panose="020B0604020202020204" pitchFamily="34" charset="0"/>
              </a:rPr>
              <a:t>, respectively describe the predator's per capita death rate, and the effect of the presence of prey on the predator's growth rate. </a:t>
            </a:r>
          </a:p>
        </p:txBody>
      </p:sp>
      <p:sp>
        <p:nvSpPr>
          <p:cNvPr id="8" name="AutoShape 2" descr="{\tfrac {dy}{dt}}"/>
          <p:cNvSpPr>
            <a:spLocks noChangeAspect="1" noChangeArrowheads="1"/>
          </p:cNvSpPr>
          <p:nvPr/>
        </p:nvSpPr>
        <p:spPr bwMode="auto">
          <a:xfrm>
            <a:off x="142875" y="-4191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9" name="AutoShape 3" descr="{\tfrac {dx}{dt}}"/>
          <p:cNvSpPr>
            <a:spLocks noChangeAspect="1" noChangeArrowheads="1"/>
          </p:cNvSpPr>
          <p:nvPr/>
        </p:nvSpPr>
        <p:spPr bwMode="auto">
          <a:xfrm>
            <a:off x="781050" y="-4191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11" name="Picture 10"/>
          <p:cNvPicPr>
            <a:picLocks noChangeAspect="1"/>
          </p:cNvPicPr>
          <p:nvPr/>
        </p:nvPicPr>
        <p:blipFill>
          <a:blip r:embed="rId2"/>
          <a:stretch>
            <a:fillRect/>
          </a:stretch>
        </p:blipFill>
        <p:spPr>
          <a:xfrm>
            <a:off x="781050" y="4315450"/>
            <a:ext cx="2963112" cy="2542550"/>
          </a:xfrm>
          <a:prstGeom prst="rect">
            <a:avLst/>
          </a:prstGeom>
        </p:spPr>
      </p:pic>
    </p:spTree>
    <p:extLst>
      <p:ext uri="{BB962C8B-B14F-4D97-AF65-F5344CB8AC3E}">
        <p14:creationId xmlns:p14="http://schemas.microsoft.com/office/powerpoint/2010/main" val="2931755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248" y="192113"/>
            <a:ext cx="6347713" cy="1320800"/>
          </a:xfrm>
        </p:spPr>
        <p:txBody>
          <a:bodyPr/>
          <a:lstStyle/>
          <a:p>
            <a:r>
              <a:rPr lang="en-CA" dirty="0" smtClean="0"/>
              <a:t>Sharks vs. fish</a:t>
            </a:r>
            <a:endParaRPr lang="en-CA" dirty="0"/>
          </a:p>
        </p:txBody>
      </p:sp>
      <p:sp>
        <p:nvSpPr>
          <p:cNvPr id="3" name="Content Placeholder 2"/>
          <p:cNvSpPr>
            <a:spLocks noGrp="1"/>
          </p:cNvSpPr>
          <p:nvPr>
            <p:ph idx="1"/>
          </p:nvPr>
        </p:nvSpPr>
        <p:spPr>
          <a:xfrm>
            <a:off x="146306" y="908720"/>
            <a:ext cx="6811008" cy="919064"/>
          </a:xfrm>
        </p:spPr>
        <p:txBody>
          <a:bodyPr>
            <a:normAutofit/>
          </a:bodyPr>
          <a:lstStyle/>
          <a:p>
            <a:r>
              <a:rPr lang="en-CA" sz="2400" dirty="0" smtClean="0"/>
              <a:t>Typical behaviour: oscillating populations of predator vs. prey</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12</a:t>
            </a:fld>
            <a:endParaRPr lang="fr-CA" altLang="fr-FR"/>
          </a:p>
        </p:txBody>
      </p:sp>
      <p:pic>
        <p:nvPicPr>
          <p:cNvPr id="5" name="Picture 4"/>
          <p:cNvPicPr>
            <a:picLocks noChangeAspect="1"/>
          </p:cNvPicPr>
          <p:nvPr/>
        </p:nvPicPr>
        <p:blipFill>
          <a:blip r:embed="rId2"/>
          <a:stretch>
            <a:fillRect/>
          </a:stretch>
        </p:blipFill>
        <p:spPr>
          <a:xfrm>
            <a:off x="924537" y="1827784"/>
            <a:ext cx="6920808" cy="5035497"/>
          </a:xfrm>
          <a:prstGeom prst="rect">
            <a:avLst/>
          </a:prstGeom>
        </p:spPr>
      </p:pic>
    </p:spTree>
    <p:extLst>
      <p:ext uri="{BB962C8B-B14F-4D97-AF65-F5344CB8AC3E}">
        <p14:creationId xmlns:p14="http://schemas.microsoft.com/office/powerpoint/2010/main" val="2988951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63" y="116632"/>
            <a:ext cx="6347713" cy="1320800"/>
          </a:xfrm>
        </p:spPr>
        <p:txBody>
          <a:bodyPr/>
          <a:lstStyle/>
          <a:p>
            <a:r>
              <a:rPr lang="en-CA" dirty="0" smtClean="0"/>
              <a:t>Exponential vs. logistics</a:t>
            </a:r>
            <a:endParaRPr lang="en-CA"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13</a:t>
            </a:fld>
            <a:endParaRPr lang="fr-CA" altLang="fr-FR"/>
          </a:p>
        </p:txBody>
      </p:sp>
      <p:pic>
        <p:nvPicPr>
          <p:cNvPr id="5" name="Picture 4"/>
          <p:cNvPicPr>
            <a:picLocks noChangeAspect="1"/>
          </p:cNvPicPr>
          <p:nvPr/>
        </p:nvPicPr>
        <p:blipFill>
          <a:blip r:embed="rId2"/>
          <a:stretch>
            <a:fillRect/>
          </a:stretch>
        </p:blipFill>
        <p:spPr>
          <a:xfrm>
            <a:off x="395536" y="906588"/>
            <a:ext cx="7056784" cy="5690764"/>
          </a:xfrm>
          <a:prstGeom prst="rect">
            <a:avLst/>
          </a:prstGeom>
        </p:spPr>
      </p:pic>
    </p:spTree>
    <p:extLst>
      <p:ext uri="{BB962C8B-B14F-4D97-AF65-F5344CB8AC3E}">
        <p14:creationId xmlns:p14="http://schemas.microsoft.com/office/powerpoint/2010/main" val="2321009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63" y="70196"/>
            <a:ext cx="6347713" cy="720471"/>
          </a:xfrm>
        </p:spPr>
        <p:txBody>
          <a:bodyPr/>
          <a:lstStyle/>
          <a:p>
            <a:r>
              <a:rPr lang="en-CA" dirty="0" smtClean="0"/>
              <a:t>St. Paul island reindeer</a:t>
            </a:r>
            <a:endParaRPr lang="en-CA" dirty="0"/>
          </a:p>
        </p:txBody>
      </p:sp>
      <p:sp>
        <p:nvSpPr>
          <p:cNvPr id="3" name="Content Placeholder 2"/>
          <p:cNvSpPr>
            <a:spLocks noGrp="1"/>
          </p:cNvSpPr>
          <p:nvPr>
            <p:ph idx="1"/>
          </p:nvPr>
        </p:nvSpPr>
        <p:spPr>
          <a:xfrm>
            <a:off x="109521" y="799896"/>
            <a:ext cx="5435345" cy="1053308"/>
          </a:xfrm>
        </p:spPr>
        <p:txBody>
          <a:bodyPr>
            <a:normAutofit/>
          </a:bodyPr>
          <a:lstStyle/>
          <a:p>
            <a:r>
              <a:rPr lang="en-CA" sz="2400" dirty="0" smtClean="0"/>
              <a:t>Reindeer: predator</a:t>
            </a:r>
          </a:p>
          <a:p>
            <a:r>
              <a:rPr lang="en-CA" sz="2400" dirty="0" smtClean="0"/>
              <a:t>Grass: prey</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14</a:t>
            </a:fld>
            <a:endParaRPr lang="fr-CA" altLang="fr-FR"/>
          </a:p>
        </p:txBody>
      </p:sp>
      <p:grpSp>
        <p:nvGrpSpPr>
          <p:cNvPr id="5" name="Groupe 2"/>
          <p:cNvGrpSpPr/>
          <p:nvPr/>
        </p:nvGrpSpPr>
        <p:grpSpPr>
          <a:xfrm>
            <a:off x="1043608" y="1700808"/>
            <a:ext cx="6696744" cy="5005317"/>
            <a:chOff x="240888" y="258278"/>
            <a:chExt cx="3052987" cy="2071026"/>
          </a:xfrm>
        </p:grpSpPr>
        <p:sp>
          <p:nvSpPr>
            <p:cNvPr id="6" name="Rectangle 13"/>
            <p:cNvSpPr>
              <a:spLocks noChangeArrowheads="1"/>
            </p:cNvSpPr>
            <p:nvPr/>
          </p:nvSpPr>
          <p:spPr bwMode="auto">
            <a:xfrm>
              <a:off x="240888" y="258278"/>
              <a:ext cx="3052987" cy="400110"/>
            </a:xfrm>
            <a:prstGeom prst="rect">
              <a:avLst/>
            </a:prstGeom>
            <a:solidFill>
              <a:schemeClr val="bg1"/>
            </a:solidFill>
            <a:ln>
              <a:noFill/>
            </a:ln>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latin typeface="Arial" pitchFamily="34" charset="0"/>
                  <a:ea typeface="MS PGothic" pitchFamily="34" charset="-128"/>
                  <a:cs typeface="Arial" pitchFamily="34" charset="0"/>
                </a:rPr>
                <a:t>St Paul island reindeer</a:t>
              </a:r>
              <a:endParaRPr lang="en-US" altLang="en-US" sz="2400" b="1" dirty="0">
                <a:latin typeface="Arial" pitchFamily="34" charset="0"/>
                <a:ea typeface="MS PGothic" pitchFamily="34" charset="-128"/>
                <a:cs typeface="Arial" pitchFamily="34" charset="0"/>
              </a:endParaRPr>
            </a:p>
          </p:txBody>
        </p:sp>
        <p:pic>
          <p:nvPicPr>
            <p:cNvPr id="7" name="Picture 16"/>
            <p:cNvPicPr>
              <a:picLocks noChangeAspect="1" noChangeArrowheads="1"/>
            </p:cNvPicPr>
            <p:nvPr/>
          </p:nvPicPr>
          <p:blipFill rotWithShape="1">
            <a:blip r:embed="rId2">
              <a:extLst>
                <a:ext uri="{28A0092B-C50C-407E-A947-70E740481C1C}">
                  <a14:useLocalDpi xmlns:a14="http://schemas.microsoft.com/office/drawing/2010/main" val="0"/>
                </a:ext>
              </a:extLst>
            </a:blip>
            <a:srcRect l="1019" r="1314"/>
            <a:stretch/>
          </p:blipFill>
          <p:spPr bwMode="auto">
            <a:xfrm>
              <a:off x="240888" y="620688"/>
              <a:ext cx="3052986" cy="1708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432908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Simplest case:</a:t>
            </a:r>
            <a:br>
              <a:rPr lang="en-CA" dirty="0" smtClean="0"/>
            </a:br>
            <a:r>
              <a:rPr lang="en-CA" dirty="0" smtClean="0"/>
              <a:t>hunter gatherer society</a:t>
            </a:r>
            <a:endParaRPr lang="en-CA" dirty="0"/>
          </a:p>
        </p:txBody>
      </p:sp>
      <p:sp>
        <p:nvSpPr>
          <p:cNvPr id="3" name="Content Placeholder 2"/>
          <p:cNvSpPr>
            <a:spLocks noGrp="1"/>
          </p:cNvSpPr>
          <p:nvPr>
            <p:ph idx="1"/>
          </p:nvPr>
        </p:nvSpPr>
        <p:spPr>
          <a:xfrm>
            <a:off x="378252" y="3068960"/>
            <a:ext cx="6347714" cy="1196402"/>
          </a:xfrm>
        </p:spPr>
        <p:txBody>
          <a:bodyPr>
            <a:normAutofit/>
          </a:bodyPr>
          <a:lstStyle/>
          <a:p>
            <a:r>
              <a:rPr lang="en-CA" sz="2400" dirty="0" smtClean="0"/>
              <a:t>Humans are the predator</a:t>
            </a:r>
          </a:p>
          <a:p>
            <a:r>
              <a:rPr lang="en-CA" sz="2400" dirty="0" smtClean="0"/>
              <a:t>Food is the prey</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15</a:t>
            </a:fld>
            <a:endParaRPr lang="fr-CA" altLang="fr-FR"/>
          </a:p>
        </p:txBody>
      </p:sp>
    </p:spTree>
    <p:extLst>
      <p:ext uri="{BB962C8B-B14F-4D97-AF65-F5344CB8AC3E}">
        <p14:creationId xmlns:p14="http://schemas.microsoft.com/office/powerpoint/2010/main" val="1228428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83D629-996C-479C-ABB6-6799B6219525}" type="slidenum">
              <a:rPr lang="fr-CA" altLang="fr-FR" smtClean="0"/>
              <a:pPr/>
              <a:t>16</a:t>
            </a:fld>
            <a:endParaRPr lang="fr-CA" altLang="fr-FR"/>
          </a:p>
        </p:txBody>
      </p:sp>
      <p:pic>
        <p:nvPicPr>
          <p:cNvPr id="5" name="Picture 4"/>
          <p:cNvPicPr>
            <a:picLocks noChangeAspect="1"/>
          </p:cNvPicPr>
          <p:nvPr/>
        </p:nvPicPr>
        <p:blipFill>
          <a:blip r:embed="rId2"/>
          <a:stretch>
            <a:fillRect/>
          </a:stretch>
        </p:blipFill>
        <p:spPr>
          <a:xfrm>
            <a:off x="539551" y="332656"/>
            <a:ext cx="7874789" cy="6408712"/>
          </a:xfrm>
          <a:prstGeom prst="rect">
            <a:avLst/>
          </a:prstGeom>
        </p:spPr>
      </p:pic>
    </p:spTree>
    <p:extLst>
      <p:ext uri="{BB962C8B-B14F-4D97-AF65-F5344CB8AC3E}">
        <p14:creationId xmlns:p14="http://schemas.microsoft.com/office/powerpoint/2010/main" val="1761365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Sustainability model</a:t>
            </a:r>
          </a:p>
        </p:txBody>
      </p:sp>
      <p:sp>
        <p:nvSpPr>
          <p:cNvPr id="3" name="Content Placeholder 2"/>
          <p:cNvSpPr>
            <a:spLocks noGrp="1"/>
          </p:cNvSpPr>
          <p:nvPr>
            <p:ph idx="1"/>
          </p:nvPr>
        </p:nvSpPr>
        <p:spPr>
          <a:xfrm>
            <a:off x="179512" y="2160590"/>
            <a:ext cx="8208911" cy="3880773"/>
          </a:xfrm>
        </p:spPr>
        <p:txBody>
          <a:bodyPr>
            <a:normAutofit lnSpcReduction="10000"/>
          </a:bodyPr>
          <a:lstStyle/>
          <a:p>
            <a:r>
              <a:rPr lang="en-CA" sz="2800" dirty="0"/>
              <a:t>Population: Predator</a:t>
            </a:r>
          </a:p>
          <a:p>
            <a:r>
              <a:rPr lang="en-CA" sz="2800" dirty="0"/>
              <a:t>Energy: Prey</a:t>
            </a:r>
          </a:p>
          <a:p>
            <a:r>
              <a:rPr lang="en-CA" sz="2800" dirty="0"/>
              <a:t>This would be the simplest version. </a:t>
            </a:r>
          </a:p>
          <a:p>
            <a:r>
              <a:rPr lang="en-CA" sz="2800" dirty="0"/>
              <a:t>However there are other </a:t>
            </a:r>
            <a:r>
              <a:rPr lang="en-CA" sz="2800" dirty="0" smtClean="0"/>
              <a:t>variables, some of which also behave as prey or predator: food (prey), raw materials (prey), available surface (prey), waste</a:t>
            </a:r>
            <a:r>
              <a:rPr lang="en-CA" sz="2800" dirty="0"/>
              <a:t>, economic indicators, carbon emissions, etc.</a:t>
            </a:r>
          </a:p>
        </p:txBody>
      </p:sp>
      <p:sp>
        <p:nvSpPr>
          <p:cNvPr id="4" name="Slide Number Placeholder 3">
            <a:extLst>
              <a:ext uri="{FF2B5EF4-FFF2-40B4-BE49-F238E27FC236}">
                <a16:creationId xmlns:a16="http://schemas.microsoft.com/office/drawing/2014/main" id="{9A803BEF-A390-A91F-AE56-5AC40EE68302}"/>
              </a:ext>
            </a:extLst>
          </p:cNvPr>
          <p:cNvSpPr>
            <a:spLocks noGrp="1"/>
          </p:cNvSpPr>
          <p:nvPr>
            <p:ph type="sldNum" sz="quarter" idx="12"/>
          </p:nvPr>
        </p:nvSpPr>
        <p:spPr/>
        <p:txBody>
          <a:bodyPr/>
          <a:lstStyle/>
          <a:p>
            <a:fld id="{B883D629-996C-479C-ABB6-6799B6219525}" type="slidenum">
              <a:rPr lang="fr-CA" altLang="fr-FR" smtClean="0"/>
              <a:pPr/>
              <a:t>17</a:t>
            </a:fld>
            <a:endParaRPr lang="fr-CA" altLang="fr-FR"/>
          </a:p>
        </p:txBody>
      </p:sp>
    </p:spTree>
    <p:extLst>
      <p:ext uri="{BB962C8B-B14F-4D97-AF65-F5344CB8AC3E}">
        <p14:creationId xmlns:p14="http://schemas.microsoft.com/office/powerpoint/2010/main" val="1046261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37" y="11088"/>
            <a:ext cx="7831539" cy="1320800"/>
          </a:xfrm>
        </p:spPr>
        <p:txBody>
          <a:bodyPr/>
          <a:lstStyle/>
          <a:p>
            <a:r>
              <a:rPr lang="en-CA" dirty="0" smtClean="0"/>
              <a:t>Variables in the model</a:t>
            </a:r>
            <a:endParaRPr lang="en-CA" dirty="0"/>
          </a:p>
        </p:txBody>
      </p:sp>
      <p:sp>
        <p:nvSpPr>
          <p:cNvPr id="3" name="Content Placeholder 2"/>
          <p:cNvSpPr>
            <a:spLocks noGrp="1"/>
          </p:cNvSpPr>
          <p:nvPr>
            <p:ph idx="1"/>
          </p:nvPr>
        </p:nvSpPr>
        <p:spPr>
          <a:xfrm>
            <a:off x="127015" y="770302"/>
            <a:ext cx="8807568" cy="5971066"/>
          </a:xfrm>
        </p:spPr>
        <p:txBody>
          <a:bodyPr>
            <a:noAutofit/>
          </a:bodyPr>
          <a:lstStyle/>
          <a:p>
            <a:r>
              <a:rPr lang="en-CA" sz="2400" dirty="0" smtClean="0"/>
              <a:t>Time t is the only independent variable</a:t>
            </a:r>
          </a:p>
          <a:p>
            <a:r>
              <a:rPr lang="en-CA" sz="2400" dirty="0" smtClean="0"/>
              <a:t>H is human population (predator)</a:t>
            </a:r>
          </a:p>
          <a:p>
            <a:r>
              <a:rPr lang="en-CA" sz="2400" dirty="0" smtClean="0"/>
              <a:t>F is food (prey)</a:t>
            </a:r>
          </a:p>
          <a:p>
            <a:r>
              <a:rPr lang="en-CA" sz="2400" dirty="0"/>
              <a:t>S is available surface (prey</a:t>
            </a:r>
            <a:r>
              <a:rPr lang="en-CA" sz="2400" dirty="0" smtClean="0"/>
              <a:t>); F should be proportional to S.</a:t>
            </a:r>
            <a:endParaRPr lang="en-CA" sz="2400" dirty="0"/>
          </a:p>
          <a:p>
            <a:r>
              <a:rPr lang="en-CA" sz="2400" dirty="0" smtClean="0"/>
              <a:t>R is raw materials </a:t>
            </a:r>
            <a:r>
              <a:rPr lang="en-CA" sz="2400" dirty="0"/>
              <a:t>(prey)</a:t>
            </a:r>
          </a:p>
          <a:p>
            <a:r>
              <a:rPr lang="en-CA" sz="2400" dirty="0" smtClean="0"/>
              <a:t>E = </a:t>
            </a:r>
            <a:r>
              <a:rPr lang="en-CA" sz="2400" dirty="0" err="1" smtClean="0"/>
              <a:t>E</a:t>
            </a:r>
            <a:r>
              <a:rPr lang="en-CA" sz="2400" baseline="-25000" dirty="0" err="1" smtClean="0"/>
              <a:t>f</a:t>
            </a:r>
            <a:r>
              <a:rPr lang="en-CA" sz="2400" dirty="0" smtClean="0"/>
              <a:t> + </a:t>
            </a:r>
            <a:r>
              <a:rPr lang="en-CA" sz="2400" dirty="0" err="1" smtClean="0"/>
              <a:t>E</a:t>
            </a:r>
            <a:r>
              <a:rPr lang="en-CA" sz="2400" baseline="-25000" dirty="0" err="1" smtClean="0"/>
              <a:t>r</a:t>
            </a:r>
            <a:endParaRPr lang="en-CA" sz="2400" baseline="-25000" dirty="0" smtClean="0"/>
          </a:p>
          <a:p>
            <a:r>
              <a:rPr lang="en-CA" sz="2400" dirty="0" err="1" smtClean="0"/>
              <a:t>E</a:t>
            </a:r>
            <a:r>
              <a:rPr lang="en-CA" sz="2400" baseline="-25000" dirty="0" err="1" smtClean="0"/>
              <a:t>f</a:t>
            </a:r>
            <a:r>
              <a:rPr lang="en-CA" sz="2400" dirty="0" smtClean="0"/>
              <a:t> is fossil fuels </a:t>
            </a:r>
            <a:r>
              <a:rPr lang="en-CA" sz="2400" dirty="0"/>
              <a:t>(prey</a:t>
            </a:r>
            <a:r>
              <a:rPr lang="en-CA" sz="2400" dirty="0" smtClean="0"/>
              <a:t>); </a:t>
            </a:r>
            <a:r>
              <a:rPr lang="en-CA" sz="2400" dirty="0" err="1" smtClean="0"/>
              <a:t>E</a:t>
            </a:r>
            <a:r>
              <a:rPr lang="en-CA" sz="2400" baseline="-25000" dirty="0" err="1" smtClean="0"/>
              <a:t>r</a:t>
            </a:r>
            <a:r>
              <a:rPr lang="en-CA" sz="2400" dirty="0" smtClean="0"/>
              <a:t> is renewable energy </a:t>
            </a:r>
            <a:r>
              <a:rPr lang="en-CA" sz="2400" dirty="0"/>
              <a:t>(prey)</a:t>
            </a:r>
          </a:p>
          <a:p>
            <a:r>
              <a:rPr lang="en-CA" sz="2400" dirty="0" smtClean="0"/>
              <a:t>W is waste</a:t>
            </a:r>
          </a:p>
          <a:p>
            <a:r>
              <a:rPr lang="en-CA" sz="2400" dirty="0" smtClean="0"/>
              <a:t>C</a:t>
            </a:r>
            <a:r>
              <a:rPr lang="en-CA" sz="2400" baseline="-25000" dirty="0" smtClean="0"/>
              <a:t>e</a:t>
            </a:r>
            <a:r>
              <a:rPr lang="en-CA" sz="2400" dirty="0" smtClean="0"/>
              <a:t> is greenhouse gas emissions (could be simplified as CO</a:t>
            </a:r>
            <a:r>
              <a:rPr lang="en-CA" sz="2400" baseline="-25000" dirty="0" smtClean="0"/>
              <a:t>2</a:t>
            </a:r>
            <a:r>
              <a:rPr lang="en-CA" sz="2400" dirty="0" smtClean="0"/>
              <a:t>)</a:t>
            </a:r>
          </a:p>
          <a:p>
            <a:r>
              <a:rPr lang="en-CA" sz="2400" dirty="0" smtClean="0"/>
              <a:t>P is global domestic product</a:t>
            </a:r>
          </a:p>
          <a:p>
            <a:r>
              <a:rPr lang="en-CA" sz="2400" dirty="0" smtClean="0"/>
              <a:t>D is level of dissatisfaction</a:t>
            </a:r>
          </a:p>
          <a:p>
            <a:r>
              <a:rPr lang="en-CA" sz="2400" dirty="0" smtClean="0"/>
              <a:t>E is extreme events (random variable)</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18</a:t>
            </a:fld>
            <a:endParaRPr lang="fr-CA" altLang="fr-FR"/>
          </a:p>
        </p:txBody>
      </p:sp>
    </p:spTree>
    <p:extLst>
      <p:ext uri="{BB962C8B-B14F-4D97-AF65-F5344CB8AC3E}">
        <p14:creationId xmlns:p14="http://schemas.microsoft.com/office/powerpoint/2010/main" val="1180467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55" y="116632"/>
            <a:ext cx="6347713" cy="731168"/>
          </a:xfrm>
        </p:spPr>
        <p:txBody>
          <a:bodyPr/>
          <a:lstStyle/>
          <a:p>
            <a:r>
              <a:rPr lang="en-CA" dirty="0" smtClean="0"/>
              <a:t>Brownian motion</a:t>
            </a:r>
            <a:endParaRPr lang="en-CA" dirty="0"/>
          </a:p>
        </p:txBody>
      </p:sp>
      <p:sp>
        <p:nvSpPr>
          <p:cNvPr id="3" name="Content Placeholder 2"/>
          <p:cNvSpPr>
            <a:spLocks noGrp="1"/>
          </p:cNvSpPr>
          <p:nvPr>
            <p:ph idx="1"/>
          </p:nvPr>
        </p:nvSpPr>
        <p:spPr>
          <a:xfrm>
            <a:off x="70686" y="1556791"/>
            <a:ext cx="7813682" cy="4484571"/>
          </a:xfrm>
        </p:spPr>
        <p:txBody>
          <a:bodyPr>
            <a:noAutofit/>
          </a:bodyPr>
          <a:lstStyle/>
          <a:p>
            <a:r>
              <a:rPr lang="en-US" sz="2400" dirty="0"/>
              <a:t>Brownian motion is the random movement of particles in a liquid or gas. </a:t>
            </a:r>
            <a:r>
              <a:rPr lang="en-US" sz="2400" dirty="0" smtClean="0"/>
              <a:t>The </a:t>
            </a:r>
            <a:r>
              <a:rPr lang="en-US" sz="2400" dirty="0"/>
              <a:t>movement occurs even if no external forces </a:t>
            </a:r>
            <a:r>
              <a:rPr lang="en-US" sz="2400" dirty="0" smtClean="0"/>
              <a:t>are applied</a:t>
            </a:r>
            <a:r>
              <a:rPr lang="en-US" sz="2400" dirty="0"/>
              <a:t>. Particles </a:t>
            </a:r>
            <a:r>
              <a:rPr lang="en-US" sz="2400" dirty="0" smtClean="0"/>
              <a:t>never stay </a:t>
            </a:r>
            <a:r>
              <a:rPr lang="en-US" sz="2400" dirty="0"/>
              <a:t>completely still. </a:t>
            </a:r>
            <a:endParaRPr lang="en-US" sz="2400" dirty="0" smtClean="0"/>
          </a:p>
          <a:p>
            <a:r>
              <a:rPr lang="en-US" sz="2400" dirty="0" smtClean="0"/>
              <a:t>Movement </a:t>
            </a:r>
            <a:r>
              <a:rPr lang="en-US" sz="2400" dirty="0"/>
              <a:t>occurs because of particles colliding with each other in a liquid or gas. Similar to how billiard balls hitting cause them each to change direction, the same is true of molecules.  Particle one hitting particle two will cause both particles to shift their </a:t>
            </a:r>
            <a:r>
              <a:rPr lang="en-US" sz="2400" dirty="0" smtClean="0"/>
              <a:t>momentum (</a:t>
            </a:r>
            <a:r>
              <a:rPr lang="en-US" sz="2400" dirty="0"/>
              <a:t>direction and speed</a:t>
            </a:r>
            <a:r>
              <a:rPr lang="en-US" sz="2400" dirty="0" smtClean="0"/>
              <a:t>).</a:t>
            </a:r>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19</a:t>
            </a:fld>
            <a:endParaRPr lang="fr-CA" altLang="fr-FR"/>
          </a:p>
        </p:txBody>
      </p:sp>
    </p:spTree>
    <p:extLst>
      <p:ext uri="{BB962C8B-B14F-4D97-AF65-F5344CB8AC3E}">
        <p14:creationId xmlns:p14="http://schemas.microsoft.com/office/powerpoint/2010/main" val="3051686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88801-0AE7-6DFD-B41D-EFE53B16298B}"/>
              </a:ext>
            </a:extLst>
          </p:cNvPr>
          <p:cNvSpPr>
            <a:spLocks noGrp="1"/>
          </p:cNvSpPr>
          <p:nvPr>
            <p:ph type="title"/>
          </p:nvPr>
        </p:nvSpPr>
        <p:spPr/>
        <p:txBody>
          <a:bodyPr/>
          <a:lstStyle/>
          <a:p>
            <a:r>
              <a:rPr lang="en-US" dirty="0" smtClean="0"/>
              <a:t>n.21</a:t>
            </a:r>
            <a:endParaRPr lang="en-US" dirty="0"/>
          </a:p>
        </p:txBody>
      </p:sp>
      <p:sp>
        <p:nvSpPr>
          <p:cNvPr id="3" name="Content Placeholder 2">
            <a:extLst>
              <a:ext uri="{FF2B5EF4-FFF2-40B4-BE49-F238E27FC236}">
                <a16:creationId xmlns:a16="http://schemas.microsoft.com/office/drawing/2014/main" id="{689EEF05-62E9-4D21-86CE-6539CEA21BF8}"/>
              </a:ext>
            </a:extLst>
          </p:cNvPr>
          <p:cNvSpPr>
            <a:spLocks noGrp="1"/>
          </p:cNvSpPr>
          <p:nvPr>
            <p:ph idx="1"/>
          </p:nvPr>
        </p:nvSpPr>
        <p:spPr/>
        <p:txBody>
          <a:bodyPr/>
          <a:lstStyle/>
          <a:p>
            <a:pPr marL="0" indent="0">
              <a:buNone/>
            </a:pPr>
            <a:r>
              <a:rPr lang="en-US" sz="2800" dirty="0"/>
              <a:t>Is it possible to develop a model for sustainability?</a:t>
            </a:r>
          </a:p>
          <a:p>
            <a:pPr marL="0" indent="0">
              <a:buNone/>
            </a:pPr>
            <a:endParaRPr lang="en-CA" dirty="0"/>
          </a:p>
        </p:txBody>
      </p:sp>
    </p:spTree>
    <p:extLst>
      <p:ext uri="{BB962C8B-B14F-4D97-AF65-F5344CB8AC3E}">
        <p14:creationId xmlns:p14="http://schemas.microsoft.com/office/powerpoint/2010/main" val="3869321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63" y="177902"/>
            <a:ext cx="6347713" cy="1320800"/>
          </a:xfrm>
        </p:spPr>
        <p:txBody>
          <a:bodyPr/>
          <a:lstStyle/>
          <a:p>
            <a:r>
              <a:rPr lang="en-CA" dirty="0" smtClean="0"/>
              <a:t>Random walk</a:t>
            </a:r>
            <a:endParaRPr lang="en-CA" dirty="0"/>
          </a:p>
        </p:txBody>
      </p:sp>
      <p:sp>
        <p:nvSpPr>
          <p:cNvPr id="3" name="Content Placeholder 2"/>
          <p:cNvSpPr>
            <a:spLocks noGrp="1"/>
          </p:cNvSpPr>
          <p:nvPr>
            <p:ph idx="1"/>
          </p:nvPr>
        </p:nvSpPr>
        <p:spPr>
          <a:xfrm>
            <a:off x="251520" y="1052737"/>
            <a:ext cx="8424936" cy="2448272"/>
          </a:xfrm>
        </p:spPr>
        <p:txBody>
          <a:bodyPr>
            <a:normAutofit/>
          </a:bodyPr>
          <a:lstStyle/>
          <a:p>
            <a:r>
              <a:rPr lang="en-US" sz="2400" dirty="0"/>
              <a:t>Brownian movement is often modeled using a </a:t>
            </a:r>
            <a:r>
              <a:rPr lang="en-US" sz="2400" dirty="0" smtClean="0"/>
              <a:t>‘random walk’. </a:t>
            </a:r>
            <a:r>
              <a:rPr lang="en-US" sz="2400" dirty="0"/>
              <a:t>The distance of a particle from its starting position follows a Gaussian distribution, with the width of the Gaussian increasing over time =&gt; as time goes on, the particle is more likely to be further away from its starting location</a:t>
            </a:r>
            <a:r>
              <a:rPr lang="en-US" sz="2400" dirty="0" smtClean="0"/>
              <a:t>.</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20</a:t>
            </a:fld>
            <a:endParaRPr lang="fr-CA" altLang="fr-FR"/>
          </a:p>
        </p:txBody>
      </p:sp>
      <p:pic>
        <p:nvPicPr>
          <p:cNvPr id="6" name="Picture 5"/>
          <p:cNvPicPr>
            <a:picLocks noChangeAspect="1"/>
          </p:cNvPicPr>
          <p:nvPr/>
        </p:nvPicPr>
        <p:blipFill>
          <a:blip r:embed="rId2"/>
          <a:stretch>
            <a:fillRect/>
          </a:stretch>
        </p:blipFill>
        <p:spPr>
          <a:xfrm>
            <a:off x="395536" y="3444821"/>
            <a:ext cx="5688632" cy="3413179"/>
          </a:xfrm>
          <a:prstGeom prst="rect">
            <a:avLst/>
          </a:prstGeom>
        </p:spPr>
      </p:pic>
    </p:spTree>
    <p:extLst>
      <p:ext uri="{BB962C8B-B14F-4D97-AF65-F5344CB8AC3E}">
        <p14:creationId xmlns:p14="http://schemas.microsoft.com/office/powerpoint/2010/main" val="1644279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C339B43-6B0A-E519-295F-2D79ACADAEC6}"/>
              </a:ext>
            </a:extLst>
          </p:cNvPr>
          <p:cNvSpPr>
            <a:spLocks noChangeArrowheads="1"/>
          </p:cNvSpPr>
          <p:nvPr/>
        </p:nvSpPr>
        <p:spPr bwMode="auto">
          <a:xfrm>
            <a:off x="0" y="628650"/>
            <a:ext cx="9144000" cy="1309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3600" b="1" dirty="0">
                <a:solidFill>
                  <a:schemeClr val="tx2"/>
                </a:solidFill>
              </a:rPr>
              <a:t>Surface diffusion</a:t>
            </a:r>
            <a:r>
              <a:rPr lang="da-DK" altLang="en-US" sz="3600" b="1" dirty="0" smtClean="0">
                <a:solidFill>
                  <a:schemeClr val="tx2"/>
                </a:solidFill>
              </a:rPr>
              <a:t>: a </a:t>
            </a:r>
            <a:r>
              <a:rPr lang="da-DK" altLang="en-US" sz="3600" b="1" dirty="0">
                <a:solidFill>
                  <a:schemeClr val="tx2"/>
                </a:solidFill>
              </a:rPr>
              <a:t>2 D random walk</a:t>
            </a:r>
            <a:endParaRPr lang="da-DK" altLang="en-US" sz="3200" b="1" dirty="0">
              <a:solidFill>
                <a:schemeClr val="tx2"/>
              </a:solidFill>
            </a:endParaRPr>
          </a:p>
        </p:txBody>
      </p:sp>
      <p:grpSp>
        <p:nvGrpSpPr>
          <p:cNvPr id="43011" name="Group 3">
            <a:extLst>
              <a:ext uri="{FF2B5EF4-FFF2-40B4-BE49-F238E27FC236}">
                <a16:creationId xmlns:a16="http://schemas.microsoft.com/office/drawing/2014/main" id="{AE65DCD5-1DD5-9A14-38A1-B6BF30933F15}"/>
              </a:ext>
            </a:extLst>
          </p:cNvPr>
          <p:cNvGrpSpPr>
            <a:grpSpLocks/>
          </p:cNvGrpSpPr>
          <p:nvPr/>
        </p:nvGrpSpPr>
        <p:grpSpPr bwMode="auto">
          <a:xfrm>
            <a:off x="123825" y="2000250"/>
            <a:ext cx="8915400" cy="2895600"/>
            <a:chOff x="315" y="1386"/>
            <a:chExt cx="5022" cy="1503"/>
          </a:xfrm>
        </p:grpSpPr>
        <p:sp>
          <p:nvSpPr>
            <p:cNvPr id="43014" name="Rectangle 4">
              <a:extLst>
                <a:ext uri="{FF2B5EF4-FFF2-40B4-BE49-F238E27FC236}">
                  <a16:creationId xmlns:a16="http://schemas.microsoft.com/office/drawing/2014/main" id="{ED9B8CF9-743F-C466-58A0-DA4FA9F2381D}"/>
                </a:ext>
              </a:extLst>
            </p:cNvPr>
            <p:cNvSpPr>
              <a:spLocks noChangeArrowheads="1"/>
            </p:cNvSpPr>
            <p:nvPr/>
          </p:nvSpPr>
          <p:spPr bwMode="auto">
            <a:xfrm>
              <a:off x="315" y="1386"/>
              <a:ext cx="5022" cy="1503"/>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graphicFrame>
          <p:nvGraphicFramePr>
            <p:cNvPr id="43015" name="Object 5">
              <a:extLst>
                <a:ext uri="{FF2B5EF4-FFF2-40B4-BE49-F238E27FC236}">
                  <a16:creationId xmlns:a16="http://schemas.microsoft.com/office/drawing/2014/main" id="{540036C3-CCFB-3D8F-6E27-097389A0DA77}"/>
                </a:ext>
              </a:extLst>
            </p:cNvPr>
            <p:cNvGraphicFramePr>
              <a:graphicFrameLocks noChangeAspect="1"/>
            </p:cNvGraphicFramePr>
            <p:nvPr/>
          </p:nvGraphicFramePr>
          <p:xfrm>
            <a:off x="2831" y="1500"/>
            <a:ext cx="2416" cy="1219"/>
          </p:xfrm>
          <a:graphic>
            <a:graphicData uri="http://schemas.openxmlformats.org/presentationml/2006/ole">
              <mc:AlternateContent xmlns:mc="http://schemas.openxmlformats.org/markup-compatibility/2006">
                <mc:Choice xmlns:v="urn:schemas-microsoft-com:vml" Requires="v">
                  <p:oleObj spid="_x0000_s3106" name="CorelDRAW" r:id="rId3" imgW="4495800" imgH="2114550" progId="CorelDraw.Graphic.8">
                    <p:embed/>
                  </p:oleObj>
                </mc:Choice>
                <mc:Fallback>
                  <p:oleObj name="CorelDRAW" r:id="rId3" imgW="4495800" imgH="2114550" progId="CorelDraw.Graphic.8">
                    <p:embed/>
                    <p:pic>
                      <p:nvPicPr>
                        <p:cNvPr id="43015" name="Object 5">
                          <a:extLst>
                            <a:ext uri="{FF2B5EF4-FFF2-40B4-BE49-F238E27FC236}">
                              <a16:creationId xmlns:a16="http://schemas.microsoft.com/office/drawing/2014/main" id="{540036C3-CCFB-3D8F-6E27-097389A0DA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1" y="1500"/>
                          <a:ext cx="2416" cy="1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016" name="Object 6">
              <a:extLst>
                <a:ext uri="{FF2B5EF4-FFF2-40B4-BE49-F238E27FC236}">
                  <a16:creationId xmlns:a16="http://schemas.microsoft.com/office/drawing/2014/main" id="{963F17F2-D30A-033B-A11D-11224CCDDCAC}"/>
                </a:ext>
              </a:extLst>
            </p:cNvPr>
            <p:cNvGraphicFramePr>
              <a:graphicFrameLocks noChangeAspect="1"/>
            </p:cNvGraphicFramePr>
            <p:nvPr/>
          </p:nvGraphicFramePr>
          <p:xfrm>
            <a:off x="585" y="1493"/>
            <a:ext cx="2106" cy="1273"/>
          </p:xfrm>
          <a:graphic>
            <a:graphicData uri="http://schemas.openxmlformats.org/presentationml/2006/ole">
              <mc:AlternateContent xmlns:mc="http://schemas.openxmlformats.org/markup-compatibility/2006">
                <mc:Choice xmlns:v="urn:schemas-microsoft-com:vml" Requires="v">
                  <p:oleObj spid="_x0000_s3107" name="CorelDRAW" r:id="rId5" imgW="3724275" imgH="2085975" progId="CorelDraw.Graphic.8">
                    <p:embed/>
                  </p:oleObj>
                </mc:Choice>
                <mc:Fallback>
                  <p:oleObj name="CorelDRAW" r:id="rId5" imgW="3724275" imgH="2085975" progId="CorelDraw.Graphic.8">
                    <p:embed/>
                    <p:pic>
                      <p:nvPicPr>
                        <p:cNvPr id="43016" name="Object 6">
                          <a:extLst>
                            <a:ext uri="{FF2B5EF4-FFF2-40B4-BE49-F238E27FC236}">
                              <a16:creationId xmlns:a16="http://schemas.microsoft.com/office/drawing/2014/main" id="{963F17F2-D30A-033B-A11D-11224CCDDC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5" y="1493"/>
                          <a:ext cx="2106" cy="1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017" name="Text Box 7">
              <a:extLst>
                <a:ext uri="{FF2B5EF4-FFF2-40B4-BE49-F238E27FC236}">
                  <a16:creationId xmlns:a16="http://schemas.microsoft.com/office/drawing/2014/main" id="{495E7D39-A726-1F49-DDE5-22695BB2C645}"/>
                </a:ext>
              </a:extLst>
            </p:cNvPr>
            <p:cNvSpPr txBox="1">
              <a:spLocks noChangeArrowheads="1"/>
            </p:cNvSpPr>
            <p:nvPr/>
          </p:nvSpPr>
          <p:spPr bwMode="auto">
            <a:xfrm>
              <a:off x="318" y="1728"/>
              <a:ext cx="408" cy="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da-DK" altLang="en-US" sz="2400">
                  <a:solidFill>
                    <a:schemeClr val="tx2"/>
                  </a:solidFill>
                </a:rPr>
                <a:t>E</a:t>
              </a:r>
              <a:r>
                <a:rPr lang="da-DK" altLang="en-US" sz="2400" baseline="-25000">
                  <a:solidFill>
                    <a:schemeClr val="tx2"/>
                  </a:solidFill>
                </a:rPr>
                <a:t>D</a:t>
              </a:r>
              <a:endParaRPr lang="en-GB" altLang="en-US" sz="2400" baseline="-25000">
                <a:solidFill>
                  <a:schemeClr val="tx2"/>
                </a:solidFill>
              </a:endParaRPr>
            </a:p>
          </p:txBody>
        </p:sp>
      </p:grpSp>
      <p:sp>
        <p:nvSpPr>
          <p:cNvPr id="43012" name="Rectangle 8">
            <a:extLst>
              <a:ext uri="{FF2B5EF4-FFF2-40B4-BE49-F238E27FC236}">
                <a16:creationId xmlns:a16="http://schemas.microsoft.com/office/drawing/2014/main" id="{799AF15C-51BF-CF54-C958-4423E5EB7404}"/>
              </a:ext>
            </a:extLst>
          </p:cNvPr>
          <p:cNvSpPr>
            <a:spLocks noChangeArrowheads="1"/>
          </p:cNvSpPr>
          <p:nvPr/>
        </p:nvSpPr>
        <p:spPr bwMode="auto">
          <a:xfrm>
            <a:off x="2195736" y="5589240"/>
            <a:ext cx="3517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3200" i="1" dirty="0">
                <a:sym typeface="Symbol" panose="05050102010706020507" pitchFamily="18" charset="2"/>
              </a:rPr>
              <a:t></a:t>
            </a:r>
            <a:r>
              <a:rPr lang="da-DK" altLang="en-US" sz="3200" dirty="0">
                <a:sym typeface="Symbol" panose="05050102010706020507" pitchFamily="18" charset="2"/>
              </a:rPr>
              <a:t></a:t>
            </a:r>
            <a:r>
              <a:rPr lang="da-DK" altLang="en-US" sz="3200" dirty="0"/>
              <a:t> = </a:t>
            </a:r>
            <a:r>
              <a:rPr lang="da-DK" altLang="en-US" sz="3200" dirty="0">
                <a:sym typeface="Symbol" panose="05050102010706020507" pitchFamily="18" charset="2"/>
              </a:rPr>
              <a:t></a:t>
            </a:r>
            <a:r>
              <a:rPr lang="da-DK" altLang="en-US" sz="3200" baseline="-25000" dirty="0"/>
              <a:t>0</a:t>
            </a:r>
            <a:r>
              <a:rPr lang="da-DK" altLang="en-US" sz="3200" dirty="0"/>
              <a:t> exp(-</a:t>
            </a:r>
            <a:r>
              <a:rPr lang="da-DK" altLang="en-US" sz="3200" i="1" dirty="0"/>
              <a:t>E</a:t>
            </a:r>
            <a:r>
              <a:rPr lang="da-DK" altLang="en-US" sz="3200" baseline="-25000" dirty="0"/>
              <a:t>D</a:t>
            </a:r>
            <a:r>
              <a:rPr lang="da-DK" altLang="en-US" sz="3200" dirty="0"/>
              <a:t>/</a:t>
            </a:r>
            <a:r>
              <a:rPr lang="da-DK" altLang="en-US" sz="3200" i="1" dirty="0"/>
              <a:t>kT</a:t>
            </a:r>
            <a:r>
              <a:rPr lang="da-DK" altLang="en-US" sz="3200" dirty="0"/>
              <a:t>)</a:t>
            </a:r>
            <a:endParaRPr lang="en-GB" altLang="en-US" sz="3200" dirty="0"/>
          </a:p>
        </p:txBody>
      </p:sp>
    </p:spTree>
    <p:extLst>
      <p:ext uri="{BB962C8B-B14F-4D97-AF65-F5344CB8AC3E}">
        <p14:creationId xmlns:p14="http://schemas.microsoft.com/office/powerpoint/2010/main" val="1637631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1233DEC-A413-BFA1-FA52-8728F3479974}"/>
              </a:ext>
            </a:extLst>
          </p:cNvPr>
          <p:cNvSpPr>
            <a:spLocks noChangeArrowheads="1"/>
          </p:cNvSpPr>
          <p:nvPr/>
        </p:nvSpPr>
        <p:spPr bwMode="auto">
          <a:xfrm>
            <a:off x="5410200" y="1143000"/>
            <a:ext cx="3657600" cy="5486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fr-FR" altLang="en-US" sz="1600" baseline="-25000">
              <a:solidFill>
                <a:schemeClr val="tx2"/>
              </a:solidFill>
            </a:endParaRPr>
          </a:p>
        </p:txBody>
      </p:sp>
      <p:sp>
        <p:nvSpPr>
          <p:cNvPr id="44035" name="Rectangle 3">
            <a:extLst>
              <a:ext uri="{FF2B5EF4-FFF2-40B4-BE49-F238E27FC236}">
                <a16:creationId xmlns:a16="http://schemas.microsoft.com/office/drawing/2014/main" id="{29558B49-69B8-C4AF-E468-062D86BB5681}"/>
              </a:ext>
            </a:extLst>
          </p:cNvPr>
          <p:cNvSpPr>
            <a:spLocks noChangeArrowheads="1"/>
          </p:cNvSpPr>
          <p:nvPr/>
        </p:nvSpPr>
        <p:spPr bwMode="auto">
          <a:xfrm>
            <a:off x="53975" y="1430338"/>
            <a:ext cx="26892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8" tIns="45714" rIns="91428" bIns="45714">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a-DK" altLang="en-US" sz="2800" b="1">
                <a:sym typeface="Symbol" panose="05050102010706020507" pitchFamily="18" charset="2"/>
              </a:rPr>
              <a:t>hopping rate</a:t>
            </a:r>
            <a:r>
              <a:rPr lang="da-DK" altLang="en-US" sz="2800">
                <a:sym typeface="Symbol" panose="05050102010706020507" pitchFamily="18" charset="2"/>
              </a:rPr>
              <a:t>:</a:t>
            </a:r>
            <a:r>
              <a:rPr lang="da-DK" altLang="en-US">
                <a:sym typeface="Symbol" panose="05050102010706020507" pitchFamily="18" charset="2"/>
              </a:rPr>
              <a:t>  </a:t>
            </a:r>
            <a:endParaRPr lang="da-DK" altLang="en-US" b="1">
              <a:solidFill>
                <a:srgbClr val="FF0000"/>
              </a:solidFill>
            </a:endParaRPr>
          </a:p>
        </p:txBody>
      </p:sp>
      <p:sp>
        <p:nvSpPr>
          <p:cNvPr id="44036" name="Rectangle 4">
            <a:extLst>
              <a:ext uri="{FF2B5EF4-FFF2-40B4-BE49-F238E27FC236}">
                <a16:creationId xmlns:a16="http://schemas.microsoft.com/office/drawing/2014/main" id="{E3D1BC2E-D8F5-D700-BE71-1E634451FEA7}"/>
              </a:ext>
            </a:extLst>
          </p:cNvPr>
          <p:cNvSpPr>
            <a:spLocks noChangeArrowheads="1"/>
          </p:cNvSpPr>
          <p:nvPr/>
        </p:nvSpPr>
        <p:spPr bwMode="auto">
          <a:xfrm>
            <a:off x="76200" y="2681288"/>
            <a:ext cx="26066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2800" b="1"/>
              <a:t>random walk</a:t>
            </a:r>
            <a:r>
              <a:rPr lang="da-DK" altLang="en-US" sz="2800"/>
              <a:t>:</a:t>
            </a:r>
            <a:r>
              <a:rPr lang="da-DK" altLang="en-US" sz="2400"/>
              <a:t>    </a:t>
            </a:r>
            <a:endParaRPr lang="da-DK" altLang="en-US" sz="2400" b="1" i="1">
              <a:solidFill>
                <a:srgbClr val="FF0000"/>
              </a:solidFill>
              <a:sym typeface="Symbol" panose="05050102010706020507" pitchFamily="18" charset="2"/>
            </a:endParaRPr>
          </a:p>
        </p:txBody>
      </p:sp>
      <p:grpSp>
        <p:nvGrpSpPr>
          <p:cNvPr id="44037" name="Group 5">
            <a:extLst>
              <a:ext uri="{FF2B5EF4-FFF2-40B4-BE49-F238E27FC236}">
                <a16:creationId xmlns:a16="http://schemas.microsoft.com/office/drawing/2014/main" id="{5445C06F-4DB0-A3B9-FE12-3C9D466C800F}"/>
              </a:ext>
            </a:extLst>
          </p:cNvPr>
          <p:cNvGrpSpPr>
            <a:grpSpLocks/>
          </p:cNvGrpSpPr>
          <p:nvPr/>
        </p:nvGrpSpPr>
        <p:grpSpPr bwMode="auto">
          <a:xfrm>
            <a:off x="3932238" y="1443038"/>
            <a:ext cx="1084262" cy="514350"/>
            <a:chOff x="48" y="3709"/>
            <a:chExt cx="740" cy="324"/>
          </a:xfrm>
        </p:grpSpPr>
        <p:sp>
          <p:nvSpPr>
            <p:cNvPr id="44174" name="Rectangle 6">
              <a:extLst>
                <a:ext uri="{FF2B5EF4-FFF2-40B4-BE49-F238E27FC236}">
                  <a16:creationId xmlns:a16="http://schemas.microsoft.com/office/drawing/2014/main" id="{58B14CBD-D10A-F38B-EC23-6D968911130C}"/>
                </a:ext>
              </a:extLst>
            </p:cNvPr>
            <p:cNvSpPr>
              <a:spLocks noChangeArrowheads="1"/>
            </p:cNvSpPr>
            <p:nvPr/>
          </p:nvSpPr>
          <p:spPr bwMode="auto">
            <a:xfrm>
              <a:off x="48" y="3709"/>
              <a:ext cx="40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6" tIns="45708" rIns="91416" bIns="45708">
              <a:spAutoFit/>
            </a:bodyPr>
            <a:lstStyle>
              <a:lvl1pPr marL="342900" indent="-342900"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eaLnBrk="1" hangingPunct="1">
                <a:spcBef>
                  <a:spcPct val="50000"/>
                </a:spcBef>
              </a:pPr>
              <a:endParaRPr lang="da-DK" altLang="en-US" b="1" i="1">
                <a:solidFill>
                  <a:srgbClr val="FF0000"/>
                </a:solidFill>
              </a:endParaRPr>
            </a:p>
          </p:txBody>
        </p:sp>
        <p:sp>
          <p:nvSpPr>
            <p:cNvPr id="44175" name="Rectangle 7">
              <a:extLst>
                <a:ext uri="{FF2B5EF4-FFF2-40B4-BE49-F238E27FC236}">
                  <a16:creationId xmlns:a16="http://schemas.microsoft.com/office/drawing/2014/main" id="{5A496B4D-7E81-EEA3-FE7B-EAFDC7CF7163}"/>
                </a:ext>
              </a:extLst>
            </p:cNvPr>
            <p:cNvSpPr>
              <a:spLocks noChangeArrowheads="1"/>
            </p:cNvSpPr>
            <p:nvPr/>
          </p:nvSpPr>
          <p:spPr bwMode="auto">
            <a:xfrm>
              <a:off x="672" y="3860"/>
              <a:ext cx="11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6" tIns="45708" rIns="91416" bIns="4570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en-US" sz="1200">
                <a:sym typeface="Symbol" panose="05050102010706020507" pitchFamily="18" charset="2"/>
              </a:endParaRPr>
            </a:p>
          </p:txBody>
        </p:sp>
      </p:grpSp>
      <p:sp>
        <p:nvSpPr>
          <p:cNvPr id="44038" name="Text Box 8">
            <a:extLst>
              <a:ext uri="{FF2B5EF4-FFF2-40B4-BE49-F238E27FC236}">
                <a16:creationId xmlns:a16="http://schemas.microsoft.com/office/drawing/2014/main" id="{FD42E445-D9B3-1A13-08D2-F8964AD8E94E}"/>
              </a:ext>
            </a:extLst>
          </p:cNvPr>
          <p:cNvSpPr txBox="1">
            <a:spLocks noChangeArrowheads="1"/>
          </p:cNvSpPr>
          <p:nvPr/>
        </p:nvSpPr>
        <p:spPr bwMode="auto">
          <a:xfrm rot="-5400000">
            <a:off x="5777707" y="5190331"/>
            <a:ext cx="615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3" tIns="45695" rIns="91393" bIns="45695">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b="1">
                <a:solidFill>
                  <a:schemeClr val="tx2"/>
                </a:solidFill>
              </a:rPr>
              <a:t>ln </a:t>
            </a:r>
            <a:r>
              <a:rPr lang="da-DK" altLang="en-US" b="1" i="1">
                <a:solidFill>
                  <a:schemeClr val="tx2"/>
                </a:solidFill>
              </a:rPr>
              <a:t>D</a:t>
            </a:r>
            <a:endParaRPr lang="en-GB" altLang="en-US" b="1" i="1">
              <a:solidFill>
                <a:schemeClr val="tx2"/>
              </a:solidFill>
            </a:endParaRPr>
          </a:p>
        </p:txBody>
      </p:sp>
      <p:sp>
        <p:nvSpPr>
          <p:cNvPr id="44039" name="Rectangle 9">
            <a:extLst>
              <a:ext uri="{FF2B5EF4-FFF2-40B4-BE49-F238E27FC236}">
                <a16:creationId xmlns:a16="http://schemas.microsoft.com/office/drawing/2014/main" id="{D8157E7F-066A-9817-225E-66F42AC7B787}"/>
              </a:ext>
            </a:extLst>
          </p:cNvPr>
          <p:cNvSpPr>
            <a:spLocks noChangeArrowheads="1"/>
          </p:cNvSpPr>
          <p:nvPr/>
        </p:nvSpPr>
        <p:spPr bwMode="auto">
          <a:xfrm>
            <a:off x="7085013" y="611028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3" tIns="45695" rIns="91393" bIns="45695">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b="1">
                <a:solidFill>
                  <a:schemeClr val="tx2"/>
                </a:solidFill>
              </a:rPr>
              <a:t>1/</a:t>
            </a:r>
            <a:r>
              <a:rPr lang="da-DK" altLang="en-US" b="1" i="1">
                <a:solidFill>
                  <a:schemeClr val="tx2"/>
                </a:solidFill>
              </a:rPr>
              <a:t>kT</a:t>
            </a:r>
            <a:endParaRPr lang="en-GB" altLang="en-US" b="1" i="1">
              <a:solidFill>
                <a:schemeClr val="tx2"/>
              </a:solidFill>
            </a:endParaRPr>
          </a:p>
        </p:txBody>
      </p:sp>
      <p:sp>
        <p:nvSpPr>
          <p:cNvPr id="44040" name="Rectangle 10">
            <a:extLst>
              <a:ext uri="{FF2B5EF4-FFF2-40B4-BE49-F238E27FC236}">
                <a16:creationId xmlns:a16="http://schemas.microsoft.com/office/drawing/2014/main" id="{F409DA02-19DA-516C-50CB-39525C804A1C}"/>
              </a:ext>
            </a:extLst>
          </p:cNvPr>
          <p:cNvSpPr>
            <a:spLocks noChangeArrowheads="1"/>
          </p:cNvSpPr>
          <p:nvPr/>
        </p:nvSpPr>
        <p:spPr bwMode="auto">
          <a:xfrm>
            <a:off x="53975" y="3886200"/>
            <a:ext cx="48990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2800" b="1"/>
              <a:t>tracer diffusion coefficient</a:t>
            </a:r>
            <a:r>
              <a:rPr lang="da-DK" altLang="en-US" sz="2800"/>
              <a:t>:</a:t>
            </a:r>
            <a:r>
              <a:rPr lang="da-DK" altLang="en-US" sz="2000"/>
              <a:t>   </a:t>
            </a:r>
            <a:endParaRPr lang="en-GB" altLang="en-US" b="1">
              <a:solidFill>
                <a:srgbClr val="FF0000"/>
              </a:solidFill>
            </a:endParaRPr>
          </a:p>
        </p:txBody>
      </p:sp>
      <p:sp>
        <p:nvSpPr>
          <p:cNvPr id="44041" name="Rectangle 11">
            <a:extLst>
              <a:ext uri="{FF2B5EF4-FFF2-40B4-BE49-F238E27FC236}">
                <a16:creationId xmlns:a16="http://schemas.microsoft.com/office/drawing/2014/main" id="{A664E5FF-F2B1-EC63-9324-C8E0835ABBDE}"/>
              </a:ext>
            </a:extLst>
          </p:cNvPr>
          <p:cNvSpPr>
            <a:spLocks noChangeArrowheads="1"/>
          </p:cNvSpPr>
          <p:nvPr/>
        </p:nvSpPr>
        <p:spPr bwMode="auto">
          <a:xfrm>
            <a:off x="2706688" y="3116263"/>
            <a:ext cx="2568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400" i="1" dirty="0">
                <a:sym typeface="Symbol" panose="05050102010706020507" pitchFamily="18" charset="2"/>
              </a:rPr>
              <a:t></a:t>
            </a:r>
            <a:r>
              <a:rPr lang="da-DK" altLang="en-US" sz="2400" dirty="0">
                <a:sym typeface="Symbol" panose="05050102010706020507" pitchFamily="18" charset="2"/>
              </a:rPr>
              <a:t> - </a:t>
            </a:r>
            <a:r>
              <a:rPr lang="da-DK" altLang="en-US" sz="2000" dirty="0">
                <a:sym typeface="Symbol" panose="05050102010706020507" pitchFamily="18" charset="2"/>
              </a:rPr>
              <a:t>RMS jump length</a:t>
            </a:r>
            <a:endParaRPr lang="en-GB" altLang="en-US" sz="2000" i="1" dirty="0">
              <a:sym typeface="Symbol" panose="05050102010706020507" pitchFamily="18" charset="2"/>
            </a:endParaRPr>
          </a:p>
        </p:txBody>
      </p:sp>
      <p:sp>
        <p:nvSpPr>
          <p:cNvPr id="44042" name="Rectangle 12">
            <a:extLst>
              <a:ext uri="{FF2B5EF4-FFF2-40B4-BE49-F238E27FC236}">
                <a16:creationId xmlns:a16="http://schemas.microsoft.com/office/drawing/2014/main" id="{CB6643EA-8023-39D7-91DC-1AECDCE4DC74}"/>
              </a:ext>
            </a:extLst>
          </p:cNvPr>
          <p:cNvSpPr>
            <a:spLocks noChangeArrowheads="1"/>
          </p:cNvSpPr>
          <p:nvPr/>
        </p:nvSpPr>
        <p:spPr bwMode="auto">
          <a:xfrm>
            <a:off x="2362200" y="1462088"/>
            <a:ext cx="315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800" b="1" i="1">
                <a:solidFill>
                  <a:srgbClr val="FF0000"/>
                </a:solidFill>
              </a:rPr>
              <a:t>h</a:t>
            </a:r>
            <a:r>
              <a:rPr lang="da-DK" altLang="en-US" sz="2800"/>
              <a:t> </a:t>
            </a:r>
            <a:r>
              <a:rPr lang="da-DK" altLang="en-US" sz="2800" b="1">
                <a:solidFill>
                  <a:srgbClr val="FF0000"/>
                </a:solidFill>
              </a:rPr>
              <a:t>=</a:t>
            </a:r>
            <a:r>
              <a:rPr lang="da-DK" altLang="en-US" sz="2800">
                <a:solidFill>
                  <a:srgbClr val="FF0000"/>
                </a:solidFill>
              </a:rPr>
              <a:t> </a:t>
            </a:r>
            <a:r>
              <a:rPr lang="da-DK" altLang="en-US" sz="2800" b="1" i="1">
                <a:solidFill>
                  <a:srgbClr val="FF0000"/>
                </a:solidFill>
                <a:sym typeface="Symbol" panose="05050102010706020507" pitchFamily="18" charset="2"/>
              </a:rPr>
              <a:t>h</a:t>
            </a:r>
            <a:r>
              <a:rPr lang="da-DK" altLang="en-US" sz="2800" b="1" baseline="-25000">
                <a:solidFill>
                  <a:srgbClr val="FF0000"/>
                </a:solidFill>
              </a:rPr>
              <a:t>0</a:t>
            </a:r>
            <a:r>
              <a:rPr lang="da-DK" altLang="en-US" sz="2800" b="1">
                <a:solidFill>
                  <a:srgbClr val="FF0000"/>
                </a:solidFill>
              </a:rPr>
              <a:t> exp(-</a:t>
            </a:r>
            <a:r>
              <a:rPr lang="da-DK" altLang="en-US" sz="2800" b="1" i="1">
                <a:solidFill>
                  <a:srgbClr val="FF0000"/>
                </a:solidFill>
              </a:rPr>
              <a:t>E</a:t>
            </a:r>
            <a:r>
              <a:rPr lang="da-DK" altLang="en-US" sz="2800" b="1" baseline="-25000">
                <a:solidFill>
                  <a:srgbClr val="FF0000"/>
                </a:solidFill>
              </a:rPr>
              <a:t>D</a:t>
            </a:r>
            <a:r>
              <a:rPr lang="da-DK" altLang="en-US" sz="2800" b="1">
                <a:solidFill>
                  <a:srgbClr val="FF0000"/>
                </a:solidFill>
              </a:rPr>
              <a:t>/</a:t>
            </a:r>
            <a:r>
              <a:rPr lang="da-DK" altLang="en-US" sz="2800" b="1" i="1">
                <a:solidFill>
                  <a:srgbClr val="FF0000"/>
                </a:solidFill>
              </a:rPr>
              <a:t>kT</a:t>
            </a:r>
            <a:r>
              <a:rPr lang="da-DK" altLang="en-US" sz="2800" b="1">
                <a:solidFill>
                  <a:srgbClr val="FF0000"/>
                </a:solidFill>
              </a:rPr>
              <a:t>)</a:t>
            </a:r>
            <a:endParaRPr lang="en-GB" altLang="en-US" sz="2800" b="1">
              <a:solidFill>
                <a:srgbClr val="FF0000"/>
              </a:solidFill>
            </a:endParaRPr>
          </a:p>
        </p:txBody>
      </p:sp>
      <p:sp>
        <p:nvSpPr>
          <p:cNvPr id="44043" name="Rectangle 13">
            <a:extLst>
              <a:ext uri="{FF2B5EF4-FFF2-40B4-BE49-F238E27FC236}">
                <a16:creationId xmlns:a16="http://schemas.microsoft.com/office/drawing/2014/main" id="{849477A8-AFC6-D65F-A22D-D134D4683713}"/>
              </a:ext>
            </a:extLst>
          </p:cNvPr>
          <p:cNvSpPr>
            <a:spLocks noChangeArrowheads="1"/>
          </p:cNvSpPr>
          <p:nvPr/>
        </p:nvSpPr>
        <p:spPr bwMode="auto">
          <a:xfrm>
            <a:off x="2133600" y="5119688"/>
            <a:ext cx="33972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800" b="1" i="1">
                <a:solidFill>
                  <a:srgbClr val="FF0000"/>
                </a:solidFill>
              </a:rPr>
              <a:t>D</a:t>
            </a:r>
            <a:r>
              <a:rPr lang="da-DK" altLang="en-US" sz="2800" b="1"/>
              <a:t> </a:t>
            </a:r>
            <a:r>
              <a:rPr lang="da-DK" altLang="en-US" sz="2800" b="1">
                <a:solidFill>
                  <a:srgbClr val="FF0000"/>
                </a:solidFill>
              </a:rPr>
              <a:t>=</a:t>
            </a:r>
            <a:r>
              <a:rPr lang="da-DK" altLang="en-US" sz="2800" b="1"/>
              <a:t> </a:t>
            </a:r>
            <a:r>
              <a:rPr lang="da-DK" altLang="en-US" sz="2800" b="1" i="1">
                <a:solidFill>
                  <a:srgbClr val="FF0000"/>
                </a:solidFill>
              </a:rPr>
              <a:t>D</a:t>
            </a:r>
            <a:r>
              <a:rPr lang="da-DK" altLang="en-US" sz="2800" b="1" baseline="-25000">
                <a:solidFill>
                  <a:srgbClr val="FF0000"/>
                </a:solidFill>
              </a:rPr>
              <a:t>0</a:t>
            </a:r>
            <a:r>
              <a:rPr lang="da-DK" altLang="en-US" sz="2800" b="1">
                <a:solidFill>
                  <a:srgbClr val="FF0000"/>
                </a:solidFill>
              </a:rPr>
              <a:t> exp(-</a:t>
            </a:r>
            <a:r>
              <a:rPr lang="da-DK" altLang="en-US" sz="2800" b="1" i="1">
                <a:solidFill>
                  <a:srgbClr val="FF0000"/>
                </a:solidFill>
              </a:rPr>
              <a:t>E</a:t>
            </a:r>
            <a:r>
              <a:rPr lang="da-DK" altLang="en-US" sz="2800" b="1" baseline="-25000">
                <a:solidFill>
                  <a:srgbClr val="FF0000"/>
                </a:solidFill>
              </a:rPr>
              <a:t>D</a:t>
            </a:r>
            <a:r>
              <a:rPr lang="da-DK" altLang="en-US" sz="2800" b="1">
                <a:solidFill>
                  <a:srgbClr val="FF0000"/>
                </a:solidFill>
              </a:rPr>
              <a:t>/</a:t>
            </a:r>
            <a:r>
              <a:rPr lang="da-DK" altLang="en-US" sz="2800" b="1" i="1">
                <a:solidFill>
                  <a:srgbClr val="FF0000"/>
                </a:solidFill>
              </a:rPr>
              <a:t>kT</a:t>
            </a:r>
            <a:r>
              <a:rPr lang="da-DK" altLang="en-US" sz="2800" b="1">
                <a:solidFill>
                  <a:srgbClr val="FF0000"/>
                </a:solidFill>
              </a:rPr>
              <a:t>)</a:t>
            </a:r>
            <a:endParaRPr lang="en-GB" altLang="en-US" sz="2800" b="1">
              <a:solidFill>
                <a:srgbClr val="FF0000"/>
              </a:solidFill>
            </a:endParaRPr>
          </a:p>
        </p:txBody>
      </p:sp>
      <p:sp>
        <p:nvSpPr>
          <p:cNvPr id="44044" name="Rectangle 14">
            <a:extLst>
              <a:ext uri="{FF2B5EF4-FFF2-40B4-BE49-F238E27FC236}">
                <a16:creationId xmlns:a16="http://schemas.microsoft.com/office/drawing/2014/main" id="{DC8992A7-03B8-E550-18F5-BE7886B8F440}"/>
              </a:ext>
            </a:extLst>
          </p:cNvPr>
          <p:cNvSpPr>
            <a:spLocks noChangeArrowheads="1"/>
          </p:cNvSpPr>
          <p:nvPr/>
        </p:nvSpPr>
        <p:spPr bwMode="auto">
          <a:xfrm>
            <a:off x="2590800" y="5867400"/>
            <a:ext cx="24463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400" b="1"/>
              <a:t>with  </a:t>
            </a:r>
            <a:r>
              <a:rPr lang="da-DK" altLang="en-US" sz="2400" b="1" i="1"/>
              <a:t>D</a:t>
            </a:r>
            <a:r>
              <a:rPr lang="da-DK" altLang="en-US" sz="2400" b="1" baseline="-25000"/>
              <a:t>0</a:t>
            </a:r>
            <a:r>
              <a:rPr lang="da-DK" altLang="en-US" sz="2400" b="1"/>
              <a:t> =</a:t>
            </a:r>
            <a:r>
              <a:rPr lang="da-DK" altLang="en-US" sz="2400" b="1" baseline="-25000">
                <a:solidFill>
                  <a:srgbClr val="FF0000"/>
                </a:solidFill>
              </a:rPr>
              <a:t> </a:t>
            </a:r>
            <a:r>
              <a:rPr lang="da-DK" altLang="en-US" sz="2400" b="1" i="1">
                <a:sym typeface="Symbol" panose="05050102010706020507" pitchFamily="18" charset="2"/>
              </a:rPr>
              <a:t>h</a:t>
            </a:r>
            <a:r>
              <a:rPr lang="da-DK" altLang="en-US" sz="2400" b="1" baseline="-25000"/>
              <a:t>0</a:t>
            </a:r>
            <a:r>
              <a:rPr lang="da-DK" altLang="en-US" sz="2400" b="1" i="1">
                <a:sym typeface="Symbol" panose="05050102010706020507" pitchFamily="18" charset="2"/>
              </a:rPr>
              <a:t></a:t>
            </a:r>
            <a:r>
              <a:rPr lang="da-DK" altLang="en-US" sz="2400" b="1" baseline="30000">
                <a:sym typeface="Symbol" panose="05050102010706020507" pitchFamily="18" charset="2"/>
              </a:rPr>
              <a:t>2</a:t>
            </a:r>
            <a:r>
              <a:rPr lang="da-DK" altLang="en-US" sz="2400" b="1"/>
              <a:t>/2</a:t>
            </a:r>
            <a:endParaRPr lang="en-GB" altLang="en-US" sz="2400" b="1"/>
          </a:p>
        </p:txBody>
      </p:sp>
      <p:sp>
        <p:nvSpPr>
          <p:cNvPr id="41999" name="Rectangle 15">
            <a:extLst>
              <a:ext uri="{FF2B5EF4-FFF2-40B4-BE49-F238E27FC236}">
                <a16:creationId xmlns:a16="http://schemas.microsoft.com/office/drawing/2014/main" id="{8192FF77-F610-49E8-2DCB-5F6AF1D03D87}"/>
              </a:ext>
            </a:extLst>
          </p:cNvPr>
          <p:cNvSpPr>
            <a:spLocks noGrp="1" noChangeArrowheads="1"/>
          </p:cNvSpPr>
          <p:nvPr>
            <p:ph type="title"/>
          </p:nvPr>
        </p:nvSpPr>
        <p:spPr bwMode="auto">
          <a:xfrm>
            <a:off x="12700" y="103191"/>
            <a:ext cx="4055244" cy="6619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eaLnBrk="1" hangingPunct="1">
              <a:defRPr/>
            </a:pPr>
            <a:r>
              <a:rPr lang="da-DK" sz="3600" b="1" dirty="0">
                <a:effectLst>
                  <a:outerShdw blurRad="38100" dist="38100" dir="2700000" algn="tl">
                    <a:srgbClr val="C0C0C0"/>
                  </a:outerShdw>
                </a:effectLst>
              </a:rPr>
              <a:t>Surface diffusion</a:t>
            </a:r>
          </a:p>
        </p:txBody>
      </p:sp>
      <p:graphicFrame>
        <p:nvGraphicFramePr>
          <p:cNvPr id="44046" name="Object 16">
            <a:extLst>
              <a:ext uri="{FF2B5EF4-FFF2-40B4-BE49-F238E27FC236}">
                <a16:creationId xmlns:a16="http://schemas.microsoft.com/office/drawing/2014/main" id="{7CA21084-D876-021A-226B-1AB08736BDBB}"/>
              </a:ext>
            </a:extLst>
          </p:cNvPr>
          <p:cNvGraphicFramePr>
            <a:graphicFrameLocks noChangeAspect="1"/>
          </p:cNvGraphicFramePr>
          <p:nvPr/>
        </p:nvGraphicFramePr>
        <p:xfrm>
          <a:off x="5989638" y="812800"/>
          <a:ext cx="2773362" cy="1639888"/>
        </p:xfrm>
        <a:graphic>
          <a:graphicData uri="http://schemas.openxmlformats.org/presentationml/2006/ole">
            <mc:AlternateContent xmlns:mc="http://schemas.openxmlformats.org/markup-compatibility/2006">
              <mc:Choice xmlns:v="urn:schemas-microsoft-com:vml" Requires="v">
                <p:oleObj spid="_x0000_s4114" name="CorelDRAW" r:id="rId3" imgW="3724275" imgH="2085975" progId="CorelDraw.Graphic.8">
                  <p:embed/>
                </p:oleObj>
              </mc:Choice>
              <mc:Fallback>
                <p:oleObj name="CorelDRAW" r:id="rId3" imgW="3724275" imgH="2085975" progId="CorelDraw.Graphic.8">
                  <p:embed/>
                  <p:pic>
                    <p:nvPicPr>
                      <p:cNvPr id="44046" name="Object 16">
                        <a:extLst>
                          <a:ext uri="{FF2B5EF4-FFF2-40B4-BE49-F238E27FC236}">
                            <a16:creationId xmlns:a16="http://schemas.microsoft.com/office/drawing/2014/main" id="{7CA21084-D876-021A-226B-1AB08736BD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9638" y="812800"/>
                        <a:ext cx="2773362" cy="163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047" name="Rectangle 17">
            <a:extLst>
              <a:ext uri="{FF2B5EF4-FFF2-40B4-BE49-F238E27FC236}">
                <a16:creationId xmlns:a16="http://schemas.microsoft.com/office/drawing/2014/main" id="{B3F22C09-E3BB-9BBF-6EE6-C84F0F579C34}"/>
              </a:ext>
            </a:extLst>
          </p:cNvPr>
          <p:cNvSpPr>
            <a:spLocks noChangeArrowheads="1"/>
          </p:cNvSpPr>
          <p:nvPr/>
        </p:nvSpPr>
        <p:spPr bwMode="auto">
          <a:xfrm>
            <a:off x="2797175" y="2586038"/>
            <a:ext cx="23844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800" b="1">
                <a:solidFill>
                  <a:srgbClr val="FF0000"/>
                </a:solidFill>
                <a:sym typeface="Symbol" panose="05050102010706020507" pitchFamily="18" charset="2"/>
              </a:rPr>
              <a:t></a:t>
            </a:r>
            <a:r>
              <a:rPr lang="da-DK" altLang="en-US" sz="2800" b="1">
                <a:solidFill>
                  <a:srgbClr val="FF0000"/>
                </a:solidFill>
              </a:rPr>
              <a:t>(</a:t>
            </a:r>
            <a:r>
              <a:rPr lang="da-DK" altLang="en-US" sz="2800" b="1">
                <a:solidFill>
                  <a:srgbClr val="FF0000"/>
                </a:solidFill>
                <a:cs typeface="Arial" panose="020B0604020202020204" pitchFamily="34" charset="0"/>
                <a:sym typeface="Symbol" panose="05050102010706020507" pitchFamily="18" charset="2"/>
              </a:rPr>
              <a:t>Δ</a:t>
            </a:r>
            <a:r>
              <a:rPr lang="da-DK" altLang="en-US" sz="2800" b="1" i="1">
                <a:solidFill>
                  <a:srgbClr val="FF0000"/>
                </a:solidFill>
                <a:sym typeface="Symbol" panose="05050102010706020507" pitchFamily="18" charset="2"/>
              </a:rPr>
              <a:t>x</a:t>
            </a:r>
            <a:r>
              <a:rPr lang="da-DK" altLang="en-US" sz="2800" b="1">
                <a:solidFill>
                  <a:srgbClr val="FF0000"/>
                </a:solidFill>
                <a:sym typeface="Symbol" panose="05050102010706020507" pitchFamily="18" charset="2"/>
              </a:rPr>
              <a:t>)</a:t>
            </a:r>
            <a:r>
              <a:rPr lang="da-DK" altLang="en-US" sz="2800" b="1" baseline="30000">
                <a:solidFill>
                  <a:srgbClr val="FF0000"/>
                </a:solidFill>
                <a:sym typeface="Symbol" panose="05050102010706020507" pitchFamily="18" charset="2"/>
              </a:rPr>
              <a:t>2</a:t>
            </a:r>
            <a:r>
              <a:rPr lang="da-DK" altLang="en-US" sz="2800" b="1">
                <a:solidFill>
                  <a:srgbClr val="FF0000"/>
                </a:solidFill>
                <a:sym typeface="Symbol" panose="05050102010706020507" pitchFamily="18" charset="2"/>
              </a:rPr>
              <a:t> = </a:t>
            </a:r>
            <a:r>
              <a:rPr lang="da-DK" altLang="en-US" sz="2800" b="1" i="1">
                <a:solidFill>
                  <a:srgbClr val="FF0000"/>
                </a:solidFill>
                <a:sym typeface="Symbol" panose="05050102010706020507" pitchFamily="18" charset="2"/>
              </a:rPr>
              <a:t></a:t>
            </a:r>
            <a:r>
              <a:rPr lang="da-DK" altLang="en-US" sz="2800" b="1" baseline="30000">
                <a:solidFill>
                  <a:srgbClr val="FF0000"/>
                </a:solidFill>
                <a:sym typeface="Symbol" panose="05050102010706020507" pitchFamily="18" charset="2"/>
              </a:rPr>
              <a:t>2 </a:t>
            </a:r>
            <a:r>
              <a:rPr lang="da-DK" altLang="en-US" sz="2800" b="1" i="1">
                <a:solidFill>
                  <a:srgbClr val="FF0000"/>
                </a:solidFill>
              </a:rPr>
              <a:t>h</a:t>
            </a:r>
            <a:r>
              <a:rPr lang="da-DK" altLang="en-US" sz="2800" b="1" i="1">
                <a:solidFill>
                  <a:srgbClr val="FF0000"/>
                </a:solidFill>
                <a:sym typeface="Symbol" panose="05050102010706020507" pitchFamily="18" charset="2"/>
              </a:rPr>
              <a:t>t</a:t>
            </a:r>
          </a:p>
        </p:txBody>
      </p:sp>
      <p:sp>
        <p:nvSpPr>
          <p:cNvPr id="44048" name="Rectangle 18">
            <a:extLst>
              <a:ext uri="{FF2B5EF4-FFF2-40B4-BE49-F238E27FC236}">
                <a16:creationId xmlns:a16="http://schemas.microsoft.com/office/drawing/2014/main" id="{A36504E1-8A10-83F9-E5C2-CFA2EB85F8C3}"/>
              </a:ext>
            </a:extLst>
          </p:cNvPr>
          <p:cNvSpPr>
            <a:spLocks noChangeArrowheads="1"/>
          </p:cNvSpPr>
          <p:nvPr/>
        </p:nvSpPr>
        <p:spPr bwMode="auto">
          <a:xfrm>
            <a:off x="2590800" y="4510088"/>
            <a:ext cx="24780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da-DK" altLang="en-US" sz="2000"/>
              <a:t> </a:t>
            </a:r>
            <a:r>
              <a:rPr lang="da-DK" altLang="en-US" sz="2800" b="1" i="1">
                <a:solidFill>
                  <a:srgbClr val="FF0000"/>
                </a:solidFill>
              </a:rPr>
              <a:t>D </a:t>
            </a:r>
            <a:r>
              <a:rPr lang="da-DK" altLang="en-US" sz="2800" b="1">
                <a:solidFill>
                  <a:srgbClr val="FF0000"/>
                </a:solidFill>
              </a:rPr>
              <a:t>= </a:t>
            </a:r>
            <a:r>
              <a:rPr lang="da-DK" altLang="en-US" sz="2800" b="1">
                <a:solidFill>
                  <a:srgbClr val="FF0000"/>
                </a:solidFill>
                <a:sym typeface="Symbol" panose="05050102010706020507" pitchFamily="18" charset="2"/>
              </a:rPr>
              <a:t></a:t>
            </a:r>
            <a:r>
              <a:rPr lang="da-DK" altLang="en-US" sz="2800" b="1">
                <a:solidFill>
                  <a:srgbClr val="FF0000"/>
                </a:solidFill>
              </a:rPr>
              <a:t>(</a:t>
            </a:r>
            <a:r>
              <a:rPr lang="da-DK" altLang="en-US" sz="2800" b="1">
                <a:solidFill>
                  <a:srgbClr val="FF0000"/>
                </a:solidFill>
                <a:cs typeface="Arial" panose="020B0604020202020204" pitchFamily="34" charset="0"/>
                <a:sym typeface="Symbol" panose="05050102010706020507" pitchFamily="18" charset="2"/>
              </a:rPr>
              <a:t>Δ</a:t>
            </a:r>
            <a:r>
              <a:rPr lang="da-DK" altLang="en-US" sz="2800" b="1" i="1">
                <a:solidFill>
                  <a:srgbClr val="FF0000"/>
                </a:solidFill>
                <a:sym typeface="Symbol" panose="05050102010706020507" pitchFamily="18" charset="2"/>
              </a:rPr>
              <a:t>x</a:t>
            </a:r>
            <a:r>
              <a:rPr lang="da-DK" altLang="en-US" sz="2800" b="1">
                <a:solidFill>
                  <a:srgbClr val="FF0000"/>
                </a:solidFill>
                <a:sym typeface="Symbol" panose="05050102010706020507" pitchFamily="18" charset="2"/>
              </a:rPr>
              <a:t>)</a:t>
            </a:r>
            <a:r>
              <a:rPr lang="da-DK" altLang="en-US" sz="2800" b="1" baseline="30000">
                <a:solidFill>
                  <a:srgbClr val="FF0000"/>
                </a:solidFill>
                <a:sym typeface="Symbol" panose="05050102010706020507" pitchFamily="18" charset="2"/>
              </a:rPr>
              <a:t>2</a:t>
            </a:r>
            <a:r>
              <a:rPr lang="da-DK" altLang="en-US" sz="2800" b="1">
                <a:solidFill>
                  <a:srgbClr val="FF0000"/>
                </a:solidFill>
                <a:sym typeface="Symbol" panose="05050102010706020507" pitchFamily="18" charset="2"/>
              </a:rPr>
              <a:t>/2</a:t>
            </a:r>
            <a:r>
              <a:rPr lang="da-DK" altLang="en-US" sz="2800" b="1" i="1">
                <a:solidFill>
                  <a:srgbClr val="FF0000"/>
                </a:solidFill>
                <a:sym typeface="Symbol" panose="05050102010706020507" pitchFamily="18" charset="2"/>
              </a:rPr>
              <a:t>t</a:t>
            </a:r>
            <a:r>
              <a:rPr lang="da-DK" altLang="en-US" sz="2400" b="1">
                <a:solidFill>
                  <a:srgbClr val="FF0000"/>
                </a:solidFill>
                <a:sym typeface="Symbol" panose="05050102010706020507" pitchFamily="18" charset="2"/>
              </a:rPr>
              <a:t> </a:t>
            </a:r>
            <a:endParaRPr lang="en-GB" altLang="en-US" sz="2400" b="1">
              <a:solidFill>
                <a:srgbClr val="FF0000"/>
              </a:solidFill>
              <a:sym typeface="Symbol" panose="05050102010706020507" pitchFamily="18" charset="2"/>
            </a:endParaRPr>
          </a:p>
        </p:txBody>
      </p:sp>
      <p:sp>
        <p:nvSpPr>
          <p:cNvPr id="44049" name="Rectangle 19">
            <a:extLst>
              <a:ext uri="{FF2B5EF4-FFF2-40B4-BE49-F238E27FC236}">
                <a16:creationId xmlns:a16="http://schemas.microsoft.com/office/drawing/2014/main" id="{675F10A7-36BE-2EDB-FD26-2681FFD5981E}"/>
              </a:ext>
            </a:extLst>
          </p:cNvPr>
          <p:cNvSpPr>
            <a:spLocks noChangeArrowheads="1"/>
          </p:cNvSpPr>
          <p:nvPr/>
        </p:nvSpPr>
        <p:spPr bwMode="auto">
          <a:xfrm>
            <a:off x="7221538" y="42068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b="1">
                <a:solidFill>
                  <a:schemeClr val="tx2"/>
                </a:solidFill>
                <a:cs typeface="Arial" panose="020B0604020202020204" pitchFamily="34" charset="0"/>
                <a:sym typeface="Symbol" panose="05050102010706020507" pitchFamily="18" charset="2"/>
              </a:rPr>
              <a:t>Δ</a:t>
            </a:r>
            <a:r>
              <a:rPr lang="da-DK" altLang="en-US" b="1" i="1">
                <a:solidFill>
                  <a:schemeClr val="tx2"/>
                </a:solidFill>
              </a:rPr>
              <a:t>x</a:t>
            </a:r>
            <a:endParaRPr lang="en-GB" altLang="en-US" b="1" i="1">
              <a:solidFill>
                <a:schemeClr val="tx2"/>
              </a:solidFill>
            </a:endParaRPr>
          </a:p>
        </p:txBody>
      </p:sp>
      <p:sp>
        <p:nvSpPr>
          <p:cNvPr id="44050" name="Rectangle 20">
            <a:extLst>
              <a:ext uri="{FF2B5EF4-FFF2-40B4-BE49-F238E27FC236}">
                <a16:creationId xmlns:a16="http://schemas.microsoft.com/office/drawing/2014/main" id="{F6619F0D-EA0C-1EF5-12FF-9FC6A2C8EA46}"/>
              </a:ext>
            </a:extLst>
          </p:cNvPr>
          <p:cNvSpPr>
            <a:spLocks noChangeArrowheads="1"/>
          </p:cNvSpPr>
          <p:nvPr/>
        </p:nvSpPr>
        <p:spPr bwMode="auto">
          <a:xfrm>
            <a:off x="5486400" y="993775"/>
            <a:ext cx="533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93" tIns="45695" rIns="91393" bIns="45695">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2400" b="1" i="1">
                <a:solidFill>
                  <a:srgbClr val="FF0000"/>
                </a:solidFill>
              </a:rPr>
              <a:t>E</a:t>
            </a:r>
            <a:r>
              <a:rPr lang="da-DK" altLang="en-US" sz="2400" b="1" baseline="-25000">
                <a:solidFill>
                  <a:srgbClr val="FF0000"/>
                </a:solidFill>
              </a:rPr>
              <a:t>D</a:t>
            </a:r>
            <a:endParaRPr lang="en-GB" altLang="en-US" sz="2400" b="1" baseline="-25000">
              <a:solidFill>
                <a:srgbClr val="FF0000"/>
              </a:solidFill>
            </a:endParaRPr>
          </a:p>
        </p:txBody>
      </p:sp>
      <p:sp>
        <p:nvSpPr>
          <p:cNvPr id="44051" name="Line 21">
            <a:extLst>
              <a:ext uri="{FF2B5EF4-FFF2-40B4-BE49-F238E27FC236}">
                <a16:creationId xmlns:a16="http://schemas.microsoft.com/office/drawing/2014/main" id="{53F8ED5F-6554-18FA-24BE-1323621202E7}"/>
              </a:ext>
            </a:extLst>
          </p:cNvPr>
          <p:cNvSpPr>
            <a:spLocks noChangeShapeType="1"/>
          </p:cNvSpPr>
          <p:nvPr/>
        </p:nvSpPr>
        <p:spPr bwMode="auto">
          <a:xfrm>
            <a:off x="6315075" y="4649788"/>
            <a:ext cx="1588" cy="14763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2" name="Line 22">
            <a:extLst>
              <a:ext uri="{FF2B5EF4-FFF2-40B4-BE49-F238E27FC236}">
                <a16:creationId xmlns:a16="http://schemas.microsoft.com/office/drawing/2014/main" id="{B344ED57-8075-B932-A21A-E87F019CD4A3}"/>
              </a:ext>
            </a:extLst>
          </p:cNvPr>
          <p:cNvSpPr>
            <a:spLocks noChangeShapeType="1"/>
          </p:cNvSpPr>
          <p:nvPr/>
        </p:nvSpPr>
        <p:spPr bwMode="auto">
          <a:xfrm>
            <a:off x="8539163" y="4649788"/>
            <a:ext cx="1587" cy="14763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3" name="Line 23">
            <a:extLst>
              <a:ext uri="{FF2B5EF4-FFF2-40B4-BE49-F238E27FC236}">
                <a16:creationId xmlns:a16="http://schemas.microsoft.com/office/drawing/2014/main" id="{74B019D4-DC30-6EF6-2F32-65784363E681}"/>
              </a:ext>
            </a:extLst>
          </p:cNvPr>
          <p:cNvSpPr>
            <a:spLocks noChangeShapeType="1"/>
          </p:cNvSpPr>
          <p:nvPr/>
        </p:nvSpPr>
        <p:spPr bwMode="auto">
          <a:xfrm>
            <a:off x="8539163" y="6061075"/>
            <a:ext cx="57150"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4" name="Line 24">
            <a:extLst>
              <a:ext uri="{FF2B5EF4-FFF2-40B4-BE49-F238E27FC236}">
                <a16:creationId xmlns:a16="http://schemas.microsoft.com/office/drawing/2014/main" id="{078F1EF6-F07C-2ED4-29E0-35DF48F40D08}"/>
              </a:ext>
            </a:extLst>
          </p:cNvPr>
          <p:cNvSpPr>
            <a:spLocks noChangeShapeType="1"/>
          </p:cNvSpPr>
          <p:nvPr/>
        </p:nvSpPr>
        <p:spPr bwMode="auto">
          <a:xfrm>
            <a:off x="6256338" y="6061075"/>
            <a:ext cx="58737"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5" name="Line 25">
            <a:extLst>
              <a:ext uri="{FF2B5EF4-FFF2-40B4-BE49-F238E27FC236}">
                <a16:creationId xmlns:a16="http://schemas.microsoft.com/office/drawing/2014/main" id="{E30D4770-3A28-0304-D418-AC6934918705}"/>
              </a:ext>
            </a:extLst>
          </p:cNvPr>
          <p:cNvSpPr>
            <a:spLocks noChangeShapeType="1"/>
          </p:cNvSpPr>
          <p:nvPr/>
        </p:nvSpPr>
        <p:spPr bwMode="auto">
          <a:xfrm>
            <a:off x="8539163" y="597535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6" name="Line 26">
            <a:extLst>
              <a:ext uri="{FF2B5EF4-FFF2-40B4-BE49-F238E27FC236}">
                <a16:creationId xmlns:a16="http://schemas.microsoft.com/office/drawing/2014/main" id="{34F8B1ED-A3B6-3A38-E80F-C8FC7524633F}"/>
              </a:ext>
            </a:extLst>
          </p:cNvPr>
          <p:cNvSpPr>
            <a:spLocks noChangeShapeType="1"/>
          </p:cNvSpPr>
          <p:nvPr/>
        </p:nvSpPr>
        <p:spPr bwMode="auto">
          <a:xfrm>
            <a:off x="6284913" y="597535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7" name="Line 27">
            <a:extLst>
              <a:ext uri="{FF2B5EF4-FFF2-40B4-BE49-F238E27FC236}">
                <a16:creationId xmlns:a16="http://schemas.microsoft.com/office/drawing/2014/main" id="{91166047-0026-0614-A70A-B966494C5974}"/>
              </a:ext>
            </a:extLst>
          </p:cNvPr>
          <p:cNvSpPr>
            <a:spLocks noChangeShapeType="1"/>
          </p:cNvSpPr>
          <p:nvPr/>
        </p:nvSpPr>
        <p:spPr bwMode="auto">
          <a:xfrm>
            <a:off x="8539163" y="589280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8" name="Line 28">
            <a:extLst>
              <a:ext uri="{FF2B5EF4-FFF2-40B4-BE49-F238E27FC236}">
                <a16:creationId xmlns:a16="http://schemas.microsoft.com/office/drawing/2014/main" id="{DAFB4976-48E3-9776-B807-29DE8551E3E8}"/>
              </a:ext>
            </a:extLst>
          </p:cNvPr>
          <p:cNvSpPr>
            <a:spLocks noChangeShapeType="1"/>
          </p:cNvSpPr>
          <p:nvPr/>
        </p:nvSpPr>
        <p:spPr bwMode="auto">
          <a:xfrm>
            <a:off x="6284913" y="589280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59" name="Line 29">
            <a:extLst>
              <a:ext uri="{FF2B5EF4-FFF2-40B4-BE49-F238E27FC236}">
                <a16:creationId xmlns:a16="http://schemas.microsoft.com/office/drawing/2014/main" id="{39F408BF-875C-B750-611B-392EEA049F5D}"/>
              </a:ext>
            </a:extLst>
          </p:cNvPr>
          <p:cNvSpPr>
            <a:spLocks noChangeShapeType="1"/>
          </p:cNvSpPr>
          <p:nvPr/>
        </p:nvSpPr>
        <p:spPr bwMode="auto">
          <a:xfrm>
            <a:off x="8539163" y="5808663"/>
            <a:ext cx="28575" cy="1587"/>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0" name="Line 30">
            <a:extLst>
              <a:ext uri="{FF2B5EF4-FFF2-40B4-BE49-F238E27FC236}">
                <a16:creationId xmlns:a16="http://schemas.microsoft.com/office/drawing/2014/main" id="{8A6E68F3-D2B5-20AB-34D8-54BC18A8D609}"/>
              </a:ext>
            </a:extLst>
          </p:cNvPr>
          <p:cNvSpPr>
            <a:spLocks noChangeShapeType="1"/>
          </p:cNvSpPr>
          <p:nvPr/>
        </p:nvSpPr>
        <p:spPr bwMode="auto">
          <a:xfrm>
            <a:off x="6284913" y="5808663"/>
            <a:ext cx="30162" cy="1587"/>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1" name="Line 31">
            <a:extLst>
              <a:ext uri="{FF2B5EF4-FFF2-40B4-BE49-F238E27FC236}">
                <a16:creationId xmlns:a16="http://schemas.microsoft.com/office/drawing/2014/main" id="{8A2321AA-EA8D-AFFA-7152-9911C85BC88A}"/>
              </a:ext>
            </a:extLst>
          </p:cNvPr>
          <p:cNvSpPr>
            <a:spLocks noChangeShapeType="1"/>
          </p:cNvSpPr>
          <p:nvPr/>
        </p:nvSpPr>
        <p:spPr bwMode="auto">
          <a:xfrm>
            <a:off x="8539163" y="5724525"/>
            <a:ext cx="57150"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2" name="Line 32">
            <a:extLst>
              <a:ext uri="{FF2B5EF4-FFF2-40B4-BE49-F238E27FC236}">
                <a16:creationId xmlns:a16="http://schemas.microsoft.com/office/drawing/2014/main" id="{E0E9E753-FD44-5766-095B-8EC7CAB0A97E}"/>
              </a:ext>
            </a:extLst>
          </p:cNvPr>
          <p:cNvSpPr>
            <a:spLocks noChangeShapeType="1"/>
          </p:cNvSpPr>
          <p:nvPr/>
        </p:nvSpPr>
        <p:spPr bwMode="auto">
          <a:xfrm>
            <a:off x="6256338" y="5724525"/>
            <a:ext cx="58737"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3" name="Line 33">
            <a:extLst>
              <a:ext uri="{FF2B5EF4-FFF2-40B4-BE49-F238E27FC236}">
                <a16:creationId xmlns:a16="http://schemas.microsoft.com/office/drawing/2014/main" id="{82B99898-43AC-885D-8047-CFD91BAD9501}"/>
              </a:ext>
            </a:extLst>
          </p:cNvPr>
          <p:cNvSpPr>
            <a:spLocks noChangeShapeType="1"/>
          </p:cNvSpPr>
          <p:nvPr/>
        </p:nvSpPr>
        <p:spPr bwMode="auto">
          <a:xfrm>
            <a:off x="8539163" y="563880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4" name="Line 34">
            <a:extLst>
              <a:ext uri="{FF2B5EF4-FFF2-40B4-BE49-F238E27FC236}">
                <a16:creationId xmlns:a16="http://schemas.microsoft.com/office/drawing/2014/main" id="{C6DB89B2-FD36-BC82-C00D-CBD5C1498874}"/>
              </a:ext>
            </a:extLst>
          </p:cNvPr>
          <p:cNvSpPr>
            <a:spLocks noChangeShapeType="1"/>
          </p:cNvSpPr>
          <p:nvPr/>
        </p:nvSpPr>
        <p:spPr bwMode="auto">
          <a:xfrm>
            <a:off x="6284913" y="563880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5" name="Line 35">
            <a:extLst>
              <a:ext uri="{FF2B5EF4-FFF2-40B4-BE49-F238E27FC236}">
                <a16:creationId xmlns:a16="http://schemas.microsoft.com/office/drawing/2014/main" id="{FFD755DF-4FBE-B0B3-C042-953268681899}"/>
              </a:ext>
            </a:extLst>
          </p:cNvPr>
          <p:cNvSpPr>
            <a:spLocks noChangeShapeType="1"/>
          </p:cNvSpPr>
          <p:nvPr/>
        </p:nvSpPr>
        <p:spPr bwMode="auto">
          <a:xfrm>
            <a:off x="8539163" y="555625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6" name="Line 36">
            <a:extLst>
              <a:ext uri="{FF2B5EF4-FFF2-40B4-BE49-F238E27FC236}">
                <a16:creationId xmlns:a16="http://schemas.microsoft.com/office/drawing/2014/main" id="{71F2D2EA-BC86-962E-110B-8EFD45104DD0}"/>
              </a:ext>
            </a:extLst>
          </p:cNvPr>
          <p:cNvSpPr>
            <a:spLocks noChangeShapeType="1"/>
          </p:cNvSpPr>
          <p:nvPr/>
        </p:nvSpPr>
        <p:spPr bwMode="auto">
          <a:xfrm>
            <a:off x="6284913" y="555625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7" name="Line 37">
            <a:extLst>
              <a:ext uri="{FF2B5EF4-FFF2-40B4-BE49-F238E27FC236}">
                <a16:creationId xmlns:a16="http://schemas.microsoft.com/office/drawing/2014/main" id="{E3140FA1-B584-6B82-923C-B9115DD7D383}"/>
              </a:ext>
            </a:extLst>
          </p:cNvPr>
          <p:cNvSpPr>
            <a:spLocks noChangeShapeType="1"/>
          </p:cNvSpPr>
          <p:nvPr/>
        </p:nvSpPr>
        <p:spPr bwMode="auto">
          <a:xfrm>
            <a:off x="8539163" y="547370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8" name="Line 38">
            <a:extLst>
              <a:ext uri="{FF2B5EF4-FFF2-40B4-BE49-F238E27FC236}">
                <a16:creationId xmlns:a16="http://schemas.microsoft.com/office/drawing/2014/main" id="{22F7A4B8-B0AA-2B54-6DEA-85F003202236}"/>
              </a:ext>
            </a:extLst>
          </p:cNvPr>
          <p:cNvSpPr>
            <a:spLocks noChangeShapeType="1"/>
          </p:cNvSpPr>
          <p:nvPr/>
        </p:nvSpPr>
        <p:spPr bwMode="auto">
          <a:xfrm>
            <a:off x="6284913" y="547370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69" name="Line 39">
            <a:extLst>
              <a:ext uri="{FF2B5EF4-FFF2-40B4-BE49-F238E27FC236}">
                <a16:creationId xmlns:a16="http://schemas.microsoft.com/office/drawing/2014/main" id="{2611B75A-D339-FF4E-220C-ADEF09A9D866}"/>
              </a:ext>
            </a:extLst>
          </p:cNvPr>
          <p:cNvSpPr>
            <a:spLocks noChangeShapeType="1"/>
          </p:cNvSpPr>
          <p:nvPr/>
        </p:nvSpPr>
        <p:spPr bwMode="auto">
          <a:xfrm>
            <a:off x="8539163" y="5387975"/>
            <a:ext cx="57150"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0" name="Line 40">
            <a:extLst>
              <a:ext uri="{FF2B5EF4-FFF2-40B4-BE49-F238E27FC236}">
                <a16:creationId xmlns:a16="http://schemas.microsoft.com/office/drawing/2014/main" id="{ADB28F29-A84B-E83F-7F14-01F21CBD0E76}"/>
              </a:ext>
            </a:extLst>
          </p:cNvPr>
          <p:cNvSpPr>
            <a:spLocks noChangeShapeType="1"/>
          </p:cNvSpPr>
          <p:nvPr/>
        </p:nvSpPr>
        <p:spPr bwMode="auto">
          <a:xfrm>
            <a:off x="6256338" y="5387975"/>
            <a:ext cx="58737"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1" name="Line 41">
            <a:extLst>
              <a:ext uri="{FF2B5EF4-FFF2-40B4-BE49-F238E27FC236}">
                <a16:creationId xmlns:a16="http://schemas.microsoft.com/office/drawing/2014/main" id="{1DA048DF-9BE0-163B-F857-84230033DFEE}"/>
              </a:ext>
            </a:extLst>
          </p:cNvPr>
          <p:cNvSpPr>
            <a:spLocks noChangeShapeType="1"/>
          </p:cNvSpPr>
          <p:nvPr/>
        </p:nvSpPr>
        <p:spPr bwMode="auto">
          <a:xfrm>
            <a:off x="8539163" y="5305425"/>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2" name="Line 42">
            <a:extLst>
              <a:ext uri="{FF2B5EF4-FFF2-40B4-BE49-F238E27FC236}">
                <a16:creationId xmlns:a16="http://schemas.microsoft.com/office/drawing/2014/main" id="{4AE876FC-45D0-BD58-96C6-EACE78091493}"/>
              </a:ext>
            </a:extLst>
          </p:cNvPr>
          <p:cNvSpPr>
            <a:spLocks noChangeShapeType="1"/>
          </p:cNvSpPr>
          <p:nvPr/>
        </p:nvSpPr>
        <p:spPr bwMode="auto">
          <a:xfrm>
            <a:off x="6284913" y="5305425"/>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3" name="Line 43">
            <a:extLst>
              <a:ext uri="{FF2B5EF4-FFF2-40B4-BE49-F238E27FC236}">
                <a16:creationId xmlns:a16="http://schemas.microsoft.com/office/drawing/2014/main" id="{4A9FECD8-353F-83AE-E70E-C6042B28860B}"/>
              </a:ext>
            </a:extLst>
          </p:cNvPr>
          <p:cNvSpPr>
            <a:spLocks noChangeShapeType="1"/>
          </p:cNvSpPr>
          <p:nvPr/>
        </p:nvSpPr>
        <p:spPr bwMode="auto">
          <a:xfrm>
            <a:off x="8539163" y="521970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4" name="Line 44">
            <a:extLst>
              <a:ext uri="{FF2B5EF4-FFF2-40B4-BE49-F238E27FC236}">
                <a16:creationId xmlns:a16="http://schemas.microsoft.com/office/drawing/2014/main" id="{F8BC2A85-827D-61BC-4268-997021D7E83D}"/>
              </a:ext>
            </a:extLst>
          </p:cNvPr>
          <p:cNvSpPr>
            <a:spLocks noChangeShapeType="1"/>
          </p:cNvSpPr>
          <p:nvPr/>
        </p:nvSpPr>
        <p:spPr bwMode="auto">
          <a:xfrm>
            <a:off x="6284913" y="521970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5" name="Line 45">
            <a:extLst>
              <a:ext uri="{FF2B5EF4-FFF2-40B4-BE49-F238E27FC236}">
                <a16:creationId xmlns:a16="http://schemas.microsoft.com/office/drawing/2014/main" id="{0543B9CA-280D-E5EA-D752-7E83D9C51EB3}"/>
              </a:ext>
            </a:extLst>
          </p:cNvPr>
          <p:cNvSpPr>
            <a:spLocks noChangeShapeType="1"/>
          </p:cNvSpPr>
          <p:nvPr/>
        </p:nvSpPr>
        <p:spPr bwMode="auto">
          <a:xfrm>
            <a:off x="8539163" y="513715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6" name="Line 46">
            <a:extLst>
              <a:ext uri="{FF2B5EF4-FFF2-40B4-BE49-F238E27FC236}">
                <a16:creationId xmlns:a16="http://schemas.microsoft.com/office/drawing/2014/main" id="{D4F82E54-63A7-3910-1F30-0292D7D99BFA}"/>
              </a:ext>
            </a:extLst>
          </p:cNvPr>
          <p:cNvSpPr>
            <a:spLocks noChangeShapeType="1"/>
          </p:cNvSpPr>
          <p:nvPr/>
        </p:nvSpPr>
        <p:spPr bwMode="auto">
          <a:xfrm>
            <a:off x="6284913" y="513715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7" name="Line 47">
            <a:extLst>
              <a:ext uri="{FF2B5EF4-FFF2-40B4-BE49-F238E27FC236}">
                <a16:creationId xmlns:a16="http://schemas.microsoft.com/office/drawing/2014/main" id="{CB2CFEE3-9D83-212C-0915-0467DB7B35BB}"/>
              </a:ext>
            </a:extLst>
          </p:cNvPr>
          <p:cNvSpPr>
            <a:spLocks noChangeShapeType="1"/>
          </p:cNvSpPr>
          <p:nvPr/>
        </p:nvSpPr>
        <p:spPr bwMode="auto">
          <a:xfrm>
            <a:off x="8539163" y="5053013"/>
            <a:ext cx="57150" cy="1587"/>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8" name="Line 48">
            <a:extLst>
              <a:ext uri="{FF2B5EF4-FFF2-40B4-BE49-F238E27FC236}">
                <a16:creationId xmlns:a16="http://schemas.microsoft.com/office/drawing/2014/main" id="{D9CCB73D-6198-3221-2D21-072E1AD26879}"/>
              </a:ext>
            </a:extLst>
          </p:cNvPr>
          <p:cNvSpPr>
            <a:spLocks noChangeShapeType="1"/>
          </p:cNvSpPr>
          <p:nvPr/>
        </p:nvSpPr>
        <p:spPr bwMode="auto">
          <a:xfrm>
            <a:off x="6256338" y="5053013"/>
            <a:ext cx="58737" cy="1587"/>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79" name="Line 49">
            <a:extLst>
              <a:ext uri="{FF2B5EF4-FFF2-40B4-BE49-F238E27FC236}">
                <a16:creationId xmlns:a16="http://schemas.microsoft.com/office/drawing/2014/main" id="{EEDB06B7-ABE2-9440-C7C4-C987477C287C}"/>
              </a:ext>
            </a:extLst>
          </p:cNvPr>
          <p:cNvSpPr>
            <a:spLocks noChangeShapeType="1"/>
          </p:cNvSpPr>
          <p:nvPr/>
        </p:nvSpPr>
        <p:spPr bwMode="auto">
          <a:xfrm>
            <a:off x="8539163" y="4968875"/>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0" name="Line 50">
            <a:extLst>
              <a:ext uri="{FF2B5EF4-FFF2-40B4-BE49-F238E27FC236}">
                <a16:creationId xmlns:a16="http://schemas.microsoft.com/office/drawing/2014/main" id="{C0DD2841-B7B7-F791-E702-2AB4D535F4EF}"/>
              </a:ext>
            </a:extLst>
          </p:cNvPr>
          <p:cNvSpPr>
            <a:spLocks noChangeShapeType="1"/>
          </p:cNvSpPr>
          <p:nvPr/>
        </p:nvSpPr>
        <p:spPr bwMode="auto">
          <a:xfrm>
            <a:off x="6284913" y="4968875"/>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1" name="Line 51">
            <a:extLst>
              <a:ext uri="{FF2B5EF4-FFF2-40B4-BE49-F238E27FC236}">
                <a16:creationId xmlns:a16="http://schemas.microsoft.com/office/drawing/2014/main" id="{240C4045-A991-B6C6-296E-EFE7205E7F7D}"/>
              </a:ext>
            </a:extLst>
          </p:cNvPr>
          <p:cNvSpPr>
            <a:spLocks noChangeShapeType="1"/>
          </p:cNvSpPr>
          <p:nvPr/>
        </p:nvSpPr>
        <p:spPr bwMode="auto">
          <a:xfrm>
            <a:off x="8539163" y="4886325"/>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2" name="Line 52">
            <a:extLst>
              <a:ext uri="{FF2B5EF4-FFF2-40B4-BE49-F238E27FC236}">
                <a16:creationId xmlns:a16="http://schemas.microsoft.com/office/drawing/2014/main" id="{405384B4-5DD4-6C29-7584-25B28373407C}"/>
              </a:ext>
            </a:extLst>
          </p:cNvPr>
          <p:cNvSpPr>
            <a:spLocks noChangeShapeType="1"/>
          </p:cNvSpPr>
          <p:nvPr/>
        </p:nvSpPr>
        <p:spPr bwMode="auto">
          <a:xfrm>
            <a:off x="6284913" y="4886325"/>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3" name="Line 53">
            <a:extLst>
              <a:ext uri="{FF2B5EF4-FFF2-40B4-BE49-F238E27FC236}">
                <a16:creationId xmlns:a16="http://schemas.microsoft.com/office/drawing/2014/main" id="{7926DFDB-672C-9BA1-68C6-2AC062626F70}"/>
              </a:ext>
            </a:extLst>
          </p:cNvPr>
          <p:cNvSpPr>
            <a:spLocks noChangeShapeType="1"/>
          </p:cNvSpPr>
          <p:nvPr/>
        </p:nvSpPr>
        <p:spPr bwMode="auto">
          <a:xfrm>
            <a:off x="8539163" y="4800600"/>
            <a:ext cx="28575"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4" name="Line 54">
            <a:extLst>
              <a:ext uri="{FF2B5EF4-FFF2-40B4-BE49-F238E27FC236}">
                <a16:creationId xmlns:a16="http://schemas.microsoft.com/office/drawing/2014/main" id="{5C2E0E52-A328-FF0A-4530-5D3238531FDA}"/>
              </a:ext>
            </a:extLst>
          </p:cNvPr>
          <p:cNvSpPr>
            <a:spLocks noChangeShapeType="1"/>
          </p:cNvSpPr>
          <p:nvPr/>
        </p:nvSpPr>
        <p:spPr bwMode="auto">
          <a:xfrm>
            <a:off x="6284913" y="4800600"/>
            <a:ext cx="30162"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5" name="Line 55">
            <a:extLst>
              <a:ext uri="{FF2B5EF4-FFF2-40B4-BE49-F238E27FC236}">
                <a16:creationId xmlns:a16="http://schemas.microsoft.com/office/drawing/2014/main" id="{2AA96890-3EB4-6273-DF0C-3F1535D3EA64}"/>
              </a:ext>
            </a:extLst>
          </p:cNvPr>
          <p:cNvSpPr>
            <a:spLocks noChangeShapeType="1"/>
          </p:cNvSpPr>
          <p:nvPr/>
        </p:nvSpPr>
        <p:spPr bwMode="auto">
          <a:xfrm>
            <a:off x="8539163" y="4718050"/>
            <a:ext cx="57150"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6" name="Line 56">
            <a:extLst>
              <a:ext uri="{FF2B5EF4-FFF2-40B4-BE49-F238E27FC236}">
                <a16:creationId xmlns:a16="http://schemas.microsoft.com/office/drawing/2014/main" id="{8EB9182C-33DB-E1B9-2E22-BB8EE547B457}"/>
              </a:ext>
            </a:extLst>
          </p:cNvPr>
          <p:cNvSpPr>
            <a:spLocks noChangeShapeType="1"/>
          </p:cNvSpPr>
          <p:nvPr/>
        </p:nvSpPr>
        <p:spPr bwMode="auto">
          <a:xfrm>
            <a:off x="6256338" y="4718050"/>
            <a:ext cx="58737"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7" name="Line 57">
            <a:extLst>
              <a:ext uri="{FF2B5EF4-FFF2-40B4-BE49-F238E27FC236}">
                <a16:creationId xmlns:a16="http://schemas.microsoft.com/office/drawing/2014/main" id="{CF935A43-B93B-D76D-B9D3-8C77644953CF}"/>
              </a:ext>
            </a:extLst>
          </p:cNvPr>
          <p:cNvSpPr>
            <a:spLocks noChangeShapeType="1"/>
          </p:cNvSpPr>
          <p:nvPr/>
        </p:nvSpPr>
        <p:spPr bwMode="auto">
          <a:xfrm>
            <a:off x="6315075" y="6134100"/>
            <a:ext cx="2224088"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8" name="Line 58">
            <a:extLst>
              <a:ext uri="{FF2B5EF4-FFF2-40B4-BE49-F238E27FC236}">
                <a16:creationId xmlns:a16="http://schemas.microsoft.com/office/drawing/2014/main" id="{1E969F86-EB5C-6100-8271-82D5EF007B3A}"/>
              </a:ext>
            </a:extLst>
          </p:cNvPr>
          <p:cNvSpPr>
            <a:spLocks noChangeShapeType="1"/>
          </p:cNvSpPr>
          <p:nvPr/>
        </p:nvSpPr>
        <p:spPr bwMode="auto">
          <a:xfrm>
            <a:off x="6315075" y="4641850"/>
            <a:ext cx="2224088" cy="1588"/>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89" name="Line 59">
            <a:extLst>
              <a:ext uri="{FF2B5EF4-FFF2-40B4-BE49-F238E27FC236}">
                <a16:creationId xmlns:a16="http://schemas.microsoft.com/office/drawing/2014/main" id="{6D33C703-F667-3C17-2E75-BEAA8D7D05EA}"/>
              </a:ext>
            </a:extLst>
          </p:cNvPr>
          <p:cNvSpPr>
            <a:spLocks noChangeShapeType="1"/>
          </p:cNvSpPr>
          <p:nvPr/>
        </p:nvSpPr>
        <p:spPr bwMode="auto">
          <a:xfrm>
            <a:off x="8456613"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0" name="Line 60">
            <a:extLst>
              <a:ext uri="{FF2B5EF4-FFF2-40B4-BE49-F238E27FC236}">
                <a16:creationId xmlns:a16="http://schemas.microsoft.com/office/drawing/2014/main" id="{305E243B-D0B3-9933-91B4-A1AD40037E26}"/>
              </a:ext>
            </a:extLst>
          </p:cNvPr>
          <p:cNvSpPr>
            <a:spLocks noChangeShapeType="1"/>
          </p:cNvSpPr>
          <p:nvPr/>
        </p:nvSpPr>
        <p:spPr bwMode="auto">
          <a:xfrm>
            <a:off x="8342313"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1" name="Line 61">
            <a:extLst>
              <a:ext uri="{FF2B5EF4-FFF2-40B4-BE49-F238E27FC236}">
                <a16:creationId xmlns:a16="http://schemas.microsoft.com/office/drawing/2014/main" id="{40D4F479-1711-5042-2481-9AF8A2BCEB4D}"/>
              </a:ext>
            </a:extLst>
          </p:cNvPr>
          <p:cNvSpPr>
            <a:spLocks noChangeShapeType="1"/>
          </p:cNvSpPr>
          <p:nvPr/>
        </p:nvSpPr>
        <p:spPr bwMode="auto">
          <a:xfrm>
            <a:off x="8228013" y="6134100"/>
            <a:ext cx="1587" cy="539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2" name="Line 62">
            <a:extLst>
              <a:ext uri="{FF2B5EF4-FFF2-40B4-BE49-F238E27FC236}">
                <a16:creationId xmlns:a16="http://schemas.microsoft.com/office/drawing/2014/main" id="{223AF66B-7A8B-6E8C-E02F-530723E3A50D}"/>
              </a:ext>
            </a:extLst>
          </p:cNvPr>
          <p:cNvSpPr>
            <a:spLocks noChangeShapeType="1"/>
          </p:cNvSpPr>
          <p:nvPr/>
        </p:nvSpPr>
        <p:spPr bwMode="auto">
          <a:xfrm>
            <a:off x="8112125" y="6134100"/>
            <a:ext cx="1588"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3" name="Line 63">
            <a:extLst>
              <a:ext uri="{FF2B5EF4-FFF2-40B4-BE49-F238E27FC236}">
                <a16:creationId xmlns:a16="http://schemas.microsoft.com/office/drawing/2014/main" id="{C58B481A-05AF-84CC-2E68-2EE87F2C3BD3}"/>
              </a:ext>
            </a:extLst>
          </p:cNvPr>
          <p:cNvSpPr>
            <a:spLocks noChangeShapeType="1"/>
          </p:cNvSpPr>
          <p:nvPr/>
        </p:nvSpPr>
        <p:spPr bwMode="auto">
          <a:xfrm>
            <a:off x="7997825" y="6134100"/>
            <a:ext cx="1588"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4" name="Line 64">
            <a:extLst>
              <a:ext uri="{FF2B5EF4-FFF2-40B4-BE49-F238E27FC236}">
                <a16:creationId xmlns:a16="http://schemas.microsoft.com/office/drawing/2014/main" id="{C374E414-51CE-C303-E487-42B1E8049698}"/>
              </a:ext>
            </a:extLst>
          </p:cNvPr>
          <p:cNvSpPr>
            <a:spLocks noChangeShapeType="1"/>
          </p:cNvSpPr>
          <p:nvPr/>
        </p:nvSpPr>
        <p:spPr bwMode="auto">
          <a:xfrm>
            <a:off x="7885113"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5" name="Line 65">
            <a:extLst>
              <a:ext uri="{FF2B5EF4-FFF2-40B4-BE49-F238E27FC236}">
                <a16:creationId xmlns:a16="http://schemas.microsoft.com/office/drawing/2014/main" id="{D08E3D27-3E51-3F49-AB7D-A46EE4A1F335}"/>
              </a:ext>
            </a:extLst>
          </p:cNvPr>
          <p:cNvSpPr>
            <a:spLocks noChangeShapeType="1"/>
          </p:cNvSpPr>
          <p:nvPr/>
        </p:nvSpPr>
        <p:spPr bwMode="auto">
          <a:xfrm>
            <a:off x="7770813" y="6134100"/>
            <a:ext cx="1587" cy="539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6" name="Line 66">
            <a:extLst>
              <a:ext uri="{FF2B5EF4-FFF2-40B4-BE49-F238E27FC236}">
                <a16:creationId xmlns:a16="http://schemas.microsoft.com/office/drawing/2014/main" id="{AAAF9103-ABE3-B695-54B9-7AA1545F0237}"/>
              </a:ext>
            </a:extLst>
          </p:cNvPr>
          <p:cNvSpPr>
            <a:spLocks noChangeShapeType="1"/>
          </p:cNvSpPr>
          <p:nvPr/>
        </p:nvSpPr>
        <p:spPr bwMode="auto">
          <a:xfrm>
            <a:off x="7656513"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7" name="Line 67">
            <a:extLst>
              <a:ext uri="{FF2B5EF4-FFF2-40B4-BE49-F238E27FC236}">
                <a16:creationId xmlns:a16="http://schemas.microsoft.com/office/drawing/2014/main" id="{5E27FC27-51CF-E621-3203-568FF538B195}"/>
              </a:ext>
            </a:extLst>
          </p:cNvPr>
          <p:cNvSpPr>
            <a:spLocks noChangeShapeType="1"/>
          </p:cNvSpPr>
          <p:nvPr/>
        </p:nvSpPr>
        <p:spPr bwMode="auto">
          <a:xfrm>
            <a:off x="7540625" y="6134100"/>
            <a:ext cx="1588"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8" name="Line 68">
            <a:extLst>
              <a:ext uri="{FF2B5EF4-FFF2-40B4-BE49-F238E27FC236}">
                <a16:creationId xmlns:a16="http://schemas.microsoft.com/office/drawing/2014/main" id="{3147AB50-6AF8-8A25-932F-8909E09FD6A4}"/>
              </a:ext>
            </a:extLst>
          </p:cNvPr>
          <p:cNvSpPr>
            <a:spLocks noChangeShapeType="1"/>
          </p:cNvSpPr>
          <p:nvPr/>
        </p:nvSpPr>
        <p:spPr bwMode="auto">
          <a:xfrm>
            <a:off x="7426325" y="6134100"/>
            <a:ext cx="1588"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099" name="Line 69">
            <a:extLst>
              <a:ext uri="{FF2B5EF4-FFF2-40B4-BE49-F238E27FC236}">
                <a16:creationId xmlns:a16="http://schemas.microsoft.com/office/drawing/2014/main" id="{72B7B1E4-98BD-A218-0FB3-601FA0F7D68A}"/>
              </a:ext>
            </a:extLst>
          </p:cNvPr>
          <p:cNvSpPr>
            <a:spLocks noChangeShapeType="1"/>
          </p:cNvSpPr>
          <p:nvPr/>
        </p:nvSpPr>
        <p:spPr bwMode="auto">
          <a:xfrm>
            <a:off x="7312025" y="6134100"/>
            <a:ext cx="1588" cy="539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0" name="Line 70">
            <a:extLst>
              <a:ext uri="{FF2B5EF4-FFF2-40B4-BE49-F238E27FC236}">
                <a16:creationId xmlns:a16="http://schemas.microsoft.com/office/drawing/2014/main" id="{5290A5CE-1C4E-A5E1-8AA4-F36226012A29}"/>
              </a:ext>
            </a:extLst>
          </p:cNvPr>
          <p:cNvSpPr>
            <a:spLocks noChangeShapeType="1"/>
          </p:cNvSpPr>
          <p:nvPr/>
        </p:nvSpPr>
        <p:spPr bwMode="auto">
          <a:xfrm>
            <a:off x="7197725" y="6134100"/>
            <a:ext cx="1588"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1" name="Line 71">
            <a:extLst>
              <a:ext uri="{FF2B5EF4-FFF2-40B4-BE49-F238E27FC236}">
                <a16:creationId xmlns:a16="http://schemas.microsoft.com/office/drawing/2014/main" id="{B0F99A68-9C25-8604-1114-9564A80AE38C}"/>
              </a:ext>
            </a:extLst>
          </p:cNvPr>
          <p:cNvSpPr>
            <a:spLocks noChangeShapeType="1"/>
          </p:cNvSpPr>
          <p:nvPr/>
        </p:nvSpPr>
        <p:spPr bwMode="auto">
          <a:xfrm>
            <a:off x="7081838"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2" name="Line 72">
            <a:extLst>
              <a:ext uri="{FF2B5EF4-FFF2-40B4-BE49-F238E27FC236}">
                <a16:creationId xmlns:a16="http://schemas.microsoft.com/office/drawing/2014/main" id="{A3BAAB8C-3C75-6A7A-3C23-34BDE68DAF3E}"/>
              </a:ext>
            </a:extLst>
          </p:cNvPr>
          <p:cNvSpPr>
            <a:spLocks noChangeShapeType="1"/>
          </p:cNvSpPr>
          <p:nvPr/>
        </p:nvSpPr>
        <p:spPr bwMode="auto">
          <a:xfrm>
            <a:off x="6967538"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3" name="Line 73">
            <a:extLst>
              <a:ext uri="{FF2B5EF4-FFF2-40B4-BE49-F238E27FC236}">
                <a16:creationId xmlns:a16="http://schemas.microsoft.com/office/drawing/2014/main" id="{E8B1B6E1-A641-2B4A-2B4D-0234FE404564}"/>
              </a:ext>
            </a:extLst>
          </p:cNvPr>
          <p:cNvSpPr>
            <a:spLocks noChangeShapeType="1"/>
          </p:cNvSpPr>
          <p:nvPr/>
        </p:nvSpPr>
        <p:spPr bwMode="auto">
          <a:xfrm>
            <a:off x="6853238" y="6134100"/>
            <a:ext cx="1587" cy="539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4" name="Line 74">
            <a:extLst>
              <a:ext uri="{FF2B5EF4-FFF2-40B4-BE49-F238E27FC236}">
                <a16:creationId xmlns:a16="http://schemas.microsoft.com/office/drawing/2014/main" id="{F35156F7-91CC-53B6-1851-CA29D32D5DA4}"/>
              </a:ext>
            </a:extLst>
          </p:cNvPr>
          <p:cNvSpPr>
            <a:spLocks noChangeShapeType="1"/>
          </p:cNvSpPr>
          <p:nvPr/>
        </p:nvSpPr>
        <p:spPr bwMode="auto">
          <a:xfrm>
            <a:off x="6738938"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5" name="Line 75">
            <a:extLst>
              <a:ext uri="{FF2B5EF4-FFF2-40B4-BE49-F238E27FC236}">
                <a16:creationId xmlns:a16="http://schemas.microsoft.com/office/drawing/2014/main" id="{26F7D82D-AF20-24E9-F541-319881249EC9}"/>
              </a:ext>
            </a:extLst>
          </p:cNvPr>
          <p:cNvSpPr>
            <a:spLocks noChangeShapeType="1"/>
          </p:cNvSpPr>
          <p:nvPr/>
        </p:nvSpPr>
        <p:spPr bwMode="auto">
          <a:xfrm>
            <a:off x="6624638"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6" name="Line 76">
            <a:extLst>
              <a:ext uri="{FF2B5EF4-FFF2-40B4-BE49-F238E27FC236}">
                <a16:creationId xmlns:a16="http://schemas.microsoft.com/office/drawing/2014/main" id="{CFEDCBDA-9DFC-C8A8-0998-B6CBC3E40479}"/>
              </a:ext>
            </a:extLst>
          </p:cNvPr>
          <p:cNvSpPr>
            <a:spLocks noChangeShapeType="1"/>
          </p:cNvSpPr>
          <p:nvPr/>
        </p:nvSpPr>
        <p:spPr bwMode="auto">
          <a:xfrm>
            <a:off x="6510338" y="6134100"/>
            <a:ext cx="1587" cy="285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7" name="Line 77">
            <a:extLst>
              <a:ext uri="{FF2B5EF4-FFF2-40B4-BE49-F238E27FC236}">
                <a16:creationId xmlns:a16="http://schemas.microsoft.com/office/drawing/2014/main" id="{E11F70FF-0176-0EFE-CBAF-23184097B536}"/>
              </a:ext>
            </a:extLst>
          </p:cNvPr>
          <p:cNvSpPr>
            <a:spLocks noChangeShapeType="1"/>
          </p:cNvSpPr>
          <p:nvPr/>
        </p:nvSpPr>
        <p:spPr bwMode="auto">
          <a:xfrm>
            <a:off x="6394450" y="6134100"/>
            <a:ext cx="1588" cy="53975"/>
          </a:xfrm>
          <a:prstGeom prst="line">
            <a:avLst/>
          </a:prstGeom>
          <a:noFill/>
          <a:ln w="7938">
            <a:solidFill>
              <a:srgbClr val="121415"/>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08" name="Freeform 78">
            <a:extLst>
              <a:ext uri="{FF2B5EF4-FFF2-40B4-BE49-F238E27FC236}">
                <a16:creationId xmlns:a16="http://schemas.microsoft.com/office/drawing/2014/main" id="{1C3036A3-CD30-9B00-BD35-11B1F3DB400B}"/>
              </a:ext>
            </a:extLst>
          </p:cNvPr>
          <p:cNvSpPr>
            <a:spLocks/>
          </p:cNvSpPr>
          <p:nvPr/>
        </p:nvSpPr>
        <p:spPr bwMode="auto">
          <a:xfrm>
            <a:off x="8255000" y="6000750"/>
            <a:ext cx="96838" cy="30163"/>
          </a:xfrm>
          <a:custGeom>
            <a:avLst/>
            <a:gdLst>
              <a:gd name="T0" fmla="*/ 96838 w 61"/>
              <a:gd name="T1" fmla="*/ 14288 h 19"/>
              <a:gd name="T2" fmla="*/ 96838 w 61"/>
              <a:gd name="T3" fmla="*/ 0 h 19"/>
              <a:gd name="T4" fmla="*/ 0 w 61"/>
              <a:gd name="T5" fmla="*/ 0 h 19"/>
              <a:gd name="T6" fmla="*/ 0 w 61"/>
              <a:gd name="T7" fmla="*/ 30163 h 19"/>
              <a:gd name="T8" fmla="*/ 96838 w 61"/>
              <a:gd name="T9" fmla="*/ 30163 h 19"/>
              <a:gd name="T10" fmla="*/ 96838 w 61"/>
              <a:gd name="T11" fmla="*/ 14288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1" h="19">
                <a:moveTo>
                  <a:pt x="61" y="9"/>
                </a:moveTo>
                <a:lnTo>
                  <a:pt x="61" y="0"/>
                </a:lnTo>
                <a:lnTo>
                  <a:pt x="0" y="0"/>
                </a:lnTo>
                <a:lnTo>
                  <a:pt x="0" y="19"/>
                </a:lnTo>
                <a:lnTo>
                  <a:pt x="61" y="19"/>
                </a:lnTo>
                <a:lnTo>
                  <a:pt x="61" y="9"/>
                </a:lnTo>
                <a:close/>
              </a:path>
            </a:pathLst>
          </a:custGeom>
          <a:solidFill>
            <a:srgbClr val="FF3131"/>
          </a:solidFill>
          <a:ln w="9525">
            <a:solidFill>
              <a:srgbClr val="FF3131"/>
            </a:solidFill>
            <a:round/>
            <a:headEnd/>
            <a:tailEnd/>
          </a:ln>
        </p:spPr>
        <p:txBody>
          <a:bodyPr/>
          <a:lstStyle/>
          <a:p>
            <a:endParaRPr lang="en-CA"/>
          </a:p>
        </p:txBody>
      </p:sp>
      <p:sp>
        <p:nvSpPr>
          <p:cNvPr id="44109" name="Freeform 79">
            <a:extLst>
              <a:ext uri="{FF2B5EF4-FFF2-40B4-BE49-F238E27FC236}">
                <a16:creationId xmlns:a16="http://schemas.microsoft.com/office/drawing/2014/main" id="{A2C3279A-98E7-22D9-B335-5102DC185DA5}"/>
              </a:ext>
            </a:extLst>
          </p:cNvPr>
          <p:cNvSpPr>
            <a:spLocks/>
          </p:cNvSpPr>
          <p:nvPr/>
        </p:nvSpPr>
        <p:spPr bwMode="auto">
          <a:xfrm>
            <a:off x="8288338" y="5969000"/>
            <a:ext cx="31750" cy="88900"/>
          </a:xfrm>
          <a:custGeom>
            <a:avLst/>
            <a:gdLst>
              <a:gd name="T0" fmla="*/ 15875 w 20"/>
              <a:gd name="T1" fmla="*/ 88900 h 56"/>
              <a:gd name="T2" fmla="*/ 31750 w 20"/>
              <a:gd name="T3" fmla="*/ 88900 h 56"/>
              <a:gd name="T4" fmla="*/ 31750 w 20"/>
              <a:gd name="T5" fmla="*/ 0 h 56"/>
              <a:gd name="T6" fmla="*/ 0 w 20"/>
              <a:gd name="T7" fmla="*/ 0 h 56"/>
              <a:gd name="T8" fmla="*/ 0 w 20"/>
              <a:gd name="T9" fmla="*/ 88900 h 56"/>
              <a:gd name="T10" fmla="*/ 15875 w 20"/>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56">
                <a:moveTo>
                  <a:pt x="10" y="56"/>
                </a:moveTo>
                <a:lnTo>
                  <a:pt x="20" y="56"/>
                </a:lnTo>
                <a:lnTo>
                  <a:pt x="20"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10" name="Freeform 80">
            <a:extLst>
              <a:ext uri="{FF2B5EF4-FFF2-40B4-BE49-F238E27FC236}">
                <a16:creationId xmlns:a16="http://schemas.microsoft.com/office/drawing/2014/main" id="{AEE51516-8160-CA6A-FA4F-BDFD2E0A68B8}"/>
              </a:ext>
            </a:extLst>
          </p:cNvPr>
          <p:cNvSpPr>
            <a:spLocks/>
          </p:cNvSpPr>
          <p:nvPr/>
        </p:nvSpPr>
        <p:spPr bwMode="auto">
          <a:xfrm>
            <a:off x="7931150" y="5688013"/>
            <a:ext cx="95250" cy="28575"/>
          </a:xfrm>
          <a:custGeom>
            <a:avLst/>
            <a:gdLst>
              <a:gd name="T0" fmla="*/ 95250 w 60"/>
              <a:gd name="T1" fmla="*/ 15875 h 18"/>
              <a:gd name="T2" fmla="*/ 95250 w 60"/>
              <a:gd name="T3" fmla="*/ 0 h 18"/>
              <a:gd name="T4" fmla="*/ 0 w 60"/>
              <a:gd name="T5" fmla="*/ 0 h 18"/>
              <a:gd name="T6" fmla="*/ 0 w 60"/>
              <a:gd name="T7" fmla="*/ 28575 h 18"/>
              <a:gd name="T8" fmla="*/ 95250 w 60"/>
              <a:gd name="T9" fmla="*/ 28575 h 18"/>
              <a:gd name="T10" fmla="*/ 95250 w 60"/>
              <a:gd name="T11" fmla="*/ 15875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8">
                <a:moveTo>
                  <a:pt x="60" y="10"/>
                </a:moveTo>
                <a:lnTo>
                  <a:pt x="60" y="0"/>
                </a:lnTo>
                <a:lnTo>
                  <a:pt x="0" y="0"/>
                </a:lnTo>
                <a:lnTo>
                  <a:pt x="0" y="18"/>
                </a:lnTo>
                <a:lnTo>
                  <a:pt x="60" y="18"/>
                </a:lnTo>
                <a:lnTo>
                  <a:pt x="60" y="10"/>
                </a:lnTo>
                <a:close/>
              </a:path>
            </a:pathLst>
          </a:custGeom>
          <a:solidFill>
            <a:srgbClr val="FF3131"/>
          </a:solidFill>
          <a:ln w="9525">
            <a:solidFill>
              <a:srgbClr val="FF3131"/>
            </a:solidFill>
            <a:round/>
            <a:headEnd/>
            <a:tailEnd/>
          </a:ln>
        </p:spPr>
        <p:txBody>
          <a:bodyPr/>
          <a:lstStyle/>
          <a:p>
            <a:endParaRPr lang="en-CA"/>
          </a:p>
        </p:txBody>
      </p:sp>
      <p:sp>
        <p:nvSpPr>
          <p:cNvPr id="44111" name="Freeform 81">
            <a:extLst>
              <a:ext uri="{FF2B5EF4-FFF2-40B4-BE49-F238E27FC236}">
                <a16:creationId xmlns:a16="http://schemas.microsoft.com/office/drawing/2014/main" id="{7252DBB9-13EC-0811-421E-5EAEF968F51B}"/>
              </a:ext>
            </a:extLst>
          </p:cNvPr>
          <p:cNvSpPr>
            <a:spLocks/>
          </p:cNvSpPr>
          <p:nvPr/>
        </p:nvSpPr>
        <p:spPr bwMode="auto">
          <a:xfrm>
            <a:off x="7964488" y="5657850"/>
            <a:ext cx="31750" cy="88900"/>
          </a:xfrm>
          <a:custGeom>
            <a:avLst/>
            <a:gdLst>
              <a:gd name="T0" fmla="*/ 15875 w 20"/>
              <a:gd name="T1" fmla="*/ 88900 h 56"/>
              <a:gd name="T2" fmla="*/ 31750 w 20"/>
              <a:gd name="T3" fmla="*/ 88900 h 56"/>
              <a:gd name="T4" fmla="*/ 31750 w 20"/>
              <a:gd name="T5" fmla="*/ 0 h 56"/>
              <a:gd name="T6" fmla="*/ 0 w 20"/>
              <a:gd name="T7" fmla="*/ 0 h 56"/>
              <a:gd name="T8" fmla="*/ 0 w 20"/>
              <a:gd name="T9" fmla="*/ 88900 h 56"/>
              <a:gd name="T10" fmla="*/ 15875 w 20"/>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56">
                <a:moveTo>
                  <a:pt x="10" y="56"/>
                </a:moveTo>
                <a:lnTo>
                  <a:pt x="20" y="56"/>
                </a:lnTo>
                <a:lnTo>
                  <a:pt x="20"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12" name="Freeform 82">
            <a:extLst>
              <a:ext uri="{FF2B5EF4-FFF2-40B4-BE49-F238E27FC236}">
                <a16:creationId xmlns:a16="http://schemas.microsoft.com/office/drawing/2014/main" id="{0CB1571C-2A4A-DA4B-1D01-4B4DA8CBC351}"/>
              </a:ext>
            </a:extLst>
          </p:cNvPr>
          <p:cNvSpPr>
            <a:spLocks/>
          </p:cNvSpPr>
          <p:nvPr/>
        </p:nvSpPr>
        <p:spPr bwMode="auto">
          <a:xfrm>
            <a:off x="7688263" y="5491163"/>
            <a:ext cx="96837" cy="31750"/>
          </a:xfrm>
          <a:custGeom>
            <a:avLst/>
            <a:gdLst>
              <a:gd name="T0" fmla="*/ 96837 w 61"/>
              <a:gd name="T1" fmla="*/ 15875 h 20"/>
              <a:gd name="T2" fmla="*/ 96837 w 61"/>
              <a:gd name="T3" fmla="*/ 0 h 20"/>
              <a:gd name="T4" fmla="*/ 0 w 61"/>
              <a:gd name="T5" fmla="*/ 0 h 20"/>
              <a:gd name="T6" fmla="*/ 0 w 61"/>
              <a:gd name="T7" fmla="*/ 31750 h 20"/>
              <a:gd name="T8" fmla="*/ 96837 w 61"/>
              <a:gd name="T9" fmla="*/ 31750 h 20"/>
              <a:gd name="T10" fmla="*/ 96837 w 61"/>
              <a:gd name="T11" fmla="*/ 15875 h 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1" h="20">
                <a:moveTo>
                  <a:pt x="61" y="10"/>
                </a:moveTo>
                <a:lnTo>
                  <a:pt x="61" y="0"/>
                </a:lnTo>
                <a:lnTo>
                  <a:pt x="0" y="0"/>
                </a:lnTo>
                <a:lnTo>
                  <a:pt x="0" y="20"/>
                </a:lnTo>
                <a:lnTo>
                  <a:pt x="61" y="20"/>
                </a:lnTo>
                <a:lnTo>
                  <a:pt x="61" y="10"/>
                </a:lnTo>
                <a:close/>
              </a:path>
            </a:pathLst>
          </a:custGeom>
          <a:solidFill>
            <a:srgbClr val="FF3131"/>
          </a:solidFill>
          <a:ln w="9525">
            <a:solidFill>
              <a:srgbClr val="FF3131"/>
            </a:solidFill>
            <a:round/>
            <a:headEnd/>
            <a:tailEnd/>
          </a:ln>
        </p:spPr>
        <p:txBody>
          <a:bodyPr/>
          <a:lstStyle/>
          <a:p>
            <a:endParaRPr lang="en-CA"/>
          </a:p>
        </p:txBody>
      </p:sp>
      <p:sp>
        <p:nvSpPr>
          <p:cNvPr id="44113" name="Freeform 83">
            <a:extLst>
              <a:ext uri="{FF2B5EF4-FFF2-40B4-BE49-F238E27FC236}">
                <a16:creationId xmlns:a16="http://schemas.microsoft.com/office/drawing/2014/main" id="{34A55BF0-8F6B-038F-E030-721A52568AF0}"/>
              </a:ext>
            </a:extLst>
          </p:cNvPr>
          <p:cNvSpPr>
            <a:spLocks/>
          </p:cNvSpPr>
          <p:nvPr/>
        </p:nvSpPr>
        <p:spPr bwMode="auto">
          <a:xfrm>
            <a:off x="7721600" y="5464175"/>
            <a:ext cx="30163" cy="88900"/>
          </a:xfrm>
          <a:custGeom>
            <a:avLst/>
            <a:gdLst>
              <a:gd name="T0" fmla="*/ 15875 w 19"/>
              <a:gd name="T1" fmla="*/ 88900 h 56"/>
              <a:gd name="T2" fmla="*/ 30163 w 19"/>
              <a:gd name="T3" fmla="*/ 88900 h 56"/>
              <a:gd name="T4" fmla="*/ 30163 w 19"/>
              <a:gd name="T5" fmla="*/ 0 h 56"/>
              <a:gd name="T6" fmla="*/ 0 w 19"/>
              <a:gd name="T7" fmla="*/ 0 h 56"/>
              <a:gd name="T8" fmla="*/ 0 w 19"/>
              <a:gd name="T9" fmla="*/ 88900 h 56"/>
              <a:gd name="T10" fmla="*/ 15875 w 19"/>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56">
                <a:moveTo>
                  <a:pt x="10" y="56"/>
                </a:moveTo>
                <a:lnTo>
                  <a:pt x="19" y="56"/>
                </a:lnTo>
                <a:lnTo>
                  <a:pt x="19"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14" name="Freeform 84">
            <a:extLst>
              <a:ext uri="{FF2B5EF4-FFF2-40B4-BE49-F238E27FC236}">
                <a16:creationId xmlns:a16="http://schemas.microsoft.com/office/drawing/2014/main" id="{17CB4715-1AF3-1624-2776-949273A507E0}"/>
              </a:ext>
            </a:extLst>
          </p:cNvPr>
          <p:cNvSpPr>
            <a:spLocks/>
          </p:cNvSpPr>
          <p:nvPr/>
        </p:nvSpPr>
        <p:spPr bwMode="auto">
          <a:xfrm>
            <a:off x="7423150" y="5343525"/>
            <a:ext cx="96838" cy="26988"/>
          </a:xfrm>
          <a:custGeom>
            <a:avLst/>
            <a:gdLst>
              <a:gd name="T0" fmla="*/ 96838 w 61"/>
              <a:gd name="T1" fmla="*/ 12700 h 17"/>
              <a:gd name="T2" fmla="*/ 96838 w 61"/>
              <a:gd name="T3" fmla="*/ 0 h 17"/>
              <a:gd name="T4" fmla="*/ 0 w 61"/>
              <a:gd name="T5" fmla="*/ 0 h 17"/>
              <a:gd name="T6" fmla="*/ 0 w 61"/>
              <a:gd name="T7" fmla="*/ 26988 h 17"/>
              <a:gd name="T8" fmla="*/ 96838 w 61"/>
              <a:gd name="T9" fmla="*/ 26988 h 17"/>
              <a:gd name="T10" fmla="*/ 96838 w 61"/>
              <a:gd name="T11" fmla="*/ 12700 h 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1" h="17">
                <a:moveTo>
                  <a:pt x="61" y="8"/>
                </a:moveTo>
                <a:lnTo>
                  <a:pt x="61" y="0"/>
                </a:lnTo>
                <a:lnTo>
                  <a:pt x="0" y="0"/>
                </a:lnTo>
                <a:lnTo>
                  <a:pt x="0" y="17"/>
                </a:lnTo>
                <a:lnTo>
                  <a:pt x="61" y="17"/>
                </a:lnTo>
                <a:lnTo>
                  <a:pt x="61" y="8"/>
                </a:lnTo>
                <a:close/>
              </a:path>
            </a:pathLst>
          </a:custGeom>
          <a:solidFill>
            <a:srgbClr val="FF3131"/>
          </a:solidFill>
          <a:ln w="9525">
            <a:solidFill>
              <a:srgbClr val="FF3131"/>
            </a:solidFill>
            <a:round/>
            <a:headEnd/>
            <a:tailEnd/>
          </a:ln>
        </p:spPr>
        <p:txBody>
          <a:bodyPr/>
          <a:lstStyle/>
          <a:p>
            <a:endParaRPr lang="en-CA"/>
          </a:p>
        </p:txBody>
      </p:sp>
      <p:sp>
        <p:nvSpPr>
          <p:cNvPr id="44115" name="Freeform 85">
            <a:extLst>
              <a:ext uri="{FF2B5EF4-FFF2-40B4-BE49-F238E27FC236}">
                <a16:creationId xmlns:a16="http://schemas.microsoft.com/office/drawing/2014/main" id="{79D0EA70-9512-72CD-959B-323D0024DE53}"/>
              </a:ext>
            </a:extLst>
          </p:cNvPr>
          <p:cNvSpPr>
            <a:spLocks/>
          </p:cNvSpPr>
          <p:nvPr/>
        </p:nvSpPr>
        <p:spPr bwMode="auto">
          <a:xfrm>
            <a:off x="7456488" y="5311775"/>
            <a:ext cx="30162" cy="88900"/>
          </a:xfrm>
          <a:custGeom>
            <a:avLst/>
            <a:gdLst>
              <a:gd name="T0" fmla="*/ 15875 w 19"/>
              <a:gd name="T1" fmla="*/ 88900 h 56"/>
              <a:gd name="T2" fmla="*/ 30162 w 19"/>
              <a:gd name="T3" fmla="*/ 88900 h 56"/>
              <a:gd name="T4" fmla="*/ 30162 w 19"/>
              <a:gd name="T5" fmla="*/ 0 h 56"/>
              <a:gd name="T6" fmla="*/ 0 w 19"/>
              <a:gd name="T7" fmla="*/ 0 h 56"/>
              <a:gd name="T8" fmla="*/ 0 w 19"/>
              <a:gd name="T9" fmla="*/ 88900 h 56"/>
              <a:gd name="T10" fmla="*/ 15875 w 19"/>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56">
                <a:moveTo>
                  <a:pt x="10" y="56"/>
                </a:moveTo>
                <a:lnTo>
                  <a:pt x="19" y="56"/>
                </a:lnTo>
                <a:lnTo>
                  <a:pt x="19"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16" name="Freeform 86">
            <a:extLst>
              <a:ext uri="{FF2B5EF4-FFF2-40B4-BE49-F238E27FC236}">
                <a16:creationId xmlns:a16="http://schemas.microsoft.com/office/drawing/2014/main" id="{2AE2FFC1-1064-21D2-9B26-5B4EC18D6EBB}"/>
              </a:ext>
            </a:extLst>
          </p:cNvPr>
          <p:cNvSpPr>
            <a:spLocks/>
          </p:cNvSpPr>
          <p:nvPr/>
        </p:nvSpPr>
        <p:spPr bwMode="auto">
          <a:xfrm>
            <a:off x="7405688" y="5348288"/>
            <a:ext cx="95250" cy="30162"/>
          </a:xfrm>
          <a:custGeom>
            <a:avLst/>
            <a:gdLst>
              <a:gd name="T0" fmla="*/ 95250 w 60"/>
              <a:gd name="T1" fmla="*/ 15875 h 19"/>
              <a:gd name="T2" fmla="*/ 95250 w 60"/>
              <a:gd name="T3" fmla="*/ 0 h 19"/>
              <a:gd name="T4" fmla="*/ 0 w 60"/>
              <a:gd name="T5" fmla="*/ 0 h 19"/>
              <a:gd name="T6" fmla="*/ 0 w 60"/>
              <a:gd name="T7" fmla="*/ 30162 h 19"/>
              <a:gd name="T8" fmla="*/ 95250 w 60"/>
              <a:gd name="T9" fmla="*/ 30162 h 19"/>
              <a:gd name="T10" fmla="*/ 95250 w 60"/>
              <a:gd name="T11" fmla="*/ 15875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9">
                <a:moveTo>
                  <a:pt x="60" y="10"/>
                </a:moveTo>
                <a:lnTo>
                  <a:pt x="60" y="0"/>
                </a:lnTo>
                <a:lnTo>
                  <a:pt x="0" y="0"/>
                </a:lnTo>
                <a:lnTo>
                  <a:pt x="0" y="19"/>
                </a:lnTo>
                <a:lnTo>
                  <a:pt x="60" y="19"/>
                </a:lnTo>
                <a:lnTo>
                  <a:pt x="60" y="10"/>
                </a:lnTo>
                <a:close/>
              </a:path>
            </a:pathLst>
          </a:custGeom>
          <a:solidFill>
            <a:srgbClr val="FF3131"/>
          </a:solidFill>
          <a:ln w="9525">
            <a:solidFill>
              <a:srgbClr val="FF3131"/>
            </a:solidFill>
            <a:round/>
            <a:headEnd/>
            <a:tailEnd/>
          </a:ln>
        </p:spPr>
        <p:txBody>
          <a:bodyPr/>
          <a:lstStyle/>
          <a:p>
            <a:endParaRPr lang="en-CA"/>
          </a:p>
        </p:txBody>
      </p:sp>
      <p:sp>
        <p:nvSpPr>
          <p:cNvPr id="44117" name="Freeform 87">
            <a:extLst>
              <a:ext uri="{FF2B5EF4-FFF2-40B4-BE49-F238E27FC236}">
                <a16:creationId xmlns:a16="http://schemas.microsoft.com/office/drawing/2014/main" id="{3F0FD36D-AF30-2FCA-FC2E-94FCEC802C70}"/>
              </a:ext>
            </a:extLst>
          </p:cNvPr>
          <p:cNvSpPr>
            <a:spLocks/>
          </p:cNvSpPr>
          <p:nvPr/>
        </p:nvSpPr>
        <p:spPr bwMode="auto">
          <a:xfrm>
            <a:off x="7435850" y="5319713"/>
            <a:ext cx="33338" cy="87312"/>
          </a:xfrm>
          <a:custGeom>
            <a:avLst/>
            <a:gdLst>
              <a:gd name="T0" fmla="*/ 15875 w 21"/>
              <a:gd name="T1" fmla="*/ 87312 h 55"/>
              <a:gd name="T2" fmla="*/ 33338 w 21"/>
              <a:gd name="T3" fmla="*/ 87312 h 55"/>
              <a:gd name="T4" fmla="*/ 33338 w 21"/>
              <a:gd name="T5" fmla="*/ 0 h 55"/>
              <a:gd name="T6" fmla="*/ 0 w 21"/>
              <a:gd name="T7" fmla="*/ 0 h 55"/>
              <a:gd name="T8" fmla="*/ 0 w 21"/>
              <a:gd name="T9" fmla="*/ 87312 h 55"/>
              <a:gd name="T10" fmla="*/ 15875 w 21"/>
              <a:gd name="T11" fmla="*/ 87312 h 5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55">
                <a:moveTo>
                  <a:pt x="10" y="55"/>
                </a:moveTo>
                <a:lnTo>
                  <a:pt x="21" y="55"/>
                </a:lnTo>
                <a:lnTo>
                  <a:pt x="21" y="0"/>
                </a:lnTo>
                <a:lnTo>
                  <a:pt x="0" y="0"/>
                </a:lnTo>
                <a:lnTo>
                  <a:pt x="0" y="55"/>
                </a:lnTo>
                <a:lnTo>
                  <a:pt x="10" y="55"/>
                </a:lnTo>
                <a:close/>
              </a:path>
            </a:pathLst>
          </a:custGeom>
          <a:solidFill>
            <a:srgbClr val="FF3131"/>
          </a:solidFill>
          <a:ln w="9525">
            <a:solidFill>
              <a:srgbClr val="FF3131"/>
            </a:solidFill>
            <a:round/>
            <a:headEnd/>
            <a:tailEnd/>
          </a:ln>
        </p:spPr>
        <p:txBody>
          <a:bodyPr/>
          <a:lstStyle/>
          <a:p>
            <a:endParaRPr lang="en-CA"/>
          </a:p>
        </p:txBody>
      </p:sp>
      <p:sp>
        <p:nvSpPr>
          <p:cNvPr id="44118" name="Freeform 88">
            <a:extLst>
              <a:ext uri="{FF2B5EF4-FFF2-40B4-BE49-F238E27FC236}">
                <a16:creationId xmlns:a16="http://schemas.microsoft.com/office/drawing/2014/main" id="{D72F9940-BF1A-26FA-D918-2D5F2D75D6D6}"/>
              </a:ext>
            </a:extLst>
          </p:cNvPr>
          <p:cNvSpPr>
            <a:spLocks/>
          </p:cNvSpPr>
          <p:nvPr/>
        </p:nvSpPr>
        <p:spPr bwMode="auto">
          <a:xfrm>
            <a:off x="7205663" y="5195888"/>
            <a:ext cx="95250" cy="30162"/>
          </a:xfrm>
          <a:custGeom>
            <a:avLst/>
            <a:gdLst>
              <a:gd name="T0" fmla="*/ 95250 w 60"/>
              <a:gd name="T1" fmla="*/ 14287 h 19"/>
              <a:gd name="T2" fmla="*/ 95250 w 60"/>
              <a:gd name="T3" fmla="*/ 0 h 19"/>
              <a:gd name="T4" fmla="*/ 0 w 60"/>
              <a:gd name="T5" fmla="*/ 0 h 19"/>
              <a:gd name="T6" fmla="*/ 0 w 60"/>
              <a:gd name="T7" fmla="*/ 30162 h 19"/>
              <a:gd name="T8" fmla="*/ 95250 w 60"/>
              <a:gd name="T9" fmla="*/ 30162 h 19"/>
              <a:gd name="T10" fmla="*/ 95250 w 60"/>
              <a:gd name="T11" fmla="*/ 14287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9">
                <a:moveTo>
                  <a:pt x="60" y="9"/>
                </a:moveTo>
                <a:lnTo>
                  <a:pt x="60" y="0"/>
                </a:lnTo>
                <a:lnTo>
                  <a:pt x="0" y="0"/>
                </a:lnTo>
                <a:lnTo>
                  <a:pt x="0" y="19"/>
                </a:lnTo>
                <a:lnTo>
                  <a:pt x="60" y="19"/>
                </a:lnTo>
                <a:lnTo>
                  <a:pt x="60" y="9"/>
                </a:lnTo>
                <a:close/>
              </a:path>
            </a:pathLst>
          </a:custGeom>
          <a:solidFill>
            <a:srgbClr val="FF3131"/>
          </a:solidFill>
          <a:ln w="9525">
            <a:solidFill>
              <a:srgbClr val="FF3131"/>
            </a:solidFill>
            <a:round/>
            <a:headEnd/>
            <a:tailEnd/>
          </a:ln>
        </p:spPr>
        <p:txBody>
          <a:bodyPr/>
          <a:lstStyle/>
          <a:p>
            <a:endParaRPr lang="en-CA"/>
          </a:p>
        </p:txBody>
      </p:sp>
      <p:sp>
        <p:nvSpPr>
          <p:cNvPr id="44119" name="Freeform 89">
            <a:extLst>
              <a:ext uri="{FF2B5EF4-FFF2-40B4-BE49-F238E27FC236}">
                <a16:creationId xmlns:a16="http://schemas.microsoft.com/office/drawing/2014/main" id="{E0549A4E-3769-15E4-48BC-E99838E38B56}"/>
              </a:ext>
            </a:extLst>
          </p:cNvPr>
          <p:cNvSpPr>
            <a:spLocks/>
          </p:cNvSpPr>
          <p:nvPr/>
        </p:nvSpPr>
        <p:spPr bwMode="auto">
          <a:xfrm>
            <a:off x="7239000" y="5165725"/>
            <a:ext cx="31750" cy="88900"/>
          </a:xfrm>
          <a:custGeom>
            <a:avLst/>
            <a:gdLst>
              <a:gd name="T0" fmla="*/ 15875 w 20"/>
              <a:gd name="T1" fmla="*/ 88900 h 56"/>
              <a:gd name="T2" fmla="*/ 31750 w 20"/>
              <a:gd name="T3" fmla="*/ 88900 h 56"/>
              <a:gd name="T4" fmla="*/ 31750 w 20"/>
              <a:gd name="T5" fmla="*/ 0 h 56"/>
              <a:gd name="T6" fmla="*/ 0 w 20"/>
              <a:gd name="T7" fmla="*/ 0 h 56"/>
              <a:gd name="T8" fmla="*/ 0 w 20"/>
              <a:gd name="T9" fmla="*/ 88900 h 56"/>
              <a:gd name="T10" fmla="*/ 15875 w 20"/>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56">
                <a:moveTo>
                  <a:pt x="10" y="56"/>
                </a:moveTo>
                <a:lnTo>
                  <a:pt x="20" y="56"/>
                </a:lnTo>
                <a:lnTo>
                  <a:pt x="20"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20" name="Freeform 90">
            <a:extLst>
              <a:ext uri="{FF2B5EF4-FFF2-40B4-BE49-F238E27FC236}">
                <a16:creationId xmlns:a16="http://schemas.microsoft.com/office/drawing/2014/main" id="{6468D9E7-D5BC-B45F-4585-29353C6E1799}"/>
              </a:ext>
            </a:extLst>
          </p:cNvPr>
          <p:cNvSpPr>
            <a:spLocks/>
          </p:cNvSpPr>
          <p:nvPr/>
        </p:nvSpPr>
        <p:spPr bwMode="auto">
          <a:xfrm>
            <a:off x="7032625" y="5167313"/>
            <a:ext cx="95250" cy="30162"/>
          </a:xfrm>
          <a:custGeom>
            <a:avLst/>
            <a:gdLst>
              <a:gd name="T0" fmla="*/ 95250 w 60"/>
              <a:gd name="T1" fmla="*/ 14287 h 19"/>
              <a:gd name="T2" fmla="*/ 95250 w 60"/>
              <a:gd name="T3" fmla="*/ 0 h 19"/>
              <a:gd name="T4" fmla="*/ 0 w 60"/>
              <a:gd name="T5" fmla="*/ 0 h 19"/>
              <a:gd name="T6" fmla="*/ 0 w 60"/>
              <a:gd name="T7" fmla="*/ 30162 h 19"/>
              <a:gd name="T8" fmla="*/ 95250 w 60"/>
              <a:gd name="T9" fmla="*/ 30162 h 19"/>
              <a:gd name="T10" fmla="*/ 95250 w 60"/>
              <a:gd name="T11" fmla="*/ 14287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9">
                <a:moveTo>
                  <a:pt x="60" y="9"/>
                </a:moveTo>
                <a:lnTo>
                  <a:pt x="60" y="0"/>
                </a:lnTo>
                <a:lnTo>
                  <a:pt x="0" y="0"/>
                </a:lnTo>
                <a:lnTo>
                  <a:pt x="0" y="19"/>
                </a:lnTo>
                <a:lnTo>
                  <a:pt x="60" y="19"/>
                </a:lnTo>
                <a:lnTo>
                  <a:pt x="60" y="9"/>
                </a:lnTo>
                <a:close/>
              </a:path>
            </a:pathLst>
          </a:custGeom>
          <a:solidFill>
            <a:srgbClr val="FF3131"/>
          </a:solidFill>
          <a:ln w="9525">
            <a:solidFill>
              <a:srgbClr val="FF3131"/>
            </a:solidFill>
            <a:round/>
            <a:headEnd/>
            <a:tailEnd/>
          </a:ln>
        </p:spPr>
        <p:txBody>
          <a:bodyPr/>
          <a:lstStyle/>
          <a:p>
            <a:endParaRPr lang="en-CA"/>
          </a:p>
        </p:txBody>
      </p:sp>
      <p:sp>
        <p:nvSpPr>
          <p:cNvPr id="44121" name="Freeform 91">
            <a:extLst>
              <a:ext uri="{FF2B5EF4-FFF2-40B4-BE49-F238E27FC236}">
                <a16:creationId xmlns:a16="http://schemas.microsoft.com/office/drawing/2014/main" id="{9182E0C9-6C7E-20C9-4EA3-226ED38F96E4}"/>
              </a:ext>
            </a:extLst>
          </p:cNvPr>
          <p:cNvSpPr>
            <a:spLocks/>
          </p:cNvSpPr>
          <p:nvPr/>
        </p:nvSpPr>
        <p:spPr bwMode="auto">
          <a:xfrm>
            <a:off x="7064375" y="5138738"/>
            <a:ext cx="33338" cy="87312"/>
          </a:xfrm>
          <a:custGeom>
            <a:avLst/>
            <a:gdLst>
              <a:gd name="T0" fmla="*/ 17463 w 21"/>
              <a:gd name="T1" fmla="*/ 87312 h 55"/>
              <a:gd name="T2" fmla="*/ 33338 w 21"/>
              <a:gd name="T3" fmla="*/ 87312 h 55"/>
              <a:gd name="T4" fmla="*/ 33338 w 21"/>
              <a:gd name="T5" fmla="*/ 0 h 55"/>
              <a:gd name="T6" fmla="*/ 0 w 21"/>
              <a:gd name="T7" fmla="*/ 0 h 55"/>
              <a:gd name="T8" fmla="*/ 0 w 21"/>
              <a:gd name="T9" fmla="*/ 87312 h 55"/>
              <a:gd name="T10" fmla="*/ 17463 w 21"/>
              <a:gd name="T11" fmla="*/ 87312 h 5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55">
                <a:moveTo>
                  <a:pt x="11" y="55"/>
                </a:moveTo>
                <a:lnTo>
                  <a:pt x="21" y="55"/>
                </a:lnTo>
                <a:lnTo>
                  <a:pt x="21" y="0"/>
                </a:lnTo>
                <a:lnTo>
                  <a:pt x="0" y="0"/>
                </a:lnTo>
                <a:lnTo>
                  <a:pt x="0" y="55"/>
                </a:lnTo>
                <a:lnTo>
                  <a:pt x="11" y="55"/>
                </a:lnTo>
                <a:close/>
              </a:path>
            </a:pathLst>
          </a:custGeom>
          <a:solidFill>
            <a:srgbClr val="FF3131"/>
          </a:solidFill>
          <a:ln w="9525">
            <a:solidFill>
              <a:srgbClr val="FF3131"/>
            </a:solidFill>
            <a:round/>
            <a:headEnd/>
            <a:tailEnd/>
          </a:ln>
        </p:spPr>
        <p:txBody>
          <a:bodyPr/>
          <a:lstStyle/>
          <a:p>
            <a:endParaRPr lang="en-CA"/>
          </a:p>
        </p:txBody>
      </p:sp>
      <p:sp>
        <p:nvSpPr>
          <p:cNvPr id="44122" name="Freeform 92">
            <a:extLst>
              <a:ext uri="{FF2B5EF4-FFF2-40B4-BE49-F238E27FC236}">
                <a16:creationId xmlns:a16="http://schemas.microsoft.com/office/drawing/2014/main" id="{DAFBFD1E-6C7E-F632-6CC6-5BB4A8027C5C}"/>
              </a:ext>
            </a:extLst>
          </p:cNvPr>
          <p:cNvSpPr>
            <a:spLocks/>
          </p:cNvSpPr>
          <p:nvPr/>
        </p:nvSpPr>
        <p:spPr bwMode="auto">
          <a:xfrm>
            <a:off x="6988175" y="5056188"/>
            <a:ext cx="95250" cy="30162"/>
          </a:xfrm>
          <a:custGeom>
            <a:avLst/>
            <a:gdLst>
              <a:gd name="T0" fmla="*/ 95250 w 60"/>
              <a:gd name="T1" fmla="*/ 14287 h 19"/>
              <a:gd name="T2" fmla="*/ 95250 w 60"/>
              <a:gd name="T3" fmla="*/ 0 h 19"/>
              <a:gd name="T4" fmla="*/ 0 w 60"/>
              <a:gd name="T5" fmla="*/ 0 h 19"/>
              <a:gd name="T6" fmla="*/ 0 w 60"/>
              <a:gd name="T7" fmla="*/ 30162 h 19"/>
              <a:gd name="T8" fmla="*/ 95250 w 60"/>
              <a:gd name="T9" fmla="*/ 30162 h 19"/>
              <a:gd name="T10" fmla="*/ 95250 w 60"/>
              <a:gd name="T11" fmla="*/ 14287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9">
                <a:moveTo>
                  <a:pt x="60" y="9"/>
                </a:moveTo>
                <a:lnTo>
                  <a:pt x="60" y="0"/>
                </a:lnTo>
                <a:lnTo>
                  <a:pt x="0" y="0"/>
                </a:lnTo>
                <a:lnTo>
                  <a:pt x="0" y="19"/>
                </a:lnTo>
                <a:lnTo>
                  <a:pt x="60" y="19"/>
                </a:lnTo>
                <a:lnTo>
                  <a:pt x="60" y="9"/>
                </a:lnTo>
                <a:close/>
              </a:path>
            </a:pathLst>
          </a:custGeom>
          <a:solidFill>
            <a:srgbClr val="FF3131"/>
          </a:solidFill>
          <a:ln w="9525">
            <a:solidFill>
              <a:srgbClr val="FF3131"/>
            </a:solidFill>
            <a:round/>
            <a:headEnd/>
            <a:tailEnd/>
          </a:ln>
        </p:spPr>
        <p:txBody>
          <a:bodyPr/>
          <a:lstStyle/>
          <a:p>
            <a:endParaRPr lang="en-CA"/>
          </a:p>
        </p:txBody>
      </p:sp>
      <p:sp>
        <p:nvSpPr>
          <p:cNvPr id="44123" name="Freeform 93">
            <a:extLst>
              <a:ext uri="{FF2B5EF4-FFF2-40B4-BE49-F238E27FC236}">
                <a16:creationId xmlns:a16="http://schemas.microsoft.com/office/drawing/2014/main" id="{CAD054BD-8A5A-0B09-5B03-0145419461E5}"/>
              </a:ext>
            </a:extLst>
          </p:cNvPr>
          <p:cNvSpPr>
            <a:spLocks/>
          </p:cNvSpPr>
          <p:nvPr/>
        </p:nvSpPr>
        <p:spPr bwMode="auto">
          <a:xfrm>
            <a:off x="7019925" y="5027613"/>
            <a:ext cx="30163" cy="87312"/>
          </a:xfrm>
          <a:custGeom>
            <a:avLst/>
            <a:gdLst>
              <a:gd name="T0" fmla="*/ 14288 w 19"/>
              <a:gd name="T1" fmla="*/ 87312 h 55"/>
              <a:gd name="T2" fmla="*/ 30163 w 19"/>
              <a:gd name="T3" fmla="*/ 87312 h 55"/>
              <a:gd name="T4" fmla="*/ 30163 w 19"/>
              <a:gd name="T5" fmla="*/ 0 h 55"/>
              <a:gd name="T6" fmla="*/ 0 w 19"/>
              <a:gd name="T7" fmla="*/ 0 h 55"/>
              <a:gd name="T8" fmla="*/ 0 w 19"/>
              <a:gd name="T9" fmla="*/ 87312 h 55"/>
              <a:gd name="T10" fmla="*/ 14288 w 19"/>
              <a:gd name="T11" fmla="*/ 87312 h 5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 h="55">
                <a:moveTo>
                  <a:pt x="9" y="55"/>
                </a:moveTo>
                <a:lnTo>
                  <a:pt x="19" y="55"/>
                </a:lnTo>
                <a:lnTo>
                  <a:pt x="19" y="0"/>
                </a:lnTo>
                <a:lnTo>
                  <a:pt x="0" y="0"/>
                </a:lnTo>
                <a:lnTo>
                  <a:pt x="0" y="55"/>
                </a:lnTo>
                <a:lnTo>
                  <a:pt x="9" y="55"/>
                </a:lnTo>
                <a:close/>
              </a:path>
            </a:pathLst>
          </a:custGeom>
          <a:solidFill>
            <a:srgbClr val="FF3131"/>
          </a:solidFill>
          <a:ln w="9525">
            <a:solidFill>
              <a:srgbClr val="FF3131"/>
            </a:solidFill>
            <a:round/>
            <a:headEnd/>
            <a:tailEnd/>
          </a:ln>
        </p:spPr>
        <p:txBody>
          <a:bodyPr/>
          <a:lstStyle/>
          <a:p>
            <a:endParaRPr lang="en-CA"/>
          </a:p>
        </p:txBody>
      </p:sp>
      <p:sp>
        <p:nvSpPr>
          <p:cNvPr id="44124" name="Freeform 94">
            <a:extLst>
              <a:ext uri="{FF2B5EF4-FFF2-40B4-BE49-F238E27FC236}">
                <a16:creationId xmlns:a16="http://schemas.microsoft.com/office/drawing/2014/main" id="{36C53FDB-BDE0-A0B5-800D-6B4CA916CF16}"/>
              </a:ext>
            </a:extLst>
          </p:cNvPr>
          <p:cNvSpPr>
            <a:spLocks/>
          </p:cNvSpPr>
          <p:nvPr/>
        </p:nvSpPr>
        <p:spPr bwMode="auto">
          <a:xfrm>
            <a:off x="6796088" y="4941888"/>
            <a:ext cx="95250" cy="28575"/>
          </a:xfrm>
          <a:custGeom>
            <a:avLst/>
            <a:gdLst>
              <a:gd name="T0" fmla="*/ 95250 w 60"/>
              <a:gd name="T1" fmla="*/ 14288 h 18"/>
              <a:gd name="T2" fmla="*/ 95250 w 60"/>
              <a:gd name="T3" fmla="*/ 0 h 18"/>
              <a:gd name="T4" fmla="*/ 0 w 60"/>
              <a:gd name="T5" fmla="*/ 0 h 18"/>
              <a:gd name="T6" fmla="*/ 0 w 60"/>
              <a:gd name="T7" fmla="*/ 28575 h 18"/>
              <a:gd name="T8" fmla="*/ 95250 w 60"/>
              <a:gd name="T9" fmla="*/ 28575 h 18"/>
              <a:gd name="T10" fmla="*/ 95250 w 60"/>
              <a:gd name="T11" fmla="*/ 14288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8">
                <a:moveTo>
                  <a:pt x="60" y="9"/>
                </a:moveTo>
                <a:lnTo>
                  <a:pt x="60" y="0"/>
                </a:lnTo>
                <a:lnTo>
                  <a:pt x="0" y="0"/>
                </a:lnTo>
                <a:lnTo>
                  <a:pt x="0" y="18"/>
                </a:lnTo>
                <a:lnTo>
                  <a:pt x="60" y="18"/>
                </a:lnTo>
                <a:lnTo>
                  <a:pt x="60" y="9"/>
                </a:lnTo>
                <a:close/>
              </a:path>
            </a:pathLst>
          </a:custGeom>
          <a:solidFill>
            <a:srgbClr val="FF3131"/>
          </a:solidFill>
          <a:ln w="9525">
            <a:solidFill>
              <a:srgbClr val="FF3131"/>
            </a:solidFill>
            <a:round/>
            <a:headEnd/>
            <a:tailEnd/>
          </a:ln>
        </p:spPr>
        <p:txBody>
          <a:bodyPr/>
          <a:lstStyle/>
          <a:p>
            <a:endParaRPr lang="en-CA"/>
          </a:p>
        </p:txBody>
      </p:sp>
      <p:sp>
        <p:nvSpPr>
          <p:cNvPr id="44125" name="Freeform 95">
            <a:extLst>
              <a:ext uri="{FF2B5EF4-FFF2-40B4-BE49-F238E27FC236}">
                <a16:creationId xmlns:a16="http://schemas.microsoft.com/office/drawing/2014/main" id="{933CC37E-2487-98D7-66F4-A7100273D214}"/>
              </a:ext>
            </a:extLst>
          </p:cNvPr>
          <p:cNvSpPr>
            <a:spLocks/>
          </p:cNvSpPr>
          <p:nvPr/>
        </p:nvSpPr>
        <p:spPr bwMode="auto">
          <a:xfrm>
            <a:off x="6826250" y="4911725"/>
            <a:ext cx="33338" cy="88900"/>
          </a:xfrm>
          <a:custGeom>
            <a:avLst/>
            <a:gdLst>
              <a:gd name="T0" fmla="*/ 15875 w 21"/>
              <a:gd name="T1" fmla="*/ 88900 h 56"/>
              <a:gd name="T2" fmla="*/ 33338 w 21"/>
              <a:gd name="T3" fmla="*/ 88900 h 56"/>
              <a:gd name="T4" fmla="*/ 33338 w 21"/>
              <a:gd name="T5" fmla="*/ 0 h 56"/>
              <a:gd name="T6" fmla="*/ 0 w 21"/>
              <a:gd name="T7" fmla="*/ 0 h 56"/>
              <a:gd name="T8" fmla="*/ 0 w 21"/>
              <a:gd name="T9" fmla="*/ 88900 h 56"/>
              <a:gd name="T10" fmla="*/ 15875 w 21"/>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56">
                <a:moveTo>
                  <a:pt x="10" y="56"/>
                </a:moveTo>
                <a:lnTo>
                  <a:pt x="21" y="56"/>
                </a:lnTo>
                <a:lnTo>
                  <a:pt x="21"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26" name="Freeform 96">
            <a:extLst>
              <a:ext uri="{FF2B5EF4-FFF2-40B4-BE49-F238E27FC236}">
                <a16:creationId xmlns:a16="http://schemas.microsoft.com/office/drawing/2014/main" id="{8C6E1BF3-3CAD-907A-831C-2709D73D1C17}"/>
              </a:ext>
            </a:extLst>
          </p:cNvPr>
          <p:cNvSpPr>
            <a:spLocks/>
          </p:cNvSpPr>
          <p:nvPr/>
        </p:nvSpPr>
        <p:spPr bwMode="auto">
          <a:xfrm>
            <a:off x="6597650" y="4881563"/>
            <a:ext cx="96838" cy="30162"/>
          </a:xfrm>
          <a:custGeom>
            <a:avLst/>
            <a:gdLst>
              <a:gd name="T0" fmla="*/ 96838 w 61"/>
              <a:gd name="T1" fmla="*/ 15875 h 19"/>
              <a:gd name="T2" fmla="*/ 96838 w 61"/>
              <a:gd name="T3" fmla="*/ 0 h 19"/>
              <a:gd name="T4" fmla="*/ 0 w 61"/>
              <a:gd name="T5" fmla="*/ 0 h 19"/>
              <a:gd name="T6" fmla="*/ 0 w 61"/>
              <a:gd name="T7" fmla="*/ 30162 h 19"/>
              <a:gd name="T8" fmla="*/ 96838 w 61"/>
              <a:gd name="T9" fmla="*/ 30162 h 19"/>
              <a:gd name="T10" fmla="*/ 96838 w 61"/>
              <a:gd name="T11" fmla="*/ 15875 h 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1" h="19">
                <a:moveTo>
                  <a:pt x="61" y="10"/>
                </a:moveTo>
                <a:lnTo>
                  <a:pt x="61" y="0"/>
                </a:lnTo>
                <a:lnTo>
                  <a:pt x="0" y="0"/>
                </a:lnTo>
                <a:lnTo>
                  <a:pt x="0" y="19"/>
                </a:lnTo>
                <a:lnTo>
                  <a:pt x="61" y="19"/>
                </a:lnTo>
                <a:lnTo>
                  <a:pt x="61" y="10"/>
                </a:lnTo>
                <a:close/>
              </a:path>
            </a:pathLst>
          </a:custGeom>
          <a:solidFill>
            <a:srgbClr val="FF3131"/>
          </a:solidFill>
          <a:ln w="9525">
            <a:solidFill>
              <a:srgbClr val="FF3131"/>
            </a:solidFill>
            <a:round/>
            <a:headEnd/>
            <a:tailEnd/>
          </a:ln>
        </p:spPr>
        <p:txBody>
          <a:bodyPr/>
          <a:lstStyle/>
          <a:p>
            <a:endParaRPr lang="en-CA"/>
          </a:p>
        </p:txBody>
      </p:sp>
      <p:sp>
        <p:nvSpPr>
          <p:cNvPr id="44127" name="Freeform 97">
            <a:extLst>
              <a:ext uri="{FF2B5EF4-FFF2-40B4-BE49-F238E27FC236}">
                <a16:creationId xmlns:a16="http://schemas.microsoft.com/office/drawing/2014/main" id="{867D2508-0AE9-0CC9-0FCD-A0CE57405D04}"/>
              </a:ext>
            </a:extLst>
          </p:cNvPr>
          <p:cNvSpPr>
            <a:spLocks/>
          </p:cNvSpPr>
          <p:nvPr/>
        </p:nvSpPr>
        <p:spPr bwMode="auto">
          <a:xfrm>
            <a:off x="6630988" y="4851400"/>
            <a:ext cx="31750" cy="88900"/>
          </a:xfrm>
          <a:custGeom>
            <a:avLst/>
            <a:gdLst>
              <a:gd name="T0" fmla="*/ 15875 w 20"/>
              <a:gd name="T1" fmla="*/ 88900 h 56"/>
              <a:gd name="T2" fmla="*/ 31750 w 20"/>
              <a:gd name="T3" fmla="*/ 88900 h 56"/>
              <a:gd name="T4" fmla="*/ 31750 w 20"/>
              <a:gd name="T5" fmla="*/ 0 h 56"/>
              <a:gd name="T6" fmla="*/ 0 w 20"/>
              <a:gd name="T7" fmla="*/ 0 h 56"/>
              <a:gd name="T8" fmla="*/ 0 w 20"/>
              <a:gd name="T9" fmla="*/ 88900 h 56"/>
              <a:gd name="T10" fmla="*/ 15875 w 20"/>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56">
                <a:moveTo>
                  <a:pt x="10" y="56"/>
                </a:moveTo>
                <a:lnTo>
                  <a:pt x="20" y="56"/>
                </a:lnTo>
                <a:lnTo>
                  <a:pt x="20" y="0"/>
                </a:lnTo>
                <a:lnTo>
                  <a:pt x="0" y="0"/>
                </a:lnTo>
                <a:lnTo>
                  <a:pt x="0" y="56"/>
                </a:lnTo>
                <a:lnTo>
                  <a:pt x="10" y="56"/>
                </a:lnTo>
                <a:close/>
              </a:path>
            </a:pathLst>
          </a:custGeom>
          <a:solidFill>
            <a:srgbClr val="FF3131"/>
          </a:solidFill>
          <a:ln w="9525">
            <a:solidFill>
              <a:srgbClr val="FF3131"/>
            </a:solidFill>
            <a:round/>
            <a:headEnd/>
            <a:tailEnd/>
          </a:ln>
        </p:spPr>
        <p:txBody>
          <a:bodyPr/>
          <a:lstStyle/>
          <a:p>
            <a:endParaRPr lang="en-CA"/>
          </a:p>
        </p:txBody>
      </p:sp>
      <p:sp>
        <p:nvSpPr>
          <p:cNvPr id="44128" name="Freeform 98">
            <a:extLst>
              <a:ext uri="{FF2B5EF4-FFF2-40B4-BE49-F238E27FC236}">
                <a16:creationId xmlns:a16="http://schemas.microsoft.com/office/drawing/2014/main" id="{067AF66F-B3CE-96A9-2B57-907DC9336B29}"/>
              </a:ext>
            </a:extLst>
          </p:cNvPr>
          <p:cNvSpPr>
            <a:spLocks/>
          </p:cNvSpPr>
          <p:nvPr/>
        </p:nvSpPr>
        <p:spPr bwMode="auto">
          <a:xfrm>
            <a:off x="6572250" y="4872038"/>
            <a:ext cx="95250" cy="28575"/>
          </a:xfrm>
          <a:custGeom>
            <a:avLst/>
            <a:gdLst>
              <a:gd name="T0" fmla="*/ 95250 w 60"/>
              <a:gd name="T1" fmla="*/ 14288 h 18"/>
              <a:gd name="T2" fmla="*/ 95250 w 60"/>
              <a:gd name="T3" fmla="*/ 0 h 18"/>
              <a:gd name="T4" fmla="*/ 0 w 60"/>
              <a:gd name="T5" fmla="*/ 0 h 18"/>
              <a:gd name="T6" fmla="*/ 0 w 60"/>
              <a:gd name="T7" fmla="*/ 28575 h 18"/>
              <a:gd name="T8" fmla="*/ 95250 w 60"/>
              <a:gd name="T9" fmla="*/ 28575 h 18"/>
              <a:gd name="T10" fmla="*/ 95250 w 60"/>
              <a:gd name="T11" fmla="*/ 14288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18">
                <a:moveTo>
                  <a:pt x="60" y="9"/>
                </a:moveTo>
                <a:lnTo>
                  <a:pt x="60" y="0"/>
                </a:lnTo>
                <a:lnTo>
                  <a:pt x="0" y="0"/>
                </a:lnTo>
                <a:lnTo>
                  <a:pt x="0" y="18"/>
                </a:lnTo>
                <a:lnTo>
                  <a:pt x="60" y="18"/>
                </a:lnTo>
                <a:lnTo>
                  <a:pt x="60" y="9"/>
                </a:lnTo>
                <a:close/>
              </a:path>
            </a:pathLst>
          </a:custGeom>
          <a:solidFill>
            <a:srgbClr val="FF3131"/>
          </a:solidFill>
          <a:ln w="9525">
            <a:solidFill>
              <a:srgbClr val="FF3131"/>
            </a:solidFill>
            <a:round/>
            <a:headEnd/>
            <a:tailEnd/>
          </a:ln>
        </p:spPr>
        <p:txBody>
          <a:bodyPr/>
          <a:lstStyle/>
          <a:p>
            <a:endParaRPr lang="en-CA"/>
          </a:p>
        </p:txBody>
      </p:sp>
      <p:sp>
        <p:nvSpPr>
          <p:cNvPr id="44129" name="Freeform 99">
            <a:extLst>
              <a:ext uri="{FF2B5EF4-FFF2-40B4-BE49-F238E27FC236}">
                <a16:creationId xmlns:a16="http://schemas.microsoft.com/office/drawing/2014/main" id="{98D878C6-011E-4415-68B5-8F5E36B726FA}"/>
              </a:ext>
            </a:extLst>
          </p:cNvPr>
          <p:cNvSpPr>
            <a:spLocks/>
          </p:cNvSpPr>
          <p:nvPr/>
        </p:nvSpPr>
        <p:spPr bwMode="auto">
          <a:xfrm>
            <a:off x="6604000" y="4841875"/>
            <a:ext cx="33338" cy="88900"/>
          </a:xfrm>
          <a:custGeom>
            <a:avLst/>
            <a:gdLst>
              <a:gd name="T0" fmla="*/ 17463 w 21"/>
              <a:gd name="T1" fmla="*/ 88900 h 56"/>
              <a:gd name="T2" fmla="*/ 33338 w 21"/>
              <a:gd name="T3" fmla="*/ 88900 h 56"/>
              <a:gd name="T4" fmla="*/ 33338 w 21"/>
              <a:gd name="T5" fmla="*/ 0 h 56"/>
              <a:gd name="T6" fmla="*/ 0 w 21"/>
              <a:gd name="T7" fmla="*/ 0 h 56"/>
              <a:gd name="T8" fmla="*/ 0 w 21"/>
              <a:gd name="T9" fmla="*/ 88900 h 56"/>
              <a:gd name="T10" fmla="*/ 17463 w 21"/>
              <a:gd name="T11" fmla="*/ 88900 h 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 h="56">
                <a:moveTo>
                  <a:pt x="11" y="56"/>
                </a:moveTo>
                <a:lnTo>
                  <a:pt x="21" y="56"/>
                </a:lnTo>
                <a:lnTo>
                  <a:pt x="21" y="0"/>
                </a:lnTo>
                <a:lnTo>
                  <a:pt x="0" y="0"/>
                </a:lnTo>
                <a:lnTo>
                  <a:pt x="0" y="56"/>
                </a:lnTo>
                <a:lnTo>
                  <a:pt x="11" y="56"/>
                </a:lnTo>
                <a:close/>
              </a:path>
            </a:pathLst>
          </a:custGeom>
          <a:solidFill>
            <a:srgbClr val="FF3131"/>
          </a:solidFill>
          <a:ln w="9525">
            <a:solidFill>
              <a:srgbClr val="FF3131"/>
            </a:solidFill>
            <a:round/>
            <a:headEnd/>
            <a:tailEnd/>
          </a:ln>
        </p:spPr>
        <p:txBody>
          <a:bodyPr/>
          <a:lstStyle/>
          <a:p>
            <a:endParaRPr lang="en-CA"/>
          </a:p>
        </p:txBody>
      </p:sp>
      <p:sp>
        <p:nvSpPr>
          <p:cNvPr id="44130" name="Line 100">
            <a:extLst>
              <a:ext uri="{FF2B5EF4-FFF2-40B4-BE49-F238E27FC236}">
                <a16:creationId xmlns:a16="http://schemas.microsoft.com/office/drawing/2014/main" id="{A85767C2-AEA8-7257-CCE4-52648C448347}"/>
              </a:ext>
            </a:extLst>
          </p:cNvPr>
          <p:cNvSpPr>
            <a:spLocks noChangeShapeType="1"/>
          </p:cNvSpPr>
          <p:nvPr/>
        </p:nvSpPr>
        <p:spPr bwMode="auto">
          <a:xfrm>
            <a:off x="6621463" y="4838700"/>
            <a:ext cx="1682750" cy="1089025"/>
          </a:xfrm>
          <a:prstGeom prst="line">
            <a:avLst/>
          </a:prstGeom>
          <a:noFill/>
          <a:ln w="19050">
            <a:solidFill>
              <a:srgbClr val="FF3131"/>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4131" name="Rectangle 101">
            <a:extLst>
              <a:ext uri="{FF2B5EF4-FFF2-40B4-BE49-F238E27FC236}">
                <a16:creationId xmlns:a16="http://schemas.microsoft.com/office/drawing/2014/main" id="{DDD2F48C-46D7-CC6F-A7B0-7141F1E586F5}"/>
              </a:ext>
            </a:extLst>
          </p:cNvPr>
          <p:cNvSpPr>
            <a:spLocks noChangeArrowheads="1"/>
          </p:cNvSpPr>
          <p:nvPr/>
        </p:nvSpPr>
        <p:spPr bwMode="auto">
          <a:xfrm rot="-5400000">
            <a:off x="5563394" y="3391694"/>
            <a:ext cx="530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b="1" i="1">
                <a:solidFill>
                  <a:schemeClr val="tx2"/>
                </a:solidFill>
              </a:rPr>
              <a:t>P</a:t>
            </a:r>
            <a:r>
              <a:rPr lang="da-DK" altLang="en-US" b="1" baseline="-25000">
                <a:solidFill>
                  <a:schemeClr val="tx2"/>
                </a:solidFill>
                <a:cs typeface="Arial" panose="020B0604020202020204" pitchFamily="34" charset="0"/>
                <a:sym typeface="Symbol" panose="05050102010706020507" pitchFamily="18" charset="2"/>
              </a:rPr>
              <a:t>Δ</a:t>
            </a:r>
            <a:r>
              <a:rPr lang="da-DK" altLang="en-US" b="1" baseline="-25000">
                <a:solidFill>
                  <a:schemeClr val="tx2"/>
                </a:solidFill>
              </a:rPr>
              <a:t>x</a:t>
            </a:r>
            <a:endParaRPr lang="en-GB" altLang="en-US" b="1" baseline="-25000">
              <a:solidFill>
                <a:schemeClr val="tx2"/>
              </a:solidFill>
            </a:endParaRPr>
          </a:p>
        </p:txBody>
      </p:sp>
      <p:sp>
        <p:nvSpPr>
          <p:cNvPr id="44132" name="Rectangle 102">
            <a:extLst>
              <a:ext uri="{FF2B5EF4-FFF2-40B4-BE49-F238E27FC236}">
                <a16:creationId xmlns:a16="http://schemas.microsoft.com/office/drawing/2014/main" id="{285BD037-01AA-FE04-392B-688DAC8A8A2D}"/>
              </a:ext>
            </a:extLst>
          </p:cNvPr>
          <p:cNvSpPr>
            <a:spLocks noChangeArrowheads="1"/>
          </p:cNvSpPr>
          <p:nvPr/>
        </p:nvSpPr>
        <p:spPr bwMode="auto">
          <a:xfrm>
            <a:off x="6665913" y="3027363"/>
            <a:ext cx="87312" cy="1228725"/>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33" name="Rectangle 103">
            <a:extLst>
              <a:ext uri="{FF2B5EF4-FFF2-40B4-BE49-F238E27FC236}">
                <a16:creationId xmlns:a16="http://schemas.microsoft.com/office/drawing/2014/main" id="{3997D36B-9733-6ADE-87D1-BD9F6AFD8A5D}"/>
              </a:ext>
            </a:extLst>
          </p:cNvPr>
          <p:cNvSpPr>
            <a:spLocks noChangeArrowheads="1"/>
          </p:cNvSpPr>
          <p:nvPr/>
        </p:nvSpPr>
        <p:spPr bwMode="auto">
          <a:xfrm>
            <a:off x="6526213" y="4192588"/>
            <a:ext cx="87312" cy="63500"/>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34" name="Line 104">
            <a:extLst>
              <a:ext uri="{FF2B5EF4-FFF2-40B4-BE49-F238E27FC236}">
                <a16:creationId xmlns:a16="http://schemas.microsoft.com/office/drawing/2014/main" id="{0ABA0EC6-DB46-B194-A6D8-3F06192C1DD7}"/>
              </a:ext>
            </a:extLst>
          </p:cNvPr>
          <p:cNvSpPr>
            <a:spLocks noChangeShapeType="1"/>
          </p:cNvSpPr>
          <p:nvPr/>
        </p:nvSpPr>
        <p:spPr bwMode="auto">
          <a:xfrm>
            <a:off x="6810375" y="4240213"/>
            <a:ext cx="84138" cy="0"/>
          </a:xfrm>
          <a:prstGeom prst="line">
            <a:avLst/>
          </a:prstGeom>
          <a:noFill/>
          <a:ln w="28575">
            <a:solidFill>
              <a:srgbClr val="FF313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35" name="Rectangle 105">
            <a:extLst>
              <a:ext uri="{FF2B5EF4-FFF2-40B4-BE49-F238E27FC236}">
                <a16:creationId xmlns:a16="http://schemas.microsoft.com/office/drawing/2014/main" id="{65E84B15-2FBD-657E-11DC-B14C89DB0D66}"/>
              </a:ext>
            </a:extLst>
          </p:cNvPr>
          <p:cNvSpPr>
            <a:spLocks noChangeArrowheads="1"/>
          </p:cNvSpPr>
          <p:nvPr/>
        </p:nvSpPr>
        <p:spPr bwMode="auto">
          <a:xfrm>
            <a:off x="6080125" y="2905125"/>
            <a:ext cx="1252538" cy="1354138"/>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grpSp>
        <p:nvGrpSpPr>
          <p:cNvPr id="44136" name="Group 106">
            <a:extLst>
              <a:ext uri="{FF2B5EF4-FFF2-40B4-BE49-F238E27FC236}">
                <a16:creationId xmlns:a16="http://schemas.microsoft.com/office/drawing/2014/main" id="{F8A7A404-44F6-0861-E50E-608F7C5E971F}"/>
              </a:ext>
            </a:extLst>
          </p:cNvPr>
          <p:cNvGrpSpPr>
            <a:grpSpLocks/>
          </p:cNvGrpSpPr>
          <p:nvPr/>
        </p:nvGrpSpPr>
        <p:grpSpPr bwMode="auto">
          <a:xfrm>
            <a:off x="6022975" y="2906713"/>
            <a:ext cx="57150" cy="1347787"/>
            <a:chOff x="6015" y="1914"/>
            <a:chExt cx="60" cy="519"/>
          </a:xfrm>
        </p:grpSpPr>
        <p:sp>
          <p:nvSpPr>
            <p:cNvPr id="44168" name="Line 107">
              <a:extLst>
                <a:ext uri="{FF2B5EF4-FFF2-40B4-BE49-F238E27FC236}">
                  <a16:creationId xmlns:a16="http://schemas.microsoft.com/office/drawing/2014/main" id="{47F6C4E9-BF11-198B-02BD-05DFA0358EEF}"/>
                </a:ext>
              </a:extLst>
            </p:cNvPr>
            <p:cNvSpPr>
              <a:spLocks noChangeShapeType="1"/>
            </p:cNvSpPr>
            <p:nvPr/>
          </p:nvSpPr>
          <p:spPr bwMode="auto">
            <a:xfrm flipH="1">
              <a:off x="6015" y="2329"/>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9" name="Line 108">
              <a:extLst>
                <a:ext uri="{FF2B5EF4-FFF2-40B4-BE49-F238E27FC236}">
                  <a16:creationId xmlns:a16="http://schemas.microsoft.com/office/drawing/2014/main" id="{EC9FAF80-42A6-7CF7-FA41-22AD883E1585}"/>
                </a:ext>
              </a:extLst>
            </p:cNvPr>
            <p:cNvSpPr>
              <a:spLocks noChangeShapeType="1"/>
            </p:cNvSpPr>
            <p:nvPr/>
          </p:nvSpPr>
          <p:spPr bwMode="auto">
            <a:xfrm flipH="1">
              <a:off x="6015" y="2225"/>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70" name="Line 109">
              <a:extLst>
                <a:ext uri="{FF2B5EF4-FFF2-40B4-BE49-F238E27FC236}">
                  <a16:creationId xmlns:a16="http://schemas.microsoft.com/office/drawing/2014/main" id="{65649559-2372-EBA5-802F-8F1316A12D1E}"/>
                </a:ext>
              </a:extLst>
            </p:cNvPr>
            <p:cNvSpPr>
              <a:spLocks noChangeShapeType="1"/>
            </p:cNvSpPr>
            <p:nvPr/>
          </p:nvSpPr>
          <p:spPr bwMode="auto">
            <a:xfrm flipH="1">
              <a:off x="6015" y="2121"/>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71" name="Line 110">
              <a:extLst>
                <a:ext uri="{FF2B5EF4-FFF2-40B4-BE49-F238E27FC236}">
                  <a16:creationId xmlns:a16="http://schemas.microsoft.com/office/drawing/2014/main" id="{9D38DA24-E7A4-A2FF-C554-43E4D8484C7F}"/>
                </a:ext>
              </a:extLst>
            </p:cNvPr>
            <p:cNvSpPr>
              <a:spLocks noChangeShapeType="1"/>
            </p:cNvSpPr>
            <p:nvPr/>
          </p:nvSpPr>
          <p:spPr bwMode="auto">
            <a:xfrm flipH="1">
              <a:off x="6015" y="2017"/>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72" name="Line 111">
              <a:extLst>
                <a:ext uri="{FF2B5EF4-FFF2-40B4-BE49-F238E27FC236}">
                  <a16:creationId xmlns:a16="http://schemas.microsoft.com/office/drawing/2014/main" id="{FECDB0E4-78E5-B545-5303-08752C7F9DB1}"/>
                </a:ext>
              </a:extLst>
            </p:cNvPr>
            <p:cNvSpPr>
              <a:spLocks noChangeShapeType="1"/>
            </p:cNvSpPr>
            <p:nvPr/>
          </p:nvSpPr>
          <p:spPr bwMode="auto">
            <a:xfrm flipH="1">
              <a:off x="6015" y="1914"/>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73" name="Line 112">
              <a:extLst>
                <a:ext uri="{FF2B5EF4-FFF2-40B4-BE49-F238E27FC236}">
                  <a16:creationId xmlns:a16="http://schemas.microsoft.com/office/drawing/2014/main" id="{65BF2B54-4C1B-DBEB-C101-85B9BDDA0119}"/>
                </a:ext>
              </a:extLst>
            </p:cNvPr>
            <p:cNvSpPr>
              <a:spLocks noChangeShapeType="1"/>
            </p:cNvSpPr>
            <p:nvPr/>
          </p:nvSpPr>
          <p:spPr bwMode="auto">
            <a:xfrm flipH="1">
              <a:off x="6015" y="2433"/>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grpSp>
      <p:grpSp>
        <p:nvGrpSpPr>
          <p:cNvPr id="44137" name="Group 113">
            <a:extLst>
              <a:ext uri="{FF2B5EF4-FFF2-40B4-BE49-F238E27FC236}">
                <a16:creationId xmlns:a16="http://schemas.microsoft.com/office/drawing/2014/main" id="{0C11F7F3-5817-025E-4ADE-BB730D9ADFCB}"/>
              </a:ext>
            </a:extLst>
          </p:cNvPr>
          <p:cNvGrpSpPr>
            <a:grpSpLocks/>
          </p:cNvGrpSpPr>
          <p:nvPr/>
        </p:nvGrpSpPr>
        <p:grpSpPr bwMode="auto">
          <a:xfrm>
            <a:off x="6167438" y="4259263"/>
            <a:ext cx="1103312" cy="63500"/>
            <a:chOff x="3974" y="2540"/>
            <a:chExt cx="678" cy="40"/>
          </a:xfrm>
        </p:grpSpPr>
        <p:sp>
          <p:nvSpPr>
            <p:cNvPr id="44163" name="Line 114">
              <a:extLst>
                <a:ext uri="{FF2B5EF4-FFF2-40B4-BE49-F238E27FC236}">
                  <a16:creationId xmlns:a16="http://schemas.microsoft.com/office/drawing/2014/main" id="{73BAAE05-B43F-3EDF-BBE2-B0056DEBA5B9}"/>
                </a:ext>
              </a:extLst>
            </p:cNvPr>
            <p:cNvSpPr>
              <a:spLocks noChangeShapeType="1"/>
            </p:cNvSpPr>
            <p:nvPr/>
          </p:nvSpPr>
          <p:spPr bwMode="auto">
            <a:xfrm rot="16200383" flipH="1">
              <a:off x="4632" y="2561"/>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4" name="Line 115">
              <a:extLst>
                <a:ext uri="{FF2B5EF4-FFF2-40B4-BE49-F238E27FC236}">
                  <a16:creationId xmlns:a16="http://schemas.microsoft.com/office/drawing/2014/main" id="{2507FE92-7607-F418-4686-AD2085138D1C}"/>
                </a:ext>
              </a:extLst>
            </p:cNvPr>
            <p:cNvSpPr>
              <a:spLocks noChangeShapeType="1"/>
            </p:cNvSpPr>
            <p:nvPr/>
          </p:nvSpPr>
          <p:spPr bwMode="auto">
            <a:xfrm rot="16200383" flipH="1">
              <a:off x="4462" y="2561"/>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5" name="Line 116">
              <a:extLst>
                <a:ext uri="{FF2B5EF4-FFF2-40B4-BE49-F238E27FC236}">
                  <a16:creationId xmlns:a16="http://schemas.microsoft.com/office/drawing/2014/main" id="{16DABAF7-0859-9DD1-4E20-BB0E8EC6E5D0}"/>
                </a:ext>
              </a:extLst>
            </p:cNvPr>
            <p:cNvSpPr>
              <a:spLocks noChangeShapeType="1"/>
            </p:cNvSpPr>
            <p:nvPr/>
          </p:nvSpPr>
          <p:spPr bwMode="auto">
            <a:xfrm rot="16200383" flipH="1">
              <a:off x="4293"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6" name="Line 117">
              <a:extLst>
                <a:ext uri="{FF2B5EF4-FFF2-40B4-BE49-F238E27FC236}">
                  <a16:creationId xmlns:a16="http://schemas.microsoft.com/office/drawing/2014/main" id="{0A504F1D-1891-0B23-E435-DDABA83BCD54}"/>
                </a:ext>
              </a:extLst>
            </p:cNvPr>
            <p:cNvSpPr>
              <a:spLocks noChangeShapeType="1"/>
            </p:cNvSpPr>
            <p:nvPr/>
          </p:nvSpPr>
          <p:spPr bwMode="auto">
            <a:xfrm rot="16200383" flipH="1">
              <a:off x="4122"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7" name="Line 118">
              <a:extLst>
                <a:ext uri="{FF2B5EF4-FFF2-40B4-BE49-F238E27FC236}">
                  <a16:creationId xmlns:a16="http://schemas.microsoft.com/office/drawing/2014/main" id="{E2CAE98B-9698-1C10-5314-8FBFB6C1E6BE}"/>
                </a:ext>
              </a:extLst>
            </p:cNvPr>
            <p:cNvSpPr>
              <a:spLocks noChangeShapeType="1"/>
            </p:cNvSpPr>
            <p:nvPr/>
          </p:nvSpPr>
          <p:spPr bwMode="auto">
            <a:xfrm rot="16200383" flipH="1">
              <a:off x="3954"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grpSp>
      <p:sp>
        <p:nvSpPr>
          <p:cNvPr id="44138" name="Rectangle 119">
            <a:extLst>
              <a:ext uri="{FF2B5EF4-FFF2-40B4-BE49-F238E27FC236}">
                <a16:creationId xmlns:a16="http://schemas.microsoft.com/office/drawing/2014/main" id="{412A3697-D31F-ADDB-F523-7A0E7294ED2A}"/>
              </a:ext>
            </a:extLst>
          </p:cNvPr>
          <p:cNvSpPr>
            <a:spLocks noChangeArrowheads="1"/>
          </p:cNvSpPr>
          <p:nvPr/>
        </p:nvSpPr>
        <p:spPr bwMode="auto">
          <a:xfrm>
            <a:off x="7839075" y="4200525"/>
            <a:ext cx="88900" cy="60325"/>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39" name="Rectangle 120">
            <a:extLst>
              <a:ext uri="{FF2B5EF4-FFF2-40B4-BE49-F238E27FC236}">
                <a16:creationId xmlns:a16="http://schemas.microsoft.com/office/drawing/2014/main" id="{973950DC-1295-95AC-B39A-5E27022A79A0}"/>
              </a:ext>
            </a:extLst>
          </p:cNvPr>
          <p:cNvSpPr>
            <a:spLocks noChangeArrowheads="1"/>
          </p:cNvSpPr>
          <p:nvPr/>
        </p:nvSpPr>
        <p:spPr bwMode="auto">
          <a:xfrm>
            <a:off x="7977188" y="3995738"/>
            <a:ext cx="90487" cy="263525"/>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40" name="Line 121">
            <a:extLst>
              <a:ext uri="{FF2B5EF4-FFF2-40B4-BE49-F238E27FC236}">
                <a16:creationId xmlns:a16="http://schemas.microsoft.com/office/drawing/2014/main" id="{97EAD831-935D-80F5-E691-F8E877E7EBDC}"/>
              </a:ext>
            </a:extLst>
          </p:cNvPr>
          <p:cNvSpPr>
            <a:spLocks noChangeShapeType="1"/>
          </p:cNvSpPr>
          <p:nvPr/>
        </p:nvSpPr>
        <p:spPr bwMode="auto">
          <a:xfrm>
            <a:off x="7705725" y="4251325"/>
            <a:ext cx="84138" cy="0"/>
          </a:xfrm>
          <a:prstGeom prst="line">
            <a:avLst/>
          </a:prstGeom>
          <a:noFill/>
          <a:ln w="19050">
            <a:solidFill>
              <a:srgbClr val="FF313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41" name="Rectangle 122">
            <a:extLst>
              <a:ext uri="{FF2B5EF4-FFF2-40B4-BE49-F238E27FC236}">
                <a16:creationId xmlns:a16="http://schemas.microsoft.com/office/drawing/2014/main" id="{08B874F0-77B2-FBFD-0897-057AF4D2B104}"/>
              </a:ext>
            </a:extLst>
          </p:cNvPr>
          <p:cNvSpPr>
            <a:spLocks noChangeArrowheads="1"/>
          </p:cNvSpPr>
          <p:nvPr/>
        </p:nvSpPr>
        <p:spPr bwMode="auto">
          <a:xfrm>
            <a:off x="8116888" y="3640138"/>
            <a:ext cx="87312" cy="620712"/>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42" name="Rectangle 123">
            <a:extLst>
              <a:ext uri="{FF2B5EF4-FFF2-40B4-BE49-F238E27FC236}">
                <a16:creationId xmlns:a16="http://schemas.microsoft.com/office/drawing/2014/main" id="{BFB963F8-0482-6698-7EC5-7554C3FD6DC0}"/>
              </a:ext>
            </a:extLst>
          </p:cNvPr>
          <p:cNvSpPr>
            <a:spLocks noChangeArrowheads="1"/>
          </p:cNvSpPr>
          <p:nvPr/>
        </p:nvSpPr>
        <p:spPr bwMode="auto">
          <a:xfrm>
            <a:off x="8393113" y="4195763"/>
            <a:ext cx="87312" cy="63500"/>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43" name="Line 124">
            <a:extLst>
              <a:ext uri="{FF2B5EF4-FFF2-40B4-BE49-F238E27FC236}">
                <a16:creationId xmlns:a16="http://schemas.microsoft.com/office/drawing/2014/main" id="{8B9ADFFB-AB27-58F8-106F-C8227A05661C}"/>
              </a:ext>
            </a:extLst>
          </p:cNvPr>
          <p:cNvSpPr>
            <a:spLocks noChangeShapeType="1"/>
          </p:cNvSpPr>
          <p:nvPr/>
        </p:nvSpPr>
        <p:spPr bwMode="auto">
          <a:xfrm>
            <a:off x="8535988" y="4251325"/>
            <a:ext cx="84137" cy="0"/>
          </a:xfrm>
          <a:prstGeom prst="line">
            <a:avLst/>
          </a:prstGeom>
          <a:noFill/>
          <a:ln w="12700">
            <a:solidFill>
              <a:srgbClr val="FF313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44" name="Line 125">
            <a:extLst>
              <a:ext uri="{FF2B5EF4-FFF2-40B4-BE49-F238E27FC236}">
                <a16:creationId xmlns:a16="http://schemas.microsoft.com/office/drawing/2014/main" id="{4F17543A-10DF-AAB5-BBE0-5934AD99CD4F}"/>
              </a:ext>
            </a:extLst>
          </p:cNvPr>
          <p:cNvSpPr>
            <a:spLocks noChangeShapeType="1"/>
          </p:cNvSpPr>
          <p:nvPr/>
        </p:nvSpPr>
        <p:spPr bwMode="auto">
          <a:xfrm>
            <a:off x="8675688" y="4257675"/>
            <a:ext cx="82550" cy="0"/>
          </a:xfrm>
          <a:prstGeom prst="line">
            <a:avLst/>
          </a:prstGeom>
          <a:noFill/>
          <a:ln w="3175">
            <a:solidFill>
              <a:srgbClr val="FF313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45" name="Rectangle 126">
            <a:extLst>
              <a:ext uri="{FF2B5EF4-FFF2-40B4-BE49-F238E27FC236}">
                <a16:creationId xmlns:a16="http://schemas.microsoft.com/office/drawing/2014/main" id="{F8D1C1EE-E6ED-8D04-CBEB-7A8E4CDA1834}"/>
              </a:ext>
            </a:extLst>
          </p:cNvPr>
          <p:cNvSpPr>
            <a:spLocks noChangeArrowheads="1"/>
          </p:cNvSpPr>
          <p:nvPr/>
        </p:nvSpPr>
        <p:spPr bwMode="auto">
          <a:xfrm>
            <a:off x="8253413" y="3979863"/>
            <a:ext cx="88900" cy="279400"/>
          </a:xfrm>
          <a:prstGeom prst="rect">
            <a:avLst/>
          </a:prstGeom>
          <a:solidFill>
            <a:srgbClr val="FF3131"/>
          </a:solidFill>
          <a:ln w="9525">
            <a:solidFill>
              <a:srgbClr val="FF313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356" tIns="45677" rIns="91356" bIns="45677">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sp>
        <p:nvSpPr>
          <p:cNvPr id="44146" name="Rectangle 127">
            <a:extLst>
              <a:ext uri="{FF2B5EF4-FFF2-40B4-BE49-F238E27FC236}">
                <a16:creationId xmlns:a16="http://schemas.microsoft.com/office/drawing/2014/main" id="{95B91B2C-47AC-E96B-DEE9-3BF5690DDD55}"/>
              </a:ext>
            </a:extLst>
          </p:cNvPr>
          <p:cNvSpPr>
            <a:spLocks noChangeArrowheads="1"/>
          </p:cNvSpPr>
          <p:nvPr/>
        </p:nvSpPr>
        <p:spPr bwMode="auto">
          <a:xfrm>
            <a:off x="7535863" y="2906713"/>
            <a:ext cx="1249362" cy="1355725"/>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CA" altLang="en-US"/>
          </a:p>
        </p:txBody>
      </p:sp>
      <p:grpSp>
        <p:nvGrpSpPr>
          <p:cNvPr id="44147" name="Group 128">
            <a:extLst>
              <a:ext uri="{FF2B5EF4-FFF2-40B4-BE49-F238E27FC236}">
                <a16:creationId xmlns:a16="http://schemas.microsoft.com/office/drawing/2014/main" id="{E671D017-202B-5261-C628-256DB00AE7BE}"/>
              </a:ext>
            </a:extLst>
          </p:cNvPr>
          <p:cNvGrpSpPr>
            <a:grpSpLocks/>
          </p:cNvGrpSpPr>
          <p:nvPr/>
        </p:nvGrpSpPr>
        <p:grpSpPr bwMode="auto">
          <a:xfrm>
            <a:off x="7470775" y="2906713"/>
            <a:ext cx="57150" cy="1347787"/>
            <a:chOff x="6015" y="1914"/>
            <a:chExt cx="60" cy="519"/>
          </a:xfrm>
        </p:grpSpPr>
        <p:sp>
          <p:nvSpPr>
            <p:cNvPr id="44157" name="Line 129">
              <a:extLst>
                <a:ext uri="{FF2B5EF4-FFF2-40B4-BE49-F238E27FC236}">
                  <a16:creationId xmlns:a16="http://schemas.microsoft.com/office/drawing/2014/main" id="{B46FBE01-623C-6503-DB78-606C3B40F38F}"/>
                </a:ext>
              </a:extLst>
            </p:cNvPr>
            <p:cNvSpPr>
              <a:spLocks noChangeShapeType="1"/>
            </p:cNvSpPr>
            <p:nvPr/>
          </p:nvSpPr>
          <p:spPr bwMode="auto">
            <a:xfrm flipH="1">
              <a:off x="6015" y="2329"/>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8" name="Line 130">
              <a:extLst>
                <a:ext uri="{FF2B5EF4-FFF2-40B4-BE49-F238E27FC236}">
                  <a16:creationId xmlns:a16="http://schemas.microsoft.com/office/drawing/2014/main" id="{E8A679E0-24F7-C465-AF29-966631E3C904}"/>
                </a:ext>
              </a:extLst>
            </p:cNvPr>
            <p:cNvSpPr>
              <a:spLocks noChangeShapeType="1"/>
            </p:cNvSpPr>
            <p:nvPr/>
          </p:nvSpPr>
          <p:spPr bwMode="auto">
            <a:xfrm flipH="1">
              <a:off x="6015" y="2225"/>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9" name="Line 131">
              <a:extLst>
                <a:ext uri="{FF2B5EF4-FFF2-40B4-BE49-F238E27FC236}">
                  <a16:creationId xmlns:a16="http://schemas.microsoft.com/office/drawing/2014/main" id="{084510C7-2F5C-E67A-1975-F341E6AF4A2A}"/>
                </a:ext>
              </a:extLst>
            </p:cNvPr>
            <p:cNvSpPr>
              <a:spLocks noChangeShapeType="1"/>
            </p:cNvSpPr>
            <p:nvPr/>
          </p:nvSpPr>
          <p:spPr bwMode="auto">
            <a:xfrm flipH="1">
              <a:off x="6015" y="2121"/>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0" name="Line 132">
              <a:extLst>
                <a:ext uri="{FF2B5EF4-FFF2-40B4-BE49-F238E27FC236}">
                  <a16:creationId xmlns:a16="http://schemas.microsoft.com/office/drawing/2014/main" id="{8B410EDA-5AC8-1BF5-AD2B-FEF4EB45F36F}"/>
                </a:ext>
              </a:extLst>
            </p:cNvPr>
            <p:cNvSpPr>
              <a:spLocks noChangeShapeType="1"/>
            </p:cNvSpPr>
            <p:nvPr/>
          </p:nvSpPr>
          <p:spPr bwMode="auto">
            <a:xfrm flipH="1">
              <a:off x="6015" y="2017"/>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1" name="Line 133">
              <a:extLst>
                <a:ext uri="{FF2B5EF4-FFF2-40B4-BE49-F238E27FC236}">
                  <a16:creationId xmlns:a16="http://schemas.microsoft.com/office/drawing/2014/main" id="{AADE0B8C-895B-BF07-F057-0598CE64F8F9}"/>
                </a:ext>
              </a:extLst>
            </p:cNvPr>
            <p:cNvSpPr>
              <a:spLocks noChangeShapeType="1"/>
            </p:cNvSpPr>
            <p:nvPr/>
          </p:nvSpPr>
          <p:spPr bwMode="auto">
            <a:xfrm flipH="1">
              <a:off x="6015" y="1914"/>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62" name="Line 134">
              <a:extLst>
                <a:ext uri="{FF2B5EF4-FFF2-40B4-BE49-F238E27FC236}">
                  <a16:creationId xmlns:a16="http://schemas.microsoft.com/office/drawing/2014/main" id="{0ADC06E7-8A82-78B8-57F0-B75E9C09E512}"/>
                </a:ext>
              </a:extLst>
            </p:cNvPr>
            <p:cNvSpPr>
              <a:spLocks noChangeShapeType="1"/>
            </p:cNvSpPr>
            <p:nvPr/>
          </p:nvSpPr>
          <p:spPr bwMode="auto">
            <a:xfrm flipH="1">
              <a:off x="6015" y="2433"/>
              <a:ext cx="6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grpSp>
      <p:grpSp>
        <p:nvGrpSpPr>
          <p:cNvPr id="44148" name="Group 135">
            <a:extLst>
              <a:ext uri="{FF2B5EF4-FFF2-40B4-BE49-F238E27FC236}">
                <a16:creationId xmlns:a16="http://schemas.microsoft.com/office/drawing/2014/main" id="{097EECDC-5C12-5EF4-8CAC-DFF682FB8192}"/>
              </a:ext>
            </a:extLst>
          </p:cNvPr>
          <p:cNvGrpSpPr>
            <a:grpSpLocks/>
          </p:cNvGrpSpPr>
          <p:nvPr/>
        </p:nvGrpSpPr>
        <p:grpSpPr bwMode="auto">
          <a:xfrm>
            <a:off x="7610475" y="4262438"/>
            <a:ext cx="1101725" cy="63500"/>
            <a:chOff x="3974" y="2540"/>
            <a:chExt cx="678" cy="40"/>
          </a:xfrm>
        </p:grpSpPr>
        <p:sp>
          <p:nvSpPr>
            <p:cNvPr id="44152" name="Line 136">
              <a:extLst>
                <a:ext uri="{FF2B5EF4-FFF2-40B4-BE49-F238E27FC236}">
                  <a16:creationId xmlns:a16="http://schemas.microsoft.com/office/drawing/2014/main" id="{CC6D9390-489F-F546-D320-2D91D956BCC5}"/>
                </a:ext>
              </a:extLst>
            </p:cNvPr>
            <p:cNvSpPr>
              <a:spLocks noChangeShapeType="1"/>
            </p:cNvSpPr>
            <p:nvPr/>
          </p:nvSpPr>
          <p:spPr bwMode="auto">
            <a:xfrm rot="16200383" flipH="1">
              <a:off x="4632" y="2561"/>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3" name="Line 137">
              <a:extLst>
                <a:ext uri="{FF2B5EF4-FFF2-40B4-BE49-F238E27FC236}">
                  <a16:creationId xmlns:a16="http://schemas.microsoft.com/office/drawing/2014/main" id="{8F274236-485B-95DA-CB72-2F4457BE5073}"/>
                </a:ext>
              </a:extLst>
            </p:cNvPr>
            <p:cNvSpPr>
              <a:spLocks noChangeShapeType="1"/>
            </p:cNvSpPr>
            <p:nvPr/>
          </p:nvSpPr>
          <p:spPr bwMode="auto">
            <a:xfrm rot="16200383" flipH="1">
              <a:off x="4462" y="2561"/>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4" name="Line 138">
              <a:extLst>
                <a:ext uri="{FF2B5EF4-FFF2-40B4-BE49-F238E27FC236}">
                  <a16:creationId xmlns:a16="http://schemas.microsoft.com/office/drawing/2014/main" id="{1CF699EC-FD6E-FF8E-2D88-EEE64E47C747}"/>
                </a:ext>
              </a:extLst>
            </p:cNvPr>
            <p:cNvSpPr>
              <a:spLocks noChangeShapeType="1"/>
            </p:cNvSpPr>
            <p:nvPr/>
          </p:nvSpPr>
          <p:spPr bwMode="auto">
            <a:xfrm rot="16200383" flipH="1">
              <a:off x="4293"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5" name="Line 139">
              <a:extLst>
                <a:ext uri="{FF2B5EF4-FFF2-40B4-BE49-F238E27FC236}">
                  <a16:creationId xmlns:a16="http://schemas.microsoft.com/office/drawing/2014/main" id="{D553B178-1393-73F2-6B00-D9D3A8447B38}"/>
                </a:ext>
              </a:extLst>
            </p:cNvPr>
            <p:cNvSpPr>
              <a:spLocks noChangeShapeType="1"/>
            </p:cNvSpPr>
            <p:nvPr/>
          </p:nvSpPr>
          <p:spPr bwMode="auto">
            <a:xfrm rot="16200383" flipH="1">
              <a:off x="4122"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sp>
          <p:nvSpPr>
            <p:cNvPr id="44156" name="Line 140">
              <a:extLst>
                <a:ext uri="{FF2B5EF4-FFF2-40B4-BE49-F238E27FC236}">
                  <a16:creationId xmlns:a16="http://schemas.microsoft.com/office/drawing/2014/main" id="{5619D679-AA91-CE10-5D54-2B21FDD17163}"/>
                </a:ext>
              </a:extLst>
            </p:cNvPr>
            <p:cNvSpPr>
              <a:spLocks noChangeShapeType="1"/>
            </p:cNvSpPr>
            <p:nvPr/>
          </p:nvSpPr>
          <p:spPr bwMode="auto">
            <a:xfrm rot="16200383" flipH="1">
              <a:off x="3954" y="2560"/>
              <a:ext cx="39"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CA"/>
            </a:p>
          </p:txBody>
        </p:sp>
      </p:grpSp>
      <p:sp>
        <p:nvSpPr>
          <p:cNvPr id="44149" name="Rectangle 141">
            <a:extLst>
              <a:ext uri="{FF2B5EF4-FFF2-40B4-BE49-F238E27FC236}">
                <a16:creationId xmlns:a16="http://schemas.microsoft.com/office/drawing/2014/main" id="{DFFD3C34-803F-EE18-271E-97E64D55D28B}"/>
              </a:ext>
            </a:extLst>
          </p:cNvPr>
          <p:cNvSpPr>
            <a:spLocks noChangeArrowheads="1"/>
          </p:cNvSpPr>
          <p:nvPr/>
        </p:nvSpPr>
        <p:spPr bwMode="auto">
          <a:xfrm>
            <a:off x="7742238" y="5103813"/>
            <a:ext cx="4587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1600" i="1">
                <a:solidFill>
                  <a:srgbClr val="FF0000"/>
                </a:solidFill>
              </a:rPr>
              <a:t>E</a:t>
            </a:r>
            <a:r>
              <a:rPr lang="da-DK" altLang="en-US" sz="1600" baseline="-25000">
                <a:solidFill>
                  <a:srgbClr val="FF0000"/>
                </a:solidFill>
              </a:rPr>
              <a:t>D</a:t>
            </a:r>
            <a:r>
              <a:rPr lang="da-DK" altLang="en-US" sz="1600" baseline="-25000">
                <a:solidFill>
                  <a:schemeClr val="tx2"/>
                </a:solidFill>
              </a:rPr>
              <a:t> </a:t>
            </a:r>
            <a:endParaRPr lang="en-GB" altLang="en-US" sz="1600">
              <a:solidFill>
                <a:schemeClr val="tx2"/>
              </a:solidFill>
            </a:endParaRPr>
          </a:p>
        </p:txBody>
      </p:sp>
      <p:sp>
        <p:nvSpPr>
          <p:cNvPr id="44150" name="Rectangle 142">
            <a:extLst>
              <a:ext uri="{FF2B5EF4-FFF2-40B4-BE49-F238E27FC236}">
                <a16:creationId xmlns:a16="http://schemas.microsoft.com/office/drawing/2014/main" id="{3344D66F-DA37-2808-A771-B641FDA8B4E6}"/>
              </a:ext>
            </a:extLst>
          </p:cNvPr>
          <p:cNvSpPr>
            <a:spLocks noChangeArrowheads="1"/>
          </p:cNvSpPr>
          <p:nvPr/>
        </p:nvSpPr>
        <p:spPr bwMode="auto">
          <a:xfrm>
            <a:off x="6283325" y="4973638"/>
            <a:ext cx="407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1600" i="1">
                <a:solidFill>
                  <a:srgbClr val="FF0000"/>
                </a:solidFill>
              </a:rPr>
              <a:t>D</a:t>
            </a:r>
            <a:r>
              <a:rPr lang="da-DK" altLang="en-US" sz="1600" baseline="-25000">
                <a:solidFill>
                  <a:srgbClr val="FF0000"/>
                </a:solidFill>
              </a:rPr>
              <a:t>0</a:t>
            </a:r>
            <a:endParaRPr lang="en-GB" altLang="en-US" sz="1600" baseline="30000">
              <a:solidFill>
                <a:schemeClr val="tx2"/>
              </a:solidFill>
            </a:endParaRPr>
          </a:p>
        </p:txBody>
      </p:sp>
      <p:sp>
        <p:nvSpPr>
          <p:cNvPr id="44151" name="Rectangle 143">
            <a:extLst>
              <a:ext uri="{FF2B5EF4-FFF2-40B4-BE49-F238E27FC236}">
                <a16:creationId xmlns:a16="http://schemas.microsoft.com/office/drawing/2014/main" id="{01EDCFA9-C9C1-13C4-9CDE-F92D3FB8A3E2}"/>
              </a:ext>
            </a:extLst>
          </p:cNvPr>
          <p:cNvSpPr>
            <a:spLocks noChangeArrowheads="1"/>
          </p:cNvSpPr>
          <p:nvPr/>
        </p:nvSpPr>
        <p:spPr bwMode="auto">
          <a:xfrm>
            <a:off x="7032625" y="2889250"/>
            <a:ext cx="1806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da-DK" altLang="en-US" sz="1400" i="1">
                <a:solidFill>
                  <a:schemeClr val="tx2"/>
                </a:solidFill>
              </a:rPr>
              <a:t>T</a:t>
            </a:r>
            <a:r>
              <a:rPr lang="da-DK" altLang="en-US" sz="1400" baseline="-25000">
                <a:solidFill>
                  <a:schemeClr val="tx2"/>
                </a:solidFill>
              </a:rPr>
              <a:t>1</a:t>
            </a:r>
            <a:r>
              <a:rPr lang="da-DK" altLang="en-US" sz="1400" i="1">
                <a:solidFill>
                  <a:schemeClr val="tx2"/>
                </a:solidFill>
              </a:rPr>
              <a:t>                          T</a:t>
            </a:r>
            <a:r>
              <a:rPr lang="da-DK" altLang="en-US" sz="1400" baseline="-25000">
                <a:solidFill>
                  <a:schemeClr val="tx2"/>
                </a:solidFill>
              </a:rPr>
              <a:t>2</a:t>
            </a:r>
            <a:endParaRPr lang="en-GB" altLang="en-US" sz="1400" baseline="-25000">
              <a:solidFill>
                <a:schemeClr val="tx2"/>
              </a:solidFill>
            </a:endParaRPr>
          </a:p>
        </p:txBody>
      </p:sp>
    </p:spTree>
    <p:extLst>
      <p:ext uri="{BB962C8B-B14F-4D97-AF65-F5344CB8AC3E}">
        <p14:creationId xmlns:p14="http://schemas.microsoft.com/office/powerpoint/2010/main" val="626186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63" y="11088"/>
            <a:ext cx="6347713" cy="1320800"/>
          </a:xfrm>
        </p:spPr>
        <p:txBody>
          <a:bodyPr/>
          <a:lstStyle/>
          <a:p>
            <a:r>
              <a:rPr lang="en-CA" dirty="0" smtClean="0"/>
              <a:t>Einstein and Brownian Motion</a:t>
            </a:r>
            <a:endParaRPr lang="en-CA" dirty="0"/>
          </a:p>
        </p:txBody>
      </p:sp>
      <p:sp>
        <p:nvSpPr>
          <p:cNvPr id="3" name="Content Placeholder 2"/>
          <p:cNvSpPr>
            <a:spLocks noGrp="1"/>
          </p:cNvSpPr>
          <p:nvPr>
            <p:ph idx="1"/>
          </p:nvPr>
        </p:nvSpPr>
        <p:spPr>
          <a:xfrm>
            <a:off x="102406" y="1560491"/>
            <a:ext cx="7925977" cy="4176464"/>
          </a:xfrm>
        </p:spPr>
        <p:txBody>
          <a:bodyPr>
            <a:noAutofit/>
          </a:bodyPr>
          <a:lstStyle/>
          <a:p>
            <a:r>
              <a:rPr lang="en-US" sz="2400" dirty="0" smtClean="0"/>
              <a:t>Albert </a:t>
            </a:r>
            <a:r>
              <a:rPr lang="en-US" sz="2400" dirty="0"/>
              <a:t>Einstein published a paper in 1905 that </a:t>
            </a:r>
            <a:r>
              <a:rPr lang="en-US" sz="2400" dirty="0" smtClean="0"/>
              <a:t>described in </a:t>
            </a:r>
            <a:r>
              <a:rPr lang="en-US" sz="2400" dirty="0"/>
              <a:t>precise detail how the motion that Brown had observed was a result of the pollen being moved by individual water molecules. This </a:t>
            </a:r>
            <a:r>
              <a:rPr lang="en-US" sz="2400" dirty="0" smtClean="0"/>
              <a:t>description </a:t>
            </a:r>
            <a:r>
              <a:rPr lang="en-US" sz="2400" dirty="0"/>
              <a:t>of Brownian motion served as definitive confirmation that atoms and molecules actually exist, and was further verified </a:t>
            </a:r>
            <a:r>
              <a:rPr lang="en-US" sz="2400" dirty="0" smtClean="0"/>
              <a:t>experimentally </a:t>
            </a:r>
            <a:r>
              <a:rPr lang="en-US" sz="2400" dirty="0"/>
              <a:t>by Jean Perrin in 1908. Perrin was awarded the Nobel Prize in Physics in 1926 for his work on the discontinuous structure of matter.</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23</a:t>
            </a:fld>
            <a:endParaRPr lang="fr-CA" altLang="fr-FR"/>
          </a:p>
        </p:txBody>
      </p:sp>
    </p:spTree>
    <p:extLst>
      <p:ext uri="{BB962C8B-B14F-4D97-AF65-F5344CB8AC3E}">
        <p14:creationId xmlns:p14="http://schemas.microsoft.com/office/powerpoint/2010/main" val="1870856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63" y="116632"/>
            <a:ext cx="6347713" cy="1320800"/>
          </a:xfrm>
        </p:spPr>
        <p:txBody>
          <a:bodyPr/>
          <a:lstStyle/>
          <a:p>
            <a:r>
              <a:rPr lang="en-CA" dirty="0" smtClean="0"/>
              <a:t>Brownian motion</a:t>
            </a:r>
            <a:br>
              <a:rPr lang="en-CA" dirty="0" smtClean="0"/>
            </a:br>
            <a:r>
              <a:rPr lang="en-CA" dirty="0" smtClean="0"/>
              <a:t>&amp; financial markets</a:t>
            </a:r>
            <a:endParaRPr lang="en-CA" dirty="0"/>
          </a:p>
        </p:txBody>
      </p:sp>
      <p:sp>
        <p:nvSpPr>
          <p:cNvPr id="3" name="Content Placeholder 2"/>
          <p:cNvSpPr>
            <a:spLocks noGrp="1"/>
          </p:cNvSpPr>
          <p:nvPr>
            <p:ph idx="1"/>
          </p:nvPr>
        </p:nvSpPr>
        <p:spPr>
          <a:xfrm>
            <a:off x="69960" y="2152732"/>
            <a:ext cx="8174448" cy="3880773"/>
          </a:xfrm>
        </p:spPr>
        <p:txBody>
          <a:bodyPr>
            <a:noAutofit/>
          </a:bodyPr>
          <a:lstStyle/>
          <a:p>
            <a:r>
              <a:rPr lang="en-US" sz="2400" dirty="0"/>
              <a:t>Stock price movements form a random pattern. The prices fluctuate everyday resulting from market forces like supply and demand, company valuation and earnings, and economic factors like inflation, liquidity, demographics of country and investors, political developments, etc. Market participants try to anticipate stock prices using all these factors and contribute to make price movements random by their trading activities.</a:t>
            </a:r>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24</a:t>
            </a:fld>
            <a:endParaRPr lang="fr-CA" altLang="fr-FR"/>
          </a:p>
        </p:txBody>
      </p:sp>
    </p:spTree>
    <p:extLst>
      <p:ext uri="{BB962C8B-B14F-4D97-AF65-F5344CB8AC3E}">
        <p14:creationId xmlns:p14="http://schemas.microsoft.com/office/powerpoint/2010/main" val="3126541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63" y="1434"/>
            <a:ext cx="6347713" cy="1320800"/>
          </a:xfrm>
        </p:spPr>
        <p:txBody>
          <a:bodyPr/>
          <a:lstStyle/>
          <a:p>
            <a:r>
              <a:rPr lang="en-CA" dirty="0" smtClean="0"/>
              <a:t>Black Scholes model</a:t>
            </a:r>
            <a:endParaRPr lang="en-CA" dirty="0"/>
          </a:p>
        </p:txBody>
      </p:sp>
      <p:sp>
        <p:nvSpPr>
          <p:cNvPr id="3" name="Content Placeholder 2"/>
          <p:cNvSpPr>
            <a:spLocks noGrp="1"/>
          </p:cNvSpPr>
          <p:nvPr>
            <p:ph idx="1"/>
          </p:nvPr>
        </p:nvSpPr>
        <p:spPr>
          <a:xfrm>
            <a:off x="96962" y="908720"/>
            <a:ext cx="8507486" cy="3312367"/>
          </a:xfrm>
        </p:spPr>
        <p:txBody>
          <a:bodyPr>
            <a:normAutofit fontScale="92500"/>
          </a:bodyPr>
          <a:lstStyle/>
          <a:p>
            <a:r>
              <a:rPr lang="en-US" sz="2600" dirty="0"/>
              <a:t>The Black–Scholes model assumes that the market consists of at least one risky asset, usually called the stock, and one riskless asset, usually called </a:t>
            </a:r>
            <a:r>
              <a:rPr lang="en-US" sz="2600" dirty="0" smtClean="0"/>
              <a:t>cash </a:t>
            </a:r>
            <a:r>
              <a:rPr lang="en-US" sz="2600" dirty="0"/>
              <a:t>or </a:t>
            </a:r>
            <a:r>
              <a:rPr lang="en-US" sz="2600" dirty="0" smtClean="0"/>
              <a:t>bond.</a:t>
            </a:r>
          </a:p>
          <a:p>
            <a:pPr lvl="0"/>
            <a:r>
              <a:rPr lang="en-US" altLang="en-US" sz="2600" dirty="0" smtClean="0">
                <a:solidFill>
                  <a:schemeClr val="tx1"/>
                </a:solidFill>
                <a:latin typeface="Arial" panose="020B0604020202020204" pitchFamily="34" charset="0"/>
              </a:rPr>
              <a:t>If </a:t>
            </a:r>
            <a:r>
              <a:rPr lang="en-US" altLang="en-US" sz="2600" i="1" dirty="0" smtClean="0">
                <a:solidFill>
                  <a:schemeClr val="tx1"/>
                </a:solidFill>
                <a:latin typeface="Arial" panose="020B0604020202020204" pitchFamily="34" charset="0"/>
              </a:rPr>
              <a:t>V</a:t>
            </a:r>
            <a:r>
              <a:rPr lang="en-US" altLang="en-US" sz="2600" dirty="0" smtClean="0">
                <a:solidFill>
                  <a:schemeClr val="tx1"/>
                </a:solidFill>
                <a:latin typeface="Arial" panose="020B0604020202020204" pitchFamily="34" charset="0"/>
              </a:rPr>
              <a:t> </a:t>
            </a:r>
            <a:r>
              <a:rPr lang="en-US" altLang="en-US" sz="2600" dirty="0">
                <a:solidFill>
                  <a:schemeClr val="tx1"/>
                </a:solidFill>
                <a:latin typeface="Arial" panose="020B0604020202020204" pitchFamily="34" charset="0"/>
              </a:rPr>
              <a:t>is the price of the option </a:t>
            </a:r>
            <a:r>
              <a:rPr lang="en-US" altLang="en-US" sz="2600" dirty="0" smtClean="0">
                <a:solidFill>
                  <a:schemeClr val="tx1"/>
                </a:solidFill>
                <a:latin typeface="Arial" panose="020B0604020202020204" pitchFamily="34" charset="0"/>
              </a:rPr>
              <a:t>(derivative financial product) as </a:t>
            </a:r>
            <a:r>
              <a:rPr lang="en-US" altLang="en-US" sz="2600" dirty="0">
                <a:solidFill>
                  <a:schemeClr val="tx1"/>
                </a:solidFill>
                <a:latin typeface="Arial" panose="020B0604020202020204" pitchFamily="34" charset="0"/>
              </a:rPr>
              <a:t>a function of stock price </a:t>
            </a:r>
            <a:r>
              <a:rPr lang="en-US" altLang="en-US" sz="2600" i="1" dirty="0">
                <a:solidFill>
                  <a:schemeClr val="tx1"/>
                </a:solidFill>
                <a:latin typeface="Arial" panose="020B0604020202020204" pitchFamily="34" charset="0"/>
              </a:rPr>
              <a:t>S</a:t>
            </a:r>
            <a:r>
              <a:rPr lang="en-US" altLang="en-US" sz="2600" dirty="0">
                <a:solidFill>
                  <a:schemeClr val="tx1"/>
                </a:solidFill>
                <a:latin typeface="Arial" panose="020B0604020202020204" pitchFamily="34" charset="0"/>
              </a:rPr>
              <a:t> and time </a:t>
            </a:r>
            <a:r>
              <a:rPr lang="en-US" altLang="en-US" sz="2600" i="1" dirty="0">
                <a:solidFill>
                  <a:schemeClr val="tx1"/>
                </a:solidFill>
                <a:latin typeface="Arial" panose="020B0604020202020204" pitchFamily="34" charset="0"/>
              </a:rPr>
              <a:t>t</a:t>
            </a:r>
            <a:r>
              <a:rPr lang="en-US" altLang="en-US" sz="2600" dirty="0">
                <a:solidFill>
                  <a:schemeClr val="tx1"/>
                </a:solidFill>
                <a:latin typeface="Arial" panose="020B0604020202020204" pitchFamily="34" charset="0"/>
              </a:rPr>
              <a:t>, </a:t>
            </a:r>
            <a:r>
              <a:rPr lang="en-US" altLang="en-US" sz="2600" i="1" dirty="0">
                <a:solidFill>
                  <a:schemeClr val="tx1"/>
                </a:solidFill>
                <a:latin typeface="Arial" panose="020B0604020202020204" pitchFamily="34" charset="0"/>
              </a:rPr>
              <a:t>r</a:t>
            </a:r>
            <a:r>
              <a:rPr lang="en-US" altLang="en-US" sz="2600" dirty="0">
                <a:solidFill>
                  <a:schemeClr val="tx1"/>
                </a:solidFill>
                <a:latin typeface="Arial" panose="020B0604020202020204" pitchFamily="34" charset="0"/>
              </a:rPr>
              <a:t> is the risk-free interest rate, and </a:t>
            </a:r>
            <a:r>
              <a:rPr lang="el-GR" altLang="en-US" sz="2600" dirty="0" smtClean="0">
                <a:solidFill>
                  <a:schemeClr val="tx1"/>
                </a:solidFill>
                <a:latin typeface="Arial" panose="020B0604020202020204" pitchFamily="34" charset="0"/>
              </a:rPr>
              <a:t>σ</a:t>
            </a:r>
            <a:r>
              <a:rPr lang="en-US" altLang="en-US" sz="2600" dirty="0" smtClean="0">
                <a:solidFill>
                  <a:schemeClr val="tx1"/>
                </a:solidFill>
                <a:latin typeface="Arial" panose="020B0604020202020204" pitchFamily="34" charset="0"/>
              </a:rPr>
              <a:t> </a:t>
            </a:r>
            <a:r>
              <a:rPr lang="en-US" altLang="en-US" sz="2600" dirty="0">
                <a:solidFill>
                  <a:schemeClr val="tx1"/>
                </a:solidFill>
                <a:latin typeface="Arial" panose="020B0604020202020204" pitchFamily="34" charset="0"/>
              </a:rPr>
              <a:t>is the volatility of the stock </a:t>
            </a:r>
            <a:endParaRPr lang="en-US" altLang="en-US" sz="2600" dirty="0" smtClean="0">
              <a:solidFill>
                <a:schemeClr val="tx1"/>
              </a:solidFill>
              <a:latin typeface="Arial" panose="020B0604020202020204" pitchFamily="34" charset="0"/>
            </a:endParaRPr>
          </a:p>
          <a:p>
            <a:pPr lvl="0"/>
            <a:r>
              <a:rPr lang="en-US" sz="2600" dirty="0"/>
              <a:t>For a European call or put on an underlying stock paying no dividends, the equation is:</a:t>
            </a:r>
            <a:endParaRPr lang="en-US" altLang="en-US" sz="2600" dirty="0">
              <a:solidFill>
                <a:schemeClr val="tx1"/>
              </a:solidFill>
              <a:latin typeface="Arial" panose="020B0604020202020204" pitchFamily="34" charset="0"/>
            </a:endParaRPr>
          </a:p>
          <a:p>
            <a:endParaRPr lang="en-CA" sz="2400" dirty="0"/>
          </a:p>
        </p:txBody>
      </p:sp>
      <p:sp>
        <p:nvSpPr>
          <p:cNvPr id="4" name="Slide Number Placeholder 3"/>
          <p:cNvSpPr>
            <a:spLocks noGrp="1"/>
          </p:cNvSpPr>
          <p:nvPr>
            <p:ph type="sldNum" sz="quarter" idx="12"/>
          </p:nvPr>
        </p:nvSpPr>
        <p:spPr/>
        <p:txBody>
          <a:bodyPr/>
          <a:lstStyle/>
          <a:p>
            <a:fld id="{B883D629-996C-479C-ABB6-6799B6219525}" type="slidenum">
              <a:rPr lang="fr-CA" altLang="fr-FR" smtClean="0"/>
              <a:pPr/>
              <a:t>25</a:t>
            </a:fld>
            <a:endParaRPr lang="fr-CA" altLang="fr-FR"/>
          </a:p>
        </p:txBody>
      </p:sp>
      <p:sp>
        <p:nvSpPr>
          <p:cNvPr id="6" name="AutoShape 2" descr="\sigma "/>
          <p:cNvSpPr>
            <a:spLocks noChangeAspect="1" noChangeArrowheads="1"/>
          </p:cNvSpPr>
          <p:nvPr/>
        </p:nvSpPr>
        <p:spPr bwMode="auto">
          <a:xfrm>
            <a:off x="10391775" y="841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13" name="Picture 12"/>
          <p:cNvPicPr>
            <a:picLocks noChangeAspect="1"/>
          </p:cNvPicPr>
          <p:nvPr/>
        </p:nvPicPr>
        <p:blipFill>
          <a:blip r:embed="rId2"/>
          <a:stretch>
            <a:fillRect/>
          </a:stretch>
        </p:blipFill>
        <p:spPr>
          <a:xfrm>
            <a:off x="323528" y="4620858"/>
            <a:ext cx="7319646" cy="1015029"/>
          </a:xfrm>
          <a:prstGeom prst="rect">
            <a:avLst/>
          </a:prstGeom>
        </p:spPr>
      </p:pic>
    </p:spTree>
    <p:extLst>
      <p:ext uri="{BB962C8B-B14F-4D97-AF65-F5344CB8AC3E}">
        <p14:creationId xmlns:p14="http://schemas.microsoft.com/office/powerpoint/2010/main" val="217548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17747" y="222250"/>
            <a:ext cx="4972050" cy="771525"/>
          </a:xfrm>
        </p:spPr>
        <p:txBody>
          <a:bodyPr anchor="t"/>
          <a:lstStyle/>
          <a:p>
            <a:pPr eaLnBrk="1" hangingPunct="1"/>
            <a:r>
              <a:rPr lang="en-US" altLang="en-US" sz="3600" b="1" dirty="0">
                <a:cs typeface="Arial" panose="020B0604020202020204" pitchFamily="34" charset="0"/>
              </a:rPr>
              <a:t>An Energy ‘Crisis’?</a:t>
            </a:r>
          </a:p>
        </p:txBody>
      </p:sp>
      <p:sp>
        <p:nvSpPr>
          <p:cNvPr id="36867" name="Rectangle 3"/>
          <p:cNvSpPr>
            <a:spLocks noChangeArrowheads="1"/>
          </p:cNvSpPr>
          <p:nvPr/>
        </p:nvSpPr>
        <p:spPr bwMode="auto">
          <a:xfrm>
            <a:off x="384661" y="978629"/>
            <a:ext cx="76819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latin typeface="+mn-lt"/>
                <a:cs typeface="Arial" panose="020B0604020202020204" pitchFamily="34" charset="0"/>
              </a:rPr>
              <a:t>The word </a:t>
            </a:r>
            <a:r>
              <a:rPr lang="en-US" altLang="en-US" sz="2400" b="1" i="1" dirty="0">
                <a:latin typeface="+mn-lt"/>
                <a:cs typeface="Arial" panose="020B0604020202020204" pitchFamily="34" charset="0"/>
              </a:rPr>
              <a:t>crisis</a:t>
            </a:r>
            <a:r>
              <a:rPr lang="en-US" altLang="en-US" sz="2400" b="1" dirty="0">
                <a:latin typeface="+mn-lt"/>
                <a:cs typeface="Arial" panose="020B0604020202020204" pitchFamily="34" charset="0"/>
              </a:rPr>
              <a:t> has a Greek origin.</a:t>
            </a:r>
          </a:p>
          <a:p>
            <a:pPr algn="ctr" eaLnBrk="1" hangingPunct="1">
              <a:spcBef>
                <a:spcPct val="0"/>
              </a:spcBef>
              <a:buFontTx/>
              <a:buNone/>
            </a:pPr>
            <a:r>
              <a:rPr lang="en-US" altLang="en-US" sz="2400" b="1" dirty="0">
                <a:latin typeface="+mn-lt"/>
                <a:cs typeface="Arial" panose="020B0604020202020204" pitchFamily="34" charset="0"/>
              </a:rPr>
              <a:t>It means a divergence of paths, or “choice”</a:t>
            </a:r>
          </a:p>
        </p:txBody>
      </p:sp>
      <p:graphicFrame>
        <p:nvGraphicFramePr>
          <p:cNvPr id="36868" name="Object 4"/>
          <p:cNvGraphicFramePr>
            <a:graphicFrameLocks noChangeAspect="1"/>
          </p:cNvGraphicFramePr>
          <p:nvPr/>
        </p:nvGraphicFramePr>
        <p:xfrm>
          <a:off x="185738" y="2265363"/>
          <a:ext cx="2298700" cy="1531937"/>
        </p:xfrm>
        <a:graphic>
          <a:graphicData uri="http://schemas.openxmlformats.org/presentationml/2006/ole">
            <mc:AlternateContent xmlns:mc="http://schemas.openxmlformats.org/markup-compatibility/2006">
              <mc:Choice xmlns:v="urn:schemas-microsoft-com:vml" Requires="v">
                <p:oleObj spid="_x0000_s2104" name="Document" r:id="rId4" imgW="1889825" imgH="1082353" progId="Word.Document.8">
                  <p:embed/>
                </p:oleObj>
              </mc:Choice>
              <mc:Fallback>
                <p:oleObj name="Document" r:id="rId4" imgW="1889825" imgH="1082353" progId="Word.Document.8">
                  <p:embed/>
                  <p:pic>
                    <p:nvPicPr>
                      <p:cNvPr id="3686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5738" y="2265363"/>
                        <a:ext cx="2298700" cy="1531937"/>
                      </a:xfrm>
                      <a:prstGeom prst="rect">
                        <a:avLst/>
                      </a:prstGeom>
                      <a:solidFill>
                        <a:srgbClr val="2CFAFF"/>
                      </a:solidFill>
                      <a:ln w="57150">
                        <a:solidFill>
                          <a:srgbClr val="2CFA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69" name="Rectangle 5"/>
          <p:cNvSpPr>
            <a:spLocks noChangeArrowheads="1"/>
          </p:cNvSpPr>
          <p:nvPr/>
        </p:nvSpPr>
        <p:spPr bwMode="auto">
          <a:xfrm>
            <a:off x="2656272" y="2482151"/>
            <a:ext cx="648772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2800" b="1" dirty="0">
                <a:latin typeface="+mn-lt"/>
                <a:cs typeface="Arial" panose="020B0604020202020204" pitchFamily="34" charset="0"/>
              </a:rPr>
              <a:t>This character means “crisis” in Chinese; it is a composite character</a:t>
            </a:r>
          </a:p>
        </p:txBody>
      </p:sp>
      <p:graphicFrame>
        <p:nvGraphicFramePr>
          <p:cNvPr id="306182" name="Object 6"/>
          <p:cNvGraphicFramePr>
            <a:graphicFrameLocks noChangeAspect="1"/>
          </p:cNvGraphicFramePr>
          <p:nvPr/>
        </p:nvGraphicFramePr>
        <p:xfrm>
          <a:off x="251520" y="3933825"/>
          <a:ext cx="1158875" cy="1158875"/>
        </p:xfrm>
        <a:graphic>
          <a:graphicData uri="http://schemas.openxmlformats.org/presentationml/2006/ole">
            <mc:AlternateContent xmlns:mc="http://schemas.openxmlformats.org/markup-compatibility/2006">
              <mc:Choice xmlns:v="urn:schemas-microsoft-com:vml" Requires="v">
                <p:oleObj spid="_x0000_s2105" name="Document" r:id="rId6" imgW="448080" imgH="445072" progId="Word.Document.8">
                  <p:embed/>
                </p:oleObj>
              </mc:Choice>
              <mc:Fallback>
                <p:oleObj name="Document" r:id="rId6" imgW="448080" imgH="445072" progId="Word.Document.8">
                  <p:embed/>
                  <p:pic>
                    <p:nvPicPr>
                      <p:cNvPr id="306182"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3933825"/>
                        <a:ext cx="1158875" cy="1158875"/>
                      </a:xfrm>
                      <a:prstGeom prst="rect">
                        <a:avLst/>
                      </a:prstGeom>
                      <a:solidFill>
                        <a:srgbClr val="FF1244"/>
                      </a:solidFill>
                      <a:ln w="57150">
                        <a:solidFill>
                          <a:srgbClr val="FF1244"/>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6183" name="Rectangle 7"/>
          <p:cNvSpPr>
            <a:spLocks noChangeArrowheads="1"/>
          </p:cNvSpPr>
          <p:nvPr/>
        </p:nvSpPr>
        <p:spPr bwMode="auto">
          <a:xfrm>
            <a:off x="2267744" y="4149725"/>
            <a:ext cx="3583032" cy="584775"/>
          </a:xfrm>
          <a:prstGeom prst="rect">
            <a:avLst/>
          </a:prstGeom>
          <a:solidFill>
            <a:srgbClr val="FF2404"/>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dirty="0">
                <a:latin typeface="+mj-lt"/>
                <a:cs typeface="Arial" panose="020B0604020202020204" pitchFamily="34" charset="0"/>
              </a:rPr>
              <a:t>Means  “Danger!”</a:t>
            </a:r>
            <a:endParaRPr lang="en-US" altLang="en-US" sz="2400" dirty="0">
              <a:latin typeface="+mj-lt"/>
              <a:cs typeface="Arial" panose="020B0604020202020204" pitchFamily="34" charset="0"/>
            </a:endParaRPr>
          </a:p>
        </p:txBody>
      </p:sp>
      <p:graphicFrame>
        <p:nvGraphicFramePr>
          <p:cNvPr id="306184" name="Object 8"/>
          <p:cNvGraphicFramePr>
            <a:graphicFrameLocks noChangeAspect="1"/>
          </p:cNvGraphicFramePr>
          <p:nvPr/>
        </p:nvGraphicFramePr>
        <p:xfrm>
          <a:off x="206829" y="5292725"/>
          <a:ext cx="1187450" cy="1187450"/>
        </p:xfrm>
        <a:graphic>
          <a:graphicData uri="http://schemas.openxmlformats.org/presentationml/2006/ole">
            <mc:AlternateContent xmlns:mc="http://schemas.openxmlformats.org/markup-compatibility/2006">
              <mc:Choice xmlns:v="urn:schemas-microsoft-com:vml" Requires="v">
                <p:oleObj spid="_x0000_s2106" name="Document" r:id="rId8" imgW="466344" imgH="469392" progId="Word.Document.8">
                  <p:embed/>
                </p:oleObj>
              </mc:Choice>
              <mc:Fallback>
                <p:oleObj name="Document" r:id="rId8" imgW="466344" imgH="469392" progId="Word.Document.8">
                  <p:embed/>
                  <p:pic>
                    <p:nvPicPr>
                      <p:cNvPr id="306184"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829" y="5292725"/>
                        <a:ext cx="1187450" cy="1187450"/>
                      </a:xfrm>
                      <a:prstGeom prst="rect">
                        <a:avLst/>
                      </a:prstGeom>
                      <a:noFill/>
                      <a:ln w="57150">
                        <a:solidFill>
                          <a:srgbClr val="1CFF2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3" name="Rectangle 9"/>
          <p:cNvSpPr>
            <a:spLocks noChangeArrowheads="1"/>
          </p:cNvSpPr>
          <p:nvPr/>
        </p:nvSpPr>
        <p:spPr bwMode="auto">
          <a:xfrm>
            <a:off x="1548036" y="4149725"/>
            <a:ext cx="6477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dirty="0">
                <a:latin typeface="Times" panose="02020603050405020304" pitchFamily="18" charset="0"/>
                <a:cs typeface="Arial" panose="020B0604020202020204" pitchFamily="34" charset="0"/>
              </a:rPr>
              <a:t>=&gt;</a:t>
            </a:r>
          </a:p>
        </p:txBody>
      </p:sp>
      <p:sp>
        <p:nvSpPr>
          <p:cNvPr id="306187" name="Rectangle 11"/>
          <p:cNvSpPr>
            <a:spLocks noChangeArrowheads="1"/>
          </p:cNvSpPr>
          <p:nvPr/>
        </p:nvSpPr>
        <p:spPr bwMode="auto">
          <a:xfrm>
            <a:off x="2079037" y="5407025"/>
            <a:ext cx="4293163" cy="584775"/>
          </a:xfrm>
          <a:prstGeom prst="rect">
            <a:avLst/>
          </a:prstGeom>
          <a:solidFill>
            <a:srgbClr val="1CFF23"/>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a:latin typeface="+mj-lt"/>
                <a:cs typeface="Arial" panose="020B0604020202020204" pitchFamily="34" charset="0"/>
              </a:rPr>
              <a:t>Means “Opportunity”</a:t>
            </a:r>
            <a:endParaRPr lang="en-US" altLang="en-US" sz="2400">
              <a:latin typeface="+mj-lt"/>
              <a:cs typeface="Arial" panose="020B0604020202020204" pitchFamily="34" charset="0"/>
            </a:endParaRPr>
          </a:p>
        </p:txBody>
      </p:sp>
      <p:sp>
        <p:nvSpPr>
          <p:cNvPr id="36875" name="Rectangle 12"/>
          <p:cNvSpPr>
            <a:spLocks noChangeArrowheads="1"/>
          </p:cNvSpPr>
          <p:nvPr/>
        </p:nvSpPr>
        <p:spPr bwMode="auto">
          <a:xfrm>
            <a:off x="1430965" y="5407025"/>
            <a:ext cx="6477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b="1" dirty="0">
                <a:latin typeface="Times" panose="02020603050405020304" pitchFamily="18" charset="0"/>
                <a:cs typeface="Arial" panose="020B0604020202020204" pitchFamily="34" charset="0"/>
              </a:rPr>
              <a:t>=&gt;</a:t>
            </a:r>
          </a:p>
        </p:txBody>
      </p:sp>
      <p:sp>
        <p:nvSpPr>
          <p:cNvPr id="2" name="Slide Number Placeholder 1">
            <a:extLst>
              <a:ext uri="{FF2B5EF4-FFF2-40B4-BE49-F238E27FC236}">
                <a16:creationId xmlns:a16="http://schemas.microsoft.com/office/drawing/2014/main" id="{302CA4F4-8C5B-A04C-8438-A029F3F6EE8D}"/>
              </a:ext>
            </a:extLst>
          </p:cNvPr>
          <p:cNvSpPr>
            <a:spLocks noGrp="1"/>
          </p:cNvSpPr>
          <p:nvPr>
            <p:ph type="sldNum" sz="quarter" idx="12"/>
          </p:nvPr>
        </p:nvSpPr>
        <p:spPr/>
        <p:txBody>
          <a:bodyPr/>
          <a:lstStyle/>
          <a:p>
            <a:fld id="{B883D629-996C-479C-ABB6-6799B6219525}" type="slidenum">
              <a:rPr lang="fr-CA" altLang="fr-FR" smtClean="0"/>
              <a:pPr/>
              <a:t>26</a:t>
            </a:fld>
            <a:endParaRPr lang="fr-CA" altLang="fr-FR"/>
          </a:p>
        </p:txBody>
      </p:sp>
    </p:spTree>
    <p:extLst>
      <p:ext uri="{BB962C8B-B14F-4D97-AF65-F5344CB8AC3E}">
        <p14:creationId xmlns:p14="http://schemas.microsoft.com/office/powerpoint/2010/main" val="2091171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06182"/>
                                        </p:tgtEl>
                                        <p:attrNameLst>
                                          <p:attrName>style.visibility</p:attrName>
                                        </p:attrNameLst>
                                      </p:cBhvr>
                                      <p:to>
                                        <p:strVal val="visible"/>
                                      </p:to>
                                    </p:set>
                                    <p:anim calcmode="lin" valueType="num">
                                      <p:cBhvr>
                                        <p:cTn id="7" dur="500" fill="hold"/>
                                        <p:tgtEl>
                                          <p:spTgt spid="306182"/>
                                        </p:tgtEl>
                                        <p:attrNameLst>
                                          <p:attrName>ppt_w</p:attrName>
                                        </p:attrNameLst>
                                      </p:cBhvr>
                                      <p:tavLst>
                                        <p:tav tm="0">
                                          <p:val>
                                            <p:fltVal val="0"/>
                                          </p:val>
                                        </p:tav>
                                        <p:tav tm="100000">
                                          <p:val>
                                            <p:strVal val="#ppt_w"/>
                                          </p:val>
                                        </p:tav>
                                      </p:tavLst>
                                    </p:anim>
                                    <p:anim calcmode="lin" valueType="num">
                                      <p:cBhvr>
                                        <p:cTn id="8" dur="500" fill="hold"/>
                                        <p:tgtEl>
                                          <p:spTgt spid="306182"/>
                                        </p:tgtEl>
                                        <p:attrNameLst>
                                          <p:attrName>ppt_h</p:attrName>
                                        </p:attrNameLst>
                                      </p:cBhvr>
                                      <p:tavLst>
                                        <p:tav tm="0">
                                          <p:val>
                                            <p:fltVal val="0"/>
                                          </p:val>
                                        </p:tav>
                                        <p:tav tm="100000">
                                          <p:val>
                                            <p:strVal val="#ppt_h"/>
                                          </p:val>
                                        </p:tav>
                                      </p:tavLst>
                                    </p:anim>
                                    <p:animEffect transition="in" filter="fade">
                                      <p:cBhvr>
                                        <p:cTn id="9" dur="500"/>
                                        <p:tgtEl>
                                          <p:spTgt spid="3061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06183"/>
                                        </p:tgtEl>
                                        <p:attrNameLst>
                                          <p:attrName>style.visibility</p:attrName>
                                        </p:attrNameLst>
                                      </p:cBhvr>
                                      <p:to>
                                        <p:strVal val="visible"/>
                                      </p:to>
                                    </p:set>
                                    <p:anim calcmode="lin" valueType="num">
                                      <p:cBhvr>
                                        <p:cTn id="14" dur="500" fill="hold"/>
                                        <p:tgtEl>
                                          <p:spTgt spid="306183"/>
                                        </p:tgtEl>
                                        <p:attrNameLst>
                                          <p:attrName>ppt_w</p:attrName>
                                        </p:attrNameLst>
                                      </p:cBhvr>
                                      <p:tavLst>
                                        <p:tav tm="0">
                                          <p:val>
                                            <p:fltVal val="0"/>
                                          </p:val>
                                        </p:tav>
                                        <p:tav tm="100000">
                                          <p:val>
                                            <p:strVal val="#ppt_w"/>
                                          </p:val>
                                        </p:tav>
                                      </p:tavLst>
                                    </p:anim>
                                    <p:anim calcmode="lin" valueType="num">
                                      <p:cBhvr>
                                        <p:cTn id="15" dur="500" fill="hold"/>
                                        <p:tgtEl>
                                          <p:spTgt spid="306183"/>
                                        </p:tgtEl>
                                        <p:attrNameLst>
                                          <p:attrName>ppt_h</p:attrName>
                                        </p:attrNameLst>
                                      </p:cBhvr>
                                      <p:tavLst>
                                        <p:tav tm="0">
                                          <p:val>
                                            <p:fltVal val="0"/>
                                          </p:val>
                                        </p:tav>
                                        <p:tav tm="100000">
                                          <p:val>
                                            <p:strVal val="#ppt_h"/>
                                          </p:val>
                                        </p:tav>
                                      </p:tavLst>
                                    </p:anim>
                                    <p:animEffect transition="in" filter="fade">
                                      <p:cBhvr>
                                        <p:cTn id="16" dur="500"/>
                                        <p:tgtEl>
                                          <p:spTgt spid="30618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nodeType="clickEffect">
                                  <p:stCondLst>
                                    <p:cond delay="0"/>
                                  </p:stCondLst>
                                  <p:childTnLst>
                                    <p:set>
                                      <p:cBhvr>
                                        <p:cTn id="20" dur="1" fill="hold">
                                          <p:stCondLst>
                                            <p:cond delay="0"/>
                                          </p:stCondLst>
                                        </p:cTn>
                                        <p:tgtEl>
                                          <p:spTgt spid="306184"/>
                                        </p:tgtEl>
                                        <p:attrNameLst>
                                          <p:attrName>style.visibility</p:attrName>
                                        </p:attrNameLst>
                                      </p:cBhvr>
                                      <p:to>
                                        <p:strVal val="visible"/>
                                      </p:to>
                                    </p:set>
                                    <p:animEffect transition="in" filter="blinds(horizontal)">
                                      <p:cBhvr>
                                        <p:cTn id="21" dur="500"/>
                                        <p:tgtEl>
                                          <p:spTgt spid="30618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06187"/>
                                        </p:tgtEl>
                                        <p:attrNameLst>
                                          <p:attrName>style.visibility</p:attrName>
                                        </p:attrNameLst>
                                      </p:cBhvr>
                                      <p:to>
                                        <p:strVal val="visible"/>
                                      </p:to>
                                    </p:set>
                                    <p:animEffect transition="in" filter="blinds(horizontal)">
                                      <p:cBhvr>
                                        <p:cTn id="26" dur="500"/>
                                        <p:tgtEl>
                                          <p:spTgt spid="306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83" grpId="0" animBg="1"/>
      <p:bldP spid="30618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4"/>
          </p:nvPr>
        </p:nvSpPr>
        <p:spPr>
          <a:xfrm>
            <a:off x="251520" y="1772816"/>
            <a:ext cx="8640960" cy="3070719"/>
          </a:xfrm>
        </p:spPr>
        <p:txBody>
          <a:bodyPr>
            <a:normAutofit fontScale="92500"/>
          </a:bodyPr>
          <a:lstStyle/>
          <a:p>
            <a:pPr marL="142240" indent="0">
              <a:buNone/>
            </a:pPr>
            <a:r>
              <a:rPr lang="en-CA" sz="3500" b="1" dirty="0"/>
              <a:t>UN Definition of Sustainable Development:</a:t>
            </a:r>
          </a:p>
          <a:p>
            <a:pPr marL="142240" indent="0">
              <a:buNone/>
            </a:pPr>
            <a:endParaRPr lang="en-CA" sz="3500" b="1" dirty="0"/>
          </a:p>
          <a:p>
            <a:pPr marL="142240" indent="0">
              <a:buNone/>
            </a:pPr>
            <a:r>
              <a:rPr lang="en-US" sz="3500" b="1" dirty="0"/>
              <a:t>“</a:t>
            </a:r>
            <a:r>
              <a:rPr lang="en-US" sz="3500" b="1" u="sng" dirty="0"/>
              <a:t>Meeting the needs of the present without compromising the ability of future generations to meet their own needs.</a:t>
            </a:r>
            <a:r>
              <a:rPr lang="en-US" sz="3500" b="1" dirty="0"/>
              <a:t>”</a:t>
            </a:r>
            <a:endParaRPr lang="en-CA" sz="3500" b="1" dirty="0"/>
          </a:p>
          <a:p>
            <a:endParaRPr lang="en-CA" dirty="0"/>
          </a:p>
          <a:p>
            <a:endParaRPr lang="en-CA" dirty="0"/>
          </a:p>
        </p:txBody>
      </p:sp>
      <p:sp>
        <p:nvSpPr>
          <p:cNvPr id="4" name="Slide Number Placeholder 3"/>
          <p:cNvSpPr>
            <a:spLocks noGrp="1"/>
          </p:cNvSpPr>
          <p:nvPr>
            <p:ph type="sldNum" sz="quarter" idx="15"/>
          </p:nvPr>
        </p:nvSpPr>
        <p:spPr/>
        <p:txBody>
          <a:bodyPr/>
          <a:lstStyle/>
          <a:p>
            <a:fld id="{86364175-9C52-4950-A5FE-52969E13DB73}" type="slidenum">
              <a:rPr lang="en-US" smtClean="0"/>
              <a:pPr/>
              <a:t>3</a:t>
            </a:fld>
            <a:endParaRPr lang="en-US"/>
          </a:p>
        </p:txBody>
      </p:sp>
    </p:spTree>
    <p:extLst>
      <p:ext uri="{BB962C8B-B14F-4D97-AF65-F5344CB8AC3E}">
        <p14:creationId xmlns:p14="http://schemas.microsoft.com/office/powerpoint/2010/main" val="5656416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2420888"/>
            <a:ext cx="6345754" cy="1508105"/>
          </a:xfrm>
          <a:prstGeom prst="rect">
            <a:avLst/>
          </a:prstGeom>
          <a:noFill/>
        </p:spPr>
        <p:txBody>
          <a:bodyPr wrap="square" rtlCol="0">
            <a:spAutoFit/>
          </a:bodyPr>
          <a:lstStyle/>
          <a:p>
            <a:r>
              <a:rPr lang="en-CA" sz="3600" dirty="0"/>
              <a:t>Sustainable vs. Development</a:t>
            </a:r>
          </a:p>
          <a:p>
            <a:endParaRPr lang="en-CA" sz="2800" dirty="0"/>
          </a:p>
          <a:p>
            <a:r>
              <a:rPr lang="en-CA" sz="2800" dirty="0"/>
              <a:t>A contradiction in terms???</a:t>
            </a:r>
          </a:p>
        </p:txBody>
      </p:sp>
      <p:sp>
        <p:nvSpPr>
          <p:cNvPr id="3" name="Slide Number Placeholder 2">
            <a:extLst>
              <a:ext uri="{FF2B5EF4-FFF2-40B4-BE49-F238E27FC236}">
                <a16:creationId xmlns:a16="http://schemas.microsoft.com/office/drawing/2014/main" id="{3F458917-6C31-48F0-96AA-0056ED156663}"/>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105866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251520" y="1628800"/>
            <a:ext cx="5130879" cy="4774980"/>
          </a:xfrm>
          <a:prstGeom prst="rect">
            <a:avLst/>
          </a:prstGeom>
        </p:spPr>
      </p:pic>
      <p:sp>
        <p:nvSpPr>
          <p:cNvPr id="4" name="TextBox 3"/>
          <p:cNvSpPr txBox="1"/>
          <p:nvPr/>
        </p:nvSpPr>
        <p:spPr>
          <a:xfrm>
            <a:off x="5508104" y="2708920"/>
            <a:ext cx="3456384" cy="1384995"/>
          </a:xfrm>
          <a:prstGeom prst="rect">
            <a:avLst/>
          </a:prstGeom>
          <a:noFill/>
        </p:spPr>
        <p:txBody>
          <a:bodyPr wrap="square" rtlCol="0">
            <a:spAutoFit/>
          </a:bodyPr>
          <a:lstStyle/>
          <a:p>
            <a:r>
              <a:rPr lang="en-CA" sz="2800" dirty="0"/>
              <a:t>What is good for the economy, is bad for the environment</a:t>
            </a:r>
          </a:p>
        </p:txBody>
      </p:sp>
      <p:sp>
        <p:nvSpPr>
          <p:cNvPr id="6" name="Title 5">
            <a:extLst>
              <a:ext uri="{FF2B5EF4-FFF2-40B4-BE49-F238E27FC236}">
                <a16:creationId xmlns:a16="http://schemas.microsoft.com/office/drawing/2014/main" id="{C3890058-DAE4-91A9-D794-A0A29A352723}"/>
              </a:ext>
            </a:extLst>
          </p:cNvPr>
          <p:cNvSpPr>
            <a:spLocks noGrp="1"/>
          </p:cNvSpPr>
          <p:nvPr>
            <p:ph type="title"/>
          </p:nvPr>
        </p:nvSpPr>
        <p:spPr/>
        <p:txBody>
          <a:bodyPr/>
          <a:lstStyle/>
          <a:p>
            <a:r>
              <a:rPr lang="it-IT" sz="3600" dirty="0">
                <a:latin typeface="Tahoma"/>
                <a:cs typeface="Tahoma"/>
              </a:rPr>
              <a:t>The Energy Trilemma</a:t>
            </a:r>
            <a:br>
              <a:rPr lang="it-IT" sz="3600" dirty="0">
                <a:latin typeface="Tahoma"/>
                <a:cs typeface="Tahoma"/>
              </a:rPr>
            </a:br>
            <a:endParaRPr lang="en-US" dirty="0"/>
          </a:p>
        </p:txBody>
      </p:sp>
      <p:sp>
        <p:nvSpPr>
          <p:cNvPr id="5" name="Slide Number Placeholder 4">
            <a:extLst>
              <a:ext uri="{FF2B5EF4-FFF2-40B4-BE49-F238E27FC236}">
                <a16:creationId xmlns:a16="http://schemas.microsoft.com/office/drawing/2014/main" id="{E81363A7-8164-ED06-AEA4-F3C7ABD63D78}"/>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135215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Energy, Environment </a:t>
            </a:r>
            <a:br>
              <a:rPr lang="en-CA" dirty="0" smtClean="0"/>
            </a:br>
            <a:r>
              <a:rPr lang="en-CA" dirty="0" smtClean="0"/>
              <a:t>&amp; Economy</a:t>
            </a:r>
            <a:endParaRPr lang="en-CA" dirty="0"/>
          </a:p>
        </p:txBody>
      </p:sp>
      <p:sp>
        <p:nvSpPr>
          <p:cNvPr id="3" name="Slide Number Placeholder 2"/>
          <p:cNvSpPr>
            <a:spLocks noGrp="1"/>
          </p:cNvSpPr>
          <p:nvPr>
            <p:ph type="sldNum" sz="quarter" idx="12"/>
          </p:nvPr>
        </p:nvSpPr>
        <p:spPr/>
        <p:txBody>
          <a:bodyPr/>
          <a:lstStyle/>
          <a:p>
            <a:fld id="{B883D629-996C-479C-ABB6-6799B6219525}" type="slidenum">
              <a:rPr lang="fr-CA" altLang="fr-FR" smtClean="0"/>
              <a:pPr/>
              <a:t>6</a:t>
            </a:fld>
            <a:endParaRPr lang="fr-CA" altLang="fr-FR"/>
          </a:p>
        </p:txBody>
      </p:sp>
      <p:sp>
        <p:nvSpPr>
          <p:cNvPr id="4" name="TextBox 3"/>
          <p:cNvSpPr txBox="1"/>
          <p:nvPr/>
        </p:nvSpPr>
        <p:spPr>
          <a:xfrm>
            <a:off x="609599" y="2636912"/>
            <a:ext cx="6218369" cy="954107"/>
          </a:xfrm>
          <a:prstGeom prst="rect">
            <a:avLst/>
          </a:prstGeom>
          <a:noFill/>
        </p:spPr>
        <p:txBody>
          <a:bodyPr wrap="none" rtlCol="0">
            <a:spAutoFit/>
          </a:bodyPr>
          <a:lstStyle/>
          <a:p>
            <a:r>
              <a:rPr lang="en-CA" sz="2800" dirty="0" smtClean="0"/>
              <a:t>Which variable drives the other ones?</a:t>
            </a:r>
          </a:p>
          <a:p>
            <a:r>
              <a:rPr lang="en-CA" sz="2800" dirty="0" smtClean="0"/>
              <a:t>Energy or Economy?</a:t>
            </a:r>
            <a:endParaRPr lang="en-CA" sz="2800" dirty="0"/>
          </a:p>
        </p:txBody>
      </p:sp>
    </p:spTree>
    <p:extLst>
      <p:ext uri="{BB962C8B-B14F-4D97-AF65-F5344CB8AC3E}">
        <p14:creationId xmlns:p14="http://schemas.microsoft.com/office/powerpoint/2010/main" val="160072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3"/>
          <p:cNvSpPr txBox="1">
            <a:spLocks noChangeArrowheads="1"/>
          </p:cNvSpPr>
          <p:nvPr/>
        </p:nvSpPr>
        <p:spPr bwMode="auto">
          <a:xfrm>
            <a:off x="3329404" y="3610613"/>
            <a:ext cx="228354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CA" altLang="en-US" sz="2400" b="1" u="sng" dirty="0">
                <a:solidFill>
                  <a:schemeClr val="tx1">
                    <a:lumMod val="95000"/>
                    <a:lumOff val="5000"/>
                  </a:schemeClr>
                </a:solidFill>
              </a:rPr>
              <a:t>7 Affordable &amp; clean energy</a:t>
            </a:r>
          </a:p>
        </p:txBody>
      </p:sp>
      <p:grpSp>
        <p:nvGrpSpPr>
          <p:cNvPr id="21" name="Group 20">
            <a:extLst>
              <a:ext uri="{FF2B5EF4-FFF2-40B4-BE49-F238E27FC236}">
                <a16:creationId xmlns:a16="http://schemas.microsoft.com/office/drawing/2014/main" id="{07F4F451-88AC-20CE-DD80-8B7B4432A441}"/>
              </a:ext>
            </a:extLst>
          </p:cNvPr>
          <p:cNvGrpSpPr/>
          <p:nvPr/>
        </p:nvGrpSpPr>
        <p:grpSpPr>
          <a:xfrm>
            <a:off x="115888" y="1742902"/>
            <a:ext cx="3887987" cy="4566418"/>
            <a:chOff x="115888" y="1742902"/>
            <a:chExt cx="3887987" cy="4566418"/>
          </a:xfrm>
        </p:grpSpPr>
        <p:sp>
          <p:nvSpPr>
            <p:cNvPr id="4" name="TextBox 4"/>
            <p:cNvSpPr txBox="1">
              <a:spLocks noChangeArrowheads="1"/>
            </p:cNvSpPr>
            <p:nvPr/>
          </p:nvSpPr>
          <p:spPr bwMode="auto">
            <a:xfrm>
              <a:off x="115888" y="1742902"/>
              <a:ext cx="201467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latin typeface="+mn-lt"/>
                </a:rPr>
                <a:t>1 No poverty</a:t>
              </a:r>
            </a:p>
          </p:txBody>
        </p:sp>
        <p:sp>
          <p:nvSpPr>
            <p:cNvPr id="5" name="TextBox 5"/>
            <p:cNvSpPr txBox="1">
              <a:spLocks noChangeArrowheads="1"/>
            </p:cNvSpPr>
            <p:nvPr/>
          </p:nvSpPr>
          <p:spPr bwMode="auto">
            <a:xfrm>
              <a:off x="157162" y="2126655"/>
              <a:ext cx="2213489"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2 Zero hunger</a:t>
              </a:r>
            </a:p>
          </p:txBody>
        </p:sp>
        <p:sp>
          <p:nvSpPr>
            <p:cNvPr id="6" name="TextBox 6"/>
            <p:cNvSpPr txBox="1">
              <a:spLocks noChangeArrowheads="1"/>
            </p:cNvSpPr>
            <p:nvPr/>
          </p:nvSpPr>
          <p:spPr bwMode="auto">
            <a:xfrm>
              <a:off x="188449" y="2668156"/>
              <a:ext cx="230461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latin typeface="+mn-lt"/>
                </a:rPr>
                <a:t>3 Good health</a:t>
              </a:r>
            </a:p>
            <a:p>
              <a:r>
                <a:rPr lang="en-CA" altLang="en-US" sz="2400" dirty="0">
                  <a:latin typeface="+mn-lt"/>
                </a:rPr>
                <a:t>&amp; well-being</a:t>
              </a:r>
            </a:p>
          </p:txBody>
        </p:sp>
        <p:sp>
          <p:nvSpPr>
            <p:cNvPr id="7" name="TextBox 7"/>
            <p:cNvSpPr txBox="1">
              <a:spLocks noChangeArrowheads="1"/>
            </p:cNvSpPr>
            <p:nvPr/>
          </p:nvSpPr>
          <p:spPr bwMode="auto">
            <a:xfrm>
              <a:off x="213181" y="3545697"/>
              <a:ext cx="29447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4 Quality education</a:t>
              </a:r>
            </a:p>
          </p:txBody>
        </p:sp>
        <p:sp>
          <p:nvSpPr>
            <p:cNvPr id="8" name="TextBox 8"/>
            <p:cNvSpPr txBox="1">
              <a:spLocks noChangeArrowheads="1"/>
            </p:cNvSpPr>
            <p:nvPr/>
          </p:nvSpPr>
          <p:spPr bwMode="auto">
            <a:xfrm>
              <a:off x="188912" y="4114205"/>
              <a:ext cx="2783429"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CA" altLang="en-US" sz="2400" dirty="0">
                  <a:solidFill>
                    <a:schemeClr val="tx1">
                      <a:lumMod val="95000"/>
                      <a:lumOff val="5000"/>
                    </a:schemeClr>
                  </a:solidFill>
                  <a:latin typeface="+mn-lt"/>
                </a:rPr>
                <a:t>5 Gender equality</a:t>
              </a:r>
            </a:p>
          </p:txBody>
        </p:sp>
        <p:sp>
          <p:nvSpPr>
            <p:cNvPr id="9" name="TextBox 9"/>
            <p:cNvSpPr txBox="1">
              <a:spLocks noChangeArrowheads="1"/>
            </p:cNvSpPr>
            <p:nvPr/>
          </p:nvSpPr>
          <p:spPr bwMode="auto">
            <a:xfrm>
              <a:off x="239713" y="5478323"/>
              <a:ext cx="255069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8 Decent work &amp;</a:t>
              </a:r>
            </a:p>
            <a:p>
              <a:r>
                <a:rPr lang="en-CA" altLang="en-US" sz="2400" dirty="0">
                  <a:solidFill>
                    <a:srgbClr val="0000FF"/>
                  </a:solidFill>
                  <a:latin typeface="+mn-lt"/>
                </a:rPr>
                <a:t>economic growth</a:t>
              </a:r>
            </a:p>
          </p:txBody>
        </p:sp>
        <p:sp>
          <p:nvSpPr>
            <p:cNvPr id="15" name="TextBox 15"/>
            <p:cNvSpPr txBox="1">
              <a:spLocks noChangeArrowheads="1"/>
            </p:cNvSpPr>
            <p:nvPr/>
          </p:nvSpPr>
          <p:spPr bwMode="auto">
            <a:xfrm>
              <a:off x="239713" y="4644430"/>
              <a:ext cx="376416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6 Clean water &amp; sanitation</a:t>
              </a:r>
            </a:p>
          </p:txBody>
        </p:sp>
      </p:grpSp>
      <p:grpSp>
        <p:nvGrpSpPr>
          <p:cNvPr id="20" name="Group 19">
            <a:extLst>
              <a:ext uri="{FF2B5EF4-FFF2-40B4-BE49-F238E27FC236}">
                <a16:creationId xmlns:a16="http://schemas.microsoft.com/office/drawing/2014/main" id="{32E89D8E-7775-DCF4-32C1-363C881F8837}"/>
              </a:ext>
            </a:extLst>
          </p:cNvPr>
          <p:cNvGrpSpPr/>
          <p:nvPr/>
        </p:nvGrpSpPr>
        <p:grpSpPr>
          <a:xfrm>
            <a:off x="5784385" y="1937391"/>
            <a:ext cx="3476625" cy="4177440"/>
            <a:chOff x="5784385" y="1915856"/>
            <a:chExt cx="3476625" cy="4177440"/>
          </a:xfrm>
        </p:grpSpPr>
        <p:sp>
          <p:nvSpPr>
            <p:cNvPr id="10" name="TextBox 10"/>
            <p:cNvSpPr txBox="1">
              <a:spLocks noChangeArrowheads="1"/>
            </p:cNvSpPr>
            <p:nvPr/>
          </p:nvSpPr>
          <p:spPr bwMode="auto">
            <a:xfrm>
              <a:off x="5811661" y="1915856"/>
              <a:ext cx="316714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CA" altLang="en-US" sz="2400" dirty="0">
                  <a:solidFill>
                    <a:schemeClr val="tx1">
                      <a:lumMod val="95000"/>
                      <a:lumOff val="5000"/>
                    </a:schemeClr>
                  </a:solidFill>
                  <a:latin typeface="+mn-lt"/>
                </a:rPr>
                <a:t>9 Industry, innovation</a:t>
              </a:r>
            </a:p>
            <a:p>
              <a:pPr>
                <a:defRPr/>
              </a:pPr>
              <a:r>
                <a:rPr lang="en-CA" altLang="en-US" sz="2400" dirty="0">
                  <a:solidFill>
                    <a:schemeClr val="tx1">
                      <a:lumMod val="95000"/>
                      <a:lumOff val="5000"/>
                    </a:schemeClr>
                  </a:solidFill>
                  <a:latin typeface="+mn-lt"/>
                </a:rPr>
                <a:t>&amp; infrastructure,</a:t>
              </a:r>
            </a:p>
          </p:txBody>
        </p:sp>
        <p:sp>
          <p:nvSpPr>
            <p:cNvPr id="11" name="TextBox 11"/>
            <p:cNvSpPr txBox="1">
              <a:spLocks noChangeArrowheads="1"/>
            </p:cNvSpPr>
            <p:nvPr/>
          </p:nvSpPr>
          <p:spPr bwMode="auto">
            <a:xfrm>
              <a:off x="5784385" y="2715060"/>
              <a:ext cx="34766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latin typeface="+mn-lt"/>
                </a:rPr>
                <a:t>10 Reduced inequalities</a:t>
              </a:r>
            </a:p>
          </p:txBody>
        </p:sp>
        <p:sp>
          <p:nvSpPr>
            <p:cNvPr id="12" name="TextBox 12"/>
            <p:cNvSpPr txBox="1">
              <a:spLocks noChangeArrowheads="1"/>
            </p:cNvSpPr>
            <p:nvPr/>
          </p:nvSpPr>
          <p:spPr bwMode="auto">
            <a:xfrm>
              <a:off x="5784385" y="3192963"/>
              <a:ext cx="29879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11 Sustainable cities</a:t>
              </a:r>
            </a:p>
            <a:p>
              <a:r>
                <a:rPr lang="en-CA" altLang="en-US" sz="2400" dirty="0">
                  <a:solidFill>
                    <a:srgbClr val="0000FF"/>
                  </a:solidFill>
                  <a:latin typeface="+mn-lt"/>
                </a:rPr>
                <a:t>&amp; communities</a:t>
              </a:r>
            </a:p>
          </p:txBody>
        </p:sp>
        <p:sp>
          <p:nvSpPr>
            <p:cNvPr id="13" name="TextBox 13"/>
            <p:cNvSpPr txBox="1">
              <a:spLocks noChangeArrowheads="1"/>
            </p:cNvSpPr>
            <p:nvPr/>
          </p:nvSpPr>
          <p:spPr bwMode="auto">
            <a:xfrm>
              <a:off x="5784386" y="3985831"/>
              <a:ext cx="28130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latin typeface="+mn-lt"/>
                </a:rPr>
                <a:t>12 Responsible </a:t>
              </a:r>
            </a:p>
            <a:p>
              <a:r>
                <a:rPr lang="en-CA" altLang="en-US" sz="2400" dirty="0">
                  <a:latin typeface="+mn-lt"/>
                </a:rPr>
                <a:t>Consumption &amp; production</a:t>
              </a:r>
            </a:p>
          </p:txBody>
        </p:sp>
        <p:sp>
          <p:nvSpPr>
            <p:cNvPr id="14" name="TextBox 14"/>
            <p:cNvSpPr txBox="1">
              <a:spLocks noChangeArrowheads="1"/>
            </p:cNvSpPr>
            <p:nvPr/>
          </p:nvSpPr>
          <p:spPr bwMode="auto">
            <a:xfrm>
              <a:off x="5784387" y="5152438"/>
              <a:ext cx="26250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u="sng" dirty="0">
                  <a:solidFill>
                    <a:srgbClr val="0000FF"/>
                  </a:solidFill>
                  <a:latin typeface="+mn-lt"/>
                </a:rPr>
                <a:t>13 Climate Action</a:t>
              </a:r>
            </a:p>
          </p:txBody>
        </p:sp>
        <p:sp>
          <p:nvSpPr>
            <p:cNvPr id="16" name="TextBox 16"/>
            <p:cNvSpPr txBox="1">
              <a:spLocks noChangeArrowheads="1"/>
            </p:cNvSpPr>
            <p:nvPr/>
          </p:nvSpPr>
          <p:spPr bwMode="auto">
            <a:xfrm>
              <a:off x="5784387" y="5631631"/>
              <a:ext cx="22397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CA" altLang="en-US" sz="2400" dirty="0">
                  <a:solidFill>
                    <a:srgbClr val="0000FF"/>
                  </a:solidFill>
                  <a:latin typeface="+mn-lt"/>
                </a:rPr>
                <a:t>15 Life on land</a:t>
              </a:r>
            </a:p>
          </p:txBody>
        </p:sp>
      </p:grpSp>
      <p:sp>
        <p:nvSpPr>
          <p:cNvPr id="18" name="Title 17">
            <a:extLst>
              <a:ext uri="{FF2B5EF4-FFF2-40B4-BE49-F238E27FC236}">
                <a16:creationId xmlns:a16="http://schemas.microsoft.com/office/drawing/2014/main" id="{03226DD5-FAEC-9F37-B1F7-853B37950B3A}"/>
              </a:ext>
            </a:extLst>
          </p:cNvPr>
          <p:cNvSpPr>
            <a:spLocks noGrp="1"/>
          </p:cNvSpPr>
          <p:nvPr>
            <p:ph type="title"/>
          </p:nvPr>
        </p:nvSpPr>
        <p:spPr>
          <a:xfrm>
            <a:off x="203844" y="547379"/>
            <a:ext cx="7922841" cy="1320800"/>
          </a:xfrm>
        </p:spPr>
        <p:txBody>
          <a:bodyPr>
            <a:normAutofit/>
          </a:bodyPr>
          <a:lstStyle/>
          <a:p>
            <a:r>
              <a:rPr lang="en-CA" sz="2800" dirty="0"/>
              <a:t>Connection between energy &amp; other SDGs</a:t>
            </a:r>
            <a:br>
              <a:rPr lang="en-CA" sz="2800" dirty="0"/>
            </a:br>
            <a:endParaRPr lang="en-US" sz="2800" dirty="0"/>
          </a:p>
        </p:txBody>
      </p:sp>
      <p:sp>
        <p:nvSpPr>
          <p:cNvPr id="17" name="Slide Number Placeholder 16">
            <a:extLst>
              <a:ext uri="{FF2B5EF4-FFF2-40B4-BE49-F238E27FC236}">
                <a16:creationId xmlns:a16="http://schemas.microsoft.com/office/drawing/2014/main" id="{962A6670-2573-2855-4F53-E9181BF6050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4218981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17116"/>
            <a:ext cx="4884738" cy="2947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
          <p:cNvSpPr>
            <a:spLocks noChangeArrowheads="1"/>
          </p:cNvSpPr>
          <p:nvPr/>
        </p:nvSpPr>
        <p:spPr bwMode="auto">
          <a:xfrm>
            <a:off x="395535" y="181089"/>
            <a:ext cx="7992889" cy="1015663"/>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3000" dirty="0">
                <a:solidFill>
                  <a:schemeClr val="accent1"/>
                </a:solidFill>
                <a:latin typeface="+mj-lt"/>
                <a:ea typeface="MS PGothic" panose="020B0600070205080204" pitchFamily="34" charset="-128"/>
                <a:cs typeface="Arial" panose="020B0604020202020204" pitchFamily="34" charset="0"/>
              </a:rPr>
              <a:t>World Energy consumption increases continuously</a:t>
            </a:r>
          </a:p>
        </p:txBody>
      </p:sp>
      <p:pic>
        <p:nvPicPr>
          <p:cNvPr id="19460" name="Picture 4"/>
          <p:cNvPicPr>
            <a:picLocks noGrp="1" noChangeAspect="1" noChangeArrowheads="1"/>
          </p:cNvPicPr>
          <p:nvPr>
            <p:ph/>
          </p:nvPr>
        </p:nvPicPr>
        <p:blipFill>
          <a:blip r:embed="rId4">
            <a:extLst>
              <a:ext uri="{28A0092B-C50C-407E-A947-70E740481C1C}">
                <a14:useLocalDpi xmlns:a14="http://schemas.microsoft.com/office/drawing/2010/main" val="0"/>
              </a:ext>
            </a:extLst>
          </a:blip>
          <a:stretch>
            <a:fillRect/>
          </a:stretch>
        </p:blipFill>
        <p:spPr>
          <a:xfrm>
            <a:off x="4572222" y="4426722"/>
            <a:ext cx="3664442" cy="2424928"/>
          </a:xfrm>
          <a:noFill/>
        </p:spPr>
      </p:pic>
      <p:sp>
        <p:nvSpPr>
          <p:cNvPr id="19461" name="Rectangle 5"/>
          <p:cNvSpPr>
            <a:spLocks noChangeArrowheads="1"/>
          </p:cNvSpPr>
          <p:nvPr/>
        </p:nvSpPr>
        <p:spPr bwMode="auto">
          <a:xfrm>
            <a:off x="2004456" y="4900522"/>
            <a:ext cx="2694963" cy="1477328"/>
          </a:xfrm>
          <a:prstGeom prst="rect">
            <a:avLst/>
          </a:prstGeom>
          <a:noFill/>
          <a:ln>
            <a:noFill/>
          </a:ln>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mn-lt"/>
                <a:ea typeface="MS PGothic" panose="020B0600070205080204" pitchFamily="34" charset="-128"/>
                <a:cs typeface="Arial" panose="020B0604020202020204" pitchFamily="34" charset="0"/>
              </a:rPr>
              <a:t>World population increases at a rate of ~200.000 inhabitants </a:t>
            </a:r>
            <a:r>
              <a:rPr lang="en-US" altLang="en-US" sz="1800" u="sng" dirty="0">
                <a:latin typeface="+mn-lt"/>
                <a:ea typeface="MS PGothic" panose="020B0600070205080204" pitchFamily="34" charset="-128"/>
                <a:cs typeface="Arial" panose="020B0604020202020204" pitchFamily="34" charset="0"/>
              </a:rPr>
              <a:t>per day</a:t>
            </a:r>
            <a:endParaRPr lang="en-US" altLang="en-US" sz="1800" dirty="0">
              <a:latin typeface="+mn-lt"/>
              <a:ea typeface="MS PGothic" panose="020B0600070205080204" pitchFamily="34" charset="-128"/>
              <a:cs typeface="Arial" panose="020B0604020202020204" pitchFamily="34" charset="0"/>
            </a:endParaRPr>
          </a:p>
          <a:p>
            <a:pPr eaLnBrk="1" hangingPunct="1">
              <a:spcBef>
                <a:spcPct val="0"/>
              </a:spcBef>
              <a:buFontTx/>
              <a:buNone/>
            </a:pPr>
            <a:r>
              <a:rPr lang="en-US" altLang="en-US" sz="1800" dirty="0">
                <a:latin typeface="+mn-lt"/>
                <a:ea typeface="MS PGothic" panose="020B0600070205080204" pitchFamily="34" charset="-128"/>
                <a:cs typeface="Arial" panose="020B0604020202020204" pitchFamily="34" charset="0"/>
              </a:rPr>
              <a:t>(70 million per year)</a:t>
            </a:r>
          </a:p>
        </p:txBody>
      </p:sp>
      <p:sp>
        <p:nvSpPr>
          <p:cNvPr id="19462" name="Text Box 6"/>
          <p:cNvSpPr txBox="1">
            <a:spLocks noChangeArrowheads="1"/>
          </p:cNvSpPr>
          <p:nvPr/>
        </p:nvSpPr>
        <p:spPr bwMode="auto">
          <a:xfrm>
            <a:off x="4968380" y="2059722"/>
            <a:ext cx="2375371"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mn-lt"/>
                <a:cs typeface="Arial" panose="020B0604020202020204" pitchFamily="34" charset="0"/>
              </a:rPr>
              <a:t>Oil (in general: *non-renewable* fossil fuels) is still the most widely used Fuel of modern society</a:t>
            </a:r>
            <a:endParaRPr lang="en-CA" altLang="en-US" sz="1800" dirty="0">
              <a:latin typeface="+mn-lt"/>
              <a:cs typeface="Arial" panose="020B0604020202020204" pitchFamily="34" charset="0"/>
            </a:endParaRPr>
          </a:p>
        </p:txBody>
      </p:sp>
      <p:sp>
        <p:nvSpPr>
          <p:cNvPr id="2" name="TextBox 1"/>
          <p:cNvSpPr txBox="1"/>
          <p:nvPr/>
        </p:nvSpPr>
        <p:spPr>
          <a:xfrm>
            <a:off x="395536" y="6574651"/>
            <a:ext cx="1668727" cy="276999"/>
          </a:xfrm>
          <a:prstGeom prst="rect">
            <a:avLst/>
          </a:prstGeom>
          <a:noFill/>
        </p:spPr>
        <p:txBody>
          <a:bodyPr wrap="none">
            <a:spAutoFit/>
          </a:bodyPr>
          <a:lstStyle/>
          <a:p>
            <a:pPr>
              <a:defRPr/>
            </a:pPr>
            <a:r>
              <a:rPr lang="en-CA" sz="1200" i="1" dirty="0"/>
              <a:t>Source: Physics Today</a:t>
            </a:r>
          </a:p>
        </p:txBody>
      </p:sp>
    </p:spTree>
    <p:extLst>
      <p:ext uri="{BB962C8B-B14F-4D97-AF65-F5344CB8AC3E}">
        <p14:creationId xmlns:p14="http://schemas.microsoft.com/office/powerpoint/2010/main" val="1602041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6997D8-2877-22E0-71A3-24AC04ACE713}"/>
              </a:ext>
            </a:extLst>
          </p:cNvPr>
          <p:cNvSpPr>
            <a:spLocks noGrp="1"/>
          </p:cNvSpPr>
          <p:nvPr>
            <p:ph type="title"/>
          </p:nvPr>
        </p:nvSpPr>
        <p:spPr>
          <a:xfrm>
            <a:off x="0" y="3974"/>
            <a:ext cx="6347713" cy="1320800"/>
          </a:xfrm>
        </p:spPr>
        <p:txBody>
          <a:bodyPr/>
          <a:lstStyle/>
          <a:p>
            <a:r>
              <a:rPr lang="en-CA" sz="3600" dirty="0"/>
              <a:t>Population</a:t>
            </a:r>
            <a:endParaRPr lang="en-US" dirty="0"/>
          </a:p>
        </p:txBody>
      </p:sp>
      <p:sp>
        <p:nvSpPr>
          <p:cNvPr id="2" name="Content Placeholder 1"/>
          <p:cNvSpPr>
            <a:spLocks noGrp="1"/>
          </p:cNvSpPr>
          <p:nvPr>
            <p:ph idx="1"/>
          </p:nvPr>
        </p:nvSpPr>
        <p:spPr>
          <a:xfrm>
            <a:off x="251520" y="908720"/>
            <a:ext cx="7272808" cy="5805264"/>
          </a:xfrm>
        </p:spPr>
        <p:txBody>
          <a:bodyPr>
            <a:noAutofit/>
          </a:bodyPr>
          <a:lstStyle/>
          <a:p>
            <a:r>
              <a:rPr lang="en-CA" sz="2400" dirty="0"/>
              <a:t>Key towards attaining sustainability, or failing</a:t>
            </a:r>
          </a:p>
          <a:p>
            <a:r>
              <a:rPr lang="en-CA" sz="2400" dirty="0"/>
              <a:t>More people </a:t>
            </a:r>
            <a:r>
              <a:rPr lang="en-CA" sz="2400" b="1" dirty="0"/>
              <a:t>need</a:t>
            </a:r>
            <a:r>
              <a:rPr lang="en-CA" sz="2400" dirty="0"/>
              <a:t>:</a:t>
            </a:r>
          </a:p>
          <a:p>
            <a:pPr lvl="1"/>
            <a:r>
              <a:rPr lang="en-CA" sz="2400" dirty="0"/>
              <a:t>more energy, </a:t>
            </a:r>
          </a:p>
          <a:p>
            <a:pPr lvl="1"/>
            <a:r>
              <a:rPr lang="en-CA" sz="2400" dirty="0"/>
              <a:t>more food, </a:t>
            </a:r>
          </a:p>
          <a:p>
            <a:pPr lvl="1"/>
            <a:r>
              <a:rPr lang="en-CA" sz="2400" dirty="0"/>
              <a:t>more clean water, </a:t>
            </a:r>
          </a:p>
          <a:p>
            <a:pPr lvl="1"/>
            <a:r>
              <a:rPr lang="en-CA" sz="2400" dirty="0"/>
              <a:t>more jobs, </a:t>
            </a:r>
          </a:p>
          <a:p>
            <a:pPr lvl="1"/>
            <a:r>
              <a:rPr lang="en-CA" sz="2400" dirty="0"/>
              <a:t>more health services</a:t>
            </a:r>
          </a:p>
          <a:p>
            <a:r>
              <a:rPr lang="en-CA" sz="2400" dirty="0"/>
              <a:t>More people </a:t>
            </a:r>
            <a:r>
              <a:rPr lang="en-CA" sz="2400" b="1" dirty="0"/>
              <a:t>will</a:t>
            </a:r>
            <a:r>
              <a:rPr lang="en-CA" sz="2400" dirty="0"/>
              <a:t>:</a:t>
            </a:r>
          </a:p>
          <a:p>
            <a:pPr lvl="1"/>
            <a:r>
              <a:rPr lang="en-CA" sz="2400" dirty="0"/>
              <a:t>pollute more, </a:t>
            </a:r>
          </a:p>
          <a:p>
            <a:pPr lvl="1"/>
            <a:r>
              <a:rPr lang="en-CA" sz="2400" dirty="0"/>
              <a:t>create more waste, </a:t>
            </a:r>
          </a:p>
          <a:p>
            <a:pPr lvl="1"/>
            <a:r>
              <a:rPr lang="en-CA" sz="2400" dirty="0"/>
              <a:t>increase carbon emissions…</a:t>
            </a:r>
          </a:p>
        </p:txBody>
      </p:sp>
    </p:spTree>
    <p:extLst>
      <p:ext uri="{BB962C8B-B14F-4D97-AF65-F5344CB8AC3E}">
        <p14:creationId xmlns:p14="http://schemas.microsoft.com/office/powerpoint/2010/main" val="147105165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29535</TotalTime>
  <Words>1081</Words>
  <Application>Microsoft Office PowerPoint</Application>
  <PresentationFormat>On-screen Show (4:3)</PresentationFormat>
  <Paragraphs>154</Paragraphs>
  <Slides>26</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7" baseType="lpstr">
      <vt:lpstr>MS PGothic</vt:lpstr>
      <vt:lpstr>Arial</vt:lpstr>
      <vt:lpstr>Calibri</vt:lpstr>
      <vt:lpstr>Symbol</vt:lpstr>
      <vt:lpstr>Tahoma</vt:lpstr>
      <vt:lpstr>Times</vt:lpstr>
      <vt:lpstr>Trebuchet MS</vt:lpstr>
      <vt:lpstr>Wingdings 3</vt:lpstr>
      <vt:lpstr>Facet</vt:lpstr>
      <vt:lpstr>CorelDRAW</vt:lpstr>
      <vt:lpstr>Document</vt:lpstr>
      <vt:lpstr>Energie Rinnovabili Laurea Magistrale in Chimica Lezione n.21 </vt:lpstr>
      <vt:lpstr>n.21</vt:lpstr>
      <vt:lpstr>PowerPoint Presentation</vt:lpstr>
      <vt:lpstr>PowerPoint Presentation</vt:lpstr>
      <vt:lpstr>The Energy Trilemma </vt:lpstr>
      <vt:lpstr>Energy, Environment  &amp; Economy</vt:lpstr>
      <vt:lpstr>Connection between energy &amp; other SDGs </vt:lpstr>
      <vt:lpstr>PowerPoint Presentation</vt:lpstr>
      <vt:lpstr>Population</vt:lpstr>
      <vt:lpstr>Lotka-Volterra model</vt:lpstr>
      <vt:lpstr>Variables in the model </vt:lpstr>
      <vt:lpstr>Sharks vs. fish</vt:lpstr>
      <vt:lpstr>Exponential vs. logistics</vt:lpstr>
      <vt:lpstr>St. Paul island reindeer</vt:lpstr>
      <vt:lpstr>Simplest case: hunter gatherer society</vt:lpstr>
      <vt:lpstr>PowerPoint Presentation</vt:lpstr>
      <vt:lpstr>Sustainability model</vt:lpstr>
      <vt:lpstr>Variables in the model</vt:lpstr>
      <vt:lpstr>Brownian motion</vt:lpstr>
      <vt:lpstr>Random walk</vt:lpstr>
      <vt:lpstr>PowerPoint Presentation</vt:lpstr>
      <vt:lpstr>Surface diffusion</vt:lpstr>
      <vt:lpstr>Einstein and Brownian Motion</vt:lpstr>
      <vt:lpstr>Brownian motion &amp; financial markets</vt:lpstr>
      <vt:lpstr>Black Scholes model</vt:lpstr>
      <vt:lpstr>An Energy ‘Crisis’?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Desbiens Simon</dc:creator>
  <cp:lastModifiedBy>Windows User</cp:lastModifiedBy>
  <cp:revision>301</cp:revision>
  <cp:lastPrinted>2014-04-07T04:26:14Z</cp:lastPrinted>
  <dcterms:created xsi:type="dcterms:W3CDTF">2014-03-26T13:54:38Z</dcterms:created>
  <dcterms:modified xsi:type="dcterms:W3CDTF">2023-05-17T23:02:59Z</dcterms:modified>
</cp:coreProperties>
</file>