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87" r:id="rId3"/>
    <p:sldId id="288" r:id="rId4"/>
    <p:sldId id="286" r:id="rId5"/>
    <p:sldId id="289" r:id="rId6"/>
    <p:sldId id="290" r:id="rId7"/>
    <p:sldId id="284" r:id="rId8"/>
    <p:sldId id="278" r:id="rId9"/>
    <p:sldId id="276" r:id="rId10"/>
    <p:sldId id="27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0" autoAdjust="0"/>
    <p:restoredTop sz="99821" autoAdjust="0"/>
  </p:normalViewPr>
  <p:slideViewPr>
    <p:cSldViewPr snapToGrid="0">
      <p:cViewPr varScale="1">
        <p:scale>
          <a:sx n="73" d="100"/>
          <a:sy n="73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C6073-7705-4020-8DAB-7AD3088ABE05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527C4-DC26-4C9F-B378-5E2D4789E0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2445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B6322-B8A4-4271-B590-8081B34DBFCF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BD01716-2106-4202-9F3D-E122F786D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5503E37-1A01-4AB9-8AEA-E712C1759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D79781F-60B1-425C-A4E9-C00C430E4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4F207B4-F8CE-4DD2-9FB0-E551F8B3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5AB05CC-2634-4AD8-99C0-A6541750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68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AAFA02C-1DDE-44A9-8241-0FDE362D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072422B5-A7FE-459F-8FF9-8942F5B6A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7612ECE-38D0-47AC-8717-42F65B8C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5224556-53B1-474E-936B-FF74002BF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AF1A7A3-74A0-478D-8E9E-AF844FB9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551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DCC9EDC0-2A60-4F63-A7E6-C400C08A8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7A46BA10-AC28-4574-926C-9A9582442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F22BC6A-200F-4838-ADB9-F1CBF315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3C66725-0E4F-4AC6-82F4-E3F81A81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E943D41-4741-4FE7-9FA5-915A08BC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83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E7290C-86FB-4322-9524-DB597C38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5F8ACB-7858-48C6-B61E-24C5F49CC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1675419-4033-42E1-923F-B6F7B945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502E8D3-3F38-4BD5-9AAF-94C0D35E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CC73AC5-C201-41AC-9622-D5B3D1398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6567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0E39D1B-0B20-4C99-8A09-62518FB49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2DD4064-882B-4900-98B9-C7E5FCC18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A7830A1-080C-4C3A-9A78-84AC3715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34BC6F2-5719-41AE-99C6-02E7FDEF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D821AB7-C535-4B2B-AC6D-13C9066A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360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C830246-E337-4416-9253-60A8FB57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16184D2-2512-434F-BE9D-2E14116D6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D2A97FE-4A9A-4F89-99B0-62003DA76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45A1C7E-157A-4887-A096-9442199B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976AD0A-9FC8-4B06-9DEB-85CC58E3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BB83CDB-CAD6-4F9B-BC53-A6FD303C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9225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0724A7-4C50-4234-9DAF-F0E1DD15C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A52408B-CC24-43F8-BF4D-EAA6D1281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1A89E51E-341E-4366-B0BE-E067A3B46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1DC52698-6E71-4C5F-8EFC-5B3215B63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EDEFA4B1-7727-4D55-A629-0200F64FB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2AEE3D5F-EF70-475D-9BD2-3099C2634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8B6C90F6-12BB-42EB-94AA-C04D5E65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7652528F-0685-4260-A745-E47767A0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029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30C98BA-84A0-4299-AC81-D0433999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5A322875-5562-4DF9-98C8-4C742696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ACC4BFF9-9A2D-4F1E-851D-C5ECD3EC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3A3714CB-CDF4-4150-A9F7-768CF9FDD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4609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2E4EC096-E354-47DA-8F83-3C05497D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22DB1C90-24A8-4F65-8DAA-ABA3AC11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87253209-F0FA-4A3F-AE56-4B3662415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150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0536CC0-3834-4E55-BD27-E6B663FBD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5B9C296-DCD8-4222-B50E-14429AC03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2352FCF-8655-4057-BE5B-515FDFE85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7C88080-3F44-4AC1-96EF-62BA5245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56F0D61-28E2-4ADA-803A-73FD0054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C1E6B50-643B-4AE3-A9FC-769B0FA6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555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DBB9093-1901-47E2-87E9-D674BABC4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1DDC3573-EAA1-4EB7-A16E-731D48AC1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8ABAAA6-FB22-4874-96A4-A71C46D33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D072809-E176-4F71-A2E1-6254CE9D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FE36698-137D-4C0D-95EE-820BFC2E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7DBBA96-C469-4765-8C9A-FAFBD007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1992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48733CAE-DC09-42C9-A57B-A55039DB1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84F738B-C29D-44FE-8989-F15228C32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3A164E1-2121-4D82-9924-D305A0887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966B-4DB8-45C7-8272-780B4BAFD46C}" type="datetimeFigureOut">
              <a:rPr lang="it-IT" smtClean="0"/>
              <a:pPr/>
              <a:t>21/05/2023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0C8CF7C-AE79-4D27-98A3-86A73F452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7F32F49-B487-4830-979F-52042A337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FBF5-EA05-47F9-BD30-105C4CF457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097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olo 1"/>
          <p:cNvSpPr>
            <a:spLocks noGrp="1"/>
          </p:cNvSpPr>
          <p:nvPr>
            <p:ph type="title" idx="4294967295"/>
          </p:nvPr>
        </p:nvSpPr>
        <p:spPr>
          <a:xfrm>
            <a:off x="1847528" y="705394"/>
            <a:ext cx="8363272" cy="692332"/>
          </a:xfrm>
        </p:spPr>
        <p:txBody>
          <a:bodyPr>
            <a:normAutofit fontScale="90000"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it-IT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Dichiarazione sul diritto allo sviluppo (1986)</a:t>
            </a:r>
            <a:endParaRPr lang="it-IT" altLang="de-DE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63552" y="3828741"/>
            <a:ext cx="79928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it-IT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104112" y="623731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</a:t>
            </a:r>
            <a:r>
              <a:rPr lang="it-IT" sz="1400" i="1" dirty="0" smtClean="0"/>
              <a:t>Storia d. filosofia 22-23 </a:t>
            </a: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1E7EB4E-A852-45C8-B9B5-909532A0FDB9}"/>
              </a:ext>
            </a:extLst>
          </p:cNvPr>
          <p:cNvSpPr txBox="1"/>
          <p:nvPr/>
        </p:nvSpPr>
        <p:spPr>
          <a:xfrm>
            <a:off x="7265876" y="6041035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 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36914" y="1580606"/>
            <a:ext cx="933994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“Lo sviluppo costituisce un processo globale, economico, sociale, culturale e politico, mirante a migliorare incessantemente il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benessere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well-being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dell'insieme della popolazione e di tutti gli individui, sulla base della loro partecipazione attiva, libera e significativa allo sviluppo, all'equa compartecipazione e ai benefici che ne derivano”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(preambolo)</a:t>
            </a:r>
          </a:p>
          <a:p>
            <a:pPr algn="just"/>
            <a:endParaRPr lang="it-IT" dirty="0" smtClean="0">
              <a:solidFill>
                <a:srgbClr val="002060"/>
              </a:solidFill>
            </a:endParaRPr>
          </a:p>
          <a:p>
            <a:pPr algn="just"/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“L'essere umano è il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soggetto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centrale dello sviluppo e deve essere pertanto il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protagonista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attivo ed il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beneficiano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del diritto allo sviluppo”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(art. 2)</a:t>
            </a:r>
          </a:p>
          <a:p>
            <a:pPr algn="just"/>
            <a:endParaRPr lang="it-IT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“Tutti gli esseri umani hanno la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responsabilità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dello sviluppo sul piano individuale e collettivo e, tenuto conto … dei loro doveri nei confronti della comunità, che è la sola a poter garantire l'integrale e libero processo di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autorealizzazione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dell'essere umano, devono pertanto promuovere e proteggere un ordine politico, sociale ed economico, atto a favorire lo sviluppo”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(art. 2)</a:t>
            </a:r>
            <a:endParaRPr lang="it-IT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233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olo 1"/>
          <p:cNvSpPr>
            <a:spLocks noGrp="1"/>
          </p:cNvSpPr>
          <p:nvPr>
            <p:ph type="title" idx="4294967295"/>
          </p:nvPr>
        </p:nvSpPr>
        <p:spPr>
          <a:xfrm>
            <a:off x="1847528" y="1196752"/>
            <a:ext cx="8363272" cy="576064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CAPACITÀ CENTRALI</a:t>
            </a:r>
            <a:endParaRPr lang="it-IT" altLang="de-DE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423592" y="2708920"/>
            <a:ext cx="194421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423592" y="3501008"/>
            <a:ext cx="194421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423592" y="4293096"/>
            <a:ext cx="194421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2423592" y="5085184"/>
            <a:ext cx="194421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927648" y="285293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vita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567608" y="3645025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rial" pitchFamily="34" charset="0"/>
                <a:cs typeface="Arial" pitchFamily="34" charset="0"/>
              </a:rPr>
              <a:t>salute fisica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2855640" y="4437113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Arial" pitchFamily="34" charset="0"/>
                <a:cs typeface="Arial" pitchFamily="34" charset="0"/>
              </a:rPr>
              <a:t>integrità fisica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495600" y="515719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rial" pitchFamily="34" charset="0"/>
                <a:cs typeface="Arial" pitchFamily="34" charset="0"/>
              </a:rPr>
              <a:t>sensi, immaginazione, pensiero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7392144" y="2708920"/>
            <a:ext cx="194421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7392144" y="3501008"/>
            <a:ext cx="194421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7392144" y="4293096"/>
            <a:ext cx="194421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7392144" y="5085184"/>
            <a:ext cx="194421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5015880" y="2996952"/>
            <a:ext cx="1800200" cy="986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5015880" y="4293096"/>
            <a:ext cx="1800200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5159897" y="3356993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ragion pratica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5159897" y="4653137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appartenenza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7392144" y="2852937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rial" pitchFamily="34" charset="0"/>
                <a:cs typeface="Arial" pitchFamily="34" charset="0"/>
              </a:rPr>
              <a:t>emozioni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7392144" y="3717033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rial" pitchFamily="34" charset="0"/>
                <a:cs typeface="Arial" pitchFamily="34" charset="0"/>
              </a:rPr>
              <a:t>gioco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7392144" y="4509121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rial" pitchFamily="34" charset="0"/>
                <a:cs typeface="Arial" pitchFamily="34" charset="0"/>
              </a:rPr>
              <a:t>altre specie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7392145" y="522920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latin typeface="Arial" pitchFamily="34" charset="0"/>
                <a:cs typeface="Arial" pitchFamily="34" charset="0"/>
              </a:rPr>
              <a:t>controllo del proprio ambiente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7248128" y="6237313"/>
            <a:ext cx="341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</a:t>
            </a:r>
            <a:r>
              <a:rPr lang="it-IT" sz="1400" i="1" dirty="0" smtClean="0"/>
              <a:t>Storia d. filosofia 22-23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14516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olo 1"/>
          <p:cNvSpPr>
            <a:spLocks noGrp="1"/>
          </p:cNvSpPr>
          <p:nvPr>
            <p:ph type="title" idx="4294967295"/>
          </p:nvPr>
        </p:nvSpPr>
        <p:spPr>
          <a:xfrm>
            <a:off x="1847528" y="705394"/>
            <a:ext cx="8363272" cy="692332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it-IT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Rapporto sullo sviluppo umano (1990)</a:t>
            </a:r>
            <a:endParaRPr lang="it-IT" altLang="de-DE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63552" y="3828741"/>
            <a:ext cx="79928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it-IT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104112" y="623731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</a:t>
            </a:r>
            <a:r>
              <a:rPr lang="it-IT" sz="1400" i="1" dirty="0" smtClean="0"/>
              <a:t>Storia d. filosofia 22-23 </a:t>
            </a: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1E7EB4E-A852-45C8-B9B5-909532A0FDB9}"/>
              </a:ext>
            </a:extLst>
          </p:cNvPr>
          <p:cNvSpPr txBox="1"/>
          <p:nvPr/>
        </p:nvSpPr>
        <p:spPr>
          <a:xfrm>
            <a:off x="7265876" y="6041035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 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36914" y="1463040"/>
            <a:ext cx="93399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vera 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ricchezza di una nazione sono le sue persone.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Obiettivo dello SU è la realizzazione di un ambiente che consenta loro di godere una vita lunga, sana, creativa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 persone attribuiscono 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valore a elementi che spesso non compaiono nelle statistiche che registrano un reddito o una crescita più elevati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(maggior accesso all’istruzione, migliori condizioni di lavoro, senso di partecipazione alle attività economiche, culturali e politiche comuni). Naturalmente, tra le opzioni a loro disposizione, le persone desiderano anche entrate maggiori, ma 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 reddito non è la somma totale della vita dell’uomo 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Il reddito è un mezzo,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non un fine […] Il benessere di una società dipende dall’impiego che viene fatto del reddito e non dal livello del reddito di per se stesso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Questo modo di vedere lo SU non è veramente nuovo. L’idea che gli ordinamenti sociali vadano giudicati dall’estensione con cui promuovono il 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“bene dell’uomo”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risale almeno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Aristotele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che metteva in guardia dal considerare le categorie come reddito e ricchezza non per se stesse, ma come mezzi per altri obiettivi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L’essere umano come fine ultimo di tutte le attività è un tema ricorrente negli scritti di gran parte dei filosofi del passato. Osservava </a:t>
            </a:r>
            <a:r>
              <a:rPr lang="it-IT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Kant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“Si agisca in modo da trattare l’umanità, sia nella propria persona che in quella di chiunque altro, sempre anche come un fine, mai solamente come un mezzo”</a:t>
            </a:r>
          </a:p>
          <a:p>
            <a:pPr algn="just"/>
            <a:endParaRPr lang="it-IT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23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olo 1"/>
          <p:cNvSpPr>
            <a:spLocks noGrp="1"/>
          </p:cNvSpPr>
          <p:nvPr>
            <p:ph type="title" idx="4294967295"/>
          </p:nvPr>
        </p:nvSpPr>
        <p:spPr>
          <a:xfrm>
            <a:off x="1847528" y="705394"/>
            <a:ext cx="8363272" cy="692332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it-IT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Rapporto </a:t>
            </a:r>
            <a:r>
              <a:rPr lang="it-IT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sullo sviluppo umano (1990)</a:t>
            </a:r>
            <a:endParaRPr lang="it-IT" altLang="de-DE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63552" y="3828741"/>
            <a:ext cx="79928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it-IT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104112" y="623731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</a:t>
            </a:r>
            <a:r>
              <a:rPr lang="it-IT" sz="1400" i="1" dirty="0" smtClean="0"/>
              <a:t>Storia d. filosofia 22-23 </a:t>
            </a: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1E7EB4E-A852-45C8-B9B5-909532A0FDB9}"/>
              </a:ext>
            </a:extLst>
          </p:cNvPr>
          <p:cNvSpPr txBox="1"/>
          <p:nvPr/>
        </p:nvSpPr>
        <p:spPr>
          <a:xfrm>
            <a:off x="7265876" y="6041035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 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36914" y="1698170"/>
            <a:ext cx="933994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Rispetto alle precedenti concezioni dello sviluppo:</a:t>
            </a:r>
          </a:p>
          <a:p>
            <a:pPr algn="just"/>
            <a:endParaRPr lang="it-IT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it-IT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crescita</a:t>
            </a: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del PNL viene trattata qui come </a:t>
            </a:r>
            <a:r>
              <a:rPr lang="it-IT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necessaria, ma non sufficiente </a:t>
            </a: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 lo SU</a:t>
            </a:r>
          </a:p>
          <a:p>
            <a:pPr algn="just">
              <a:buFont typeface="Arial" pitchFamily="34" charset="0"/>
              <a:buChar char="•"/>
            </a:pP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 teorie sulla formazione del capitale umano … considerano le persone principalmente come </a:t>
            </a:r>
            <a:r>
              <a:rPr lang="it-IT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mezzi piuttosto che come fini</a:t>
            </a: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[…] Gli esseri umani sono visti come strumenti per la produzione di beni</a:t>
            </a:r>
          </a:p>
          <a:p>
            <a:pPr algn="just">
              <a:buFont typeface="Arial" pitchFamily="34" charset="0"/>
              <a:buChar char="•"/>
            </a:pP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L’approccio dei bisogni umani fondamentali si concentra di solito sull’insieme di beni e servizi di cui hanno bisogno i gruppi di popolazione più indigenti […] sull’approvvigionamento di questi </a:t>
            </a:r>
            <a:r>
              <a:rPr lang="it-IT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beni piuttosto che </a:t>
            </a: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sul tema delle </a:t>
            </a:r>
            <a:r>
              <a:rPr lang="it-IT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scelte</a:t>
            </a: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umane</a:t>
            </a:r>
          </a:p>
          <a:p>
            <a:pPr algn="just"/>
            <a:endParaRPr lang="it-IT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it-IT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Connette la produzione e la distribuzione delle merci e l’espansione e l’uso delle capacità umane</a:t>
            </a:r>
          </a:p>
          <a:p>
            <a:pPr algn="just">
              <a:buFont typeface="Arial" pitchFamily="34" charset="0"/>
              <a:buChar char="•"/>
            </a:pP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Si concentra sulle scelte – su ciò che le persone dovrebbero </a:t>
            </a:r>
            <a:r>
              <a:rPr lang="it-IT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essere poste in grado di essere, avere e fare</a:t>
            </a:r>
          </a:p>
          <a:p>
            <a:pPr algn="just">
              <a:buFont typeface="Arial" pitchFamily="34" charset="0"/>
              <a:buChar char="•"/>
            </a:pP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Nessuno può garantire a un uomo la </a:t>
            </a:r>
            <a:r>
              <a:rPr lang="it-IT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felicità (</a:t>
            </a:r>
            <a:r>
              <a:rPr lang="it-IT" sz="1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happiness</a:t>
            </a:r>
            <a:r>
              <a:rPr lang="it-IT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it-IT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le scelte di ciascuno sono un suo problema personale, ma il processo di sviluppo dovrebbe almeno creare una situazione in cui le persone, individualmente e collettivamente, siano in grado di </a:t>
            </a:r>
            <a:r>
              <a:rPr lang="it-IT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sviluppare pienamente le proprie potenzialità</a:t>
            </a:r>
          </a:p>
          <a:p>
            <a:pPr algn="just"/>
            <a:endParaRPr lang="it-IT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23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olo 1"/>
          <p:cNvSpPr>
            <a:spLocks noGrp="1"/>
          </p:cNvSpPr>
          <p:nvPr>
            <p:ph type="title" idx="4294967295"/>
          </p:nvPr>
        </p:nvSpPr>
        <p:spPr>
          <a:xfrm>
            <a:off x="1847528" y="705394"/>
            <a:ext cx="8363272" cy="692332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it-IT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Rapporto </a:t>
            </a:r>
            <a:r>
              <a:rPr lang="it-IT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sullo sviluppo umano (1990)</a:t>
            </a:r>
            <a:endParaRPr lang="it-IT" altLang="de-DE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63552" y="3828741"/>
            <a:ext cx="79928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it-IT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104112" y="623731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</a:t>
            </a:r>
            <a:r>
              <a:rPr lang="it-IT" sz="1400" i="1" dirty="0" smtClean="0"/>
              <a:t>Storia d. filosofia 22-23 </a:t>
            </a: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1E7EB4E-A852-45C8-B9B5-909532A0FDB9}"/>
              </a:ext>
            </a:extLst>
          </p:cNvPr>
          <p:cNvSpPr txBox="1"/>
          <p:nvPr/>
        </p:nvSpPr>
        <p:spPr>
          <a:xfrm>
            <a:off x="7265876" y="6041035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 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36914" y="2638697"/>
            <a:ext cx="9339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termine SU viene usato qui per definire sia il </a:t>
            </a:r>
            <a:r>
              <a:rPr lang="it-IT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processo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di ampliamento delle scelte delle persone 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 il </a:t>
            </a:r>
            <a:r>
              <a:rPr lang="it-IT" sz="1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livello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del benessere (</a:t>
            </a:r>
            <a:r>
              <a:rPr lang="it-IT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well-being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 loro raggiunto […] Il primo è la 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formazione delle capacità (</a:t>
            </a:r>
            <a:r>
              <a:rPr lang="it-IT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capabilities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umane […] il secondo è l’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uso</a:t>
            </a:r>
            <a:r>
              <a:rPr lang="it-IT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che i singoli individui fanno </a:t>
            </a:r>
            <a:r>
              <a:rPr lang="it-IT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delle capacità acquisite</a:t>
            </a:r>
            <a:endParaRPr lang="it-IT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23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63552" y="3828741"/>
            <a:ext cx="79928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it-IT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104112" y="623731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</a:t>
            </a:r>
            <a:r>
              <a:rPr lang="it-IT" sz="1400" i="1" dirty="0" smtClean="0"/>
              <a:t>Storia d. filosofia 22-23 </a:t>
            </a: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1E7EB4E-A852-45C8-B9B5-909532A0FDB9}"/>
              </a:ext>
            </a:extLst>
          </p:cNvPr>
          <p:cNvSpPr txBox="1"/>
          <p:nvPr/>
        </p:nvSpPr>
        <p:spPr>
          <a:xfrm>
            <a:off x="7265876" y="6041035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 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36914" y="1698170"/>
            <a:ext cx="933994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70C0"/>
                </a:solidFill>
              </a:rPr>
              <a:t>Felicità (</a:t>
            </a:r>
            <a:r>
              <a:rPr lang="it-IT" sz="2000" b="1" dirty="0" err="1" smtClean="0">
                <a:solidFill>
                  <a:srgbClr val="0070C0"/>
                </a:solidFill>
              </a:rPr>
              <a:t>happiness</a:t>
            </a:r>
            <a:r>
              <a:rPr lang="it-IT" sz="2000" b="1" dirty="0" smtClean="0">
                <a:solidFill>
                  <a:srgbClr val="0070C0"/>
                </a:solidFill>
              </a:rPr>
              <a:t>): </a:t>
            </a:r>
            <a:r>
              <a:rPr lang="it-IT" sz="2000" dirty="0" smtClean="0">
                <a:solidFill>
                  <a:srgbClr val="002060"/>
                </a:solidFill>
              </a:rPr>
              <a:t>stato mentale soggettivo misurato sulla differenza tra piaceri (soddisfazione di desideri, preferenze) e dolori. Componente </a:t>
            </a:r>
            <a:r>
              <a:rPr lang="it-IT" sz="2000" i="1" dirty="0" err="1" smtClean="0">
                <a:solidFill>
                  <a:srgbClr val="002060"/>
                </a:solidFill>
              </a:rPr>
              <a:t>edonica</a:t>
            </a:r>
            <a:r>
              <a:rPr lang="it-IT" sz="2000" i="1" dirty="0" smtClean="0">
                <a:solidFill>
                  <a:srgbClr val="002060"/>
                </a:solidFill>
              </a:rPr>
              <a:t> </a:t>
            </a:r>
            <a:r>
              <a:rPr lang="it-IT" sz="2000" dirty="0" smtClean="0">
                <a:solidFill>
                  <a:srgbClr val="002060"/>
                </a:solidFill>
              </a:rPr>
              <a:t>(</a:t>
            </a:r>
            <a:r>
              <a:rPr lang="it-IT" sz="2000" dirty="0" err="1" smtClean="0">
                <a:solidFill>
                  <a:srgbClr val="002060"/>
                </a:solidFill>
              </a:rPr>
              <a:t>Bentham</a:t>
            </a:r>
            <a:r>
              <a:rPr lang="it-IT" sz="2000" dirty="0" smtClean="0">
                <a:solidFill>
                  <a:srgbClr val="002060"/>
                </a:solidFill>
              </a:rPr>
              <a:t> – Utilitarismo)</a:t>
            </a:r>
          </a:p>
          <a:p>
            <a:endParaRPr lang="it-IT" sz="2000" b="1" i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70C0"/>
                </a:solidFill>
              </a:rPr>
              <a:t> Ben-essere (</a:t>
            </a:r>
            <a:r>
              <a:rPr lang="it-IT" sz="2000" b="1" dirty="0" err="1" smtClean="0">
                <a:solidFill>
                  <a:srgbClr val="0070C0"/>
                </a:solidFill>
              </a:rPr>
              <a:t>well-being</a:t>
            </a:r>
            <a:r>
              <a:rPr lang="it-IT" sz="2000" b="1" dirty="0" smtClean="0">
                <a:solidFill>
                  <a:srgbClr val="0070C0"/>
                </a:solidFill>
              </a:rPr>
              <a:t>): </a:t>
            </a:r>
            <a:r>
              <a:rPr lang="it-IT" sz="2000" dirty="0" smtClean="0">
                <a:solidFill>
                  <a:srgbClr val="002060"/>
                </a:solidFill>
              </a:rPr>
              <a:t>stato che coinvolge gli aspetti mentali, fisici, sociali e ambientali e caratterizza la </a:t>
            </a:r>
            <a:r>
              <a:rPr lang="it-IT" sz="2000" b="1" dirty="0" smtClean="0">
                <a:solidFill>
                  <a:srgbClr val="002060"/>
                </a:solidFill>
              </a:rPr>
              <a:t>qualità della vita delle persone</a:t>
            </a:r>
          </a:p>
          <a:p>
            <a:endParaRPr lang="it-IT" sz="2000" b="1" i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0070C0"/>
                </a:solidFill>
              </a:rPr>
              <a:t> Sviluppo umano: </a:t>
            </a:r>
            <a:r>
              <a:rPr lang="it-IT" sz="2000" b="1" dirty="0" smtClean="0">
                <a:solidFill>
                  <a:srgbClr val="002060"/>
                </a:solidFill>
              </a:rPr>
              <a:t>fioritura umana (</a:t>
            </a:r>
            <a:r>
              <a:rPr lang="it-IT" sz="2000" b="1" dirty="0" err="1" smtClean="0">
                <a:solidFill>
                  <a:srgbClr val="002060"/>
                </a:solidFill>
              </a:rPr>
              <a:t>human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</a:rPr>
              <a:t>flourishing</a:t>
            </a:r>
            <a:r>
              <a:rPr lang="it-IT" sz="2000" b="1" dirty="0" smtClean="0">
                <a:solidFill>
                  <a:srgbClr val="002060"/>
                </a:solidFill>
              </a:rPr>
              <a:t>)</a:t>
            </a:r>
            <a:r>
              <a:rPr lang="it-IT" sz="2000" dirty="0" smtClean="0">
                <a:solidFill>
                  <a:srgbClr val="002060"/>
                </a:solidFill>
              </a:rPr>
              <a:t>,</a:t>
            </a:r>
            <a:r>
              <a:rPr lang="it-IT" sz="2000" b="1" dirty="0" smtClean="0">
                <a:solidFill>
                  <a:srgbClr val="002060"/>
                </a:solidFill>
              </a:rPr>
              <a:t> autorealizzazione</a:t>
            </a:r>
            <a:r>
              <a:rPr lang="it-IT" sz="20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it-IT" sz="2000" dirty="0" smtClean="0">
                <a:solidFill>
                  <a:srgbClr val="002060"/>
                </a:solidFill>
              </a:rPr>
              <a:t>Aspetto </a:t>
            </a:r>
            <a:r>
              <a:rPr lang="it-IT" sz="2000" i="1" dirty="0" err="1" smtClean="0">
                <a:solidFill>
                  <a:srgbClr val="002060"/>
                </a:solidFill>
              </a:rPr>
              <a:t>eudaimonistico</a:t>
            </a:r>
            <a:r>
              <a:rPr lang="it-IT" sz="2000" i="1" dirty="0" smtClean="0">
                <a:solidFill>
                  <a:srgbClr val="002060"/>
                </a:solidFill>
              </a:rPr>
              <a:t> </a:t>
            </a:r>
            <a:r>
              <a:rPr lang="it-IT" sz="2000" dirty="0" smtClean="0">
                <a:solidFill>
                  <a:srgbClr val="002060"/>
                </a:solidFill>
              </a:rPr>
              <a:t>(Aristotele) </a:t>
            </a:r>
          </a:p>
          <a:p>
            <a:pPr algn="just"/>
            <a:endParaRPr lang="it-IT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t-IT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23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olo 1"/>
          <p:cNvSpPr>
            <a:spLocks noGrp="1"/>
          </p:cNvSpPr>
          <p:nvPr>
            <p:ph type="title" idx="4294967295"/>
          </p:nvPr>
        </p:nvSpPr>
        <p:spPr>
          <a:xfrm>
            <a:off x="1834465" y="1162595"/>
            <a:ext cx="8363272" cy="600891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it-IT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Rapporto </a:t>
            </a:r>
            <a:r>
              <a:rPr lang="it-IT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sullo sviluppo umano </a:t>
            </a:r>
            <a:r>
              <a:rPr lang="it-IT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(2000)</a:t>
            </a:r>
            <a:endParaRPr lang="it-IT" altLang="de-DE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63552" y="3828741"/>
            <a:ext cx="79928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it-IT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104112" y="623731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</a:t>
            </a:r>
            <a:r>
              <a:rPr lang="it-IT" sz="1400" i="1" dirty="0" smtClean="0"/>
              <a:t>Storia d. filosofia 22-23 </a:t>
            </a: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1E7EB4E-A852-45C8-B9B5-909532A0FDB9}"/>
              </a:ext>
            </a:extLst>
          </p:cNvPr>
          <p:cNvSpPr txBox="1"/>
          <p:nvPr/>
        </p:nvSpPr>
        <p:spPr>
          <a:xfrm>
            <a:off x="7265876" y="6041035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 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36914" y="2638697"/>
            <a:ext cx="93399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 </a:t>
            </a:r>
            <a:r>
              <a:rPr lang="it-IT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è centrato sull’ampliamento delle possibilità e delle libertà delle persone; i </a:t>
            </a:r>
            <a:r>
              <a:rPr lang="it-IT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diritti umani 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rappresentano le richiesta che gli individui hanno nei confronti della condotta degli agenti individuali e collettivi per agevolare o assicurare tali possibilità e libertà</a:t>
            </a:r>
            <a:endParaRPr lang="it-IT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23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olo 1"/>
          <p:cNvSpPr>
            <a:spLocks noGrp="1"/>
          </p:cNvSpPr>
          <p:nvPr>
            <p:ph type="title" idx="4294967295"/>
          </p:nvPr>
        </p:nvSpPr>
        <p:spPr>
          <a:xfrm>
            <a:off x="1847528" y="980728"/>
            <a:ext cx="8363272" cy="576064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FUNZIONAMENTI e CAPACITÀ (</a:t>
            </a:r>
            <a:r>
              <a:rPr lang="it-IT" sz="2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Nussbaum</a:t>
            </a:r>
            <a:r>
              <a:rPr lang="it-IT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altLang="de-DE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63552" y="2033022"/>
            <a:ext cx="7992888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it-IT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CAPACITÀ</a:t>
            </a:r>
          </a:p>
          <a:p>
            <a:pPr algn="ctr">
              <a:buFont typeface="Arial" pitchFamily="34" charset="0"/>
              <a:buChar char="•"/>
            </a:pPr>
            <a:r>
              <a:rPr lang="it-IT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potenzialità (cfr. Aristotele: potenza – atto)</a:t>
            </a:r>
          </a:p>
          <a:p>
            <a:pPr algn="ctr">
              <a:buFont typeface="Arial" pitchFamily="34" charset="0"/>
              <a:buChar char="•"/>
            </a:pPr>
            <a:r>
              <a:rPr lang="it-IT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insieme di opportunità di scegliere e di agire</a:t>
            </a:r>
          </a:p>
          <a:p>
            <a:pPr algn="ctr"/>
            <a:endParaRPr lang="it-IT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LIBERTÀ</a:t>
            </a:r>
            <a:r>
              <a:rPr lang="it-IT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di scegliere e agire</a:t>
            </a:r>
          </a:p>
          <a:p>
            <a:pPr algn="ctr"/>
            <a:endParaRPr lang="it-IT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it-IT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FUNZIONAMENTI</a:t>
            </a:r>
          </a:p>
          <a:p>
            <a:pPr algn="ctr">
              <a:buFont typeface="Arial" pitchFamily="34" charset="0"/>
              <a:buChar char="•"/>
            </a:pPr>
            <a:r>
              <a:rPr lang="it-IT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compimento, realizzazione attiva di capacità</a:t>
            </a:r>
          </a:p>
          <a:p>
            <a:pPr algn="just">
              <a:buFont typeface="Arial" pitchFamily="34" charset="0"/>
              <a:buChar char="•"/>
            </a:pPr>
            <a:endParaRPr lang="it-IT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t-IT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100" dirty="0">
                <a:latin typeface="Arial" pitchFamily="34" charset="0"/>
                <a:cs typeface="Arial" pitchFamily="34" charset="0"/>
              </a:rPr>
              <a:t>(M. </a:t>
            </a:r>
            <a:r>
              <a:rPr lang="it-IT" sz="1100" dirty="0" err="1">
                <a:latin typeface="Arial" pitchFamily="34" charset="0"/>
                <a:cs typeface="Arial" pitchFamily="34" charset="0"/>
              </a:rPr>
              <a:t>Nussbaum</a:t>
            </a:r>
            <a:r>
              <a:rPr lang="it-IT" sz="11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sz="1100" i="1" dirty="0" smtClean="0">
                <a:latin typeface="Arial" pitchFamily="34" charset="0"/>
                <a:cs typeface="Arial" pitchFamily="34" charset="0"/>
              </a:rPr>
              <a:t>Creare capacità</a:t>
            </a:r>
            <a:r>
              <a:rPr lang="it-IT" sz="1100" dirty="0" smtClean="0">
                <a:latin typeface="Arial" pitchFamily="34" charset="0"/>
                <a:cs typeface="Arial" pitchFamily="34" charset="0"/>
              </a:rPr>
              <a:t>, 2012)</a:t>
            </a:r>
            <a:endParaRPr lang="it-IT" sz="11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609600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6096000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7186863" y="6237313"/>
            <a:ext cx="3229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 </a:t>
            </a:r>
            <a:r>
              <a:rPr lang="it-IT" sz="1400" i="1" dirty="0" smtClean="0"/>
              <a:t>Storia d. filosofia 22-23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39118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olo 1"/>
          <p:cNvSpPr>
            <a:spLocks noGrp="1"/>
          </p:cNvSpPr>
          <p:nvPr>
            <p:ph type="title" idx="4294967295"/>
          </p:nvPr>
        </p:nvSpPr>
        <p:spPr>
          <a:xfrm>
            <a:off x="1847528" y="1052736"/>
            <a:ext cx="8363272" cy="720080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TIPI di CAPACITÀ (</a:t>
            </a:r>
            <a:r>
              <a:rPr lang="it-IT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Nussbaum</a:t>
            </a:r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altLang="de-DE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63552" y="2382191"/>
            <a:ext cx="7992888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Capacità di base </a:t>
            </a:r>
            <a:r>
              <a:rPr lang="it-IT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Dotazione innata degli individui come base necessaria allo sviluppo di capacità più avanzate (vedere, udire, di parola e linguaggio)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Capacità interne </a:t>
            </a:r>
            <a:r>
              <a:rPr lang="it-IT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 di sviluppo quali condizioni sufficienti per l’esercizio dei funzionamenti corrispondenti (attività sessuale, parlare correttamente la madrelingua; formarsi una concezione del mondo e della vita)</a:t>
            </a:r>
          </a:p>
          <a:p>
            <a:pPr algn="just">
              <a:buFont typeface="Arial" pitchFamily="34" charset="0"/>
              <a:buChar char="•"/>
            </a:pPr>
            <a:r>
              <a:rPr lang="it-IT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Capacità combinate </a:t>
            </a:r>
            <a:r>
              <a:rPr lang="it-IT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Capacità interne combinate con condizioni esterne (ambientali, sociali, politiche, in generale istituzionali) che agevolino l’esercizio dei corrispondenti funzionamenti</a:t>
            </a:r>
          </a:p>
          <a:p>
            <a:pPr algn="just">
              <a:buFont typeface="Arial" pitchFamily="34" charset="0"/>
              <a:buChar char="•"/>
            </a:pPr>
            <a:endParaRPr lang="it-IT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 CAPACITÀ CENTRALI </a:t>
            </a:r>
            <a:r>
              <a:rPr lang="it-IT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sono</a:t>
            </a:r>
            <a:r>
              <a:rPr lang="it-IT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capacità combinate</a:t>
            </a:r>
          </a:p>
          <a:p>
            <a:pPr algn="just"/>
            <a:endParaRPr lang="it-IT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100" dirty="0">
                <a:latin typeface="Arial" pitchFamily="34" charset="0"/>
                <a:cs typeface="Arial" pitchFamily="34" charset="0"/>
              </a:rPr>
              <a:t>(M. </a:t>
            </a:r>
            <a:r>
              <a:rPr lang="it-IT" sz="1100" dirty="0" err="1">
                <a:latin typeface="Arial" pitchFamily="34" charset="0"/>
                <a:cs typeface="Arial" pitchFamily="34" charset="0"/>
              </a:rPr>
              <a:t>Nussbaum</a:t>
            </a:r>
            <a:r>
              <a:rPr lang="it-IT" sz="11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sz="1100" i="1" dirty="0" smtClean="0">
                <a:latin typeface="Arial" pitchFamily="34" charset="0"/>
                <a:cs typeface="Arial" pitchFamily="34" charset="0"/>
              </a:rPr>
              <a:t>Creare capacità, </a:t>
            </a:r>
            <a:r>
              <a:rPr lang="it-IT" sz="1100" dirty="0" smtClean="0">
                <a:latin typeface="Arial" pitchFamily="34" charset="0"/>
                <a:cs typeface="Arial" pitchFamily="34" charset="0"/>
              </a:rPr>
              <a:t>2012)</a:t>
            </a:r>
            <a:endParaRPr lang="it-IT" sz="11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t-IT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it-IT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104112" y="623731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</a:t>
            </a:r>
            <a:r>
              <a:rPr lang="it-IT" sz="1400" i="1" dirty="0" smtClean="0"/>
              <a:t>Storia d. filosofia 22-23 </a:t>
            </a: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1E7EB4E-A852-45C8-B9B5-909532A0FDB9}"/>
              </a:ext>
            </a:extLst>
          </p:cNvPr>
          <p:cNvSpPr txBox="1"/>
          <p:nvPr/>
        </p:nvSpPr>
        <p:spPr>
          <a:xfrm>
            <a:off x="7265876" y="6041035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285923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524000" y="5877272"/>
            <a:ext cx="9144000" cy="864096"/>
          </a:xfrm>
          <a:prstGeom prst="wave">
            <a:avLst/>
          </a:prstGeom>
          <a:gradFill>
            <a:gsLst>
              <a:gs pos="0">
                <a:schemeClr val="tx2"/>
              </a:gs>
              <a:gs pos="28000">
                <a:schemeClr val="tx2">
                  <a:lumMod val="60000"/>
                  <a:lumOff val="40000"/>
                </a:schemeClr>
              </a:gs>
              <a:gs pos="63000">
                <a:srgbClr val="C4D6EB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0"/>
          </a:gradFill>
          <a:ln w="9525">
            <a:gradFill>
              <a:gsLst>
                <a:gs pos="0">
                  <a:schemeClr val="tx2"/>
                </a:gs>
                <a:gs pos="8000">
                  <a:schemeClr val="accent1">
                    <a:tint val="44500"/>
                    <a:satMod val="160000"/>
                    <a:lumMod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olo 1"/>
          <p:cNvSpPr>
            <a:spLocks noGrp="1"/>
          </p:cNvSpPr>
          <p:nvPr>
            <p:ph type="title" idx="4294967295"/>
          </p:nvPr>
        </p:nvSpPr>
        <p:spPr>
          <a:xfrm>
            <a:off x="1847528" y="980728"/>
            <a:ext cx="8363272" cy="792088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CAPACITÀ CENTRALI (</a:t>
            </a:r>
            <a:r>
              <a:rPr lang="it-IT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Nussbaum</a:t>
            </a:r>
            <a:r>
              <a:rPr lang="it-IT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altLang="de-DE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63552" y="2060849"/>
            <a:ext cx="7992888" cy="409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Vita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Essere in grado di vivere fino alla fine una vita umana di normale durata</a:t>
            </a:r>
          </a:p>
          <a:p>
            <a:pPr algn="just"/>
            <a:r>
              <a:rPr lang="it-IT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Salute fisica</a:t>
            </a:r>
            <a:r>
              <a:rPr lang="it-IT" sz="1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Essere in grado di avere una buona salute, inclusa quella riproduttiva; essere adeguatamente nutriti; avere un’abitazione adeguata</a:t>
            </a:r>
          </a:p>
          <a:p>
            <a:pPr algn="just"/>
            <a:r>
              <a:rPr lang="it-IT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Integrità fisica 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Essere in grado di muoversi liberamente da un luogo all’altro; avere assicurata la sovranità sul proprio corpo, ovvero poter essere al riparo da ogni tipo di violenza</a:t>
            </a:r>
          </a:p>
          <a:p>
            <a:pPr algn="just"/>
            <a:r>
              <a:rPr lang="it-IT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Sensi, immaginazione e pensiero</a:t>
            </a:r>
            <a:r>
              <a:rPr lang="it-IT" sz="1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Essere in grado di usare pienamente i sensi, di immaginare, pensare e ragionare in modo «propriamente umano», ovvero in modo informato e coltivato da adeguata istruzione; libertà di espressione, artistica e politica, e di culto</a:t>
            </a:r>
          </a:p>
          <a:p>
            <a:pPr algn="just"/>
            <a:r>
              <a:rPr lang="it-IT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Emozion</a:t>
            </a:r>
            <a:r>
              <a:rPr lang="it-IT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Essere in grado di avere legami con persone; amare, soffrire, sentire mancanza, gratitudine e rabbia giustificata. Avere uno sviluppo emotivo non rovinato da eccessiva paura e ansia, o da eventi traumatici come abusi o incuria. Sostenere questa capacità significa sostenere forme di associazione umana che si possono dimostrare cruciali per lo sviluppo</a:t>
            </a:r>
          </a:p>
          <a:p>
            <a:pPr algn="just"/>
            <a:r>
              <a:rPr lang="it-IT" sz="1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Ragion pratica</a:t>
            </a:r>
            <a:r>
              <a:rPr lang="it-IT" sz="1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Essere in grado di formarsi una concezione del bene e di impegnarsi nella riflessione critica sul modo in cui pianificare una propria forma di vita. Ciò implica la  protezione della libertà di coscienza</a:t>
            </a:r>
          </a:p>
          <a:p>
            <a:pPr algn="just"/>
            <a:r>
              <a:rPr lang="it-IT" sz="1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Appartenenza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a) Essere in grado di vivere con gli altri e per gli altri, di impegnarsi in diverse forme di interazione sociale; essere in grado di capire la condizione altrui; provare amicizia. Proteggere questa capacità significa sostenere istituzioni che fondano e alimentano queste forme di appartenenza, e anche proteggere la libertà di associazione e di espressione politica. b) Avere le basi sociali per il rispetto di sé e per non essere umiliati; poter avere una dignità pari a quella di tutti gli altri, senza discriminazioni </a:t>
            </a:r>
          </a:p>
          <a:p>
            <a:pPr algn="just"/>
            <a:r>
              <a:rPr lang="it-IT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Altre specie</a:t>
            </a:r>
            <a:r>
              <a:rPr lang="it-IT" sz="1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Essere in grado di vivere prendendosi cura e stando in relazione con animali, piante e con il mondo naturale</a:t>
            </a:r>
          </a:p>
          <a:p>
            <a:pPr algn="just"/>
            <a:r>
              <a:rPr lang="it-IT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Gioco</a:t>
            </a:r>
            <a:r>
              <a:rPr lang="it-IT" sz="1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Essere capaci di ridere, giocare e godere di attività ricreative</a:t>
            </a:r>
          </a:p>
          <a:p>
            <a:pPr algn="just"/>
            <a:r>
              <a:rPr lang="it-IT" sz="1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Controllo sul proprio ambiente</a:t>
            </a:r>
            <a:r>
              <a:rPr lang="it-IT" sz="1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it-IT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Politico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Essere in grado di partecipare effettivamente alle scelte politiche che regolano la propria vita; godere del diritto di partecipazione politica attiva, così come della protezione della libertà di parola e di associazione. b) </a:t>
            </a:r>
            <a:r>
              <a:rPr lang="it-IT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Materiale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Essere in grado di avere proprietà (sia di terra sia di beni mobili), non solamente in senso formale, ma in termini di possibilità concrete; avere diritti di proprietà su base paritaria rispetto agli altri; poter lavorare in modo degno di un essere umano, esercitare la ragion pratica ed entrare in relazioni significative di reciproco riconoscimento con altri lavoratori </a:t>
            </a:r>
          </a:p>
          <a:p>
            <a:pPr algn="r"/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(M. </a:t>
            </a:r>
            <a:r>
              <a:rPr lang="it-IT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Nussbaum</a:t>
            </a:r>
            <a:r>
              <a:rPr lang="it-IT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Creare capacità</a:t>
            </a:r>
            <a:r>
              <a:rPr lang="it-IT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2012)</a:t>
            </a:r>
          </a:p>
          <a:p>
            <a:pPr algn="just">
              <a:buFont typeface="Arial" pitchFamily="34" charset="0"/>
              <a:buChar char="•"/>
            </a:pPr>
            <a:endParaRPr lang="it-IT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202905" y="6237313"/>
            <a:ext cx="3285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Fulvio LONGATO – </a:t>
            </a:r>
            <a:r>
              <a:rPr lang="it-IT" sz="1400" i="1" dirty="0" smtClean="0"/>
              <a:t>Storia d. filosofia 22-23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2386084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1546</Words>
  <Application>Microsoft Office PowerPoint</Application>
  <PresentationFormat>Personalizzato</PresentationFormat>
  <Paragraphs>108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                      Dichiarazione sul diritto allo sviluppo (1986)</vt:lpstr>
      <vt:lpstr>                      Rapporto sullo sviluppo umano (1990)</vt:lpstr>
      <vt:lpstr>                  Rapporto sullo sviluppo umano (1990)</vt:lpstr>
      <vt:lpstr>                  Rapporto sullo sviluppo umano (1990)</vt:lpstr>
      <vt:lpstr>Diapositiva 5</vt:lpstr>
      <vt:lpstr>                 Rapporto sullo sviluppo umano (2000)</vt:lpstr>
      <vt:lpstr>                     FUNZIONAMENTI e CAPACITÀ (Nussbaum)</vt:lpstr>
      <vt:lpstr>                      TIPI di CAPACITÀ (Nussbaum)</vt:lpstr>
      <vt:lpstr>                   CAPACITÀ CENTRALI (Nussbaum)</vt:lpstr>
      <vt:lpstr>                              CAPACITÀ CENTRALI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FUNZIONAMENTI e CAPACITÀ (Nussbaum)</dc:title>
  <dc:creator>utente</dc:creator>
  <cp:lastModifiedBy>utente</cp:lastModifiedBy>
  <cp:revision>5</cp:revision>
  <dcterms:created xsi:type="dcterms:W3CDTF">2020-05-21T15:26:42Z</dcterms:created>
  <dcterms:modified xsi:type="dcterms:W3CDTF">2023-05-21T12:57:42Z</dcterms:modified>
</cp:coreProperties>
</file>