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BE760-69B6-A0BE-06CF-99BB794B13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FE0301-F849-3C41-2618-FBEB66C23F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6C8361-BF1C-478C-03BC-122B7396A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3BB-9E23-4876-B5CB-017148FEC69D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A80F5A-CF91-5DC7-312D-A60E86A32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AC8361-4E6C-624A-8B1F-6D27846B7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BBE0F-224F-4B85-AFCC-4DB4A1588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684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A4A93-F81C-09C5-ADFB-B714603C4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26B03B-2154-E1DF-8FAD-E1D014091E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F688D5-7B1B-DC54-373C-2589D58E8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3BB-9E23-4876-B5CB-017148FEC69D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27B36B-E07E-4E0D-2BDA-45079922C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18CD70-E5E2-15BC-11FE-BF897B931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BBE0F-224F-4B85-AFCC-4DB4A1588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88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E56541-C23E-647D-6B7B-912A8D5FD9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692242-7D69-2DEC-D9B0-124645460F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D72835-8F9B-25B3-E8E6-10BBF9BA3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3BB-9E23-4876-B5CB-017148FEC69D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8D0CBA-043F-7A03-3046-2D9CEC4A8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443178-0570-215C-73FD-9F354EC88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BBE0F-224F-4B85-AFCC-4DB4A1588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784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26315-CD08-84D0-2490-99F302E1B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33D9B-67DC-7254-C291-5582D73094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B2B4C1-67C9-B306-9CC1-D31DD24EC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3BB-9E23-4876-B5CB-017148FEC69D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81DF39-4D30-C9AB-1FEA-CEEC4CD8B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075027-3617-BC4D-82FD-85E109729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BBE0F-224F-4B85-AFCC-4DB4A1588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098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DDADE-7F1D-5D8F-FF15-63AD6788C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E5746D-4BAB-966A-50D6-B6BF1C0739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CFF600-C7B7-68E3-B87E-EAE15E744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3BB-9E23-4876-B5CB-017148FEC69D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4A34E2-B268-1D9E-A7B1-D4CE2C88E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262301-94C9-9AAA-9DE1-F2B6403F2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BBE0F-224F-4B85-AFCC-4DB4A1588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454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557C7-0EBD-29AF-46D2-4CF97F220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B1F516-762A-048A-3442-02DF44553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89BF75-167E-1B8E-9C0D-8CFA816A15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71F7B1-083F-AD6C-6CD0-F07ACBC6B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3BB-9E23-4876-B5CB-017148FEC69D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C2ED15-30C6-9804-2E1B-AAFCE47F4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94F937-DB67-8F2B-56F9-EF75A5181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BBE0F-224F-4B85-AFCC-4DB4A1588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99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77156-9146-D54F-595B-CDB1376156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65EAE2-8981-97B0-223A-A1E885A47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11A4AF-5A8E-E4B8-74AE-5FD0BB8F62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40A27C-D1EC-DBCE-D659-CCD4BCD2C8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DC5774-BA8C-8F2B-3B50-73517C229A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66B85B-2068-B587-2F61-E86DE4E46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3BB-9E23-4876-B5CB-017148FEC69D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713E05-6766-6E9E-AEA1-6EACB1BC3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AB79B2-F1C0-DBDC-C2B4-D4BBD0F90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BBE0F-224F-4B85-AFCC-4DB4A1588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115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01613-152A-032E-5BE0-737C2C194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91A35A-2CB3-5F3F-5C30-03BD3520B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3BB-9E23-4876-B5CB-017148FEC69D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94F414-C15A-4EEB-52A9-16AEA15FE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9A4B3D-33C2-FB2F-D3B5-40EA6CFB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BBE0F-224F-4B85-AFCC-4DB4A1588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634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1637B8-EC2E-14E2-F723-B38079A53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3BB-9E23-4876-B5CB-017148FEC69D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437372-E84B-9DE2-98D1-70337F860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B4E2B2-A828-7B24-B94F-08D47D55D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BBE0F-224F-4B85-AFCC-4DB4A1588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104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EBFB6-8EBD-9C0D-9156-F7C88912C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0A88E-BCB7-4C1B-8B64-55E5004DEC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EAEDF4-5971-09F2-F16C-5A25CD97C2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12759A-D405-2B6A-AFF9-C43B4AFF6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3BB-9E23-4876-B5CB-017148FEC69D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1C2EA9-6A12-FDD0-92A6-61DB07415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6A8555-4920-4E20-87EC-A7E61B99F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BBE0F-224F-4B85-AFCC-4DB4A1588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504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0284F-B3F0-8251-0A0A-5BBB1CFA3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0393FD-D242-4A66-AA3A-BB328E4C78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DFFF18-3D1E-587A-3542-7319E9AF5C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5E1630-9DE4-A496-9A16-3F4EEFF0E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583BB-9E23-4876-B5CB-017148FEC69D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0FFEE9-4656-676A-D271-AFAF92999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677069-6163-7903-820E-106F4BBD6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BBE0F-224F-4B85-AFCC-4DB4A1588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036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C79FA3-A8B2-9F9B-5101-F68F402D4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834781-0BA6-6F74-9440-98D1F2B010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11B63E-44DE-C9E3-A272-11CB407F71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583BB-9E23-4876-B5CB-017148FEC69D}" type="datetimeFigureOut">
              <a:rPr lang="en-US" smtClean="0"/>
              <a:t>5/22/2023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304D5-682E-B685-7E26-5F225FABE6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5EBAB-8977-ECFD-0940-0EAE8B1D4A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BBE0F-224F-4B85-AFCC-4DB4A15881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006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8548" y="144379"/>
            <a:ext cx="6212535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 smtClean="0"/>
              <a:t>Corso </a:t>
            </a:r>
            <a:r>
              <a:rPr lang="it-IT" sz="2400" dirty="0"/>
              <a:t>di Chimica delle Macromolecole I</a:t>
            </a:r>
            <a:endParaRPr lang="en-CA" sz="2400" dirty="0"/>
          </a:p>
          <a:p>
            <a:r>
              <a:rPr lang="it-IT" sz="2400" dirty="0"/>
              <a:t>Laurea Triennale, Anno accademico 2022 – 2023</a:t>
            </a:r>
            <a:endParaRPr lang="en-CA" sz="2400" dirty="0"/>
          </a:p>
          <a:p>
            <a:r>
              <a:rPr lang="it-IT" sz="2400" dirty="0"/>
              <a:t>6 CFU</a:t>
            </a:r>
            <a:endParaRPr lang="en-CA" sz="2400" dirty="0"/>
          </a:p>
          <a:p>
            <a:r>
              <a:rPr lang="it-IT" sz="2400" dirty="0"/>
              <a:t>Prof. Federico </a:t>
            </a:r>
            <a:r>
              <a:rPr lang="it-IT" sz="2400" dirty="0" smtClean="0"/>
              <a:t>Rosei</a:t>
            </a:r>
          </a:p>
          <a:p>
            <a:r>
              <a:rPr lang="it-IT" sz="2400" b="1" u="sng" dirty="0" smtClean="0"/>
              <a:t>In grassetto/sottolineati: argomenti facoltativi</a:t>
            </a:r>
          </a:p>
          <a:p>
            <a:endParaRPr lang="it-IT" sz="2400" dirty="0" smtClean="0"/>
          </a:p>
          <a:p>
            <a:r>
              <a:rPr lang="it-IT" sz="2400" b="1" u="sng" dirty="0" smtClean="0"/>
              <a:t>Programma svolto</a:t>
            </a:r>
            <a:endParaRPr lang="en-CA" sz="2400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208548" y="3783471"/>
            <a:ext cx="8613833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• Storia ed introduzione sui polimeri</a:t>
            </a:r>
            <a:endParaRPr lang="en-CA" sz="2400" dirty="0"/>
          </a:p>
          <a:p>
            <a:r>
              <a:rPr lang="it-IT" sz="2400" dirty="0"/>
              <a:t> </a:t>
            </a:r>
            <a:endParaRPr lang="en-CA" sz="2400" dirty="0"/>
          </a:p>
          <a:p>
            <a:r>
              <a:rPr lang="it-IT" sz="2400" dirty="0"/>
              <a:t>• Le architetture macromolecolari:</a:t>
            </a:r>
            <a:endParaRPr lang="en-CA" sz="2400" dirty="0"/>
          </a:p>
          <a:p>
            <a:r>
              <a:rPr lang="it-IT" sz="2400" dirty="0"/>
              <a:t>i. Strutture lineari, ramificate, a pettine, IPN, SIM, a stella, dendritici</a:t>
            </a:r>
            <a:endParaRPr lang="en-CA" sz="2400" dirty="0"/>
          </a:p>
          <a:p>
            <a:r>
              <a:rPr lang="it-IT" sz="2400" dirty="0"/>
              <a:t>ii. Sistemi dendrimerici</a:t>
            </a:r>
            <a:endParaRPr lang="en-CA" sz="2400" dirty="0"/>
          </a:p>
          <a:p>
            <a:r>
              <a:rPr lang="it-IT" sz="2400" dirty="0"/>
              <a:t>iii. Requisiti di polimerizzabilità e reattività</a:t>
            </a:r>
            <a:endParaRPr lang="en-CA" sz="2400" dirty="0"/>
          </a:p>
          <a:p>
            <a:r>
              <a:rPr lang="it-IT" sz="2400" dirty="0"/>
              <a:t>iv. Termodinamica della </a:t>
            </a:r>
            <a:r>
              <a:rPr lang="it-IT" sz="2400" dirty="0" smtClean="0"/>
              <a:t>polimerizzazione</a:t>
            </a:r>
            <a:endParaRPr lang="en-CA" sz="2400" dirty="0"/>
          </a:p>
        </p:txBody>
      </p:sp>
    </p:spTree>
    <p:extLst>
      <p:ext uri="{BB962C8B-B14F-4D97-AF65-F5344CB8AC3E}">
        <p14:creationId xmlns:p14="http://schemas.microsoft.com/office/powerpoint/2010/main" val="3272287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799" y="962526"/>
            <a:ext cx="5619808" cy="5539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• Sintesi di polimeri</a:t>
            </a:r>
            <a:endParaRPr lang="en-CA" sz="2400" dirty="0"/>
          </a:p>
          <a:p>
            <a:r>
              <a:rPr lang="it-IT" sz="2400" dirty="0"/>
              <a:t>i. Polimerizzazione a stadi ed a catena</a:t>
            </a:r>
            <a:endParaRPr lang="en-CA" sz="2400" dirty="0"/>
          </a:p>
          <a:p>
            <a:r>
              <a:rPr lang="it-IT" sz="2400" dirty="0"/>
              <a:t>ii. Grado di polimerizzazione</a:t>
            </a:r>
            <a:endParaRPr lang="en-CA" sz="2400" dirty="0"/>
          </a:p>
          <a:p>
            <a:r>
              <a:rPr lang="it-IT" sz="2400" dirty="0"/>
              <a:t>iii. Cinetica delle polimerizzazioni a stadi</a:t>
            </a:r>
            <a:endParaRPr lang="en-CA" sz="2400" dirty="0"/>
          </a:p>
          <a:p>
            <a:r>
              <a:rPr lang="it-IT" sz="2400" dirty="0"/>
              <a:t>iv. Distribuzione più probabile di Flory</a:t>
            </a:r>
            <a:endParaRPr lang="en-CA" sz="2400" dirty="0"/>
          </a:p>
          <a:p>
            <a:r>
              <a:rPr lang="it-IT" sz="2400" dirty="0"/>
              <a:t>v. Polimerizzazione radicalica a catena</a:t>
            </a:r>
            <a:endParaRPr lang="en-CA" sz="2400" dirty="0"/>
          </a:p>
          <a:p>
            <a:r>
              <a:rPr lang="it-IT" sz="2400" dirty="0"/>
              <a:t>vi. Cinetica di polimerizzazione a catena</a:t>
            </a:r>
            <a:endParaRPr lang="en-CA" sz="2400" dirty="0"/>
          </a:p>
          <a:p>
            <a:r>
              <a:rPr lang="it-IT" sz="2400" dirty="0"/>
              <a:t>vii. Polimerizzazione radicalica vivente</a:t>
            </a:r>
            <a:endParaRPr lang="en-CA" sz="2400" dirty="0"/>
          </a:p>
          <a:p>
            <a:r>
              <a:rPr lang="it-IT" sz="2400" dirty="0"/>
              <a:t>viii. Sintesi ATRP e RAFT</a:t>
            </a:r>
            <a:endParaRPr lang="en-CA" sz="2400" dirty="0"/>
          </a:p>
          <a:p>
            <a:r>
              <a:rPr lang="it-IT" sz="2400" dirty="0"/>
              <a:t>ix. Polimerizzazione ionica a catena</a:t>
            </a:r>
            <a:endParaRPr lang="en-CA" sz="2400" dirty="0"/>
          </a:p>
          <a:p>
            <a:r>
              <a:rPr lang="it-IT" sz="2400" dirty="0"/>
              <a:t>x. Polimerizzazione ionica di composti ciclici</a:t>
            </a:r>
            <a:endParaRPr lang="en-CA" sz="2400" dirty="0"/>
          </a:p>
          <a:p>
            <a:r>
              <a:rPr lang="it-IT" sz="2400" b="1" u="sng" dirty="0"/>
              <a:t>xi. Chimica e proprietà dei dendrimeri</a:t>
            </a:r>
            <a:endParaRPr lang="en-CA" sz="2400" b="1" u="sng" dirty="0"/>
          </a:p>
          <a:p>
            <a:endParaRPr lang="en-CA" sz="2400" dirty="0"/>
          </a:p>
          <a:p>
            <a:r>
              <a:rPr lang="it-IT" sz="2400" dirty="0"/>
              <a:t>• Massa molecolare</a:t>
            </a:r>
            <a:endParaRPr lang="en-CA" sz="2400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5182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4590" y="802105"/>
            <a:ext cx="7867603" cy="5539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dirty="0"/>
              <a:t>• Conformazione e configurazione macromolecolare</a:t>
            </a:r>
            <a:endParaRPr lang="en-CA" sz="2400" dirty="0"/>
          </a:p>
          <a:p>
            <a:r>
              <a:rPr lang="it-IT" sz="2400" dirty="0"/>
              <a:t>i. Isomeria costituzionale, conformazionale e configurazionale</a:t>
            </a:r>
            <a:endParaRPr lang="en-CA" sz="2400" dirty="0"/>
          </a:p>
          <a:p>
            <a:r>
              <a:rPr lang="it-IT" sz="2400" dirty="0"/>
              <a:t>ii. Tassia</a:t>
            </a:r>
            <a:endParaRPr lang="en-CA" sz="2400" dirty="0"/>
          </a:p>
          <a:p>
            <a:r>
              <a:rPr lang="it-IT" sz="2400" dirty="0"/>
              <a:t>iii. Conformazione delle macromolecole</a:t>
            </a:r>
            <a:endParaRPr lang="en-CA" sz="2400" dirty="0"/>
          </a:p>
          <a:p>
            <a:r>
              <a:rPr lang="it-IT" sz="2400" dirty="0"/>
              <a:t>iv. Interazioni che stabilizzano le conformazioni</a:t>
            </a:r>
            <a:endParaRPr lang="en-CA" sz="2400" dirty="0"/>
          </a:p>
          <a:p>
            <a:r>
              <a:rPr lang="it-IT" sz="2400" dirty="0"/>
              <a:t>v. Cenni di termodinamica statistica</a:t>
            </a:r>
            <a:endParaRPr lang="en-CA" sz="2400" dirty="0"/>
          </a:p>
          <a:p>
            <a:r>
              <a:rPr lang="it-IT" sz="2400" dirty="0"/>
              <a:t>vi. Analisi conformazionale e proprietà medie di catene</a:t>
            </a:r>
            <a:endParaRPr lang="en-CA" sz="2400" dirty="0"/>
          </a:p>
          <a:p>
            <a:r>
              <a:rPr lang="it-IT" sz="2400" dirty="0"/>
              <a:t> </a:t>
            </a:r>
            <a:endParaRPr lang="en-CA" sz="2400" dirty="0"/>
          </a:p>
          <a:p>
            <a:r>
              <a:rPr lang="it-IT" sz="2400" b="1" u="sng" dirty="0"/>
              <a:t>• Proprietà macromolecolari</a:t>
            </a:r>
            <a:endParaRPr lang="en-CA" sz="2400" b="1" u="sng" dirty="0"/>
          </a:p>
          <a:p>
            <a:r>
              <a:rPr lang="it-IT" sz="2400" b="1" u="sng" dirty="0"/>
              <a:t>i. Descrittori di catena reali e virtuali</a:t>
            </a:r>
            <a:endParaRPr lang="en-CA" sz="2400" b="1" u="sng" dirty="0"/>
          </a:p>
          <a:p>
            <a:r>
              <a:rPr lang="it-IT" sz="2400" b="1" u="sng" dirty="0"/>
              <a:t>ii. Distanza testa-coda, raggio di girazione</a:t>
            </a:r>
            <a:endParaRPr lang="en-CA" sz="2400" b="1" u="sng" dirty="0"/>
          </a:p>
          <a:p>
            <a:r>
              <a:rPr lang="it-IT" sz="2400" b="1" u="sng" dirty="0"/>
              <a:t>iii. Effetto volume escluso</a:t>
            </a:r>
            <a:endParaRPr lang="en-CA" sz="2400" b="1" u="sng" dirty="0"/>
          </a:p>
          <a:p>
            <a:r>
              <a:rPr lang="it-IT" sz="2400" b="1" u="sng" dirty="0"/>
              <a:t>iv. Catena liberamente snodata e liberamente rotante</a:t>
            </a:r>
            <a:endParaRPr lang="en-CA" sz="2400" b="1" u="sng" dirty="0"/>
          </a:p>
          <a:p>
            <a:r>
              <a:rPr lang="it-IT" sz="2400" b="1" u="sng" dirty="0"/>
              <a:t>v. Rapporto caratteristico lunghezza di persistenza</a:t>
            </a:r>
            <a:endParaRPr lang="en-CA" sz="2400" b="1" u="sng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35593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05853"/>
            <a:ext cx="121920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• </a:t>
            </a:r>
            <a:r>
              <a:rPr lang="it-IT" sz="2400" b="1" u="sng" dirty="0"/>
              <a:t>Predizione di Strutture polimeriche ordinate e disordinate</a:t>
            </a:r>
            <a:endParaRPr lang="en-CA" sz="2400" b="1" u="sng" dirty="0"/>
          </a:p>
          <a:p>
            <a:r>
              <a:rPr lang="it-IT" sz="2400" b="1" u="sng" dirty="0"/>
              <a:t>i. Meccanica Molecolare: algoritmi di minimizzazione dell’energia</a:t>
            </a:r>
            <a:endParaRPr lang="en-CA" sz="2400" b="1" u="sng" dirty="0"/>
          </a:p>
          <a:p>
            <a:r>
              <a:rPr lang="it-IT" sz="2400" b="1" u="sng" dirty="0"/>
              <a:t>ii. Dinamica molecolare</a:t>
            </a:r>
            <a:endParaRPr lang="en-CA" sz="2400" b="1" u="sng" dirty="0"/>
          </a:p>
          <a:p>
            <a:r>
              <a:rPr lang="it-IT" sz="2400" b="1" u="sng" dirty="0"/>
              <a:t>iii. Metodi stocastici: Monte </a:t>
            </a:r>
            <a:r>
              <a:rPr lang="it-IT" sz="2400" b="1" u="sng" dirty="0" smtClean="0"/>
              <a:t>Carlo [Presentazione J. Masotti]</a:t>
            </a:r>
            <a:endParaRPr lang="en-CA" sz="2400" b="1" u="sng" dirty="0"/>
          </a:p>
          <a:p>
            <a:r>
              <a:rPr lang="it-IT" sz="2400" dirty="0"/>
              <a:t> </a:t>
            </a:r>
            <a:endParaRPr lang="en-CA" sz="2400" dirty="0"/>
          </a:p>
          <a:p>
            <a:r>
              <a:rPr lang="it-IT" sz="2400" dirty="0"/>
              <a:t>• La struttura dei polimeri allo stato solido</a:t>
            </a:r>
            <a:endParaRPr lang="en-CA" sz="2400" dirty="0"/>
          </a:p>
          <a:p>
            <a:r>
              <a:rPr lang="it-IT" sz="2400" dirty="0"/>
              <a:t>i. Sistemi ordinati (polimorfismo). </a:t>
            </a:r>
            <a:r>
              <a:rPr lang="it-IT" sz="2400" b="1" u="sng" dirty="0"/>
              <a:t>Morfologia dei cristalli polimerici</a:t>
            </a:r>
            <a:endParaRPr lang="en-CA" sz="2400" b="1" u="sng" dirty="0"/>
          </a:p>
          <a:p>
            <a:r>
              <a:rPr lang="it-IT" sz="2400" b="1" u="sng" dirty="0"/>
              <a:t>ii. Cristallizzazione, termodinamica e cinetica della </a:t>
            </a:r>
            <a:r>
              <a:rPr lang="it-IT" sz="2400" b="1" u="sng" dirty="0" smtClean="0"/>
              <a:t>cristallizzazione [Presentazione Manuel Tomasin]</a:t>
            </a:r>
            <a:endParaRPr lang="en-CA" sz="2400" b="1" u="sng" dirty="0"/>
          </a:p>
          <a:p>
            <a:r>
              <a:rPr lang="it-IT" sz="2400" b="1" u="sng" dirty="0"/>
              <a:t>iii. Fusione dei polimeri cristallini. Morfologia dello stato cristallino</a:t>
            </a:r>
            <a:endParaRPr lang="en-CA" sz="2400" b="1" u="sng" dirty="0"/>
          </a:p>
          <a:p>
            <a:r>
              <a:rPr lang="it-IT" sz="2400" dirty="0"/>
              <a:t>iv. Sistemi disordinati, stato vetroso, Stato gommoso</a:t>
            </a:r>
            <a:endParaRPr lang="en-CA" sz="2400" dirty="0"/>
          </a:p>
          <a:p>
            <a:r>
              <a:rPr lang="it-IT" sz="2400" dirty="0"/>
              <a:t>v. Elastomeri ed elasticità della gomma</a:t>
            </a:r>
            <a:endParaRPr lang="en-CA" sz="2400" dirty="0"/>
          </a:p>
          <a:p>
            <a:r>
              <a:rPr lang="it-IT" sz="2400" dirty="0"/>
              <a:t>vi. Strutture liquido-cristalline</a:t>
            </a:r>
            <a:endParaRPr lang="en-CA" sz="2400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11580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4589" y="208547"/>
            <a:ext cx="11710737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>
                <a:sym typeface="Symbol" panose="05050102010706020507" pitchFamily="18" charset="2"/>
              </a:rPr>
              <a:t></a:t>
            </a:r>
            <a:r>
              <a:rPr lang="en-CA" sz="2400" dirty="0"/>
              <a:t> </a:t>
            </a:r>
            <a:r>
              <a:rPr lang="it-IT" sz="2400" dirty="0"/>
              <a:t>Caratterizzazione di macromolecole in soluzione</a:t>
            </a:r>
            <a:endParaRPr lang="en-CA" sz="2400" dirty="0"/>
          </a:p>
          <a:p>
            <a:r>
              <a:rPr lang="it-IT" sz="2400" b="1" u="sng" dirty="0"/>
              <a:t>i. Osmometria</a:t>
            </a:r>
            <a:endParaRPr lang="en-CA" sz="2400" b="1" u="sng" dirty="0"/>
          </a:p>
          <a:p>
            <a:r>
              <a:rPr lang="it-IT" sz="2400" dirty="0"/>
              <a:t>ii. Cromatografia di permeazione su gel (GPC</a:t>
            </a:r>
            <a:r>
              <a:rPr lang="it-IT" sz="2400" dirty="0" smtClean="0"/>
              <a:t>) [</a:t>
            </a:r>
            <a:r>
              <a:rPr lang="it-IT" sz="2400" i="1" dirty="0" smtClean="0"/>
              <a:t>Presentazione di 4 studenti</a:t>
            </a:r>
            <a:r>
              <a:rPr lang="it-IT" sz="2400" dirty="0" smtClean="0"/>
              <a:t>]</a:t>
            </a:r>
            <a:endParaRPr lang="en-CA" sz="2400" dirty="0"/>
          </a:p>
          <a:p>
            <a:r>
              <a:rPr lang="it-IT" sz="2400" dirty="0"/>
              <a:t>iii. </a:t>
            </a:r>
            <a:r>
              <a:rPr lang="it-IT" sz="2400" dirty="0"/>
              <a:t>Viscosimetria [Presentazione di 4 studenti]</a:t>
            </a:r>
            <a:endParaRPr lang="en-CA" sz="2400" dirty="0"/>
          </a:p>
          <a:p>
            <a:r>
              <a:rPr lang="it-IT" sz="2400" dirty="0"/>
              <a:t>iv. Diffusione della luce statica e </a:t>
            </a:r>
            <a:r>
              <a:rPr lang="it-IT" sz="2400" dirty="0"/>
              <a:t>dinamica [</a:t>
            </a:r>
            <a:r>
              <a:rPr lang="it-IT" sz="2400" i="1" dirty="0"/>
              <a:t>Presentazione di 4 studenti</a:t>
            </a:r>
            <a:r>
              <a:rPr lang="it-IT" sz="2400" dirty="0"/>
              <a:t>]</a:t>
            </a:r>
            <a:endParaRPr lang="en-CA" sz="2400" dirty="0"/>
          </a:p>
          <a:p>
            <a:r>
              <a:rPr lang="it-IT" sz="2400" dirty="0"/>
              <a:t> </a:t>
            </a:r>
            <a:endParaRPr lang="en-CA" sz="2400" dirty="0"/>
          </a:p>
          <a:p>
            <a:r>
              <a:rPr lang="en-CA" sz="2400" b="1" u="sng" dirty="0">
                <a:sym typeface="Symbol" panose="05050102010706020507" pitchFamily="18" charset="2"/>
              </a:rPr>
              <a:t></a:t>
            </a:r>
            <a:r>
              <a:rPr lang="en-CA" sz="2400" b="1" u="sng" dirty="0"/>
              <a:t> </a:t>
            </a:r>
            <a:r>
              <a:rPr lang="it-IT" sz="2400" b="1" u="sng" dirty="0"/>
              <a:t>Polielettroliti (cenni):</a:t>
            </a:r>
            <a:endParaRPr lang="en-CA" sz="2400" b="1" u="sng" dirty="0"/>
          </a:p>
          <a:p>
            <a:r>
              <a:rPr lang="it-IT" sz="2400" b="1" u="sng" dirty="0"/>
              <a:t>i. Modelli polielettrolitici</a:t>
            </a:r>
            <a:endParaRPr lang="en-CA" sz="2400" b="1" u="sng" dirty="0"/>
          </a:p>
          <a:p>
            <a:r>
              <a:rPr lang="it-IT" sz="2400" b="1" u="sng" dirty="0"/>
              <a:t>ii. Proprietà in soluzione</a:t>
            </a:r>
            <a:endParaRPr lang="en-CA" sz="2400" b="1" u="sng" dirty="0"/>
          </a:p>
          <a:p>
            <a:r>
              <a:rPr lang="it-IT" sz="2400" b="1" u="sng" dirty="0"/>
              <a:t>iii. Viscosità secondo Smidsrod-Haug</a:t>
            </a:r>
            <a:endParaRPr lang="en-CA" sz="2400" b="1" u="sng" dirty="0"/>
          </a:p>
          <a:p>
            <a:r>
              <a:rPr lang="it-IT" sz="2400" dirty="0"/>
              <a:t> </a:t>
            </a:r>
            <a:endParaRPr lang="en-CA" sz="2400" dirty="0"/>
          </a:p>
          <a:p>
            <a:r>
              <a:rPr lang="en-CA" sz="2400" dirty="0">
                <a:sym typeface="Symbol" panose="05050102010706020507" pitchFamily="18" charset="2"/>
              </a:rPr>
              <a:t></a:t>
            </a:r>
            <a:r>
              <a:rPr lang="en-CA" sz="2400" dirty="0"/>
              <a:t> </a:t>
            </a:r>
            <a:r>
              <a:rPr lang="it-IT" sz="2400" b="1" u="sng" dirty="0"/>
              <a:t>Termodinamica dei polimeri in soluzione: teoria di Flory</a:t>
            </a:r>
            <a:endParaRPr lang="en-CA" sz="2400" b="1" u="sng" dirty="0"/>
          </a:p>
          <a:p>
            <a:r>
              <a:rPr lang="en-CA" sz="2400" dirty="0">
                <a:sym typeface="Symbol" panose="05050102010706020507" pitchFamily="18" charset="2"/>
              </a:rPr>
              <a:t></a:t>
            </a:r>
            <a:r>
              <a:rPr lang="en-CA" sz="2400" dirty="0"/>
              <a:t> </a:t>
            </a:r>
            <a:r>
              <a:rPr lang="it-IT" sz="2400" dirty="0"/>
              <a:t>Microscopia </a:t>
            </a:r>
            <a:r>
              <a:rPr lang="it-IT" sz="2400" dirty="0" smtClean="0"/>
              <a:t>a scansione: STM, AFM, Cenni su sistemi supramolecolari e polimeri 2D</a:t>
            </a:r>
            <a:endParaRPr lang="en-CA" sz="2400" dirty="0"/>
          </a:p>
          <a:p>
            <a:r>
              <a:rPr lang="en-CA" sz="2400" b="1" u="sng" dirty="0">
                <a:sym typeface="Symbol" panose="05050102010706020507" pitchFamily="18" charset="2"/>
              </a:rPr>
              <a:t></a:t>
            </a:r>
            <a:r>
              <a:rPr lang="en-CA" sz="2400" b="1" u="sng" dirty="0"/>
              <a:t> </a:t>
            </a:r>
            <a:r>
              <a:rPr lang="it-IT" sz="2400" b="1" u="sng" dirty="0"/>
              <a:t>Calorimetria Isoterma (ITC)</a:t>
            </a:r>
            <a:endParaRPr lang="en-CA" sz="2400" b="1" u="sng" dirty="0"/>
          </a:p>
          <a:p>
            <a:r>
              <a:rPr lang="en-CA" sz="2400" dirty="0">
                <a:sym typeface="Symbol" panose="05050102010706020507" pitchFamily="18" charset="2"/>
              </a:rPr>
              <a:t></a:t>
            </a:r>
            <a:r>
              <a:rPr lang="en-CA" sz="2400" dirty="0"/>
              <a:t> </a:t>
            </a:r>
            <a:r>
              <a:rPr lang="it-IT" sz="2400" dirty="0"/>
              <a:t>Calorimetria differenziale a scansione (DSC</a:t>
            </a:r>
            <a:r>
              <a:rPr lang="it-IT" sz="2400" dirty="0"/>
              <a:t>) [</a:t>
            </a:r>
            <a:r>
              <a:rPr lang="it-IT" sz="2400" i="1" dirty="0"/>
              <a:t>Presentazione di 4 studenti</a:t>
            </a:r>
            <a:r>
              <a:rPr lang="it-IT" sz="2400" dirty="0"/>
              <a:t>]</a:t>
            </a:r>
            <a:endParaRPr lang="en-CA" sz="2400" dirty="0"/>
          </a:p>
          <a:p>
            <a:r>
              <a:rPr lang="en-CA" sz="2400" dirty="0">
                <a:sym typeface="Symbol" panose="05050102010706020507" pitchFamily="18" charset="2"/>
              </a:rPr>
              <a:t></a:t>
            </a:r>
            <a:r>
              <a:rPr lang="en-CA" sz="2400" dirty="0"/>
              <a:t> </a:t>
            </a:r>
            <a:r>
              <a:rPr lang="it-IT" sz="2400" dirty="0"/>
              <a:t>Termogravimetria (TGA</a:t>
            </a:r>
            <a:r>
              <a:rPr lang="it-IT" sz="2400" dirty="0"/>
              <a:t>) [</a:t>
            </a:r>
            <a:r>
              <a:rPr lang="it-IT" sz="2400" i="1" dirty="0"/>
              <a:t>Presentazione di 4 studenti</a:t>
            </a:r>
            <a:r>
              <a:rPr lang="it-IT" sz="2400" dirty="0"/>
              <a:t>]</a:t>
            </a:r>
            <a:endParaRPr lang="en-CA" sz="2400" dirty="0"/>
          </a:p>
          <a:p>
            <a:r>
              <a:rPr lang="en-CA" sz="2400" b="1" u="sng" dirty="0">
                <a:sym typeface="Symbol" panose="05050102010706020507" pitchFamily="18" charset="2"/>
              </a:rPr>
              <a:t></a:t>
            </a:r>
            <a:r>
              <a:rPr lang="en-CA" sz="2400" b="1" u="sng" dirty="0"/>
              <a:t> </a:t>
            </a:r>
            <a:r>
              <a:rPr lang="it-IT" sz="2400" b="1" u="sng" dirty="0"/>
              <a:t>Degradazione, stabilizzazione e comportamento al </a:t>
            </a:r>
            <a:r>
              <a:rPr lang="it-IT" sz="2400" b="1" u="sng" dirty="0" smtClean="0"/>
              <a:t>fuoco [Presentazione E. Guadagnini]</a:t>
            </a:r>
            <a:endParaRPr lang="en-CA" sz="2400" b="1" u="sng" dirty="0"/>
          </a:p>
        </p:txBody>
      </p:sp>
    </p:spTree>
    <p:extLst>
      <p:ext uri="{BB962C8B-B14F-4D97-AF65-F5344CB8AC3E}">
        <p14:creationId xmlns:p14="http://schemas.microsoft.com/office/powerpoint/2010/main" val="1915367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0631" y="866274"/>
            <a:ext cx="9662966" cy="5539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>
                <a:sym typeface="Symbol" panose="05050102010706020507" pitchFamily="18" charset="2"/>
              </a:rPr>
              <a:t></a:t>
            </a:r>
            <a:r>
              <a:rPr lang="en-CA" sz="2400" dirty="0"/>
              <a:t> </a:t>
            </a:r>
            <a:r>
              <a:rPr lang="it-IT" sz="2400" dirty="0"/>
              <a:t>Biocompatibilità dei materiali polimerici</a:t>
            </a:r>
            <a:endParaRPr lang="en-CA" sz="2400" dirty="0"/>
          </a:p>
          <a:p>
            <a:r>
              <a:rPr lang="it-IT" sz="2400" dirty="0"/>
              <a:t>i. Materiali polimerici in medicina</a:t>
            </a:r>
            <a:endParaRPr lang="en-CA" sz="2400" dirty="0"/>
          </a:p>
          <a:p>
            <a:r>
              <a:rPr lang="it-IT" sz="2400" b="1" u="sng" dirty="0"/>
              <a:t>ii. </a:t>
            </a:r>
            <a:r>
              <a:rPr lang="it-IT" sz="2400" b="1" u="sng" dirty="0" smtClean="0"/>
              <a:t>Biocompatibilità [Presentazione E. Puntel]</a:t>
            </a:r>
            <a:endParaRPr lang="en-CA" sz="2400" b="1" u="sng" dirty="0"/>
          </a:p>
          <a:p>
            <a:r>
              <a:rPr lang="it-IT" sz="2400" b="1" u="sng" dirty="0"/>
              <a:t>iii. Adesione </a:t>
            </a:r>
            <a:r>
              <a:rPr lang="it-IT" sz="2400" b="1" u="sng" dirty="0" smtClean="0"/>
              <a:t>batterica [Presentazione A. Perrone]</a:t>
            </a:r>
            <a:endParaRPr lang="en-CA" sz="2400" b="1" u="sng" dirty="0"/>
          </a:p>
          <a:p>
            <a:r>
              <a:rPr lang="it-IT" sz="2400" b="1" u="sng" dirty="0"/>
              <a:t>iv. Modifiche per indurre l’adesione cellulare</a:t>
            </a:r>
            <a:endParaRPr lang="en-CA" sz="2400" b="1" u="sng" dirty="0"/>
          </a:p>
          <a:p>
            <a:r>
              <a:rPr lang="it-IT" sz="2400" dirty="0"/>
              <a:t> </a:t>
            </a:r>
            <a:endParaRPr lang="en-CA" sz="2400" dirty="0"/>
          </a:p>
          <a:p>
            <a:r>
              <a:rPr lang="en-CA" sz="2400" dirty="0">
                <a:sym typeface="Symbol" panose="05050102010706020507" pitchFamily="18" charset="2"/>
              </a:rPr>
              <a:t></a:t>
            </a:r>
            <a:r>
              <a:rPr lang="en-CA" sz="2400" dirty="0"/>
              <a:t> </a:t>
            </a:r>
            <a:r>
              <a:rPr lang="it-IT" sz="2400" dirty="0"/>
              <a:t>Riutilizzo dei materiali polimerici</a:t>
            </a:r>
            <a:endParaRPr lang="en-CA" sz="2400" dirty="0"/>
          </a:p>
          <a:p>
            <a:r>
              <a:rPr lang="it-IT" sz="2400" b="1" u="sng" dirty="0"/>
              <a:t>i. Il consumo dei materiali plastici</a:t>
            </a:r>
            <a:endParaRPr lang="en-CA" sz="2400" b="1" u="sng" dirty="0"/>
          </a:p>
          <a:p>
            <a:r>
              <a:rPr lang="it-IT" sz="2400" b="1" u="sng" dirty="0"/>
              <a:t>ii. I materiali polimerici e lo sviluppo sostenibile</a:t>
            </a:r>
            <a:endParaRPr lang="en-CA" sz="2400" b="1" u="sng" dirty="0"/>
          </a:p>
          <a:p>
            <a:r>
              <a:rPr lang="it-IT" sz="2400" b="1" u="sng" dirty="0"/>
              <a:t>iii. Principi di green chemistry</a:t>
            </a:r>
            <a:endParaRPr lang="en-CA" sz="2400" b="1" u="sng" dirty="0"/>
          </a:p>
          <a:p>
            <a:r>
              <a:rPr lang="it-IT" sz="2400" b="1" u="sng" dirty="0"/>
              <a:t>iv. Il riciclo (primario, secondario, terziario e quaternario)</a:t>
            </a:r>
            <a:endParaRPr lang="en-CA" sz="2400" b="1" u="sng" dirty="0"/>
          </a:p>
          <a:p>
            <a:r>
              <a:rPr lang="it-IT" sz="2400" b="1" u="sng" dirty="0"/>
              <a:t>v. Riciclo delle apparecchiature elettriche ed elettroniche (RAEE)</a:t>
            </a:r>
            <a:endParaRPr lang="en-CA" sz="2400" b="1" u="sng" dirty="0"/>
          </a:p>
          <a:p>
            <a:r>
              <a:rPr lang="it-IT" sz="2400" b="1" u="sng" dirty="0"/>
              <a:t>vi. Riciclo delle plastiche da veicoli a fine vita (ELV</a:t>
            </a:r>
            <a:r>
              <a:rPr lang="it-IT" sz="2400" b="1" u="sng" dirty="0" smtClean="0"/>
              <a:t>) [Presentazione A. Farci]</a:t>
            </a:r>
          </a:p>
          <a:p>
            <a:r>
              <a:rPr lang="it-IT" sz="2400" dirty="0" smtClean="0"/>
              <a:t>vii. Un approccio alternativo al riciclo [Presentazione Prof. F. Stellacci]</a:t>
            </a:r>
            <a:endParaRPr lang="en-CA" sz="2400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44963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5011" y="802105"/>
            <a:ext cx="6297750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u="sng" dirty="0">
                <a:sym typeface="Symbol" panose="05050102010706020507" pitchFamily="18" charset="2"/>
              </a:rPr>
              <a:t></a:t>
            </a:r>
            <a:r>
              <a:rPr lang="en-CA" sz="2400" b="1" u="sng" dirty="0"/>
              <a:t> </a:t>
            </a:r>
            <a:r>
              <a:rPr lang="it-IT" sz="2400" b="1" u="sng" dirty="0"/>
              <a:t>Reologia</a:t>
            </a:r>
            <a:endParaRPr lang="en-CA" sz="2400" b="1" u="sng" dirty="0"/>
          </a:p>
          <a:p>
            <a:r>
              <a:rPr lang="it-IT" sz="2400" b="1" u="sng" dirty="0"/>
              <a:t>i. Numero di Deborah</a:t>
            </a:r>
            <a:endParaRPr lang="en-CA" sz="2400" b="1" u="sng" dirty="0"/>
          </a:p>
          <a:p>
            <a:r>
              <a:rPr lang="it-IT" sz="2400" b="1" u="sng" dirty="0"/>
              <a:t>ii. Sistemi viscoelastici</a:t>
            </a:r>
            <a:endParaRPr lang="en-CA" sz="2400" b="1" u="sng" dirty="0"/>
          </a:p>
          <a:p>
            <a:r>
              <a:rPr lang="it-IT" sz="2400" b="1" u="sng" dirty="0"/>
              <a:t>iii. Curve di flusso</a:t>
            </a:r>
            <a:endParaRPr lang="en-CA" sz="2400" b="1" u="sng" dirty="0"/>
          </a:p>
          <a:p>
            <a:r>
              <a:rPr lang="it-IT" sz="2400" b="1" u="sng" dirty="0"/>
              <a:t>iv. Fluidi </a:t>
            </a:r>
            <a:r>
              <a:rPr lang="it-IT" sz="2400" b="1" u="sng" dirty="0" smtClean="0"/>
              <a:t>non-newtoniani [Presentazione C. Liva]</a:t>
            </a:r>
            <a:endParaRPr lang="en-CA" sz="2400" b="1" u="sng" dirty="0"/>
          </a:p>
          <a:p>
            <a:r>
              <a:rPr lang="it-IT" sz="2400" b="1" u="sng" dirty="0"/>
              <a:t>v. Viscosità in regime oscillatorio</a:t>
            </a:r>
            <a:endParaRPr lang="en-CA" sz="2400" b="1" u="sng" dirty="0"/>
          </a:p>
          <a:p>
            <a:r>
              <a:rPr lang="it-IT" sz="2400" b="1" u="sng" dirty="0"/>
              <a:t> </a:t>
            </a:r>
            <a:endParaRPr lang="en-CA" sz="2400" b="1" u="sng" dirty="0"/>
          </a:p>
          <a:p>
            <a:r>
              <a:rPr lang="en-CA" sz="2400" b="1" u="sng" dirty="0">
                <a:sym typeface="Symbol" panose="05050102010706020507" pitchFamily="18" charset="2"/>
              </a:rPr>
              <a:t></a:t>
            </a:r>
            <a:r>
              <a:rPr lang="en-CA" sz="2400" b="1" u="sng" dirty="0"/>
              <a:t> </a:t>
            </a:r>
            <a:r>
              <a:rPr lang="it-IT" sz="2400" b="1" u="sng" dirty="0"/>
              <a:t>Gel di polimeri</a:t>
            </a:r>
            <a:endParaRPr lang="en-CA" sz="2400" b="1" u="sng" dirty="0"/>
          </a:p>
          <a:p>
            <a:r>
              <a:rPr lang="it-IT" sz="2400" b="1" u="sng" dirty="0"/>
              <a:t>i. Gel chimici e gel fisici</a:t>
            </a:r>
            <a:endParaRPr lang="en-CA" sz="2400" b="1" u="sng" dirty="0"/>
          </a:p>
          <a:p>
            <a:r>
              <a:rPr lang="it-IT" sz="2400" b="1" u="sng" dirty="0"/>
              <a:t>ii. Reologia di gel fisici</a:t>
            </a:r>
            <a:endParaRPr lang="en-CA" sz="2400" b="1" u="sng" dirty="0"/>
          </a:p>
          <a:p>
            <a:r>
              <a:rPr lang="it-IT" sz="2400" b="1" u="sng" dirty="0"/>
              <a:t>iii. Gel di Polisaccaridi</a:t>
            </a:r>
            <a:endParaRPr lang="en-CA" sz="2400" b="1" u="sng" dirty="0"/>
          </a:p>
          <a:p>
            <a:r>
              <a:rPr lang="en-CA" sz="2400" b="1" u="sng" dirty="0"/>
              <a:t>iv. </a:t>
            </a:r>
            <a:r>
              <a:rPr lang="en-CA" sz="2400" b="1" u="sng" dirty="0" err="1"/>
              <a:t>Idrogel</a:t>
            </a:r>
            <a:r>
              <a:rPr lang="en-CA" sz="2400" b="1" u="sng" dirty="0"/>
              <a:t> </a:t>
            </a:r>
            <a:r>
              <a:rPr lang="en-CA" sz="2400" b="1" u="sng" dirty="0" err="1"/>
              <a:t>iniettabili</a:t>
            </a:r>
            <a:r>
              <a:rPr lang="en-CA" sz="2400" b="1" u="sng" dirty="0"/>
              <a:t> e </a:t>
            </a:r>
            <a:r>
              <a:rPr lang="en-CA" sz="2400" b="1" u="sng" dirty="0" err="1"/>
              <a:t>biodegradabili</a:t>
            </a:r>
            <a:endParaRPr lang="en-CA" sz="2400" b="1" u="sng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59255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8546" y="625642"/>
            <a:ext cx="8293769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u="sng" dirty="0"/>
              <a:t>Argomenti aggiuntivi per le presentazioni orali:</a:t>
            </a:r>
            <a:endParaRPr lang="en-CA" sz="2400" b="1" u="sng" dirty="0"/>
          </a:p>
          <a:p>
            <a:endParaRPr lang="en-CA" sz="2400" b="1" u="sng" dirty="0"/>
          </a:p>
          <a:p>
            <a:r>
              <a:rPr lang="it-IT" sz="2400" b="1" u="sng" dirty="0"/>
              <a:t>Polimeri naturali:</a:t>
            </a:r>
            <a:endParaRPr lang="en-CA" sz="2400" b="1" u="sng" dirty="0"/>
          </a:p>
          <a:p>
            <a:r>
              <a:rPr lang="it-IT" sz="2400" b="1" u="sng" dirty="0"/>
              <a:t>Proteine</a:t>
            </a:r>
            <a:endParaRPr lang="en-CA" sz="2400" b="1" u="sng" dirty="0"/>
          </a:p>
          <a:p>
            <a:r>
              <a:rPr lang="it-IT" sz="2400" b="1" u="sng" dirty="0"/>
              <a:t>Acidi Nucleici</a:t>
            </a:r>
            <a:endParaRPr lang="en-CA" sz="2400" b="1" u="sng" dirty="0"/>
          </a:p>
          <a:p>
            <a:r>
              <a:rPr lang="it-IT" sz="2400" b="1" u="sng" dirty="0"/>
              <a:t>Carboidrati</a:t>
            </a:r>
            <a:endParaRPr lang="en-CA" sz="2400" b="1" u="sng" dirty="0"/>
          </a:p>
          <a:p>
            <a:r>
              <a:rPr lang="it-IT" sz="2400" b="1" u="sng" dirty="0"/>
              <a:t>Lipidi</a:t>
            </a:r>
            <a:endParaRPr lang="en-CA" sz="2400" b="1" u="sng" dirty="0"/>
          </a:p>
          <a:p>
            <a:endParaRPr lang="en-CA" sz="2400" b="1" u="sng" dirty="0"/>
          </a:p>
          <a:p>
            <a:r>
              <a:rPr lang="it-IT" sz="2400" b="1" u="sng" dirty="0"/>
              <a:t>Grafene</a:t>
            </a:r>
            <a:endParaRPr lang="en-CA" sz="2400" b="1" u="sng" dirty="0"/>
          </a:p>
          <a:p>
            <a:r>
              <a:rPr lang="it-IT" sz="2400" b="1" u="sng" dirty="0" smtClean="0"/>
              <a:t>Seta [Presentazioni C. Obersnu e A. Cernic (seta di ragno)]</a:t>
            </a:r>
            <a:endParaRPr lang="en-CA" sz="2400" b="1" u="sng" dirty="0"/>
          </a:p>
          <a:p>
            <a:r>
              <a:rPr lang="it-IT" sz="2400" b="1" u="sng" dirty="0"/>
              <a:t>Clorofilla</a:t>
            </a:r>
            <a:endParaRPr lang="en-CA" sz="2400" b="1" u="sng" dirty="0"/>
          </a:p>
          <a:p>
            <a:r>
              <a:rPr lang="it-IT" sz="2400" b="1" u="sng" dirty="0" smtClean="0"/>
              <a:t>Cellulosa [Presentazione N. </a:t>
            </a:r>
            <a:r>
              <a:rPr lang="it-IT" sz="2400" b="1" u="sng" dirty="0" smtClean="0"/>
              <a:t>Gallegos</a:t>
            </a:r>
            <a:r>
              <a:rPr lang="it-IT" sz="2400" b="1" u="sng" dirty="0" smtClean="0"/>
              <a:t>]</a:t>
            </a:r>
            <a:endParaRPr lang="it-IT" sz="2400" b="1" u="sng" dirty="0"/>
          </a:p>
          <a:p>
            <a:r>
              <a:rPr lang="it-IT" sz="2400" b="1" u="sng" dirty="0"/>
              <a:t>Melanina</a:t>
            </a:r>
            <a:endParaRPr lang="en-CA" sz="2400" b="1" u="sng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27157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720</TotalTime>
  <Words>345</Words>
  <Application>Microsoft Office PowerPoint</Application>
  <PresentationFormat>Widescreen</PresentationFormat>
  <Paragraphs>110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 Holzbaur</dc:creator>
  <cp:lastModifiedBy>Windows User</cp:lastModifiedBy>
  <cp:revision>14</cp:revision>
  <dcterms:created xsi:type="dcterms:W3CDTF">2023-03-02T01:20:37Z</dcterms:created>
  <dcterms:modified xsi:type="dcterms:W3CDTF">2023-05-22T22:00:30Z</dcterms:modified>
</cp:coreProperties>
</file>