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9" r:id="rId1"/>
  </p:sldMasterIdLst>
  <p:notesMasterIdLst>
    <p:notesMasterId r:id="rId35"/>
  </p:notesMasterIdLst>
  <p:handoutMasterIdLst>
    <p:handoutMasterId r:id="rId36"/>
  </p:handoutMasterIdLst>
  <p:sldIdLst>
    <p:sldId id="256" r:id="rId2"/>
    <p:sldId id="458" r:id="rId3"/>
    <p:sldId id="459" r:id="rId4"/>
    <p:sldId id="460" r:id="rId5"/>
    <p:sldId id="461" r:id="rId6"/>
    <p:sldId id="462" r:id="rId7"/>
    <p:sldId id="463" r:id="rId8"/>
    <p:sldId id="464" r:id="rId9"/>
    <p:sldId id="465" r:id="rId10"/>
    <p:sldId id="466" r:id="rId11"/>
    <p:sldId id="467" r:id="rId12"/>
    <p:sldId id="468" r:id="rId13"/>
    <p:sldId id="469" r:id="rId14"/>
    <p:sldId id="470" r:id="rId15"/>
    <p:sldId id="471" r:id="rId16"/>
    <p:sldId id="472" r:id="rId17"/>
    <p:sldId id="473" r:id="rId18"/>
    <p:sldId id="474" r:id="rId19"/>
    <p:sldId id="475" r:id="rId20"/>
    <p:sldId id="476" r:id="rId21"/>
    <p:sldId id="477" r:id="rId22"/>
    <p:sldId id="478" r:id="rId23"/>
    <p:sldId id="479" r:id="rId24"/>
    <p:sldId id="480" r:id="rId25"/>
    <p:sldId id="481" r:id="rId26"/>
    <p:sldId id="482" r:id="rId27"/>
    <p:sldId id="484" r:id="rId28"/>
    <p:sldId id="485" r:id="rId29"/>
    <p:sldId id="486" r:id="rId30"/>
    <p:sldId id="488" r:id="rId31"/>
    <p:sldId id="489" r:id="rId32"/>
    <p:sldId id="490" r:id="rId33"/>
    <p:sldId id="491" r:id="rId3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FF"/>
    <a:srgbClr val="73FEFF"/>
    <a:srgbClr val="00FA00"/>
    <a:srgbClr val="FF9300"/>
    <a:srgbClr val="0432FF"/>
    <a:srgbClr val="FFFFFF"/>
    <a:srgbClr val="D20001"/>
    <a:srgbClr val="D5FC79"/>
    <a:srgbClr val="E5F6FF"/>
    <a:srgbClr val="8E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324"/>
    <p:restoredTop sz="86389"/>
  </p:normalViewPr>
  <p:slideViewPr>
    <p:cSldViewPr snapToGrid="0" snapToObjects="1">
      <p:cViewPr varScale="1">
        <p:scale>
          <a:sx n="103" d="100"/>
          <a:sy n="103" d="100"/>
        </p:scale>
        <p:origin x="138" y="2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69614-9B30-4818-BA6C-F15A7CB5CC21}" type="datetimeFigureOut">
              <a:rPr lang="it-IT" smtClean="0"/>
              <a:t>23/05/2023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4A56B-EE7B-4723-A702-1AD3DD8380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7042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7F39D-D83A-574F-8510-2A90E7253887}" type="datetimeFigureOut">
              <a:rPr lang="it-IT" smtClean="0"/>
              <a:t>23/05/2023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B2CA5-AF6B-3C4C-8873-8B7CCF8C86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866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B2CA5-AF6B-3C4C-8873-8B7CCF8C867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478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6E394-C9A6-4423-9B69-547C0B51E80D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330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6E394-C9A6-4423-9B69-547C0B51E80D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287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6E394-C9A6-4423-9B69-547C0B51E80D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398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6E394-C9A6-4423-9B69-547C0B51E80D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088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6E394-C9A6-4423-9B69-547C0B51E80D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900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6E394-C9A6-4423-9B69-547C0B51E80D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2196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6E394-C9A6-4423-9B69-547C0B51E80D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885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27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90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65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2058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02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804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48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25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6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07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8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0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7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664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88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0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1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ndia, trial clinici bloccati&quot;Mai più test a danno dei malati&quot; - la  Repubblica">
            <a:extLst>
              <a:ext uri="{FF2B5EF4-FFF2-40B4-BE49-F238E27FC236}">
                <a16:creationId xmlns:a16="http://schemas.microsoft.com/office/drawing/2014/main" id="{A3BF3812-AD09-0C49-ABF2-817705063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047" y="1490132"/>
            <a:ext cx="3122592" cy="347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667225" y="779352"/>
            <a:ext cx="831622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4200" cap="all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it-IT" sz="4200" cap="all" dirty="0" err="1" smtClean="0">
                <a:solidFill>
                  <a:prstClr val="black"/>
                </a:solidFill>
                <a:ea typeface="+mj-ea"/>
                <a:cs typeface="+mj-cs"/>
              </a:rPr>
              <a:t>farmacoeconomia</a:t>
            </a:r>
            <a:endParaRPr lang="it-IT" b="1" dirty="0" smtClean="0"/>
          </a:p>
          <a:p>
            <a:endParaRPr lang="it-IT" sz="2000" b="1" dirty="0" smtClean="0"/>
          </a:p>
          <a:p>
            <a:endParaRPr lang="it-IT" sz="2000" b="1" dirty="0" smtClean="0"/>
          </a:p>
          <a:p>
            <a:endParaRPr lang="it-IT" sz="2000" b="1" dirty="0" smtClean="0"/>
          </a:p>
          <a:p>
            <a:r>
              <a:rPr lang="it-IT" sz="2000" b="1" dirty="0" smtClean="0"/>
              <a:t>Stefano PALCIC </a:t>
            </a:r>
          </a:p>
          <a:p>
            <a:endParaRPr lang="it-IT" sz="2000" b="1" dirty="0"/>
          </a:p>
          <a:p>
            <a:r>
              <a:rPr lang="it-IT" sz="2000" b="1" dirty="0" smtClean="0"/>
              <a:t>Dirigente responsabile Farmaceutica convenzionata e per conto  </a:t>
            </a:r>
          </a:p>
          <a:p>
            <a:r>
              <a:rPr lang="it-IT" sz="2000" b="1" dirty="0" smtClean="0"/>
              <a:t>Azienda Sanitaria Universitaria Giuliano-</a:t>
            </a:r>
            <a:r>
              <a:rPr lang="it-IT" sz="2000" b="1" dirty="0" err="1"/>
              <a:t>I</a:t>
            </a:r>
            <a:r>
              <a:rPr lang="it-IT" sz="2000" b="1" dirty="0" err="1" smtClean="0"/>
              <a:t>sontina</a:t>
            </a:r>
            <a:r>
              <a:rPr lang="it-IT" sz="2000" b="1" dirty="0" smtClean="0"/>
              <a:t> (ASUGI)</a:t>
            </a:r>
          </a:p>
          <a:p>
            <a:endParaRPr lang="it-IT" dirty="0"/>
          </a:p>
          <a:p>
            <a:endParaRPr lang="it-IT" sz="4200" cap="all" dirty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650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731" y="1212980"/>
            <a:ext cx="10123714" cy="5313169"/>
          </a:xfrm>
          <a:prstGeom prst="rect">
            <a:avLst/>
          </a:prstGeom>
        </p:spPr>
      </p:pic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2234681" y="282371"/>
            <a:ext cx="9509448" cy="129302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RISPETTO TETTI spesa </a:t>
            </a:r>
            <a:r>
              <a:rPr lang="it-IT" sz="2800" dirty="0" err="1" smtClean="0"/>
              <a:t>FARMAceUTICA</a:t>
            </a:r>
            <a:r>
              <a:rPr lang="it-IT" sz="2800" dirty="0" smtClean="0"/>
              <a:t>- REGIONI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304363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Tetti spesa Farmaceutica</a:t>
            </a:r>
            <a:endParaRPr lang="it-IT" sz="36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0453" y="2259239"/>
            <a:ext cx="9231094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11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18" y="1073019"/>
            <a:ext cx="11204024" cy="5150499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254967" y="77098"/>
            <a:ext cx="9509448" cy="1293028"/>
          </a:xfrm>
        </p:spPr>
        <p:txBody>
          <a:bodyPr>
            <a:normAutofit/>
          </a:bodyPr>
          <a:lstStyle/>
          <a:p>
            <a:r>
              <a:rPr lang="it-IT" sz="2800" dirty="0" err="1" smtClean="0"/>
              <a:t>TETTi</a:t>
            </a:r>
            <a:r>
              <a:rPr lang="it-IT" sz="2800" dirty="0" smtClean="0"/>
              <a:t> e spesa </a:t>
            </a:r>
            <a:r>
              <a:rPr lang="it-IT" sz="2800" dirty="0" err="1" smtClean="0"/>
              <a:t>FARMAceUTICA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968853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7567" y="363157"/>
            <a:ext cx="8610600" cy="1293028"/>
          </a:xfrm>
        </p:spPr>
        <p:txBody>
          <a:bodyPr>
            <a:normAutofit/>
          </a:bodyPr>
          <a:lstStyle/>
          <a:p>
            <a:r>
              <a:rPr lang="it-IT" sz="3600" dirty="0" smtClean="0"/>
              <a:t>Valore terapeutico aggiunto</a:t>
            </a:r>
            <a:endParaRPr lang="it-IT" sz="36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127" y="1656185"/>
            <a:ext cx="10797073" cy="476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69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30286" y="531108"/>
            <a:ext cx="8610600" cy="1293028"/>
          </a:xfrm>
        </p:spPr>
        <p:txBody>
          <a:bodyPr>
            <a:normAutofit/>
          </a:bodyPr>
          <a:lstStyle/>
          <a:p>
            <a:r>
              <a:rPr lang="it-IT" sz="3600" dirty="0" smtClean="0"/>
              <a:t>Benefici Innovatività AIFA</a:t>
            </a:r>
            <a:endParaRPr lang="it-IT" sz="36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545" y="1824137"/>
            <a:ext cx="10378910" cy="439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2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25012" y="493785"/>
            <a:ext cx="8610600" cy="1293028"/>
          </a:xfrm>
        </p:spPr>
        <p:txBody>
          <a:bodyPr>
            <a:normAutofit/>
          </a:bodyPr>
          <a:lstStyle/>
          <a:p>
            <a:r>
              <a:rPr lang="it-IT" sz="3600" dirty="0" smtClean="0"/>
              <a:t>Fondi Medicinali INNOVATIVI</a:t>
            </a:r>
            <a:endParaRPr lang="it-IT" sz="36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429" y="1707502"/>
            <a:ext cx="10374240" cy="466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54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11624" y="521777"/>
            <a:ext cx="8610600" cy="1293028"/>
          </a:xfrm>
        </p:spPr>
        <p:txBody>
          <a:bodyPr/>
          <a:lstStyle/>
          <a:p>
            <a:r>
              <a:rPr lang="it-IT" dirty="0" smtClean="0"/>
              <a:t>TETTI SPESA FARMACEUTICA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8922" y="2193925"/>
            <a:ext cx="9302621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59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60" y="428471"/>
            <a:ext cx="8610600" cy="1293028"/>
          </a:xfrm>
        </p:spPr>
        <p:txBody>
          <a:bodyPr/>
          <a:lstStyle/>
          <a:p>
            <a:r>
              <a:rPr lang="it-IT" dirty="0" smtClean="0"/>
              <a:t>Evoluzione 2022-2024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690" y="1721499"/>
            <a:ext cx="9965094" cy="449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18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1355" y="1520890"/>
            <a:ext cx="8322906" cy="5066521"/>
          </a:xfrm>
          <a:prstGeom prst="rect">
            <a:avLst/>
          </a:prstGeom>
        </p:spPr>
      </p:pic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2643673" y="227862"/>
            <a:ext cx="8610600" cy="1293028"/>
          </a:xfrm>
        </p:spPr>
        <p:txBody>
          <a:bodyPr>
            <a:normAutofit/>
          </a:bodyPr>
          <a:lstStyle/>
          <a:p>
            <a:r>
              <a:rPr lang="it-IT" sz="3600" dirty="0" smtClean="0"/>
              <a:t>Il CONCETTO DI VALORE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451470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51584" y="223198"/>
            <a:ext cx="7592008" cy="1293028"/>
          </a:xfrm>
        </p:spPr>
        <p:txBody>
          <a:bodyPr/>
          <a:lstStyle/>
          <a:p>
            <a:r>
              <a:rPr lang="it-IT" dirty="0" err="1" smtClean="0"/>
              <a:t>SANITa’</a:t>
            </a:r>
            <a:r>
              <a:rPr lang="it-IT" dirty="0" smtClean="0"/>
              <a:t> E REGIONI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838131"/>
            <a:ext cx="10820400" cy="429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8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764373"/>
            <a:ext cx="1123113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52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PRONTUARI TERAPEUTICI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387" y="2193925"/>
            <a:ext cx="9565226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38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2351" y="886409"/>
            <a:ext cx="10487607" cy="533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43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4463" y="1035699"/>
            <a:ext cx="9683073" cy="550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61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2980" y="1278293"/>
            <a:ext cx="9843795" cy="492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92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15616" y="447133"/>
            <a:ext cx="10384972" cy="1293028"/>
          </a:xfrm>
        </p:spPr>
        <p:txBody>
          <a:bodyPr>
            <a:normAutofit/>
          </a:bodyPr>
          <a:lstStyle/>
          <a:p>
            <a:r>
              <a:rPr lang="it-IT" sz="3200" dirty="0" smtClean="0"/>
              <a:t>AZIONI COMPORTAMENTO PRESCRITTIVO</a:t>
            </a:r>
            <a:endParaRPr lang="it-IT" sz="32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030" y="1511559"/>
            <a:ext cx="10105052" cy="497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7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36979" y="325834"/>
            <a:ext cx="8610600" cy="1293028"/>
          </a:xfrm>
        </p:spPr>
        <p:txBody>
          <a:bodyPr/>
          <a:lstStyle/>
          <a:p>
            <a:r>
              <a:rPr lang="it-IT" dirty="0" smtClean="0"/>
              <a:t>POLITICHE DEL FARMACO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9389" y="1796145"/>
            <a:ext cx="9073221" cy="459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41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620" y="1203649"/>
            <a:ext cx="9833775" cy="523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24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51110" y="1887381"/>
            <a:ext cx="9448800" cy="1825096"/>
          </a:xfrm>
        </p:spPr>
        <p:txBody>
          <a:bodyPr/>
          <a:lstStyle/>
          <a:p>
            <a:r>
              <a:rPr lang="it-IT" dirty="0"/>
              <a:t>INDICATORI DI PERFORMANCE</a:t>
            </a:r>
          </a:p>
        </p:txBody>
      </p:sp>
    </p:spTree>
    <p:extLst>
      <p:ext uri="{BB962C8B-B14F-4D97-AF65-F5344CB8AC3E}">
        <p14:creationId xmlns:p14="http://schemas.microsoft.com/office/powerpoint/2010/main" val="270256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/>
              <a:t>Distribuzione degli </a:t>
            </a:r>
            <a:r>
              <a:rPr lang="it-IT" dirty="0" smtClean="0"/>
              <a:t>indicatori ASUGI </a:t>
            </a:r>
            <a:r>
              <a:rPr lang="it-IT" dirty="0"/>
              <a:t>nelle diverse fasce </a:t>
            </a:r>
            <a:r>
              <a:rPr lang="it-IT" dirty="0" smtClean="0"/>
              <a:t>di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1240971"/>
            <a:ext cx="8266856" cy="524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7829" y="2716580"/>
            <a:ext cx="11056775" cy="3880773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I farmaci beta-bloccanti rappresentano da decenni una pietra miliare nel trattamento dell’infarto miocardico acuto (IMA) e nella sua prevenzione </a:t>
            </a:r>
            <a:r>
              <a:rPr lang="it-IT" dirty="0" smtClean="0"/>
              <a:t>secondaria, garantisce una </a:t>
            </a:r>
            <a:r>
              <a:rPr lang="it-IT" dirty="0"/>
              <a:t>migliore prognosi sia a breve che a lungo termine. </a:t>
            </a:r>
            <a:r>
              <a:rPr lang="it-IT" b="1" dirty="0"/>
              <a:t>Le linee guida cardiologiche nord-americane ed europee indicano come </a:t>
            </a:r>
            <a:r>
              <a:rPr lang="it-IT" b="1" dirty="0" smtClean="0"/>
              <a:t>obbligatoria, per questi pazienti, </a:t>
            </a:r>
            <a:r>
              <a:rPr lang="it-IT" b="1" dirty="0"/>
              <a:t>la somministrazione dei beta-bloccanti al momento della </a:t>
            </a:r>
            <a:r>
              <a:rPr lang="it-IT" b="1" dirty="0" smtClean="0"/>
              <a:t>dimissione. </a:t>
            </a:r>
          </a:p>
          <a:p>
            <a:r>
              <a:rPr lang="it-IT" u="sng" dirty="0" smtClean="0"/>
              <a:t>Questo </a:t>
            </a:r>
            <a:r>
              <a:rPr lang="it-IT" u="sng" dirty="0"/>
              <a:t>indicatore monitora </a:t>
            </a:r>
            <a:r>
              <a:rPr lang="it-IT" u="sng" dirty="0" smtClean="0"/>
              <a:t>la </a:t>
            </a:r>
            <a:r>
              <a:rPr lang="it-IT" u="sng" dirty="0"/>
              <a:t>percentuale di pazienti eleggibili al trattamento ai quali sia stata prescritta </a:t>
            </a:r>
            <a:r>
              <a:rPr lang="it-IT" u="sng" dirty="0" smtClean="0"/>
              <a:t>la terapia </a:t>
            </a:r>
            <a:r>
              <a:rPr lang="it-IT" u="sng" dirty="0"/>
              <a:t>con beta-bloccanti al momento della dimissione</a:t>
            </a:r>
            <a:r>
              <a:rPr lang="it-IT" u="sng" dirty="0" smtClean="0"/>
              <a:t>.</a:t>
            </a:r>
          </a:p>
          <a:p>
            <a:r>
              <a:rPr lang="it-IT" dirty="0" smtClean="0"/>
              <a:t>Numeratore</a:t>
            </a:r>
            <a:r>
              <a:rPr lang="it-IT" dirty="0"/>
              <a:t>: pazienti determinati dal calcolo del denominatore ai quali è stata prescritta una terapia con beta-bloccanti al primo ricovero per </a:t>
            </a:r>
            <a:r>
              <a:rPr lang="it-IT" dirty="0" smtClean="0"/>
              <a:t>IMA nel </a:t>
            </a:r>
            <a:r>
              <a:rPr lang="it-IT" dirty="0"/>
              <a:t>periodo 1/07/2020 – 30/06/2021 (condizione: almeno un ritiro del farmaco entro il 30° giorno dalla dimissione per IMA).</a:t>
            </a:r>
          </a:p>
          <a:p>
            <a:r>
              <a:rPr lang="it-IT" dirty="0"/>
              <a:t>Denominatore: si considerano i ricoveri ordinari dei pazienti residenti dimessi dalle strutture regionali (ad esclusione delle strutture private </a:t>
            </a:r>
            <a:r>
              <a:rPr lang="it-IT" dirty="0" smtClean="0"/>
              <a:t>non accreditate</a:t>
            </a:r>
            <a:r>
              <a:rPr lang="it-IT" dirty="0"/>
              <a:t>) con diagnosi principale di IMA (STEMI/NSTEMI) nel periodo 1/07/2020 – 30/06/2021 tra i 18 e i 100 anni, eleggibili </a:t>
            </a:r>
            <a:r>
              <a:rPr lang="it-IT" dirty="0" smtClean="0"/>
              <a:t>alla terapia</a:t>
            </a:r>
            <a:r>
              <a:rPr lang="it-IT" dirty="0"/>
              <a:t>.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2730759" y="1066800"/>
            <a:ext cx="9352384" cy="1320800"/>
          </a:xfrm>
        </p:spPr>
        <p:txBody>
          <a:bodyPr>
            <a:normAutofit fontScale="90000"/>
          </a:bodyPr>
          <a:lstStyle/>
          <a:p>
            <a:r>
              <a:rPr lang="it-IT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Percentuale </a:t>
            </a:r>
            <a:r>
              <a:rPr lang="it-IT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di pazienti dimessi per IMA ai quali è stata prescritta una terapia con beta-bloccanti alla dimissione</a:t>
            </a:r>
            <a:r>
              <a:rPr lang="it-IT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16" y="1472090"/>
            <a:ext cx="196328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6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2" y="976312"/>
            <a:ext cx="9551729" cy="53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16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3840" y="2598246"/>
            <a:ext cx="11095450" cy="3880773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L’utilizzo </a:t>
            </a:r>
            <a:r>
              <a:rPr lang="it-IT" dirty="0"/>
              <a:t>di ACE-inibitori o </a:t>
            </a:r>
            <a:r>
              <a:rPr lang="it-IT" dirty="0" err="1"/>
              <a:t>sartani</a:t>
            </a:r>
            <a:r>
              <a:rPr lang="it-IT" dirty="0"/>
              <a:t> </a:t>
            </a:r>
            <a:r>
              <a:rPr lang="it-IT" dirty="0" smtClean="0"/>
              <a:t>dopo </a:t>
            </a:r>
            <a:r>
              <a:rPr lang="it-IT" dirty="0"/>
              <a:t>un evento di </a:t>
            </a:r>
            <a:r>
              <a:rPr lang="it-IT" dirty="0" smtClean="0"/>
              <a:t>infarto miocardico </a:t>
            </a:r>
            <a:r>
              <a:rPr lang="it-IT" dirty="0"/>
              <a:t>acuto, </a:t>
            </a:r>
            <a:r>
              <a:rPr lang="it-IT" dirty="0" smtClean="0"/>
              <a:t>garantisce una </a:t>
            </a:r>
            <a:r>
              <a:rPr lang="it-IT" dirty="0"/>
              <a:t>migliore prognosi sia nel breve che nel lungo periodo. </a:t>
            </a:r>
            <a:endParaRPr lang="it-IT" dirty="0" smtClean="0"/>
          </a:p>
          <a:p>
            <a:r>
              <a:rPr lang="it-IT" u="sng" dirty="0" smtClean="0"/>
              <a:t>Questo </a:t>
            </a:r>
            <a:r>
              <a:rPr lang="it-IT" u="sng" dirty="0"/>
              <a:t>indicatore monitora </a:t>
            </a:r>
            <a:r>
              <a:rPr lang="it-IT" u="sng" dirty="0" smtClean="0"/>
              <a:t>la percentuale </a:t>
            </a:r>
            <a:r>
              <a:rPr lang="it-IT" u="sng" dirty="0"/>
              <a:t>di pazienti eleggibili al trattamento ai quali sia stata prescritta la terapia con ACE-inibitori o </a:t>
            </a:r>
            <a:r>
              <a:rPr lang="it-IT" u="sng" dirty="0" err="1"/>
              <a:t>sartani</a:t>
            </a:r>
            <a:r>
              <a:rPr lang="it-IT" u="sng" dirty="0"/>
              <a:t> al momento </a:t>
            </a:r>
            <a:r>
              <a:rPr lang="it-IT" u="sng" dirty="0" smtClean="0"/>
              <a:t>della dimissione.</a:t>
            </a:r>
          </a:p>
          <a:p>
            <a:r>
              <a:rPr lang="it-IT" dirty="0" smtClean="0"/>
              <a:t>Numeratore</a:t>
            </a:r>
            <a:r>
              <a:rPr lang="it-IT" dirty="0"/>
              <a:t>: pazienti determinati dal calcolo del denominatore ai quali sono stati prescritti ACE inibitori o </a:t>
            </a:r>
            <a:r>
              <a:rPr lang="it-IT" dirty="0" err="1"/>
              <a:t>sartani</a:t>
            </a:r>
            <a:r>
              <a:rPr lang="it-IT" dirty="0"/>
              <a:t> alla dimissione per IMA nel periodo1/07/2020 – 30/06/2021 (condizione: almeno un ritiro del farmaco entro il 30° giorno dalla dimissione per IMA).</a:t>
            </a:r>
          </a:p>
          <a:p>
            <a:r>
              <a:rPr lang="it-IT" dirty="0"/>
              <a:t>Denominatore: si considerano i ricoveri ordinari dei pazienti residenti dimessi dalle strutture regionali (ad esclusione delle strutture private </a:t>
            </a:r>
            <a:r>
              <a:rPr lang="it-IT" dirty="0" smtClean="0"/>
              <a:t>non accreditate</a:t>
            </a:r>
            <a:r>
              <a:rPr lang="it-IT" dirty="0"/>
              <a:t>) con diagnosi principale di IMA (STEMI/NSTEMI) nel periodo 1/07/2020 – 30/06/2021 tra i 18 e i 100 anni, eleggibili </a:t>
            </a:r>
            <a:r>
              <a:rPr lang="it-IT" dirty="0" smtClean="0"/>
              <a:t>alla terapia</a:t>
            </a:r>
            <a:r>
              <a:rPr lang="it-IT" dirty="0"/>
              <a:t>.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2133600" y="609600"/>
            <a:ext cx="10058400" cy="1320800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Percentuale </a:t>
            </a:r>
            <a:r>
              <a:rPr lang="it-IT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di pazienti dimessi per IMA ai quali sono stati prescritti ACE inibitori o </a:t>
            </a:r>
            <a:r>
              <a:rPr lang="it-IT" sz="32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Sartani</a:t>
            </a:r>
            <a:r>
              <a:rPr lang="it-IT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alla dimissione</a:t>
            </a:r>
            <a:r>
              <a:rPr lang="it-IT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40" y="1390400"/>
            <a:ext cx="219321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4523" y="2990893"/>
            <a:ext cx="11038114" cy="3880773"/>
          </a:xfrm>
        </p:spPr>
        <p:txBody>
          <a:bodyPr>
            <a:normAutofit/>
          </a:bodyPr>
          <a:lstStyle/>
          <a:p>
            <a:r>
              <a:rPr lang="it-IT" dirty="0" smtClean="0"/>
              <a:t>Vista </a:t>
            </a:r>
            <a:r>
              <a:rPr lang="it-IT" dirty="0"/>
              <a:t>la grande variabilità nell'utilizzo di </a:t>
            </a:r>
            <a:r>
              <a:rPr lang="it-IT" dirty="0" smtClean="0"/>
              <a:t>questi farmaci </a:t>
            </a:r>
            <a:r>
              <a:rPr lang="it-IT" dirty="0"/>
              <a:t>anche a livello nazionale, difficilmente giustificabile con differenze epidemiologiche, si può ipotizzare l'esistenza di ambiti </a:t>
            </a:r>
            <a:r>
              <a:rPr lang="it-IT" dirty="0" smtClean="0"/>
              <a:t>di </a:t>
            </a:r>
            <a:r>
              <a:rPr lang="it-IT" dirty="0" err="1" smtClean="0"/>
              <a:t>inappropriatezza</a:t>
            </a:r>
            <a:r>
              <a:rPr lang="it-IT" dirty="0" smtClean="0"/>
              <a:t> </a:t>
            </a:r>
            <a:r>
              <a:rPr lang="it-IT" dirty="0"/>
              <a:t>e fenomeni di </a:t>
            </a:r>
            <a:r>
              <a:rPr lang="it-IT" dirty="0" err="1" smtClean="0"/>
              <a:t>iperprescrizione</a:t>
            </a:r>
            <a:r>
              <a:rPr lang="it-IT" dirty="0" smtClean="0">
                <a:sym typeface="Wingdings" panose="05000000000000000000" pitchFamily="2" charset="2"/>
              </a:rPr>
              <a:t></a:t>
            </a:r>
            <a:r>
              <a:rPr lang="it-IT" u="sng" dirty="0"/>
              <a:t> </a:t>
            </a:r>
            <a:r>
              <a:rPr lang="it-IT" b="1" dirty="0"/>
              <a:t>forte impatto della categoria sulla spesa farmaceutica.</a:t>
            </a:r>
            <a:endParaRPr lang="it-IT" b="1" dirty="0" smtClean="0"/>
          </a:p>
          <a:p>
            <a:r>
              <a:rPr lang="it-IT" u="sng" dirty="0" smtClean="0"/>
              <a:t>Questo indicatore </a:t>
            </a:r>
            <a:r>
              <a:rPr lang="it-IT" u="sng" dirty="0"/>
              <a:t>misura il consumo di questi </a:t>
            </a:r>
            <a:r>
              <a:rPr lang="it-IT" u="sng" dirty="0" smtClean="0"/>
              <a:t>farmaci.</a:t>
            </a:r>
            <a:endParaRPr lang="it-IT" u="sng" dirty="0"/>
          </a:p>
          <a:p>
            <a:r>
              <a:rPr lang="it-IT" b="1" dirty="0" smtClean="0"/>
              <a:t>Numeratore </a:t>
            </a:r>
            <a:r>
              <a:rPr lang="it-IT" dirty="0" smtClean="0"/>
              <a:t>N</a:t>
            </a:r>
            <a:r>
              <a:rPr lang="it-IT" dirty="0"/>
              <a:t>. unità posologiche di IPP erogate </a:t>
            </a:r>
            <a:r>
              <a:rPr lang="it-IT" dirty="0" smtClean="0"/>
              <a:t>nell'anno;</a:t>
            </a:r>
          </a:p>
          <a:p>
            <a:r>
              <a:rPr lang="it-IT" b="1" dirty="0" smtClean="0"/>
              <a:t>Denominatore </a:t>
            </a:r>
            <a:r>
              <a:rPr lang="it-IT" dirty="0" smtClean="0"/>
              <a:t>Popolazione </a:t>
            </a:r>
            <a:r>
              <a:rPr lang="it-IT" dirty="0"/>
              <a:t>residente pesata al 1 Gen.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3915747" y="622041"/>
            <a:ext cx="7943461" cy="13208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Consumo </a:t>
            </a:r>
            <a:r>
              <a:rPr lang="it-IT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di inibitori di pompa protonica (Antiacidi) sul territorio</a:t>
            </a:r>
            <a:r>
              <a:rPr lang="it-IT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133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139682" y="609600"/>
            <a:ext cx="7706817" cy="1320800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chemeClr val="accent2"/>
                </a:solidFill>
                <a:effectLst>
                  <a:glow rad="63500">
                    <a:schemeClr val="bg1"/>
                  </a:glow>
                </a:effectLst>
              </a:rPr>
              <a:t>Consumo </a:t>
            </a:r>
            <a:r>
              <a:rPr lang="it-IT" sz="3200" b="1" dirty="0">
                <a:solidFill>
                  <a:schemeClr val="accent2"/>
                </a:solidFill>
                <a:effectLst>
                  <a:glow rad="63500">
                    <a:schemeClr val="bg1"/>
                  </a:glow>
                </a:effectLst>
              </a:rPr>
              <a:t>di </a:t>
            </a:r>
            <a:r>
              <a:rPr lang="it-IT" sz="3200" b="1" dirty="0" err="1">
                <a:solidFill>
                  <a:schemeClr val="accent2"/>
                </a:solidFill>
                <a:effectLst>
                  <a:glow rad="63500">
                    <a:schemeClr val="bg1"/>
                  </a:glow>
                </a:effectLst>
              </a:rPr>
              <a:t>fluorochinoloni</a:t>
            </a:r>
            <a:r>
              <a:rPr lang="it-IT" sz="3200" b="1" dirty="0">
                <a:solidFill>
                  <a:schemeClr val="accent2"/>
                </a:solidFill>
                <a:effectLst>
                  <a:glow rad="63500">
                    <a:schemeClr val="bg1"/>
                  </a:glow>
                </a:effectLst>
              </a:rPr>
              <a:t> sul territorio (sorveglianza antimicrobico-resistenza) 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it-IT" dirty="0"/>
          </a:p>
          <a:p>
            <a:r>
              <a:rPr lang="it-IT" dirty="0"/>
              <a:t> </a:t>
            </a:r>
            <a:r>
              <a:rPr lang="it-IT" dirty="0" smtClean="0"/>
              <a:t>L’antibiotico-resistenza </a:t>
            </a:r>
            <a:r>
              <a:rPr lang="it-IT" dirty="0"/>
              <a:t>costituisce una delle principali problematiche di salute pubblica a livello globale. </a:t>
            </a:r>
            <a:r>
              <a:rPr lang="it-IT" dirty="0" smtClean="0"/>
              <a:t>Particolare </a:t>
            </a:r>
            <a:r>
              <a:rPr lang="it-IT" dirty="0"/>
              <a:t>attenzione è rivolta ad una classe di antibiotici </a:t>
            </a:r>
            <a:r>
              <a:rPr lang="it-IT" dirty="0" smtClean="0"/>
              <a:t>– i </a:t>
            </a:r>
            <a:r>
              <a:rPr lang="it-IT" dirty="0" err="1" smtClean="0"/>
              <a:t>fluorochinoloni</a:t>
            </a:r>
            <a:r>
              <a:rPr lang="it-IT" dirty="0"/>
              <a:t>, che segue alla comunicazione dell' EMA (</a:t>
            </a:r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Medicines</a:t>
            </a:r>
            <a:r>
              <a:rPr lang="it-IT" dirty="0"/>
              <a:t> Agency) circa gli effetti indesiderati gravi, </a:t>
            </a:r>
            <a:r>
              <a:rPr lang="it-IT" dirty="0" smtClean="0"/>
              <a:t>invalidanti. In </a:t>
            </a:r>
            <a:r>
              <a:rPr lang="it-IT" dirty="0"/>
              <a:t>seguito l’AIFA (Agenzia Italiana del farmaco</a:t>
            </a:r>
            <a:r>
              <a:rPr lang="it-IT" dirty="0" smtClean="0"/>
              <a:t>) in </a:t>
            </a:r>
            <a:r>
              <a:rPr lang="it-IT" dirty="0"/>
              <a:t>una nota ha segnalato come queste molecole debbano essere prescritte con cautela poiché in grado di indurre, oltre alle </a:t>
            </a:r>
            <a:r>
              <a:rPr lang="it-IT" dirty="0" smtClean="0"/>
              <a:t>note reazioni </a:t>
            </a:r>
            <a:r>
              <a:rPr lang="it-IT" dirty="0"/>
              <a:t>avverse a carico del sistema muscolo-scheletrico e del sistema nervoso, la comparsa di gravi patologie a carico dell’aorta. È </a:t>
            </a:r>
            <a:r>
              <a:rPr lang="it-IT" dirty="0" smtClean="0"/>
              <a:t>di conseguenza </a:t>
            </a:r>
            <a:r>
              <a:rPr lang="it-IT" dirty="0"/>
              <a:t>prevista una riduzione dell'utilizzo di questa classe di antibiotici. </a:t>
            </a:r>
            <a:endParaRPr lang="it-IT" dirty="0" smtClean="0"/>
          </a:p>
          <a:p>
            <a:r>
              <a:rPr lang="it-IT" dirty="0" smtClean="0"/>
              <a:t>Questo </a:t>
            </a:r>
            <a:r>
              <a:rPr lang="it-IT" dirty="0"/>
              <a:t>indicatore monitora il consumo di </a:t>
            </a:r>
            <a:r>
              <a:rPr lang="it-IT" dirty="0" err="1" smtClean="0"/>
              <a:t>fluorochinoloni</a:t>
            </a:r>
            <a:r>
              <a:rPr lang="it-IT" dirty="0" smtClean="0"/>
              <a:t> sul </a:t>
            </a:r>
            <a:r>
              <a:rPr lang="it-IT" dirty="0"/>
              <a:t>territorio ed è allineato all'indicatore previsto dal Piano Nazionale di Contrasto </a:t>
            </a:r>
            <a:r>
              <a:rPr lang="it-IT" dirty="0" smtClean="0"/>
              <a:t>dell’Antimicrobico-Resistenza.</a:t>
            </a:r>
          </a:p>
          <a:p>
            <a:r>
              <a:rPr lang="it-IT" b="1" dirty="0" smtClean="0"/>
              <a:t>Numeratore: </a:t>
            </a:r>
            <a:r>
              <a:rPr lang="it-IT" dirty="0" smtClean="0"/>
              <a:t>DDD </a:t>
            </a:r>
            <a:r>
              <a:rPr lang="it-IT" dirty="0"/>
              <a:t>farmaci a base di </a:t>
            </a:r>
            <a:r>
              <a:rPr lang="it-IT" dirty="0" err="1"/>
              <a:t>fluorochinoloni</a:t>
            </a:r>
            <a:r>
              <a:rPr lang="it-IT" dirty="0"/>
              <a:t> (</a:t>
            </a:r>
            <a:r>
              <a:rPr lang="it-IT" dirty="0" smtClean="0"/>
              <a:t>x1000).</a:t>
            </a:r>
          </a:p>
          <a:p>
            <a:r>
              <a:rPr lang="it-IT" b="1" dirty="0" smtClean="0"/>
              <a:t>Denominatore: </a:t>
            </a:r>
            <a:r>
              <a:rPr lang="it-IT" dirty="0" smtClean="0"/>
              <a:t>Popolazione </a:t>
            </a:r>
            <a:r>
              <a:rPr lang="it-IT" dirty="0"/>
              <a:t>residente al 1° Gennaio (x </a:t>
            </a:r>
            <a:r>
              <a:rPr lang="it-IT" dirty="0" smtClean="0"/>
              <a:t>365).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18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2133600" y="609600"/>
            <a:ext cx="7706817" cy="1320800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chemeClr val="accent2"/>
                </a:solidFill>
                <a:effectLst>
                  <a:glow rad="63500">
                    <a:schemeClr val="bg1"/>
                  </a:glow>
                </a:effectLst>
              </a:rPr>
              <a:t>Percentuale </a:t>
            </a:r>
            <a:r>
              <a:rPr lang="it-IT" sz="3200" b="1" dirty="0">
                <a:solidFill>
                  <a:schemeClr val="accent2"/>
                </a:solidFill>
                <a:effectLst>
                  <a:glow rad="63500">
                    <a:schemeClr val="bg1"/>
                  </a:glow>
                </a:effectLst>
              </a:rPr>
              <a:t>di molecole a brevetto scaduto o presenti nelle liste di trasparenza 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Le </a:t>
            </a:r>
            <a:r>
              <a:rPr lang="it-IT" dirty="0"/>
              <a:t>raccomandazioni correnti sottolineano quanto un bilanciamento fra costi e benefici debba essere parte integrante della </a:t>
            </a:r>
            <a:r>
              <a:rPr lang="it-IT" dirty="0" smtClean="0"/>
              <a:t>decisione terapeutica</a:t>
            </a:r>
            <a:r>
              <a:rPr lang="it-IT" dirty="0"/>
              <a:t>, a parità di efficacia clinica e tollerabilità individuale. A tale scopo, quindi, sarebbe da privilegiare la prescrizione di farmaci </a:t>
            </a:r>
            <a:r>
              <a:rPr lang="it-IT" dirty="0" smtClean="0"/>
              <a:t>a brevetto </a:t>
            </a:r>
            <a:r>
              <a:rPr lang="it-IT" dirty="0"/>
              <a:t>scaduto. </a:t>
            </a:r>
            <a:endParaRPr lang="it-IT" dirty="0" smtClean="0"/>
          </a:p>
          <a:p>
            <a:r>
              <a:rPr lang="it-IT" dirty="0" smtClean="0"/>
              <a:t>Questo </a:t>
            </a:r>
            <a:r>
              <a:rPr lang="it-IT" dirty="0"/>
              <a:t>indicatore permette di monitorare il perseguimento di maggiori livelli di costo-efficacia, ottenuti tramite </a:t>
            </a:r>
            <a:r>
              <a:rPr lang="it-IT" dirty="0" smtClean="0"/>
              <a:t>lo spostamento </a:t>
            </a:r>
            <a:r>
              <a:rPr lang="it-IT" dirty="0"/>
              <a:t>delle attuali terapie sui farmaci equivalenti che utilizzano le molecole a brevetto scaduto (sono esclusi i biologici; es</a:t>
            </a:r>
            <a:r>
              <a:rPr lang="it-IT" dirty="0" smtClean="0"/>
              <a:t>: insuline).</a:t>
            </a:r>
          </a:p>
          <a:p>
            <a:r>
              <a:rPr lang="it-IT" b="1" dirty="0" smtClean="0"/>
              <a:t>Numeratore: </a:t>
            </a:r>
            <a:r>
              <a:rPr lang="it-IT" dirty="0" smtClean="0"/>
              <a:t>N</a:t>
            </a:r>
            <a:r>
              <a:rPr lang="it-IT" dirty="0"/>
              <a:t>. DDD di molecole erogate, non coperte da brevetto o presenti nella lista di trasparenza (x100</a:t>
            </a:r>
            <a:r>
              <a:rPr lang="it-IT" dirty="0" smtClean="0"/>
              <a:t>).</a:t>
            </a:r>
          </a:p>
          <a:p>
            <a:r>
              <a:rPr lang="it-IT" b="1" dirty="0" smtClean="0"/>
              <a:t>Denominatore: </a:t>
            </a:r>
            <a:r>
              <a:rPr lang="it-IT" dirty="0" smtClean="0"/>
              <a:t>N</a:t>
            </a:r>
            <a:r>
              <a:rPr lang="it-IT" dirty="0"/>
              <a:t>. DDD complessivamente </a:t>
            </a:r>
            <a:r>
              <a:rPr lang="it-IT" dirty="0" smtClean="0"/>
              <a:t>erogate.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858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400050"/>
            <a:ext cx="10029825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50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93" y="533400"/>
            <a:ext cx="10963469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90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76" y="585787"/>
            <a:ext cx="11252718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53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23" y="634482"/>
            <a:ext cx="11438553" cy="557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98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070" y="1250302"/>
            <a:ext cx="10151706" cy="5257185"/>
          </a:xfrm>
          <a:prstGeom prst="rect">
            <a:avLst/>
          </a:prstGeom>
        </p:spPr>
      </p:pic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1842797" y="179735"/>
            <a:ext cx="9509448" cy="129302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Componenti spesa </a:t>
            </a:r>
            <a:r>
              <a:rPr lang="it-IT" sz="2800" dirty="0" err="1" smtClean="0"/>
              <a:t>FARMAceUTICA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315787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473" y="1063690"/>
            <a:ext cx="10832841" cy="5467737"/>
          </a:xfrm>
          <a:prstGeom prst="rect">
            <a:avLst/>
          </a:prstGeom>
        </p:spPr>
      </p:pic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1170992" y="-16208"/>
            <a:ext cx="9509448" cy="129302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TETTI spesa </a:t>
            </a:r>
            <a:r>
              <a:rPr lang="it-IT" sz="2800" dirty="0" err="1" smtClean="0"/>
              <a:t>FARMAceUTICA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177897247"/>
      </p:ext>
    </p:extLst>
  </p:cSld>
  <p:clrMapOvr>
    <a:masterClrMapping/>
  </p:clrMapOvr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2921</TotalTime>
  <Words>806</Words>
  <Application>Microsoft Office PowerPoint</Application>
  <PresentationFormat>Widescreen</PresentationFormat>
  <Paragraphs>60</Paragraphs>
  <Slides>33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8" baseType="lpstr">
      <vt:lpstr>Arial</vt:lpstr>
      <vt:lpstr>Calibri</vt:lpstr>
      <vt:lpstr>Century Gothic</vt:lpstr>
      <vt:lpstr>Wingdings</vt:lpstr>
      <vt:lpstr>Scia di vapore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Componenti spesa FARMAceUTICA</vt:lpstr>
      <vt:lpstr>TETTI spesa FARMAceUTICA</vt:lpstr>
      <vt:lpstr>RISPETTO TETTI spesa FARMAceUTICA- REGIONI</vt:lpstr>
      <vt:lpstr>Tetti spesa Farmaceutica</vt:lpstr>
      <vt:lpstr>TETTi e spesa FARMAceUTICA</vt:lpstr>
      <vt:lpstr>Valore terapeutico aggiunto</vt:lpstr>
      <vt:lpstr>Benefici Innovatività AIFA</vt:lpstr>
      <vt:lpstr>Fondi Medicinali INNOVATIVI</vt:lpstr>
      <vt:lpstr>TETTI SPESA FARMACEUTICA</vt:lpstr>
      <vt:lpstr>Evoluzione 2022-2024</vt:lpstr>
      <vt:lpstr>Il CONCETTO DI VALORE</vt:lpstr>
      <vt:lpstr>SANITa’ E REGIONI</vt:lpstr>
      <vt:lpstr>PRONTUARI TERAPEUTICI</vt:lpstr>
      <vt:lpstr>Presentazione standard di PowerPoint</vt:lpstr>
      <vt:lpstr>Presentazione standard di PowerPoint</vt:lpstr>
      <vt:lpstr>Presentazione standard di PowerPoint</vt:lpstr>
      <vt:lpstr>AZIONI COMPORTAMENTO PRESCRITTIVO</vt:lpstr>
      <vt:lpstr>POLITICHE DEL FARMACO</vt:lpstr>
      <vt:lpstr>Presentazione standard di PowerPoint</vt:lpstr>
      <vt:lpstr>INDICATORI DI PERFORMANCE</vt:lpstr>
      <vt:lpstr>Presentazione standard di PowerPoint</vt:lpstr>
      <vt:lpstr>Percentuale di pazienti dimessi per IMA ai quali è stata prescritta una terapia con beta-bloccanti alla dimissione </vt:lpstr>
      <vt:lpstr>Percentuale di pazienti dimessi per IMA ai quali sono stati prescritti ACE inibitori o Sartani alla dimissione </vt:lpstr>
      <vt:lpstr>Consumo di inibitori di pompa protonica (Antiacidi) sul territorio </vt:lpstr>
      <vt:lpstr>Consumo di fluorochinoloni sul territorio (sorveglianza antimicrobico-resistenza) </vt:lpstr>
      <vt:lpstr>Percentuale di molecole a brevetto scaduto o presenti nelle liste di trasparenza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Pillole di biostatistica per la ricerca clinica</dc:title>
  <dc:creator>BIASINUTTO CHIARA [FA0100453]</dc:creator>
  <cp:lastModifiedBy>Stefano Palcic</cp:lastModifiedBy>
  <cp:revision>216</cp:revision>
  <cp:lastPrinted>2023-05-23T13:14:09Z</cp:lastPrinted>
  <dcterms:created xsi:type="dcterms:W3CDTF">2021-01-14T10:15:57Z</dcterms:created>
  <dcterms:modified xsi:type="dcterms:W3CDTF">2023-05-23T13:30:04Z</dcterms:modified>
</cp:coreProperties>
</file>