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9" r:id="rId1"/>
  </p:sldMasterIdLst>
  <p:notesMasterIdLst>
    <p:notesMasterId r:id="rId38"/>
  </p:notesMasterIdLst>
  <p:sldIdLst>
    <p:sldId id="256" r:id="rId2"/>
    <p:sldId id="475" r:id="rId3"/>
    <p:sldId id="435" r:id="rId4"/>
    <p:sldId id="444" r:id="rId5"/>
    <p:sldId id="436" r:id="rId6"/>
    <p:sldId id="437" r:id="rId7"/>
    <p:sldId id="432" r:id="rId8"/>
    <p:sldId id="431" r:id="rId9"/>
    <p:sldId id="434" r:id="rId10"/>
    <p:sldId id="433" r:id="rId11"/>
    <p:sldId id="443" r:id="rId12"/>
    <p:sldId id="442" r:id="rId13"/>
    <p:sldId id="448" r:id="rId14"/>
    <p:sldId id="445" r:id="rId15"/>
    <p:sldId id="446" r:id="rId16"/>
    <p:sldId id="447" r:id="rId17"/>
    <p:sldId id="449" r:id="rId18"/>
    <p:sldId id="450" r:id="rId19"/>
    <p:sldId id="440" r:id="rId20"/>
    <p:sldId id="439" r:id="rId21"/>
    <p:sldId id="441" r:id="rId22"/>
    <p:sldId id="438" r:id="rId23"/>
    <p:sldId id="459" r:id="rId24"/>
    <p:sldId id="477" r:id="rId25"/>
    <p:sldId id="478" r:id="rId26"/>
    <p:sldId id="479" r:id="rId27"/>
    <p:sldId id="480" r:id="rId28"/>
    <p:sldId id="481" r:id="rId29"/>
    <p:sldId id="482" r:id="rId30"/>
    <p:sldId id="487" r:id="rId31"/>
    <p:sldId id="488" r:id="rId32"/>
    <p:sldId id="489" r:id="rId33"/>
    <p:sldId id="490" r:id="rId34"/>
    <p:sldId id="486" r:id="rId35"/>
    <p:sldId id="483" r:id="rId36"/>
    <p:sldId id="473" r:id="rId3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  <a:srgbClr val="73FEFF"/>
    <a:srgbClr val="00FA00"/>
    <a:srgbClr val="FF9300"/>
    <a:srgbClr val="0432FF"/>
    <a:srgbClr val="FFFFFF"/>
    <a:srgbClr val="D20001"/>
    <a:srgbClr val="D5F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324"/>
    <p:restoredTop sz="86389"/>
  </p:normalViewPr>
  <p:slideViewPr>
    <p:cSldViewPr snapToGrid="0" snapToObjects="1">
      <p:cViewPr varScale="1">
        <p:scale>
          <a:sx n="103" d="100"/>
          <a:sy n="103" d="100"/>
        </p:scale>
        <p:origin x="138" y="2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9959AC-B318-4D11-97E9-D00AF0B5515D}" type="datetimeFigureOut">
              <a:rPr lang="it-IT"/>
              <a:pPr>
                <a:defRPr/>
              </a:pPr>
              <a:t>23/05/2023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F67D3D-7DF5-4E88-B6D1-9E5100400E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62B1A0-5A21-48C1-9E1F-8755B1E0BE29}" type="slidenum">
              <a:rPr lang="it-IT" altLang="it-IT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A27B79-160F-4456-A727-089E4A3F0640}" type="slidenum">
              <a:rPr lang="it-IT" altLang="it-IT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672A09-2A7F-4521-8865-0A07D8E81495}" type="slidenum">
              <a:rPr lang="it-IT" altLang="it-IT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52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967" tIns="46484" rIns="92967" bIns="46484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CFCAD1-7BA3-4AF1-AB30-F8505F41FC51}" type="slidenum">
              <a:rPr lang="it-IT" altLang="it-IT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72F0-74F7-4372-822C-1A1115BF9E22}" type="datetimeFigureOut">
              <a:rPr lang="en-US"/>
              <a:pPr>
                <a:defRPr/>
              </a:pPr>
              <a:t>5/23/2023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CED11-C707-450C-B42E-5998463DC029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6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DDD0-8FFD-4A99-B1E9-03178967843E}" type="datetimeFigureOut">
              <a:rPr lang="en-US"/>
              <a:pPr>
                <a:defRPr/>
              </a:pPr>
              <a:t>5/23/2023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30D9C-91DA-4340-9095-1B8CFD9B901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9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834F3292-A939-40AE-9E24-19EDD4C100F8}" type="datetimeFigureOut">
              <a:rPr lang="en-US"/>
              <a:pPr>
                <a:defRPr/>
              </a:pPr>
              <a:t>5/23/2023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9D09B-4DE5-4F09-B123-6537F86890D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37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6FD86E36-0F0E-4E8C-9318-25A8FEF49422}" type="datetimeFigureOut">
              <a:rPr lang="en-US"/>
              <a:pPr>
                <a:defRPr/>
              </a:pPr>
              <a:t>5/23/2023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4A5EC-85EE-4ECB-BFCE-532453FC40F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49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B42E6412-524D-4621-B2A3-B8E7C7C31C3B}" type="datetimeFigureOut">
              <a:rPr lang="en-US"/>
              <a:pPr>
                <a:defRPr/>
              </a:pPr>
              <a:t>5/23/2023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00AD2-89D2-4823-B583-CAFC7C8643A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03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A7D8F-8609-4830-B259-A105FEA12019}" type="datetimeFigureOut">
              <a:rPr lang="en-US"/>
              <a:pPr>
                <a:defRPr/>
              </a:pPr>
              <a:t>5/23/2023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11E7-563C-4843-8742-D5056EF24CE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07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02572-126C-4F77-8BF2-B84B4C917A6A}" type="datetimeFigureOut">
              <a:rPr lang="en-US"/>
              <a:pPr>
                <a:defRPr/>
              </a:pPr>
              <a:t>5/23/2023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A8F3-6FA4-4EBE-B547-C5498983B282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44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3487D-0143-46B5-B506-64BC89D00CC3}" type="datetimeFigureOut">
              <a:rPr lang="en-US"/>
              <a:pPr>
                <a:defRPr/>
              </a:pPr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49CA1-CC0F-4FF7-BB1F-6CCDCCB5E5F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59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42FE68E7-82BC-4D30-AECD-5A2EB4D91777}" type="datetimeFigureOut">
              <a:rPr lang="en-US"/>
              <a:pPr>
                <a:defRPr/>
              </a:pPr>
              <a:t>5/23/2023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99517-F511-40A3-A84E-27B198754EB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2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234A-CC63-42EE-864C-F7AEC2482EB7}" type="datetimeFigureOut">
              <a:rPr lang="en-US"/>
              <a:pPr>
                <a:defRPr/>
              </a:pPr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EA32C-D915-4BF7-BA6D-10007A5B5329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1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E3C924EB-A9A5-4CA0-8E2D-B37CD8294EBF}" type="datetimeFigureOut">
              <a:rPr lang="en-US"/>
              <a:pPr>
                <a:defRPr/>
              </a:pPr>
              <a:t>5/23/2023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429E7-2457-49FC-91B7-B1EE2AC1C9F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9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5E21F-C3EA-40EC-BBED-E455A78614C7}" type="datetimeFigureOut">
              <a:rPr lang="en-US"/>
              <a:pPr>
                <a:defRPr/>
              </a:pPr>
              <a:t>5/23/2023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ABE0F-CA7E-43D0-B77D-1BF5EB57D499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6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B6CBB-BBE5-4647-A10C-E5FBB14743BA}" type="datetimeFigureOut">
              <a:rPr lang="en-US"/>
              <a:pPr>
                <a:defRPr/>
              </a:pPr>
              <a:t>5/23/2023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3C1CE-DA38-4C7C-96CB-09CB1EC0B969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0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3B52F-2F85-4E8B-97B7-240E6FBF8C00}" type="datetimeFigureOut">
              <a:rPr lang="en-US"/>
              <a:pPr>
                <a:defRPr/>
              </a:pPr>
              <a:t>5/23/2023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443E-8AA0-4775-AAE4-8585E9E9F1E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CA57A-23A5-46F6-BADC-BE27DB77DD11}" type="datetimeFigureOut">
              <a:rPr lang="en-US"/>
              <a:pPr>
                <a:defRPr/>
              </a:pPr>
              <a:t>5/23/2023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AEAA3-E31E-44E6-953D-EA8E5A0293C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1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3DD34-859C-4F1E-961F-ADF1C6D67E6A}" type="datetimeFigureOut">
              <a:rPr lang="en-US"/>
              <a:pPr>
                <a:defRPr/>
              </a:pPr>
              <a:t>5/23/2023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D7247-D01C-459F-B5B1-55125FBD728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1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721C1-CCA1-40E4-8F43-5BB87CEEDF54}" type="datetimeFigureOut">
              <a:rPr lang="en-US"/>
              <a:pPr>
                <a:defRPr/>
              </a:pPr>
              <a:t>5/23/2023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238DF-ADEB-43FA-B219-006BF1DA2507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625203-DA16-4D36-8530-521ED479D3CF}" type="datetimeFigureOut">
              <a:rPr lang="en-US"/>
              <a:pPr>
                <a:defRPr/>
              </a:pPr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229F8B-B2B4-415D-8C9D-5675BF5EFFC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67" r:id="rId2"/>
    <p:sldLayoutId id="2147483979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80" r:id="rId11"/>
    <p:sldLayoutId id="2147483981" r:id="rId12"/>
    <p:sldLayoutId id="2147483982" r:id="rId13"/>
    <p:sldLayoutId id="2147483975" r:id="rId14"/>
    <p:sldLayoutId id="2147483976" r:id="rId15"/>
    <p:sldLayoutId id="2147483977" r:id="rId16"/>
    <p:sldLayoutId id="2147483983" r:id="rId17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India, trial clinici bloccati&quot;Mai più test a danno dei malati&quot; - la  Repubbl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490663"/>
            <a:ext cx="3122613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202243" y="714148"/>
            <a:ext cx="73152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latin typeface="+mn-lt"/>
              </a:rPr>
              <a:t>IL SERVIZIO FARMACEUTICO NELLE AZIENDE SANITARIE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b="1" dirty="0" smtClean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b="1" dirty="0" smtClean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atin typeface="+mn-lt"/>
              </a:rPr>
              <a:t>Stefano PALCIC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4200" cap="all" dirty="0">
              <a:solidFill>
                <a:prstClr val="black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/>
              <a:t>Partecipa </a:t>
            </a:r>
            <a:r>
              <a:rPr lang="it-IT" b="1" dirty="0"/>
              <a:t>alla Commissione Terapeutica Aziendale</a:t>
            </a:r>
            <a:r>
              <a:rPr lang="it-IT" dirty="0" smtClean="0"/>
              <a:t>, implementando </a:t>
            </a:r>
            <a:r>
              <a:rPr lang="it-IT" dirty="0"/>
              <a:t>le liste dei nuovi farmaci in prontuario e collaborando alla predisposizione di comunicazioni ai Medici Ospedalieri e MMG, promuovendo una continua promozione di conoscenza del farmaco e del suo utilizzo nonché delle nuove linee </a:t>
            </a:r>
            <a:r>
              <a:rPr lang="it-IT" dirty="0" smtClean="0"/>
              <a:t>guida nazionali/internazionali</a:t>
            </a:r>
            <a:endParaRPr lang="it-IT" dirty="0"/>
          </a:p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Collabora </a:t>
            </a:r>
            <a:r>
              <a:rPr lang="it-IT" dirty="0"/>
              <a:t>con i Medici aziendali/MMG nelle campagne informative rivolte alla cittadinanza ed in particolare con riferimento alla campagna di </a:t>
            </a:r>
            <a:r>
              <a:rPr lang="it-IT" b="1" dirty="0"/>
              <a:t>vaccinazione anti influenzale</a:t>
            </a:r>
            <a:r>
              <a:rPr lang="it-IT" dirty="0"/>
              <a:t> e per gli altri vaccini consigliati alla popolazione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Fornisce </a:t>
            </a:r>
            <a:r>
              <a:rPr lang="it-IT" dirty="0"/>
              <a:t>consulenza ed informazione su tematiche inerenti la </a:t>
            </a:r>
            <a:r>
              <a:rPr lang="it-IT" dirty="0" smtClean="0"/>
              <a:t>farmaceutica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Gestisce e monitora andamento </a:t>
            </a:r>
            <a:r>
              <a:rPr lang="it-IT" b="1" dirty="0" smtClean="0"/>
              <a:t>distribuzione per conto 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Promuove iniziative atte al miglioramento dell’</a:t>
            </a:r>
            <a:r>
              <a:rPr lang="it-IT" b="1" dirty="0" smtClean="0"/>
              <a:t>aderenza terapeutica</a:t>
            </a:r>
            <a:endParaRPr lang="it-IT" b="1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800" dirty="0" smtClean="0"/>
              <a:t>IL SERVIZIO FARMACEUTICO – Area appropriatezza Prescrittiva e </a:t>
            </a:r>
            <a:r>
              <a:rPr lang="it-IT" sz="2800" dirty="0" err="1" smtClean="0"/>
              <a:t>governANCE</a:t>
            </a:r>
            <a:r>
              <a:rPr lang="it-IT" sz="2800" dirty="0" smtClean="0"/>
              <a:t> 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86688" y="0"/>
            <a:ext cx="2544762" cy="698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 smtClean="0"/>
              <a:t>Esempi di note</a:t>
            </a:r>
            <a:endParaRPr lang="it-IT" sz="2000" dirty="0"/>
          </a:p>
        </p:txBody>
      </p:sp>
      <p:pic>
        <p:nvPicPr>
          <p:cNvPr id="23555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3" y="298450"/>
            <a:ext cx="5602287" cy="6381750"/>
          </a:xfrm>
        </p:spPr>
      </p:pic>
      <p:pic>
        <p:nvPicPr>
          <p:cNvPr id="23556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693738"/>
            <a:ext cx="5207000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8363" y="427038"/>
            <a:ext cx="5265737" cy="6127750"/>
          </a:xfrm>
        </p:spPr>
      </p:pic>
      <p:pic>
        <p:nvPicPr>
          <p:cNvPr id="24579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427038"/>
            <a:ext cx="5189538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5603" name="Segnaposto contenut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0175" y="528638"/>
            <a:ext cx="5299075" cy="5448300"/>
          </a:xfrm>
        </p:spPr>
      </p:pic>
      <p:pic>
        <p:nvPicPr>
          <p:cNvPr id="2560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98438"/>
            <a:ext cx="6238875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3513"/>
            <a:ext cx="5629275" cy="660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3513"/>
            <a:ext cx="5848350" cy="660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355600"/>
            <a:ext cx="5534025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1597025" y="1520825"/>
            <a:ext cx="4797425" cy="4100513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sz="2000" dirty="0"/>
          </a:p>
          <a:p>
            <a:pPr algn="l" fontAlgn="auto">
              <a:spcAft>
                <a:spcPts val="0"/>
              </a:spcAft>
              <a:defRPr/>
            </a:pPr>
            <a:r>
              <a:rPr lang="it-IT" sz="2000" dirty="0" smtClean="0"/>
              <a:t>Periodicamente si informano clinici e operatori sanitari su: 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 modifiche prescrittive, 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effetti avversi da monitorare,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piani Terapeutici,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note AIFA,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elenchi legge 648/96, 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Elenchi farmaci carenti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Studi clinici, 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Emergenza COVID-19 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07950"/>
            <a:ext cx="5865813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668338"/>
            <a:ext cx="51768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7094538" y="2522538"/>
            <a:ext cx="4797425" cy="4098925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it-IT" sz="2000" dirty="0" smtClean="0"/>
              <a:t>Emergenza COVID-19  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3988"/>
            <a:ext cx="5327650" cy="657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414338"/>
            <a:ext cx="5591175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57175"/>
            <a:ext cx="7386637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8377238" y="1087438"/>
            <a:ext cx="3186112" cy="4100512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it-IT" sz="2000" dirty="0" smtClean="0"/>
              <a:t>Indicazioni sull’applicazione delle NOTE AIFA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b="1" smtClean="0"/>
              <a:t>ambito Amministrativo-contabile</a:t>
            </a:r>
            <a:r>
              <a:rPr lang="it-IT" altLang="it-IT" smtClean="0"/>
              <a:t>: ritiri mensili delle ricette relative a prestazioni farmaceutiche SSN, ed a prestazioni afferenti all’assistenza protesica/integrativa consegnate dalle farmacie; </a:t>
            </a:r>
          </a:p>
          <a:p>
            <a:r>
              <a:rPr lang="it-IT" altLang="it-IT" smtClean="0"/>
              <a:t>predisposizioni di </a:t>
            </a:r>
            <a:r>
              <a:rPr lang="it-IT" altLang="it-IT" b="1" smtClean="0"/>
              <a:t>report </a:t>
            </a:r>
            <a:r>
              <a:rPr lang="it-IT" altLang="it-IT" smtClean="0"/>
              <a:t>statistici sulla spesa farmaceutica; </a:t>
            </a:r>
          </a:p>
          <a:p>
            <a:r>
              <a:rPr lang="it-IT" altLang="it-IT" smtClean="0"/>
              <a:t>verifica regolarità delle fatturazioni presentate; </a:t>
            </a:r>
            <a:r>
              <a:rPr lang="it-IT" altLang="it-IT" b="1" smtClean="0"/>
              <a:t>liquidazione</a:t>
            </a:r>
            <a:r>
              <a:rPr lang="it-IT" altLang="it-IT" smtClean="0"/>
              <a:t> delle competenze mensili alle farmacie ed alle sanitarie; </a:t>
            </a:r>
            <a:r>
              <a:rPr lang="it-IT" altLang="it-IT" b="1" smtClean="0"/>
              <a:t>riscontri contabili </a:t>
            </a:r>
            <a:r>
              <a:rPr lang="it-IT" altLang="it-IT" smtClean="0"/>
              <a:t>sulle forniture; predisposizione </a:t>
            </a:r>
            <a:r>
              <a:rPr lang="it-IT" altLang="it-IT" b="1" smtClean="0"/>
              <a:t>addebiti/accrediti</a:t>
            </a:r>
            <a:r>
              <a:rPr lang="it-IT" altLang="it-IT" smtClean="0"/>
              <a:t> derivanti da eventuali irregolarità; 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800" dirty="0" smtClean="0"/>
              <a:t>IL SERVIZIO FARMACEUTICO – Area VIGILANZA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476250"/>
            <a:ext cx="8610600" cy="1292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/>
              <a:t>Di cosa parlerò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193925"/>
            <a:ext cx="11258550" cy="40243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0070C0"/>
                </a:solidFill>
              </a:rPr>
              <a:t>Strutturazione area farmaceutica nelle Aziende sanitarie – ruolo farmacista SSN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/>
              <a:t> </a:t>
            </a:r>
            <a:r>
              <a:rPr lang="it-IT" dirty="0" smtClean="0"/>
              <a:t>  (area </a:t>
            </a:r>
            <a:r>
              <a:rPr lang="it-IT" dirty="0" err="1" smtClean="0"/>
              <a:t>governance</a:t>
            </a:r>
            <a:r>
              <a:rPr lang="it-IT" dirty="0" smtClean="0"/>
              <a:t> – vigilanza -  logistica/dispensativa – galenica)</a:t>
            </a:r>
            <a:endParaRPr lang="it-IT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0070C0"/>
                </a:solidFill>
              </a:rPr>
              <a:t>Come sta cambiando il ruolo del farmacista SSN e perché?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smtClean="0"/>
              <a:t>   (</a:t>
            </a:r>
            <a:r>
              <a:rPr lang="it-IT" dirty="0" err="1" smtClean="0"/>
              <a:t>governance</a:t>
            </a:r>
            <a:r>
              <a:rPr lang="it-IT" dirty="0" smtClean="0"/>
              <a:t>- sostenibilità – appropriatezza – aderenza al trattamento – analisi  studi clinici - sperimentazione e analisi dati)</a:t>
            </a:r>
            <a:endParaRPr lang="it-IT" dirty="0"/>
          </a:p>
          <a:p>
            <a:pPr fontAlgn="auto">
              <a:spcAft>
                <a:spcPts val="0"/>
              </a:spcAft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verifica </a:t>
            </a:r>
            <a:r>
              <a:rPr lang="it-IT" dirty="0"/>
              <a:t>del rispetto delle </a:t>
            </a:r>
            <a:r>
              <a:rPr lang="it-IT" b="1" dirty="0"/>
              <a:t>normative nazionali e regionali </a:t>
            </a:r>
            <a:r>
              <a:rPr lang="it-IT" dirty="0"/>
              <a:t>per l’erogazione di prescrizioni a carico del S.S.N. (ticket/ esenzione dalla partecipazione al costo delle relative prestazioni, vincoli prescrittivi dei farmaci, </a:t>
            </a:r>
            <a:r>
              <a:rPr lang="it-IT" b="1" dirty="0"/>
              <a:t>prescrizioni errate</a:t>
            </a:r>
            <a:r>
              <a:rPr lang="it-IT" dirty="0"/>
              <a:t>, gestione delle contestazioni, rappresentatività in seno alla </a:t>
            </a:r>
            <a:r>
              <a:rPr lang="it-IT" b="1" dirty="0"/>
              <a:t>Commissione Farmaceutica Aziendale</a:t>
            </a:r>
            <a:r>
              <a:rPr lang="it-IT" dirty="0"/>
              <a:t>); </a:t>
            </a:r>
            <a:endParaRPr lang="it-IT" dirty="0" smtClean="0"/>
          </a:p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Monitoraggio verifica  dei prodotti di </a:t>
            </a:r>
            <a:r>
              <a:rPr lang="it-IT" b="1" dirty="0" smtClean="0"/>
              <a:t>assistenza integrativa </a:t>
            </a:r>
            <a:r>
              <a:rPr lang="it-IT" dirty="0" smtClean="0"/>
              <a:t>(</a:t>
            </a:r>
            <a:r>
              <a:rPr lang="it-IT" dirty="0" err="1" smtClean="0"/>
              <a:t>stomie</a:t>
            </a:r>
            <a:r>
              <a:rPr lang="it-IT" dirty="0"/>
              <a:t>, </a:t>
            </a:r>
            <a:r>
              <a:rPr lang="it-IT" dirty="0" smtClean="0"/>
              <a:t>cateteri, presidi </a:t>
            </a:r>
            <a:r>
              <a:rPr lang="it-IT" dirty="0"/>
              <a:t>per diabetici, prodotti dietetici per malattie metaboliche ereditarie e neuropatici</a:t>
            </a:r>
            <a:r>
              <a:rPr lang="it-IT" dirty="0" smtClean="0"/>
              <a:t>);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b="1" dirty="0" smtClean="0"/>
              <a:t>Comunicazioni istituzionali alle Farmacie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800" dirty="0" smtClean="0"/>
              <a:t>IL SERVIZIO FARMACEUTICO – Area VIGILANZA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/>
              <a:t>Attività </a:t>
            </a:r>
            <a:r>
              <a:rPr lang="it-IT" b="1" dirty="0"/>
              <a:t>istruttoria, autorizzativa e giuridico-legislativa</a:t>
            </a:r>
            <a:r>
              <a:rPr lang="it-IT" dirty="0"/>
              <a:t>: attività istruttoria per il rilascio di atti aziendali in materia di autorizzazioni alle farmacie ed ai distributori intermedi/depositari di farmaci per uso umano (sostituzioni Direzioni tecniche); </a:t>
            </a:r>
            <a:endParaRPr lang="it-IT" dirty="0" smtClean="0"/>
          </a:p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attività </a:t>
            </a:r>
            <a:r>
              <a:rPr lang="it-IT" dirty="0"/>
              <a:t>istruttoria per i </a:t>
            </a:r>
            <a:r>
              <a:rPr lang="it-IT" b="1" dirty="0"/>
              <a:t>provvedimenti </a:t>
            </a:r>
            <a:r>
              <a:rPr lang="it-IT" b="1" dirty="0" smtClean="0"/>
              <a:t>in </a:t>
            </a:r>
            <a:r>
              <a:rPr lang="it-IT" b="1" dirty="0"/>
              <a:t>materia di esercizi farmaceutici </a:t>
            </a:r>
            <a:r>
              <a:rPr lang="it-IT" dirty="0"/>
              <a:t>(es. nuove aperture, trasferimenti di titolarità a persone fisiche e a persone giuridiche, gestioni provvisorie, gestioni ereditarie, trasferimenti dei locali di </a:t>
            </a:r>
            <a:r>
              <a:rPr lang="it-IT" dirty="0" smtClean="0"/>
              <a:t>farmacia, </a:t>
            </a:r>
            <a:r>
              <a:rPr lang="it-IT" dirty="0"/>
              <a:t>apertura dispensari farmaceutici, apertura succursali stagionali ecc.), apertura distributori intermedi e depositari di farmaci uso </a:t>
            </a:r>
            <a:r>
              <a:rPr lang="it-IT" dirty="0" smtClean="0"/>
              <a:t>umano;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prstClr val="black"/>
                </a:solidFill>
              </a:rPr>
              <a:t>proposte di revisione della Pianta Organica delle sedi farmaceutiche</a:t>
            </a:r>
            <a:r>
              <a:rPr lang="it-IT" sz="2000" dirty="0" smtClean="0">
                <a:solidFill>
                  <a:prstClr val="black"/>
                </a:solidFill>
              </a:rPr>
              <a:t>;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/>
              <a:t>d</a:t>
            </a:r>
            <a:r>
              <a:rPr lang="it-IT" dirty="0" smtClean="0"/>
              <a:t>etermina </a:t>
            </a:r>
            <a:r>
              <a:rPr lang="it-IT" dirty="0"/>
              <a:t>ed autorizza al pagamento delle indennità di residenza per le farmacie rurali e di gestione per i dispensari </a:t>
            </a:r>
            <a:r>
              <a:rPr lang="it-IT" dirty="0" smtClean="0"/>
              <a:t>farmaceutici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b="1" dirty="0" smtClean="0"/>
              <a:t>certificazione</a:t>
            </a:r>
            <a:r>
              <a:rPr lang="it-IT" dirty="0" smtClean="0"/>
              <a:t> </a:t>
            </a:r>
            <a:r>
              <a:rPr lang="it-IT" dirty="0"/>
              <a:t>dei servizi prestati dal personale farmacista dipendente dalle farmacie del territorio e dei titolari; 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800" dirty="0" smtClean="0"/>
              <a:t>IL SERVIZIO FARMACEUTICO – Area VIGILANZA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768475"/>
            <a:ext cx="10820400" cy="402431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Vigilanza </a:t>
            </a:r>
            <a:r>
              <a:rPr lang="it-IT" dirty="0"/>
              <a:t>sul servizio </a:t>
            </a:r>
            <a:r>
              <a:rPr lang="it-IT" dirty="0" smtClean="0"/>
              <a:t>farmaceutico; 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b="1" dirty="0" smtClean="0"/>
              <a:t>attività </a:t>
            </a:r>
            <a:r>
              <a:rPr lang="it-IT" b="1" dirty="0"/>
              <a:t>ispettive </a:t>
            </a:r>
            <a:r>
              <a:rPr lang="it-IT" dirty="0"/>
              <a:t>sugli esercizi farmaceutici, sulle parafarmacie, sui Distributori Intermedi e Depositari di medicinali per uso umano; </a:t>
            </a:r>
            <a:endParaRPr lang="it-IT" dirty="0" smtClean="0"/>
          </a:p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gestione </a:t>
            </a:r>
            <a:r>
              <a:rPr lang="it-IT" dirty="0"/>
              <a:t>dei processi di rilevazione e </a:t>
            </a:r>
            <a:r>
              <a:rPr lang="it-IT" b="1" dirty="0"/>
              <a:t>distruzione dei farmaci ad azione stupefacente</a:t>
            </a:r>
            <a:r>
              <a:rPr lang="it-IT" dirty="0"/>
              <a:t>; </a:t>
            </a:r>
            <a:endParaRPr lang="it-IT" dirty="0" smtClean="0"/>
          </a:p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proposte </a:t>
            </a:r>
            <a:r>
              <a:rPr lang="it-IT" dirty="0"/>
              <a:t>di </a:t>
            </a:r>
            <a:r>
              <a:rPr lang="it-IT" b="1" dirty="0"/>
              <a:t>orari di apertura e chiusura delle farmacie</a:t>
            </a:r>
            <a:r>
              <a:rPr lang="it-IT" dirty="0"/>
              <a:t>; calendarizzazione dei </a:t>
            </a:r>
            <a:r>
              <a:rPr lang="it-IT" b="1" dirty="0"/>
              <a:t>turni diurni notturni e festivi </a:t>
            </a:r>
            <a:r>
              <a:rPr lang="it-IT" dirty="0"/>
              <a:t>delle farmacie; definizione periodi di </a:t>
            </a:r>
            <a:r>
              <a:rPr lang="it-IT" b="1" dirty="0"/>
              <a:t>ferie</a:t>
            </a:r>
            <a:r>
              <a:rPr lang="it-IT" dirty="0"/>
              <a:t> delle farmacie; </a:t>
            </a:r>
            <a:endParaRPr lang="it-IT" dirty="0" smtClean="0"/>
          </a:p>
          <a:p>
            <a:pPr fontAlgn="auto">
              <a:spcAft>
                <a:spcPts val="0"/>
              </a:spcAft>
              <a:defRPr/>
            </a:pPr>
            <a:r>
              <a:rPr lang="it-IT" b="1" dirty="0" smtClean="0"/>
              <a:t>segnalazioni </a:t>
            </a:r>
            <a:r>
              <a:rPr lang="it-IT" b="1" dirty="0"/>
              <a:t>di </a:t>
            </a:r>
            <a:r>
              <a:rPr lang="it-IT" b="1" dirty="0" smtClean="0"/>
              <a:t>ritiro </a:t>
            </a:r>
            <a:r>
              <a:rPr lang="it-IT" dirty="0"/>
              <a:t>compreso le revoche di utilizzo di medicinali agli operatori sanitari sul territorio</a:t>
            </a:r>
            <a:r>
              <a:rPr lang="it-IT" dirty="0" smtClean="0"/>
              <a:t>;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segnalazione </a:t>
            </a:r>
            <a:r>
              <a:rPr lang="it-IT" dirty="0"/>
              <a:t>di </a:t>
            </a:r>
            <a:r>
              <a:rPr lang="it-IT" b="1" dirty="0"/>
              <a:t>furti di ricettari e di ricette falsificate</a:t>
            </a:r>
            <a:r>
              <a:rPr lang="it-IT" dirty="0"/>
              <a:t>; </a:t>
            </a:r>
            <a:endParaRPr lang="it-IT" dirty="0" smtClean="0"/>
          </a:p>
          <a:p>
            <a:pPr fontAlgn="auto">
              <a:spcAft>
                <a:spcPts val="0"/>
              </a:spcAft>
              <a:defRPr/>
            </a:pPr>
            <a:r>
              <a:rPr lang="it-IT" dirty="0"/>
              <a:t>c</a:t>
            </a:r>
            <a:r>
              <a:rPr lang="it-IT" dirty="0" smtClean="0"/>
              <a:t>ollaborazione alle indagini di Forze di Polizia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338513" y="476250"/>
            <a:ext cx="8610600" cy="1292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800" dirty="0" smtClean="0"/>
              <a:t>IL SERVIZIO FARMACEUTICO – Area VIGILANZA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24088" y="763588"/>
            <a:ext cx="9879012" cy="1293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/>
              <a:t>COME è cambiato il ruolo per i Farmacisti delle Aziende Sanitarie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Accanto alle aree «istituzionali e storiche» legate all’aspetto di </a:t>
            </a:r>
            <a:r>
              <a:rPr lang="it-IT" b="1" dirty="0" smtClean="0"/>
              <a:t>vigilanza</a:t>
            </a:r>
            <a:r>
              <a:rPr lang="it-IT" dirty="0" smtClean="0"/>
              <a:t> e </a:t>
            </a:r>
            <a:r>
              <a:rPr lang="it-IT" b="1" dirty="0" smtClean="0"/>
              <a:t>galenica</a:t>
            </a:r>
            <a:r>
              <a:rPr lang="it-IT" dirty="0" smtClean="0"/>
              <a:t> che sono state implementate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Minor peso all’aspetto di </a:t>
            </a:r>
            <a:r>
              <a:rPr lang="it-IT" b="1" dirty="0" smtClean="0"/>
              <a:t>dispensazione</a:t>
            </a:r>
            <a:r>
              <a:rPr lang="it-IT" dirty="0" smtClean="0"/>
              <a:t> (crescita esponenziale DPC)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Processo di «</a:t>
            </a:r>
            <a:r>
              <a:rPr lang="it-IT" dirty="0" err="1" smtClean="0"/>
              <a:t>territorializzazione</a:t>
            </a:r>
            <a:r>
              <a:rPr lang="it-IT" dirty="0" smtClean="0"/>
              <a:t>» del farmaco (accelerato dalla pandemia COVID-19, es. BPCO, </a:t>
            </a:r>
            <a:r>
              <a:rPr lang="it-IT" dirty="0"/>
              <a:t>n</a:t>
            </a:r>
            <a:r>
              <a:rPr lang="it-IT" dirty="0" smtClean="0"/>
              <a:t>uovi anticoagulanti orali, diabete)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Negli ultimi anni le Direzioni aziendali hanno spinto per una figura di farmacista specializzata sugli aspetti di </a:t>
            </a:r>
            <a:r>
              <a:rPr lang="it-IT" b="1" dirty="0" err="1" smtClean="0"/>
              <a:t>governance</a:t>
            </a:r>
            <a:r>
              <a:rPr lang="it-IT" b="1" dirty="0" smtClean="0"/>
              <a:t> e appropriatezza </a:t>
            </a:r>
            <a:r>
              <a:rPr lang="it-IT" dirty="0" smtClean="0"/>
              <a:t>e </a:t>
            </a:r>
            <a:r>
              <a:rPr lang="it-IT" b="1" dirty="0" smtClean="0"/>
              <a:t>aderenza</a:t>
            </a:r>
            <a:r>
              <a:rPr lang="it-IT" dirty="0" smtClean="0"/>
              <a:t> al trattamento.   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Maggior interconnessione con la Farmacia dei Servizi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71320-8A68-47EB-AB7E-5BADC0F7BDB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10702925" y="1506538"/>
            <a:ext cx="179388" cy="180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10702925" y="1771650"/>
            <a:ext cx="179388" cy="180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10702925" y="2038350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10702925" y="2316163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10702925" y="2568575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10702925" y="2833688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66988" y="1714500"/>
            <a:ext cx="36734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b="1" dirty="0">
                <a:latin typeface="+mn-lt"/>
              </a:rPr>
              <a:t>Funzioni di vigilanza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Funzioni di produzione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Funzione logistica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it-IT" b="1" dirty="0">
              <a:latin typeface="+mn-lt"/>
            </a:endParaRPr>
          </a:p>
        </p:txBody>
      </p:sp>
      <p:sp>
        <p:nvSpPr>
          <p:cNvPr id="7" name="Freccia circolare a destra 6"/>
          <p:cNvSpPr/>
          <p:nvPr/>
        </p:nvSpPr>
        <p:spPr>
          <a:xfrm>
            <a:off x="2058988" y="1851025"/>
            <a:ext cx="360362" cy="13620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3019" name="CasellaDiTesto 7"/>
          <p:cNvSpPr txBox="1">
            <a:spLocks noChangeArrowheads="1"/>
          </p:cNvSpPr>
          <p:nvPr/>
        </p:nvSpPr>
        <p:spPr bwMode="auto">
          <a:xfrm>
            <a:off x="2566988" y="2747963"/>
            <a:ext cx="7986712" cy="3140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/>
              <a:t>Autorizzazione apertura farmacie territoriali;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/>
              <a:t>Attività ispettive delle U.O. (verifica armadi, stupefacenti) in ospedale e sul territorio;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i="1"/>
              <a:t>Internal auditing </a:t>
            </a:r>
            <a:r>
              <a:rPr lang="it-IT" altLang="it-IT"/>
              <a:t>e attività ispettive magazzini;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/>
              <a:t>Attività di agente contabile;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/>
              <a:t>Attività di farmaco e dispositivo vigilanza (monitoraggio della sicurezza dei trattamenti, segnalazione ADR, farmaci difettosi, analisi raccomandazioni Ministero della Salute);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/>
              <a:t>Controllo delle prescrizioni (ricette, registri/PT, flusso F, monitoraggio delle iperprescrizioni).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>
                <a:solidFill>
                  <a:srgbClr val="000000"/>
                </a:solidFill>
              </a:rPr>
              <a:t>Rapporto con le farmacie e sviluppo collaborazioni</a:t>
            </a:r>
          </a:p>
        </p:txBody>
      </p:sp>
      <p:sp>
        <p:nvSpPr>
          <p:cNvPr id="43020" name="CasellaDiTesto 9"/>
          <p:cNvSpPr txBox="1">
            <a:spLocks noChangeArrowheads="1"/>
          </p:cNvSpPr>
          <p:nvPr/>
        </p:nvSpPr>
        <p:spPr bwMode="auto">
          <a:xfrm>
            <a:off x="2778125" y="965200"/>
            <a:ext cx="720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it-IT" altLang="it-IT"/>
              <a:t>Il farmacista ha da sempre svolto un ruolo cruciale all’interno delle Aziende sanitarie: </a:t>
            </a:r>
          </a:p>
        </p:txBody>
      </p:sp>
      <p:sp>
        <p:nvSpPr>
          <p:cNvPr id="43021" name="Titolo 1"/>
          <p:cNvSpPr txBox="1">
            <a:spLocks/>
          </p:cNvSpPr>
          <p:nvPr/>
        </p:nvSpPr>
        <p:spPr bwMode="auto">
          <a:xfrm>
            <a:off x="4121150" y="477838"/>
            <a:ext cx="78247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63" tIns="51581" rIns="103163" bIns="51581" anchor="ctr"/>
          <a:lstStyle>
            <a:lvl1pPr defTabSz="1030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1030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1030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1030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1030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214F8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Funzioni tradizionali della farmacia delle Aziende Sanitarie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0A09E30-5F88-BD4E-BDD4-16D4486C4EBF}"/>
              </a:ext>
            </a:extLst>
          </p:cNvPr>
          <p:cNvSpPr/>
          <p:nvPr/>
        </p:nvSpPr>
        <p:spPr>
          <a:xfrm>
            <a:off x="10702925" y="1233488"/>
            <a:ext cx="179388" cy="1793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0922BF2-B209-E846-A79D-1800692DB1FD}"/>
              </a:ext>
            </a:extLst>
          </p:cNvPr>
          <p:cNvSpPr/>
          <p:nvPr/>
        </p:nvSpPr>
        <p:spPr>
          <a:xfrm>
            <a:off x="10702925" y="965200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76F55-8094-47F3-A936-C66180E45A2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10702925" y="1506538"/>
            <a:ext cx="179388" cy="180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10702925" y="1771650"/>
            <a:ext cx="179388" cy="180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10702925" y="2038350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10702925" y="2316163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10702925" y="2568575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10702925" y="2833688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7" name="Freccia circolare a destra 6"/>
          <p:cNvSpPr/>
          <p:nvPr/>
        </p:nvSpPr>
        <p:spPr>
          <a:xfrm>
            <a:off x="2058988" y="2214563"/>
            <a:ext cx="360362" cy="15017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4042" name="CasellaDiTesto 7"/>
          <p:cNvSpPr txBox="1">
            <a:spLocks noChangeArrowheads="1"/>
          </p:cNvSpPr>
          <p:nvPr/>
        </p:nvSpPr>
        <p:spPr bwMode="auto">
          <a:xfrm>
            <a:off x="2566988" y="3352800"/>
            <a:ext cx="7986712" cy="12001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/>
              <a:t>Area oncologica (produzione e dispensazione del farmaco) UFA;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>
                <a:solidFill>
                  <a:srgbClr val="000000"/>
                </a:solidFill>
              </a:rPr>
              <a:t>Radiofarmacia;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>
                <a:solidFill>
                  <a:srgbClr val="000000"/>
                </a:solidFill>
              </a:rPr>
              <a:t>Nutrizione parenterale;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>
                <a:solidFill>
                  <a:srgbClr val="000000"/>
                </a:solidFill>
              </a:rPr>
              <a:t>Galenica sterile e non sterile.</a:t>
            </a:r>
          </a:p>
        </p:txBody>
      </p:sp>
      <p:sp>
        <p:nvSpPr>
          <p:cNvPr id="44043" name="CasellaDiTesto 9"/>
          <p:cNvSpPr txBox="1">
            <a:spLocks noChangeArrowheads="1"/>
          </p:cNvSpPr>
          <p:nvPr/>
        </p:nvSpPr>
        <p:spPr bwMode="auto">
          <a:xfrm>
            <a:off x="2640013" y="996950"/>
            <a:ext cx="720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it-IT" altLang="it-IT"/>
              <a:t>Il farmacista ha da sempre svolto un ruolo cruciale all’interno delle Aziende sanitarie: </a:t>
            </a:r>
          </a:p>
        </p:txBody>
      </p:sp>
      <p:sp>
        <p:nvSpPr>
          <p:cNvPr id="44044" name="Titolo 1"/>
          <p:cNvSpPr txBox="1">
            <a:spLocks/>
          </p:cNvSpPr>
          <p:nvPr/>
        </p:nvSpPr>
        <p:spPr bwMode="auto">
          <a:xfrm>
            <a:off x="4302125" y="433388"/>
            <a:ext cx="89154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63" tIns="51581" rIns="103163" bIns="51581" anchor="ctr"/>
          <a:lstStyle>
            <a:lvl1pPr defTabSz="1030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1030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1030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1030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1030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214F8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Funzioni tradizionali della farmacia delle Aziende Sanitarie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0A09E30-5F88-BD4E-BDD4-16D4486C4EBF}"/>
              </a:ext>
            </a:extLst>
          </p:cNvPr>
          <p:cNvSpPr/>
          <p:nvPr/>
        </p:nvSpPr>
        <p:spPr>
          <a:xfrm>
            <a:off x="10702925" y="1233488"/>
            <a:ext cx="179388" cy="1793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0922BF2-B209-E846-A79D-1800692DB1FD}"/>
              </a:ext>
            </a:extLst>
          </p:cNvPr>
          <p:cNvSpPr/>
          <p:nvPr/>
        </p:nvSpPr>
        <p:spPr>
          <a:xfrm>
            <a:off x="10702925" y="965200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5E8DCDB-5078-1544-8E07-A0F655934A7D}"/>
              </a:ext>
            </a:extLst>
          </p:cNvPr>
          <p:cNvSpPr/>
          <p:nvPr/>
        </p:nvSpPr>
        <p:spPr>
          <a:xfrm>
            <a:off x="2566988" y="1714500"/>
            <a:ext cx="36734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Funzioni di vigilanza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b="1" dirty="0">
                <a:latin typeface="+mn-lt"/>
              </a:rPr>
              <a:t>Funzioni di produzione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Funzione logistica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it-IT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F758D-ABF4-4FFD-8324-DAFAAAA81DF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10702925" y="1506538"/>
            <a:ext cx="179388" cy="180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10702925" y="1771650"/>
            <a:ext cx="179388" cy="180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10702925" y="2038350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10702925" y="2316163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10702925" y="2568575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10702925" y="2833688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7" name="Freccia circolare a destra 6"/>
          <p:cNvSpPr/>
          <p:nvPr/>
        </p:nvSpPr>
        <p:spPr>
          <a:xfrm>
            <a:off x="2078038" y="2495550"/>
            <a:ext cx="360362" cy="6461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5066" name="CasellaDiTesto 7"/>
          <p:cNvSpPr txBox="1">
            <a:spLocks noChangeArrowheads="1"/>
          </p:cNvSpPr>
          <p:nvPr/>
        </p:nvSpPr>
        <p:spPr bwMode="auto">
          <a:xfrm>
            <a:off x="2566988" y="2851150"/>
            <a:ext cx="8386762" cy="2308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/>
              <a:t>Valutazione richieste farmaci e dispositivi da reparti ospedalieri e territoriali: 	- Attività di routine (80%);</a:t>
            </a:r>
          </a:p>
          <a:p>
            <a:pPr lvl="3" eaLnBrk="1" hangingPunct="1"/>
            <a:r>
              <a:rPr lang="it-IT" altLang="it-IT"/>
              <a:t>	- Gestione del prodotto critico/alto costo (20%);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/>
              <a:t>Gestione degli ordini (attività di routine, programmazione scorte, gestione del prodotto critico);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/>
              <a:t>Ciclo buffer magazzino;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/>
              <a:t>Distribuzione diretta e gestione del relativo flusso informativo Gestione e monitoraggio attività di trasporto e conservazione</a:t>
            </a:r>
          </a:p>
        </p:txBody>
      </p:sp>
      <p:sp>
        <p:nvSpPr>
          <p:cNvPr id="45067" name="CasellaDiTesto 9"/>
          <p:cNvSpPr txBox="1">
            <a:spLocks noChangeArrowheads="1"/>
          </p:cNvSpPr>
          <p:nvPr/>
        </p:nvSpPr>
        <p:spPr bwMode="auto">
          <a:xfrm>
            <a:off x="2640013" y="1022350"/>
            <a:ext cx="720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it-IT" altLang="it-IT"/>
              <a:t>Il farmacista ha da sempre svolto un ruolo cruciale all’interno delle Aziende sanitarie: </a:t>
            </a:r>
          </a:p>
        </p:txBody>
      </p:sp>
      <p:sp>
        <p:nvSpPr>
          <p:cNvPr id="45068" name="Titolo 1"/>
          <p:cNvSpPr txBox="1">
            <a:spLocks/>
          </p:cNvSpPr>
          <p:nvPr/>
        </p:nvSpPr>
        <p:spPr bwMode="auto">
          <a:xfrm>
            <a:off x="4305300" y="417513"/>
            <a:ext cx="89154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63" tIns="51581" rIns="103163" bIns="51581" anchor="ctr"/>
          <a:lstStyle>
            <a:lvl1pPr defTabSz="1030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1030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1030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1030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1030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214F8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Funzioni tradizionali della farmacia delle Aziende Sanitarie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0A09E30-5F88-BD4E-BDD4-16D4486C4EBF}"/>
              </a:ext>
            </a:extLst>
          </p:cNvPr>
          <p:cNvSpPr/>
          <p:nvPr/>
        </p:nvSpPr>
        <p:spPr>
          <a:xfrm>
            <a:off x="10702925" y="1233488"/>
            <a:ext cx="179388" cy="1793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0922BF2-B209-E846-A79D-1800692DB1FD}"/>
              </a:ext>
            </a:extLst>
          </p:cNvPr>
          <p:cNvSpPr/>
          <p:nvPr/>
        </p:nvSpPr>
        <p:spPr>
          <a:xfrm>
            <a:off x="10702925" y="965200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82A79194-9F19-114E-8F36-438F985CE986}"/>
              </a:ext>
            </a:extLst>
          </p:cNvPr>
          <p:cNvSpPr/>
          <p:nvPr/>
        </p:nvSpPr>
        <p:spPr>
          <a:xfrm>
            <a:off x="2566988" y="1714500"/>
            <a:ext cx="367347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Funzioni di vigilanza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Funzioni di produzione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b="1" dirty="0">
                <a:latin typeface="+mn-lt"/>
              </a:rPr>
              <a:t>Funzione logistica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34661-9B7F-4935-BEEF-C0E0B72E26F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10702925" y="1506538"/>
            <a:ext cx="179388" cy="180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10702925" y="1771650"/>
            <a:ext cx="179388" cy="180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10702925" y="2038350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10702925" y="2316163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10702925" y="2568575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10702925" y="2833688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46089" name="Rettangolo 4"/>
          <p:cNvSpPr>
            <a:spLocks noChangeArrowheads="1"/>
          </p:cNvSpPr>
          <p:nvPr/>
        </p:nvSpPr>
        <p:spPr bwMode="auto">
          <a:xfrm>
            <a:off x="1955800" y="2227263"/>
            <a:ext cx="3671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 typeface="Century Gothic" panose="020B0502020202020204" pitchFamily="34" charset="0"/>
              <a:buAutoNum type="arabicPeriod"/>
            </a:pPr>
            <a:r>
              <a:rPr lang="it-IT" altLang="it-IT" b="1"/>
              <a:t>Funzioni di vigilanza</a:t>
            </a:r>
          </a:p>
          <a:p>
            <a:pPr eaLnBrk="1" hangingPunct="1">
              <a:buFont typeface="Century Gothic" panose="020B0502020202020204" pitchFamily="34" charset="0"/>
              <a:buAutoNum type="arabicPeriod"/>
            </a:pPr>
            <a:r>
              <a:rPr lang="it-IT" altLang="it-IT" b="1"/>
              <a:t>Funzioni di produzione</a:t>
            </a:r>
          </a:p>
          <a:p>
            <a:pPr eaLnBrk="1" hangingPunct="1">
              <a:buFont typeface="Century Gothic" panose="020B0502020202020204" pitchFamily="34" charset="0"/>
              <a:buAutoNum type="arabicPeriod"/>
            </a:pPr>
            <a:r>
              <a:rPr lang="it-IT" altLang="it-IT" b="1"/>
              <a:t>Funzione logistica </a:t>
            </a:r>
            <a:endParaRPr lang="it-IT" altLang="it-IT"/>
          </a:p>
        </p:txBody>
      </p:sp>
      <p:sp>
        <p:nvSpPr>
          <p:cNvPr id="46090" name="CasellaDiTesto 7"/>
          <p:cNvSpPr txBox="1">
            <a:spLocks noChangeArrowheads="1"/>
          </p:cNvSpPr>
          <p:nvPr/>
        </p:nvSpPr>
        <p:spPr bwMode="auto">
          <a:xfrm>
            <a:off x="1955800" y="4679950"/>
            <a:ext cx="8558213" cy="646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it-IT" altLang="it-IT"/>
              <a:t>A queste si aggiunge un ruolo innovativo di tipo strategico e operativo, importante per conseguire gli obiettivi strategici Aziendali di </a:t>
            </a:r>
            <a:r>
              <a:rPr lang="it-IT" altLang="it-IT" b="1">
                <a:solidFill>
                  <a:srgbClr val="000000"/>
                </a:solidFill>
              </a:rPr>
              <a:t>governance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6091" name="CasellaDiTesto 9"/>
          <p:cNvSpPr txBox="1">
            <a:spLocks noChangeArrowheads="1"/>
          </p:cNvSpPr>
          <p:nvPr/>
        </p:nvSpPr>
        <p:spPr bwMode="auto">
          <a:xfrm>
            <a:off x="1955800" y="1506538"/>
            <a:ext cx="720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it-IT" altLang="it-IT"/>
              <a:t>Il farmacista ha da sempre svolto un ruolo cruciale all’interno delle Aziende sanitarie: </a:t>
            </a:r>
          </a:p>
        </p:txBody>
      </p:sp>
      <p:sp>
        <p:nvSpPr>
          <p:cNvPr id="46092" name="Titolo 1"/>
          <p:cNvSpPr txBox="1">
            <a:spLocks/>
          </p:cNvSpPr>
          <p:nvPr/>
        </p:nvSpPr>
        <p:spPr bwMode="auto">
          <a:xfrm>
            <a:off x="3052763" y="752475"/>
            <a:ext cx="89154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63" tIns="51581" rIns="103163" bIns="51581" anchor="ctr"/>
          <a:lstStyle>
            <a:lvl1pPr defTabSz="1030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1030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1030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1030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103028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214F8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Funzioni tradizionali della farmacia delle Aziende Sanitarie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0A09E30-5F88-BD4E-BDD4-16D4486C4EBF}"/>
              </a:ext>
            </a:extLst>
          </p:cNvPr>
          <p:cNvSpPr/>
          <p:nvPr/>
        </p:nvSpPr>
        <p:spPr>
          <a:xfrm>
            <a:off x="10702925" y="1233488"/>
            <a:ext cx="179388" cy="1793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0922BF2-B209-E846-A79D-1800692DB1FD}"/>
              </a:ext>
            </a:extLst>
          </p:cNvPr>
          <p:cNvSpPr/>
          <p:nvPr/>
        </p:nvSpPr>
        <p:spPr>
          <a:xfrm>
            <a:off x="10702925" y="965200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7" name="Freccia circolare a destra 6"/>
          <p:cNvSpPr/>
          <p:nvPr/>
        </p:nvSpPr>
        <p:spPr>
          <a:xfrm>
            <a:off x="1458913" y="3198813"/>
            <a:ext cx="358775" cy="12398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E09F6E-6E12-B74A-9550-3ABCAD4E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525" y="241300"/>
            <a:ext cx="8610600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400" b="1" dirty="0">
                <a:solidFill>
                  <a:srgbClr val="214F87"/>
                </a:solidFill>
              </a:rPr>
              <a:t>Complessità del ruolo del Farmacista Ospedaliero </a:t>
            </a: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74C029-0533-7444-9AE0-FEA0B0665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 numCol="2"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it-IT" dirty="0"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>
              <a:sym typeface="Wingdings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A083885-86DA-EA4D-A8E9-E71C1F8D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94859-C20E-4BA7-A77B-4C311A942DC9}" type="slidenum">
              <a:rPr lang="it-IT"/>
              <a:pPr>
                <a:defRPr/>
              </a:pPr>
              <a:t>28</a:t>
            </a:fld>
            <a:endParaRPr lang="it-IT" dirty="0"/>
          </a:p>
        </p:txBody>
      </p:sp>
      <p:pic>
        <p:nvPicPr>
          <p:cNvPr id="47109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2038350"/>
            <a:ext cx="28098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CasellaDiTesto 6"/>
          <p:cNvSpPr txBox="1">
            <a:spLocks noChangeArrowheads="1"/>
          </p:cNvSpPr>
          <p:nvPr/>
        </p:nvSpPr>
        <p:spPr bwMode="auto">
          <a:xfrm>
            <a:off x="1366838" y="2309813"/>
            <a:ext cx="343693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b="1"/>
              <a:t>Clinici, specialisti, MMG, PLS: </a:t>
            </a:r>
            <a:r>
              <a:rPr lang="it-IT" altLang="it-IT"/>
              <a:t>Soddisfazione del bisogno terapeutico </a:t>
            </a:r>
            <a:r>
              <a:rPr lang="it-IT" altLang="it-IT">
                <a:sym typeface="Wingdings" panose="05000000000000000000" pitchFamily="2" charset="2"/>
              </a:rPr>
              <a:t> migliore efficacia clinica possibile (innovatività).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it-IT" altLang="it-IT">
              <a:sym typeface="Wingdings" panose="05000000000000000000" pitchFamily="2" charset="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b="1">
                <a:sym typeface="Wingdings" panose="05000000000000000000" pitchFamily="2" charset="2"/>
              </a:rPr>
              <a:t>Industria: </a:t>
            </a:r>
            <a:r>
              <a:rPr lang="it-IT" altLang="it-IT"/>
              <a:t>ricerca di spazi per l’introduzione di innovazioni nel SSN.</a:t>
            </a:r>
            <a:endParaRPr lang="it-IT" altLang="it-IT">
              <a:sym typeface="Wingdings" panose="05000000000000000000" pitchFamily="2" charset="2"/>
            </a:endParaRPr>
          </a:p>
        </p:txBody>
      </p:sp>
      <p:sp>
        <p:nvSpPr>
          <p:cNvPr id="47111" name="Rettangolo 8"/>
          <p:cNvSpPr>
            <a:spLocks noChangeArrowheads="1"/>
          </p:cNvSpPr>
          <p:nvPr/>
        </p:nvSpPr>
        <p:spPr bwMode="auto">
          <a:xfrm>
            <a:off x="1858963" y="1516063"/>
            <a:ext cx="8474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it-IT" altLang="it-IT"/>
              <a:t>Il farmacista deve confrontarsi con gli interessi dei diversi </a:t>
            </a:r>
            <a:r>
              <a:rPr lang="it-IT" altLang="it-IT" i="1"/>
              <a:t>stakeholders</a:t>
            </a:r>
            <a:r>
              <a:rPr lang="it-IT" altLang="it-IT"/>
              <a:t>: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3F51D17-296C-0443-B543-4831F25C657C}"/>
              </a:ext>
            </a:extLst>
          </p:cNvPr>
          <p:cNvSpPr/>
          <p:nvPr/>
        </p:nvSpPr>
        <p:spPr>
          <a:xfrm>
            <a:off x="10702925" y="1771650"/>
            <a:ext cx="179388" cy="180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11A5AFD-C9AC-B94D-B9CC-FF97BD39D631}"/>
              </a:ext>
            </a:extLst>
          </p:cNvPr>
          <p:cNvSpPr/>
          <p:nvPr/>
        </p:nvSpPr>
        <p:spPr>
          <a:xfrm>
            <a:off x="10702925" y="2038350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AFCD1E0-9808-1B4B-84E0-8076092CF013}"/>
              </a:ext>
            </a:extLst>
          </p:cNvPr>
          <p:cNvSpPr/>
          <p:nvPr/>
        </p:nvSpPr>
        <p:spPr>
          <a:xfrm>
            <a:off x="10702925" y="2303463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5410F8C-C2E4-0B40-908A-2F3A322E2E49}"/>
              </a:ext>
            </a:extLst>
          </p:cNvPr>
          <p:cNvSpPr/>
          <p:nvPr/>
        </p:nvSpPr>
        <p:spPr>
          <a:xfrm>
            <a:off x="10702925" y="2568575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9B95EA8-7C32-E246-A370-8054D7B4AD35}"/>
              </a:ext>
            </a:extLst>
          </p:cNvPr>
          <p:cNvSpPr/>
          <p:nvPr/>
        </p:nvSpPr>
        <p:spPr>
          <a:xfrm>
            <a:off x="10702925" y="2833688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CE74E934-48A6-2346-BD60-3FF159FB1D86}"/>
              </a:ext>
            </a:extLst>
          </p:cNvPr>
          <p:cNvSpPr/>
          <p:nvPr/>
        </p:nvSpPr>
        <p:spPr>
          <a:xfrm>
            <a:off x="10702925" y="1262063"/>
            <a:ext cx="179388" cy="180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47118" name="CasellaDiTesto 7"/>
          <p:cNvSpPr txBox="1">
            <a:spLocks noChangeArrowheads="1"/>
          </p:cNvSpPr>
          <p:nvPr/>
        </p:nvSpPr>
        <p:spPr bwMode="auto">
          <a:xfrm>
            <a:off x="7524750" y="2276475"/>
            <a:ext cx="3395663" cy="3140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b="1"/>
              <a:t>Azienda Sanitaria:</a:t>
            </a:r>
            <a:r>
              <a:rPr lang="it-IT" altLang="it-IT"/>
              <a:t> rispetto dei criteri di appropriatezza, sostenibilità, efficienza a fronte di risorse limitate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it-IT" altLang="it-IT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b="1"/>
              <a:t>SSN, Regione: </a:t>
            </a:r>
            <a:r>
              <a:rPr lang="it-IT" altLang="it-IT"/>
              <a:t>introduzione di vincoli di spesa, sistema a silos, rendicontazione trasparente.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56FF9E96-E281-5542-BC6B-6BDFA0957972}"/>
              </a:ext>
            </a:extLst>
          </p:cNvPr>
          <p:cNvSpPr/>
          <p:nvPr/>
        </p:nvSpPr>
        <p:spPr>
          <a:xfrm>
            <a:off x="10704513" y="1520825"/>
            <a:ext cx="179387" cy="1793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0FA5209E-6F9A-8C47-9BE0-8677FA79A31E}"/>
              </a:ext>
            </a:extLst>
          </p:cNvPr>
          <p:cNvSpPr/>
          <p:nvPr/>
        </p:nvSpPr>
        <p:spPr>
          <a:xfrm>
            <a:off x="10704513" y="1017588"/>
            <a:ext cx="179387" cy="180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47121" name="CasellaDiTesto 17"/>
          <p:cNvSpPr txBox="1">
            <a:spLocks noChangeArrowheads="1"/>
          </p:cNvSpPr>
          <p:nvPr/>
        </p:nvSpPr>
        <p:spPr bwMode="auto">
          <a:xfrm>
            <a:off x="2208213" y="5487988"/>
            <a:ext cx="8208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it-IT" altLang="it-IT"/>
              <a:t>Il farmacista delle Aziende Sanitarie deve esercitare un ruolo di garanzia delle finalità aziendali di tutela della salute dei pazienti.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2788" y="706438"/>
            <a:ext cx="8610600" cy="1292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3600" b="1" dirty="0">
                <a:solidFill>
                  <a:srgbClr val="214F87"/>
                </a:solidFill>
              </a:rPr>
              <a:t>Complessità del ruolo del Farmacista Ospedaliero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B19A5-3DBA-494A-B3CB-9821152A038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38300" y="1965325"/>
            <a:ext cx="8847138" cy="3692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</a:rPr>
              <a:t>Il farmacista riveste quindi un ruolo rilevante nell’affrontare diverse sfide: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i="1" dirty="0" err="1">
                <a:latin typeface="+mn-lt"/>
              </a:rPr>
              <a:t>Governance</a:t>
            </a:r>
            <a:r>
              <a:rPr lang="it-IT" dirty="0">
                <a:latin typeface="+mn-lt"/>
              </a:rPr>
              <a:t> nell’ottimizzazione della spesa           riduzione della spesa sanitaria pubblica e dei finanziamenti               ottimizzazione spesa allocata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>
                <a:latin typeface="+mn-lt"/>
              </a:rPr>
              <a:t>Complessità gestionale e organizzativa dovuta a fusioni e integrazioni inter-aziendali             spazio di azione ampio e complesso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>
                <a:latin typeface="+mn-lt"/>
              </a:rPr>
              <a:t>Bilancio tra offerta di farmaci/DM innovativi e appropriatezza e sostenibilità;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>
                <a:latin typeface="+mn-lt"/>
              </a:rPr>
              <a:t>Progresso scientifico e tecnologico con molti nuovi farmaci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>
                <a:latin typeface="+mn-lt"/>
              </a:rPr>
              <a:t>Crescenti aspettative dei pazienti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it-IT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it-IT" dirty="0">
              <a:latin typeface="+mn-lt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7200900" y="2644775"/>
            <a:ext cx="287338" cy="134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51E6EFAF-FF24-E24D-A19C-407F17BB07AA}"/>
              </a:ext>
            </a:extLst>
          </p:cNvPr>
          <p:cNvSpPr/>
          <p:nvPr/>
        </p:nvSpPr>
        <p:spPr>
          <a:xfrm>
            <a:off x="10702925" y="1771650"/>
            <a:ext cx="179388" cy="180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4D1EADB4-C6EE-0947-BF61-8A6F3E4184C3}"/>
              </a:ext>
            </a:extLst>
          </p:cNvPr>
          <p:cNvSpPr/>
          <p:nvPr/>
        </p:nvSpPr>
        <p:spPr>
          <a:xfrm>
            <a:off x="10702925" y="2038350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61B890E-A7FA-A746-99A3-E8E5939E7D99}"/>
              </a:ext>
            </a:extLst>
          </p:cNvPr>
          <p:cNvSpPr/>
          <p:nvPr/>
        </p:nvSpPr>
        <p:spPr>
          <a:xfrm>
            <a:off x="10702925" y="2303463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67054816-AB0D-3748-9A32-670159AA8B8D}"/>
              </a:ext>
            </a:extLst>
          </p:cNvPr>
          <p:cNvSpPr/>
          <p:nvPr/>
        </p:nvSpPr>
        <p:spPr>
          <a:xfrm>
            <a:off x="10702925" y="2568575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E24556B5-30CE-2C4A-AD23-088261310483}"/>
              </a:ext>
            </a:extLst>
          </p:cNvPr>
          <p:cNvSpPr/>
          <p:nvPr/>
        </p:nvSpPr>
        <p:spPr>
          <a:xfrm>
            <a:off x="10702925" y="2833688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714A3106-3847-D74D-B599-6749EB72E7D8}"/>
              </a:ext>
            </a:extLst>
          </p:cNvPr>
          <p:cNvSpPr/>
          <p:nvPr/>
        </p:nvSpPr>
        <p:spPr>
          <a:xfrm>
            <a:off x="10702925" y="1262063"/>
            <a:ext cx="179388" cy="180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A982D078-3844-5141-A56E-A25E17ED4EB3}"/>
              </a:ext>
            </a:extLst>
          </p:cNvPr>
          <p:cNvSpPr/>
          <p:nvPr/>
        </p:nvSpPr>
        <p:spPr>
          <a:xfrm>
            <a:off x="10704513" y="1520825"/>
            <a:ext cx="179387" cy="1793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2F44908F-5989-3B4B-B3D8-9CA286D11D0C}"/>
              </a:ext>
            </a:extLst>
          </p:cNvPr>
          <p:cNvSpPr/>
          <p:nvPr/>
        </p:nvSpPr>
        <p:spPr>
          <a:xfrm>
            <a:off x="10704513" y="1017588"/>
            <a:ext cx="179387" cy="180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6483350" y="2905125"/>
            <a:ext cx="566738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3879850" y="3703638"/>
            <a:ext cx="5683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1D1F817-591A-4E9D-9C83-406644E65AE1}" type="slidenum">
              <a:rPr lang="it-IT" altLang="it-IT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it-IT" altLang="it-IT" sz="1400">
              <a:latin typeface="Arial" panose="020B0604020202020204" pitchFamily="34" charset="0"/>
            </a:endParaRPr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5486400" y="19812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1385888" y="1981200"/>
            <a:ext cx="3541712" cy="2308225"/>
          </a:xfrm>
          <a:prstGeom prst="rect">
            <a:avLst/>
          </a:prstGeom>
          <a:solidFill>
            <a:srgbClr val="FF99CC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AREA FARMACEUTICA AZIENDE SANITARIE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(dipartimento/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direzione sanitaria)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6572250" y="1798638"/>
            <a:ext cx="3505200" cy="7080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FARMACIA OSPEDALIERA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6602413" y="4529138"/>
            <a:ext cx="3444875" cy="7064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SERVIZIO FARMACEUTICO</a:t>
            </a:r>
          </a:p>
        </p:txBody>
      </p:sp>
      <p:sp>
        <p:nvSpPr>
          <p:cNvPr id="80911" name="AutoShape 15"/>
          <p:cNvSpPr>
            <a:spLocks noChangeArrowheads="1"/>
          </p:cNvSpPr>
          <p:nvPr/>
        </p:nvSpPr>
        <p:spPr bwMode="auto">
          <a:xfrm>
            <a:off x="5486400" y="4754563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5368" name="Picture 17" descr="sinaf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25"/>
          <a:stretch>
            <a:fillRect/>
          </a:stretch>
        </p:blipFill>
        <p:spPr bwMode="auto">
          <a:xfrm>
            <a:off x="2592388" y="4632325"/>
            <a:ext cx="11303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5"/>
          <p:cNvSpPr>
            <a:spLocks noChangeArrowheads="1"/>
          </p:cNvSpPr>
          <p:nvPr/>
        </p:nvSpPr>
        <p:spPr bwMode="auto">
          <a:xfrm rot="747330">
            <a:off x="10485438" y="5116513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 rot="-909069">
            <a:off x="10488613" y="4538663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-909069">
            <a:off x="10350500" y="1724025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747330">
            <a:off x="10353675" y="2376488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nimBg="1"/>
      <p:bldP spid="80905" grpId="0" animBg="1" autoUpdateAnimBg="0"/>
      <p:bldP spid="80907" grpId="0" animBg="1" autoUpdateAnimBg="0"/>
      <p:bldP spid="80911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13038" y="758825"/>
            <a:ext cx="8610600" cy="129222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it-IT" sz="2800" b="1" dirty="0">
                <a:solidFill>
                  <a:srgbClr val="214F87"/>
                </a:solidFill>
              </a:rPr>
              <a:t>Nuovo ruolo strategico del Farmacista Ospedaliero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555D6-932D-4FC8-BA39-0039E9FBE3E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10702925" y="1255713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10702925" y="1520825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10702925" y="2038350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10702925" y="2303463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10702925" y="2568575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10702925" y="2833688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416050" y="2530475"/>
            <a:ext cx="2447925" cy="1012825"/>
          </a:xfrm>
          <a:prstGeom prst="rect">
            <a:avLst/>
          </a:prstGeom>
          <a:solidFill>
            <a:srgbClr val="214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ATTIVITÀ SVOLTE 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3863975" y="2549525"/>
            <a:ext cx="1152525" cy="441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3863975" y="2990850"/>
            <a:ext cx="1079500" cy="595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contenuto 2"/>
          <p:cNvSpPr txBox="1">
            <a:spLocks/>
          </p:cNvSpPr>
          <p:nvPr/>
        </p:nvSpPr>
        <p:spPr>
          <a:xfrm>
            <a:off x="5159375" y="2038350"/>
            <a:ext cx="5184775" cy="749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3163" tIns="51581" rIns="103163" bIns="51581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1) </a:t>
            </a:r>
            <a:r>
              <a:rPr lang="it-IT" b="1" i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Clinical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b="1" i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governance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dei farmaci e dei beni sanitari </a:t>
            </a:r>
          </a:p>
        </p:txBody>
      </p:sp>
      <p:sp>
        <p:nvSpPr>
          <p:cNvPr id="20" name="Segnaposto contenuto 2"/>
          <p:cNvSpPr txBox="1">
            <a:spLocks/>
          </p:cNvSpPr>
          <p:nvPr/>
        </p:nvSpPr>
        <p:spPr>
          <a:xfrm>
            <a:off x="5159375" y="3436938"/>
            <a:ext cx="5113338" cy="5667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3163" tIns="51581" rIns="103163" bIns="51581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2) Analisi e programmazione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60DD28E-3B40-5043-9990-6D2D055EED9D}"/>
              </a:ext>
            </a:extLst>
          </p:cNvPr>
          <p:cNvSpPr/>
          <p:nvPr/>
        </p:nvSpPr>
        <p:spPr>
          <a:xfrm>
            <a:off x="10704513" y="1773238"/>
            <a:ext cx="179387" cy="1793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6D782C0-1382-CA42-A5CF-BCC202A8778F}"/>
              </a:ext>
            </a:extLst>
          </p:cNvPr>
          <p:cNvSpPr/>
          <p:nvPr/>
        </p:nvSpPr>
        <p:spPr>
          <a:xfrm>
            <a:off x="10704513" y="976313"/>
            <a:ext cx="179387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2325" y="1009650"/>
            <a:ext cx="8610600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3200" b="1" dirty="0">
                <a:solidFill>
                  <a:srgbClr val="214F87"/>
                </a:solidFill>
              </a:rPr>
              <a:t>1 - </a:t>
            </a:r>
            <a:r>
              <a:rPr lang="it-IT" sz="3200" b="1" dirty="0" err="1">
                <a:solidFill>
                  <a:srgbClr val="214F87"/>
                </a:solidFill>
              </a:rPr>
              <a:t>Clinical</a:t>
            </a:r>
            <a:r>
              <a:rPr lang="it-IT" sz="3200" b="1" dirty="0">
                <a:solidFill>
                  <a:srgbClr val="214F87"/>
                </a:solidFill>
              </a:rPr>
              <a:t> </a:t>
            </a:r>
            <a:r>
              <a:rPr lang="it-IT" sz="3200" b="1" dirty="0" err="1">
                <a:solidFill>
                  <a:srgbClr val="214F87"/>
                </a:solidFill>
              </a:rPr>
              <a:t>governance</a:t>
            </a:r>
            <a:r>
              <a:rPr lang="it-IT" sz="3200" b="1" dirty="0">
                <a:solidFill>
                  <a:srgbClr val="214F87"/>
                </a:solidFill>
              </a:rPr>
              <a:t> dei farmaci e dei beni sanitari (1)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DAC1E-D445-462E-A4B5-599871A4CAF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" name="Segnaposto contenuto 2"/>
          <p:cNvSpPr txBox="1">
            <a:spLocks/>
          </p:cNvSpPr>
          <p:nvPr/>
        </p:nvSpPr>
        <p:spPr>
          <a:xfrm>
            <a:off x="1204913" y="2139950"/>
            <a:ext cx="9137650" cy="4176713"/>
          </a:xfrm>
          <a:prstGeom prst="rect">
            <a:avLst/>
          </a:prstGeom>
          <a:noFill/>
        </p:spPr>
        <p:txBody>
          <a:bodyPr lIns="103163" tIns="51581" rIns="103163" bIns="51581" anchor="ctr">
            <a:normAutofit lnSpcReduction="10000"/>
          </a:bodyPr>
          <a:lstStyle/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100" i="1" dirty="0" err="1">
                <a:solidFill>
                  <a:prstClr val="black"/>
                </a:solidFill>
                <a:latin typeface="+mn-lt"/>
              </a:rPr>
              <a:t>Pharmaceutical</a:t>
            </a:r>
            <a:r>
              <a:rPr lang="it-IT" sz="2100" i="1" dirty="0">
                <a:solidFill>
                  <a:prstClr val="black"/>
                </a:solidFill>
                <a:latin typeface="+mn-lt"/>
              </a:rPr>
              <a:t> </a:t>
            </a:r>
            <a:r>
              <a:rPr lang="it-IT" sz="2100" i="1" dirty="0" err="1">
                <a:solidFill>
                  <a:prstClr val="black"/>
                </a:solidFill>
                <a:latin typeface="+mn-lt"/>
              </a:rPr>
              <a:t>governance</a:t>
            </a:r>
            <a:r>
              <a:rPr lang="it-IT" sz="2100" dirty="0">
                <a:solidFill>
                  <a:prstClr val="black"/>
                </a:solidFill>
                <a:latin typeface="+mn-lt"/>
              </a:rPr>
              <a:t>: partecipazione a commissioni attive a livello regionale o sovraregionale e contributo nella redazione di PDTA aziendali/regionali;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>
                <a:solidFill>
                  <a:prstClr val="black"/>
                </a:solidFill>
                <a:latin typeface="+mn-lt"/>
              </a:rPr>
              <a:t>Attività di informazione sull’uso corretto del farmaco e del dispositivo medico nei confronti dei </a:t>
            </a:r>
            <a:r>
              <a:rPr lang="it-IT" sz="2100" dirty="0" err="1">
                <a:solidFill>
                  <a:prstClr val="black"/>
                </a:solidFill>
                <a:latin typeface="+mn-lt"/>
              </a:rPr>
              <a:t>prescrittori</a:t>
            </a:r>
            <a:r>
              <a:rPr lang="it-IT" sz="2100" dirty="0">
                <a:solidFill>
                  <a:prstClr val="black"/>
                </a:solidFill>
                <a:latin typeface="+mn-lt"/>
              </a:rPr>
              <a:t> (clinici ospedalieri e MMG);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100" dirty="0">
                <a:solidFill>
                  <a:prstClr val="black"/>
                </a:solidFill>
                <a:latin typeface="+mn-lt"/>
              </a:rPr>
              <a:t>Attività di consulenza  al reparto (ospedaliero o RSA) per la definizione delle terapie in relazione alla patologia, </a:t>
            </a:r>
            <a:r>
              <a:rPr lang="it-IT" sz="2100" dirty="0" err="1">
                <a:solidFill>
                  <a:prstClr val="black"/>
                </a:solidFill>
                <a:latin typeface="+mn-lt"/>
              </a:rPr>
              <a:t>comorbidità</a:t>
            </a:r>
            <a:r>
              <a:rPr lang="it-IT" sz="2100" dirty="0">
                <a:solidFill>
                  <a:prstClr val="black"/>
                </a:solidFill>
                <a:latin typeface="+mn-lt"/>
              </a:rPr>
              <a:t> e PDTA;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EEE6EFF1-CFAB-944D-89FF-838F317CCFA1}"/>
              </a:ext>
            </a:extLst>
          </p:cNvPr>
          <p:cNvSpPr/>
          <p:nvPr/>
        </p:nvSpPr>
        <p:spPr>
          <a:xfrm>
            <a:off x="10702925" y="1255713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A948803B-BA26-314A-BADD-3A4C10F91CD5}"/>
              </a:ext>
            </a:extLst>
          </p:cNvPr>
          <p:cNvSpPr/>
          <p:nvPr/>
        </p:nvSpPr>
        <p:spPr>
          <a:xfrm>
            <a:off x="10702925" y="1520825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4C048F9C-5DE8-0742-82C3-A86B1E3105F0}"/>
              </a:ext>
            </a:extLst>
          </p:cNvPr>
          <p:cNvSpPr/>
          <p:nvPr/>
        </p:nvSpPr>
        <p:spPr>
          <a:xfrm>
            <a:off x="10702925" y="2038350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54806C3A-FF83-0B4D-A817-0609D0F0EF7A}"/>
              </a:ext>
            </a:extLst>
          </p:cNvPr>
          <p:cNvSpPr/>
          <p:nvPr/>
        </p:nvSpPr>
        <p:spPr>
          <a:xfrm>
            <a:off x="10702925" y="2303463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095C77CC-8002-994D-B5FE-592C847B58DB}"/>
              </a:ext>
            </a:extLst>
          </p:cNvPr>
          <p:cNvSpPr/>
          <p:nvPr/>
        </p:nvSpPr>
        <p:spPr>
          <a:xfrm>
            <a:off x="10702925" y="2568575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2136C17A-885C-474D-BD4B-297F35CBEF12}"/>
              </a:ext>
            </a:extLst>
          </p:cNvPr>
          <p:cNvSpPr/>
          <p:nvPr/>
        </p:nvSpPr>
        <p:spPr>
          <a:xfrm>
            <a:off x="10702925" y="2833688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74F19D46-72DB-D94B-B25D-E65BF2F63A13}"/>
              </a:ext>
            </a:extLst>
          </p:cNvPr>
          <p:cNvSpPr/>
          <p:nvPr/>
        </p:nvSpPr>
        <p:spPr>
          <a:xfrm>
            <a:off x="10704513" y="1773238"/>
            <a:ext cx="179387" cy="1793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33058580-AB8A-494C-BC9B-7E5FC42DA951}"/>
              </a:ext>
            </a:extLst>
          </p:cNvPr>
          <p:cNvSpPr/>
          <p:nvPr/>
        </p:nvSpPr>
        <p:spPr>
          <a:xfrm>
            <a:off x="10704513" y="976313"/>
            <a:ext cx="179387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3913" y="457200"/>
            <a:ext cx="8610600" cy="1292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3200" b="1" dirty="0">
                <a:solidFill>
                  <a:srgbClr val="214F87"/>
                </a:solidFill>
              </a:rPr>
              <a:t>1- </a:t>
            </a:r>
            <a:r>
              <a:rPr lang="it-IT" sz="3200" b="1" dirty="0" err="1">
                <a:solidFill>
                  <a:srgbClr val="214F87"/>
                </a:solidFill>
              </a:rPr>
              <a:t>Clinical</a:t>
            </a:r>
            <a:r>
              <a:rPr lang="it-IT" sz="3200" b="1" dirty="0">
                <a:solidFill>
                  <a:srgbClr val="214F87"/>
                </a:solidFill>
              </a:rPr>
              <a:t> </a:t>
            </a:r>
            <a:r>
              <a:rPr lang="it-IT" sz="3200" b="1" dirty="0" err="1">
                <a:solidFill>
                  <a:srgbClr val="214F87"/>
                </a:solidFill>
              </a:rPr>
              <a:t>governance</a:t>
            </a:r>
            <a:r>
              <a:rPr lang="it-IT" sz="3200" b="1" dirty="0">
                <a:solidFill>
                  <a:srgbClr val="214F87"/>
                </a:solidFill>
              </a:rPr>
              <a:t> dei farmaci e dei beni sanitari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9451F-28A5-4FB4-A498-349A101DAF3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204" name="Segnaposto contenuto 2"/>
          <p:cNvSpPr txBox="1">
            <a:spLocks/>
          </p:cNvSpPr>
          <p:nvPr/>
        </p:nvSpPr>
        <p:spPr bwMode="auto">
          <a:xfrm>
            <a:off x="1165225" y="1700213"/>
            <a:ext cx="1034097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63" tIns="51581" rIns="103163" bIns="51581" anchor="ctr"/>
          <a:lstStyle>
            <a:lvl1pPr marL="2857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100" i="1">
                <a:solidFill>
                  <a:srgbClr val="000000"/>
                </a:solidFill>
              </a:rPr>
              <a:t>Counselling</a:t>
            </a:r>
            <a:r>
              <a:rPr lang="it-IT" altLang="it-IT" sz="2100">
                <a:solidFill>
                  <a:srgbClr val="000000"/>
                </a:solidFill>
              </a:rPr>
              <a:t> al paziente nelle terapie (verifica corretta comprensione terapia, somministrazione, gestione politerapie, aderenza terapeutica);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100">
                <a:solidFill>
                  <a:srgbClr val="000000"/>
                </a:solidFill>
              </a:rPr>
              <a:t>Consulenza sulla nutrizione artificiale;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100">
                <a:solidFill>
                  <a:srgbClr val="000000"/>
                </a:solidFill>
              </a:rPr>
              <a:t>Valutazione degli impatti clinici, organizzativi ed economici del farmaco (compresi i vaccini) e del dispositivo medico;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100">
                <a:solidFill>
                  <a:srgbClr val="000000"/>
                </a:solidFill>
              </a:rPr>
              <a:t>Attività di ricerca clinica e sperimentazione;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100">
                <a:solidFill>
                  <a:srgbClr val="000000"/>
                </a:solidFill>
              </a:rPr>
              <a:t>Produzione di report sui consumi e sull’attività farmaceutica, riclassificati per scopo specifico dell’informazione e per destinatario.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100">
                <a:solidFill>
                  <a:srgbClr val="000000"/>
                </a:solidFill>
              </a:rPr>
              <a:t>Uso database integrati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it-IT" altLang="it-IT" sz="1600">
              <a:solidFill>
                <a:srgbClr val="000000"/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4192F032-0CF8-3C49-A988-6A0214AE3E17}"/>
              </a:ext>
            </a:extLst>
          </p:cNvPr>
          <p:cNvSpPr/>
          <p:nvPr/>
        </p:nvSpPr>
        <p:spPr>
          <a:xfrm>
            <a:off x="10702925" y="1255713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660AF9D8-BC24-894D-9E74-3CE6DF449D7E}"/>
              </a:ext>
            </a:extLst>
          </p:cNvPr>
          <p:cNvSpPr/>
          <p:nvPr/>
        </p:nvSpPr>
        <p:spPr>
          <a:xfrm>
            <a:off x="10702925" y="1520825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A9C885B0-0593-7F48-A635-85511D7FD234}"/>
              </a:ext>
            </a:extLst>
          </p:cNvPr>
          <p:cNvSpPr/>
          <p:nvPr/>
        </p:nvSpPr>
        <p:spPr>
          <a:xfrm>
            <a:off x="10702925" y="2038350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42680B6C-6F95-0943-9ECD-0A074EB390ED}"/>
              </a:ext>
            </a:extLst>
          </p:cNvPr>
          <p:cNvSpPr/>
          <p:nvPr/>
        </p:nvSpPr>
        <p:spPr>
          <a:xfrm>
            <a:off x="10702925" y="2303463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2BB2313A-C710-EA49-A6E9-191F28F601D8}"/>
              </a:ext>
            </a:extLst>
          </p:cNvPr>
          <p:cNvSpPr/>
          <p:nvPr/>
        </p:nvSpPr>
        <p:spPr>
          <a:xfrm>
            <a:off x="10702925" y="2568575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E00AE792-531C-BB49-BC1D-3CAFB6CF74B1}"/>
              </a:ext>
            </a:extLst>
          </p:cNvPr>
          <p:cNvSpPr/>
          <p:nvPr/>
        </p:nvSpPr>
        <p:spPr>
          <a:xfrm>
            <a:off x="10702925" y="2833688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05FCD311-7074-C24B-82E9-D5ADF38F1E18}"/>
              </a:ext>
            </a:extLst>
          </p:cNvPr>
          <p:cNvSpPr/>
          <p:nvPr/>
        </p:nvSpPr>
        <p:spPr>
          <a:xfrm>
            <a:off x="10704513" y="1773238"/>
            <a:ext cx="179387" cy="1793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D8CA597F-7953-FB46-B725-EB99B72DBA67}"/>
              </a:ext>
            </a:extLst>
          </p:cNvPr>
          <p:cNvSpPr/>
          <p:nvPr/>
        </p:nvSpPr>
        <p:spPr>
          <a:xfrm>
            <a:off x="10704513" y="976313"/>
            <a:ext cx="179387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82750" y="509588"/>
            <a:ext cx="8610600" cy="1293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3600" b="1" dirty="0">
                <a:solidFill>
                  <a:srgbClr val="214F87"/>
                </a:solidFill>
              </a:rPr>
              <a:t>2- Ruolo di analisi e programmazione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145AF-B988-431A-87D2-3F15FF47189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" name="Segnaposto contenuto 2"/>
          <p:cNvSpPr txBox="1">
            <a:spLocks/>
          </p:cNvSpPr>
          <p:nvPr/>
        </p:nvSpPr>
        <p:spPr>
          <a:xfrm>
            <a:off x="1339850" y="1700213"/>
            <a:ext cx="9145588" cy="4829175"/>
          </a:xfrm>
          <a:prstGeom prst="rect">
            <a:avLst/>
          </a:prstGeom>
          <a:noFill/>
        </p:spPr>
        <p:txBody>
          <a:bodyPr lIns="103163" tIns="51581" rIns="103163" bIns="51581" anchor="ctr">
            <a:norm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  <a:latin typeface="+mn-lt"/>
              </a:rPr>
              <a:t>Analisi dei consumi di farmaci e dispositivi;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  <a:latin typeface="+mn-lt"/>
              </a:rPr>
              <a:t>Valutazioni dell’andamento prescrittivo: consulenza sull’appropriatezza prescrittiva, controllo dell’</a:t>
            </a:r>
            <a:r>
              <a:rPr lang="it-IT" i="1" dirty="0">
                <a:solidFill>
                  <a:prstClr val="black"/>
                </a:solidFill>
                <a:latin typeface="+mn-lt"/>
              </a:rPr>
              <a:t>under-treatment</a:t>
            </a:r>
            <a:r>
              <a:rPr lang="it-IT" dirty="0">
                <a:solidFill>
                  <a:prstClr val="black"/>
                </a:solidFill>
                <a:latin typeface="+mn-lt"/>
              </a:rPr>
              <a:t>, dell’aderenza alla terapia, della </a:t>
            </a:r>
            <a:r>
              <a:rPr lang="it-IT" i="1" dirty="0" err="1">
                <a:solidFill>
                  <a:prstClr val="black"/>
                </a:solidFill>
                <a:latin typeface="+mn-lt"/>
              </a:rPr>
              <a:t>compliance</a:t>
            </a:r>
            <a:r>
              <a:rPr lang="it-IT" dirty="0">
                <a:solidFill>
                  <a:prstClr val="black"/>
                </a:solidFill>
                <a:latin typeface="+mn-lt"/>
              </a:rPr>
              <a:t> e della sostenibilità del prescritto;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  <a:latin typeface="+mn-lt"/>
              </a:rPr>
              <a:t>Analisi del fabbisogno locale e determinazione delle strategie di acquisizione in gara di farmaci e dispositivi – sia a livello aziendale, sia a livello sovra-aziendale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prstClr val="black"/>
                </a:solidFill>
                <a:latin typeface="+mn-lt"/>
              </a:rPr>
              <a:t>      – così come la consulenza tecnica per la predisposizione dei capitolati;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prstClr val="black"/>
                </a:solidFill>
                <a:latin typeface="+mn-lt"/>
              </a:rPr>
              <a:t>Valutazione e monitoraggio dell’introduzione dell’innovazione farmaceutica e dei </a:t>
            </a:r>
            <a:r>
              <a:rPr lang="it-IT" i="1" dirty="0" err="1">
                <a:solidFill>
                  <a:prstClr val="black"/>
                </a:solidFill>
                <a:latin typeface="+mn-lt"/>
              </a:rPr>
              <a:t>device</a:t>
            </a:r>
            <a:r>
              <a:rPr lang="it-IT" dirty="0">
                <a:solidFill>
                  <a:prstClr val="black"/>
                </a:solidFill>
                <a:latin typeface="+mn-lt"/>
              </a:rPr>
              <a:t> in accordo con le scelte di programmazione nazionale, regionale e locale.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1B28B1EE-8210-5143-80FE-FC3CC98236C1}"/>
              </a:ext>
            </a:extLst>
          </p:cNvPr>
          <p:cNvSpPr/>
          <p:nvPr/>
        </p:nvSpPr>
        <p:spPr>
          <a:xfrm>
            <a:off x="10702925" y="1255713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4D3AF188-4034-5244-8F3D-29FABB9A8B67}"/>
              </a:ext>
            </a:extLst>
          </p:cNvPr>
          <p:cNvSpPr/>
          <p:nvPr/>
        </p:nvSpPr>
        <p:spPr>
          <a:xfrm>
            <a:off x="10702925" y="1520825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F2069ABB-6FEA-B947-9ABF-E125E2CEE48B}"/>
              </a:ext>
            </a:extLst>
          </p:cNvPr>
          <p:cNvSpPr/>
          <p:nvPr/>
        </p:nvSpPr>
        <p:spPr>
          <a:xfrm>
            <a:off x="10702925" y="2038350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53C355CE-19AC-0849-8279-DA39CE9311C6}"/>
              </a:ext>
            </a:extLst>
          </p:cNvPr>
          <p:cNvSpPr/>
          <p:nvPr/>
        </p:nvSpPr>
        <p:spPr>
          <a:xfrm>
            <a:off x="10702925" y="2303463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ABBF7693-85B8-5345-AEAA-4B1BA01048FE}"/>
              </a:ext>
            </a:extLst>
          </p:cNvPr>
          <p:cNvSpPr/>
          <p:nvPr/>
        </p:nvSpPr>
        <p:spPr>
          <a:xfrm>
            <a:off x="10702925" y="2568575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0A8F8EC5-62AA-704D-A9B9-96D6551CBE3C}"/>
              </a:ext>
            </a:extLst>
          </p:cNvPr>
          <p:cNvSpPr/>
          <p:nvPr/>
        </p:nvSpPr>
        <p:spPr>
          <a:xfrm>
            <a:off x="10702925" y="2833688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38F85D1F-9BEE-6C4C-99F9-BE4D29C677E1}"/>
              </a:ext>
            </a:extLst>
          </p:cNvPr>
          <p:cNvSpPr/>
          <p:nvPr/>
        </p:nvSpPr>
        <p:spPr>
          <a:xfrm>
            <a:off x="10704513" y="1773238"/>
            <a:ext cx="179387" cy="1793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7E494860-6A66-154D-8EC0-14ABD8920D8D}"/>
              </a:ext>
            </a:extLst>
          </p:cNvPr>
          <p:cNvSpPr/>
          <p:nvPr/>
        </p:nvSpPr>
        <p:spPr>
          <a:xfrm>
            <a:off x="10704513" y="976313"/>
            <a:ext cx="179387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2A76E4-B9CE-4E44-A65E-647B3E6B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838200"/>
            <a:ext cx="6872288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214F87"/>
                </a:solidFill>
              </a:rPr>
              <a:t>FARMACISTA SSN</a:t>
            </a:r>
            <a:endParaRPr lang="it-IT" b="1" dirty="0">
              <a:solidFill>
                <a:srgbClr val="214F87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F26462-3003-E947-8B23-24B232343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000" dirty="0"/>
              <a:t>1) Comprensione delle esigenze del clinico e del paziente;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000" dirty="0"/>
              <a:t>2) Orientamento verso strategie terapeutiche che garantiscano la qualità delle cure e la sostenibilità del SSN;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000" dirty="0"/>
              <a:t>3) Ottimizzazione delle risorse disponibili e limitazione degli sprechi in ambito sanitario;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000" dirty="0"/>
              <a:t>4) Analisi dei dati prescrittivi per intraprendere strategie migliorative;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000" dirty="0"/>
              <a:t>5) Coordinamento e prese in carico del paziente tra strutture «acute», «subacute», «croniche»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000" dirty="0"/>
              <a:t>Ruolo cardine delle strutture di Assistenza Farmaceutica e del farmacista SSN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3B7BDB3-4821-FC42-85B4-3BEB8DF9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EB317-E129-4514-BF31-74144A24E1A4}" type="slidenum">
              <a:rPr lang="it-IT"/>
              <a:pPr>
                <a:defRPr/>
              </a:pPr>
              <a:t>34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F5AD1EE-31DA-D54D-AAA7-E88ED4B03589}"/>
              </a:ext>
            </a:extLst>
          </p:cNvPr>
          <p:cNvSpPr/>
          <p:nvPr/>
        </p:nvSpPr>
        <p:spPr>
          <a:xfrm>
            <a:off x="10702925" y="1736725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964CEE0-BEB8-3C41-A37D-A63BFC743339}"/>
              </a:ext>
            </a:extLst>
          </p:cNvPr>
          <p:cNvSpPr/>
          <p:nvPr/>
        </p:nvSpPr>
        <p:spPr>
          <a:xfrm>
            <a:off x="10702925" y="1989138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27EC21F-0AA8-B945-B253-BDE96B99FF4C}"/>
              </a:ext>
            </a:extLst>
          </p:cNvPr>
          <p:cNvSpPr/>
          <p:nvPr/>
        </p:nvSpPr>
        <p:spPr>
          <a:xfrm>
            <a:off x="10702925" y="2492375"/>
            <a:ext cx="179388" cy="180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212B4BE-68DF-EC4F-8343-61A2DCA1356F}"/>
              </a:ext>
            </a:extLst>
          </p:cNvPr>
          <p:cNvSpPr/>
          <p:nvPr/>
        </p:nvSpPr>
        <p:spPr>
          <a:xfrm>
            <a:off x="10704513" y="976313"/>
            <a:ext cx="179387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A81EF70-7F36-664F-A2D5-531B88B15B27}"/>
              </a:ext>
            </a:extLst>
          </p:cNvPr>
          <p:cNvSpPr/>
          <p:nvPr/>
        </p:nvSpPr>
        <p:spPr>
          <a:xfrm>
            <a:off x="10704513" y="1233488"/>
            <a:ext cx="179387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C27D2857-2351-5546-83DC-4D38540802DC}"/>
              </a:ext>
            </a:extLst>
          </p:cNvPr>
          <p:cNvSpPr/>
          <p:nvPr/>
        </p:nvSpPr>
        <p:spPr>
          <a:xfrm>
            <a:off x="10702925" y="1484313"/>
            <a:ext cx="179388" cy="180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EFCC1900-1A3E-454F-9782-6E066BAD7FEF}"/>
              </a:ext>
            </a:extLst>
          </p:cNvPr>
          <p:cNvSpPr/>
          <p:nvPr/>
        </p:nvSpPr>
        <p:spPr>
          <a:xfrm>
            <a:off x="10702925" y="2744788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AF13CF6E-FBFE-6347-B8D7-ECBC8F941417}"/>
              </a:ext>
            </a:extLst>
          </p:cNvPr>
          <p:cNvSpPr/>
          <p:nvPr/>
        </p:nvSpPr>
        <p:spPr>
          <a:xfrm>
            <a:off x="10702925" y="2241550"/>
            <a:ext cx="179388" cy="1793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4538" y="338138"/>
            <a:ext cx="8610600" cy="1293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rgbClr val="214F87"/>
                </a:solidFill>
              </a:rPr>
              <a:t>Prospettive future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34F26-75F6-46C7-86E7-CC766D6B0CB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9508" name="Segnaposto contenuto 2"/>
          <p:cNvSpPr txBox="1">
            <a:spLocks/>
          </p:cNvSpPr>
          <p:nvPr/>
        </p:nvSpPr>
        <p:spPr bwMode="auto">
          <a:xfrm>
            <a:off x="1271588" y="1417638"/>
            <a:ext cx="9282112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63" tIns="51581" rIns="103163" bIns="51581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it-IT" altLang="it-IT" sz="1600">
              <a:solidFill>
                <a:srgbClr val="0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43025" y="1501775"/>
            <a:ext cx="8785225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</a:rPr>
              <a:t>Sorge la necessità di nuove competenze acquisite con specifiche  specializzazioni</a:t>
            </a:r>
            <a:r>
              <a:rPr lang="it-IT" dirty="0">
                <a:latin typeface="+mn-lt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>
                <a:latin typeface="+mn-lt"/>
              </a:rPr>
              <a:t>farmacista </a:t>
            </a:r>
            <a:r>
              <a:rPr lang="it-IT" i="1" dirty="0" err="1">
                <a:latin typeface="+mn-lt"/>
              </a:rPr>
              <a:t>expert</a:t>
            </a:r>
            <a:r>
              <a:rPr lang="it-IT" i="1" dirty="0">
                <a:latin typeface="+mn-lt"/>
              </a:rPr>
              <a:t> </a:t>
            </a:r>
            <a:r>
              <a:rPr lang="it-IT" dirty="0">
                <a:latin typeface="+mn-lt"/>
              </a:rPr>
              <a:t>dei dispositivi medici e il farmacista </a:t>
            </a:r>
            <a:r>
              <a:rPr lang="it-IT" i="1" dirty="0" err="1">
                <a:latin typeface="+mn-lt"/>
              </a:rPr>
              <a:t>expert</a:t>
            </a:r>
            <a:r>
              <a:rPr lang="it-IT" i="1" dirty="0">
                <a:latin typeface="+mn-lt"/>
              </a:rPr>
              <a:t> </a:t>
            </a:r>
            <a:r>
              <a:rPr lang="it-IT" dirty="0">
                <a:latin typeface="+mn-lt"/>
              </a:rPr>
              <a:t>di aree terapeutiche;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>
                <a:latin typeface="+mn-lt"/>
              </a:rPr>
              <a:t>farmacista </a:t>
            </a:r>
            <a:r>
              <a:rPr lang="it-IT" i="1" dirty="0" err="1">
                <a:latin typeface="+mn-lt"/>
              </a:rPr>
              <a:t>expert</a:t>
            </a:r>
            <a:r>
              <a:rPr lang="it-IT" dirty="0">
                <a:latin typeface="+mn-lt"/>
              </a:rPr>
              <a:t> nelle relazioni con l’assistenza primaria (MMG e PLS);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>
                <a:latin typeface="+mn-lt"/>
              </a:rPr>
              <a:t>farmacista </a:t>
            </a:r>
            <a:r>
              <a:rPr lang="it-IT" dirty="0" err="1">
                <a:latin typeface="+mn-lt"/>
              </a:rPr>
              <a:t>expert</a:t>
            </a:r>
            <a:r>
              <a:rPr lang="it-IT" dirty="0">
                <a:latin typeface="+mn-lt"/>
              </a:rPr>
              <a:t> per area nosologica (es: farmacista esperto di neuroscienze o patologie cardiovascolari sia per i farmaci che dispositivi)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</a:rPr>
              <a:t>   Assetti organizzativi devono rispondere  a responsabilità riconosciute e da un investimento in queste nuove figure riconoscendo la centralità per il rinnovamento delle aziende sanitarie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32446D0-6908-AF44-AFA1-C352B69B3DEA}"/>
              </a:ext>
            </a:extLst>
          </p:cNvPr>
          <p:cNvSpPr/>
          <p:nvPr/>
        </p:nvSpPr>
        <p:spPr>
          <a:xfrm>
            <a:off x="10702925" y="1557338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8A377AA5-A3F4-8D4F-821B-BD9B3F832993}"/>
              </a:ext>
            </a:extLst>
          </p:cNvPr>
          <p:cNvSpPr/>
          <p:nvPr/>
        </p:nvSpPr>
        <p:spPr>
          <a:xfrm>
            <a:off x="10702925" y="1808163"/>
            <a:ext cx="179388" cy="180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B62E676-253C-474D-9CD4-DA7081E982C6}"/>
              </a:ext>
            </a:extLst>
          </p:cNvPr>
          <p:cNvSpPr/>
          <p:nvPr/>
        </p:nvSpPr>
        <p:spPr>
          <a:xfrm>
            <a:off x="10702925" y="2303463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B102AC2B-5C38-EE49-8446-F5FDF70AD65D}"/>
              </a:ext>
            </a:extLst>
          </p:cNvPr>
          <p:cNvSpPr/>
          <p:nvPr/>
        </p:nvSpPr>
        <p:spPr>
          <a:xfrm>
            <a:off x="10702925" y="2568575"/>
            <a:ext cx="179388" cy="179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38FA121-6746-764E-A32A-F8708EA1016B}"/>
              </a:ext>
            </a:extLst>
          </p:cNvPr>
          <p:cNvSpPr/>
          <p:nvPr/>
        </p:nvSpPr>
        <p:spPr>
          <a:xfrm>
            <a:off x="10702925" y="2833688"/>
            <a:ext cx="179388" cy="179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F90E206A-C818-2E47-8122-12E3CC5B84A2}"/>
              </a:ext>
            </a:extLst>
          </p:cNvPr>
          <p:cNvSpPr/>
          <p:nvPr/>
        </p:nvSpPr>
        <p:spPr>
          <a:xfrm>
            <a:off x="10702925" y="1304925"/>
            <a:ext cx="179388" cy="180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9F403DE2-D0DF-6B49-92EF-61EB76444DFA}"/>
              </a:ext>
            </a:extLst>
          </p:cNvPr>
          <p:cNvSpPr/>
          <p:nvPr/>
        </p:nvSpPr>
        <p:spPr>
          <a:xfrm>
            <a:off x="10702925" y="1046163"/>
            <a:ext cx="179388" cy="180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6349D400-BB02-7D46-8D4A-70CD8F790601}"/>
              </a:ext>
            </a:extLst>
          </p:cNvPr>
          <p:cNvSpPr/>
          <p:nvPr/>
        </p:nvSpPr>
        <p:spPr>
          <a:xfrm>
            <a:off x="10702925" y="2051050"/>
            <a:ext cx="179388" cy="1793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94" y="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CasellaDiTesto 6"/>
          <p:cNvSpPr txBox="1">
            <a:spLocks noChangeArrowheads="1"/>
          </p:cNvSpPr>
          <p:nvPr/>
        </p:nvSpPr>
        <p:spPr bwMode="auto">
          <a:xfrm>
            <a:off x="3403600" y="2433638"/>
            <a:ext cx="64373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GB" altLang="it-IT" sz="3600" dirty="0">
                <a:solidFill>
                  <a:srgbClr val="C5EEFF"/>
                </a:solidFill>
              </a:rPr>
              <a:t>Grazie a</a:t>
            </a:r>
            <a:r>
              <a:rPr lang="en-GB" altLang="it-IT" sz="3600" dirty="0" smtClean="0">
                <a:solidFill>
                  <a:srgbClr val="C5EEFF"/>
                </a:solidFill>
              </a:rPr>
              <a:t> </a:t>
            </a:r>
            <a:r>
              <a:rPr lang="en-GB" altLang="it-IT" sz="3600" dirty="0" err="1">
                <a:solidFill>
                  <a:srgbClr val="C5EEFF"/>
                </a:solidFill>
              </a:rPr>
              <a:t>voi</a:t>
            </a:r>
            <a:r>
              <a:rPr lang="en-GB" altLang="it-IT" sz="3600" dirty="0">
                <a:solidFill>
                  <a:srgbClr val="C5EEFF"/>
                </a:solidFill>
              </a:rPr>
              <a:t> </a:t>
            </a:r>
            <a:r>
              <a:rPr lang="en-GB" altLang="it-IT" sz="3600" dirty="0" err="1">
                <a:solidFill>
                  <a:srgbClr val="C5EEFF"/>
                </a:solidFill>
              </a:rPr>
              <a:t>tutti</a:t>
            </a:r>
            <a:r>
              <a:rPr lang="en-GB" altLang="it-IT" sz="3600" dirty="0">
                <a:solidFill>
                  <a:srgbClr val="C5EEFF"/>
                </a:solidFill>
              </a:rPr>
              <a:t> per </a:t>
            </a:r>
            <a:r>
              <a:rPr lang="en-GB" altLang="it-IT" sz="3600" dirty="0" err="1">
                <a:solidFill>
                  <a:srgbClr val="C5EEFF"/>
                </a:solidFill>
              </a:rPr>
              <a:t>l’attenzione</a:t>
            </a:r>
            <a:r>
              <a:rPr lang="it-IT" altLang="it-IT" dirty="0">
                <a:solidFill>
                  <a:schemeClr val="bg1"/>
                </a:solidFill>
              </a:rPr>
              <a:t/>
            </a:r>
            <a:br>
              <a:rPr lang="it-IT" altLang="it-IT" dirty="0">
                <a:solidFill>
                  <a:schemeClr val="bg1"/>
                </a:solidFill>
              </a:rPr>
            </a:br>
            <a:endParaRPr lang="it-IT" altLang="it-IT" dirty="0">
              <a:solidFill>
                <a:schemeClr val="bg1"/>
              </a:solidFill>
            </a:endParaRPr>
          </a:p>
          <a:p>
            <a:pPr eaLnBrk="1" hangingPunct="1"/>
            <a:endParaRPr lang="it-IT" altLang="it-IT" dirty="0">
              <a:solidFill>
                <a:schemeClr val="bg1"/>
              </a:solidFill>
            </a:endParaRPr>
          </a:p>
          <a:p>
            <a:pPr eaLnBrk="1" hangingPunct="1"/>
            <a:endParaRPr lang="it-IT" altLang="it-IT" dirty="0">
              <a:solidFill>
                <a:schemeClr val="bg1"/>
              </a:solidFill>
            </a:endParaRPr>
          </a:p>
          <a:p>
            <a:pPr eaLnBrk="1" hangingPunct="1"/>
            <a:endParaRPr lang="it-IT" altLang="it-IT" dirty="0">
              <a:solidFill>
                <a:schemeClr val="bg1"/>
              </a:solidFill>
            </a:endParaRPr>
          </a:p>
          <a:p>
            <a:pPr eaLnBrk="1" hangingPunct="1"/>
            <a:endParaRPr lang="it-IT" altLang="it-IT" dirty="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sz="1600" dirty="0">
                <a:solidFill>
                  <a:schemeClr val="bg1"/>
                </a:solidFill>
              </a:rPr>
              <a:t>            </a:t>
            </a:r>
            <a:r>
              <a:rPr lang="it-IT" altLang="it-IT" sz="1600" dirty="0" smtClean="0">
                <a:solidFill>
                  <a:schemeClr val="bg1"/>
                </a:solidFill>
              </a:rPr>
              <a:t>STEFANO.PALCIC@units.it</a:t>
            </a:r>
            <a:endParaRPr lang="it-IT" altLang="it-IT" sz="1600" dirty="0">
              <a:solidFill>
                <a:schemeClr val="bg1"/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 flipV="1">
            <a:off x="3811588" y="5199063"/>
            <a:ext cx="4338637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V="1">
            <a:off x="3811588" y="4772025"/>
            <a:ext cx="4338637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E27A85B-B408-4CAC-A31F-7165CF84F789}" type="slidenum">
              <a:rPr lang="it-IT" altLang="it-IT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it-IT" altLang="it-IT" sz="1400">
              <a:latin typeface="Arial" panose="020B0604020202020204" pitchFamily="34" charset="0"/>
            </a:endParaRPr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5486400" y="19812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1847850" y="2133600"/>
            <a:ext cx="3200400" cy="8302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Servizio</a:t>
            </a:r>
            <a:r>
              <a:rPr lang="it-IT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Farmaceutico 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6629400" y="1828800"/>
            <a:ext cx="3505200" cy="708025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Area appropriatezza e </a:t>
            </a:r>
            <a:r>
              <a:rPr lang="it-IT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governance</a:t>
            </a:r>
            <a:endParaRPr lang="it-IT" sz="2000" b="1" dirty="0">
              <a:effectLst>
                <a:outerShdw blurRad="38100" dist="38100" dir="2700000" algn="tl">
                  <a:srgbClr val="FFFFFF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6602413" y="4529138"/>
            <a:ext cx="3444875" cy="1014412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Area vigilanza e rapporti con le farmacie aperte al pubblico</a:t>
            </a:r>
          </a:p>
        </p:txBody>
      </p:sp>
      <p:sp>
        <p:nvSpPr>
          <p:cNvPr id="80911" name="AutoShape 15"/>
          <p:cNvSpPr>
            <a:spLocks noChangeArrowheads="1"/>
          </p:cNvSpPr>
          <p:nvPr/>
        </p:nvSpPr>
        <p:spPr bwMode="auto">
          <a:xfrm>
            <a:off x="5486400" y="473075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6392" name="Picture 17" descr="sinaf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25"/>
          <a:stretch>
            <a:fillRect/>
          </a:stretch>
        </p:blipFill>
        <p:spPr bwMode="auto">
          <a:xfrm>
            <a:off x="2882900" y="4278313"/>
            <a:ext cx="11303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nimBg="1"/>
      <p:bldP spid="80905" grpId="0" animBg="1" autoUpdateAnimBg="0"/>
      <p:bldP spid="80907" grpId="0" animBg="1" autoUpdateAnimBg="0"/>
      <p:bldP spid="809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FA693D8-A410-4122-B587-14FA0A968F92}" type="slidenum">
              <a:rPr lang="it-IT" altLang="it-IT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it-IT" altLang="it-IT" sz="1400">
              <a:latin typeface="Arial" panose="020B0604020202020204" pitchFamily="34" charset="0"/>
            </a:endParaRPr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5486400" y="19812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1847850" y="2112963"/>
            <a:ext cx="3200400" cy="8302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Farmacia ospedaliera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6629400" y="1828800"/>
            <a:ext cx="3505200" cy="708025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Area logistica e di dispensazione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6602413" y="4529138"/>
            <a:ext cx="3444875" cy="706437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Area galenica e unità antiblastici (UFA)</a:t>
            </a:r>
          </a:p>
        </p:txBody>
      </p:sp>
      <p:sp>
        <p:nvSpPr>
          <p:cNvPr id="80911" name="AutoShape 15"/>
          <p:cNvSpPr>
            <a:spLocks noChangeArrowheads="1"/>
          </p:cNvSpPr>
          <p:nvPr/>
        </p:nvSpPr>
        <p:spPr bwMode="auto">
          <a:xfrm>
            <a:off x="5486400" y="4729163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7416" name="Picture 17" descr="sinaf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25"/>
          <a:stretch>
            <a:fillRect/>
          </a:stretch>
        </p:blipFill>
        <p:spPr bwMode="auto">
          <a:xfrm>
            <a:off x="2882900" y="4278313"/>
            <a:ext cx="11303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animBg="1"/>
      <p:bldP spid="80905" grpId="0" animBg="1" autoUpdateAnimBg="0"/>
      <p:bldP spid="80907" grpId="0" animBg="1" autoUpdateAnimBg="0"/>
      <p:bldP spid="809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D2A86B11-401A-4C5A-B9D6-9D7A502182F4}" type="slidenum">
              <a:rPr lang="it-IT" altLang="it-IT" sz="140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it-IT" altLang="it-IT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-147638" y="955675"/>
            <a:ext cx="1317307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it-IT" altLang="it-IT" sz="3200" b="1">
                <a:latin typeface="Times New Roman" panose="02020603050405020304" pitchFamily="18" charset="0"/>
              </a:rPr>
              <a:t>Funzione di coordinamento e governo clinico</a:t>
            </a:r>
          </a:p>
          <a:p>
            <a:pPr algn="ctr" eaLnBrk="1" hangingPunct="1"/>
            <a:r>
              <a:rPr lang="it-IT" altLang="it-IT" sz="3200" b="1">
                <a:latin typeface="Times New Roman" panose="02020603050405020304" pitchFamily="18" charset="0"/>
              </a:rPr>
              <a:t> svolto dalla Struttura Assistenza Farmaceutica</a:t>
            </a: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7162800" y="4454525"/>
            <a:ext cx="3276600" cy="1489075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Area </a:t>
            </a:r>
            <a:r>
              <a:rPr lang="it-IT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Governance</a:t>
            </a:r>
            <a:endParaRPr 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anose="0205060405050502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Soggetti inducenti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l’erogazione ( medici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prescrittori</a:t>
            </a: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)</a:t>
            </a:r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4114800" y="2514600"/>
            <a:ext cx="3962400" cy="9144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Servizio Farmaceutico</a:t>
            </a:r>
          </a:p>
        </p:txBody>
      </p:sp>
      <p:sp>
        <p:nvSpPr>
          <p:cNvPr id="85003" name="AutoShape 11"/>
          <p:cNvSpPr>
            <a:spLocks noChangeArrowheads="1"/>
          </p:cNvSpPr>
          <p:nvPr/>
        </p:nvSpPr>
        <p:spPr bwMode="auto">
          <a:xfrm>
            <a:off x="1905000" y="4454525"/>
            <a:ext cx="2819400" cy="14890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Area Vigilanza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Soggetti erogatori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(Farmacie,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t-IT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Strutture sanitarie</a:t>
            </a:r>
            <a:r>
              <a:rPr kumimoji="1" lang="it-IT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it-IT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9" name="AutoShape 20"/>
          <p:cNvSpPr>
            <a:spLocks noChangeArrowheads="1"/>
          </p:cNvSpPr>
          <p:nvPr/>
        </p:nvSpPr>
        <p:spPr bwMode="auto">
          <a:xfrm rot="-2100000">
            <a:off x="3886200" y="3886200"/>
            <a:ext cx="1066800" cy="457200"/>
          </a:xfrm>
          <a:prstGeom prst="leftRightArrow">
            <a:avLst>
              <a:gd name="adj1" fmla="val 50000"/>
              <a:gd name="adj2" fmla="val 4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it-IT" altLang="it-IT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0" name="AutoShape 21"/>
          <p:cNvSpPr>
            <a:spLocks noChangeArrowheads="1"/>
          </p:cNvSpPr>
          <p:nvPr/>
        </p:nvSpPr>
        <p:spPr bwMode="auto">
          <a:xfrm rot="-8520000">
            <a:off x="7315200" y="3810000"/>
            <a:ext cx="1066800" cy="457200"/>
          </a:xfrm>
          <a:prstGeom prst="leftRightArrow">
            <a:avLst>
              <a:gd name="adj1" fmla="val 50000"/>
              <a:gd name="adj2" fmla="val 4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it-IT" altLang="it-IT" sz="32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 autoUpdateAnimBg="0"/>
      <p:bldP spid="8500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0400" y="2193925"/>
            <a:ext cx="10820400" cy="45815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/>
              <a:t>Collabora e realizza programmi di </a:t>
            </a:r>
            <a:r>
              <a:rPr lang="it-IT" dirty="0" err="1"/>
              <a:t>governance</a:t>
            </a:r>
            <a:r>
              <a:rPr lang="it-IT" dirty="0"/>
              <a:t> clinica al fine di </a:t>
            </a:r>
            <a:r>
              <a:rPr lang="it-IT" b="1" dirty="0"/>
              <a:t>coniugare l’innovazione terapeutica con la </a:t>
            </a:r>
            <a:r>
              <a:rPr lang="it-IT" b="1" dirty="0" smtClean="0"/>
              <a:t>sostenibilità.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/>
              <a:t>Programmazione di interventi a sostegno dell'</a:t>
            </a:r>
            <a:r>
              <a:rPr lang="it-IT" b="1" dirty="0"/>
              <a:t>impiego ottimale delle risorse</a:t>
            </a:r>
            <a:r>
              <a:rPr lang="it-IT" dirty="0"/>
              <a:t>, volti a migliorare la qualità </a:t>
            </a:r>
            <a:r>
              <a:rPr lang="it-IT" b="1" dirty="0"/>
              <a:t>dell'assistenza farmaceutica erogata </a:t>
            </a:r>
            <a:r>
              <a:rPr lang="it-IT" dirty="0" smtClean="0"/>
              <a:t>finalizzata </a:t>
            </a:r>
            <a:r>
              <a:rPr lang="it-IT" dirty="0"/>
              <a:t>al conseguimento dell’appropriatezza prescrittiva.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Attività </a:t>
            </a:r>
            <a:r>
              <a:rPr lang="it-IT" dirty="0"/>
              <a:t>di controllo e promozione dell’</a:t>
            </a:r>
            <a:r>
              <a:rPr lang="it-IT" b="1" dirty="0"/>
              <a:t>appropriatezza prescrittiva </a:t>
            </a:r>
            <a:r>
              <a:rPr lang="it-IT" dirty="0"/>
              <a:t>e monitoraggio della </a:t>
            </a:r>
            <a:r>
              <a:rPr lang="it-IT" b="1" dirty="0"/>
              <a:t>spesa farmaceutica convenzionata e </a:t>
            </a:r>
            <a:r>
              <a:rPr lang="it-IT" b="1" dirty="0" smtClean="0"/>
              <a:t>distribuzione per conto (DPC). </a:t>
            </a:r>
            <a:endParaRPr lang="it-IT" b="1" dirty="0"/>
          </a:p>
          <a:p>
            <a:pPr fontAlgn="auto">
              <a:spcAft>
                <a:spcPts val="0"/>
              </a:spcAft>
              <a:defRPr/>
            </a:pPr>
            <a:r>
              <a:rPr lang="it-IT" b="1" dirty="0" smtClean="0"/>
              <a:t>Partecipa </a:t>
            </a:r>
            <a:r>
              <a:rPr lang="it-IT" b="1" dirty="0"/>
              <a:t>a team operativi </a:t>
            </a:r>
            <a:r>
              <a:rPr lang="it-IT" b="1" dirty="0" smtClean="0"/>
              <a:t>multidisciplinari </a:t>
            </a:r>
            <a:r>
              <a:rPr lang="it-IT" b="1" dirty="0"/>
              <a:t>per l'allestimento di linee guida </a:t>
            </a:r>
            <a:r>
              <a:rPr lang="it-IT" dirty="0"/>
              <a:t>e per la valutazione dell'appropriatezza delle prescrizioni, sulla base della "</a:t>
            </a:r>
            <a:r>
              <a:rPr lang="it-IT" dirty="0" err="1"/>
              <a:t>clinical</a:t>
            </a:r>
            <a:r>
              <a:rPr lang="it-IT" dirty="0"/>
              <a:t> </a:t>
            </a:r>
            <a:r>
              <a:rPr lang="it-IT" dirty="0" err="1"/>
              <a:t>evidence</a:t>
            </a:r>
            <a:r>
              <a:rPr lang="it-IT" dirty="0"/>
              <a:t>" e della </a:t>
            </a:r>
            <a:r>
              <a:rPr lang="it-IT" b="1" dirty="0"/>
              <a:t>valutazione dei trials clinici</a:t>
            </a:r>
            <a:r>
              <a:rPr lang="it-IT" dirty="0"/>
              <a:t> </a:t>
            </a:r>
            <a:r>
              <a:rPr lang="it-IT" dirty="0" smtClean="0"/>
              <a:t>in </a:t>
            </a:r>
            <a:r>
              <a:rPr lang="it-IT" dirty="0"/>
              <a:t>collaborazione con figure professionali aziendali ed universitarie, medici di medicina generale, pediatri di libera scelta, specialisti ambulatoriali e dirigenti medici esercitanti attività prescrittiva convenzionale in ambito ospedaliero od universitario.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/>
              <a:t>Monitora l’attività prescrittiva </a:t>
            </a:r>
            <a:r>
              <a:rPr lang="it-IT" dirty="0" smtClean="0"/>
              <a:t>di </a:t>
            </a:r>
            <a:r>
              <a:rPr lang="it-IT" b="1" dirty="0" smtClean="0"/>
              <a:t>assistenza integrativa </a:t>
            </a:r>
            <a:r>
              <a:rPr lang="it-IT" dirty="0"/>
              <a:t>per la valutazione dell’appropriatezza delle prescrizioni volte all’ottimizzazione delle risorse</a:t>
            </a:r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800" dirty="0" smtClean="0"/>
              <a:t>IL SERVIZIO FARMACEUTICO – Area appropriatezza Prescrittiva e </a:t>
            </a:r>
            <a:r>
              <a:rPr lang="it-IT" sz="2800" dirty="0" err="1" smtClean="0"/>
              <a:t>governANCE</a:t>
            </a:r>
            <a:r>
              <a:rPr lang="it-IT" sz="2800" dirty="0" smtClean="0"/>
              <a:t> 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800" dirty="0" smtClean="0"/>
              <a:t>IL SERVIZIO FARMACEUTICO – Area appropriatezza Prescrittiva e </a:t>
            </a:r>
            <a:r>
              <a:rPr lang="it-IT" sz="2800" dirty="0" err="1" smtClean="0"/>
              <a:t>governANCE</a:t>
            </a:r>
            <a:r>
              <a:rPr lang="it-IT" sz="2800" dirty="0" smtClean="0"/>
              <a:t> 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Analizza </a:t>
            </a:r>
            <a:r>
              <a:rPr lang="it-IT" dirty="0"/>
              <a:t>e valuta le prescrizioni e la qualità della farmacoterapia in ASUGI, mediante consultazione di </a:t>
            </a:r>
            <a:r>
              <a:rPr lang="it-IT" b="1" dirty="0"/>
              <a:t>banche dati </a:t>
            </a:r>
            <a:r>
              <a:rPr lang="it-IT" dirty="0"/>
              <a:t>ed effettuando analisi mirate al fine di garantire il rispetto delle normative previste per l’assistenza </a:t>
            </a:r>
            <a:r>
              <a:rPr lang="it-IT" dirty="0" smtClean="0"/>
              <a:t>farmaceutica.</a:t>
            </a:r>
            <a:endParaRPr lang="it-IT" dirty="0"/>
          </a:p>
          <a:p>
            <a:pPr fontAlgn="auto">
              <a:spcAft>
                <a:spcPts val="0"/>
              </a:spcAft>
              <a:defRPr/>
            </a:pPr>
            <a:r>
              <a:rPr lang="it-IT" dirty="0"/>
              <a:t>Effettua </a:t>
            </a:r>
            <a:r>
              <a:rPr lang="it-IT" b="1" dirty="0"/>
              <a:t>indagini </a:t>
            </a:r>
            <a:r>
              <a:rPr lang="it-IT" dirty="0"/>
              <a:t>finalizzate alla individuazione di patologie emergenti e di fenomeni di distorsione </a:t>
            </a:r>
            <a:r>
              <a:rPr lang="it-IT" dirty="0" smtClean="0"/>
              <a:t>prescrittiva.</a:t>
            </a:r>
            <a:endParaRPr lang="it-IT" dirty="0"/>
          </a:p>
          <a:p>
            <a:pPr fontAlgn="auto">
              <a:spcAft>
                <a:spcPts val="0"/>
              </a:spcAft>
              <a:defRPr/>
            </a:pPr>
            <a:r>
              <a:rPr lang="it-IT" dirty="0"/>
              <a:t>Effettua analisi dei profili prescrittivi dei clinici e dei dati di prescrizione, per la programmazione dei controlli sulla congruità delle prescrizioni ed elaborazione di opportuni </a:t>
            </a:r>
            <a:r>
              <a:rPr lang="it-IT" b="1" dirty="0"/>
              <a:t>report</a:t>
            </a:r>
            <a:r>
              <a:rPr lang="it-IT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b="1" dirty="0"/>
              <a:t>Comunicazioni istituzionali </a:t>
            </a:r>
            <a:r>
              <a:rPr lang="it-IT" dirty="0"/>
              <a:t>alle Strutture dipendenti ed accreditate ed ai MMG/PLS/SA delle </a:t>
            </a:r>
            <a:r>
              <a:rPr lang="it-IT" b="1" dirty="0"/>
              <a:t>note informative e circolari farmaceutiche </a:t>
            </a:r>
            <a:r>
              <a:rPr lang="it-IT" dirty="0"/>
              <a:t>(es. newsletter di interesse farmaceutico, </a:t>
            </a:r>
            <a:r>
              <a:rPr lang="it-IT" dirty="0" err="1"/>
              <a:t>alert</a:t>
            </a:r>
            <a:r>
              <a:rPr lang="it-IT" dirty="0"/>
              <a:t>/circolari inerenti l’appropriatezza prescrittiva, modifiche dei regimi di rimborsabilità /fornitura, valutazioni comparative di efficacia e di costo beneficio a supporto del governo clinico aziendale);</a:t>
            </a:r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057400"/>
            <a:ext cx="10820400" cy="416083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Produzione di </a:t>
            </a:r>
            <a:r>
              <a:rPr lang="it-IT" b="1" dirty="0"/>
              <a:t>reports</a:t>
            </a:r>
            <a:r>
              <a:rPr lang="it-IT" dirty="0"/>
              <a:t> relativi all’assistenza farmaceutica (</a:t>
            </a:r>
            <a:r>
              <a:rPr lang="it-IT" b="1" dirty="0"/>
              <a:t>monitoraggio consumi </a:t>
            </a:r>
            <a:r>
              <a:rPr lang="it-IT" dirty="0" smtClean="0"/>
              <a:t>farmaceutici);</a:t>
            </a:r>
            <a:endParaRPr lang="it-IT" dirty="0"/>
          </a:p>
          <a:p>
            <a:pPr fontAlgn="auto">
              <a:spcAft>
                <a:spcPts val="0"/>
              </a:spcAft>
              <a:defRPr/>
            </a:pPr>
            <a:r>
              <a:rPr lang="it-IT" b="1" dirty="0"/>
              <a:t>Promozione informazione </a:t>
            </a:r>
            <a:r>
              <a:rPr lang="it-IT" b="1" dirty="0" smtClean="0"/>
              <a:t>indipendente. </a:t>
            </a:r>
            <a:r>
              <a:rPr lang="it-IT" dirty="0">
                <a:solidFill>
                  <a:prstClr val="black"/>
                </a:solidFill>
              </a:rPr>
              <a:t>Svolge attività di </a:t>
            </a:r>
            <a:r>
              <a:rPr lang="it-IT" b="1" dirty="0">
                <a:solidFill>
                  <a:prstClr val="black"/>
                </a:solidFill>
              </a:rPr>
              <a:t>informazione scientifica </a:t>
            </a:r>
            <a:r>
              <a:rPr lang="it-IT" dirty="0">
                <a:solidFill>
                  <a:prstClr val="black"/>
                </a:solidFill>
              </a:rPr>
              <a:t>e di educazione al corretto uso dei medicinali ai cittadini e ai sanitari sulle modalità </a:t>
            </a:r>
            <a:r>
              <a:rPr lang="it-IT" dirty="0" smtClean="0">
                <a:solidFill>
                  <a:prstClr val="black"/>
                </a:solidFill>
              </a:rPr>
              <a:t>prescrittive</a:t>
            </a:r>
            <a:r>
              <a:rPr lang="it-IT" dirty="0"/>
              <a:t> </a:t>
            </a:r>
            <a:r>
              <a:rPr lang="it-IT" dirty="0" smtClean="0"/>
              <a:t>e </a:t>
            </a:r>
            <a:r>
              <a:rPr lang="it-IT" dirty="0"/>
              <a:t>divulgazione su basi scientifiche e cliniche </a:t>
            </a:r>
            <a:r>
              <a:rPr lang="it-IT" dirty="0" smtClean="0"/>
              <a:t>validate </a:t>
            </a:r>
            <a:r>
              <a:rPr lang="it-IT" dirty="0"/>
              <a:t>sui farmaci in un ottica di tutela della salute pubblica e nel rispetto delle risorse disponibili</a:t>
            </a:r>
            <a:endParaRPr lang="it-IT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Indagini </a:t>
            </a:r>
            <a:r>
              <a:rPr lang="it-IT" dirty="0"/>
              <a:t>di </a:t>
            </a:r>
            <a:r>
              <a:rPr lang="it-IT" b="1" dirty="0" err="1"/>
              <a:t>farmacoutilizzazione</a:t>
            </a:r>
            <a:r>
              <a:rPr lang="it-IT" b="1" dirty="0"/>
              <a:t>, </a:t>
            </a:r>
            <a:r>
              <a:rPr lang="it-IT" b="1" dirty="0" err="1"/>
              <a:t>farmacoepidemiologia</a:t>
            </a:r>
            <a:r>
              <a:rPr lang="it-IT" b="1" dirty="0"/>
              <a:t> e </a:t>
            </a:r>
            <a:r>
              <a:rPr lang="it-IT" b="1" dirty="0" err="1"/>
              <a:t>farmacoeconomia</a:t>
            </a:r>
            <a:r>
              <a:rPr lang="it-IT" dirty="0"/>
              <a:t>, basate sui dati ottenuti con elaborazione informatica</a:t>
            </a:r>
            <a:r>
              <a:rPr lang="it-IT" dirty="0" smtClean="0"/>
              <a:t>;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b="1" dirty="0" smtClean="0"/>
              <a:t>Farmacovigilanza</a:t>
            </a:r>
            <a:endParaRPr lang="it-IT" b="1" dirty="0"/>
          </a:p>
          <a:p>
            <a:pPr fontAlgn="auto">
              <a:spcAft>
                <a:spcPts val="0"/>
              </a:spcAft>
              <a:defRPr/>
            </a:pPr>
            <a:r>
              <a:rPr lang="it-IT" dirty="0"/>
              <a:t>Partecipazione alla realizzazione di eventuali pubblicazioni periodiche; partecipazioni a programmi di politica del farmaco, attività didattiche e di collaborazione con l’Università (tesi, tirocini, progettualità</a:t>
            </a:r>
            <a:r>
              <a:rPr lang="it-IT" dirty="0" smtClean="0"/>
              <a:t>).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b="1" dirty="0"/>
              <a:t>Area sperimentazione osservazionale</a:t>
            </a:r>
            <a:r>
              <a:rPr lang="it-IT" dirty="0"/>
              <a:t> e </a:t>
            </a:r>
            <a:r>
              <a:rPr lang="it-IT" dirty="0" smtClean="0"/>
              <a:t>clinica. Valutare </a:t>
            </a:r>
            <a:r>
              <a:rPr lang="it-IT" dirty="0"/>
              <a:t>eventualmente la sicurezza e dell’efficacia dei farmaci attraverso studi osservazionali di </a:t>
            </a:r>
            <a:r>
              <a:rPr lang="it-IT" dirty="0" err="1"/>
              <a:t>outcome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includendo anche approcci comparativi di </a:t>
            </a:r>
            <a:r>
              <a:rPr lang="it-IT" dirty="0" smtClean="0"/>
              <a:t>analisi.</a:t>
            </a:r>
            <a:endParaRPr lang="it-IT" dirty="0"/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800" dirty="0" smtClean="0"/>
              <a:t>IL SERVIZIO FARMACEUTICO – Area appropriatezza Prescrittiva e </a:t>
            </a:r>
            <a:r>
              <a:rPr lang="it-IT" sz="2800" dirty="0" err="1" smtClean="0"/>
              <a:t>governANCE</a:t>
            </a:r>
            <a:r>
              <a:rPr lang="it-IT" sz="2800" dirty="0" smtClean="0"/>
              <a:t> 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3382</TotalTime>
  <Words>2277</Words>
  <Application>Microsoft Office PowerPoint</Application>
  <PresentationFormat>Widescreen</PresentationFormat>
  <Paragraphs>332</Paragraphs>
  <Slides>36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4" baseType="lpstr">
      <vt:lpstr>Arial</vt:lpstr>
      <vt:lpstr>Bookman Old Style</vt:lpstr>
      <vt:lpstr>Calibri</vt:lpstr>
      <vt:lpstr>Century Gothic</vt:lpstr>
      <vt:lpstr>Tahoma</vt:lpstr>
      <vt:lpstr>Times New Roman</vt:lpstr>
      <vt:lpstr>Wingdings</vt:lpstr>
      <vt:lpstr>Scia di vapore</vt:lpstr>
      <vt:lpstr>Presentazione standard di PowerPoint</vt:lpstr>
      <vt:lpstr>Di cosa parlerò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SERVIZIO FARMACEUTICO – Area appropriatezza Prescrittiva e governANCE </vt:lpstr>
      <vt:lpstr>IL SERVIZIO FARMACEUTICO – Area appropriatezza Prescrittiva e governANCE </vt:lpstr>
      <vt:lpstr>IL SERVIZIO FARMACEUTICO – Area appropriatezza Prescrittiva e governANCE </vt:lpstr>
      <vt:lpstr>IL SERVIZIO FARMACEUTICO – Area appropriatezza Prescrittiva e governANCE </vt:lpstr>
      <vt:lpstr>Esempi di note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SERVIZIO FARMACEUTICO – Area VIGILANZA</vt:lpstr>
      <vt:lpstr>IL SERVIZIO FARMACEUTICO – Area VIGILANZA</vt:lpstr>
      <vt:lpstr>IL SERVIZIO FARMACEUTICO – Area VIGILANZA</vt:lpstr>
      <vt:lpstr>IL SERVIZIO FARMACEUTICO – Area VIGILANZA</vt:lpstr>
      <vt:lpstr>COME è cambiato il ruolo per i Farmacisti delle Aziende Sanitarie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Complessità del ruolo del Farmacista Ospedaliero </vt:lpstr>
      <vt:lpstr>Complessità del ruolo del Farmacista Ospedaliero </vt:lpstr>
      <vt:lpstr>Nuovo ruolo strategico del Farmacista Ospedaliero </vt:lpstr>
      <vt:lpstr>1 - Clinical governance dei farmaci e dei beni sanitari (1)</vt:lpstr>
      <vt:lpstr>1- Clinical governance dei farmaci e dei beni sanitari </vt:lpstr>
      <vt:lpstr>2- Ruolo di analisi e programmazione</vt:lpstr>
      <vt:lpstr>FARMACISTA SSN</vt:lpstr>
      <vt:lpstr>Prospettive future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Pillole di biostatistica per la ricerca clinica</dc:title>
  <dc:creator>Palcic Stefano</dc:creator>
  <cp:lastModifiedBy>Stefano Palcic</cp:lastModifiedBy>
  <cp:revision>220</cp:revision>
  <dcterms:created xsi:type="dcterms:W3CDTF">2021-01-14T10:15:57Z</dcterms:created>
  <dcterms:modified xsi:type="dcterms:W3CDTF">2023-05-23T13:43:39Z</dcterms:modified>
</cp:coreProperties>
</file>