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608" r:id="rId2"/>
    <p:sldId id="609" r:id="rId3"/>
    <p:sldId id="610" r:id="rId4"/>
    <p:sldId id="611" r:id="rId5"/>
    <p:sldId id="612" r:id="rId6"/>
    <p:sldId id="613" r:id="rId7"/>
    <p:sldId id="614" r:id="rId8"/>
    <p:sldId id="615" r:id="rId9"/>
    <p:sldId id="616" r:id="rId10"/>
    <p:sldId id="617" r:id="rId11"/>
    <p:sldId id="618" r:id="rId12"/>
    <p:sldId id="619" r:id="rId13"/>
    <p:sldId id="620" r:id="rId14"/>
    <p:sldId id="621" r:id="rId15"/>
    <p:sldId id="622" r:id="rId16"/>
    <p:sldId id="623" r:id="rId17"/>
    <p:sldId id="624" r:id="rId18"/>
    <p:sldId id="625" r:id="rId19"/>
    <p:sldId id="626" r:id="rId20"/>
    <p:sldId id="627" r:id="rId21"/>
    <p:sldId id="628" r:id="rId22"/>
    <p:sldId id="629" r:id="rId23"/>
    <p:sldId id="630" r:id="rId24"/>
    <p:sldId id="631" r:id="rId25"/>
    <p:sldId id="632" r:id="rId26"/>
    <p:sldId id="633" r:id="rId27"/>
    <p:sldId id="634" r:id="rId28"/>
    <p:sldId id="635" r:id="rId29"/>
    <p:sldId id="636" r:id="rId30"/>
    <p:sldId id="637" r:id="rId31"/>
    <p:sldId id="638" r:id="rId32"/>
    <p:sldId id="639" r:id="rId33"/>
    <p:sldId id="640" r:id="rId34"/>
    <p:sldId id="641" r:id="rId35"/>
    <p:sldId id="550" r:id="rId36"/>
    <p:sldId id="507" r:id="rId37"/>
    <p:sldId id="522" r:id="rId38"/>
    <p:sldId id="508" r:id="rId39"/>
    <p:sldId id="551" r:id="rId40"/>
    <p:sldId id="524" r:id="rId41"/>
    <p:sldId id="553" r:id="rId42"/>
    <p:sldId id="561" r:id="rId43"/>
    <p:sldId id="523" r:id="rId44"/>
    <p:sldId id="562" r:id="rId45"/>
    <p:sldId id="552" r:id="rId46"/>
    <p:sldId id="556" r:id="rId47"/>
    <p:sldId id="557" r:id="rId48"/>
    <p:sldId id="559" r:id="rId49"/>
    <p:sldId id="558" r:id="rId50"/>
    <p:sldId id="555" r:id="rId51"/>
    <p:sldId id="560" r:id="rId52"/>
    <p:sldId id="563" r:id="rId53"/>
    <p:sldId id="564" r:id="rId5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Stile con tema 1 - Color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94660"/>
  </p:normalViewPr>
  <p:slideViewPr>
    <p:cSldViewPr>
      <p:cViewPr varScale="1">
        <p:scale>
          <a:sx n="75" d="100"/>
          <a:sy n="75" d="100"/>
        </p:scale>
        <p:origin x="1048"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3C28CC-24B3-458F-9C85-EDA3BC510755}" type="datetimeFigureOut">
              <a:rPr lang="it-IT" smtClean="0"/>
              <a:t>26/05/2023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E9AD3B-971C-414D-9CDF-FADDF5365112}" type="slidenum">
              <a:rPr lang="it-IT" smtClean="0"/>
              <a:t>‹N›</a:t>
            </a:fld>
            <a:endParaRPr lang="it-IT"/>
          </a:p>
        </p:txBody>
      </p:sp>
    </p:spTree>
    <p:extLst>
      <p:ext uri="{BB962C8B-B14F-4D97-AF65-F5344CB8AC3E}">
        <p14:creationId xmlns:p14="http://schemas.microsoft.com/office/powerpoint/2010/main" val="2193207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8B7EF3FF-A65F-40D0-80A7-F5D0BAA38CF9}" type="datetimeFigureOut">
              <a:rPr lang="it-IT" smtClean="0"/>
              <a:t>26/05/2023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366B99D-4710-401D-9F35-133807037E9F}" type="slidenum">
              <a:rPr lang="it-IT" smtClean="0"/>
              <a:t>‹N›</a:t>
            </a:fld>
            <a:endParaRPr lang="it-IT"/>
          </a:p>
        </p:txBody>
      </p:sp>
    </p:spTree>
    <p:extLst>
      <p:ext uri="{BB962C8B-B14F-4D97-AF65-F5344CB8AC3E}">
        <p14:creationId xmlns:p14="http://schemas.microsoft.com/office/powerpoint/2010/main" val="4238530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B7EF3FF-A65F-40D0-80A7-F5D0BAA38CF9}" type="datetimeFigureOut">
              <a:rPr lang="it-IT" smtClean="0"/>
              <a:t>26/05/2023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366B99D-4710-401D-9F35-133807037E9F}" type="slidenum">
              <a:rPr lang="it-IT" smtClean="0"/>
              <a:t>‹N›</a:t>
            </a:fld>
            <a:endParaRPr lang="it-IT"/>
          </a:p>
        </p:txBody>
      </p:sp>
    </p:spTree>
    <p:extLst>
      <p:ext uri="{BB962C8B-B14F-4D97-AF65-F5344CB8AC3E}">
        <p14:creationId xmlns:p14="http://schemas.microsoft.com/office/powerpoint/2010/main" val="905449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B7EF3FF-A65F-40D0-80A7-F5D0BAA38CF9}" type="datetimeFigureOut">
              <a:rPr lang="it-IT" smtClean="0"/>
              <a:t>26/05/2023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366B99D-4710-401D-9F35-133807037E9F}" type="slidenum">
              <a:rPr lang="it-IT" smtClean="0"/>
              <a:t>‹N›</a:t>
            </a:fld>
            <a:endParaRPr lang="it-IT"/>
          </a:p>
        </p:txBody>
      </p:sp>
    </p:spTree>
    <p:extLst>
      <p:ext uri="{BB962C8B-B14F-4D97-AF65-F5344CB8AC3E}">
        <p14:creationId xmlns:p14="http://schemas.microsoft.com/office/powerpoint/2010/main" val="2915129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olo, test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6858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grafico 3"/>
          <p:cNvSpPr>
            <a:spLocks noGrp="1"/>
          </p:cNvSpPr>
          <p:nvPr>
            <p:ph type="chart" sz="half" idx="2"/>
          </p:nvPr>
        </p:nvSpPr>
        <p:spPr>
          <a:xfrm>
            <a:off x="4648200" y="1981200"/>
            <a:ext cx="3810000" cy="4114800"/>
          </a:xfrm>
        </p:spPr>
        <p:txBody>
          <a:bodyPr/>
          <a:lstStyle/>
          <a:p>
            <a:endParaRPr lang="it-IT"/>
          </a:p>
        </p:txBody>
      </p:sp>
      <p:sp>
        <p:nvSpPr>
          <p:cNvPr id="5" name="Segnaposto data 4"/>
          <p:cNvSpPr>
            <a:spLocks noGrp="1"/>
          </p:cNvSpPr>
          <p:nvPr>
            <p:ph type="dt" sz="half" idx="10"/>
          </p:nvPr>
        </p:nvSpPr>
        <p:spPr>
          <a:xfrm>
            <a:off x="685800" y="6248400"/>
            <a:ext cx="1905000" cy="457200"/>
          </a:xfrm>
        </p:spPr>
        <p:txBody>
          <a:bodyPr/>
          <a:lstStyle>
            <a:lvl1pPr>
              <a:defRPr/>
            </a:lvl1pPr>
          </a:lstStyle>
          <a:p>
            <a:endParaRPr lang="it-IT" altLang="it-IT"/>
          </a:p>
        </p:txBody>
      </p:sp>
      <p:sp>
        <p:nvSpPr>
          <p:cNvPr id="6" name="Segnaposto piè di pagina 5"/>
          <p:cNvSpPr>
            <a:spLocks noGrp="1"/>
          </p:cNvSpPr>
          <p:nvPr>
            <p:ph type="ftr" sz="quarter" idx="11"/>
          </p:nvPr>
        </p:nvSpPr>
        <p:spPr>
          <a:xfrm>
            <a:off x="3124200" y="6248400"/>
            <a:ext cx="2895600" cy="457200"/>
          </a:xfrm>
        </p:spPr>
        <p:txBody>
          <a:bodyPr/>
          <a:lstStyle>
            <a:lvl1pPr>
              <a:defRPr/>
            </a:lvl1pPr>
          </a:lstStyle>
          <a:p>
            <a:r>
              <a:rPr lang="it-IT" altLang="it-IT"/>
              <a:t>Preparazione polveri</a:t>
            </a:r>
          </a:p>
        </p:txBody>
      </p:sp>
      <p:sp>
        <p:nvSpPr>
          <p:cNvPr id="7" name="Segnaposto numero diapositiva 6"/>
          <p:cNvSpPr>
            <a:spLocks noGrp="1"/>
          </p:cNvSpPr>
          <p:nvPr>
            <p:ph type="sldNum" sz="quarter" idx="12"/>
          </p:nvPr>
        </p:nvSpPr>
        <p:spPr>
          <a:xfrm>
            <a:off x="6553200" y="6248400"/>
            <a:ext cx="1905000" cy="457200"/>
          </a:xfrm>
        </p:spPr>
        <p:txBody>
          <a:bodyPr/>
          <a:lstStyle>
            <a:lvl1pPr>
              <a:defRPr/>
            </a:lvl1pPr>
          </a:lstStyle>
          <a:p>
            <a:fld id="{12CB874F-7E94-49E2-8AEB-7A802C6B8AB9}" type="slidenum">
              <a:rPr lang="it-IT" altLang="it-IT"/>
              <a:pPr/>
              <a:t>‹N›</a:t>
            </a:fld>
            <a:endParaRPr lang="it-IT" altLang="it-IT"/>
          </a:p>
        </p:txBody>
      </p:sp>
    </p:spTree>
    <p:extLst>
      <p:ext uri="{BB962C8B-B14F-4D97-AF65-F5344CB8AC3E}">
        <p14:creationId xmlns:p14="http://schemas.microsoft.com/office/powerpoint/2010/main" val="650524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B7EF3FF-A65F-40D0-80A7-F5D0BAA38CF9}" type="datetimeFigureOut">
              <a:rPr lang="it-IT" smtClean="0"/>
              <a:t>26/05/2023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366B99D-4710-401D-9F35-133807037E9F}" type="slidenum">
              <a:rPr lang="it-IT" smtClean="0"/>
              <a:t>‹N›</a:t>
            </a:fld>
            <a:endParaRPr lang="it-IT"/>
          </a:p>
        </p:txBody>
      </p:sp>
    </p:spTree>
    <p:extLst>
      <p:ext uri="{BB962C8B-B14F-4D97-AF65-F5344CB8AC3E}">
        <p14:creationId xmlns:p14="http://schemas.microsoft.com/office/powerpoint/2010/main" val="2401953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8B7EF3FF-A65F-40D0-80A7-F5D0BAA38CF9}" type="datetimeFigureOut">
              <a:rPr lang="it-IT" smtClean="0"/>
              <a:t>26/05/2023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366B99D-4710-401D-9F35-133807037E9F}" type="slidenum">
              <a:rPr lang="it-IT" smtClean="0"/>
              <a:t>‹N›</a:t>
            </a:fld>
            <a:endParaRPr lang="it-IT"/>
          </a:p>
        </p:txBody>
      </p:sp>
    </p:spTree>
    <p:extLst>
      <p:ext uri="{BB962C8B-B14F-4D97-AF65-F5344CB8AC3E}">
        <p14:creationId xmlns:p14="http://schemas.microsoft.com/office/powerpoint/2010/main" val="3500887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8B7EF3FF-A65F-40D0-80A7-F5D0BAA38CF9}" type="datetimeFigureOut">
              <a:rPr lang="it-IT" smtClean="0"/>
              <a:t>26/05/2023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366B99D-4710-401D-9F35-133807037E9F}" type="slidenum">
              <a:rPr lang="it-IT" smtClean="0"/>
              <a:t>‹N›</a:t>
            </a:fld>
            <a:endParaRPr lang="it-IT"/>
          </a:p>
        </p:txBody>
      </p:sp>
    </p:spTree>
    <p:extLst>
      <p:ext uri="{BB962C8B-B14F-4D97-AF65-F5344CB8AC3E}">
        <p14:creationId xmlns:p14="http://schemas.microsoft.com/office/powerpoint/2010/main" val="3182079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8B7EF3FF-A65F-40D0-80A7-F5D0BAA38CF9}" type="datetimeFigureOut">
              <a:rPr lang="it-IT" smtClean="0"/>
              <a:t>26/05/2023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366B99D-4710-401D-9F35-133807037E9F}" type="slidenum">
              <a:rPr lang="it-IT" smtClean="0"/>
              <a:t>‹N›</a:t>
            </a:fld>
            <a:endParaRPr lang="it-IT"/>
          </a:p>
        </p:txBody>
      </p:sp>
    </p:spTree>
    <p:extLst>
      <p:ext uri="{BB962C8B-B14F-4D97-AF65-F5344CB8AC3E}">
        <p14:creationId xmlns:p14="http://schemas.microsoft.com/office/powerpoint/2010/main" val="2068241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8B7EF3FF-A65F-40D0-80A7-F5D0BAA38CF9}" type="datetimeFigureOut">
              <a:rPr lang="it-IT" smtClean="0"/>
              <a:t>26/05/2023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366B99D-4710-401D-9F35-133807037E9F}" type="slidenum">
              <a:rPr lang="it-IT" smtClean="0"/>
              <a:t>‹N›</a:t>
            </a:fld>
            <a:endParaRPr lang="it-IT"/>
          </a:p>
        </p:txBody>
      </p:sp>
    </p:spTree>
    <p:extLst>
      <p:ext uri="{BB962C8B-B14F-4D97-AF65-F5344CB8AC3E}">
        <p14:creationId xmlns:p14="http://schemas.microsoft.com/office/powerpoint/2010/main" val="134445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B7EF3FF-A65F-40D0-80A7-F5D0BAA38CF9}" type="datetimeFigureOut">
              <a:rPr lang="it-IT" smtClean="0"/>
              <a:t>26/05/2023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366B99D-4710-401D-9F35-133807037E9F}" type="slidenum">
              <a:rPr lang="it-IT" smtClean="0"/>
              <a:t>‹N›</a:t>
            </a:fld>
            <a:endParaRPr lang="it-IT"/>
          </a:p>
        </p:txBody>
      </p:sp>
    </p:spTree>
    <p:extLst>
      <p:ext uri="{BB962C8B-B14F-4D97-AF65-F5344CB8AC3E}">
        <p14:creationId xmlns:p14="http://schemas.microsoft.com/office/powerpoint/2010/main" val="3346846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8B7EF3FF-A65F-40D0-80A7-F5D0BAA38CF9}" type="datetimeFigureOut">
              <a:rPr lang="it-IT" smtClean="0"/>
              <a:t>26/05/2023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366B99D-4710-401D-9F35-133807037E9F}" type="slidenum">
              <a:rPr lang="it-IT" smtClean="0"/>
              <a:t>‹N›</a:t>
            </a:fld>
            <a:endParaRPr lang="it-IT"/>
          </a:p>
        </p:txBody>
      </p:sp>
    </p:spTree>
    <p:extLst>
      <p:ext uri="{BB962C8B-B14F-4D97-AF65-F5344CB8AC3E}">
        <p14:creationId xmlns:p14="http://schemas.microsoft.com/office/powerpoint/2010/main" val="2956502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8B7EF3FF-A65F-40D0-80A7-F5D0BAA38CF9}" type="datetimeFigureOut">
              <a:rPr lang="it-IT" smtClean="0"/>
              <a:t>26/05/2023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366B99D-4710-401D-9F35-133807037E9F}" type="slidenum">
              <a:rPr lang="it-IT" smtClean="0"/>
              <a:t>‹N›</a:t>
            </a:fld>
            <a:endParaRPr lang="it-IT"/>
          </a:p>
        </p:txBody>
      </p:sp>
    </p:spTree>
    <p:extLst>
      <p:ext uri="{BB962C8B-B14F-4D97-AF65-F5344CB8AC3E}">
        <p14:creationId xmlns:p14="http://schemas.microsoft.com/office/powerpoint/2010/main" val="2394132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EF3FF-A65F-40D0-80A7-F5D0BAA38CF9}" type="datetimeFigureOut">
              <a:rPr lang="it-IT" smtClean="0"/>
              <a:t>26/05/2023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66B99D-4710-401D-9F35-133807037E9F}" type="slidenum">
              <a:rPr lang="it-IT" smtClean="0"/>
              <a:t>‹N›</a:t>
            </a:fld>
            <a:endParaRPr lang="it-IT"/>
          </a:p>
        </p:txBody>
      </p:sp>
    </p:spTree>
    <p:extLst>
      <p:ext uri="{BB962C8B-B14F-4D97-AF65-F5344CB8AC3E}">
        <p14:creationId xmlns:p14="http://schemas.microsoft.com/office/powerpoint/2010/main" val="1666985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video" Target="https://www.youtube.com/embed/I4w0nlrVU94"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slideLayout" Target="../slideLayouts/slideLayout2.xml"/><Relationship Id="rId1" Type="http://schemas.openxmlformats.org/officeDocument/2006/relationships/video" Target="https://www.youtube.com/embed/hRDD4l1dzaI" TargetMode="External"/><Relationship Id="rId4" Type="http://schemas.openxmlformats.org/officeDocument/2006/relationships/image" Target="../media/image30.jpeg"/></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2.xml"/><Relationship Id="rId1" Type="http://schemas.openxmlformats.org/officeDocument/2006/relationships/video" Target="https://www.youtube.com/embed/mmtXFlIQD9E"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video" Target="https://www.youtube.com/embed/eJbuY4HJFV0"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video" Target="https://www.youtube.com/embed/pAYsH7xnV6s"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12.xml"/><Relationship Id="rId1" Type="http://schemas.openxmlformats.org/officeDocument/2006/relationships/video" Target="https://www.youtube.com/embed/9XKGVHPXXho"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2.xml"/><Relationship Id="rId1" Type="http://schemas.openxmlformats.org/officeDocument/2006/relationships/video" Target="https://www.youtube.com/embed/gtJqNqXLg9w"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slideLayout" Target="../slideLayouts/slideLayout12.xml"/><Relationship Id="rId1" Type="http://schemas.openxmlformats.org/officeDocument/2006/relationships/video" Target="https://www.youtube.com/embed/n4hjudErUsQ" TargetMode="External"/><Relationship Id="rId4" Type="http://schemas.openxmlformats.org/officeDocument/2006/relationships/image" Target="../media/image45.jpeg"/></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Layout" Target="../slideLayouts/slideLayout2.xml"/><Relationship Id="rId1" Type="http://schemas.openxmlformats.org/officeDocument/2006/relationships/video" Target="https://www.youtube.com/embed/5Un_HnOl6lQ"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533400" y="228600"/>
            <a:ext cx="8229600" cy="1143000"/>
          </a:xfrm>
          <a:prstGeom prst="rect">
            <a:avLst/>
          </a:prstGeom>
          <a:noFill/>
          <a:ln w="9525">
            <a:noFill/>
            <a:miter lim="800000"/>
            <a:headEnd/>
            <a:tailEnd/>
          </a:ln>
        </p:spPr>
        <p:txBody>
          <a:bodyPr anchor="ctr"/>
          <a:lstStyle/>
          <a:p>
            <a:pPr algn="ctr" eaLnBrk="0" hangingPunct="0">
              <a:defRPr/>
            </a:pPr>
            <a:r>
              <a:rPr lang="en-US" sz="4400" kern="0" dirty="0">
                <a:solidFill>
                  <a:schemeClr val="tx2"/>
                </a:solidFill>
                <a:latin typeface="+mj-lt"/>
                <a:ea typeface="+mj-ea"/>
                <a:cs typeface="+mj-cs"/>
              </a:rPr>
              <a:t>Flame Pyrolysis</a:t>
            </a:r>
          </a:p>
        </p:txBody>
      </p:sp>
      <p:sp>
        <p:nvSpPr>
          <p:cNvPr id="5" name="Rectangle 3"/>
          <p:cNvSpPr txBox="1">
            <a:spLocks noChangeArrowheads="1"/>
          </p:cNvSpPr>
          <p:nvPr/>
        </p:nvSpPr>
        <p:spPr>
          <a:xfrm>
            <a:off x="533400" y="1371600"/>
            <a:ext cx="8229600" cy="914400"/>
          </a:xfrm>
          <a:prstGeom prst="rect">
            <a:avLst/>
          </a:prstGeom>
        </p:spPr>
        <p:txBody>
          <a:bodyPr/>
          <a:lstStyle/>
          <a:p>
            <a:pPr marL="342900" indent="-342900" eaLnBrk="0" hangingPunct="0">
              <a:spcBef>
                <a:spcPct val="20000"/>
              </a:spcBef>
              <a:defRPr/>
            </a:pPr>
            <a:r>
              <a:rPr lang="en-US" sz="2400" kern="0" dirty="0">
                <a:latin typeface="+mn-lt"/>
              </a:rPr>
              <a:t>	Particle Formation and Growth by Gas Phase Chemical Reaction, Coagulation, Sintering and Surface Growth:</a:t>
            </a:r>
          </a:p>
          <a:p>
            <a:pPr marL="342900" indent="-342900" eaLnBrk="0" hangingPunct="0">
              <a:spcBef>
                <a:spcPct val="20000"/>
              </a:spcBef>
              <a:buFont typeface="Arial" pitchFamily="34" charset="0"/>
              <a:buChar char="•"/>
              <a:defRPr/>
            </a:pPr>
            <a:endParaRPr lang="en-US" sz="2400" kern="0" dirty="0">
              <a:latin typeface="+mn-lt"/>
            </a:endParaRPr>
          </a:p>
          <a:p>
            <a:pPr marL="342900" indent="-342900" eaLnBrk="0" hangingPunct="0">
              <a:spcBef>
                <a:spcPct val="20000"/>
              </a:spcBef>
              <a:defRPr/>
            </a:pPr>
            <a:endParaRPr lang="en-US" sz="2400" kern="0" dirty="0">
              <a:latin typeface="+mn-lt"/>
            </a:endParaRPr>
          </a:p>
          <a:p>
            <a:pPr marL="742950" lvl="1" indent="-285750" eaLnBrk="0" hangingPunct="0">
              <a:spcBef>
                <a:spcPct val="20000"/>
              </a:spcBef>
              <a:defRPr/>
            </a:pPr>
            <a:endParaRPr lang="en-US" sz="2000" u="sng" kern="0" dirty="0">
              <a:latin typeface="+mn-lt"/>
            </a:endParaRPr>
          </a:p>
        </p:txBody>
      </p:sp>
      <p:sp>
        <p:nvSpPr>
          <p:cNvPr id="6" name="Oval 4"/>
          <p:cNvSpPr/>
          <p:nvPr/>
        </p:nvSpPr>
        <p:spPr>
          <a:xfrm>
            <a:off x="1295400" y="3429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5"/>
          <p:cNvSpPr/>
          <p:nvPr/>
        </p:nvSpPr>
        <p:spPr>
          <a:xfrm>
            <a:off x="1447800" y="3505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6"/>
          <p:cNvSpPr/>
          <p:nvPr/>
        </p:nvSpPr>
        <p:spPr>
          <a:xfrm>
            <a:off x="1828800" y="3581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7"/>
          <p:cNvSpPr/>
          <p:nvPr/>
        </p:nvSpPr>
        <p:spPr>
          <a:xfrm>
            <a:off x="1295400" y="3276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8"/>
          <p:cNvSpPr/>
          <p:nvPr/>
        </p:nvSpPr>
        <p:spPr>
          <a:xfrm>
            <a:off x="1524000" y="3429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9"/>
          <p:cNvSpPr/>
          <p:nvPr/>
        </p:nvSpPr>
        <p:spPr>
          <a:xfrm>
            <a:off x="1676400" y="3505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0"/>
          <p:cNvSpPr/>
          <p:nvPr/>
        </p:nvSpPr>
        <p:spPr>
          <a:xfrm>
            <a:off x="1447800" y="3276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1"/>
          <p:cNvSpPr/>
          <p:nvPr/>
        </p:nvSpPr>
        <p:spPr>
          <a:xfrm>
            <a:off x="1600200" y="3124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2"/>
          <p:cNvSpPr/>
          <p:nvPr/>
        </p:nvSpPr>
        <p:spPr>
          <a:xfrm>
            <a:off x="1828800" y="3429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3"/>
          <p:cNvSpPr/>
          <p:nvPr/>
        </p:nvSpPr>
        <p:spPr>
          <a:xfrm>
            <a:off x="1524000" y="3657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Oval 14"/>
          <p:cNvSpPr/>
          <p:nvPr/>
        </p:nvSpPr>
        <p:spPr>
          <a:xfrm>
            <a:off x="1752600" y="3276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5"/>
          <p:cNvSpPr/>
          <p:nvPr/>
        </p:nvSpPr>
        <p:spPr>
          <a:xfrm>
            <a:off x="1600200" y="3276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6"/>
          <p:cNvSpPr/>
          <p:nvPr/>
        </p:nvSpPr>
        <p:spPr>
          <a:xfrm>
            <a:off x="1676400" y="3657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Oval 17"/>
          <p:cNvSpPr/>
          <p:nvPr/>
        </p:nvSpPr>
        <p:spPr>
          <a:xfrm>
            <a:off x="1295400" y="3581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Oval 18"/>
          <p:cNvSpPr/>
          <p:nvPr/>
        </p:nvSpPr>
        <p:spPr>
          <a:xfrm>
            <a:off x="1447800" y="3124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Oval 19"/>
          <p:cNvSpPr/>
          <p:nvPr/>
        </p:nvSpPr>
        <p:spPr>
          <a:xfrm>
            <a:off x="1371600" y="3657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Curved Right Arrow 20"/>
          <p:cNvSpPr/>
          <p:nvPr/>
        </p:nvSpPr>
        <p:spPr>
          <a:xfrm>
            <a:off x="838200" y="2743200"/>
            <a:ext cx="381000" cy="533400"/>
          </a:xfrm>
          <a:prstGeom prst="curv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3" name="TextBox 21"/>
          <p:cNvSpPr txBox="1">
            <a:spLocks noChangeArrowheads="1"/>
          </p:cNvSpPr>
          <p:nvPr/>
        </p:nvSpPr>
        <p:spPr bwMode="auto">
          <a:xfrm>
            <a:off x="1219200" y="2667000"/>
            <a:ext cx="3921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t>O</a:t>
            </a:r>
            <a:r>
              <a:rPr lang="en-US" altLang="en-US" sz="1400" baseline="-25000"/>
              <a:t>2</a:t>
            </a:r>
            <a:endParaRPr lang="en-US" altLang="en-US" sz="1400"/>
          </a:p>
        </p:txBody>
      </p:sp>
      <p:sp>
        <p:nvSpPr>
          <p:cNvPr id="24" name="Right Arrow 22"/>
          <p:cNvSpPr/>
          <p:nvPr/>
        </p:nvSpPr>
        <p:spPr>
          <a:xfrm>
            <a:off x="2057400" y="3352800"/>
            <a:ext cx="609600" cy="228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3"/>
          <p:cNvSpPr/>
          <p:nvPr/>
        </p:nvSpPr>
        <p:spPr>
          <a:xfrm>
            <a:off x="3124200" y="3429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Oval 24"/>
          <p:cNvSpPr/>
          <p:nvPr/>
        </p:nvSpPr>
        <p:spPr>
          <a:xfrm>
            <a:off x="3200400" y="3276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Oval 25"/>
          <p:cNvSpPr/>
          <p:nvPr/>
        </p:nvSpPr>
        <p:spPr>
          <a:xfrm>
            <a:off x="2971800" y="3200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Oval 26"/>
          <p:cNvSpPr/>
          <p:nvPr/>
        </p:nvSpPr>
        <p:spPr>
          <a:xfrm>
            <a:off x="2895600" y="3276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Oval 27"/>
          <p:cNvSpPr/>
          <p:nvPr/>
        </p:nvSpPr>
        <p:spPr>
          <a:xfrm>
            <a:off x="3124200" y="3505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Oval 28"/>
          <p:cNvSpPr/>
          <p:nvPr/>
        </p:nvSpPr>
        <p:spPr>
          <a:xfrm>
            <a:off x="3276600" y="3581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Oval 29"/>
          <p:cNvSpPr/>
          <p:nvPr/>
        </p:nvSpPr>
        <p:spPr>
          <a:xfrm>
            <a:off x="3048000" y="3276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Oval 30"/>
          <p:cNvSpPr/>
          <p:nvPr/>
        </p:nvSpPr>
        <p:spPr>
          <a:xfrm>
            <a:off x="3200400" y="3124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Oval 31"/>
          <p:cNvSpPr/>
          <p:nvPr/>
        </p:nvSpPr>
        <p:spPr>
          <a:xfrm>
            <a:off x="3429000" y="3429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Oval 32"/>
          <p:cNvSpPr/>
          <p:nvPr/>
        </p:nvSpPr>
        <p:spPr>
          <a:xfrm>
            <a:off x="3429000" y="3352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Oval 33"/>
          <p:cNvSpPr/>
          <p:nvPr/>
        </p:nvSpPr>
        <p:spPr>
          <a:xfrm>
            <a:off x="3276600" y="3200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Oval 34"/>
          <p:cNvSpPr/>
          <p:nvPr/>
        </p:nvSpPr>
        <p:spPr>
          <a:xfrm>
            <a:off x="3276600" y="3124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Oval 35"/>
          <p:cNvSpPr/>
          <p:nvPr/>
        </p:nvSpPr>
        <p:spPr>
          <a:xfrm>
            <a:off x="3352800" y="3352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Oval 36"/>
          <p:cNvSpPr/>
          <p:nvPr/>
        </p:nvSpPr>
        <p:spPr>
          <a:xfrm>
            <a:off x="3200400" y="3429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Oval 37"/>
          <p:cNvSpPr/>
          <p:nvPr/>
        </p:nvSpPr>
        <p:spPr>
          <a:xfrm>
            <a:off x="3352800" y="3581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Oval 38"/>
          <p:cNvSpPr/>
          <p:nvPr/>
        </p:nvSpPr>
        <p:spPr>
          <a:xfrm>
            <a:off x="6858000" y="3505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Oval 71"/>
          <p:cNvSpPr/>
          <p:nvPr/>
        </p:nvSpPr>
        <p:spPr>
          <a:xfrm>
            <a:off x="3352800" y="3657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Oval 72"/>
          <p:cNvSpPr/>
          <p:nvPr/>
        </p:nvSpPr>
        <p:spPr>
          <a:xfrm>
            <a:off x="2971800" y="3429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Oval 73"/>
          <p:cNvSpPr/>
          <p:nvPr/>
        </p:nvSpPr>
        <p:spPr>
          <a:xfrm>
            <a:off x="3124200" y="3657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Oval 74"/>
          <p:cNvSpPr/>
          <p:nvPr/>
        </p:nvSpPr>
        <p:spPr>
          <a:xfrm>
            <a:off x="2971800" y="3581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Oval 75"/>
          <p:cNvSpPr/>
          <p:nvPr/>
        </p:nvSpPr>
        <p:spPr>
          <a:xfrm>
            <a:off x="4572000" y="3048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Oval 76"/>
          <p:cNvSpPr/>
          <p:nvPr/>
        </p:nvSpPr>
        <p:spPr>
          <a:xfrm>
            <a:off x="4724400" y="3200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Oval 77"/>
          <p:cNvSpPr/>
          <p:nvPr/>
        </p:nvSpPr>
        <p:spPr>
          <a:xfrm>
            <a:off x="5029200" y="3200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Oval 78"/>
          <p:cNvSpPr/>
          <p:nvPr/>
        </p:nvSpPr>
        <p:spPr>
          <a:xfrm>
            <a:off x="4724400" y="3505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Oval 79"/>
          <p:cNvSpPr/>
          <p:nvPr/>
        </p:nvSpPr>
        <p:spPr>
          <a:xfrm>
            <a:off x="4876800" y="3048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Oval 80"/>
          <p:cNvSpPr/>
          <p:nvPr/>
        </p:nvSpPr>
        <p:spPr>
          <a:xfrm>
            <a:off x="5257800" y="3124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Oval 81"/>
          <p:cNvSpPr/>
          <p:nvPr/>
        </p:nvSpPr>
        <p:spPr>
          <a:xfrm>
            <a:off x="4495800" y="3352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Oval 82"/>
          <p:cNvSpPr/>
          <p:nvPr/>
        </p:nvSpPr>
        <p:spPr>
          <a:xfrm>
            <a:off x="5181600" y="3505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Oval 83"/>
          <p:cNvSpPr/>
          <p:nvPr/>
        </p:nvSpPr>
        <p:spPr>
          <a:xfrm>
            <a:off x="4953000" y="3657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Oval 84"/>
          <p:cNvSpPr/>
          <p:nvPr/>
        </p:nvSpPr>
        <p:spPr>
          <a:xfrm>
            <a:off x="4495800" y="3657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Oval 85"/>
          <p:cNvSpPr/>
          <p:nvPr/>
        </p:nvSpPr>
        <p:spPr>
          <a:xfrm>
            <a:off x="4724400" y="3352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Oval 86"/>
          <p:cNvSpPr/>
          <p:nvPr/>
        </p:nvSpPr>
        <p:spPr>
          <a:xfrm>
            <a:off x="4495800" y="3581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Oval 87"/>
          <p:cNvSpPr/>
          <p:nvPr/>
        </p:nvSpPr>
        <p:spPr>
          <a:xfrm>
            <a:off x="4648200" y="3733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Oval 88"/>
          <p:cNvSpPr/>
          <p:nvPr/>
        </p:nvSpPr>
        <p:spPr>
          <a:xfrm>
            <a:off x="4572000" y="3200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 name="Oval 89"/>
          <p:cNvSpPr/>
          <p:nvPr/>
        </p:nvSpPr>
        <p:spPr>
          <a:xfrm>
            <a:off x="4876800" y="3200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Oval 90"/>
          <p:cNvSpPr/>
          <p:nvPr/>
        </p:nvSpPr>
        <p:spPr>
          <a:xfrm>
            <a:off x="5105400" y="3505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Oval 91"/>
          <p:cNvSpPr/>
          <p:nvPr/>
        </p:nvSpPr>
        <p:spPr>
          <a:xfrm>
            <a:off x="4953000" y="3581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Oval 92"/>
          <p:cNvSpPr/>
          <p:nvPr/>
        </p:nvSpPr>
        <p:spPr>
          <a:xfrm>
            <a:off x="4800600" y="3733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Oval 93"/>
          <p:cNvSpPr/>
          <p:nvPr/>
        </p:nvSpPr>
        <p:spPr>
          <a:xfrm>
            <a:off x="5257800" y="3352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 name="Oval 94"/>
          <p:cNvSpPr/>
          <p:nvPr/>
        </p:nvSpPr>
        <p:spPr>
          <a:xfrm>
            <a:off x="4648200" y="3505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 name="Oval 95"/>
          <p:cNvSpPr/>
          <p:nvPr/>
        </p:nvSpPr>
        <p:spPr>
          <a:xfrm>
            <a:off x="4876800" y="3505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Oval 96"/>
          <p:cNvSpPr/>
          <p:nvPr/>
        </p:nvSpPr>
        <p:spPr>
          <a:xfrm>
            <a:off x="4953000" y="3352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Oval 97"/>
          <p:cNvSpPr/>
          <p:nvPr/>
        </p:nvSpPr>
        <p:spPr>
          <a:xfrm>
            <a:off x="5257800" y="3048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 name="Oval 98"/>
          <p:cNvSpPr/>
          <p:nvPr/>
        </p:nvSpPr>
        <p:spPr>
          <a:xfrm>
            <a:off x="5410200" y="3200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TextBox 99"/>
          <p:cNvSpPr txBox="1">
            <a:spLocks noChangeArrowheads="1"/>
          </p:cNvSpPr>
          <p:nvPr/>
        </p:nvSpPr>
        <p:spPr bwMode="auto">
          <a:xfrm>
            <a:off x="1143000" y="3886200"/>
            <a:ext cx="917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a:t>TTIP</a:t>
            </a:r>
          </a:p>
          <a:p>
            <a:pPr algn="ctr" eaLnBrk="1" hangingPunct="1"/>
            <a:r>
              <a:rPr lang="en-US" altLang="en-US" sz="1200"/>
              <a:t> Molecules</a:t>
            </a:r>
          </a:p>
        </p:txBody>
      </p:sp>
      <p:sp>
        <p:nvSpPr>
          <p:cNvPr id="70" name="TextBox 100"/>
          <p:cNvSpPr txBox="1">
            <a:spLocks noChangeArrowheads="1"/>
          </p:cNvSpPr>
          <p:nvPr/>
        </p:nvSpPr>
        <p:spPr bwMode="auto">
          <a:xfrm>
            <a:off x="2819400" y="3886200"/>
            <a:ext cx="917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a:t>TiO</a:t>
            </a:r>
            <a:r>
              <a:rPr lang="en-US" altLang="en-US" sz="1200" baseline="-25000"/>
              <a:t>2</a:t>
            </a:r>
          </a:p>
          <a:p>
            <a:pPr algn="ctr" eaLnBrk="1" hangingPunct="1"/>
            <a:r>
              <a:rPr lang="en-US" altLang="en-US" sz="1200"/>
              <a:t> Molecules</a:t>
            </a:r>
          </a:p>
        </p:txBody>
      </p:sp>
      <p:sp>
        <p:nvSpPr>
          <p:cNvPr id="71" name="TextBox 101"/>
          <p:cNvSpPr txBox="1">
            <a:spLocks noChangeArrowheads="1"/>
          </p:cNvSpPr>
          <p:nvPr/>
        </p:nvSpPr>
        <p:spPr bwMode="auto">
          <a:xfrm>
            <a:off x="4648200" y="3886200"/>
            <a:ext cx="7731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a:t>TiO</a:t>
            </a:r>
            <a:r>
              <a:rPr lang="en-US" altLang="en-US" sz="1200" baseline="-25000"/>
              <a:t>2</a:t>
            </a:r>
          </a:p>
          <a:p>
            <a:pPr algn="ctr" eaLnBrk="1" hangingPunct="1"/>
            <a:r>
              <a:rPr lang="en-US" altLang="en-US" sz="1200"/>
              <a:t>Particles</a:t>
            </a:r>
          </a:p>
        </p:txBody>
      </p:sp>
      <p:sp>
        <p:nvSpPr>
          <p:cNvPr id="72" name="TextBox 102"/>
          <p:cNvSpPr txBox="1">
            <a:spLocks noChangeArrowheads="1"/>
          </p:cNvSpPr>
          <p:nvPr/>
        </p:nvSpPr>
        <p:spPr bwMode="auto">
          <a:xfrm>
            <a:off x="1676400" y="5257800"/>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Ti</a:t>
            </a:r>
          </a:p>
        </p:txBody>
      </p:sp>
      <p:sp>
        <p:nvSpPr>
          <p:cNvPr id="73" name="TextBox 103"/>
          <p:cNvSpPr txBox="1">
            <a:spLocks noChangeArrowheads="1"/>
          </p:cNvSpPr>
          <p:nvPr/>
        </p:nvSpPr>
        <p:spPr bwMode="auto">
          <a:xfrm>
            <a:off x="838200" y="5514975"/>
            <a:ext cx="685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C</a:t>
            </a:r>
            <a:r>
              <a:rPr lang="en-US" altLang="en-US" sz="1200" baseline="-25000"/>
              <a:t>3</a:t>
            </a:r>
            <a:r>
              <a:rPr lang="en-US" altLang="en-US" sz="1200"/>
              <a:t>H</a:t>
            </a:r>
            <a:r>
              <a:rPr lang="en-US" altLang="en-US" sz="1200" baseline="-25000"/>
              <a:t>7</a:t>
            </a:r>
            <a:r>
              <a:rPr lang="en-US" altLang="en-US" sz="1200"/>
              <a:t>O</a:t>
            </a:r>
          </a:p>
        </p:txBody>
      </p:sp>
      <p:sp>
        <p:nvSpPr>
          <p:cNvPr id="74" name="TextBox 104"/>
          <p:cNvSpPr txBox="1">
            <a:spLocks noChangeArrowheads="1"/>
          </p:cNvSpPr>
          <p:nvPr/>
        </p:nvSpPr>
        <p:spPr bwMode="auto">
          <a:xfrm>
            <a:off x="838200" y="4953000"/>
            <a:ext cx="685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C</a:t>
            </a:r>
            <a:r>
              <a:rPr lang="en-US" altLang="en-US" sz="1200" baseline="-25000"/>
              <a:t>3</a:t>
            </a:r>
            <a:r>
              <a:rPr lang="en-US" altLang="en-US" sz="1200"/>
              <a:t>H</a:t>
            </a:r>
            <a:r>
              <a:rPr lang="en-US" altLang="en-US" sz="1200" baseline="-25000"/>
              <a:t>7</a:t>
            </a:r>
            <a:r>
              <a:rPr lang="en-US" altLang="en-US" sz="1200"/>
              <a:t>O</a:t>
            </a:r>
          </a:p>
        </p:txBody>
      </p:sp>
      <p:sp>
        <p:nvSpPr>
          <p:cNvPr id="75" name="TextBox 105"/>
          <p:cNvSpPr txBox="1">
            <a:spLocks noChangeArrowheads="1"/>
          </p:cNvSpPr>
          <p:nvPr/>
        </p:nvSpPr>
        <p:spPr bwMode="auto">
          <a:xfrm>
            <a:off x="2133600" y="5514975"/>
            <a:ext cx="685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OC</a:t>
            </a:r>
            <a:r>
              <a:rPr lang="en-US" altLang="en-US" sz="1200" baseline="-25000"/>
              <a:t>3</a:t>
            </a:r>
            <a:r>
              <a:rPr lang="en-US" altLang="en-US" sz="1200"/>
              <a:t>H</a:t>
            </a:r>
            <a:r>
              <a:rPr lang="en-US" altLang="en-US" sz="1200" baseline="-25000"/>
              <a:t>7</a:t>
            </a:r>
            <a:endParaRPr lang="en-US" altLang="en-US" sz="1200"/>
          </a:p>
        </p:txBody>
      </p:sp>
      <p:sp>
        <p:nvSpPr>
          <p:cNvPr id="76" name="TextBox 106"/>
          <p:cNvSpPr txBox="1">
            <a:spLocks noChangeArrowheads="1"/>
          </p:cNvSpPr>
          <p:nvPr/>
        </p:nvSpPr>
        <p:spPr bwMode="auto">
          <a:xfrm>
            <a:off x="2133600" y="4953000"/>
            <a:ext cx="685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OC</a:t>
            </a:r>
            <a:r>
              <a:rPr lang="en-US" altLang="en-US" sz="1200" baseline="-25000"/>
              <a:t>3</a:t>
            </a:r>
            <a:r>
              <a:rPr lang="en-US" altLang="en-US" sz="1200"/>
              <a:t>H</a:t>
            </a:r>
            <a:r>
              <a:rPr lang="en-US" altLang="en-US" sz="1200" baseline="-25000"/>
              <a:t>7</a:t>
            </a:r>
            <a:endParaRPr lang="en-US" altLang="en-US" sz="1200"/>
          </a:p>
        </p:txBody>
      </p:sp>
      <p:cxnSp>
        <p:nvCxnSpPr>
          <p:cNvPr id="77" name="Straight Connector 108"/>
          <p:cNvCxnSpPr/>
          <p:nvPr/>
        </p:nvCxnSpPr>
        <p:spPr>
          <a:xfrm flipV="1">
            <a:off x="1905000" y="5105400"/>
            <a:ext cx="304800" cy="2286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128"/>
          <p:cNvCxnSpPr/>
          <p:nvPr/>
        </p:nvCxnSpPr>
        <p:spPr>
          <a:xfrm flipV="1">
            <a:off x="1447800" y="5410200"/>
            <a:ext cx="304800" cy="2286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129"/>
          <p:cNvCxnSpPr/>
          <p:nvPr/>
        </p:nvCxnSpPr>
        <p:spPr>
          <a:xfrm flipV="1">
            <a:off x="1447800" y="5105400"/>
            <a:ext cx="304800" cy="228600"/>
          </a:xfrm>
          <a:prstGeom prst="line">
            <a:avLst/>
          </a:prstGeom>
          <a:ln w="12700">
            <a:solidFill>
              <a:schemeClr val="tx1"/>
            </a:solidFill>
          </a:ln>
          <a:scene3d>
            <a:camera prst="orthographicFront">
              <a:rot lat="0" lon="0" rev="66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80" name="Straight Connector 130"/>
          <p:cNvCxnSpPr/>
          <p:nvPr/>
        </p:nvCxnSpPr>
        <p:spPr>
          <a:xfrm flipV="1">
            <a:off x="1905000" y="5410200"/>
            <a:ext cx="304800" cy="228600"/>
          </a:xfrm>
          <a:prstGeom prst="line">
            <a:avLst/>
          </a:prstGeom>
          <a:ln w="12700">
            <a:solidFill>
              <a:schemeClr val="tx1"/>
            </a:solidFill>
          </a:ln>
          <a:scene3d>
            <a:camera prst="orthographicFront">
              <a:rot lat="0" lon="0" rev="6600000"/>
            </a:camera>
            <a:lightRig rig="threePt" dir="t"/>
          </a:scene3d>
        </p:spPr>
        <p:style>
          <a:lnRef idx="1">
            <a:schemeClr val="accent1"/>
          </a:lnRef>
          <a:fillRef idx="0">
            <a:schemeClr val="accent1"/>
          </a:fillRef>
          <a:effectRef idx="0">
            <a:schemeClr val="accent1"/>
          </a:effectRef>
          <a:fontRef idx="minor">
            <a:schemeClr val="tx1"/>
          </a:fontRef>
        </p:style>
      </p:cxnSp>
      <p:sp>
        <p:nvSpPr>
          <p:cNvPr id="81" name="TextBox 131"/>
          <p:cNvSpPr txBox="1">
            <a:spLocks noChangeArrowheads="1"/>
          </p:cNvSpPr>
          <p:nvPr/>
        </p:nvSpPr>
        <p:spPr bwMode="auto">
          <a:xfrm>
            <a:off x="609600" y="4648200"/>
            <a:ext cx="2509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b="1"/>
              <a:t>T</a:t>
            </a:r>
            <a:r>
              <a:rPr lang="en-US" altLang="en-US" sz="1400"/>
              <a:t>itanium-</a:t>
            </a:r>
            <a:r>
              <a:rPr lang="en-US" altLang="en-US" sz="1400" b="1"/>
              <a:t>T</a:t>
            </a:r>
            <a:r>
              <a:rPr lang="en-US" altLang="en-US" sz="1400"/>
              <a:t>etra-</a:t>
            </a:r>
            <a:r>
              <a:rPr lang="en-US" altLang="en-US" sz="1400" b="1"/>
              <a:t>I</a:t>
            </a:r>
            <a:r>
              <a:rPr lang="en-US" altLang="en-US" sz="1400"/>
              <a:t>so-</a:t>
            </a:r>
            <a:r>
              <a:rPr lang="en-US" altLang="en-US" sz="1400" b="1"/>
              <a:t>P</a:t>
            </a:r>
            <a:r>
              <a:rPr lang="en-US" altLang="en-US" sz="1400"/>
              <a:t>ropoxide</a:t>
            </a:r>
          </a:p>
        </p:txBody>
      </p:sp>
      <p:sp>
        <p:nvSpPr>
          <p:cNvPr id="82" name="Oval 132"/>
          <p:cNvSpPr/>
          <p:nvPr/>
        </p:nvSpPr>
        <p:spPr>
          <a:xfrm>
            <a:off x="6553200" y="2819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3" name="Oval 133"/>
          <p:cNvSpPr/>
          <p:nvPr/>
        </p:nvSpPr>
        <p:spPr>
          <a:xfrm>
            <a:off x="6705600" y="2971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 name="Oval 134"/>
          <p:cNvSpPr/>
          <p:nvPr/>
        </p:nvSpPr>
        <p:spPr>
          <a:xfrm>
            <a:off x="6629400" y="3048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 name="Oval 135"/>
          <p:cNvSpPr/>
          <p:nvPr/>
        </p:nvSpPr>
        <p:spPr>
          <a:xfrm>
            <a:off x="6781800" y="2819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6" name="Oval 136"/>
          <p:cNvSpPr/>
          <p:nvPr/>
        </p:nvSpPr>
        <p:spPr>
          <a:xfrm>
            <a:off x="6553200" y="2971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 name="Oval 137"/>
          <p:cNvSpPr/>
          <p:nvPr/>
        </p:nvSpPr>
        <p:spPr>
          <a:xfrm>
            <a:off x="6781800" y="3048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 name="Oval 138"/>
          <p:cNvSpPr/>
          <p:nvPr/>
        </p:nvSpPr>
        <p:spPr>
          <a:xfrm>
            <a:off x="6629400" y="2819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9" name="Oval 139"/>
          <p:cNvSpPr/>
          <p:nvPr/>
        </p:nvSpPr>
        <p:spPr>
          <a:xfrm>
            <a:off x="6705600" y="2743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0" name="Oval 140"/>
          <p:cNvSpPr/>
          <p:nvPr/>
        </p:nvSpPr>
        <p:spPr>
          <a:xfrm>
            <a:off x="7086600" y="3352800"/>
            <a:ext cx="152400" cy="152400"/>
          </a:xfrm>
          <a:prstGeom prst="ellipse">
            <a:avLst/>
          </a:prstGeom>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1" name="Oval 141"/>
          <p:cNvSpPr/>
          <p:nvPr/>
        </p:nvSpPr>
        <p:spPr>
          <a:xfrm>
            <a:off x="7239000" y="3505200"/>
            <a:ext cx="152400" cy="152400"/>
          </a:xfrm>
          <a:prstGeom prst="ellipse">
            <a:avLst/>
          </a:prstGeom>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 name="Oval 142"/>
          <p:cNvSpPr/>
          <p:nvPr/>
        </p:nvSpPr>
        <p:spPr>
          <a:xfrm>
            <a:off x="7162800" y="3581400"/>
            <a:ext cx="152400" cy="152400"/>
          </a:xfrm>
          <a:prstGeom prst="ellipse">
            <a:avLst/>
          </a:prstGeom>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3" name="Oval 143"/>
          <p:cNvSpPr/>
          <p:nvPr/>
        </p:nvSpPr>
        <p:spPr>
          <a:xfrm>
            <a:off x="7315200" y="3352800"/>
            <a:ext cx="152400" cy="152400"/>
          </a:xfrm>
          <a:prstGeom prst="ellipse">
            <a:avLst/>
          </a:prstGeom>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4" name="Oval 144"/>
          <p:cNvSpPr/>
          <p:nvPr/>
        </p:nvSpPr>
        <p:spPr>
          <a:xfrm>
            <a:off x="7086600" y="3505200"/>
            <a:ext cx="152400" cy="152400"/>
          </a:xfrm>
          <a:prstGeom prst="ellipse">
            <a:avLst/>
          </a:prstGeom>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5" name="Oval 145"/>
          <p:cNvSpPr/>
          <p:nvPr/>
        </p:nvSpPr>
        <p:spPr>
          <a:xfrm>
            <a:off x="7315200" y="3581400"/>
            <a:ext cx="152400" cy="152400"/>
          </a:xfrm>
          <a:prstGeom prst="ellipse">
            <a:avLst/>
          </a:prstGeom>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6" name="Oval 146"/>
          <p:cNvSpPr/>
          <p:nvPr/>
        </p:nvSpPr>
        <p:spPr>
          <a:xfrm>
            <a:off x="7162800" y="3352800"/>
            <a:ext cx="152400" cy="152400"/>
          </a:xfrm>
          <a:prstGeom prst="ellipse">
            <a:avLst/>
          </a:prstGeom>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7" name="Oval 147"/>
          <p:cNvSpPr/>
          <p:nvPr/>
        </p:nvSpPr>
        <p:spPr>
          <a:xfrm>
            <a:off x="7239000" y="3276600"/>
            <a:ext cx="152400" cy="152400"/>
          </a:xfrm>
          <a:prstGeom prst="ellipse">
            <a:avLst/>
          </a:prstGeom>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8" name="Oval 148"/>
          <p:cNvSpPr/>
          <p:nvPr/>
        </p:nvSpPr>
        <p:spPr>
          <a:xfrm>
            <a:off x="6553200" y="3505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9" name="Oval 149"/>
          <p:cNvSpPr/>
          <p:nvPr/>
        </p:nvSpPr>
        <p:spPr>
          <a:xfrm>
            <a:off x="6705600" y="3657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0" name="Oval 150"/>
          <p:cNvSpPr/>
          <p:nvPr/>
        </p:nvSpPr>
        <p:spPr>
          <a:xfrm>
            <a:off x="6629400" y="3733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1" name="Oval 151"/>
          <p:cNvSpPr/>
          <p:nvPr/>
        </p:nvSpPr>
        <p:spPr>
          <a:xfrm>
            <a:off x="6858000" y="3733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 name="Oval 152"/>
          <p:cNvSpPr/>
          <p:nvPr/>
        </p:nvSpPr>
        <p:spPr>
          <a:xfrm>
            <a:off x="6553200" y="3657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 name="Oval 153"/>
          <p:cNvSpPr/>
          <p:nvPr/>
        </p:nvSpPr>
        <p:spPr>
          <a:xfrm>
            <a:off x="6781800" y="3733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4" name="Oval 154"/>
          <p:cNvSpPr/>
          <p:nvPr/>
        </p:nvSpPr>
        <p:spPr>
          <a:xfrm>
            <a:off x="6629400" y="3505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5" name="Oval 155"/>
          <p:cNvSpPr/>
          <p:nvPr/>
        </p:nvSpPr>
        <p:spPr>
          <a:xfrm>
            <a:off x="6553200" y="3352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6" name="Oval 156"/>
          <p:cNvSpPr/>
          <p:nvPr/>
        </p:nvSpPr>
        <p:spPr>
          <a:xfrm>
            <a:off x="7162800" y="2971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7" name="Oval 157"/>
          <p:cNvSpPr/>
          <p:nvPr/>
        </p:nvSpPr>
        <p:spPr>
          <a:xfrm>
            <a:off x="7467600" y="2895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8" name="Oval 158"/>
          <p:cNvSpPr/>
          <p:nvPr/>
        </p:nvSpPr>
        <p:spPr>
          <a:xfrm>
            <a:off x="7391400" y="2819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9" name="Oval 159"/>
          <p:cNvSpPr/>
          <p:nvPr/>
        </p:nvSpPr>
        <p:spPr>
          <a:xfrm>
            <a:off x="7391400" y="2971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0" name="Oval 160"/>
          <p:cNvSpPr/>
          <p:nvPr/>
        </p:nvSpPr>
        <p:spPr>
          <a:xfrm>
            <a:off x="7239000" y="2819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1" name="Oval 161"/>
          <p:cNvSpPr/>
          <p:nvPr/>
        </p:nvSpPr>
        <p:spPr>
          <a:xfrm>
            <a:off x="7162800" y="2819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 name="Oval 162"/>
          <p:cNvSpPr/>
          <p:nvPr/>
        </p:nvSpPr>
        <p:spPr>
          <a:xfrm>
            <a:off x="7239000" y="2971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3" name="Oval 163"/>
          <p:cNvSpPr/>
          <p:nvPr/>
        </p:nvSpPr>
        <p:spPr>
          <a:xfrm>
            <a:off x="7315200" y="2895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4" name="Oval 164"/>
          <p:cNvSpPr/>
          <p:nvPr/>
        </p:nvSpPr>
        <p:spPr>
          <a:xfrm>
            <a:off x="6934200" y="3276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5" name="Oval 165"/>
          <p:cNvSpPr/>
          <p:nvPr/>
        </p:nvSpPr>
        <p:spPr>
          <a:xfrm>
            <a:off x="7010400" y="2971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6" name="Oval 166"/>
          <p:cNvSpPr/>
          <p:nvPr/>
        </p:nvSpPr>
        <p:spPr>
          <a:xfrm>
            <a:off x="6934200" y="3581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7" name="Oval 167"/>
          <p:cNvSpPr/>
          <p:nvPr/>
        </p:nvSpPr>
        <p:spPr>
          <a:xfrm>
            <a:off x="7467600" y="3200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8" name="Oval 168"/>
          <p:cNvSpPr/>
          <p:nvPr/>
        </p:nvSpPr>
        <p:spPr>
          <a:xfrm>
            <a:off x="6781800" y="3352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9" name="Oval 169"/>
          <p:cNvSpPr/>
          <p:nvPr/>
        </p:nvSpPr>
        <p:spPr>
          <a:xfrm>
            <a:off x="6553200" y="3200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0" name="Oval 170"/>
          <p:cNvSpPr/>
          <p:nvPr/>
        </p:nvSpPr>
        <p:spPr>
          <a:xfrm>
            <a:off x="7086600" y="3124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1" name="Oval 171"/>
          <p:cNvSpPr/>
          <p:nvPr/>
        </p:nvSpPr>
        <p:spPr>
          <a:xfrm>
            <a:off x="6400800" y="3429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2" name="Oval 172"/>
          <p:cNvSpPr/>
          <p:nvPr/>
        </p:nvSpPr>
        <p:spPr>
          <a:xfrm>
            <a:off x="6400800" y="2971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3" name="TextBox 173"/>
          <p:cNvSpPr txBox="1">
            <a:spLocks noChangeArrowheads="1"/>
          </p:cNvSpPr>
          <p:nvPr/>
        </p:nvSpPr>
        <p:spPr bwMode="auto">
          <a:xfrm>
            <a:off x="6553200" y="3962400"/>
            <a:ext cx="968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a:t>TiO</a:t>
            </a:r>
            <a:r>
              <a:rPr lang="en-US" altLang="en-US" sz="1200" baseline="-25000"/>
              <a:t>2</a:t>
            </a:r>
          </a:p>
          <a:p>
            <a:pPr algn="ctr" eaLnBrk="1" hangingPunct="1"/>
            <a:r>
              <a:rPr lang="en-US" altLang="en-US" sz="1200"/>
              <a:t>Aggregates</a:t>
            </a:r>
          </a:p>
        </p:txBody>
      </p:sp>
      <p:sp>
        <p:nvSpPr>
          <p:cNvPr id="124" name="Striped Right Arrow 174"/>
          <p:cNvSpPr/>
          <p:nvPr/>
        </p:nvSpPr>
        <p:spPr>
          <a:xfrm>
            <a:off x="4876800" y="4495800"/>
            <a:ext cx="2362200" cy="533400"/>
          </a:xfrm>
          <a:prstGeom prst="stripedRightArrow">
            <a:avLst/>
          </a:prstGeom>
          <a:solidFill>
            <a:srgbClr val="FFFF00"/>
          </a:solidFill>
          <a:ln w="19050" cap="flat" cmpd="sng"/>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Decreasing Temperature</a:t>
            </a:r>
          </a:p>
        </p:txBody>
      </p:sp>
    </p:spTree>
    <p:extLst>
      <p:ext uri="{BB962C8B-B14F-4D97-AF65-F5344CB8AC3E}">
        <p14:creationId xmlns:p14="http://schemas.microsoft.com/office/powerpoint/2010/main" val="1313033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323528" y="476672"/>
            <a:ext cx="8568952" cy="1143000"/>
          </a:xfrm>
          <a:prstGeom prst="rect">
            <a:avLst/>
          </a:prstGeom>
          <a:noFill/>
          <a:ln w="9525">
            <a:noFill/>
            <a:miter lim="800000"/>
            <a:headEnd/>
            <a:tailEnd/>
          </a:ln>
        </p:spPr>
        <p:txBody>
          <a:bodyPr anchor="ctr"/>
          <a:lstStyle/>
          <a:p>
            <a:pPr algn="ctr" eaLnBrk="0" hangingPunct="0">
              <a:defRPr/>
            </a:pPr>
            <a:r>
              <a:rPr lang="en-US" sz="4400" kern="0" dirty="0">
                <a:solidFill>
                  <a:schemeClr val="tx2"/>
                </a:solidFill>
                <a:latin typeface="+mj-lt"/>
                <a:ea typeface="+mj-ea"/>
                <a:cs typeface="+mj-cs"/>
              </a:rPr>
              <a:t>Spray Pyrolysis</a:t>
            </a:r>
          </a:p>
        </p:txBody>
      </p:sp>
      <p:sp>
        <p:nvSpPr>
          <p:cNvPr id="7" name="Rectangle 3"/>
          <p:cNvSpPr>
            <a:spLocks noGrp="1" noChangeArrowheads="1"/>
          </p:cNvSpPr>
          <p:nvPr>
            <p:ph idx="1"/>
          </p:nvPr>
        </p:nvSpPr>
        <p:spPr>
          <a:xfrm>
            <a:off x="359187" y="1988840"/>
            <a:ext cx="4059344" cy="4977680"/>
          </a:xfrm>
        </p:spPr>
        <p:txBody>
          <a:bodyPr>
            <a:normAutofit/>
          </a:bodyPr>
          <a:lstStyle/>
          <a:p>
            <a:pPr marL="0" indent="0">
              <a:buNone/>
            </a:pPr>
            <a:r>
              <a:rPr lang="en-US" altLang="en-US" sz="2800" dirty="0"/>
              <a:t>An aerosol process that </a:t>
            </a:r>
          </a:p>
          <a:p>
            <a:pPr marL="0" indent="0">
              <a:buNone/>
            </a:pPr>
            <a:r>
              <a:rPr lang="en-US" altLang="en-US" sz="2800" dirty="0">
                <a:solidFill>
                  <a:srgbClr val="0070C0"/>
                </a:solidFill>
              </a:rPr>
              <a:t>atomize</a:t>
            </a:r>
            <a:r>
              <a:rPr lang="en-US" altLang="en-US" sz="2800" dirty="0"/>
              <a:t> a solution and </a:t>
            </a:r>
          </a:p>
          <a:p>
            <a:pPr marL="0" indent="0">
              <a:buNone/>
            </a:pPr>
            <a:r>
              <a:rPr lang="en-US" altLang="en-US" sz="2800" dirty="0">
                <a:solidFill>
                  <a:srgbClr val="0070C0"/>
                </a:solidFill>
              </a:rPr>
              <a:t>heats</a:t>
            </a:r>
            <a:r>
              <a:rPr lang="en-US" altLang="en-US" sz="2800" dirty="0"/>
              <a:t> the droplets to </a:t>
            </a:r>
          </a:p>
          <a:p>
            <a:pPr marL="0" indent="0">
              <a:buNone/>
            </a:pPr>
            <a:r>
              <a:rPr lang="en-US" altLang="en-US" sz="2800" dirty="0"/>
              <a:t>produce solid particles.</a:t>
            </a:r>
          </a:p>
          <a:p>
            <a:pPr marL="0" indent="0">
              <a:buNone/>
            </a:pPr>
            <a:endParaRPr lang="en-US" altLang="en-US" dirty="0"/>
          </a:p>
          <a:p>
            <a:pPr marL="0" indent="0">
              <a:buNone/>
            </a:pPr>
            <a:endParaRPr lang="en-US" altLang="en-US" dirty="0"/>
          </a:p>
          <a:p>
            <a:pPr marL="0" indent="0">
              <a:buNone/>
            </a:pPr>
            <a:endParaRPr lang="en-US" altLang="en-US" dirty="0"/>
          </a:p>
          <a:p>
            <a:pPr marL="0" indent="0">
              <a:buNone/>
            </a:pPr>
            <a:endParaRPr lang="en-US" altLang="en-US" dirty="0"/>
          </a:p>
        </p:txBody>
      </p:sp>
      <p:pic>
        <p:nvPicPr>
          <p:cNvPr id="2" name="Immagine 1"/>
          <p:cNvPicPr>
            <a:picLocks noChangeAspect="1"/>
          </p:cNvPicPr>
          <p:nvPr/>
        </p:nvPicPr>
        <p:blipFill>
          <a:blip r:embed="rId2"/>
          <a:stretch>
            <a:fillRect/>
          </a:stretch>
        </p:blipFill>
        <p:spPr>
          <a:xfrm>
            <a:off x="4572001" y="1815188"/>
            <a:ext cx="4026239" cy="2282391"/>
          </a:xfrm>
          <a:prstGeom prst="rect">
            <a:avLst/>
          </a:prstGeom>
        </p:spPr>
      </p:pic>
      <p:sp>
        <p:nvSpPr>
          <p:cNvPr id="4" name="Rettangolo 3"/>
          <p:cNvSpPr/>
          <p:nvPr/>
        </p:nvSpPr>
        <p:spPr>
          <a:xfrm>
            <a:off x="359186" y="4653136"/>
            <a:ext cx="8605301" cy="1569660"/>
          </a:xfrm>
          <a:prstGeom prst="rect">
            <a:avLst/>
          </a:prstGeom>
        </p:spPr>
        <p:txBody>
          <a:bodyPr wrap="square">
            <a:spAutoFit/>
          </a:bodyPr>
          <a:lstStyle/>
          <a:p>
            <a:r>
              <a:rPr lang="en-US" altLang="en-US" sz="2400" dirty="0">
                <a:solidFill>
                  <a:srgbClr val="FF0000"/>
                </a:solidFill>
              </a:rPr>
              <a:t>Simple and low cost for powder and thin film deposition process</a:t>
            </a:r>
          </a:p>
          <a:p>
            <a:r>
              <a:rPr lang="en-US" altLang="en-US" sz="2400" dirty="0"/>
              <a:t>Applicable to large areas;</a:t>
            </a:r>
          </a:p>
          <a:p>
            <a:r>
              <a:rPr lang="en-US" altLang="en-US" sz="2400" dirty="0"/>
              <a:t>No need of exotic or expensive precursors;</a:t>
            </a:r>
          </a:p>
          <a:p>
            <a:r>
              <a:rPr lang="en-US" altLang="en-US" sz="2400" dirty="0"/>
              <a:t>No need of vacuum.</a:t>
            </a:r>
          </a:p>
        </p:txBody>
      </p:sp>
    </p:spTree>
    <p:extLst>
      <p:ext uri="{BB962C8B-B14F-4D97-AF65-F5344CB8AC3E}">
        <p14:creationId xmlns:p14="http://schemas.microsoft.com/office/powerpoint/2010/main" val="3144801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23528" y="476672"/>
            <a:ext cx="8568952" cy="1143000"/>
          </a:xfrm>
          <a:prstGeom prst="rect">
            <a:avLst/>
          </a:prstGeom>
          <a:noFill/>
          <a:ln w="9525">
            <a:noFill/>
            <a:miter lim="800000"/>
            <a:headEnd/>
            <a:tailEnd/>
          </a:ln>
        </p:spPr>
        <p:txBody>
          <a:bodyPr anchor="ctr"/>
          <a:lstStyle/>
          <a:p>
            <a:pPr algn="ctr" eaLnBrk="0" hangingPunct="0">
              <a:defRPr/>
            </a:pPr>
            <a:r>
              <a:rPr lang="en-US" sz="4400" kern="0" dirty="0">
                <a:solidFill>
                  <a:schemeClr val="tx2"/>
                </a:solidFill>
                <a:latin typeface="+mj-lt"/>
                <a:ea typeface="+mj-ea"/>
                <a:cs typeface="+mj-cs"/>
              </a:rPr>
              <a:t>Spray Pyrolysis</a:t>
            </a:r>
          </a:p>
        </p:txBody>
      </p:sp>
      <p:sp>
        <p:nvSpPr>
          <p:cNvPr id="5" name="Rectangle 3"/>
          <p:cNvSpPr>
            <a:spLocks noGrp="1" noChangeArrowheads="1"/>
          </p:cNvSpPr>
          <p:nvPr>
            <p:ph idx="1"/>
          </p:nvPr>
        </p:nvSpPr>
        <p:spPr>
          <a:xfrm>
            <a:off x="493204" y="1844824"/>
            <a:ext cx="8229600" cy="4525963"/>
          </a:xfrm>
        </p:spPr>
        <p:txBody>
          <a:bodyPr>
            <a:normAutofit fontScale="85000" lnSpcReduction="10000"/>
          </a:bodyPr>
          <a:lstStyle/>
          <a:p>
            <a:pPr marL="0" indent="0">
              <a:buNone/>
            </a:pPr>
            <a:r>
              <a:rPr lang="en-US" altLang="en-US" dirty="0"/>
              <a:t>Metals (Cu, Ni, Co,…) and metal oxides powders</a:t>
            </a:r>
          </a:p>
          <a:p>
            <a:pPr marL="0" indent="0">
              <a:buNone/>
            </a:pPr>
            <a:endParaRPr lang="en-US" altLang="en-US" dirty="0"/>
          </a:p>
          <a:p>
            <a:pPr marL="0" indent="0">
              <a:buNone/>
            </a:pPr>
            <a:r>
              <a:rPr lang="en-US" altLang="en-US" dirty="0"/>
              <a:t>Converting </a:t>
            </a:r>
            <a:r>
              <a:rPr lang="en-US" altLang="en-US" dirty="0" err="1"/>
              <a:t>microsized</a:t>
            </a:r>
            <a:r>
              <a:rPr lang="en-US" altLang="en-US" dirty="0"/>
              <a:t> liquid droplets of precursors or precursors mixture into solid particles trough heating</a:t>
            </a:r>
          </a:p>
          <a:p>
            <a:pPr marL="0" indent="0">
              <a:buNone/>
            </a:pPr>
            <a:endParaRPr lang="en-US" altLang="en-US" dirty="0"/>
          </a:p>
          <a:p>
            <a:pPr marL="0" indent="0">
              <a:buNone/>
            </a:pPr>
            <a:r>
              <a:rPr lang="en-US" altLang="en-US" dirty="0"/>
              <a:t>Droplets </a:t>
            </a:r>
            <a:r>
              <a:rPr lang="en-US" altLang="en-US" dirty="0">
                <a:sym typeface="Wingdings" panose="05000000000000000000" pitchFamily="2" charset="2"/>
              </a:rPr>
              <a:t> evaporation  solute condensation  decomposition &amp; reaction  sintering </a:t>
            </a:r>
          </a:p>
          <a:p>
            <a:pPr marL="0" indent="0">
              <a:buNone/>
            </a:pPr>
            <a:endParaRPr lang="en-US" altLang="en-US" dirty="0">
              <a:sym typeface="Wingdings" panose="05000000000000000000" pitchFamily="2" charset="2"/>
            </a:endParaRPr>
          </a:p>
          <a:p>
            <a:pPr marL="0" indent="0">
              <a:buNone/>
            </a:pPr>
            <a:r>
              <a:rPr lang="en-US" altLang="en-US" dirty="0">
                <a:sym typeface="Wingdings" panose="05000000000000000000" pitchFamily="2" charset="2"/>
              </a:rPr>
              <a:t>e.g. silver particles made from Ag</a:t>
            </a:r>
            <a:r>
              <a:rPr lang="en-US" altLang="en-US" baseline="-25000" dirty="0">
                <a:sym typeface="Wingdings" panose="05000000000000000000" pitchFamily="2" charset="2"/>
              </a:rPr>
              <a:t>2</a:t>
            </a:r>
            <a:r>
              <a:rPr lang="en-US" altLang="en-US" dirty="0">
                <a:sym typeface="Wingdings" panose="05000000000000000000" pitchFamily="2" charset="2"/>
              </a:rPr>
              <a:t>CO</a:t>
            </a:r>
            <a:r>
              <a:rPr lang="en-US" altLang="en-US" baseline="-25000" dirty="0">
                <a:sym typeface="Wingdings" panose="05000000000000000000" pitchFamily="2" charset="2"/>
              </a:rPr>
              <a:t>3</a:t>
            </a:r>
            <a:r>
              <a:rPr lang="en-US" altLang="en-US" dirty="0">
                <a:sym typeface="Wingdings" panose="05000000000000000000" pitchFamily="2" charset="2"/>
              </a:rPr>
              <a:t> or AgNO</a:t>
            </a:r>
            <a:r>
              <a:rPr lang="en-US" altLang="en-US" baseline="-25000" dirty="0">
                <a:sym typeface="Wingdings" panose="05000000000000000000" pitchFamily="2" charset="2"/>
              </a:rPr>
              <a:t>3</a:t>
            </a:r>
            <a:r>
              <a:rPr lang="en-US" altLang="en-US" dirty="0">
                <a:sym typeface="Wingdings" panose="05000000000000000000" pitchFamily="2" charset="2"/>
              </a:rPr>
              <a:t> with NH</a:t>
            </a:r>
            <a:r>
              <a:rPr lang="en-US" altLang="en-US" baseline="-25000" dirty="0">
                <a:sym typeface="Wingdings" panose="05000000000000000000" pitchFamily="2" charset="2"/>
              </a:rPr>
              <a:t>4</a:t>
            </a:r>
            <a:r>
              <a:rPr lang="en-US" altLang="en-US" dirty="0">
                <a:sym typeface="Wingdings" panose="05000000000000000000" pitchFamily="2" charset="2"/>
              </a:rPr>
              <a:t>HCO</a:t>
            </a:r>
            <a:r>
              <a:rPr lang="en-US" altLang="en-US" baseline="-25000" dirty="0">
                <a:sym typeface="Wingdings" panose="05000000000000000000" pitchFamily="2" charset="2"/>
              </a:rPr>
              <a:t>3</a:t>
            </a:r>
            <a:r>
              <a:rPr lang="en-US" altLang="en-US" dirty="0">
                <a:sym typeface="Wingdings" panose="05000000000000000000" pitchFamily="2" charset="2"/>
              </a:rPr>
              <a:t> @ 400 °C</a:t>
            </a:r>
            <a:endParaRPr lang="en-US" altLang="en-US" dirty="0"/>
          </a:p>
        </p:txBody>
      </p:sp>
    </p:spTree>
    <p:extLst>
      <p:ext uri="{BB962C8B-B14F-4D97-AF65-F5344CB8AC3E}">
        <p14:creationId xmlns:p14="http://schemas.microsoft.com/office/powerpoint/2010/main" val="2052157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23528" y="476672"/>
            <a:ext cx="8568952" cy="1143000"/>
          </a:xfrm>
          <a:prstGeom prst="rect">
            <a:avLst/>
          </a:prstGeom>
          <a:noFill/>
          <a:ln w="9525">
            <a:noFill/>
            <a:miter lim="800000"/>
            <a:headEnd/>
            <a:tailEnd/>
          </a:ln>
        </p:spPr>
        <p:txBody>
          <a:bodyPr anchor="ctr"/>
          <a:lstStyle/>
          <a:p>
            <a:pPr algn="ctr" eaLnBrk="0" hangingPunct="0">
              <a:defRPr/>
            </a:pPr>
            <a:r>
              <a:rPr lang="en-US" sz="4400" kern="0" dirty="0">
                <a:solidFill>
                  <a:schemeClr val="tx2"/>
                </a:solidFill>
                <a:latin typeface="+mj-lt"/>
                <a:ea typeface="+mj-ea"/>
                <a:cs typeface="+mj-cs"/>
              </a:rPr>
              <a:t>Spray Pyrolysis</a:t>
            </a:r>
          </a:p>
        </p:txBody>
      </p:sp>
      <p:sp>
        <p:nvSpPr>
          <p:cNvPr id="5" name="Rectangle 3"/>
          <p:cNvSpPr>
            <a:spLocks noGrp="1" noChangeArrowheads="1"/>
          </p:cNvSpPr>
          <p:nvPr>
            <p:ph idx="1"/>
          </p:nvPr>
        </p:nvSpPr>
        <p:spPr>
          <a:xfrm>
            <a:off x="493204" y="1844824"/>
            <a:ext cx="8229600" cy="4525963"/>
          </a:xfrm>
        </p:spPr>
        <p:txBody>
          <a:bodyPr>
            <a:normAutofit lnSpcReduction="10000"/>
          </a:bodyPr>
          <a:lstStyle/>
          <a:p>
            <a:pPr marL="0" indent="0">
              <a:buNone/>
            </a:pPr>
            <a:r>
              <a:rPr lang="en-US" altLang="en-US" dirty="0"/>
              <a:t>The </a:t>
            </a:r>
            <a:r>
              <a:rPr lang="en-US" altLang="en-US" dirty="0">
                <a:solidFill>
                  <a:srgbClr val="FF0000"/>
                </a:solidFill>
              </a:rPr>
              <a:t>precursor</a:t>
            </a:r>
            <a:r>
              <a:rPr lang="en-US" altLang="en-US" dirty="0"/>
              <a:t> must be </a:t>
            </a:r>
            <a:r>
              <a:rPr lang="en-US" altLang="en-US" dirty="0">
                <a:solidFill>
                  <a:srgbClr val="FF0000"/>
                </a:solidFill>
              </a:rPr>
              <a:t>dissolved</a:t>
            </a:r>
            <a:r>
              <a:rPr lang="en-US" altLang="en-US" dirty="0"/>
              <a:t> in the liquid, but </a:t>
            </a:r>
            <a:r>
              <a:rPr lang="en-US" altLang="en-US" dirty="0">
                <a:solidFill>
                  <a:srgbClr val="FF0000"/>
                </a:solidFill>
              </a:rPr>
              <a:t>not react </a:t>
            </a:r>
            <a:r>
              <a:rPr lang="en-US" altLang="en-US" dirty="0"/>
              <a:t>with it.</a:t>
            </a:r>
          </a:p>
          <a:p>
            <a:pPr marL="0" indent="0">
              <a:buNone/>
            </a:pPr>
            <a:r>
              <a:rPr lang="en-US" altLang="en-US" dirty="0"/>
              <a:t>The </a:t>
            </a:r>
            <a:r>
              <a:rPr lang="en-US" altLang="en-US" dirty="0">
                <a:solidFill>
                  <a:srgbClr val="0070C0"/>
                </a:solidFill>
              </a:rPr>
              <a:t>product</a:t>
            </a:r>
            <a:r>
              <a:rPr lang="en-US" altLang="en-US" dirty="0"/>
              <a:t> must </a:t>
            </a:r>
            <a:r>
              <a:rPr lang="en-US" altLang="en-US" dirty="0">
                <a:solidFill>
                  <a:srgbClr val="0070C0"/>
                </a:solidFill>
              </a:rPr>
              <a:t>not</a:t>
            </a:r>
            <a:r>
              <a:rPr lang="en-US" altLang="en-US" dirty="0"/>
              <a:t> </a:t>
            </a:r>
            <a:r>
              <a:rPr lang="en-US" altLang="en-US" dirty="0">
                <a:solidFill>
                  <a:srgbClr val="0070C0"/>
                </a:solidFill>
              </a:rPr>
              <a:t>dissolve</a:t>
            </a:r>
            <a:r>
              <a:rPr lang="en-US" altLang="en-US" dirty="0"/>
              <a:t> in the liquid, and must </a:t>
            </a:r>
            <a:r>
              <a:rPr lang="en-US" altLang="en-US" dirty="0">
                <a:solidFill>
                  <a:srgbClr val="0070C0"/>
                </a:solidFill>
              </a:rPr>
              <a:t>not react </a:t>
            </a:r>
            <a:r>
              <a:rPr lang="en-US" altLang="en-US" dirty="0"/>
              <a:t>with the liquid.</a:t>
            </a:r>
          </a:p>
          <a:p>
            <a:pPr marL="0" indent="0">
              <a:buNone/>
            </a:pPr>
            <a:r>
              <a:rPr lang="en-US" altLang="en-US" dirty="0"/>
              <a:t>There must be a large volume decrease for the reaction of precursor to product.</a:t>
            </a:r>
          </a:p>
          <a:p>
            <a:pPr marL="0" indent="0">
              <a:buNone/>
            </a:pPr>
            <a:r>
              <a:rPr lang="en-US" altLang="en-US" dirty="0"/>
              <a:t>Transport of the leaching agent in the liquid and the fugitive compounds formed must be sufficiently rapid.</a:t>
            </a:r>
          </a:p>
        </p:txBody>
      </p:sp>
    </p:spTree>
    <p:extLst>
      <p:ext uri="{BB962C8B-B14F-4D97-AF65-F5344CB8AC3E}">
        <p14:creationId xmlns:p14="http://schemas.microsoft.com/office/powerpoint/2010/main" val="1724765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23528" y="476672"/>
            <a:ext cx="8568952" cy="1143000"/>
          </a:xfrm>
          <a:prstGeom prst="rect">
            <a:avLst/>
          </a:prstGeom>
          <a:noFill/>
          <a:ln w="9525">
            <a:noFill/>
            <a:miter lim="800000"/>
            <a:headEnd/>
            <a:tailEnd/>
          </a:ln>
        </p:spPr>
        <p:txBody>
          <a:bodyPr anchor="ctr"/>
          <a:lstStyle/>
          <a:p>
            <a:pPr algn="ctr" eaLnBrk="0" hangingPunct="0">
              <a:defRPr/>
            </a:pPr>
            <a:r>
              <a:rPr lang="en-US" sz="4400" kern="0" dirty="0">
                <a:solidFill>
                  <a:schemeClr val="tx2"/>
                </a:solidFill>
                <a:latin typeface="+mj-lt"/>
                <a:ea typeface="+mj-ea"/>
                <a:cs typeface="+mj-cs"/>
              </a:rPr>
              <a:t>Spray Pyrolysis Advantages</a:t>
            </a:r>
          </a:p>
        </p:txBody>
      </p:sp>
      <p:sp>
        <p:nvSpPr>
          <p:cNvPr id="5" name="Rectangle 3"/>
          <p:cNvSpPr>
            <a:spLocks noGrp="1" noChangeArrowheads="1"/>
          </p:cNvSpPr>
          <p:nvPr>
            <p:ph idx="1"/>
          </p:nvPr>
        </p:nvSpPr>
        <p:spPr>
          <a:xfrm>
            <a:off x="467544" y="1844824"/>
            <a:ext cx="8229600" cy="4525963"/>
          </a:xfrm>
        </p:spPr>
        <p:txBody>
          <a:bodyPr>
            <a:normAutofit/>
          </a:bodyPr>
          <a:lstStyle/>
          <a:p>
            <a:pPr marL="0" indent="0">
              <a:buNone/>
            </a:pPr>
            <a:r>
              <a:rPr lang="en-US" altLang="en-US" dirty="0"/>
              <a:t>Spherical morphology</a:t>
            </a:r>
          </a:p>
          <a:p>
            <a:pPr marL="0" indent="0">
              <a:buNone/>
            </a:pPr>
            <a:r>
              <a:rPr lang="en-US" altLang="en-US" dirty="0"/>
              <a:t>Narrow particle size distribution</a:t>
            </a:r>
          </a:p>
          <a:p>
            <a:pPr marL="0" indent="0">
              <a:buNone/>
            </a:pPr>
            <a:r>
              <a:rPr lang="en-US" altLang="en-US" dirty="0"/>
              <a:t>Easy preparation of powders with complex formation</a:t>
            </a:r>
          </a:p>
          <a:p>
            <a:pPr marL="0" indent="0">
              <a:buNone/>
            </a:pPr>
            <a:r>
              <a:rPr lang="en-US" altLang="en-US" dirty="0"/>
              <a:t>Relatively homogeneous composition</a:t>
            </a:r>
          </a:p>
          <a:p>
            <a:pPr marL="0" indent="0">
              <a:buNone/>
            </a:pPr>
            <a:r>
              <a:rPr lang="en-US" altLang="en-US" dirty="0"/>
              <a:t>Continuously production</a:t>
            </a:r>
          </a:p>
          <a:p>
            <a:pPr marL="0" indent="0">
              <a:buNone/>
            </a:pPr>
            <a:r>
              <a:rPr lang="en-US" altLang="en-US" dirty="0"/>
              <a:t>Reaction occurs at the microcapsule reactor (droplets)</a:t>
            </a:r>
          </a:p>
        </p:txBody>
      </p:sp>
    </p:spTree>
    <p:extLst>
      <p:ext uri="{BB962C8B-B14F-4D97-AF65-F5344CB8AC3E}">
        <p14:creationId xmlns:p14="http://schemas.microsoft.com/office/powerpoint/2010/main" val="3524501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23528" y="476672"/>
            <a:ext cx="8568952" cy="1143000"/>
          </a:xfrm>
          <a:prstGeom prst="rect">
            <a:avLst/>
          </a:prstGeom>
          <a:noFill/>
          <a:ln w="9525">
            <a:noFill/>
            <a:miter lim="800000"/>
            <a:headEnd/>
            <a:tailEnd/>
          </a:ln>
        </p:spPr>
        <p:txBody>
          <a:bodyPr anchor="ctr"/>
          <a:lstStyle/>
          <a:p>
            <a:pPr algn="ctr" eaLnBrk="0" hangingPunct="0">
              <a:defRPr/>
            </a:pPr>
            <a:r>
              <a:rPr lang="en-US" sz="4400" kern="0" dirty="0">
                <a:solidFill>
                  <a:schemeClr val="tx2"/>
                </a:solidFill>
                <a:latin typeface="+mj-lt"/>
                <a:ea typeface="+mj-ea"/>
                <a:cs typeface="+mj-cs"/>
              </a:rPr>
              <a:t>Spray Pyrolysis limitations</a:t>
            </a:r>
          </a:p>
        </p:txBody>
      </p:sp>
      <p:sp>
        <p:nvSpPr>
          <p:cNvPr id="5" name="Rectangle 3"/>
          <p:cNvSpPr>
            <a:spLocks noGrp="1" noChangeArrowheads="1"/>
          </p:cNvSpPr>
          <p:nvPr>
            <p:ph idx="1"/>
          </p:nvPr>
        </p:nvSpPr>
        <p:spPr>
          <a:xfrm>
            <a:off x="467544" y="1844824"/>
            <a:ext cx="8229600" cy="4525963"/>
          </a:xfrm>
        </p:spPr>
        <p:txBody>
          <a:bodyPr>
            <a:normAutofit lnSpcReduction="10000"/>
          </a:bodyPr>
          <a:lstStyle/>
          <a:p>
            <a:pPr marL="0" indent="0">
              <a:buNone/>
            </a:pPr>
            <a:r>
              <a:rPr lang="en-US" altLang="en-US" dirty="0"/>
              <a:t>Technique is quite empirical, with a number of variables that can affect the final product:</a:t>
            </a:r>
          </a:p>
          <a:p>
            <a:pPr marL="0" indent="0">
              <a:buNone/>
            </a:pPr>
            <a:endParaRPr lang="en-US" altLang="en-US" dirty="0"/>
          </a:p>
          <a:p>
            <a:pPr marL="0" indent="0">
              <a:buNone/>
            </a:pPr>
            <a:r>
              <a:rPr lang="en-US" altLang="en-US" dirty="0"/>
              <a:t>- solute concentration</a:t>
            </a:r>
          </a:p>
          <a:p>
            <a:pPr marL="0" indent="0">
              <a:buNone/>
            </a:pPr>
            <a:r>
              <a:rPr lang="en-US" altLang="en-US" dirty="0"/>
              <a:t>- atomization technique</a:t>
            </a:r>
          </a:p>
          <a:p>
            <a:pPr marL="0" indent="0">
              <a:buNone/>
            </a:pPr>
            <a:r>
              <a:rPr lang="en-US" altLang="en-US" dirty="0"/>
              <a:t>- temperature, temperature gradient</a:t>
            </a:r>
          </a:p>
          <a:p>
            <a:pPr marL="0" indent="0">
              <a:buNone/>
            </a:pPr>
            <a:r>
              <a:rPr lang="en-US" altLang="en-US" dirty="0"/>
              <a:t>- residence time in furnace</a:t>
            </a:r>
          </a:p>
          <a:p>
            <a:pPr marL="0" indent="0">
              <a:buNone/>
            </a:pPr>
            <a:r>
              <a:rPr lang="en-US" altLang="en-US" dirty="0"/>
              <a:t>- carrier gases</a:t>
            </a:r>
          </a:p>
        </p:txBody>
      </p:sp>
    </p:spTree>
    <p:extLst>
      <p:ext uri="{BB962C8B-B14F-4D97-AF65-F5344CB8AC3E}">
        <p14:creationId xmlns:p14="http://schemas.microsoft.com/office/powerpoint/2010/main" val="443308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23528" y="476672"/>
            <a:ext cx="8568952" cy="1143000"/>
          </a:xfrm>
          <a:prstGeom prst="rect">
            <a:avLst/>
          </a:prstGeom>
          <a:noFill/>
          <a:ln w="9525">
            <a:noFill/>
            <a:miter lim="800000"/>
            <a:headEnd/>
            <a:tailEnd/>
          </a:ln>
        </p:spPr>
        <p:txBody>
          <a:bodyPr anchor="ctr"/>
          <a:lstStyle/>
          <a:p>
            <a:pPr algn="ctr" eaLnBrk="0" hangingPunct="0">
              <a:defRPr/>
            </a:pPr>
            <a:r>
              <a:rPr lang="en-US" sz="4400" kern="0" dirty="0">
                <a:solidFill>
                  <a:schemeClr val="tx2"/>
                </a:solidFill>
                <a:latin typeface="+mj-lt"/>
                <a:ea typeface="+mj-ea"/>
                <a:cs typeface="+mj-cs"/>
              </a:rPr>
              <a:t>Spray Pyrolysis</a:t>
            </a:r>
          </a:p>
        </p:txBody>
      </p:sp>
      <p:pic>
        <p:nvPicPr>
          <p:cNvPr id="2" name="Immagine 1"/>
          <p:cNvPicPr>
            <a:picLocks noChangeAspect="1"/>
          </p:cNvPicPr>
          <p:nvPr/>
        </p:nvPicPr>
        <p:blipFill rotWithShape="1">
          <a:blip r:embed="rId2"/>
          <a:srcRect l="12772" t="17088" r="49308" b="35709"/>
          <a:stretch/>
        </p:blipFill>
        <p:spPr>
          <a:xfrm>
            <a:off x="1115616" y="1988840"/>
            <a:ext cx="6840760" cy="3902596"/>
          </a:xfrm>
          <a:prstGeom prst="rect">
            <a:avLst/>
          </a:prstGeom>
        </p:spPr>
      </p:pic>
    </p:spTree>
    <p:extLst>
      <p:ext uri="{BB962C8B-B14F-4D97-AF65-F5344CB8AC3E}">
        <p14:creationId xmlns:p14="http://schemas.microsoft.com/office/powerpoint/2010/main" val="4155985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23528" y="476672"/>
            <a:ext cx="8568952" cy="1143000"/>
          </a:xfrm>
          <a:prstGeom prst="rect">
            <a:avLst/>
          </a:prstGeom>
          <a:noFill/>
          <a:ln w="9525">
            <a:noFill/>
            <a:miter lim="800000"/>
            <a:headEnd/>
            <a:tailEnd/>
          </a:ln>
        </p:spPr>
        <p:txBody>
          <a:bodyPr anchor="ctr"/>
          <a:lstStyle/>
          <a:p>
            <a:pPr algn="ctr" eaLnBrk="0" hangingPunct="0">
              <a:defRPr/>
            </a:pPr>
            <a:r>
              <a:rPr lang="en-US" sz="4400" kern="0" dirty="0">
                <a:solidFill>
                  <a:schemeClr val="tx2"/>
                </a:solidFill>
                <a:latin typeface="+mj-lt"/>
                <a:ea typeface="+mj-ea"/>
                <a:cs typeface="+mj-cs"/>
              </a:rPr>
              <a:t>Spray Pyrolysis</a:t>
            </a:r>
          </a:p>
        </p:txBody>
      </p:sp>
      <p:sp>
        <p:nvSpPr>
          <p:cNvPr id="5" name="Rectangle 3"/>
          <p:cNvSpPr>
            <a:spLocks noGrp="1" noChangeArrowheads="1"/>
          </p:cNvSpPr>
          <p:nvPr>
            <p:ph idx="1"/>
          </p:nvPr>
        </p:nvSpPr>
        <p:spPr>
          <a:xfrm>
            <a:off x="467544" y="1844824"/>
            <a:ext cx="8229600" cy="4525963"/>
          </a:xfrm>
        </p:spPr>
        <p:txBody>
          <a:bodyPr>
            <a:normAutofit fontScale="92500"/>
          </a:bodyPr>
          <a:lstStyle/>
          <a:p>
            <a:pPr marL="0" indent="0">
              <a:buNone/>
            </a:pPr>
            <a:r>
              <a:rPr lang="en-US" altLang="en-US" dirty="0"/>
              <a:t>Nozzle to substrate distance</a:t>
            </a:r>
          </a:p>
          <a:p>
            <a:pPr marL="0" indent="0">
              <a:buNone/>
            </a:pPr>
            <a:r>
              <a:rPr lang="en-US" altLang="en-US" dirty="0"/>
              <a:t>Droplet size: relates to size of product</a:t>
            </a:r>
          </a:p>
          <a:p>
            <a:pPr marL="0" indent="0">
              <a:buNone/>
            </a:pPr>
            <a:r>
              <a:rPr lang="en-US" altLang="en-US" dirty="0"/>
              <a:t>Substrate temperature</a:t>
            </a:r>
          </a:p>
          <a:p>
            <a:pPr marL="0" indent="0">
              <a:buNone/>
            </a:pPr>
            <a:r>
              <a:rPr lang="en-US" altLang="en-US" dirty="0"/>
              <a:t>Solution concentration</a:t>
            </a:r>
          </a:p>
          <a:p>
            <a:pPr marL="0" indent="0">
              <a:buNone/>
            </a:pPr>
            <a:r>
              <a:rPr lang="en-US" altLang="en-US" dirty="0"/>
              <a:t>Solution flow rate </a:t>
            </a:r>
          </a:p>
          <a:p>
            <a:pPr marL="0" indent="0">
              <a:buNone/>
            </a:pPr>
            <a:r>
              <a:rPr lang="en-US" altLang="en-US" dirty="0"/>
              <a:t>Atomization rate – affects scalability of the process</a:t>
            </a:r>
          </a:p>
          <a:p>
            <a:pPr marL="0" indent="0">
              <a:buNone/>
            </a:pPr>
            <a:r>
              <a:rPr lang="en-US" altLang="en-US" dirty="0"/>
              <a:t>Droplet velocity – affects residence time with the furnaces and ultimately size particle</a:t>
            </a:r>
          </a:p>
        </p:txBody>
      </p:sp>
    </p:spTree>
    <p:extLst>
      <p:ext uri="{BB962C8B-B14F-4D97-AF65-F5344CB8AC3E}">
        <p14:creationId xmlns:p14="http://schemas.microsoft.com/office/powerpoint/2010/main" val="1049862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rotWithShape="1">
          <a:blip r:embed="rId2"/>
          <a:srcRect l="12880" t="4610" r="48071" b="83095"/>
          <a:stretch/>
        </p:blipFill>
        <p:spPr>
          <a:xfrm>
            <a:off x="595060" y="1916832"/>
            <a:ext cx="7953879" cy="4439378"/>
          </a:xfrm>
          <a:prstGeom prst="rect">
            <a:avLst/>
          </a:prstGeom>
        </p:spPr>
      </p:pic>
      <p:sp>
        <p:nvSpPr>
          <p:cNvPr id="5" name="Rectangle 2"/>
          <p:cNvSpPr txBox="1">
            <a:spLocks noChangeArrowheads="1"/>
          </p:cNvSpPr>
          <p:nvPr/>
        </p:nvSpPr>
        <p:spPr bwMode="auto">
          <a:xfrm>
            <a:off x="323528" y="476672"/>
            <a:ext cx="8568952" cy="1143000"/>
          </a:xfrm>
          <a:prstGeom prst="rect">
            <a:avLst/>
          </a:prstGeom>
          <a:noFill/>
          <a:ln w="9525">
            <a:noFill/>
            <a:miter lim="800000"/>
            <a:headEnd/>
            <a:tailEnd/>
          </a:ln>
        </p:spPr>
        <p:txBody>
          <a:bodyPr anchor="ctr"/>
          <a:lstStyle/>
          <a:p>
            <a:pPr algn="ctr" eaLnBrk="0" hangingPunct="0">
              <a:defRPr/>
            </a:pPr>
            <a:r>
              <a:rPr lang="en-US" sz="4400" kern="0" dirty="0">
                <a:solidFill>
                  <a:schemeClr val="tx2"/>
                </a:solidFill>
                <a:latin typeface="+mj-lt"/>
                <a:ea typeface="+mj-ea"/>
                <a:cs typeface="+mj-cs"/>
              </a:rPr>
              <a:t>Spray Pyrolysis</a:t>
            </a:r>
          </a:p>
        </p:txBody>
      </p:sp>
    </p:spTree>
    <p:extLst>
      <p:ext uri="{BB962C8B-B14F-4D97-AF65-F5344CB8AC3E}">
        <p14:creationId xmlns:p14="http://schemas.microsoft.com/office/powerpoint/2010/main" val="2581448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rotWithShape="1">
          <a:blip r:embed="rId2"/>
          <a:srcRect l="13269" t="4083" r="46925" b="82535"/>
          <a:stretch/>
        </p:blipFill>
        <p:spPr>
          <a:xfrm>
            <a:off x="899592" y="1556792"/>
            <a:ext cx="7128792" cy="4248472"/>
          </a:xfrm>
          <a:prstGeom prst="rect">
            <a:avLst/>
          </a:prstGeom>
        </p:spPr>
      </p:pic>
      <p:sp>
        <p:nvSpPr>
          <p:cNvPr id="5" name="CasellaDiTesto 4"/>
          <p:cNvSpPr txBox="1"/>
          <p:nvPr/>
        </p:nvSpPr>
        <p:spPr>
          <a:xfrm>
            <a:off x="3851920" y="6093296"/>
            <a:ext cx="4032448" cy="369332"/>
          </a:xfrm>
          <a:prstGeom prst="rect">
            <a:avLst/>
          </a:prstGeom>
          <a:noFill/>
        </p:spPr>
        <p:txBody>
          <a:bodyPr wrap="square" rtlCol="0">
            <a:spAutoFit/>
          </a:bodyPr>
          <a:lstStyle/>
          <a:p>
            <a:r>
              <a:rPr lang="it-IT" dirty="0" err="1"/>
              <a:t>Messing</a:t>
            </a:r>
            <a:r>
              <a:rPr lang="it-IT" dirty="0"/>
              <a:t> et al. J. </a:t>
            </a:r>
            <a:r>
              <a:rPr lang="it-IT" dirty="0" err="1"/>
              <a:t>Am.Ceram.Soc</a:t>
            </a:r>
            <a:r>
              <a:rPr lang="it-IT" dirty="0"/>
              <a:t> 1993</a:t>
            </a:r>
          </a:p>
        </p:txBody>
      </p:sp>
      <p:sp>
        <p:nvSpPr>
          <p:cNvPr id="7" name="Rectangle 2"/>
          <p:cNvSpPr txBox="1">
            <a:spLocks noChangeArrowheads="1"/>
          </p:cNvSpPr>
          <p:nvPr/>
        </p:nvSpPr>
        <p:spPr bwMode="auto">
          <a:xfrm>
            <a:off x="323528" y="476672"/>
            <a:ext cx="8568952" cy="1143000"/>
          </a:xfrm>
          <a:prstGeom prst="rect">
            <a:avLst/>
          </a:prstGeom>
          <a:noFill/>
          <a:ln w="9525">
            <a:noFill/>
            <a:miter lim="800000"/>
            <a:headEnd/>
            <a:tailEnd/>
          </a:ln>
        </p:spPr>
        <p:txBody>
          <a:bodyPr anchor="ctr"/>
          <a:lstStyle/>
          <a:p>
            <a:pPr algn="ctr" eaLnBrk="0" hangingPunct="0">
              <a:defRPr/>
            </a:pPr>
            <a:r>
              <a:rPr lang="en-US" sz="4400" kern="0" dirty="0">
                <a:solidFill>
                  <a:schemeClr val="tx2"/>
                </a:solidFill>
                <a:latin typeface="+mj-lt"/>
                <a:ea typeface="+mj-ea"/>
                <a:cs typeface="+mj-cs"/>
              </a:rPr>
              <a:t>Spray Pyrolysis</a:t>
            </a:r>
          </a:p>
        </p:txBody>
      </p:sp>
    </p:spTree>
    <p:extLst>
      <p:ext uri="{BB962C8B-B14F-4D97-AF65-F5344CB8AC3E}">
        <p14:creationId xmlns:p14="http://schemas.microsoft.com/office/powerpoint/2010/main" val="1723598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a:srcRect l="12570" t="4725" r="48523" b="83647"/>
          <a:stretch/>
        </p:blipFill>
        <p:spPr>
          <a:xfrm>
            <a:off x="539552" y="1628800"/>
            <a:ext cx="8290651" cy="4392488"/>
          </a:xfrm>
          <a:prstGeom prst="rect">
            <a:avLst/>
          </a:prstGeom>
        </p:spPr>
      </p:pic>
      <p:sp>
        <p:nvSpPr>
          <p:cNvPr id="5" name="Rettangolo 4"/>
          <p:cNvSpPr/>
          <p:nvPr/>
        </p:nvSpPr>
        <p:spPr>
          <a:xfrm>
            <a:off x="4427984" y="6309320"/>
            <a:ext cx="3826240" cy="369332"/>
          </a:xfrm>
          <a:prstGeom prst="rect">
            <a:avLst/>
          </a:prstGeom>
        </p:spPr>
        <p:txBody>
          <a:bodyPr wrap="none">
            <a:spAutoFit/>
          </a:bodyPr>
          <a:lstStyle/>
          <a:p>
            <a:r>
              <a:rPr lang="it-IT" dirty="0" err="1"/>
              <a:t>Droplet</a:t>
            </a:r>
            <a:r>
              <a:rPr lang="it-IT" dirty="0"/>
              <a:t> to </a:t>
            </a:r>
            <a:r>
              <a:rPr lang="it-IT" dirty="0" err="1"/>
              <a:t>particles</a:t>
            </a:r>
            <a:r>
              <a:rPr lang="it-IT" dirty="0"/>
              <a:t> </a:t>
            </a:r>
            <a:r>
              <a:rPr lang="it-IT" dirty="0" err="1"/>
              <a:t>conversion</a:t>
            </a:r>
            <a:r>
              <a:rPr lang="it-IT" dirty="0"/>
              <a:t> </a:t>
            </a:r>
            <a:r>
              <a:rPr lang="it-IT" dirty="0" err="1"/>
              <a:t>process</a:t>
            </a:r>
            <a:endParaRPr lang="it-IT" dirty="0"/>
          </a:p>
        </p:txBody>
      </p:sp>
      <p:sp>
        <p:nvSpPr>
          <p:cNvPr id="6" name="Rectangle 2"/>
          <p:cNvSpPr txBox="1">
            <a:spLocks noChangeArrowheads="1"/>
          </p:cNvSpPr>
          <p:nvPr/>
        </p:nvSpPr>
        <p:spPr bwMode="auto">
          <a:xfrm>
            <a:off x="323528" y="476672"/>
            <a:ext cx="8568952" cy="1143000"/>
          </a:xfrm>
          <a:prstGeom prst="rect">
            <a:avLst/>
          </a:prstGeom>
          <a:noFill/>
          <a:ln w="9525">
            <a:noFill/>
            <a:miter lim="800000"/>
            <a:headEnd/>
            <a:tailEnd/>
          </a:ln>
        </p:spPr>
        <p:txBody>
          <a:bodyPr anchor="ctr"/>
          <a:lstStyle/>
          <a:p>
            <a:pPr algn="ctr" eaLnBrk="0" hangingPunct="0">
              <a:defRPr/>
            </a:pPr>
            <a:r>
              <a:rPr lang="en-US" sz="4400" kern="0" dirty="0">
                <a:solidFill>
                  <a:schemeClr val="tx2"/>
                </a:solidFill>
                <a:latin typeface="+mj-lt"/>
                <a:ea typeface="+mj-ea"/>
                <a:cs typeface="+mj-cs"/>
              </a:rPr>
              <a:t>Spray Pyrolysis</a:t>
            </a:r>
          </a:p>
        </p:txBody>
      </p:sp>
    </p:spTree>
    <p:extLst>
      <p:ext uri="{BB962C8B-B14F-4D97-AF65-F5344CB8AC3E}">
        <p14:creationId xmlns:p14="http://schemas.microsoft.com/office/powerpoint/2010/main" val="381273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533400" y="152400"/>
            <a:ext cx="8229600" cy="1143000"/>
          </a:xfrm>
          <a:prstGeom prst="rect">
            <a:avLst/>
          </a:prstGeom>
          <a:noFill/>
          <a:ln w="9525">
            <a:noFill/>
            <a:miter lim="800000"/>
            <a:headEnd/>
            <a:tailEnd/>
          </a:ln>
        </p:spPr>
        <p:txBody>
          <a:bodyPr anchor="ctr"/>
          <a:lstStyle/>
          <a:p>
            <a:pPr algn="ctr" eaLnBrk="0" hangingPunct="0">
              <a:defRPr/>
            </a:pPr>
            <a:r>
              <a:rPr lang="en-US" sz="4400" kern="0" dirty="0">
                <a:solidFill>
                  <a:schemeClr val="tx2"/>
                </a:solidFill>
                <a:latin typeface="+mj-lt"/>
                <a:ea typeface="+mj-ea"/>
                <a:cs typeface="+mj-cs"/>
              </a:rPr>
              <a:t>Flame Pyrolysis: Jet Design</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886200"/>
            <a:ext cx="680085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066800"/>
            <a:ext cx="6724650" cy="30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6248400"/>
            <a:ext cx="1600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39"/>
          <p:cNvSpPr txBox="1">
            <a:spLocks noChangeArrowheads="1"/>
          </p:cNvSpPr>
          <p:nvPr/>
        </p:nvSpPr>
        <p:spPr bwMode="auto">
          <a:xfrm>
            <a:off x="533400" y="5334000"/>
            <a:ext cx="46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CH</a:t>
            </a:r>
            <a:r>
              <a:rPr lang="en-US" altLang="en-US" sz="1200" baseline="-25000"/>
              <a:t>4</a:t>
            </a:r>
          </a:p>
        </p:txBody>
      </p:sp>
      <p:cxnSp>
        <p:nvCxnSpPr>
          <p:cNvPr id="9" name="Straight Arrow Connector 41"/>
          <p:cNvCxnSpPr/>
          <p:nvPr/>
        </p:nvCxnSpPr>
        <p:spPr>
          <a:xfrm>
            <a:off x="990600" y="5486400"/>
            <a:ext cx="304800" cy="15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43"/>
          <p:cNvSpPr txBox="1">
            <a:spLocks noChangeArrowheads="1"/>
          </p:cNvSpPr>
          <p:nvPr/>
        </p:nvSpPr>
        <p:spPr bwMode="auto">
          <a:xfrm>
            <a:off x="2286000" y="5334000"/>
            <a:ext cx="46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CH</a:t>
            </a:r>
            <a:r>
              <a:rPr lang="en-US" altLang="en-US" sz="1200" baseline="-25000"/>
              <a:t>4</a:t>
            </a:r>
          </a:p>
        </p:txBody>
      </p:sp>
      <p:cxnSp>
        <p:nvCxnSpPr>
          <p:cNvPr id="11" name="Straight Arrow Connector 44"/>
          <p:cNvCxnSpPr/>
          <p:nvPr/>
        </p:nvCxnSpPr>
        <p:spPr>
          <a:xfrm>
            <a:off x="2743200" y="5486400"/>
            <a:ext cx="304800" cy="15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45"/>
          <p:cNvCxnSpPr/>
          <p:nvPr/>
        </p:nvCxnSpPr>
        <p:spPr>
          <a:xfrm>
            <a:off x="3962400" y="5867400"/>
            <a:ext cx="304800" cy="1588"/>
          </a:xfrm>
          <a:prstGeom prst="straightConnector1">
            <a:avLst/>
          </a:prstGeom>
          <a:ln w="2222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3" name="Straight Arrow Connector 46"/>
          <p:cNvCxnSpPr/>
          <p:nvPr/>
        </p:nvCxnSpPr>
        <p:spPr>
          <a:xfrm>
            <a:off x="5791200" y="5867400"/>
            <a:ext cx="304800" cy="1588"/>
          </a:xfrm>
          <a:prstGeom prst="straightConnector1">
            <a:avLst/>
          </a:prstGeom>
          <a:ln w="2222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47"/>
          <p:cNvCxnSpPr/>
          <p:nvPr/>
        </p:nvCxnSpPr>
        <p:spPr>
          <a:xfrm>
            <a:off x="4495800" y="5486400"/>
            <a:ext cx="304800" cy="15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48"/>
          <p:cNvCxnSpPr/>
          <p:nvPr/>
        </p:nvCxnSpPr>
        <p:spPr>
          <a:xfrm>
            <a:off x="6248400" y="5486400"/>
            <a:ext cx="304800" cy="15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49"/>
          <p:cNvSpPr txBox="1">
            <a:spLocks noChangeArrowheads="1"/>
          </p:cNvSpPr>
          <p:nvPr/>
        </p:nvSpPr>
        <p:spPr bwMode="auto">
          <a:xfrm>
            <a:off x="6042025" y="5711825"/>
            <a:ext cx="463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CH</a:t>
            </a:r>
            <a:r>
              <a:rPr lang="en-US" altLang="en-US" sz="1200" baseline="-25000"/>
              <a:t>4</a:t>
            </a:r>
          </a:p>
        </p:txBody>
      </p:sp>
      <p:sp>
        <p:nvSpPr>
          <p:cNvPr id="17" name="TextBox 50"/>
          <p:cNvSpPr txBox="1">
            <a:spLocks noChangeArrowheads="1"/>
          </p:cNvSpPr>
          <p:nvPr/>
        </p:nvSpPr>
        <p:spPr bwMode="auto">
          <a:xfrm>
            <a:off x="4267200" y="5715000"/>
            <a:ext cx="371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Air</a:t>
            </a:r>
            <a:endParaRPr lang="en-US" altLang="en-US" sz="1200" baseline="-25000"/>
          </a:p>
        </p:txBody>
      </p:sp>
      <p:sp>
        <p:nvSpPr>
          <p:cNvPr id="18" name="TextBox 51"/>
          <p:cNvSpPr txBox="1">
            <a:spLocks noChangeArrowheads="1"/>
          </p:cNvSpPr>
          <p:nvPr/>
        </p:nvSpPr>
        <p:spPr bwMode="auto">
          <a:xfrm>
            <a:off x="5867400" y="5334000"/>
            <a:ext cx="371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Air</a:t>
            </a:r>
            <a:endParaRPr lang="en-US" altLang="en-US" sz="1200" baseline="-25000"/>
          </a:p>
        </p:txBody>
      </p:sp>
      <p:sp>
        <p:nvSpPr>
          <p:cNvPr id="19" name="TextBox 52"/>
          <p:cNvSpPr txBox="1">
            <a:spLocks noChangeArrowheads="1"/>
          </p:cNvSpPr>
          <p:nvPr/>
        </p:nvSpPr>
        <p:spPr bwMode="auto">
          <a:xfrm>
            <a:off x="4114800" y="5334000"/>
            <a:ext cx="371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Air</a:t>
            </a:r>
            <a:endParaRPr lang="en-US" altLang="en-US" sz="1200" baseline="-25000"/>
          </a:p>
        </p:txBody>
      </p:sp>
      <p:cxnSp>
        <p:nvCxnSpPr>
          <p:cNvPr id="20" name="Straight Arrow Connector 53"/>
          <p:cNvCxnSpPr/>
          <p:nvPr/>
        </p:nvCxnSpPr>
        <p:spPr>
          <a:xfrm rot="5400000" flipH="1" flipV="1">
            <a:off x="1677194" y="6323806"/>
            <a:ext cx="304800" cy="15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55"/>
          <p:cNvCxnSpPr/>
          <p:nvPr/>
        </p:nvCxnSpPr>
        <p:spPr>
          <a:xfrm rot="5400000" flipH="1" flipV="1">
            <a:off x="3429794" y="6323806"/>
            <a:ext cx="304800" cy="15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56"/>
          <p:cNvCxnSpPr/>
          <p:nvPr/>
        </p:nvCxnSpPr>
        <p:spPr>
          <a:xfrm rot="5400000" flipH="1" flipV="1">
            <a:off x="6933407" y="6323806"/>
            <a:ext cx="304800" cy="1587"/>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57"/>
          <p:cNvCxnSpPr/>
          <p:nvPr/>
        </p:nvCxnSpPr>
        <p:spPr>
          <a:xfrm rot="5400000" flipH="1" flipV="1">
            <a:off x="5182394" y="6323806"/>
            <a:ext cx="304800" cy="15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58"/>
          <p:cNvSpPr txBox="1">
            <a:spLocks noChangeArrowheads="1"/>
          </p:cNvSpPr>
          <p:nvPr/>
        </p:nvSpPr>
        <p:spPr bwMode="auto">
          <a:xfrm>
            <a:off x="1822450" y="6276975"/>
            <a:ext cx="5095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TiCl</a:t>
            </a:r>
            <a:r>
              <a:rPr lang="en-US" altLang="en-US" sz="1200" baseline="-25000"/>
              <a:t>4</a:t>
            </a:r>
          </a:p>
        </p:txBody>
      </p:sp>
      <p:sp>
        <p:nvSpPr>
          <p:cNvPr id="25" name="TextBox 59"/>
          <p:cNvSpPr txBox="1">
            <a:spLocks noChangeArrowheads="1"/>
          </p:cNvSpPr>
          <p:nvPr/>
        </p:nvSpPr>
        <p:spPr bwMode="auto">
          <a:xfrm>
            <a:off x="3581400" y="6276975"/>
            <a:ext cx="5095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TiCl</a:t>
            </a:r>
            <a:r>
              <a:rPr lang="en-US" altLang="en-US" sz="1200" baseline="-25000"/>
              <a:t>4</a:t>
            </a:r>
          </a:p>
        </p:txBody>
      </p:sp>
      <p:sp>
        <p:nvSpPr>
          <p:cNvPr id="26" name="TextBox 60"/>
          <p:cNvSpPr txBox="1">
            <a:spLocks noChangeArrowheads="1"/>
          </p:cNvSpPr>
          <p:nvPr/>
        </p:nvSpPr>
        <p:spPr bwMode="auto">
          <a:xfrm>
            <a:off x="5129213" y="6429375"/>
            <a:ext cx="509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TiCl</a:t>
            </a:r>
            <a:r>
              <a:rPr lang="en-US" altLang="en-US" sz="1200" baseline="-25000"/>
              <a:t>4</a:t>
            </a:r>
          </a:p>
        </p:txBody>
      </p:sp>
      <p:sp>
        <p:nvSpPr>
          <p:cNvPr id="27" name="TextBox 61"/>
          <p:cNvSpPr txBox="1">
            <a:spLocks noChangeArrowheads="1"/>
          </p:cNvSpPr>
          <p:nvPr/>
        </p:nvSpPr>
        <p:spPr bwMode="auto">
          <a:xfrm>
            <a:off x="6881813" y="6429375"/>
            <a:ext cx="509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TiCl</a:t>
            </a:r>
            <a:r>
              <a:rPr lang="en-US" altLang="en-US" sz="1200" baseline="-25000"/>
              <a:t>4</a:t>
            </a:r>
          </a:p>
        </p:txBody>
      </p:sp>
      <p:cxnSp>
        <p:nvCxnSpPr>
          <p:cNvPr id="28" name="Straight Arrow Connector 62"/>
          <p:cNvCxnSpPr/>
          <p:nvPr/>
        </p:nvCxnSpPr>
        <p:spPr>
          <a:xfrm>
            <a:off x="1447800" y="6248400"/>
            <a:ext cx="304800" cy="15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63"/>
          <p:cNvCxnSpPr/>
          <p:nvPr/>
        </p:nvCxnSpPr>
        <p:spPr>
          <a:xfrm>
            <a:off x="6705600" y="6248400"/>
            <a:ext cx="304800" cy="15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64"/>
          <p:cNvSpPr txBox="1">
            <a:spLocks noChangeArrowheads="1"/>
          </p:cNvSpPr>
          <p:nvPr/>
        </p:nvSpPr>
        <p:spPr bwMode="auto">
          <a:xfrm>
            <a:off x="1076325" y="6124575"/>
            <a:ext cx="371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Air</a:t>
            </a:r>
            <a:endParaRPr lang="en-US" altLang="en-US" sz="1200" baseline="-25000"/>
          </a:p>
        </p:txBody>
      </p:sp>
      <p:sp>
        <p:nvSpPr>
          <p:cNvPr id="31" name="TextBox 65"/>
          <p:cNvSpPr txBox="1">
            <a:spLocks noChangeArrowheads="1"/>
          </p:cNvSpPr>
          <p:nvPr/>
        </p:nvSpPr>
        <p:spPr bwMode="auto">
          <a:xfrm>
            <a:off x="6324600" y="6096000"/>
            <a:ext cx="371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Air</a:t>
            </a:r>
            <a:endParaRPr lang="en-US" altLang="en-US" sz="1200" baseline="-25000"/>
          </a:p>
        </p:txBody>
      </p:sp>
    </p:spTree>
    <p:extLst>
      <p:ext uri="{BB962C8B-B14F-4D97-AF65-F5344CB8AC3E}">
        <p14:creationId xmlns:p14="http://schemas.microsoft.com/office/powerpoint/2010/main" val="2938971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p:cNvPicPr>
            <a:picLocks noGrp="1" noChangeAspect="1"/>
          </p:cNvPicPr>
          <p:nvPr>
            <p:ph idx="1"/>
          </p:nvPr>
        </p:nvPicPr>
        <p:blipFill rotWithShape="1">
          <a:blip r:embed="rId2"/>
          <a:srcRect l="13251" t="17486" r="48249" b="32873"/>
          <a:stretch/>
        </p:blipFill>
        <p:spPr>
          <a:xfrm>
            <a:off x="430750" y="764704"/>
            <a:ext cx="8229600" cy="4862946"/>
          </a:xfrm>
          <a:prstGeom prst="rect">
            <a:avLst/>
          </a:prstGeom>
        </p:spPr>
      </p:pic>
      <p:sp>
        <p:nvSpPr>
          <p:cNvPr id="6" name="CasellaDiTesto 5"/>
          <p:cNvSpPr txBox="1"/>
          <p:nvPr/>
        </p:nvSpPr>
        <p:spPr>
          <a:xfrm>
            <a:off x="2843808" y="5949280"/>
            <a:ext cx="3581173" cy="369332"/>
          </a:xfrm>
          <a:prstGeom prst="rect">
            <a:avLst/>
          </a:prstGeom>
          <a:noFill/>
        </p:spPr>
        <p:txBody>
          <a:bodyPr wrap="none" rtlCol="0">
            <a:spAutoFit/>
          </a:bodyPr>
          <a:lstStyle/>
          <a:p>
            <a:r>
              <a:rPr lang="it-IT" b="1" dirty="0" err="1">
                <a:solidFill>
                  <a:srgbClr val="FF0000"/>
                </a:solidFill>
              </a:rPr>
              <a:t>Heating</a:t>
            </a:r>
            <a:r>
              <a:rPr lang="it-IT" b="1" dirty="0">
                <a:solidFill>
                  <a:srgbClr val="FF0000"/>
                </a:solidFill>
              </a:rPr>
              <a:t> Time, </a:t>
            </a:r>
            <a:r>
              <a:rPr lang="it-IT" b="1" dirty="0" err="1">
                <a:solidFill>
                  <a:srgbClr val="FF0000"/>
                </a:solidFill>
              </a:rPr>
              <a:t>Heating</a:t>
            </a:r>
            <a:r>
              <a:rPr lang="it-IT" b="1" dirty="0">
                <a:solidFill>
                  <a:srgbClr val="FF0000"/>
                </a:solidFill>
              </a:rPr>
              <a:t> Temperature</a:t>
            </a:r>
          </a:p>
        </p:txBody>
      </p:sp>
    </p:spTree>
    <p:extLst>
      <p:ext uri="{BB962C8B-B14F-4D97-AF65-F5344CB8AC3E}">
        <p14:creationId xmlns:p14="http://schemas.microsoft.com/office/powerpoint/2010/main" val="2213690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a:srcRect l="12799" t="5099" r="49121" b="82059"/>
          <a:stretch/>
        </p:blipFill>
        <p:spPr>
          <a:xfrm>
            <a:off x="971600" y="1633546"/>
            <a:ext cx="7467884" cy="4464496"/>
          </a:xfrm>
          <a:prstGeom prst="rect">
            <a:avLst/>
          </a:prstGeom>
        </p:spPr>
      </p:pic>
      <p:sp>
        <p:nvSpPr>
          <p:cNvPr id="5" name="Rectangle 2"/>
          <p:cNvSpPr txBox="1">
            <a:spLocks noChangeArrowheads="1"/>
          </p:cNvSpPr>
          <p:nvPr/>
        </p:nvSpPr>
        <p:spPr bwMode="auto">
          <a:xfrm>
            <a:off x="323528" y="404664"/>
            <a:ext cx="8568952" cy="1143000"/>
          </a:xfrm>
          <a:prstGeom prst="rect">
            <a:avLst/>
          </a:prstGeom>
          <a:noFill/>
          <a:ln w="9525">
            <a:noFill/>
            <a:miter lim="800000"/>
            <a:headEnd/>
            <a:tailEnd/>
          </a:ln>
        </p:spPr>
        <p:txBody>
          <a:bodyPr anchor="ctr"/>
          <a:lstStyle/>
          <a:p>
            <a:pPr algn="ctr" eaLnBrk="0" hangingPunct="0">
              <a:defRPr/>
            </a:pPr>
            <a:r>
              <a:rPr lang="en-US" sz="4400" kern="0" dirty="0">
                <a:solidFill>
                  <a:schemeClr val="tx2"/>
                </a:solidFill>
                <a:latin typeface="+mj-lt"/>
                <a:ea typeface="+mj-ea"/>
                <a:cs typeface="+mj-cs"/>
              </a:rPr>
              <a:t>Spray Pyrolysis</a:t>
            </a:r>
          </a:p>
        </p:txBody>
      </p:sp>
    </p:spTree>
    <p:extLst>
      <p:ext uri="{BB962C8B-B14F-4D97-AF65-F5344CB8AC3E}">
        <p14:creationId xmlns:p14="http://schemas.microsoft.com/office/powerpoint/2010/main" val="2047792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r>
              <a:rPr lang="it-IT" sz="1800" dirty="0" err="1"/>
              <a:t>Low</a:t>
            </a:r>
            <a:r>
              <a:rPr lang="it-IT" sz="1800" dirty="0"/>
              <a:t> temperature and  high </a:t>
            </a:r>
            <a:r>
              <a:rPr lang="it-IT" sz="1800" dirty="0" err="1"/>
              <a:t>initial</a:t>
            </a:r>
            <a:r>
              <a:rPr lang="it-IT" sz="1800" dirty="0"/>
              <a:t> solute </a:t>
            </a:r>
            <a:r>
              <a:rPr lang="it-IT" sz="1800" dirty="0" err="1"/>
              <a:t>concentrations</a:t>
            </a:r>
            <a:r>
              <a:rPr lang="it-IT" sz="1800" dirty="0"/>
              <a:t> </a:t>
            </a:r>
            <a:r>
              <a:rPr lang="it-IT" sz="1800" dirty="0">
                <a:solidFill>
                  <a:srgbClr val="FF0000"/>
                </a:solidFill>
              </a:rPr>
              <a:t>Dense </a:t>
            </a:r>
            <a:r>
              <a:rPr lang="it-IT" sz="1800" dirty="0" err="1">
                <a:solidFill>
                  <a:srgbClr val="FF0000"/>
                </a:solidFill>
              </a:rPr>
              <a:t>particles</a:t>
            </a:r>
            <a:r>
              <a:rPr lang="it-IT" sz="1800" dirty="0">
                <a:solidFill>
                  <a:srgbClr val="FF0000"/>
                </a:solidFill>
              </a:rPr>
              <a:t> (</a:t>
            </a:r>
            <a:r>
              <a:rPr lang="it-IT" sz="1800" dirty="0" err="1">
                <a:solidFill>
                  <a:srgbClr val="FF0000"/>
                </a:solidFill>
              </a:rPr>
              <a:t>aggregates</a:t>
            </a:r>
            <a:r>
              <a:rPr lang="it-IT" sz="1800" dirty="0">
                <a:solidFill>
                  <a:srgbClr val="FF0000"/>
                </a:solidFill>
              </a:rPr>
              <a:t> of </a:t>
            </a:r>
            <a:r>
              <a:rPr lang="it-IT" sz="1800" dirty="0" err="1">
                <a:solidFill>
                  <a:srgbClr val="FF0000"/>
                </a:solidFill>
              </a:rPr>
              <a:t>nanocrystals</a:t>
            </a:r>
            <a:r>
              <a:rPr lang="it-IT" sz="1800" dirty="0">
                <a:solidFill>
                  <a:srgbClr val="FF0000"/>
                </a:solidFill>
              </a:rPr>
              <a:t>)</a:t>
            </a:r>
          </a:p>
          <a:p>
            <a:pPr marL="0" indent="0">
              <a:buNone/>
            </a:pPr>
            <a:endParaRPr lang="it-IT" sz="1800" dirty="0">
              <a:solidFill>
                <a:srgbClr val="FF0000"/>
              </a:solidFill>
            </a:endParaRPr>
          </a:p>
          <a:p>
            <a:r>
              <a:rPr lang="it-IT" sz="1800" dirty="0"/>
              <a:t>High temperature and  high </a:t>
            </a:r>
            <a:r>
              <a:rPr lang="it-IT" sz="1800" dirty="0" err="1"/>
              <a:t>solvent</a:t>
            </a:r>
            <a:r>
              <a:rPr lang="it-IT" sz="1800" dirty="0"/>
              <a:t> </a:t>
            </a:r>
            <a:r>
              <a:rPr lang="it-IT" sz="1800" dirty="0" err="1"/>
              <a:t>evaporation</a:t>
            </a:r>
            <a:r>
              <a:rPr lang="it-IT" sz="1800" dirty="0"/>
              <a:t> rate </a:t>
            </a:r>
            <a:r>
              <a:rPr lang="it-IT" sz="1800" dirty="0" err="1">
                <a:solidFill>
                  <a:srgbClr val="FF0000"/>
                </a:solidFill>
              </a:rPr>
              <a:t>Hallow</a:t>
            </a:r>
            <a:r>
              <a:rPr lang="it-IT" sz="1800" dirty="0">
                <a:solidFill>
                  <a:srgbClr val="FF0000"/>
                </a:solidFill>
              </a:rPr>
              <a:t> </a:t>
            </a:r>
            <a:r>
              <a:rPr lang="it-IT" sz="1800" dirty="0" err="1">
                <a:solidFill>
                  <a:srgbClr val="FF0000"/>
                </a:solidFill>
              </a:rPr>
              <a:t>particles</a:t>
            </a:r>
            <a:endParaRPr lang="it-IT" sz="1800" dirty="0">
              <a:solidFill>
                <a:srgbClr val="FF0000"/>
              </a:solidFill>
            </a:endParaRPr>
          </a:p>
          <a:p>
            <a:pPr marL="0" indent="0">
              <a:buNone/>
            </a:pPr>
            <a:endParaRPr lang="it-IT" dirty="0">
              <a:solidFill>
                <a:srgbClr val="FF0000"/>
              </a:solidFill>
            </a:endParaRPr>
          </a:p>
          <a:p>
            <a:pPr marL="0" indent="0">
              <a:buNone/>
            </a:pPr>
            <a:endParaRPr lang="it-IT" sz="2000" dirty="0"/>
          </a:p>
          <a:p>
            <a:pPr marL="0" indent="0">
              <a:buNone/>
            </a:pPr>
            <a:r>
              <a:rPr lang="it-IT" sz="2000" dirty="0" err="1"/>
              <a:t>Nanoparticle</a:t>
            </a:r>
            <a:r>
              <a:rPr lang="it-IT" sz="2000" dirty="0"/>
              <a:t> &lt; 100 nm</a:t>
            </a:r>
          </a:p>
          <a:p>
            <a:pPr marL="0" indent="0">
              <a:buNone/>
            </a:pPr>
            <a:endParaRPr lang="it-IT" sz="2000" dirty="0">
              <a:solidFill>
                <a:srgbClr val="C00000"/>
              </a:solidFill>
            </a:endParaRPr>
          </a:p>
          <a:p>
            <a:pPr marL="0" indent="0">
              <a:buNone/>
            </a:pPr>
            <a:r>
              <a:rPr lang="it-IT" sz="2000" dirty="0" err="1">
                <a:solidFill>
                  <a:srgbClr val="C00000"/>
                </a:solidFill>
              </a:rPr>
              <a:t>Dilute</a:t>
            </a:r>
            <a:r>
              <a:rPr lang="it-IT" sz="2000" dirty="0">
                <a:solidFill>
                  <a:srgbClr val="C00000"/>
                </a:solidFill>
              </a:rPr>
              <a:t> </a:t>
            </a:r>
            <a:r>
              <a:rPr lang="it-IT" sz="2000" dirty="0" err="1">
                <a:solidFill>
                  <a:srgbClr val="C00000"/>
                </a:solidFill>
              </a:rPr>
              <a:t>solutions</a:t>
            </a:r>
            <a:r>
              <a:rPr lang="it-IT" sz="2000" dirty="0">
                <a:solidFill>
                  <a:srgbClr val="C00000"/>
                </a:solidFill>
              </a:rPr>
              <a:t> and </a:t>
            </a:r>
          </a:p>
          <a:p>
            <a:pPr marL="0" indent="0">
              <a:buNone/>
            </a:pPr>
            <a:r>
              <a:rPr lang="it-IT" sz="2000" dirty="0" err="1">
                <a:solidFill>
                  <a:srgbClr val="C00000"/>
                </a:solidFill>
              </a:rPr>
              <a:t>very</a:t>
            </a:r>
            <a:r>
              <a:rPr lang="it-IT" sz="2000" dirty="0">
                <a:solidFill>
                  <a:srgbClr val="C00000"/>
                </a:solidFill>
              </a:rPr>
              <a:t> small </a:t>
            </a:r>
            <a:r>
              <a:rPr lang="it-IT" sz="2000" dirty="0" err="1">
                <a:solidFill>
                  <a:srgbClr val="C00000"/>
                </a:solidFill>
              </a:rPr>
              <a:t>initial</a:t>
            </a:r>
            <a:r>
              <a:rPr lang="it-IT" sz="2000" dirty="0">
                <a:solidFill>
                  <a:srgbClr val="C00000"/>
                </a:solidFill>
              </a:rPr>
              <a:t> </a:t>
            </a:r>
            <a:r>
              <a:rPr lang="it-IT" sz="2000" dirty="0" err="1">
                <a:solidFill>
                  <a:srgbClr val="C00000"/>
                </a:solidFill>
              </a:rPr>
              <a:t>droplet</a:t>
            </a:r>
            <a:r>
              <a:rPr lang="it-IT" sz="2000" dirty="0">
                <a:solidFill>
                  <a:srgbClr val="C00000"/>
                </a:solidFill>
              </a:rPr>
              <a:t> </a:t>
            </a:r>
            <a:r>
              <a:rPr lang="it-IT" sz="2000" dirty="0" err="1">
                <a:solidFill>
                  <a:srgbClr val="C00000"/>
                </a:solidFill>
              </a:rPr>
              <a:t>size</a:t>
            </a:r>
            <a:endParaRPr lang="it-IT" sz="2000" dirty="0">
              <a:solidFill>
                <a:srgbClr val="C00000"/>
              </a:solidFill>
            </a:endParaRPr>
          </a:p>
        </p:txBody>
      </p:sp>
      <p:sp>
        <p:nvSpPr>
          <p:cNvPr id="4" name="Rectangle 2"/>
          <p:cNvSpPr txBox="1">
            <a:spLocks noChangeArrowheads="1"/>
          </p:cNvSpPr>
          <p:nvPr/>
        </p:nvSpPr>
        <p:spPr bwMode="auto">
          <a:xfrm>
            <a:off x="323528" y="476672"/>
            <a:ext cx="8568952" cy="1143000"/>
          </a:xfrm>
          <a:prstGeom prst="rect">
            <a:avLst/>
          </a:prstGeom>
          <a:noFill/>
          <a:ln w="9525">
            <a:noFill/>
            <a:miter lim="800000"/>
            <a:headEnd/>
            <a:tailEnd/>
          </a:ln>
        </p:spPr>
        <p:txBody>
          <a:bodyPr anchor="ctr"/>
          <a:lstStyle/>
          <a:p>
            <a:pPr algn="ctr" eaLnBrk="0" hangingPunct="0">
              <a:defRPr/>
            </a:pPr>
            <a:r>
              <a:rPr lang="en-US" sz="4400" kern="0" dirty="0">
                <a:solidFill>
                  <a:schemeClr val="tx2"/>
                </a:solidFill>
                <a:latin typeface="+mj-lt"/>
                <a:ea typeface="+mj-ea"/>
                <a:cs typeface="+mj-cs"/>
              </a:rPr>
              <a:t>Spray Pyrolysis</a:t>
            </a:r>
          </a:p>
        </p:txBody>
      </p:sp>
      <p:pic>
        <p:nvPicPr>
          <p:cNvPr id="5" name="Immagine 4"/>
          <p:cNvPicPr>
            <a:picLocks noChangeAspect="1"/>
          </p:cNvPicPr>
          <p:nvPr/>
        </p:nvPicPr>
        <p:blipFill rotWithShape="1">
          <a:blip r:embed="rId2"/>
          <a:srcRect l="1856" r="23394"/>
          <a:stretch/>
        </p:blipFill>
        <p:spPr>
          <a:xfrm>
            <a:off x="4788024" y="3068960"/>
            <a:ext cx="4248472" cy="3619686"/>
          </a:xfrm>
          <a:prstGeom prst="rect">
            <a:avLst/>
          </a:prstGeom>
        </p:spPr>
      </p:pic>
    </p:spTree>
    <p:extLst>
      <p:ext uri="{BB962C8B-B14F-4D97-AF65-F5344CB8AC3E}">
        <p14:creationId xmlns:p14="http://schemas.microsoft.com/office/powerpoint/2010/main" val="302856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egnaposto contenuto 1"/>
          <p:cNvPicPr>
            <a:picLocks noGrp="1" noChangeAspect="1"/>
          </p:cNvPicPr>
          <p:nvPr>
            <p:ph idx="1"/>
          </p:nvPr>
        </p:nvPicPr>
        <p:blipFill rotWithShape="1">
          <a:blip r:embed="rId2"/>
          <a:srcRect t="17191"/>
          <a:stretch/>
        </p:blipFill>
        <p:spPr>
          <a:xfrm>
            <a:off x="1583668" y="1988840"/>
            <a:ext cx="6048672" cy="3881029"/>
          </a:xfrm>
          <a:prstGeom prst="rect">
            <a:avLst/>
          </a:prstGeom>
        </p:spPr>
      </p:pic>
      <p:sp>
        <p:nvSpPr>
          <p:cNvPr id="4" name="Rectangle 2"/>
          <p:cNvSpPr txBox="1">
            <a:spLocks noChangeArrowheads="1"/>
          </p:cNvSpPr>
          <p:nvPr/>
        </p:nvSpPr>
        <p:spPr bwMode="auto">
          <a:xfrm>
            <a:off x="323528" y="476672"/>
            <a:ext cx="8568952" cy="1143000"/>
          </a:xfrm>
          <a:prstGeom prst="rect">
            <a:avLst/>
          </a:prstGeom>
          <a:noFill/>
          <a:ln w="9525">
            <a:noFill/>
            <a:miter lim="800000"/>
            <a:headEnd/>
            <a:tailEnd/>
          </a:ln>
        </p:spPr>
        <p:txBody>
          <a:bodyPr anchor="ctr"/>
          <a:lstStyle/>
          <a:p>
            <a:pPr algn="ctr" eaLnBrk="0" hangingPunct="0">
              <a:defRPr/>
            </a:pPr>
            <a:r>
              <a:rPr lang="en-US" sz="4400" kern="0" dirty="0">
                <a:solidFill>
                  <a:schemeClr val="tx2"/>
                </a:solidFill>
                <a:latin typeface="+mj-lt"/>
                <a:ea typeface="+mj-ea"/>
                <a:cs typeface="+mj-cs"/>
              </a:rPr>
              <a:t>Conventional Spray Pyrolysis</a:t>
            </a:r>
          </a:p>
        </p:txBody>
      </p:sp>
    </p:spTree>
    <p:extLst>
      <p:ext uri="{BB962C8B-B14F-4D97-AF65-F5344CB8AC3E}">
        <p14:creationId xmlns:p14="http://schemas.microsoft.com/office/powerpoint/2010/main" val="2106173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23528" y="476672"/>
            <a:ext cx="8568952" cy="1143000"/>
          </a:xfrm>
          <a:prstGeom prst="rect">
            <a:avLst/>
          </a:prstGeom>
          <a:noFill/>
          <a:ln w="9525">
            <a:noFill/>
            <a:miter lim="800000"/>
            <a:headEnd/>
            <a:tailEnd/>
          </a:ln>
        </p:spPr>
        <p:txBody>
          <a:bodyPr anchor="ctr"/>
          <a:lstStyle/>
          <a:p>
            <a:pPr algn="ctr" eaLnBrk="0" hangingPunct="0">
              <a:defRPr/>
            </a:pPr>
            <a:r>
              <a:rPr lang="en-US" sz="4400" kern="0" dirty="0">
                <a:solidFill>
                  <a:schemeClr val="tx2"/>
                </a:solidFill>
                <a:latin typeface="+mj-lt"/>
                <a:ea typeface="+mj-ea"/>
                <a:cs typeface="+mj-cs"/>
              </a:rPr>
              <a:t>Low Pressure Spray Pyrolysis</a:t>
            </a:r>
          </a:p>
        </p:txBody>
      </p:sp>
      <p:pic>
        <p:nvPicPr>
          <p:cNvPr id="5" name="Immagine 4"/>
          <p:cNvPicPr>
            <a:picLocks noChangeAspect="1"/>
          </p:cNvPicPr>
          <p:nvPr/>
        </p:nvPicPr>
        <p:blipFill>
          <a:blip r:embed="rId2"/>
          <a:stretch>
            <a:fillRect/>
          </a:stretch>
        </p:blipFill>
        <p:spPr>
          <a:xfrm>
            <a:off x="827584" y="1613790"/>
            <a:ext cx="7418793" cy="4499541"/>
          </a:xfrm>
          <a:prstGeom prst="rect">
            <a:avLst/>
          </a:prstGeom>
        </p:spPr>
      </p:pic>
    </p:spTree>
    <p:extLst>
      <p:ext uri="{BB962C8B-B14F-4D97-AF65-F5344CB8AC3E}">
        <p14:creationId xmlns:p14="http://schemas.microsoft.com/office/powerpoint/2010/main" val="18728633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23528" y="476672"/>
            <a:ext cx="8568952" cy="1143000"/>
          </a:xfrm>
          <a:prstGeom prst="rect">
            <a:avLst/>
          </a:prstGeom>
          <a:noFill/>
          <a:ln w="9525">
            <a:noFill/>
            <a:miter lim="800000"/>
            <a:headEnd/>
            <a:tailEnd/>
          </a:ln>
        </p:spPr>
        <p:txBody>
          <a:bodyPr anchor="ctr"/>
          <a:lstStyle/>
          <a:p>
            <a:pPr algn="ctr" eaLnBrk="0" hangingPunct="0">
              <a:defRPr/>
            </a:pPr>
            <a:r>
              <a:rPr lang="en-US" sz="4400" kern="0" dirty="0">
                <a:solidFill>
                  <a:schemeClr val="tx2"/>
                </a:solidFill>
                <a:latin typeface="+mj-lt"/>
                <a:ea typeface="+mj-ea"/>
                <a:cs typeface="+mj-cs"/>
              </a:rPr>
              <a:t>Low Pressure Spray Pyrolysis</a:t>
            </a:r>
          </a:p>
        </p:txBody>
      </p:sp>
      <p:pic>
        <p:nvPicPr>
          <p:cNvPr id="2" name="Immagine 1"/>
          <p:cNvPicPr>
            <a:picLocks noChangeAspect="1"/>
          </p:cNvPicPr>
          <p:nvPr/>
        </p:nvPicPr>
        <p:blipFill>
          <a:blip r:embed="rId2"/>
          <a:stretch>
            <a:fillRect/>
          </a:stretch>
        </p:blipFill>
        <p:spPr>
          <a:xfrm>
            <a:off x="909261" y="1844824"/>
            <a:ext cx="7397485" cy="3960671"/>
          </a:xfrm>
          <a:prstGeom prst="rect">
            <a:avLst/>
          </a:prstGeom>
        </p:spPr>
      </p:pic>
    </p:spTree>
    <p:extLst>
      <p:ext uri="{BB962C8B-B14F-4D97-AF65-F5344CB8AC3E}">
        <p14:creationId xmlns:p14="http://schemas.microsoft.com/office/powerpoint/2010/main" val="7848744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23528" y="476672"/>
            <a:ext cx="8568952" cy="1143000"/>
          </a:xfrm>
          <a:prstGeom prst="rect">
            <a:avLst/>
          </a:prstGeom>
          <a:noFill/>
          <a:ln w="9525">
            <a:noFill/>
            <a:miter lim="800000"/>
            <a:headEnd/>
            <a:tailEnd/>
          </a:ln>
        </p:spPr>
        <p:txBody>
          <a:bodyPr anchor="ctr"/>
          <a:lstStyle/>
          <a:p>
            <a:pPr algn="ctr" eaLnBrk="0" hangingPunct="0">
              <a:defRPr/>
            </a:pPr>
            <a:r>
              <a:rPr lang="en-US" sz="4400" kern="0" dirty="0">
                <a:solidFill>
                  <a:schemeClr val="tx2"/>
                </a:solidFill>
                <a:latin typeface="+mj-lt"/>
                <a:ea typeface="+mj-ea"/>
                <a:cs typeface="+mj-cs"/>
              </a:rPr>
              <a:t>Salt-assisted Spray Pyrolysis</a:t>
            </a:r>
          </a:p>
        </p:txBody>
      </p:sp>
      <p:pic>
        <p:nvPicPr>
          <p:cNvPr id="3" name="Immagine 2"/>
          <p:cNvPicPr>
            <a:picLocks noChangeAspect="1"/>
          </p:cNvPicPr>
          <p:nvPr/>
        </p:nvPicPr>
        <p:blipFill rotWithShape="1">
          <a:blip r:embed="rId2"/>
          <a:srcRect t="12085"/>
          <a:stretch/>
        </p:blipFill>
        <p:spPr>
          <a:xfrm>
            <a:off x="899592" y="1988840"/>
            <a:ext cx="7344816" cy="3934441"/>
          </a:xfrm>
          <a:prstGeom prst="rect">
            <a:avLst/>
          </a:prstGeom>
        </p:spPr>
      </p:pic>
    </p:spTree>
    <p:extLst>
      <p:ext uri="{BB962C8B-B14F-4D97-AF65-F5344CB8AC3E}">
        <p14:creationId xmlns:p14="http://schemas.microsoft.com/office/powerpoint/2010/main" val="34896312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a:srcRect b="8957"/>
          <a:stretch/>
        </p:blipFill>
        <p:spPr>
          <a:xfrm>
            <a:off x="1540229" y="1916833"/>
            <a:ext cx="6135550" cy="3672408"/>
          </a:xfrm>
          <a:prstGeom prst="rect">
            <a:avLst/>
          </a:prstGeom>
        </p:spPr>
      </p:pic>
      <p:sp>
        <p:nvSpPr>
          <p:cNvPr id="5" name="Rectangle 2"/>
          <p:cNvSpPr txBox="1">
            <a:spLocks noChangeArrowheads="1"/>
          </p:cNvSpPr>
          <p:nvPr/>
        </p:nvSpPr>
        <p:spPr bwMode="auto">
          <a:xfrm>
            <a:off x="323528" y="476672"/>
            <a:ext cx="8568952" cy="1143000"/>
          </a:xfrm>
          <a:prstGeom prst="rect">
            <a:avLst/>
          </a:prstGeom>
          <a:noFill/>
          <a:ln w="9525">
            <a:noFill/>
            <a:miter lim="800000"/>
            <a:headEnd/>
            <a:tailEnd/>
          </a:ln>
        </p:spPr>
        <p:txBody>
          <a:bodyPr anchor="ctr"/>
          <a:lstStyle/>
          <a:p>
            <a:pPr algn="ctr" eaLnBrk="0" hangingPunct="0">
              <a:defRPr/>
            </a:pPr>
            <a:r>
              <a:rPr lang="en-US" sz="3600" kern="0" dirty="0">
                <a:solidFill>
                  <a:schemeClr val="tx2"/>
                </a:solidFill>
                <a:latin typeface="+mj-lt"/>
                <a:ea typeface="+mj-ea"/>
                <a:cs typeface="+mj-cs"/>
              </a:rPr>
              <a:t>Conventional vs Salt-assisted Spray Pyrolysis</a:t>
            </a:r>
          </a:p>
        </p:txBody>
      </p:sp>
      <p:sp>
        <p:nvSpPr>
          <p:cNvPr id="6" name="CasellaDiTesto 5"/>
          <p:cNvSpPr txBox="1"/>
          <p:nvPr/>
        </p:nvSpPr>
        <p:spPr>
          <a:xfrm>
            <a:off x="3275856" y="5701736"/>
            <a:ext cx="3797386" cy="369332"/>
          </a:xfrm>
          <a:prstGeom prst="rect">
            <a:avLst/>
          </a:prstGeom>
          <a:noFill/>
        </p:spPr>
        <p:txBody>
          <a:bodyPr wrap="none" rtlCol="0">
            <a:spAutoFit/>
          </a:bodyPr>
          <a:lstStyle/>
          <a:p>
            <a:r>
              <a:rPr lang="it-IT" dirty="0"/>
              <a:t>     </a:t>
            </a:r>
            <a:r>
              <a:rPr lang="it-IT" dirty="0" err="1"/>
              <a:t>Conventional</a:t>
            </a:r>
            <a:r>
              <a:rPr lang="it-IT" dirty="0"/>
              <a:t>                  Salt-</a:t>
            </a:r>
            <a:r>
              <a:rPr lang="it-IT" dirty="0" err="1"/>
              <a:t>assisted</a:t>
            </a:r>
            <a:endParaRPr lang="it-IT" dirty="0"/>
          </a:p>
        </p:txBody>
      </p:sp>
    </p:spTree>
    <p:extLst>
      <p:ext uri="{BB962C8B-B14F-4D97-AF65-F5344CB8AC3E}">
        <p14:creationId xmlns:p14="http://schemas.microsoft.com/office/powerpoint/2010/main" val="13375000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a:srcRect t="11551"/>
          <a:stretch/>
        </p:blipFill>
        <p:spPr>
          <a:xfrm>
            <a:off x="1686854" y="2276872"/>
            <a:ext cx="5842300" cy="3308294"/>
          </a:xfrm>
          <a:prstGeom prst="rect">
            <a:avLst/>
          </a:prstGeom>
        </p:spPr>
      </p:pic>
      <p:sp>
        <p:nvSpPr>
          <p:cNvPr id="5" name="Rectangle 2"/>
          <p:cNvSpPr txBox="1">
            <a:spLocks noChangeArrowheads="1"/>
          </p:cNvSpPr>
          <p:nvPr/>
        </p:nvSpPr>
        <p:spPr bwMode="auto">
          <a:xfrm>
            <a:off x="323528" y="476672"/>
            <a:ext cx="8568952" cy="1143000"/>
          </a:xfrm>
          <a:prstGeom prst="rect">
            <a:avLst/>
          </a:prstGeom>
          <a:noFill/>
          <a:ln w="9525">
            <a:noFill/>
            <a:miter lim="800000"/>
            <a:headEnd/>
            <a:tailEnd/>
          </a:ln>
        </p:spPr>
        <p:txBody>
          <a:bodyPr anchor="ctr"/>
          <a:lstStyle/>
          <a:p>
            <a:pPr algn="ctr" eaLnBrk="0" hangingPunct="0">
              <a:defRPr/>
            </a:pPr>
            <a:r>
              <a:rPr lang="en-US" sz="3600" kern="0" dirty="0">
                <a:solidFill>
                  <a:schemeClr val="tx2"/>
                </a:solidFill>
                <a:latin typeface="+mj-lt"/>
                <a:ea typeface="+mj-ea"/>
                <a:cs typeface="+mj-cs"/>
              </a:rPr>
              <a:t>Electrospray Pyrolysis</a:t>
            </a:r>
          </a:p>
        </p:txBody>
      </p:sp>
      <p:sp>
        <p:nvSpPr>
          <p:cNvPr id="6" name="CasellaDiTesto 5"/>
          <p:cNvSpPr txBox="1"/>
          <p:nvPr/>
        </p:nvSpPr>
        <p:spPr>
          <a:xfrm>
            <a:off x="0" y="5906990"/>
            <a:ext cx="8985280" cy="369332"/>
          </a:xfrm>
          <a:prstGeom prst="rect">
            <a:avLst/>
          </a:prstGeom>
          <a:noFill/>
        </p:spPr>
        <p:txBody>
          <a:bodyPr wrap="none" rtlCol="0">
            <a:spAutoFit/>
          </a:bodyPr>
          <a:lstStyle/>
          <a:p>
            <a:r>
              <a:rPr lang="en-GB" dirty="0"/>
              <a:t>By applying a 3KV electric field to the liquid coming from a cylindrical tube, it becomes conic.  </a:t>
            </a:r>
            <a:endParaRPr lang="it-IT" dirty="0"/>
          </a:p>
        </p:txBody>
      </p:sp>
    </p:spTree>
    <p:extLst>
      <p:ext uri="{BB962C8B-B14F-4D97-AF65-F5344CB8AC3E}">
        <p14:creationId xmlns:p14="http://schemas.microsoft.com/office/powerpoint/2010/main" val="33904769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827584" y="1587405"/>
            <a:ext cx="7344816" cy="4665928"/>
          </a:xfrm>
          <a:prstGeom prst="rect">
            <a:avLst/>
          </a:prstGeom>
        </p:spPr>
      </p:pic>
      <p:sp>
        <p:nvSpPr>
          <p:cNvPr id="5" name="Rectangle 2"/>
          <p:cNvSpPr txBox="1">
            <a:spLocks noChangeArrowheads="1"/>
          </p:cNvSpPr>
          <p:nvPr/>
        </p:nvSpPr>
        <p:spPr bwMode="auto">
          <a:xfrm>
            <a:off x="323528" y="476672"/>
            <a:ext cx="8568952" cy="1143000"/>
          </a:xfrm>
          <a:prstGeom prst="rect">
            <a:avLst/>
          </a:prstGeom>
          <a:noFill/>
          <a:ln w="9525">
            <a:noFill/>
            <a:miter lim="800000"/>
            <a:headEnd/>
            <a:tailEnd/>
          </a:ln>
        </p:spPr>
        <p:txBody>
          <a:bodyPr anchor="ctr"/>
          <a:lstStyle/>
          <a:p>
            <a:pPr algn="ctr" eaLnBrk="0" hangingPunct="0">
              <a:defRPr/>
            </a:pPr>
            <a:r>
              <a:rPr lang="en-US" sz="3600" kern="0" dirty="0">
                <a:solidFill>
                  <a:schemeClr val="tx2"/>
                </a:solidFill>
                <a:latin typeface="+mj-lt"/>
                <a:ea typeface="+mj-ea"/>
                <a:cs typeface="+mj-cs"/>
              </a:rPr>
              <a:t>Electrospray Pyrolysis</a:t>
            </a:r>
          </a:p>
        </p:txBody>
      </p:sp>
    </p:spTree>
    <p:extLst>
      <p:ext uri="{BB962C8B-B14F-4D97-AF65-F5344CB8AC3E}">
        <p14:creationId xmlns:p14="http://schemas.microsoft.com/office/powerpoint/2010/main" val="3902408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33400" y="1143000"/>
            <a:ext cx="8229600" cy="914400"/>
          </a:xfrm>
          <a:prstGeom prst="rect">
            <a:avLst/>
          </a:prstGeom>
        </p:spPr>
        <p:txBody>
          <a:bodyPr/>
          <a:lstStyle/>
          <a:p>
            <a:pPr marL="342900" indent="-342900" eaLnBrk="0" hangingPunct="0">
              <a:spcBef>
                <a:spcPct val="20000"/>
              </a:spcBef>
              <a:defRPr/>
            </a:pPr>
            <a:r>
              <a:rPr lang="en-US" sz="2400" kern="0" dirty="0">
                <a:latin typeface="+mn-lt"/>
              </a:rPr>
              <a:t>Effect of Oxidant Composition on TiO</a:t>
            </a:r>
            <a:r>
              <a:rPr lang="en-US" sz="2400" kern="0" baseline="-25000" dirty="0">
                <a:latin typeface="+mn-lt"/>
              </a:rPr>
              <a:t>2</a:t>
            </a:r>
            <a:r>
              <a:rPr lang="en-US" sz="2400" kern="0" dirty="0">
                <a:latin typeface="+mn-lt"/>
              </a:rPr>
              <a:t> Morphology:</a:t>
            </a:r>
          </a:p>
          <a:p>
            <a:pPr marL="342900" indent="-342900" eaLnBrk="0" hangingPunct="0">
              <a:spcBef>
                <a:spcPct val="20000"/>
              </a:spcBef>
              <a:buFont typeface="Arial" pitchFamily="34" charset="0"/>
              <a:buChar char="•"/>
              <a:defRPr/>
            </a:pPr>
            <a:endParaRPr lang="en-US" sz="2400" kern="0" dirty="0">
              <a:latin typeface="+mn-lt"/>
            </a:endParaRPr>
          </a:p>
          <a:p>
            <a:pPr marL="342900" indent="-342900" eaLnBrk="0" hangingPunct="0">
              <a:spcBef>
                <a:spcPct val="20000"/>
              </a:spcBef>
              <a:defRPr/>
            </a:pPr>
            <a:endParaRPr lang="en-US" sz="2400" kern="0" dirty="0">
              <a:latin typeface="+mn-lt"/>
            </a:endParaRPr>
          </a:p>
          <a:p>
            <a:pPr marL="742950" lvl="1" indent="-285750" eaLnBrk="0" hangingPunct="0">
              <a:spcBef>
                <a:spcPct val="20000"/>
              </a:spcBef>
              <a:defRPr/>
            </a:pPr>
            <a:endParaRPr lang="en-US" sz="2000" u="sng" kern="0" dirty="0">
              <a:latin typeface="+mn-lt"/>
            </a:endParaRP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590800"/>
            <a:ext cx="1514475"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2590800"/>
            <a:ext cx="1381125"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7"/>
          <p:cNvSpPr txBox="1">
            <a:spLocks noChangeArrowheads="1"/>
          </p:cNvSpPr>
          <p:nvPr/>
        </p:nvSpPr>
        <p:spPr bwMode="auto">
          <a:xfrm>
            <a:off x="8534400" y="4419600"/>
            <a:ext cx="46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CH</a:t>
            </a:r>
            <a:r>
              <a:rPr lang="en-US" altLang="en-US" sz="1200" baseline="-25000"/>
              <a:t>4</a:t>
            </a:r>
          </a:p>
        </p:txBody>
      </p:sp>
      <p:sp>
        <p:nvSpPr>
          <p:cNvPr id="6" name="TextBox 8"/>
          <p:cNvSpPr txBox="1">
            <a:spLocks noChangeArrowheads="1"/>
          </p:cNvSpPr>
          <p:nvPr/>
        </p:nvSpPr>
        <p:spPr bwMode="auto">
          <a:xfrm>
            <a:off x="0" y="4114800"/>
            <a:ext cx="46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CH</a:t>
            </a:r>
            <a:r>
              <a:rPr lang="en-US" altLang="en-US" sz="1200" baseline="-25000"/>
              <a:t>4</a:t>
            </a:r>
          </a:p>
        </p:txBody>
      </p:sp>
      <p:cxnSp>
        <p:nvCxnSpPr>
          <p:cNvPr id="7" name="Straight Arrow Connector 9"/>
          <p:cNvCxnSpPr/>
          <p:nvPr/>
        </p:nvCxnSpPr>
        <p:spPr>
          <a:xfrm>
            <a:off x="457200" y="4267200"/>
            <a:ext cx="304800" cy="15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10"/>
          <p:cNvCxnSpPr/>
          <p:nvPr/>
        </p:nvCxnSpPr>
        <p:spPr>
          <a:xfrm>
            <a:off x="6934200" y="4191000"/>
            <a:ext cx="304800" cy="15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12"/>
          <p:cNvCxnSpPr/>
          <p:nvPr/>
        </p:nvCxnSpPr>
        <p:spPr>
          <a:xfrm>
            <a:off x="1752600" y="4648200"/>
            <a:ext cx="304800" cy="1588"/>
          </a:xfrm>
          <a:prstGeom prst="straightConnector1">
            <a:avLst/>
          </a:prstGeom>
          <a:ln w="2222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0" name="Straight Arrow Connector 13"/>
          <p:cNvCxnSpPr/>
          <p:nvPr/>
        </p:nvCxnSpPr>
        <p:spPr>
          <a:xfrm>
            <a:off x="8229600" y="4572000"/>
            <a:ext cx="304800" cy="1588"/>
          </a:xfrm>
          <a:prstGeom prst="straightConnector1">
            <a:avLst/>
          </a:prstGeom>
          <a:ln w="2222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1" name="Straight Arrow Connector 14"/>
          <p:cNvCxnSpPr/>
          <p:nvPr/>
        </p:nvCxnSpPr>
        <p:spPr>
          <a:xfrm rot="5400000" flipH="1" flipV="1">
            <a:off x="1219994" y="5104606"/>
            <a:ext cx="304800" cy="15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5"/>
          <p:cNvCxnSpPr/>
          <p:nvPr/>
        </p:nvCxnSpPr>
        <p:spPr>
          <a:xfrm rot="5400000" flipH="1" flipV="1">
            <a:off x="7696994" y="5028406"/>
            <a:ext cx="304800" cy="15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6"/>
          <p:cNvSpPr txBox="1">
            <a:spLocks noChangeArrowheads="1"/>
          </p:cNvSpPr>
          <p:nvPr/>
        </p:nvSpPr>
        <p:spPr bwMode="auto">
          <a:xfrm>
            <a:off x="2057400" y="4495800"/>
            <a:ext cx="7080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Oxidant</a:t>
            </a:r>
            <a:endParaRPr lang="en-US" altLang="en-US" sz="1200" baseline="-25000"/>
          </a:p>
        </p:txBody>
      </p:sp>
      <p:sp>
        <p:nvSpPr>
          <p:cNvPr id="14" name="TextBox 17"/>
          <p:cNvSpPr txBox="1">
            <a:spLocks noChangeArrowheads="1"/>
          </p:cNvSpPr>
          <p:nvPr/>
        </p:nvSpPr>
        <p:spPr bwMode="auto">
          <a:xfrm>
            <a:off x="6337300" y="4038600"/>
            <a:ext cx="7080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Oxidant</a:t>
            </a:r>
            <a:endParaRPr lang="en-US" altLang="en-US" sz="1200" baseline="-25000"/>
          </a:p>
        </p:txBody>
      </p:sp>
      <p:sp>
        <p:nvSpPr>
          <p:cNvPr id="15" name="TextBox 18"/>
          <p:cNvSpPr txBox="1">
            <a:spLocks noChangeArrowheads="1"/>
          </p:cNvSpPr>
          <p:nvPr/>
        </p:nvSpPr>
        <p:spPr bwMode="auto">
          <a:xfrm>
            <a:off x="1143000" y="5257800"/>
            <a:ext cx="5095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TiCl</a:t>
            </a:r>
            <a:r>
              <a:rPr lang="en-US" altLang="en-US" sz="1200" baseline="-25000"/>
              <a:t>4</a:t>
            </a:r>
          </a:p>
        </p:txBody>
      </p:sp>
      <p:sp>
        <p:nvSpPr>
          <p:cNvPr id="16" name="TextBox 19"/>
          <p:cNvSpPr txBox="1">
            <a:spLocks noChangeArrowheads="1"/>
          </p:cNvSpPr>
          <p:nvPr/>
        </p:nvSpPr>
        <p:spPr bwMode="auto">
          <a:xfrm>
            <a:off x="7620000" y="5181600"/>
            <a:ext cx="5095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TiCl</a:t>
            </a:r>
            <a:r>
              <a:rPr lang="en-US" altLang="en-US" sz="1200" baseline="-25000"/>
              <a:t>4</a:t>
            </a:r>
          </a:p>
        </p:txBody>
      </p:sp>
      <p:pic>
        <p:nvPicPr>
          <p:cNvPr id="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1752600"/>
            <a:ext cx="3505200"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21"/>
          <p:cNvSpPr txBox="1">
            <a:spLocks noChangeArrowheads="1"/>
          </p:cNvSpPr>
          <p:nvPr/>
        </p:nvSpPr>
        <p:spPr bwMode="auto">
          <a:xfrm>
            <a:off x="609600" y="2438400"/>
            <a:ext cx="15970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t>Flame mixing B</a:t>
            </a:r>
          </a:p>
        </p:txBody>
      </p:sp>
      <p:sp>
        <p:nvSpPr>
          <p:cNvPr id="19" name="TextBox 22"/>
          <p:cNvSpPr txBox="1">
            <a:spLocks noChangeArrowheads="1"/>
          </p:cNvSpPr>
          <p:nvPr/>
        </p:nvSpPr>
        <p:spPr bwMode="auto">
          <a:xfrm>
            <a:off x="7086600" y="2362200"/>
            <a:ext cx="15970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t>Flame mixing C</a:t>
            </a:r>
          </a:p>
        </p:txBody>
      </p:sp>
      <p:pic>
        <p:nvPicPr>
          <p:cNvPr id="2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9100" y="6096000"/>
            <a:ext cx="1104900"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
          <p:cNvSpPr txBox="1">
            <a:spLocks noChangeArrowheads="1"/>
          </p:cNvSpPr>
          <p:nvPr/>
        </p:nvSpPr>
        <p:spPr bwMode="auto">
          <a:xfrm>
            <a:off x="533400" y="152400"/>
            <a:ext cx="8229600" cy="1143000"/>
          </a:xfrm>
          <a:prstGeom prst="rect">
            <a:avLst/>
          </a:prstGeom>
          <a:noFill/>
          <a:ln w="9525">
            <a:noFill/>
            <a:miter lim="800000"/>
            <a:headEnd/>
            <a:tailEnd/>
          </a:ln>
        </p:spPr>
        <p:txBody>
          <a:bodyPr anchor="ctr"/>
          <a:lstStyle/>
          <a:p>
            <a:pPr algn="ctr" eaLnBrk="0" hangingPunct="0">
              <a:defRPr/>
            </a:pPr>
            <a:r>
              <a:rPr lang="en-US" sz="4400" kern="0" dirty="0">
                <a:solidFill>
                  <a:schemeClr val="tx2"/>
                </a:solidFill>
                <a:latin typeface="+mj-lt"/>
                <a:ea typeface="+mj-ea"/>
                <a:cs typeface="+mj-cs"/>
              </a:rPr>
              <a:t>Flame Pyrolysis: Jet Design</a:t>
            </a:r>
          </a:p>
        </p:txBody>
      </p:sp>
    </p:spTree>
    <p:extLst>
      <p:ext uri="{BB962C8B-B14F-4D97-AF65-F5344CB8AC3E}">
        <p14:creationId xmlns:p14="http://schemas.microsoft.com/office/powerpoint/2010/main" val="34854149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284175" y="6302732"/>
            <a:ext cx="6400800" cy="369332"/>
          </a:xfrm>
          <a:prstGeom prst="rect">
            <a:avLst/>
          </a:prstGeom>
        </p:spPr>
        <p:txBody>
          <a:bodyPr wrap="square">
            <a:spAutoFit/>
          </a:bodyPr>
          <a:lstStyle/>
          <a:p>
            <a:r>
              <a:rPr lang="it-IT" dirty="0"/>
              <a:t>https://www.youtube.com/watch?v=I4w0nlrVU94</a:t>
            </a:r>
          </a:p>
        </p:txBody>
      </p:sp>
      <p:pic>
        <p:nvPicPr>
          <p:cNvPr id="5" name="I4w0nlrVU94"/>
          <p:cNvPicPr>
            <a:picLocks noRot="1" noChangeAspect="1"/>
          </p:cNvPicPr>
          <p:nvPr>
            <a:videoFile r:link="rId1"/>
          </p:nvPr>
        </p:nvPicPr>
        <p:blipFill>
          <a:blip r:embed="rId3"/>
          <a:stretch>
            <a:fillRect/>
          </a:stretch>
        </p:blipFill>
        <p:spPr>
          <a:xfrm>
            <a:off x="1243631" y="1687306"/>
            <a:ext cx="6424713" cy="3613902"/>
          </a:xfrm>
          <a:prstGeom prst="rect">
            <a:avLst/>
          </a:prstGeom>
        </p:spPr>
      </p:pic>
    </p:spTree>
    <p:extLst>
      <p:ext uri="{BB962C8B-B14F-4D97-AF65-F5344CB8AC3E}">
        <p14:creationId xmlns:p14="http://schemas.microsoft.com/office/powerpoint/2010/main" val="33606141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520" y="188640"/>
            <a:ext cx="4102662" cy="1610315"/>
          </a:xfrm>
        </p:spPr>
      </p:pic>
      <p:pic>
        <p:nvPicPr>
          <p:cNvPr id="5" name="hRDD4l1dzaI"/>
          <p:cNvPicPr>
            <a:picLocks noRot="1" noChangeAspect="1"/>
          </p:cNvPicPr>
          <p:nvPr>
            <a:videoFile r:link="rId1"/>
          </p:nvPr>
        </p:nvPicPr>
        <p:blipFill>
          <a:blip r:embed="rId4"/>
          <a:stretch>
            <a:fillRect/>
          </a:stretch>
        </p:blipFill>
        <p:spPr>
          <a:xfrm>
            <a:off x="467544" y="1916832"/>
            <a:ext cx="8400933" cy="4725525"/>
          </a:xfrm>
          <a:prstGeom prst="rect">
            <a:avLst/>
          </a:prstGeom>
        </p:spPr>
      </p:pic>
      <p:sp>
        <p:nvSpPr>
          <p:cNvPr id="2" name="Rettangolo 1"/>
          <p:cNvSpPr/>
          <p:nvPr/>
        </p:nvSpPr>
        <p:spPr>
          <a:xfrm>
            <a:off x="4354182" y="764704"/>
            <a:ext cx="6013954" cy="369332"/>
          </a:xfrm>
          <a:prstGeom prst="rect">
            <a:avLst/>
          </a:prstGeom>
        </p:spPr>
        <p:txBody>
          <a:bodyPr wrap="square">
            <a:spAutoFit/>
          </a:bodyPr>
          <a:lstStyle/>
          <a:p>
            <a:r>
              <a:rPr lang="it-IT" dirty="0"/>
              <a:t>https://www.youtube.com/watch?v=hRDD4l1dzaI</a:t>
            </a:r>
          </a:p>
        </p:txBody>
      </p:sp>
    </p:spTree>
    <p:extLst>
      <p:ext uri="{BB962C8B-B14F-4D97-AF65-F5344CB8AC3E}">
        <p14:creationId xmlns:p14="http://schemas.microsoft.com/office/powerpoint/2010/main" val="19164316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563888" y="6237312"/>
            <a:ext cx="5076056" cy="369332"/>
          </a:xfrm>
          <a:prstGeom prst="rect">
            <a:avLst/>
          </a:prstGeom>
        </p:spPr>
        <p:txBody>
          <a:bodyPr wrap="square">
            <a:spAutoFit/>
          </a:bodyPr>
          <a:lstStyle/>
          <a:p>
            <a:r>
              <a:rPr lang="it-IT" dirty="0"/>
              <a:t>https://www.youtube.com/watch?v=mmtXFlIQD9E</a:t>
            </a:r>
          </a:p>
        </p:txBody>
      </p:sp>
      <p:pic>
        <p:nvPicPr>
          <p:cNvPr id="5" name="mmtXFlIQD9E"/>
          <p:cNvPicPr>
            <a:picLocks noRot="1" noChangeAspect="1"/>
          </p:cNvPicPr>
          <p:nvPr>
            <a:videoFile r:link="rId1"/>
          </p:nvPr>
        </p:nvPicPr>
        <p:blipFill>
          <a:blip r:embed="rId3"/>
          <a:stretch>
            <a:fillRect/>
          </a:stretch>
        </p:blipFill>
        <p:spPr>
          <a:xfrm>
            <a:off x="971600" y="1619672"/>
            <a:ext cx="7584843" cy="4266474"/>
          </a:xfrm>
          <a:prstGeom prst="rect">
            <a:avLst/>
          </a:prstGeom>
        </p:spPr>
      </p:pic>
      <p:sp>
        <p:nvSpPr>
          <p:cNvPr id="6" name="Rectangle 2"/>
          <p:cNvSpPr txBox="1">
            <a:spLocks noChangeArrowheads="1"/>
          </p:cNvSpPr>
          <p:nvPr/>
        </p:nvSpPr>
        <p:spPr bwMode="auto">
          <a:xfrm>
            <a:off x="323528" y="476672"/>
            <a:ext cx="8568952" cy="1143000"/>
          </a:xfrm>
          <a:prstGeom prst="rect">
            <a:avLst/>
          </a:prstGeom>
          <a:noFill/>
          <a:ln w="9525">
            <a:noFill/>
            <a:miter lim="800000"/>
            <a:headEnd/>
            <a:tailEnd/>
          </a:ln>
        </p:spPr>
        <p:txBody>
          <a:bodyPr anchor="ctr"/>
          <a:lstStyle/>
          <a:p>
            <a:pPr algn="ctr" eaLnBrk="0" hangingPunct="0">
              <a:defRPr/>
            </a:pPr>
            <a:r>
              <a:rPr lang="en-US" sz="4400" kern="0" dirty="0">
                <a:solidFill>
                  <a:schemeClr val="tx2"/>
                </a:solidFill>
                <a:latin typeface="+mj-lt"/>
                <a:ea typeface="+mj-ea"/>
                <a:cs typeface="+mj-cs"/>
              </a:rPr>
              <a:t>Spray Process</a:t>
            </a:r>
          </a:p>
        </p:txBody>
      </p:sp>
    </p:spTree>
    <p:extLst>
      <p:ext uri="{BB962C8B-B14F-4D97-AF65-F5344CB8AC3E}">
        <p14:creationId xmlns:p14="http://schemas.microsoft.com/office/powerpoint/2010/main" val="240978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323528" y="476672"/>
            <a:ext cx="8568952" cy="1143000"/>
          </a:xfrm>
          <a:prstGeom prst="rect">
            <a:avLst/>
          </a:prstGeom>
          <a:noFill/>
          <a:ln w="9525">
            <a:noFill/>
            <a:miter lim="800000"/>
            <a:headEnd/>
            <a:tailEnd/>
          </a:ln>
        </p:spPr>
        <p:txBody>
          <a:bodyPr anchor="ctr"/>
          <a:lstStyle/>
          <a:p>
            <a:pPr algn="ctr" eaLnBrk="0" hangingPunct="0">
              <a:defRPr/>
            </a:pPr>
            <a:r>
              <a:rPr lang="en-US" sz="4400" kern="0" dirty="0">
                <a:solidFill>
                  <a:schemeClr val="tx2"/>
                </a:solidFill>
                <a:latin typeface="+mj-lt"/>
                <a:ea typeface="+mj-ea"/>
                <a:cs typeface="+mj-cs"/>
              </a:rPr>
              <a:t>Spray Pyrolysis: </a:t>
            </a:r>
            <a:r>
              <a:rPr lang="en-US" sz="4400" kern="0" dirty="0" err="1">
                <a:solidFill>
                  <a:schemeClr val="tx2"/>
                </a:solidFill>
                <a:latin typeface="+mj-lt"/>
                <a:ea typeface="+mj-ea"/>
                <a:cs typeface="+mj-cs"/>
              </a:rPr>
              <a:t>nanofilm</a:t>
            </a:r>
            <a:endParaRPr lang="en-US" sz="4400" kern="0" dirty="0">
              <a:solidFill>
                <a:schemeClr val="tx2"/>
              </a:solidFill>
              <a:latin typeface="+mj-lt"/>
              <a:ea typeface="+mj-ea"/>
              <a:cs typeface="+mj-cs"/>
            </a:endParaRPr>
          </a:p>
        </p:txBody>
      </p:sp>
      <p:pic>
        <p:nvPicPr>
          <p:cNvPr id="5" name="eJbuY4HJFV0"/>
          <p:cNvPicPr>
            <a:picLocks noRot="1" noChangeAspect="1"/>
          </p:cNvPicPr>
          <p:nvPr>
            <a:videoFile r:link="rId1"/>
          </p:nvPr>
        </p:nvPicPr>
        <p:blipFill>
          <a:blip r:embed="rId3"/>
          <a:stretch>
            <a:fillRect/>
          </a:stretch>
        </p:blipFill>
        <p:spPr>
          <a:xfrm>
            <a:off x="323528" y="1377906"/>
            <a:ext cx="7864874" cy="4423991"/>
          </a:xfrm>
          <a:prstGeom prst="rect">
            <a:avLst/>
          </a:prstGeom>
        </p:spPr>
      </p:pic>
      <p:sp>
        <p:nvSpPr>
          <p:cNvPr id="6" name="Rettangolo 5"/>
          <p:cNvSpPr/>
          <p:nvPr/>
        </p:nvSpPr>
        <p:spPr>
          <a:xfrm>
            <a:off x="2051720" y="6093296"/>
            <a:ext cx="5359734" cy="369332"/>
          </a:xfrm>
          <a:prstGeom prst="rect">
            <a:avLst/>
          </a:prstGeom>
        </p:spPr>
        <p:txBody>
          <a:bodyPr wrap="square">
            <a:spAutoFit/>
          </a:bodyPr>
          <a:lstStyle/>
          <a:p>
            <a:r>
              <a:rPr lang="it-IT" dirty="0"/>
              <a:t>https://www.youtube.com/watch?v=eJbuY4HJFV0</a:t>
            </a:r>
          </a:p>
        </p:txBody>
      </p:sp>
    </p:spTree>
    <p:extLst>
      <p:ext uri="{BB962C8B-B14F-4D97-AF65-F5344CB8AC3E}">
        <p14:creationId xmlns:p14="http://schemas.microsoft.com/office/powerpoint/2010/main" val="34654766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cTn>
                <p:tgtEl>
                  <p:spTgt spid="5"/>
                </p:tgtEl>
              </p:cMediaNode>
            </p:vide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323528" y="476672"/>
            <a:ext cx="8568952" cy="1143000"/>
          </a:xfrm>
          <a:prstGeom prst="rect">
            <a:avLst/>
          </a:prstGeom>
          <a:noFill/>
          <a:ln w="9525">
            <a:noFill/>
            <a:miter lim="800000"/>
            <a:headEnd/>
            <a:tailEnd/>
          </a:ln>
        </p:spPr>
        <p:txBody>
          <a:bodyPr anchor="ctr"/>
          <a:lstStyle/>
          <a:p>
            <a:pPr algn="ctr" eaLnBrk="0" hangingPunct="0">
              <a:defRPr/>
            </a:pPr>
            <a:r>
              <a:rPr lang="en-US" sz="4400" kern="0" dirty="0">
                <a:solidFill>
                  <a:schemeClr val="tx2"/>
                </a:solidFill>
                <a:latin typeface="+mj-lt"/>
                <a:ea typeface="+mj-ea"/>
                <a:cs typeface="+mj-cs"/>
              </a:rPr>
              <a:t>Flame Spray Pyrolysis: </a:t>
            </a:r>
            <a:r>
              <a:rPr lang="en-US" sz="4400" kern="0" dirty="0" err="1">
                <a:solidFill>
                  <a:schemeClr val="tx2"/>
                </a:solidFill>
                <a:latin typeface="+mj-lt"/>
                <a:ea typeface="+mj-ea"/>
                <a:cs typeface="+mj-cs"/>
              </a:rPr>
              <a:t>nanofilm</a:t>
            </a:r>
            <a:endParaRPr lang="en-US" sz="4400" kern="0" dirty="0">
              <a:solidFill>
                <a:schemeClr val="tx2"/>
              </a:solidFill>
              <a:latin typeface="+mj-lt"/>
              <a:ea typeface="+mj-ea"/>
              <a:cs typeface="+mj-cs"/>
            </a:endParaRPr>
          </a:p>
        </p:txBody>
      </p:sp>
      <p:sp>
        <p:nvSpPr>
          <p:cNvPr id="4" name="Rettangolo 3"/>
          <p:cNvSpPr/>
          <p:nvPr/>
        </p:nvSpPr>
        <p:spPr>
          <a:xfrm>
            <a:off x="2339752" y="5949280"/>
            <a:ext cx="5382344" cy="369332"/>
          </a:xfrm>
          <a:prstGeom prst="rect">
            <a:avLst/>
          </a:prstGeom>
        </p:spPr>
        <p:txBody>
          <a:bodyPr wrap="square">
            <a:spAutoFit/>
          </a:bodyPr>
          <a:lstStyle/>
          <a:p>
            <a:r>
              <a:rPr lang="it-IT" dirty="0"/>
              <a:t>https://www.youtube.com/watch?v=pAYsH7xnV6s</a:t>
            </a:r>
          </a:p>
        </p:txBody>
      </p:sp>
      <p:pic>
        <p:nvPicPr>
          <p:cNvPr id="7" name="pAYsH7xnV6s"/>
          <p:cNvPicPr>
            <a:picLocks noRot="1" noChangeAspect="1"/>
          </p:cNvPicPr>
          <p:nvPr>
            <a:videoFile r:link="rId1"/>
          </p:nvPr>
        </p:nvPicPr>
        <p:blipFill>
          <a:blip r:embed="rId3"/>
          <a:stretch>
            <a:fillRect/>
          </a:stretch>
        </p:blipFill>
        <p:spPr>
          <a:xfrm>
            <a:off x="1043608" y="1556792"/>
            <a:ext cx="7336815" cy="4126959"/>
          </a:xfrm>
          <a:prstGeom prst="rect">
            <a:avLst/>
          </a:prstGeom>
        </p:spPr>
      </p:pic>
    </p:spTree>
    <p:extLst>
      <p:ext uri="{BB962C8B-B14F-4D97-AF65-F5344CB8AC3E}">
        <p14:creationId xmlns:p14="http://schemas.microsoft.com/office/powerpoint/2010/main" val="13792658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solidFill>
                  <a:srgbClr val="0070C0"/>
                </a:solidFill>
              </a:rPr>
              <a:t>Chemical</a:t>
            </a:r>
            <a:r>
              <a:rPr lang="it-IT" dirty="0">
                <a:solidFill>
                  <a:srgbClr val="0070C0"/>
                </a:solidFill>
              </a:rPr>
              <a:t> </a:t>
            </a:r>
            <a:r>
              <a:rPr lang="it-IT" dirty="0" err="1">
                <a:solidFill>
                  <a:srgbClr val="0070C0"/>
                </a:solidFill>
              </a:rPr>
              <a:t>Vapor</a:t>
            </a:r>
            <a:r>
              <a:rPr lang="it-IT" dirty="0">
                <a:solidFill>
                  <a:srgbClr val="0070C0"/>
                </a:solidFill>
              </a:rPr>
              <a:t> </a:t>
            </a:r>
            <a:r>
              <a:rPr lang="it-IT" dirty="0" err="1">
                <a:solidFill>
                  <a:srgbClr val="0070C0"/>
                </a:solidFill>
              </a:rPr>
              <a:t>Deposition</a:t>
            </a:r>
            <a:endParaRPr lang="it-IT" dirty="0">
              <a:solidFill>
                <a:srgbClr val="0070C0"/>
              </a:solidFill>
            </a:endParaRPr>
          </a:p>
        </p:txBody>
      </p:sp>
      <p:sp>
        <p:nvSpPr>
          <p:cNvPr id="3" name="Segnaposto contenuto 2"/>
          <p:cNvSpPr>
            <a:spLocks noGrp="1"/>
          </p:cNvSpPr>
          <p:nvPr>
            <p:ph idx="1"/>
          </p:nvPr>
        </p:nvSpPr>
        <p:spPr/>
        <p:txBody>
          <a:bodyPr>
            <a:noAutofit/>
          </a:bodyPr>
          <a:lstStyle/>
          <a:p>
            <a:pPr marL="0" indent="0">
              <a:buNone/>
            </a:pPr>
            <a:r>
              <a:rPr lang="en-US" sz="1800" dirty="0"/>
              <a:t>Chemical vapor deposition (CVD) is a </a:t>
            </a:r>
            <a:r>
              <a:rPr lang="en-US" sz="1800" b="1" i="1" dirty="0">
                <a:solidFill>
                  <a:schemeClr val="accent5">
                    <a:lumMod val="50000"/>
                  </a:schemeClr>
                </a:solidFill>
              </a:rPr>
              <a:t>vacuum deposition </a:t>
            </a:r>
            <a:r>
              <a:rPr lang="en-US" sz="1800" dirty="0"/>
              <a:t>method used to produce high quality, high-performance, solid materials from a </a:t>
            </a:r>
            <a:r>
              <a:rPr lang="en-US" sz="1800" b="1" i="1" dirty="0"/>
              <a:t>gas precursor</a:t>
            </a:r>
            <a:r>
              <a:rPr lang="en-US" sz="1800" dirty="0"/>
              <a:t>. </a:t>
            </a:r>
          </a:p>
          <a:p>
            <a:endParaRPr lang="it-IT" sz="1800" dirty="0">
              <a:latin typeface="Arial" panose="020B0604020202020204" pitchFamily="34" charset="0"/>
              <a:cs typeface="Arial" panose="020B0604020202020204" pitchFamily="34" charset="0"/>
            </a:endParaRPr>
          </a:p>
          <a:p>
            <a:r>
              <a:rPr lang="it-IT" sz="1800" dirty="0">
                <a:solidFill>
                  <a:srgbClr val="FF0000"/>
                </a:solidFill>
                <a:latin typeface="Arial" panose="020B0604020202020204" pitchFamily="34" charset="0"/>
                <a:cs typeface="Arial" panose="020B0604020202020204" pitchFamily="34" charset="0"/>
              </a:rPr>
              <a:t>Thermal </a:t>
            </a:r>
            <a:r>
              <a:rPr lang="it-IT" sz="1800" dirty="0" err="1">
                <a:solidFill>
                  <a:srgbClr val="FF0000"/>
                </a:solidFill>
                <a:latin typeface="Arial" panose="020B0604020202020204" pitchFamily="34" charset="0"/>
                <a:cs typeface="Arial" panose="020B0604020202020204" pitchFamily="34" charset="0"/>
              </a:rPr>
              <a:t>decomposition</a:t>
            </a:r>
            <a:r>
              <a:rPr lang="it-IT" sz="1800" dirty="0">
                <a:solidFill>
                  <a:srgbClr val="FF0000"/>
                </a:solidFill>
                <a:latin typeface="Arial" panose="020B0604020202020204" pitchFamily="34" charset="0"/>
                <a:cs typeface="Arial" panose="020B0604020202020204" pitchFamily="34" charset="0"/>
              </a:rPr>
              <a:t> </a:t>
            </a:r>
            <a:r>
              <a:rPr lang="it-IT" sz="1800" dirty="0">
                <a:latin typeface="Arial" panose="020B0604020202020204" pitchFamily="34" charset="0"/>
                <a:cs typeface="Arial" panose="020B0604020202020204" pitchFamily="34" charset="0"/>
              </a:rPr>
              <a:t>:</a:t>
            </a:r>
          </a:p>
          <a:p>
            <a:pPr marL="0" indent="0">
              <a:buNone/>
            </a:pPr>
            <a:r>
              <a:rPr lang="it-IT" sz="1800" dirty="0">
                <a:latin typeface="Arial" panose="020B0604020202020204" pitchFamily="34" charset="0"/>
                <a:cs typeface="Arial" panose="020B0604020202020204" pitchFamily="34" charset="0"/>
              </a:rPr>
              <a:t>	SiH</a:t>
            </a:r>
            <a:r>
              <a:rPr lang="it-IT" sz="1800" baseline="-25000" dirty="0">
                <a:latin typeface="Arial" panose="020B0604020202020204" pitchFamily="34" charset="0"/>
                <a:cs typeface="Arial" panose="020B0604020202020204" pitchFamily="34" charset="0"/>
              </a:rPr>
              <a:t>4</a:t>
            </a:r>
            <a:r>
              <a:rPr lang="it-IT" sz="1800" dirty="0">
                <a:latin typeface="Arial" panose="020B0604020202020204" pitchFamily="34" charset="0"/>
                <a:cs typeface="Arial" panose="020B0604020202020204" pitchFamily="34" charset="0"/>
              </a:rPr>
              <a:t> (g) ⟶ Si (s) + 2 H</a:t>
            </a:r>
            <a:r>
              <a:rPr lang="it-IT" sz="1800" baseline="-25000" dirty="0">
                <a:latin typeface="Arial" panose="020B0604020202020204" pitchFamily="34" charset="0"/>
                <a:cs typeface="Arial" panose="020B0604020202020204" pitchFamily="34" charset="0"/>
              </a:rPr>
              <a:t>2</a:t>
            </a:r>
            <a:r>
              <a:rPr lang="it-IT" sz="1800" dirty="0">
                <a:latin typeface="Arial" panose="020B0604020202020204" pitchFamily="34" charset="0"/>
                <a:cs typeface="Arial" panose="020B0604020202020204" pitchFamily="34" charset="0"/>
              </a:rPr>
              <a:t> (g) 		650 °C</a:t>
            </a:r>
          </a:p>
          <a:p>
            <a:endParaRPr lang="it-IT" sz="1800" dirty="0">
              <a:latin typeface="Arial" panose="020B0604020202020204" pitchFamily="34" charset="0"/>
              <a:cs typeface="Arial" panose="020B0604020202020204" pitchFamily="34" charset="0"/>
            </a:endParaRPr>
          </a:p>
          <a:p>
            <a:r>
              <a:rPr lang="it-IT" sz="1800" dirty="0">
                <a:latin typeface="Arial" panose="020B0604020202020204" pitchFamily="34" charset="0"/>
                <a:cs typeface="Arial" panose="020B0604020202020204" pitchFamily="34" charset="0"/>
              </a:rPr>
              <a:t>    </a:t>
            </a:r>
            <a:r>
              <a:rPr lang="it-IT" sz="1800" dirty="0" err="1">
                <a:solidFill>
                  <a:srgbClr val="0070C0"/>
                </a:solidFill>
                <a:latin typeface="Arial" panose="020B0604020202020204" pitchFamily="34" charset="0"/>
                <a:cs typeface="Arial" panose="020B0604020202020204" pitchFamily="34" charset="0"/>
              </a:rPr>
              <a:t>Reduction</a:t>
            </a:r>
            <a:r>
              <a:rPr lang="it-IT" sz="1800" dirty="0">
                <a:solidFill>
                  <a:srgbClr val="0070C0"/>
                </a:solidFill>
                <a:latin typeface="Arial" panose="020B0604020202020204" pitchFamily="34" charset="0"/>
                <a:cs typeface="Arial" panose="020B0604020202020204" pitchFamily="34" charset="0"/>
              </a:rPr>
              <a:t> </a:t>
            </a:r>
            <a:r>
              <a:rPr lang="it-IT" sz="1800" dirty="0">
                <a:latin typeface="Arial" panose="020B0604020202020204" pitchFamily="34" charset="0"/>
                <a:cs typeface="Arial" panose="020B0604020202020204" pitchFamily="34" charset="0"/>
              </a:rPr>
              <a:t>:</a:t>
            </a:r>
          </a:p>
          <a:p>
            <a:pPr marL="457200" lvl="1" indent="0">
              <a:buNone/>
            </a:pPr>
            <a:r>
              <a:rPr lang="it-IT" sz="1800" dirty="0">
                <a:latin typeface="Arial" panose="020B0604020202020204" pitchFamily="34" charset="0"/>
                <a:cs typeface="Arial" panose="020B0604020202020204" pitchFamily="34" charset="0"/>
              </a:rPr>
              <a:t>	WF</a:t>
            </a:r>
            <a:r>
              <a:rPr lang="it-IT" sz="1800" baseline="-25000" dirty="0">
                <a:latin typeface="Arial" panose="020B0604020202020204" pitchFamily="34" charset="0"/>
                <a:cs typeface="Arial" panose="020B0604020202020204" pitchFamily="34" charset="0"/>
              </a:rPr>
              <a:t>6</a:t>
            </a:r>
            <a:r>
              <a:rPr lang="it-IT" sz="1800" dirty="0">
                <a:latin typeface="Arial" panose="020B0604020202020204" pitchFamily="34" charset="0"/>
                <a:cs typeface="Arial" panose="020B0604020202020204" pitchFamily="34" charset="0"/>
              </a:rPr>
              <a:t> (g) + 3 H</a:t>
            </a:r>
            <a:r>
              <a:rPr lang="it-IT" sz="1800" baseline="-25000" dirty="0">
                <a:latin typeface="Arial" panose="020B0604020202020204" pitchFamily="34" charset="0"/>
                <a:cs typeface="Arial" panose="020B0604020202020204" pitchFamily="34" charset="0"/>
              </a:rPr>
              <a:t>2</a:t>
            </a:r>
            <a:r>
              <a:rPr lang="it-IT" sz="1800" dirty="0">
                <a:latin typeface="Arial" panose="020B0604020202020204" pitchFamily="34" charset="0"/>
                <a:cs typeface="Arial" panose="020B0604020202020204" pitchFamily="34" charset="0"/>
              </a:rPr>
              <a:t> (g) &lt;-&gt; W(s) + 6 HF (g)    	300 °C</a:t>
            </a:r>
          </a:p>
          <a:p>
            <a:endParaRPr lang="it-IT" sz="1800" dirty="0">
              <a:latin typeface="Arial" panose="020B0604020202020204" pitchFamily="34" charset="0"/>
              <a:cs typeface="Arial" panose="020B0604020202020204" pitchFamily="34" charset="0"/>
            </a:endParaRPr>
          </a:p>
          <a:p>
            <a:r>
              <a:rPr lang="it-IT" sz="1800" dirty="0">
                <a:latin typeface="Arial" panose="020B0604020202020204" pitchFamily="34" charset="0"/>
                <a:cs typeface="Arial" panose="020B0604020202020204" pitchFamily="34" charset="0"/>
              </a:rPr>
              <a:t>    </a:t>
            </a:r>
            <a:r>
              <a:rPr lang="it-IT" sz="1800" dirty="0" err="1">
                <a:solidFill>
                  <a:srgbClr val="00B050"/>
                </a:solidFill>
                <a:latin typeface="Arial" panose="020B0604020202020204" pitchFamily="34" charset="0"/>
                <a:cs typeface="Arial" panose="020B0604020202020204" pitchFamily="34" charset="0"/>
              </a:rPr>
              <a:t>Oxidation</a:t>
            </a:r>
            <a:r>
              <a:rPr lang="it-IT" sz="1800" dirty="0">
                <a:solidFill>
                  <a:srgbClr val="00B050"/>
                </a:solidFill>
                <a:latin typeface="Arial" panose="020B0604020202020204" pitchFamily="34" charset="0"/>
                <a:cs typeface="Arial" panose="020B0604020202020204" pitchFamily="34" charset="0"/>
              </a:rPr>
              <a:t> </a:t>
            </a:r>
            <a:r>
              <a:rPr lang="it-IT" sz="1800" dirty="0">
                <a:latin typeface="Arial" panose="020B0604020202020204" pitchFamily="34" charset="0"/>
                <a:cs typeface="Arial" panose="020B0604020202020204" pitchFamily="34" charset="0"/>
              </a:rPr>
              <a:t>:</a:t>
            </a:r>
          </a:p>
          <a:p>
            <a:pPr marL="0" indent="0">
              <a:buNone/>
            </a:pPr>
            <a:r>
              <a:rPr lang="it-IT" sz="1800" dirty="0">
                <a:latin typeface="Arial" panose="020B0604020202020204" pitchFamily="34" charset="0"/>
                <a:cs typeface="Arial" panose="020B0604020202020204" pitchFamily="34" charset="0"/>
              </a:rPr>
              <a:t>	SiH</a:t>
            </a:r>
            <a:r>
              <a:rPr lang="it-IT" sz="1800" baseline="-25000" dirty="0">
                <a:latin typeface="Arial" panose="020B0604020202020204" pitchFamily="34" charset="0"/>
                <a:cs typeface="Arial" panose="020B0604020202020204" pitchFamily="34" charset="0"/>
              </a:rPr>
              <a:t>4</a:t>
            </a:r>
            <a:r>
              <a:rPr lang="it-IT" sz="1800" dirty="0">
                <a:latin typeface="Arial" panose="020B0604020202020204" pitchFamily="34" charset="0"/>
                <a:cs typeface="Arial" panose="020B0604020202020204" pitchFamily="34" charset="0"/>
              </a:rPr>
              <a:t> (g) + O</a:t>
            </a:r>
            <a:r>
              <a:rPr lang="it-IT" sz="1800" baseline="-25000" dirty="0">
                <a:latin typeface="Arial" panose="020B0604020202020204" pitchFamily="34" charset="0"/>
                <a:cs typeface="Arial" panose="020B0604020202020204" pitchFamily="34" charset="0"/>
              </a:rPr>
              <a:t>2</a:t>
            </a:r>
            <a:r>
              <a:rPr lang="it-IT" sz="1800" dirty="0">
                <a:latin typeface="Arial" panose="020B0604020202020204" pitchFamily="34" charset="0"/>
                <a:cs typeface="Arial" panose="020B0604020202020204" pitchFamily="34" charset="0"/>
              </a:rPr>
              <a:t> (g) ⟶ SiO</a:t>
            </a:r>
            <a:r>
              <a:rPr lang="it-IT" sz="1800" baseline="-25000" dirty="0">
                <a:latin typeface="Arial" panose="020B0604020202020204" pitchFamily="34" charset="0"/>
                <a:cs typeface="Arial" panose="020B0604020202020204" pitchFamily="34" charset="0"/>
              </a:rPr>
              <a:t>2</a:t>
            </a:r>
            <a:r>
              <a:rPr lang="it-IT" sz="1800" dirty="0">
                <a:latin typeface="Arial" panose="020B0604020202020204" pitchFamily="34" charset="0"/>
                <a:cs typeface="Arial" panose="020B0604020202020204" pitchFamily="34" charset="0"/>
              </a:rPr>
              <a:t> (s) + 2 H</a:t>
            </a:r>
            <a:r>
              <a:rPr lang="it-IT" sz="1800" baseline="-25000" dirty="0">
                <a:latin typeface="Arial" panose="020B0604020202020204" pitchFamily="34" charset="0"/>
                <a:cs typeface="Arial" panose="020B0604020202020204" pitchFamily="34" charset="0"/>
              </a:rPr>
              <a:t>2</a:t>
            </a:r>
            <a:r>
              <a:rPr lang="it-IT" sz="1800" dirty="0">
                <a:latin typeface="Arial" panose="020B0604020202020204" pitchFamily="34" charset="0"/>
                <a:cs typeface="Arial" panose="020B0604020202020204" pitchFamily="34" charset="0"/>
              </a:rPr>
              <a:t> (g) 	450 °C</a:t>
            </a:r>
          </a:p>
          <a:p>
            <a:endParaRPr lang="it-IT" sz="1800" dirty="0">
              <a:latin typeface="Arial" panose="020B0604020202020204" pitchFamily="34" charset="0"/>
              <a:cs typeface="Arial" panose="020B0604020202020204" pitchFamily="34" charset="0"/>
            </a:endParaRPr>
          </a:p>
          <a:p>
            <a:r>
              <a:rPr lang="it-IT" sz="1800" dirty="0">
                <a:latin typeface="Arial" panose="020B0604020202020204" pitchFamily="34" charset="0"/>
                <a:cs typeface="Arial" panose="020B0604020202020204" pitchFamily="34" charset="0"/>
              </a:rPr>
              <a:t>    </a:t>
            </a:r>
            <a:r>
              <a:rPr lang="it-IT" sz="1800" dirty="0">
                <a:solidFill>
                  <a:schemeClr val="accent2">
                    <a:lumMod val="75000"/>
                  </a:schemeClr>
                </a:solidFill>
                <a:latin typeface="Arial" panose="020B0604020202020204" pitchFamily="34" charset="0"/>
                <a:cs typeface="Arial" panose="020B0604020202020204" pitchFamily="34" charset="0"/>
              </a:rPr>
              <a:t>Compound </a:t>
            </a:r>
            <a:r>
              <a:rPr lang="it-IT" sz="1800" dirty="0" err="1">
                <a:solidFill>
                  <a:schemeClr val="accent2">
                    <a:lumMod val="75000"/>
                  </a:schemeClr>
                </a:solidFill>
                <a:latin typeface="Arial" panose="020B0604020202020204" pitchFamily="34" charset="0"/>
                <a:cs typeface="Arial" panose="020B0604020202020204" pitchFamily="34" charset="0"/>
              </a:rPr>
              <a:t>formation</a:t>
            </a:r>
            <a:r>
              <a:rPr lang="it-IT" sz="1800" dirty="0">
                <a:solidFill>
                  <a:schemeClr val="accent2">
                    <a:lumMod val="75000"/>
                  </a:schemeClr>
                </a:solidFill>
                <a:latin typeface="Arial" panose="020B0604020202020204" pitchFamily="34" charset="0"/>
                <a:cs typeface="Arial" panose="020B0604020202020204" pitchFamily="34" charset="0"/>
              </a:rPr>
              <a:t> </a:t>
            </a:r>
            <a:r>
              <a:rPr lang="it-IT" sz="1800" dirty="0">
                <a:latin typeface="Arial" panose="020B0604020202020204" pitchFamily="34" charset="0"/>
                <a:cs typeface="Arial" panose="020B0604020202020204" pitchFamily="34" charset="0"/>
              </a:rPr>
              <a:t>:</a:t>
            </a:r>
          </a:p>
          <a:p>
            <a:pPr marL="0" indent="0">
              <a:buNone/>
            </a:pPr>
            <a:r>
              <a:rPr lang="it-IT" sz="1800" dirty="0">
                <a:latin typeface="Arial" panose="020B0604020202020204" pitchFamily="34" charset="0"/>
                <a:cs typeface="Arial" panose="020B0604020202020204" pitchFamily="34" charset="0"/>
              </a:rPr>
              <a:t>	BF</a:t>
            </a:r>
            <a:r>
              <a:rPr lang="it-IT" sz="1800" baseline="-25000" dirty="0">
                <a:latin typeface="Arial" panose="020B0604020202020204" pitchFamily="34" charset="0"/>
                <a:cs typeface="Arial" panose="020B0604020202020204" pitchFamily="34" charset="0"/>
              </a:rPr>
              <a:t>3 </a:t>
            </a:r>
            <a:r>
              <a:rPr lang="it-IT" sz="1800" dirty="0">
                <a:latin typeface="Arial" panose="020B0604020202020204" pitchFamily="34" charset="0"/>
                <a:cs typeface="Arial" panose="020B0604020202020204" pitchFamily="34" charset="0"/>
              </a:rPr>
              <a:t>(g) + NH</a:t>
            </a:r>
            <a:r>
              <a:rPr lang="it-IT" sz="1800" baseline="-25000" dirty="0">
                <a:latin typeface="Arial" panose="020B0604020202020204" pitchFamily="34" charset="0"/>
                <a:cs typeface="Arial" panose="020B0604020202020204" pitchFamily="34" charset="0"/>
              </a:rPr>
              <a:t>3</a:t>
            </a:r>
            <a:r>
              <a:rPr lang="it-IT" sz="1800" dirty="0">
                <a:latin typeface="Arial" panose="020B0604020202020204" pitchFamily="34" charset="0"/>
                <a:cs typeface="Arial" panose="020B0604020202020204" pitchFamily="34" charset="0"/>
              </a:rPr>
              <a:t> (g) ⟶ BN (s) + 3 HF (g) 	1100 °C</a:t>
            </a:r>
          </a:p>
        </p:txBody>
      </p:sp>
    </p:spTree>
    <p:extLst>
      <p:ext uri="{BB962C8B-B14F-4D97-AF65-F5344CB8AC3E}">
        <p14:creationId xmlns:p14="http://schemas.microsoft.com/office/powerpoint/2010/main" val="37954098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9" name="Picture 7" descr="fase vapor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3465" t="23245" b="16593"/>
          <a:stretch/>
        </p:blipFill>
        <p:spPr bwMode="auto">
          <a:xfrm>
            <a:off x="1187624" y="1726352"/>
            <a:ext cx="6408712" cy="4712932"/>
          </a:xfrm>
          <a:prstGeom prst="rect">
            <a:avLst/>
          </a:prstGeom>
          <a:noFill/>
          <a:extLst>
            <a:ext uri="{909E8E84-426E-40DD-AFC4-6F175D3DCCD1}">
              <a14:hiddenFill xmlns:a14="http://schemas.microsoft.com/office/drawing/2010/main">
                <a:solidFill>
                  <a:srgbClr val="FFFFFF"/>
                </a:solidFill>
              </a14:hiddenFill>
            </a:ext>
          </a:extLst>
        </p:spPr>
      </p:pic>
      <p:sp>
        <p:nvSpPr>
          <p:cNvPr id="7" name="Titolo 1"/>
          <p:cNvSpPr>
            <a:spLocks noGrp="1"/>
          </p:cNvSpPr>
          <p:nvPr>
            <p:ph type="title"/>
          </p:nvPr>
        </p:nvSpPr>
        <p:spPr>
          <a:xfrm>
            <a:off x="457200" y="274638"/>
            <a:ext cx="8229600" cy="1143000"/>
          </a:xfrm>
        </p:spPr>
        <p:txBody>
          <a:bodyPr/>
          <a:lstStyle/>
          <a:p>
            <a:r>
              <a:rPr lang="it-IT" dirty="0" err="1">
                <a:solidFill>
                  <a:srgbClr val="0070C0"/>
                </a:solidFill>
              </a:rPr>
              <a:t>Chemical</a:t>
            </a:r>
            <a:r>
              <a:rPr lang="it-IT" dirty="0">
                <a:solidFill>
                  <a:srgbClr val="0070C0"/>
                </a:solidFill>
              </a:rPr>
              <a:t> </a:t>
            </a:r>
            <a:r>
              <a:rPr lang="it-IT" dirty="0" err="1">
                <a:solidFill>
                  <a:srgbClr val="0070C0"/>
                </a:solidFill>
              </a:rPr>
              <a:t>Vapor</a:t>
            </a:r>
            <a:r>
              <a:rPr lang="it-IT" dirty="0">
                <a:solidFill>
                  <a:srgbClr val="0070C0"/>
                </a:solidFill>
              </a:rPr>
              <a:t> </a:t>
            </a:r>
            <a:r>
              <a:rPr lang="it-IT" dirty="0" err="1">
                <a:solidFill>
                  <a:srgbClr val="0070C0"/>
                </a:solidFill>
              </a:rPr>
              <a:t>Deposition</a:t>
            </a:r>
            <a:endParaRPr lang="it-IT" dirty="0">
              <a:solidFill>
                <a:srgbClr val="0070C0"/>
              </a:solidFill>
            </a:endParaRPr>
          </a:p>
        </p:txBody>
      </p:sp>
      <p:sp>
        <p:nvSpPr>
          <p:cNvPr id="2" name="Rettangolo 1"/>
          <p:cNvSpPr/>
          <p:nvPr/>
        </p:nvSpPr>
        <p:spPr>
          <a:xfrm>
            <a:off x="1199308" y="2852936"/>
            <a:ext cx="648072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1187624" y="4221088"/>
            <a:ext cx="648072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5742389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475656" y="6237312"/>
            <a:ext cx="5598368" cy="369332"/>
          </a:xfrm>
          <a:prstGeom prst="rect">
            <a:avLst/>
          </a:prstGeom>
        </p:spPr>
        <p:txBody>
          <a:bodyPr wrap="square">
            <a:spAutoFit/>
          </a:bodyPr>
          <a:lstStyle/>
          <a:p>
            <a:r>
              <a:rPr lang="it-IT" dirty="0"/>
              <a:t>https://www.youtube.com/watch?v=9XKGVHPXXho</a:t>
            </a:r>
          </a:p>
        </p:txBody>
      </p:sp>
      <p:pic>
        <p:nvPicPr>
          <p:cNvPr id="6" name="9XKGVHPXXho"/>
          <p:cNvPicPr>
            <a:picLocks noRot="1" noChangeAspect="1"/>
          </p:cNvPicPr>
          <p:nvPr>
            <a:videoFile r:link="rId1"/>
          </p:nvPr>
        </p:nvPicPr>
        <p:blipFill>
          <a:blip r:embed="rId3"/>
          <a:stretch>
            <a:fillRect/>
          </a:stretch>
        </p:blipFill>
        <p:spPr>
          <a:xfrm>
            <a:off x="611560" y="1268760"/>
            <a:ext cx="8160907" cy="4590510"/>
          </a:xfrm>
          <a:prstGeom prst="rect">
            <a:avLst/>
          </a:prstGeom>
        </p:spPr>
      </p:pic>
    </p:spTree>
    <p:extLst>
      <p:ext uri="{BB962C8B-B14F-4D97-AF65-F5344CB8AC3E}">
        <p14:creationId xmlns:p14="http://schemas.microsoft.com/office/powerpoint/2010/main" val="16961428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6"/>
          <p:cNvSpPr>
            <a:spLocks noGrp="1"/>
          </p:cNvSpPr>
          <p:nvPr>
            <p:ph type="sldNum" sz="quarter" idx="12"/>
          </p:nvPr>
        </p:nvSpPr>
        <p:spPr/>
        <p:txBody>
          <a:bodyPr/>
          <a:lstStyle/>
          <a:p>
            <a:fld id="{34CD04E0-1805-4873-92B6-9CAD540BBFA0}" type="slidenum">
              <a:rPr lang="it-IT" altLang="it-IT"/>
              <a:pPr/>
              <a:t>38</a:t>
            </a:fld>
            <a:endParaRPr lang="it-IT" altLang="it-IT"/>
          </a:p>
        </p:txBody>
      </p:sp>
      <p:sp>
        <p:nvSpPr>
          <p:cNvPr id="45058" name="Rectangle 2"/>
          <p:cNvSpPr>
            <a:spLocks noGrp="1" noChangeArrowheads="1"/>
          </p:cNvSpPr>
          <p:nvPr>
            <p:ph type="title"/>
          </p:nvPr>
        </p:nvSpPr>
        <p:spPr>
          <a:xfrm>
            <a:off x="1447800" y="304800"/>
            <a:ext cx="5410200" cy="914400"/>
          </a:xfrm>
        </p:spPr>
        <p:txBody>
          <a:bodyPr/>
          <a:lstStyle/>
          <a:p>
            <a:pPr algn="l"/>
            <a:r>
              <a:rPr lang="it-IT" altLang="it-IT" sz="4000" b="1" dirty="0" err="1">
                <a:solidFill>
                  <a:srgbClr val="FF3300"/>
                </a:solidFill>
                <a:effectLst>
                  <a:outerShdw blurRad="38100" dist="38100" dir="2700000" algn="tl">
                    <a:srgbClr val="000000"/>
                  </a:outerShdw>
                </a:effectLst>
                <a:latin typeface="Times New Roman" pitchFamily="18" charset="0"/>
              </a:rPr>
              <a:t>Oxides</a:t>
            </a:r>
            <a:r>
              <a:rPr lang="it-IT" altLang="it-IT" sz="4000" b="1" dirty="0">
                <a:solidFill>
                  <a:srgbClr val="FF3300"/>
                </a:solidFill>
                <a:effectLst>
                  <a:outerShdw blurRad="38100" dist="38100" dir="2700000" algn="tl">
                    <a:srgbClr val="000000"/>
                  </a:outerShdw>
                </a:effectLst>
                <a:latin typeface="Times New Roman" pitchFamily="18" charset="0"/>
              </a:rPr>
              <a:t> </a:t>
            </a:r>
            <a:r>
              <a:rPr lang="it-IT" altLang="it-IT" sz="4000" b="1" dirty="0" err="1">
                <a:solidFill>
                  <a:srgbClr val="FF3300"/>
                </a:solidFill>
                <a:effectLst>
                  <a:outerShdw blurRad="38100" dist="38100" dir="2700000" algn="tl">
                    <a:srgbClr val="000000"/>
                  </a:outerShdw>
                </a:effectLst>
                <a:latin typeface="Times New Roman" pitchFamily="18" charset="0"/>
              </a:rPr>
              <a:t>preparation</a:t>
            </a:r>
            <a:endParaRPr lang="it-IT" altLang="it-IT" sz="3600" dirty="0"/>
          </a:p>
        </p:txBody>
      </p:sp>
      <p:sp>
        <p:nvSpPr>
          <p:cNvPr id="45063" name="Rectangle 7"/>
          <p:cNvSpPr>
            <a:spLocks noChangeArrowheads="1"/>
          </p:cNvSpPr>
          <p:nvPr/>
        </p:nvSpPr>
        <p:spPr bwMode="auto">
          <a:xfrm>
            <a:off x="533400" y="1524000"/>
            <a:ext cx="8382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Comic Sans MS" pitchFamily="66" charset="0"/>
              </a:defRPr>
            </a:lvl1pPr>
            <a:lvl2pPr marL="1123950" indent="-457200">
              <a:spcBef>
                <a:spcPct val="20000"/>
              </a:spcBef>
              <a:buChar char="–"/>
              <a:defRPr sz="2400">
                <a:solidFill>
                  <a:schemeClr val="tx1"/>
                </a:solidFill>
                <a:latin typeface="Comic Sans MS" pitchFamily="66" charset="0"/>
              </a:defRPr>
            </a:lvl2pPr>
            <a:lvl3pPr marL="1695450" indent="-381000">
              <a:spcBef>
                <a:spcPct val="20000"/>
              </a:spcBef>
              <a:buChar char="•"/>
              <a:defRPr sz="2000">
                <a:solidFill>
                  <a:schemeClr val="tx1"/>
                </a:solidFill>
                <a:latin typeface="Comic Sans MS" pitchFamily="66" charset="0"/>
              </a:defRPr>
            </a:lvl3pPr>
            <a:lvl4pPr marL="2228850" indent="-342900">
              <a:spcBef>
                <a:spcPct val="20000"/>
              </a:spcBef>
              <a:buChar char="–"/>
              <a:defRPr>
                <a:solidFill>
                  <a:schemeClr val="tx1"/>
                </a:solidFill>
                <a:latin typeface="Comic Sans MS" pitchFamily="66" charset="0"/>
              </a:defRPr>
            </a:lvl4pPr>
            <a:lvl5pPr marL="2762250" indent="-342900">
              <a:spcBef>
                <a:spcPct val="20000"/>
              </a:spcBef>
              <a:buChar char="»"/>
              <a:defRPr>
                <a:solidFill>
                  <a:schemeClr val="tx1"/>
                </a:solidFill>
                <a:latin typeface="Comic Sans MS" pitchFamily="66" charset="0"/>
              </a:defRPr>
            </a:lvl5pPr>
            <a:lvl6pPr marL="3219450" indent="-342900" eaLnBrk="0" fontAlgn="base" hangingPunct="0">
              <a:spcBef>
                <a:spcPct val="20000"/>
              </a:spcBef>
              <a:spcAft>
                <a:spcPct val="0"/>
              </a:spcAft>
              <a:buChar char="»"/>
              <a:defRPr>
                <a:solidFill>
                  <a:schemeClr val="tx1"/>
                </a:solidFill>
                <a:latin typeface="Comic Sans MS" pitchFamily="66" charset="0"/>
              </a:defRPr>
            </a:lvl6pPr>
            <a:lvl7pPr marL="3676650" indent="-342900" eaLnBrk="0" fontAlgn="base" hangingPunct="0">
              <a:spcBef>
                <a:spcPct val="20000"/>
              </a:spcBef>
              <a:spcAft>
                <a:spcPct val="0"/>
              </a:spcAft>
              <a:buChar char="»"/>
              <a:defRPr>
                <a:solidFill>
                  <a:schemeClr val="tx1"/>
                </a:solidFill>
                <a:latin typeface="Comic Sans MS" pitchFamily="66" charset="0"/>
              </a:defRPr>
            </a:lvl7pPr>
            <a:lvl8pPr marL="4133850" indent="-342900" eaLnBrk="0" fontAlgn="base" hangingPunct="0">
              <a:spcBef>
                <a:spcPct val="20000"/>
              </a:spcBef>
              <a:spcAft>
                <a:spcPct val="0"/>
              </a:spcAft>
              <a:buChar char="»"/>
              <a:defRPr>
                <a:solidFill>
                  <a:schemeClr val="tx1"/>
                </a:solidFill>
                <a:latin typeface="Comic Sans MS" pitchFamily="66" charset="0"/>
              </a:defRPr>
            </a:lvl8pPr>
            <a:lvl9pPr marL="4591050" indent="-342900" eaLnBrk="0" fontAlgn="base" hangingPunct="0">
              <a:spcBef>
                <a:spcPct val="20000"/>
              </a:spcBef>
              <a:spcAft>
                <a:spcPct val="0"/>
              </a:spcAft>
              <a:buChar char="»"/>
              <a:defRPr>
                <a:solidFill>
                  <a:schemeClr val="tx1"/>
                </a:solidFill>
                <a:latin typeface="Comic Sans MS" pitchFamily="66" charset="0"/>
              </a:defRPr>
            </a:lvl9pPr>
          </a:lstStyle>
          <a:p>
            <a:pPr>
              <a:buFontTx/>
              <a:buNone/>
            </a:pPr>
            <a:r>
              <a:rPr lang="it-IT" altLang="it-IT" sz="2400" dirty="0" err="1">
                <a:solidFill>
                  <a:schemeClr val="tx2"/>
                </a:solidFill>
                <a:effectLst/>
                <a:latin typeface="Times New Roman" pitchFamily="18" charset="0"/>
                <a:sym typeface="Wingdings" pitchFamily="2" charset="2"/>
              </a:rPr>
              <a:t>Various</a:t>
            </a:r>
            <a:r>
              <a:rPr lang="it-IT" altLang="it-IT" sz="2400" dirty="0">
                <a:solidFill>
                  <a:schemeClr val="tx2"/>
                </a:solidFill>
                <a:effectLst/>
                <a:latin typeface="Times New Roman" pitchFamily="18" charset="0"/>
                <a:sym typeface="Wingdings" pitchFamily="2" charset="2"/>
              </a:rPr>
              <a:t> metal </a:t>
            </a:r>
            <a:r>
              <a:rPr lang="it-IT" altLang="it-IT" sz="2400" dirty="0" err="1">
                <a:solidFill>
                  <a:schemeClr val="tx2"/>
                </a:solidFill>
                <a:effectLst/>
                <a:latin typeface="Times New Roman" pitchFamily="18" charset="0"/>
                <a:sym typeface="Wingdings" pitchFamily="2" charset="2"/>
              </a:rPr>
              <a:t>oxides</a:t>
            </a:r>
            <a:r>
              <a:rPr lang="it-IT" altLang="it-IT" sz="2400" dirty="0">
                <a:solidFill>
                  <a:schemeClr val="tx2"/>
                </a:solidFill>
                <a:effectLst/>
                <a:latin typeface="Times New Roman" pitchFamily="18" charset="0"/>
                <a:sym typeface="Wingdings" pitchFamily="2" charset="2"/>
              </a:rPr>
              <a:t> can be </a:t>
            </a:r>
            <a:r>
              <a:rPr lang="it-IT" altLang="it-IT" sz="2400" dirty="0" err="1">
                <a:solidFill>
                  <a:schemeClr val="tx2"/>
                </a:solidFill>
                <a:effectLst/>
                <a:latin typeface="Times New Roman" pitchFamily="18" charset="0"/>
                <a:sym typeface="Wingdings" pitchFamily="2" charset="2"/>
              </a:rPr>
              <a:t>prepared</a:t>
            </a:r>
            <a:r>
              <a:rPr lang="it-IT" altLang="it-IT" sz="2400" dirty="0">
                <a:solidFill>
                  <a:schemeClr val="tx2"/>
                </a:solidFill>
                <a:effectLst/>
                <a:latin typeface="Times New Roman" pitchFamily="18" charset="0"/>
                <a:sym typeface="Wingdings" pitchFamily="2" charset="2"/>
              </a:rPr>
              <a:t> by the </a:t>
            </a:r>
            <a:r>
              <a:rPr lang="it-IT" altLang="it-IT" sz="2400" dirty="0" err="1">
                <a:solidFill>
                  <a:schemeClr val="tx2"/>
                </a:solidFill>
                <a:effectLst/>
                <a:latin typeface="Times New Roman" pitchFamily="18" charset="0"/>
                <a:sym typeface="Wingdings" pitchFamily="2" charset="2"/>
              </a:rPr>
              <a:t>reaction</a:t>
            </a:r>
            <a:r>
              <a:rPr lang="it-IT" altLang="it-IT" sz="2400" dirty="0">
                <a:solidFill>
                  <a:schemeClr val="tx2"/>
                </a:solidFill>
                <a:effectLst/>
                <a:latin typeface="Times New Roman" pitchFamily="18" charset="0"/>
                <a:sym typeface="Wingdings" pitchFamily="2" charset="2"/>
              </a:rPr>
              <a:t> of a volatile metal compound (</a:t>
            </a:r>
            <a:r>
              <a:rPr lang="it-IT" altLang="it-IT" sz="2400" dirty="0" err="1">
                <a:solidFill>
                  <a:schemeClr val="tx2"/>
                </a:solidFill>
                <a:effectLst/>
                <a:latin typeface="Times New Roman" pitchFamily="18" charset="0"/>
                <a:sym typeface="Wingdings" pitchFamily="2" charset="2"/>
              </a:rPr>
              <a:t>often</a:t>
            </a:r>
            <a:r>
              <a:rPr lang="it-IT" altLang="it-IT" sz="2400" dirty="0">
                <a:solidFill>
                  <a:schemeClr val="tx2"/>
                </a:solidFill>
                <a:effectLst/>
                <a:latin typeface="Times New Roman" pitchFamily="18" charset="0"/>
                <a:sym typeface="Wingdings" pitchFamily="2" charset="2"/>
              </a:rPr>
              <a:t> a </a:t>
            </a:r>
            <a:r>
              <a:rPr lang="it-IT" altLang="it-IT" sz="2400" dirty="0" err="1">
                <a:solidFill>
                  <a:schemeClr val="tx2"/>
                </a:solidFill>
                <a:effectLst/>
                <a:latin typeface="Times New Roman" pitchFamily="18" charset="0"/>
                <a:sym typeface="Wingdings" pitchFamily="2" charset="2"/>
              </a:rPr>
              <a:t>chloride</a:t>
            </a:r>
            <a:r>
              <a:rPr lang="it-IT" altLang="it-IT" sz="2400" dirty="0">
                <a:solidFill>
                  <a:schemeClr val="tx2"/>
                </a:solidFill>
                <a:effectLst/>
                <a:latin typeface="Times New Roman" pitchFamily="18" charset="0"/>
                <a:sym typeface="Wingdings" pitchFamily="2" charset="2"/>
              </a:rPr>
              <a:t>) with O</a:t>
            </a:r>
            <a:r>
              <a:rPr lang="it-IT" altLang="it-IT" sz="2400" baseline="-25000" dirty="0">
                <a:solidFill>
                  <a:schemeClr val="tx2"/>
                </a:solidFill>
                <a:effectLst/>
                <a:latin typeface="Times New Roman" pitchFamily="18" charset="0"/>
                <a:sym typeface="Wingdings" pitchFamily="2" charset="2"/>
              </a:rPr>
              <a:t>2</a:t>
            </a:r>
            <a:r>
              <a:rPr lang="it-IT" altLang="it-IT" sz="2400" dirty="0">
                <a:solidFill>
                  <a:schemeClr val="tx2"/>
                </a:solidFill>
                <a:effectLst/>
                <a:latin typeface="Times New Roman" pitchFamily="18" charset="0"/>
                <a:sym typeface="Wingdings" pitchFamily="2" charset="2"/>
              </a:rPr>
              <a:t> </a:t>
            </a:r>
            <a:r>
              <a:rPr lang="it-IT" altLang="it-IT" sz="2400" dirty="0">
                <a:solidFill>
                  <a:schemeClr val="tx2"/>
                </a:solidFill>
                <a:latin typeface="Times New Roman" pitchFamily="18" charset="0"/>
                <a:sym typeface="Wingdings" pitchFamily="2" charset="2"/>
              </a:rPr>
              <a:t>or water </a:t>
            </a:r>
            <a:r>
              <a:rPr lang="it-IT" altLang="it-IT" sz="2400" dirty="0" err="1">
                <a:solidFill>
                  <a:schemeClr val="tx2"/>
                </a:solidFill>
                <a:latin typeface="Times New Roman" pitchFamily="18" charset="0"/>
                <a:sym typeface="Wingdings" pitchFamily="2" charset="2"/>
              </a:rPr>
              <a:t>vapor</a:t>
            </a:r>
            <a:r>
              <a:rPr lang="it-IT" altLang="it-IT" sz="2400" dirty="0">
                <a:solidFill>
                  <a:schemeClr val="tx2"/>
                </a:solidFill>
                <a:latin typeface="Times New Roman" pitchFamily="18" charset="0"/>
                <a:sym typeface="Wingdings" pitchFamily="2" charset="2"/>
              </a:rPr>
              <a:t>:</a:t>
            </a:r>
            <a:endParaRPr lang="it-IT" altLang="it-IT" sz="2400" dirty="0">
              <a:solidFill>
                <a:schemeClr val="tx2"/>
              </a:solidFill>
              <a:effectLst/>
              <a:latin typeface="Times New Roman" pitchFamily="18" charset="0"/>
              <a:sym typeface="Wingdings" pitchFamily="2" charset="2"/>
            </a:endParaRPr>
          </a:p>
          <a:p>
            <a:pPr>
              <a:buFontTx/>
              <a:buNone/>
            </a:pPr>
            <a:endParaRPr lang="it-IT" altLang="it-IT" sz="2400" dirty="0">
              <a:solidFill>
                <a:schemeClr val="tx2"/>
              </a:solidFill>
              <a:effectLst/>
              <a:latin typeface="Times New Roman" pitchFamily="18" charset="0"/>
              <a:sym typeface="Wingdings" pitchFamily="2" charset="2"/>
            </a:endParaRPr>
          </a:p>
          <a:p>
            <a:pPr algn="ctr">
              <a:buFontTx/>
              <a:buNone/>
            </a:pPr>
            <a:r>
              <a:rPr lang="it-IT" altLang="it-IT" sz="2400" dirty="0" err="1">
                <a:solidFill>
                  <a:schemeClr val="tx2"/>
                </a:solidFill>
                <a:effectLst/>
                <a:latin typeface="Times New Roman" pitchFamily="18" charset="0"/>
                <a:sym typeface="Wingdings" pitchFamily="2" charset="2"/>
              </a:rPr>
              <a:t>MX</a:t>
            </a:r>
            <a:r>
              <a:rPr lang="it-IT" altLang="it-IT" sz="2400" baseline="-25000" dirty="0" err="1">
                <a:solidFill>
                  <a:schemeClr val="tx2"/>
                </a:solidFill>
                <a:effectLst/>
                <a:latin typeface="Times New Roman" pitchFamily="18" charset="0"/>
                <a:sym typeface="Wingdings" pitchFamily="2" charset="2"/>
              </a:rPr>
              <a:t>n</a:t>
            </a:r>
            <a:r>
              <a:rPr lang="it-IT" altLang="it-IT" sz="2400" baseline="-25000" dirty="0">
                <a:solidFill>
                  <a:schemeClr val="tx2"/>
                </a:solidFill>
                <a:effectLst/>
                <a:latin typeface="Times New Roman" pitchFamily="18" charset="0"/>
                <a:sym typeface="Wingdings" pitchFamily="2" charset="2"/>
              </a:rPr>
              <a:t> </a:t>
            </a:r>
            <a:r>
              <a:rPr lang="it-IT" altLang="it-IT" sz="2400" dirty="0">
                <a:solidFill>
                  <a:schemeClr val="tx2"/>
                </a:solidFill>
                <a:effectLst/>
                <a:latin typeface="Times New Roman" pitchFamily="18" charset="0"/>
                <a:sym typeface="Wingdings" pitchFamily="2" charset="2"/>
              </a:rPr>
              <a:t>(g) + (n/4) O</a:t>
            </a:r>
            <a:r>
              <a:rPr lang="it-IT" altLang="it-IT" sz="2400" baseline="-25000" dirty="0">
                <a:solidFill>
                  <a:schemeClr val="tx2"/>
                </a:solidFill>
                <a:effectLst/>
                <a:latin typeface="Times New Roman" pitchFamily="18" charset="0"/>
                <a:sym typeface="Wingdings" pitchFamily="2" charset="2"/>
              </a:rPr>
              <a:t>2 </a:t>
            </a:r>
            <a:r>
              <a:rPr lang="it-IT" altLang="it-IT" sz="2400" dirty="0">
                <a:solidFill>
                  <a:schemeClr val="tx2"/>
                </a:solidFill>
                <a:effectLst/>
                <a:latin typeface="Times New Roman" pitchFamily="18" charset="0"/>
                <a:sym typeface="Wingdings" pitchFamily="2" charset="2"/>
              </a:rPr>
              <a:t>(g) 	</a:t>
            </a:r>
            <a:r>
              <a:rPr lang="it-IT" altLang="it-IT" sz="2400" dirty="0" err="1">
                <a:solidFill>
                  <a:schemeClr val="tx2"/>
                </a:solidFill>
                <a:effectLst/>
                <a:latin typeface="Times New Roman" pitchFamily="18" charset="0"/>
                <a:sym typeface="Wingdings" pitchFamily="2" charset="2"/>
              </a:rPr>
              <a:t>MO</a:t>
            </a:r>
            <a:r>
              <a:rPr lang="it-IT" altLang="it-IT" sz="2400" baseline="-25000" dirty="0" err="1">
                <a:solidFill>
                  <a:schemeClr val="tx2"/>
                </a:solidFill>
                <a:effectLst/>
                <a:latin typeface="Times New Roman" pitchFamily="18" charset="0"/>
                <a:sym typeface="Wingdings" pitchFamily="2" charset="2"/>
              </a:rPr>
              <a:t>n</a:t>
            </a:r>
            <a:r>
              <a:rPr lang="it-IT" altLang="it-IT" sz="2400" baseline="-25000" dirty="0">
                <a:solidFill>
                  <a:schemeClr val="tx2"/>
                </a:solidFill>
                <a:effectLst/>
                <a:latin typeface="Times New Roman" pitchFamily="18" charset="0"/>
                <a:sym typeface="Wingdings" pitchFamily="2" charset="2"/>
              </a:rPr>
              <a:t>/2  </a:t>
            </a:r>
            <a:r>
              <a:rPr lang="it-IT" altLang="it-IT" sz="2400" dirty="0">
                <a:solidFill>
                  <a:schemeClr val="tx2"/>
                </a:solidFill>
                <a:effectLst/>
                <a:latin typeface="Times New Roman" pitchFamily="18" charset="0"/>
                <a:sym typeface="Wingdings" pitchFamily="2" charset="2"/>
              </a:rPr>
              <a:t>(s) + (n/2) X</a:t>
            </a:r>
            <a:r>
              <a:rPr lang="it-IT" altLang="it-IT" sz="2400" baseline="-25000" dirty="0">
                <a:solidFill>
                  <a:schemeClr val="tx2"/>
                </a:solidFill>
                <a:effectLst/>
                <a:latin typeface="Times New Roman" pitchFamily="18" charset="0"/>
                <a:sym typeface="Wingdings" pitchFamily="2" charset="2"/>
              </a:rPr>
              <a:t>2 </a:t>
            </a:r>
            <a:r>
              <a:rPr lang="it-IT" altLang="it-IT" sz="2400" dirty="0">
                <a:solidFill>
                  <a:schemeClr val="tx2"/>
                </a:solidFill>
                <a:effectLst/>
                <a:latin typeface="Times New Roman" pitchFamily="18" charset="0"/>
                <a:sym typeface="Wingdings" pitchFamily="2" charset="2"/>
              </a:rPr>
              <a:t>(g)</a:t>
            </a:r>
          </a:p>
          <a:p>
            <a:pPr algn="ctr">
              <a:buFontTx/>
              <a:buNone/>
            </a:pPr>
            <a:r>
              <a:rPr lang="it-IT" altLang="it-IT" sz="2400" dirty="0" err="1">
                <a:solidFill>
                  <a:schemeClr val="tx2"/>
                </a:solidFill>
                <a:effectLst/>
                <a:latin typeface="Times New Roman" pitchFamily="18" charset="0"/>
                <a:sym typeface="Wingdings" pitchFamily="2" charset="2"/>
              </a:rPr>
              <a:t>MX</a:t>
            </a:r>
            <a:r>
              <a:rPr lang="it-IT" altLang="it-IT" sz="2400" baseline="-25000" dirty="0" err="1">
                <a:solidFill>
                  <a:schemeClr val="tx2"/>
                </a:solidFill>
                <a:effectLst/>
                <a:latin typeface="Times New Roman" pitchFamily="18" charset="0"/>
                <a:sym typeface="Wingdings" pitchFamily="2" charset="2"/>
              </a:rPr>
              <a:t>n</a:t>
            </a:r>
            <a:r>
              <a:rPr lang="it-IT" altLang="it-IT" sz="2400" baseline="-25000" dirty="0">
                <a:solidFill>
                  <a:schemeClr val="tx2"/>
                </a:solidFill>
                <a:effectLst/>
                <a:latin typeface="Times New Roman" pitchFamily="18" charset="0"/>
                <a:sym typeface="Wingdings" pitchFamily="2" charset="2"/>
              </a:rPr>
              <a:t> </a:t>
            </a:r>
            <a:r>
              <a:rPr lang="it-IT" altLang="it-IT" sz="2400" dirty="0">
                <a:solidFill>
                  <a:schemeClr val="tx2"/>
                </a:solidFill>
                <a:effectLst/>
                <a:latin typeface="Times New Roman" pitchFamily="18" charset="0"/>
                <a:sym typeface="Wingdings" pitchFamily="2" charset="2"/>
              </a:rPr>
              <a:t>(g) + (n/2) H</a:t>
            </a:r>
            <a:r>
              <a:rPr lang="it-IT" altLang="it-IT" sz="2400" baseline="-25000" dirty="0">
                <a:solidFill>
                  <a:schemeClr val="tx2"/>
                </a:solidFill>
                <a:effectLst/>
                <a:latin typeface="Times New Roman" pitchFamily="18" charset="0"/>
                <a:sym typeface="Wingdings" pitchFamily="2" charset="2"/>
              </a:rPr>
              <a:t>2</a:t>
            </a:r>
            <a:r>
              <a:rPr lang="it-IT" altLang="it-IT" sz="2400" dirty="0">
                <a:solidFill>
                  <a:schemeClr val="tx2"/>
                </a:solidFill>
                <a:effectLst/>
                <a:latin typeface="Times New Roman" pitchFamily="18" charset="0"/>
                <a:sym typeface="Wingdings" pitchFamily="2" charset="2"/>
              </a:rPr>
              <a:t>O (g)  </a:t>
            </a:r>
            <a:r>
              <a:rPr lang="it-IT" altLang="it-IT" sz="2400" dirty="0" err="1">
                <a:solidFill>
                  <a:schemeClr val="tx2"/>
                </a:solidFill>
                <a:effectLst/>
                <a:latin typeface="Times New Roman" pitchFamily="18" charset="0"/>
                <a:sym typeface="Wingdings" pitchFamily="2" charset="2"/>
              </a:rPr>
              <a:t>MO</a:t>
            </a:r>
            <a:r>
              <a:rPr lang="it-IT" altLang="it-IT" sz="2400" baseline="-25000" dirty="0" err="1">
                <a:solidFill>
                  <a:schemeClr val="tx2"/>
                </a:solidFill>
                <a:effectLst/>
                <a:latin typeface="Times New Roman" pitchFamily="18" charset="0"/>
                <a:sym typeface="Wingdings" pitchFamily="2" charset="2"/>
              </a:rPr>
              <a:t>n</a:t>
            </a:r>
            <a:r>
              <a:rPr lang="it-IT" altLang="it-IT" sz="2400" baseline="-25000" dirty="0">
                <a:solidFill>
                  <a:schemeClr val="tx2"/>
                </a:solidFill>
                <a:effectLst/>
                <a:latin typeface="Times New Roman" pitchFamily="18" charset="0"/>
                <a:sym typeface="Wingdings" pitchFamily="2" charset="2"/>
              </a:rPr>
              <a:t>/2 </a:t>
            </a:r>
            <a:r>
              <a:rPr lang="it-IT" altLang="it-IT" sz="2400" dirty="0">
                <a:solidFill>
                  <a:schemeClr val="tx2"/>
                </a:solidFill>
                <a:effectLst/>
                <a:latin typeface="Times New Roman" pitchFamily="18" charset="0"/>
                <a:sym typeface="Wingdings" pitchFamily="2" charset="2"/>
              </a:rPr>
              <a:t>(s) + n HX</a:t>
            </a:r>
            <a:r>
              <a:rPr lang="it-IT" altLang="it-IT" sz="2400" baseline="-25000" dirty="0">
                <a:solidFill>
                  <a:schemeClr val="tx2"/>
                </a:solidFill>
                <a:effectLst/>
                <a:latin typeface="Times New Roman" pitchFamily="18" charset="0"/>
                <a:sym typeface="Wingdings" pitchFamily="2" charset="2"/>
              </a:rPr>
              <a:t>2 </a:t>
            </a:r>
            <a:r>
              <a:rPr lang="it-IT" altLang="it-IT" sz="2400" dirty="0">
                <a:solidFill>
                  <a:schemeClr val="tx2"/>
                </a:solidFill>
                <a:effectLst/>
                <a:latin typeface="Times New Roman" pitchFamily="18" charset="0"/>
                <a:sym typeface="Wingdings" pitchFamily="2" charset="2"/>
              </a:rPr>
              <a:t>(g)</a:t>
            </a:r>
          </a:p>
          <a:p>
            <a:pPr>
              <a:buFontTx/>
              <a:buNone/>
            </a:pPr>
            <a:endParaRPr lang="it-IT" altLang="it-IT" sz="2200" dirty="0">
              <a:solidFill>
                <a:schemeClr val="tx2"/>
              </a:solidFill>
              <a:effectLst/>
              <a:latin typeface="Times New Roman" pitchFamily="18" charset="0"/>
              <a:sym typeface="Wingdings" pitchFamily="2" charset="2"/>
            </a:endParaRPr>
          </a:p>
          <a:p>
            <a:pPr>
              <a:buFontTx/>
              <a:buNone/>
            </a:pPr>
            <a:r>
              <a:rPr lang="it-IT" altLang="it-IT" sz="2200" dirty="0">
                <a:solidFill>
                  <a:schemeClr val="tx2"/>
                </a:solidFill>
                <a:latin typeface="Times New Roman" pitchFamily="18" charset="0"/>
                <a:sym typeface="Wingdings" pitchFamily="2" charset="2"/>
              </a:rPr>
              <a:t>The water </a:t>
            </a:r>
            <a:r>
              <a:rPr lang="it-IT" altLang="it-IT" sz="2200" dirty="0" err="1">
                <a:solidFill>
                  <a:schemeClr val="tx2"/>
                </a:solidFill>
                <a:latin typeface="Times New Roman" pitchFamily="18" charset="0"/>
                <a:sym typeface="Wingdings" pitchFamily="2" charset="2"/>
              </a:rPr>
              <a:t>vapor</a:t>
            </a:r>
            <a:r>
              <a:rPr lang="it-IT" altLang="it-IT" sz="2200" dirty="0">
                <a:solidFill>
                  <a:schemeClr val="tx2"/>
                </a:solidFill>
                <a:latin typeface="Times New Roman" pitchFamily="18" charset="0"/>
                <a:sym typeface="Wingdings" pitchFamily="2" charset="2"/>
              </a:rPr>
              <a:t> </a:t>
            </a:r>
            <a:r>
              <a:rPr lang="it-IT" altLang="it-IT" sz="2200" dirty="0">
                <a:solidFill>
                  <a:schemeClr val="tx2"/>
                </a:solidFill>
                <a:effectLst/>
                <a:latin typeface="Times New Roman" pitchFamily="18" charset="0"/>
                <a:sym typeface="Wingdings" pitchFamily="2" charset="2"/>
              </a:rPr>
              <a:t>can be </a:t>
            </a:r>
            <a:r>
              <a:rPr lang="it-IT" altLang="it-IT" sz="2200" dirty="0" err="1">
                <a:solidFill>
                  <a:schemeClr val="tx2"/>
                </a:solidFill>
                <a:effectLst/>
                <a:latin typeface="Times New Roman" pitchFamily="18" charset="0"/>
                <a:sym typeface="Wingdings" pitchFamily="2" charset="2"/>
              </a:rPr>
              <a:t>directly</a:t>
            </a:r>
            <a:r>
              <a:rPr lang="it-IT" altLang="it-IT" sz="2200" dirty="0">
                <a:solidFill>
                  <a:schemeClr val="tx2"/>
                </a:solidFill>
                <a:effectLst/>
                <a:latin typeface="Times New Roman" pitchFamily="18" charset="0"/>
                <a:sym typeface="Wingdings" pitchFamily="2" charset="2"/>
              </a:rPr>
              <a:t> </a:t>
            </a:r>
            <a:r>
              <a:rPr lang="it-IT" altLang="it-IT" sz="2200" dirty="0" err="1">
                <a:solidFill>
                  <a:schemeClr val="tx2"/>
                </a:solidFill>
                <a:effectLst/>
                <a:latin typeface="Times New Roman" pitchFamily="18" charset="0"/>
                <a:sym typeface="Wingdings" pitchFamily="2" charset="2"/>
              </a:rPr>
              <a:t>introduced</a:t>
            </a:r>
            <a:r>
              <a:rPr lang="it-IT" altLang="it-IT" sz="2200" dirty="0">
                <a:solidFill>
                  <a:schemeClr val="tx2"/>
                </a:solidFill>
                <a:effectLst/>
                <a:latin typeface="Times New Roman" pitchFamily="18" charset="0"/>
                <a:sym typeface="Wingdings" pitchFamily="2" charset="2"/>
              </a:rPr>
              <a:t> or </a:t>
            </a:r>
            <a:r>
              <a:rPr lang="it-IT" altLang="it-IT" sz="2200" dirty="0" err="1">
                <a:solidFill>
                  <a:schemeClr val="tx2"/>
                </a:solidFill>
                <a:effectLst/>
                <a:latin typeface="Times New Roman" pitchFamily="18" charset="0"/>
                <a:sym typeface="Wingdings" pitchFamily="2" charset="2"/>
              </a:rPr>
              <a:t>obtain</a:t>
            </a:r>
            <a:r>
              <a:rPr lang="it-IT" altLang="it-IT" sz="2200" dirty="0">
                <a:solidFill>
                  <a:schemeClr val="tx2"/>
                </a:solidFill>
                <a:effectLst/>
                <a:latin typeface="Times New Roman" pitchFamily="18" charset="0"/>
                <a:sym typeface="Wingdings" pitchFamily="2" charset="2"/>
              </a:rPr>
              <a:t> in the </a:t>
            </a:r>
            <a:r>
              <a:rPr lang="it-IT" altLang="it-IT" sz="2200" dirty="0" err="1">
                <a:solidFill>
                  <a:schemeClr val="tx2"/>
                </a:solidFill>
                <a:effectLst/>
                <a:latin typeface="Times New Roman" pitchFamily="18" charset="0"/>
                <a:sym typeface="Wingdings" pitchFamily="2" charset="2"/>
              </a:rPr>
              <a:t>reaction</a:t>
            </a:r>
            <a:r>
              <a:rPr lang="it-IT" altLang="it-IT" sz="2200" dirty="0">
                <a:solidFill>
                  <a:schemeClr val="tx2"/>
                </a:solidFill>
                <a:effectLst/>
                <a:latin typeface="Times New Roman" pitchFamily="18" charset="0"/>
                <a:sym typeface="Wingdings" pitchFamily="2" charset="2"/>
              </a:rPr>
              <a:t> </a:t>
            </a:r>
            <a:r>
              <a:rPr lang="it-IT" altLang="it-IT" sz="2200" dirty="0" err="1">
                <a:solidFill>
                  <a:schemeClr val="tx2"/>
                </a:solidFill>
                <a:effectLst/>
                <a:latin typeface="Times New Roman" pitchFamily="18" charset="0"/>
                <a:sym typeface="Wingdings" pitchFamily="2" charset="2"/>
              </a:rPr>
              <a:t>chamber</a:t>
            </a:r>
            <a:r>
              <a:rPr lang="it-IT" altLang="it-IT" sz="2200" dirty="0">
                <a:solidFill>
                  <a:schemeClr val="tx2"/>
                </a:solidFill>
                <a:effectLst/>
                <a:latin typeface="Times New Roman" pitchFamily="18" charset="0"/>
                <a:sym typeface="Wingdings" pitchFamily="2" charset="2"/>
              </a:rPr>
              <a:t> from a </a:t>
            </a:r>
            <a:r>
              <a:rPr lang="it-IT" altLang="it-IT" sz="2200" dirty="0" err="1">
                <a:solidFill>
                  <a:schemeClr val="tx2"/>
                </a:solidFill>
                <a:effectLst/>
                <a:latin typeface="Times New Roman" pitchFamily="18" charset="0"/>
                <a:sym typeface="Wingdings" pitchFamily="2" charset="2"/>
              </a:rPr>
              <a:t>suitable</a:t>
            </a:r>
            <a:r>
              <a:rPr lang="it-IT" altLang="it-IT" sz="2200" dirty="0">
                <a:solidFill>
                  <a:schemeClr val="tx2"/>
                </a:solidFill>
                <a:effectLst/>
                <a:latin typeface="Times New Roman" pitchFamily="18" charset="0"/>
                <a:sym typeface="Wingdings" pitchFamily="2" charset="2"/>
              </a:rPr>
              <a:t> </a:t>
            </a:r>
            <a:r>
              <a:rPr lang="it-IT" altLang="it-IT" sz="2200" dirty="0" err="1">
                <a:solidFill>
                  <a:schemeClr val="tx2"/>
                </a:solidFill>
                <a:effectLst/>
                <a:latin typeface="Times New Roman" pitchFamily="18" charset="0"/>
                <a:sym typeface="Wingdings" pitchFamily="2" charset="2"/>
              </a:rPr>
              <a:t>reaction</a:t>
            </a:r>
            <a:r>
              <a:rPr lang="it-IT" altLang="it-IT" sz="2200" dirty="0">
                <a:solidFill>
                  <a:schemeClr val="tx2"/>
                </a:solidFill>
                <a:effectLst/>
                <a:latin typeface="Times New Roman" pitchFamily="18" charset="0"/>
                <a:sym typeface="Wingdings" pitchFamily="2" charset="2"/>
              </a:rPr>
              <a:t>:</a:t>
            </a:r>
          </a:p>
          <a:p>
            <a:pPr>
              <a:buFontTx/>
              <a:buNone/>
            </a:pPr>
            <a:endParaRPr lang="it-IT" altLang="it-IT" sz="2200" dirty="0">
              <a:solidFill>
                <a:schemeClr val="tx2"/>
              </a:solidFill>
              <a:effectLst/>
              <a:latin typeface="Times New Roman" pitchFamily="18" charset="0"/>
              <a:sym typeface="Wingdings" pitchFamily="2" charset="2"/>
            </a:endParaRPr>
          </a:p>
          <a:p>
            <a:pPr>
              <a:buFontTx/>
              <a:buNone/>
            </a:pPr>
            <a:r>
              <a:rPr lang="it-IT" altLang="it-IT" sz="2200" dirty="0">
                <a:solidFill>
                  <a:schemeClr val="tx2"/>
                </a:solidFill>
                <a:effectLst/>
                <a:latin typeface="Times New Roman" pitchFamily="18" charset="0"/>
                <a:sym typeface="Wingdings" pitchFamily="2" charset="2"/>
              </a:rPr>
              <a:t>1) CO</a:t>
            </a:r>
            <a:r>
              <a:rPr lang="it-IT" altLang="it-IT" sz="2200" baseline="-25000" dirty="0">
                <a:solidFill>
                  <a:schemeClr val="tx2"/>
                </a:solidFill>
                <a:effectLst/>
                <a:latin typeface="Times New Roman" pitchFamily="18" charset="0"/>
                <a:sym typeface="Wingdings" pitchFamily="2" charset="2"/>
              </a:rPr>
              <a:t>2 </a:t>
            </a:r>
            <a:r>
              <a:rPr lang="it-IT" altLang="it-IT" sz="2200" dirty="0">
                <a:solidFill>
                  <a:schemeClr val="tx2"/>
                </a:solidFill>
                <a:effectLst/>
                <a:latin typeface="Times New Roman" pitchFamily="18" charset="0"/>
                <a:sym typeface="Wingdings" pitchFamily="2" charset="2"/>
              </a:rPr>
              <a:t>+ H</a:t>
            </a:r>
            <a:r>
              <a:rPr lang="it-IT" altLang="it-IT" sz="2200" baseline="-25000" dirty="0">
                <a:solidFill>
                  <a:schemeClr val="tx2"/>
                </a:solidFill>
                <a:effectLst/>
                <a:latin typeface="Times New Roman" pitchFamily="18" charset="0"/>
                <a:sym typeface="Wingdings" pitchFamily="2" charset="2"/>
              </a:rPr>
              <a:t>2 </a:t>
            </a:r>
            <a:r>
              <a:rPr lang="it-IT" altLang="it-IT" sz="2200" dirty="0">
                <a:solidFill>
                  <a:schemeClr val="tx2"/>
                </a:solidFill>
                <a:latin typeface="Times New Roman" pitchFamily="18" charset="0"/>
                <a:sym typeface="Wingdings" pitchFamily="2" charset="2"/>
              </a:rPr>
              <a:t>↔ CO </a:t>
            </a:r>
            <a:r>
              <a:rPr lang="it-IT" altLang="it-IT" sz="2200" dirty="0">
                <a:solidFill>
                  <a:schemeClr val="tx2"/>
                </a:solidFill>
                <a:effectLst/>
                <a:latin typeface="Times New Roman" pitchFamily="18" charset="0"/>
                <a:sym typeface="Wingdings" pitchFamily="2" charset="2"/>
              </a:rPr>
              <a:t>+ H</a:t>
            </a:r>
            <a:r>
              <a:rPr lang="it-IT" altLang="it-IT" sz="2200" baseline="-25000" dirty="0">
                <a:solidFill>
                  <a:schemeClr val="tx2"/>
                </a:solidFill>
                <a:effectLst/>
                <a:latin typeface="Times New Roman" pitchFamily="18" charset="0"/>
                <a:sym typeface="Wingdings" pitchFamily="2" charset="2"/>
              </a:rPr>
              <a:t>2</a:t>
            </a:r>
            <a:r>
              <a:rPr lang="it-IT" altLang="it-IT" sz="2200" dirty="0">
                <a:solidFill>
                  <a:schemeClr val="tx2"/>
                </a:solidFill>
                <a:effectLst/>
                <a:latin typeface="Times New Roman" pitchFamily="18" charset="0"/>
                <a:sym typeface="Wingdings" pitchFamily="2" charset="2"/>
              </a:rPr>
              <a:t>O</a:t>
            </a:r>
          </a:p>
          <a:p>
            <a:pPr>
              <a:buFontTx/>
              <a:buNone/>
            </a:pPr>
            <a:r>
              <a:rPr lang="it-IT" altLang="it-IT" sz="2200" dirty="0">
                <a:solidFill>
                  <a:schemeClr val="tx2"/>
                </a:solidFill>
                <a:effectLst/>
                <a:latin typeface="Times New Roman" pitchFamily="18" charset="0"/>
                <a:sym typeface="Wingdings" pitchFamily="2" charset="2"/>
              </a:rPr>
              <a:t>2) O</a:t>
            </a:r>
            <a:r>
              <a:rPr lang="it-IT" altLang="it-IT" sz="2200" baseline="-25000" dirty="0">
                <a:solidFill>
                  <a:schemeClr val="tx2"/>
                </a:solidFill>
                <a:effectLst/>
                <a:latin typeface="Times New Roman" pitchFamily="18" charset="0"/>
                <a:sym typeface="Wingdings" pitchFamily="2" charset="2"/>
              </a:rPr>
              <a:t>2 </a:t>
            </a:r>
            <a:r>
              <a:rPr lang="it-IT" altLang="it-IT" sz="2200" dirty="0">
                <a:solidFill>
                  <a:schemeClr val="tx2"/>
                </a:solidFill>
                <a:effectLst/>
                <a:latin typeface="Times New Roman" pitchFamily="18" charset="0"/>
                <a:sym typeface="Wingdings" pitchFamily="2" charset="2"/>
              </a:rPr>
              <a:t>+ H</a:t>
            </a:r>
            <a:r>
              <a:rPr lang="it-IT" altLang="it-IT" sz="2200" baseline="-25000" dirty="0">
                <a:solidFill>
                  <a:schemeClr val="tx2"/>
                </a:solidFill>
                <a:effectLst/>
                <a:latin typeface="Times New Roman" pitchFamily="18" charset="0"/>
                <a:sym typeface="Wingdings" pitchFamily="2" charset="2"/>
              </a:rPr>
              <a:t>2 </a:t>
            </a:r>
            <a:r>
              <a:rPr lang="it-IT" altLang="it-IT" sz="2200" dirty="0">
                <a:solidFill>
                  <a:schemeClr val="tx2"/>
                </a:solidFill>
                <a:effectLst/>
                <a:latin typeface="Times New Roman" pitchFamily="18" charset="0"/>
                <a:sym typeface="Wingdings" pitchFamily="2" charset="2"/>
              </a:rPr>
              <a:t> H</a:t>
            </a:r>
            <a:r>
              <a:rPr lang="it-IT" altLang="it-IT" sz="2200" baseline="-25000" dirty="0">
                <a:solidFill>
                  <a:schemeClr val="tx2"/>
                </a:solidFill>
                <a:effectLst/>
                <a:latin typeface="Times New Roman" pitchFamily="18" charset="0"/>
                <a:sym typeface="Wingdings" pitchFamily="2" charset="2"/>
              </a:rPr>
              <a:t>2</a:t>
            </a:r>
            <a:r>
              <a:rPr lang="it-IT" altLang="it-IT" sz="2200" dirty="0">
                <a:solidFill>
                  <a:schemeClr val="tx2"/>
                </a:solidFill>
                <a:effectLst/>
                <a:latin typeface="Times New Roman" pitchFamily="18" charset="0"/>
                <a:sym typeface="Wingdings" pitchFamily="2" charset="2"/>
              </a:rPr>
              <a:t>O</a:t>
            </a:r>
          </a:p>
          <a:p>
            <a:pPr>
              <a:buFontTx/>
              <a:buNone/>
            </a:pPr>
            <a:r>
              <a:rPr lang="it-IT" altLang="it-IT" sz="2200" dirty="0">
                <a:solidFill>
                  <a:schemeClr val="tx2"/>
                </a:solidFill>
                <a:effectLst/>
                <a:latin typeface="Times New Roman" pitchFamily="18" charset="0"/>
                <a:sym typeface="Wingdings" pitchFamily="2" charset="2"/>
              </a:rPr>
              <a:t>3) </a:t>
            </a:r>
            <a:r>
              <a:rPr lang="it-IT" altLang="it-IT" sz="2200" dirty="0" err="1">
                <a:solidFill>
                  <a:schemeClr val="tx2"/>
                </a:solidFill>
                <a:effectLst/>
                <a:latin typeface="Times New Roman" pitchFamily="18" charset="0"/>
                <a:sym typeface="Wingdings" pitchFamily="2" charset="2"/>
              </a:rPr>
              <a:t>C</a:t>
            </a:r>
            <a:r>
              <a:rPr lang="it-IT" altLang="it-IT" sz="2200" baseline="-25000" dirty="0" err="1">
                <a:solidFill>
                  <a:schemeClr val="tx2"/>
                </a:solidFill>
                <a:effectLst/>
                <a:latin typeface="Times New Roman" pitchFamily="18" charset="0"/>
                <a:sym typeface="Wingdings" pitchFamily="2" charset="2"/>
              </a:rPr>
              <a:t>x</a:t>
            </a:r>
            <a:r>
              <a:rPr lang="it-IT" altLang="it-IT" sz="2200" dirty="0" err="1">
                <a:solidFill>
                  <a:schemeClr val="tx2"/>
                </a:solidFill>
                <a:effectLst/>
                <a:latin typeface="Times New Roman" pitchFamily="18" charset="0"/>
                <a:sym typeface="Wingdings" pitchFamily="2" charset="2"/>
              </a:rPr>
              <a:t>H</a:t>
            </a:r>
            <a:r>
              <a:rPr lang="it-IT" altLang="it-IT" sz="2200" baseline="-25000" dirty="0" err="1">
                <a:solidFill>
                  <a:schemeClr val="tx2"/>
                </a:solidFill>
                <a:effectLst/>
                <a:latin typeface="Times New Roman" pitchFamily="18" charset="0"/>
                <a:sym typeface="Wingdings" pitchFamily="2" charset="2"/>
              </a:rPr>
              <a:t>y</a:t>
            </a:r>
            <a:r>
              <a:rPr lang="it-IT" altLang="it-IT" sz="2200" baseline="-25000" dirty="0">
                <a:solidFill>
                  <a:schemeClr val="tx2"/>
                </a:solidFill>
                <a:effectLst/>
                <a:latin typeface="Times New Roman" pitchFamily="18" charset="0"/>
                <a:sym typeface="Wingdings" pitchFamily="2" charset="2"/>
              </a:rPr>
              <a:t> </a:t>
            </a:r>
            <a:r>
              <a:rPr lang="it-IT" altLang="it-IT" sz="2200" dirty="0">
                <a:solidFill>
                  <a:schemeClr val="tx2"/>
                </a:solidFill>
                <a:effectLst/>
                <a:latin typeface="Times New Roman" pitchFamily="18" charset="0"/>
                <a:sym typeface="Wingdings" pitchFamily="2" charset="2"/>
              </a:rPr>
              <a:t>+ O</a:t>
            </a:r>
            <a:r>
              <a:rPr lang="it-IT" altLang="it-IT" sz="2200" baseline="-25000" dirty="0">
                <a:solidFill>
                  <a:schemeClr val="tx2"/>
                </a:solidFill>
                <a:effectLst/>
                <a:latin typeface="Times New Roman" pitchFamily="18" charset="0"/>
                <a:sym typeface="Wingdings" pitchFamily="2" charset="2"/>
              </a:rPr>
              <a:t>2</a:t>
            </a:r>
            <a:r>
              <a:rPr lang="it-IT" altLang="it-IT" sz="2200" dirty="0">
                <a:solidFill>
                  <a:schemeClr val="tx2"/>
                </a:solidFill>
                <a:effectLst/>
                <a:latin typeface="Times New Roman" pitchFamily="18" charset="0"/>
                <a:sym typeface="Wingdings" pitchFamily="2" charset="2"/>
              </a:rPr>
              <a:t> CO</a:t>
            </a:r>
            <a:r>
              <a:rPr lang="it-IT" altLang="it-IT" sz="2200" baseline="-25000" dirty="0">
                <a:solidFill>
                  <a:schemeClr val="tx2"/>
                </a:solidFill>
                <a:effectLst/>
                <a:latin typeface="Times New Roman" pitchFamily="18" charset="0"/>
                <a:sym typeface="Wingdings" pitchFamily="2" charset="2"/>
              </a:rPr>
              <a:t>2 </a:t>
            </a:r>
            <a:r>
              <a:rPr lang="it-IT" altLang="it-IT" sz="2200" dirty="0">
                <a:solidFill>
                  <a:schemeClr val="tx2"/>
                </a:solidFill>
                <a:effectLst/>
                <a:latin typeface="Times New Roman" pitchFamily="18" charset="0"/>
                <a:sym typeface="Wingdings" pitchFamily="2" charset="2"/>
              </a:rPr>
              <a:t>+ H</a:t>
            </a:r>
            <a:r>
              <a:rPr lang="it-IT" altLang="it-IT" sz="2200" baseline="-25000" dirty="0">
                <a:solidFill>
                  <a:schemeClr val="tx2"/>
                </a:solidFill>
                <a:effectLst/>
                <a:latin typeface="Times New Roman" pitchFamily="18" charset="0"/>
                <a:sym typeface="Wingdings" pitchFamily="2" charset="2"/>
              </a:rPr>
              <a:t>2</a:t>
            </a:r>
            <a:r>
              <a:rPr lang="it-IT" altLang="it-IT" sz="2200" dirty="0">
                <a:solidFill>
                  <a:schemeClr val="tx2"/>
                </a:solidFill>
                <a:effectLst/>
                <a:latin typeface="Times New Roman" pitchFamily="18" charset="0"/>
                <a:sym typeface="Wingdings" pitchFamily="2" charset="2"/>
              </a:rPr>
              <a:t>O</a:t>
            </a:r>
          </a:p>
        </p:txBody>
      </p:sp>
    </p:spTree>
    <p:extLst>
      <p:ext uri="{BB962C8B-B14F-4D97-AF65-F5344CB8AC3E}">
        <p14:creationId xmlns:p14="http://schemas.microsoft.com/office/powerpoint/2010/main" val="37734969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115616" y="1844824"/>
            <a:ext cx="7054552" cy="3693319"/>
          </a:xfrm>
          <a:prstGeom prst="rect">
            <a:avLst/>
          </a:prstGeom>
        </p:spPr>
        <p:txBody>
          <a:bodyPr wrap="square">
            <a:spAutoFit/>
          </a:bodyPr>
          <a:lstStyle/>
          <a:p>
            <a:pPr>
              <a:buFont typeface="Arial" panose="020B0604020202020204" pitchFamily="34" charset="0"/>
              <a:buChar char="•"/>
            </a:pPr>
            <a:r>
              <a:rPr lang="it-IT" sz="2400" i="1" dirty="0">
                <a:solidFill>
                  <a:srgbClr val="FF0000"/>
                </a:solidFill>
              </a:rPr>
              <a:t> </a:t>
            </a:r>
            <a:r>
              <a:rPr lang="it-IT" sz="2400" b="1" i="1" dirty="0" err="1">
                <a:solidFill>
                  <a:srgbClr val="FF0000"/>
                </a:solidFill>
              </a:rPr>
              <a:t>Ultrahigh</a:t>
            </a:r>
            <a:r>
              <a:rPr lang="it-IT" sz="2400" b="1" i="1" dirty="0">
                <a:solidFill>
                  <a:srgbClr val="FF0000"/>
                </a:solidFill>
              </a:rPr>
              <a:t> </a:t>
            </a:r>
            <a:r>
              <a:rPr lang="it-IT" sz="2400" b="1" i="1" dirty="0" err="1">
                <a:solidFill>
                  <a:srgbClr val="FF0000"/>
                </a:solidFill>
              </a:rPr>
              <a:t>vacuum</a:t>
            </a:r>
            <a:r>
              <a:rPr lang="it-IT" sz="2400" b="1" i="1" dirty="0">
                <a:solidFill>
                  <a:srgbClr val="FF0000"/>
                </a:solidFill>
              </a:rPr>
              <a:t> CVD </a:t>
            </a:r>
            <a:r>
              <a:rPr lang="it-IT" sz="2400" dirty="0"/>
              <a:t>(UHVCVD) – CVD </a:t>
            </a:r>
            <a:r>
              <a:rPr lang="it-IT" sz="2400" dirty="0" err="1"/>
              <a:t>at</a:t>
            </a:r>
            <a:r>
              <a:rPr lang="it-IT" sz="2400" dirty="0"/>
              <a:t> </a:t>
            </a:r>
            <a:r>
              <a:rPr lang="it-IT" sz="2400" dirty="0" err="1"/>
              <a:t>very</a:t>
            </a:r>
            <a:r>
              <a:rPr lang="it-IT" sz="2400" dirty="0"/>
              <a:t> </a:t>
            </a:r>
            <a:r>
              <a:rPr lang="it-IT" sz="2400" dirty="0" err="1"/>
              <a:t>low</a:t>
            </a:r>
            <a:r>
              <a:rPr lang="it-IT" sz="2400" dirty="0"/>
              <a:t> pressure, </a:t>
            </a:r>
            <a:r>
              <a:rPr lang="it-IT" sz="2400" dirty="0" err="1"/>
              <a:t>typically</a:t>
            </a:r>
            <a:r>
              <a:rPr lang="it-IT" sz="2400" dirty="0"/>
              <a:t> </a:t>
            </a:r>
            <a:r>
              <a:rPr lang="it-IT" sz="2400" dirty="0" err="1"/>
              <a:t>below</a:t>
            </a:r>
            <a:r>
              <a:rPr lang="it-IT" sz="2400" dirty="0"/>
              <a:t> 10</a:t>
            </a:r>
            <a:r>
              <a:rPr lang="it-IT" sz="2400" baseline="30000" dirty="0"/>
              <a:t>−6</a:t>
            </a:r>
            <a:r>
              <a:rPr lang="it-IT" sz="2400" dirty="0"/>
              <a:t> </a:t>
            </a:r>
            <a:r>
              <a:rPr lang="it-IT" sz="2400" dirty="0" err="1"/>
              <a:t>Pa</a:t>
            </a:r>
            <a:r>
              <a:rPr lang="it-IT" sz="2400" dirty="0"/>
              <a:t> ( ≈ 10</a:t>
            </a:r>
            <a:r>
              <a:rPr lang="it-IT" sz="2400" baseline="30000" dirty="0"/>
              <a:t>−8</a:t>
            </a:r>
            <a:r>
              <a:rPr lang="it-IT" sz="2400" dirty="0"/>
              <a:t> torr). </a:t>
            </a:r>
          </a:p>
          <a:p>
            <a:pPr>
              <a:buFont typeface="Arial" panose="020B0604020202020204" pitchFamily="34" charset="0"/>
              <a:buChar char="•"/>
            </a:pPr>
            <a:endParaRPr lang="it-IT" sz="2400" dirty="0"/>
          </a:p>
          <a:p>
            <a:pPr>
              <a:buFont typeface="Arial" panose="020B0604020202020204" pitchFamily="34" charset="0"/>
              <a:buChar char="•"/>
            </a:pPr>
            <a:r>
              <a:rPr lang="it-IT" sz="2400" dirty="0"/>
              <a:t> </a:t>
            </a:r>
            <a:r>
              <a:rPr lang="it-IT" sz="2400" b="1" i="1" dirty="0" err="1">
                <a:solidFill>
                  <a:schemeClr val="accent3">
                    <a:lumMod val="50000"/>
                  </a:schemeClr>
                </a:solidFill>
              </a:rPr>
              <a:t>Low</a:t>
            </a:r>
            <a:r>
              <a:rPr lang="it-IT" sz="2400" b="1" i="1" dirty="0">
                <a:solidFill>
                  <a:schemeClr val="accent3">
                    <a:lumMod val="50000"/>
                  </a:schemeClr>
                </a:solidFill>
              </a:rPr>
              <a:t>-pressure CVD </a:t>
            </a:r>
            <a:r>
              <a:rPr lang="it-IT" sz="2400" dirty="0"/>
              <a:t>(LPCVD) – CVD </a:t>
            </a:r>
            <a:r>
              <a:rPr lang="it-IT" sz="2400" dirty="0" err="1"/>
              <a:t>at</a:t>
            </a:r>
            <a:r>
              <a:rPr lang="it-IT" sz="2400" dirty="0"/>
              <a:t> sub-</a:t>
            </a:r>
            <a:r>
              <a:rPr lang="it-IT" sz="2400" dirty="0" err="1"/>
              <a:t>atmospheric</a:t>
            </a:r>
            <a:r>
              <a:rPr lang="it-IT" sz="2400" dirty="0"/>
              <a:t> </a:t>
            </a:r>
            <a:r>
              <a:rPr lang="it-IT" sz="2400" dirty="0" err="1"/>
              <a:t>pressures</a:t>
            </a:r>
            <a:r>
              <a:rPr lang="it-IT" sz="2400" dirty="0"/>
              <a:t>. </a:t>
            </a:r>
            <a:r>
              <a:rPr lang="it-IT" sz="2400" dirty="0" err="1"/>
              <a:t>Reduced</a:t>
            </a:r>
            <a:r>
              <a:rPr lang="it-IT" sz="2400" dirty="0"/>
              <a:t> </a:t>
            </a:r>
            <a:r>
              <a:rPr lang="it-IT" sz="2400" dirty="0" err="1"/>
              <a:t>pressures</a:t>
            </a:r>
            <a:r>
              <a:rPr lang="it-IT" sz="2400" dirty="0"/>
              <a:t> </a:t>
            </a:r>
            <a:r>
              <a:rPr lang="it-IT" sz="2400" dirty="0" err="1"/>
              <a:t>tend</a:t>
            </a:r>
            <a:r>
              <a:rPr lang="it-IT" sz="2400" dirty="0"/>
              <a:t> to reduce </a:t>
            </a:r>
            <a:r>
              <a:rPr lang="it-IT" sz="2400" dirty="0" err="1"/>
              <a:t>unwanted</a:t>
            </a:r>
            <a:r>
              <a:rPr lang="it-IT" sz="2400" dirty="0"/>
              <a:t> gas-</a:t>
            </a:r>
            <a:r>
              <a:rPr lang="it-IT" sz="2400" dirty="0" err="1"/>
              <a:t>phase</a:t>
            </a:r>
            <a:r>
              <a:rPr lang="it-IT" sz="2400" dirty="0"/>
              <a:t> </a:t>
            </a:r>
            <a:r>
              <a:rPr lang="it-IT" sz="2400" dirty="0" err="1"/>
              <a:t>reactions</a:t>
            </a:r>
            <a:r>
              <a:rPr lang="it-IT" sz="2400" dirty="0"/>
              <a:t> and </a:t>
            </a:r>
            <a:r>
              <a:rPr lang="it-IT" sz="2400" dirty="0" err="1"/>
              <a:t>improve</a:t>
            </a:r>
            <a:r>
              <a:rPr lang="it-IT" sz="2400" dirty="0"/>
              <a:t> </a:t>
            </a:r>
            <a:r>
              <a:rPr lang="it-IT" sz="2400" dirty="0" err="1"/>
              <a:t>product</a:t>
            </a:r>
            <a:r>
              <a:rPr lang="it-IT" sz="2400" dirty="0"/>
              <a:t> </a:t>
            </a:r>
            <a:r>
              <a:rPr lang="it-IT" sz="2400" dirty="0" err="1"/>
              <a:t>uniformity</a:t>
            </a:r>
            <a:r>
              <a:rPr lang="it-IT" sz="2400" dirty="0"/>
              <a:t>.</a:t>
            </a:r>
          </a:p>
          <a:p>
            <a:pPr>
              <a:buFont typeface="Arial" panose="020B0604020202020204" pitchFamily="34" charset="0"/>
              <a:buChar char="•"/>
            </a:pPr>
            <a:endParaRPr lang="it-IT" sz="2400" dirty="0"/>
          </a:p>
          <a:p>
            <a:pPr>
              <a:buFont typeface="Arial" panose="020B0604020202020204" pitchFamily="34" charset="0"/>
              <a:buChar char="•"/>
            </a:pPr>
            <a:r>
              <a:rPr lang="it-IT" sz="2400" dirty="0"/>
              <a:t> </a:t>
            </a:r>
            <a:r>
              <a:rPr lang="it-IT" sz="2400" b="1" i="1" dirty="0" err="1">
                <a:solidFill>
                  <a:srgbClr val="FFC000"/>
                </a:solidFill>
              </a:rPr>
              <a:t>Atmospheric</a:t>
            </a:r>
            <a:r>
              <a:rPr lang="it-IT" sz="2400" b="1" i="1" dirty="0">
                <a:solidFill>
                  <a:srgbClr val="FFC000"/>
                </a:solidFill>
              </a:rPr>
              <a:t> pressure CVD </a:t>
            </a:r>
            <a:r>
              <a:rPr lang="it-IT" sz="2400" dirty="0"/>
              <a:t>(APCVD) – CVD </a:t>
            </a:r>
            <a:r>
              <a:rPr lang="it-IT" sz="2400" dirty="0" err="1"/>
              <a:t>at</a:t>
            </a:r>
            <a:r>
              <a:rPr lang="it-IT" sz="2400" dirty="0"/>
              <a:t> </a:t>
            </a:r>
            <a:r>
              <a:rPr lang="it-IT" sz="2400" dirty="0" err="1"/>
              <a:t>atmospheric</a:t>
            </a:r>
            <a:r>
              <a:rPr lang="it-IT" sz="2400" dirty="0"/>
              <a:t> pressure.</a:t>
            </a:r>
          </a:p>
          <a:p>
            <a:pPr>
              <a:buFont typeface="Arial" panose="020B0604020202020204" pitchFamily="34" charset="0"/>
              <a:buChar char="•"/>
            </a:pPr>
            <a:endParaRPr lang="it-IT" dirty="0"/>
          </a:p>
        </p:txBody>
      </p:sp>
      <p:sp>
        <p:nvSpPr>
          <p:cNvPr id="6" name="Titolo 1"/>
          <p:cNvSpPr>
            <a:spLocks noGrp="1"/>
          </p:cNvSpPr>
          <p:nvPr>
            <p:ph type="title"/>
          </p:nvPr>
        </p:nvSpPr>
        <p:spPr>
          <a:xfrm>
            <a:off x="457200" y="274638"/>
            <a:ext cx="8229600" cy="1143000"/>
          </a:xfrm>
        </p:spPr>
        <p:txBody>
          <a:bodyPr/>
          <a:lstStyle/>
          <a:p>
            <a:r>
              <a:rPr lang="it-IT" dirty="0" err="1">
                <a:solidFill>
                  <a:srgbClr val="0070C0"/>
                </a:solidFill>
              </a:rPr>
              <a:t>Chemical</a:t>
            </a:r>
            <a:r>
              <a:rPr lang="it-IT" dirty="0">
                <a:solidFill>
                  <a:srgbClr val="0070C0"/>
                </a:solidFill>
              </a:rPr>
              <a:t> </a:t>
            </a:r>
            <a:r>
              <a:rPr lang="it-IT" dirty="0" err="1">
                <a:solidFill>
                  <a:srgbClr val="0070C0"/>
                </a:solidFill>
              </a:rPr>
              <a:t>Vapor</a:t>
            </a:r>
            <a:r>
              <a:rPr lang="it-IT" dirty="0">
                <a:solidFill>
                  <a:srgbClr val="0070C0"/>
                </a:solidFill>
              </a:rPr>
              <a:t> </a:t>
            </a:r>
            <a:r>
              <a:rPr lang="it-IT" dirty="0" err="1">
                <a:solidFill>
                  <a:srgbClr val="0070C0"/>
                </a:solidFill>
              </a:rPr>
              <a:t>Deposition</a:t>
            </a:r>
            <a:endParaRPr lang="it-IT" dirty="0">
              <a:solidFill>
                <a:srgbClr val="0070C0"/>
              </a:solidFill>
            </a:endParaRPr>
          </a:p>
        </p:txBody>
      </p:sp>
    </p:spTree>
    <p:extLst>
      <p:ext uri="{BB962C8B-B14F-4D97-AF65-F5344CB8AC3E}">
        <p14:creationId xmlns:p14="http://schemas.microsoft.com/office/powerpoint/2010/main" val="1975732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533400" y="137160"/>
            <a:ext cx="8229600" cy="1143000"/>
          </a:xfrm>
          <a:prstGeom prst="rect">
            <a:avLst/>
          </a:prstGeom>
          <a:noFill/>
          <a:ln w="9525">
            <a:noFill/>
            <a:miter lim="800000"/>
            <a:headEnd/>
            <a:tailEnd/>
          </a:ln>
        </p:spPr>
        <p:txBody>
          <a:bodyPr anchor="ctr"/>
          <a:lstStyle/>
          <a:p>
            <a:pPr algn="ctr" eaLnBrk="0" hangingPunct="0">
              <a:defRPr/>
            </a:pPr>
            <a:r>
              <a:rPr lang="en-US" sz="4400" kern="0" dirty="0">
                <a:solidFill>
                  <a:schemeClr val="tx2"/>
                </a:solidFill>
                <a:latin typeface="+mj-lt"/>
                <a:ea typeface="+mj-ea"/>
                <a:cs typeface="+mj-cs"/>
              </a:rPr>
              <a:t>Flame Pyrolysis: Nozzle Quenching</a:t>
            </a:r>
          </a:p>
        </p:txBody>
      </p:sp>
      <p:sp>
        <p:nvSpPr>
          <p:cNvPr id="3" name="Rectangle 4"/>
          <p:cNvSpPr/>
          <p:nvPr/>
        </p:nvSpPr>
        <p:spPr>
          <a:xfrm>
            <a:off x="6858000" y="3810000"/>
            <a:ext cx="1219200" cy="2133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Oval 5"/>
          <p:cNvSpPr/>
          <p:nvPr/>
        </p:nvSpPr>
        <p:spPr>
          <a:xfrm>
            <a:off x="7315200" y="4876800"/>
            <a:ext cx="46038"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6"/>
          <p:cNvSpPr/>
          <p:nvPr/>
        </p:nvSpPr>
        <p:spPr>
          <a:xfrm>
            <a:off x="7467600" y="4876800"/>
            <a:ext cx="46038"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7"/>
          <p:cNvSpPr/>
          <p:nvPr/>
        </p:nvSpPr>
        <p:spPr>
          <a:xfrm>
            <a:off x="7391400" y="4953000"/>
            <a:ext cx="46038"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8"/>
          <p:cNvSpPr/>
          <p:nvPr/>
        </p:nvSpPr>
        <p:spPr>
          <a:xfrm>
            <a:off x="7391400" y="4724400"/>
            <a:ext cx="46038"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9"/>
          <p:cNvSpPr/>
          <p:nvPr/>
        </p:nvSpPr>
        <p:spPr>
          <a:xfrm>
            <a:off x="7497763" y="4724400"/>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10"/>
          <p:cNvSpPr/>
          <p:nvPr/>
        </p:nvSpPr>
        <p:spPr>
          <a:xfrm>
            <a:off x="7467600" y="4953000"/>
            <a:ext cx="46038"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11"/>
          <p:cNvSpPr/>
          <p:nvPr/>
        </p:nvSpPr>
        <p:spPr>
          <a:xfrm>
            <a:off x="7315200" y="4800600"/>
            <a:ext cx="46038"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2"/>
          <p:cNvSpPr/>
          <p:nvPr/>
        </p:nvSpPr>
        <p:spPr>
          <a:xfrm>
            <a:off x="7543800" y="4800600"/>
            <a:ext cx="46038"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4"/>
          <p:cNvSpPr/>
          <p:nvPr/>
        </p:nvSpPr>
        <p:spPr>
          <a:xfrm>
            <a:off x="7391400" y="4800600"/>
            <a:ext cx="46038"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5"/>
          <p:cNvSpPr/>
          <p:nvPr/>
        </p:nvSpPr>
        <p:spPr>
          <a:xfrm>
            <a:off x="7391400" y="3962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6"/>
          <p:cNvSpPr/>
          <p:nvPr/>
        </p:nvSpPr>
        <p:spPr>
          <a:xfrm>
            <a:off x="8001000" y="2895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7"/>
          <p:cNvSpPr/>
          <p:nvPr/>
        </p:nvSpPr>
        <p:spPr>
          <a:xfrm>
            <a:off x="8153400" y="3048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Oval 18"/>
          <p:cNvSpPr/>
          <p:nvPr/>
        </p:nvSpPr>
        <p:spPr>
          <a:xfrm>
            <a:off x="7848600" y="3200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9"/>
          <p:cNvSpPr/>
          <p:nvPr/>
        </p:nvSpPr>
        <p:spPr>
          <a:xfrm>
            <a:off x="7924800" y="3352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20"/>
          <p:cNvSpPr/>
          <p:nvPr/>
        </p:nvSpPr>
        <p:spPr>
          <a:xfrm>
            <a:off x="7315200" y="4191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Oval 21"/>
          <p:cNvSpPr/>
          <p:nvPr/>
        </p:nvSpPr>
        <p:spPr>
          <a:xfrm>
            <a:off x="7543800" y="4038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Oval 22"/>
          <p:cNvSpPr/>
          <p:nvPr/>
        </p:nvSpPr>
        <p:spPr>
          <a:xfrm>
            <a:off x="7391400" y="4267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Oval 23"/>
          <p:cNvSpPr/>
          <p:nvPr/>
        </p:nvSpPr>
        <p:spPr>
          <a:xfrm>
            <a:off x="7543800" y="4191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Oval 24"/>
          <p:cNvSpPr/>
          <p:nvPr/>
        </p:nvSpPr>
        <p:spPr>
          <a:xfrm>
            <a:off x="7315200" y="4038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Oval 25"/>
          <p:cNvSpPr/>
          <p:nvPr/>
        </p:nvSpPr>
        <p:spPr>
          <a:xfrm>
            <a:off x="7391400" y="4114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Oval 26"/>
          <p:cNvSpPr/>
          <p:nvPr/>
        </p:nvSpPr>
        <p:spPr>
          <a:xfrm>
            <a:off x="8077200" y="3200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7"/>
          <p:cNvSpPr/>
          <p:nvPr/>
        </p:nvSpPr>
        <p:spPr>
          <a:xfrm>
            <a:off x="8153400" y="2819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Oval 28"/>
          <p:cNvSpPr/>
          <p:nvPr/>
        </p:nvSpPr>
        <p:spPr>
          <a:xfrm>
            <a:off x="7924800" y="3048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Oval 44"/>
          <p:cNvSpPr/>
          <p:nvPr/>
        </p:nvSpPr>
        <p:spPr>
          <a:xfrm>
            <a:off x="7467600" y="4191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Oval 47"/>
          <p:cNvSpPr/>
          <p:nvPr/>
        </p:nvSpPr>
        <p:spPr>
          <a:xfrm>
            <a:off x="6918325" y="3505200"/>
            <a:ext cx="46038"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Oval 48"/>
          <p:cNvSpPr/>
          <p:nvPr/>
        </p:nvSpPr>
        <p:spPr>
          <a:xfrm>
            <a:off x="6888163" y="3551238"/>
            <a:ext cx="46037"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Oval 49"/>
          <p:cNvSpPr/>
          <p:nvPr/>
        </p:nvSpPr>
        <p:spPr>
          <a:xfrm>
            <a:off x="6842125" y="3505200"/>
            <a:ext cx="46038"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Oval 50"/>
          <p:cNvSpPr/>
          <p:nvPr/>
        </p:nvSpPr>
        <p:spPr>
          <a:xfrm>
            <a:off x="6811963" y="3475038"/>
            <a:ext cx="46037"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Oval 51"/>
          <p:cNvSpPr/>
          <p:nvPr/>
        </p:nvSpPr>
        <p:spPr>
          <a:xfrm>
            <a:off x="6918325" y="3475038"/>
            <a:ext cx="46038"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Oval 52"/>
          <p:cNvSpPr/>
          <p:nvPr/>
        </p:nvSpPr>
        <p:spPr>
          <a:xfrm>
            <a:off x="6888163" y="3581400"/>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Oval 53"/>
          <p:cNvSpPr/>
          <p:nvPr/>
        </p:nvSpPr>
        <p:spPr>
          <a:xfrm>
            <a:off x="6811963" y="3551238"/>
            <a:ext cx="46037"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Oval 54"/>
          <p:cNvSpPr/>
          <p:nvPr/>
        </p:nvSpPr>
        <p:spPr>
          <a:xfrm>
            <a:off x="6964363" y="3551238"/>
            <a:ext cx="46037"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Oval 55"/>
          <p:cNvSpPr/>
          <p:nvPr/>
        </p:nvSpPr>
        <p:spPr>
          <a:xfrm>
            <a:off x="6888163" y="3475038"/>
            <a:ext cx="46037"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Oval 74"/>
          <p:cNvSpPr/>
          <p:nvPr/>
        </p:nvSpPr>
        <p:spPr>
          <a:xfrm>
            <a:off x="7040563" y="3276600"/>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Oval 75"/>
          <p:cNvSpPr/>
          <p:nvPr/>
        </p:nvSpPr>
        <p:spPr>
          <a:xfrm>
            <a:off x="7010400" y="3322638"/>
            <a:ext cx="46038"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Oval 76"/>
          <p:cNvSpPr/>
          <p:nvPr/>
        </p:nvSpPr>
        <p:spPr>
          <a:xfrm>
            <a:off x="6964363" y="3276600"/>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Oval 77"/>
          <p:cNvSpPr/>
          <p:nvPr/>
        </p:nvSpPr>
        <p:spPr>
          <a:xfrm>
            <a:off x="6934200" y="3246438"/>
            <a:ext cx="46038"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Oval 78"/>
          <p:cNvSpPr/>
          <p:nvPr/>
        </p:nvSpPr>
        <p:spPr>
          <a:xfrm>
            <a:off x="7040563" y="3246438"/>
            <a:ext cx="46037"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Oval 79"/>
          <p:cNvSpPr/>
          <p:nvPr/>
        </p:nvSpPr>
        <p:spPr>
          <a:xfrm>
            <a:off x="7010400" y="3352800"/>
            <a:ext cx="46038"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Oval 80"/>
          <p:cNvSpPr/>
          <p:nvPr/>
        </p:nvSpPr>
        <p:spPr>
          <a:xfrm>
            <a:off x="6934200" y="3322638"/>
            <a:ext cx="46038"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Oval 81"/>
          <p:cNvSpPr/>
          <p:nvPr/>
        </p:nvSpPr>
        <p:spPr>
          <a:xfrm>
            <a:off x="7010400" y="3124200"/>
            <a:ext cx="46038"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Oval 82"/>
          <p:cNvSpPr/>
          <p:nvPr/>
        </p:nvSpPr>
        <p:spPr>
          <a:xfrm>
            <a:off x="7010400" y="3246438"/>
            <a:ext cx="46038"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Oval 83"/>
          <p:cNvSpPr/>
          <p:nvPr/>
        </p:nvSpPr>
        <p:spPr>
          <a:xfrm>
            <a:off x="6735763" y="3276600"/>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Oval 84"/>
          <p:cNvSpPr/>
          <p:nvPr/>
        </p:nvSpPr>
        <p:spPr>
          <a:xfrm>
            <a:off x="6705600" y="3322638"/>
            <a:ext cx="46038"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Oval 85"/>
          <p:cNvSpPr/>
          <p:nvPr/>
        </p:nvSpPr>
        <p:spPr>
          <a:xfrm>
            <a:off x="6659563" y="3276600"/>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Oval 86"/>
          <p:cNvSpPr/>
          <p:nvPr/>
        </p:nvSpPr>
        <p:spPr>
          <a:xfrm>
            <a:off x="6629400" y="3246438"/>
            <a:ext cx="46038"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Oval 87"/>
          <p:cNvSpPr/>
          <p:nvPr/>
        </p:nvSpPr>
        <p:spPr>
          <a:xfrm>
            <a:off x="6735763" y="3246438"/>
            <a:ext cx="46037"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Oval 88"/>
          <p:cNvSpPr/>
          <p:nvPr/>
        </p:nvSpPr>
        <p:spPr>
          <a:xfrm>
            <a:off x="6705600" y="3352800"/>
            <a:ext cx="46038"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Oval 89"/>
          <p:cNvSpPr/>
          <p:nvPr/>
        </p:nvSpPr>
        <p:spPr>
          <a:xfrm>
            <a:off x="6629400" y="3322638"/>
            <a:ext cx="46038"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Oval 90"/>
          <p:cNvSpPr/>
          <p:nvPr/>
        </p:nvSpPr>
        <p:spPr>
          <a:xfrm>
            <a:off x="6781800" y="3322638"/>
            <a:ext cx="46038"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Oval 91"/>
          <p:cNvSpPr/>
          <p:nvPr/>
        </p:nvSpPr>
        <p:spPr>
          <a:xfrm>
            <a:off x="6705600" y="3246438"/>
            <a:ext cx="46038"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Oval 92"/>
          <p:cNvSpPr/>
          <p:nvPr/>
        </p:nvSpPr>
        <p:spPr>
          <a:xfrm>
            <a:off x="6888163" y="3124200"/>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Oval 93"/>
          <p:cNvSpPr/>
          <p:nvPr/>
        </p:nvSpPr>
        <p:spPr>
          <a:xfrm>
            <a:off x="6858000" y="3170238"/>
            <a:ext cx="46038"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Oval 94"/>
          <p:cNvSpPr/>
          <p:nvPr/>
        </p:nvSpPr>
        <p:spPr>
          <a:xfrm>
            <a:off x="6811963" y="3124200"/>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Oval 95"/>
          <p:cNvSpPr/>
          <p:nvPr/>
        </p:nvSpPr>
        <p:spPr>
          <a:xfrm>
            <a:off x="6781800" y="3094038"/>
            <a:ext cx="46038"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 name="Oval 96"/>
          <p:cNvSpPr/>
          <p:nvPr/>
        </p:nvSpPr>
        <p:spPr>
          <a:xfrm>
            <a:off x="6888163" y="3094038"/>
            <a:ext cx="46037"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Oval 97"/>
          <p:cNvSpPr/>
          <p:nvPr/>
        </p:nvSpPr>
        <p:spPr>
          <a:xfrm>
            <a:off x="6858000" y="3200400"/>
            <a:ext cx="46038"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Oval 98"/>
          <p:cNvSpPr/>
          <p:nvPr/>
        </p:nvSpPr>
        <p:spPr>
          <a:xfrm>
            <a:off x="6781800" y="3170238"/>
            <a:ext cx="46038"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Oval 99"/>
          <p:cNvSpPr/>
          <p:nvPr/>
        </p:nvSpPr>
        <p:spPr>
          <a:xfrm>
            <a:off x="6934200" y="3170238"/>
            <a:ext cx="46038"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Oval 100"/>
          <p:cNvSpPr/>
          <p:nvPr/>
        </p:nvSpPr>
        <p:spPr>
          <a:xfrm>
            <a:off x="6858000" y="3094038"/>
            <a:ext cx="46038"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 name="Oval 101"/>
          <p:cNvSpPr/>
          <p:nvPr/>
        </p:nvSpPr>
        <p:spPr>
          <a:xfrm>
            <a:off x="6858000" y="3398838"/>
            <a:ext cx="46038"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 name="Oval 102"/>
          <p:cNvSpPr/>
          <p:nvPr/>
        </p:nvSpPr>
        <p:spPr>
          <a:xfrm>
            <a:off x="6645275" y="3154363"/>
            <a:ext cx="44450"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Oval 103"/>
          <p:cNvSpPr/>
          <p:nvPr/>
        </p:nvSpPr>
        <p:spPr>
          <a:xfrm>
            <a:off x="6645275" y="3124200"/>
            <a:ext cx="44450"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Oval 104"/>
          <p:cNvSpPr/>
          <p:nvPr/>
        </p:nvSpPr>
        <p:spPr>
          <a:xfrm>
            <a:off x="6689725" y="3200400"/>
            <a:ext cx="46038"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 name="Oval 105"/>
          <p:cNvSpPr/>
          <p:nvPr/>
        </p:nvSpPr>
        <p:spPr>
          <a:xfrm>
            <a:off x="6765925" y="2925763"/>
            <a:ext cx="46038"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Oval 106"/>
          <p:cNvSpPr/>
          <p:nvPr/>
        </p:nvSpPr>
        <p:spPr>
          <a:xfrm>
            <a:off x="6735763" y="2971800"/>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 name="Oval 107"/>
          <p:cNvSpPr/>
          <p:nvPr/>
        </p:nvSpPr>
        <p:spPr>
          <a:xfrm>
            <a:off x="6689725" y="2925763"/>
            <a:ext cx="46038"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Oval 108"/>
          <p:cNvSpPr/>
          <p:nvPr/>
        </p:nvSpPr>
        <p:spPr>
          <a:xfrm>
            <a:off x="6659563" y="2895600"/>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 name="Oval 109"/>
          <p:cNvSpPr/>
          <p:nvPr/>
        </p:nvSpPr>
        <p:spPr>
          <a:xfrm>
            <a:off x="6765925" y="2895600"/>
            <a:ext cx="46038"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Oval 110"/>
          <p:cNvSpPr/>
          <p:nvPr/>
        </p:nvSpPr>
        <p:spPr>
          <a:xfrm>
            <a:off x="6735763" y="3001963"/>
            <a:ext cx="46037"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 name="Oval 111"/>
          <p:cNvSpPr/>
          <p:nvPr/>
        </p:nvSpPr>
        <p:spPr>
          <a:xfrm>
            <a:off x="6659563" y="2971800"/>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 name="Oval 112"/>
          <p:cNvSpPr/>
          <p:nvPr/>
        </p:nvSpPr>
        <p:spPr>
          <a:xfrm>
            <a:off x="6811963" y="2971800"/>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Oval 113"/>
          <p:cNvSpPr/>
          <p:nvPr/>
        </p:nvSpPr>
        <p:spPr>
          <a:xfrm>
            <a:off x="6735763" y="2895600"/>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Oval 114"/>
          <p:cNvSpPr/>
          <p:nvPr/>
        </p:nvSpPr>
        <p:spPr>
          <a:xfrm>
            <a:off x="6400800" y="2133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 name="Oval 115"/>
          <p:cNvSpPr/>
          <p:nvPr/>
        </p:nvSpPr>
        <p:spPr>
          <a:xfrm>
            <a:off x="6553200" y="2286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 name="Oval 116"/>
          <p:cNvSpPr/>
          <p:nvPr/>
        </p:nvSpPr>
        <p:spPr>
          <a:xfrm>
            <a:off x="6553200" y="2362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 name="Oval 117"/>
          <p:cNvSpPr/>
          <p:nvPr/>
        </p:nvSpPr>
        <p:spPr>
          <a:xfrm>
            <a:off x="6400800" y="2286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 name="Oval 118"/>
          <p:cNvSpPr/>
          <p:nvPr/>
        </p:nvSpPr>
        <p:spPr>
          <a:xfrm>
            <a:off x="6477000" y="2209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 name="Oval 119"/>
          <p:cNvSpPr/>
          <p:nvPr/>
        </p:nvSpPr>
        <p:spPr>
          <a:xfrm>
            <a:off x="6553200" y="2133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3" name="Oval 120"/>
          <p:cNvSpPr/>
          <p:nvPr/>
        </p:nvSpPr>
        <p:spPr>
          <a:xfrm>
            <a:off x="6705600" y="2286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 name="Oval 121"/>
          <p:cNvSpPr/>
          <p:nvPr/>
        </p:nvSpPr>
        <p:spPr>
          <a:xfrm>
            <a:off x="6324600" y="2057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 name="Oval 122"/>
          <p:cNvSpPr/>
          <p:nvPr/>
        </p:nvSpPr>
        <p:spPr>
          <a:xfrm>
            <a:off x="6324600" y="2209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6" name="Oval 123"/>
          <p:cNvSpPr/>
          <p:nvPr/>
        </p:nvSpPr>
        <p:spPr>
          <a:xfrm>
            <a:off x="6705600" y="2438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 name="Oval 124"/>
          <p:cNvSpPr/>
          <p:nvPr/>
        </p:nvSpPr>
        <p:spPr>
          <a:xfrm>
            <a:off x="6400800" y="1981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 name="Oval 125"/>
          <p:cNvSpPr/>
          <p:nvPr/>
        </p:nvSpPr>
        <p:spPr>
          <a:xfrm>
            <a:off x="8305800" y="2057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9" name="Oval 126"/>
          <p:cNvSpPr/>
          <p:nvPr/>
        </p:nvSpPr>
        <p:spPr>
          <a:xfrm>
            <a:off x="8153400" y="2362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0" name="Oval 127"/>
          <p:cNvSpPr/>
          <p:nvPr/>
        </p:nvSpPr>
        <p:spPr>
          <a:xfrm>
            <a:off x="8001000" y="2057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1" name="Oval 129"/>
          <p:cNvSpPr/>
          <p:nvPr/>
        </p:nvSpPr>
        <p:spPr>
          <a:xfrm>
            <a:off x="7924800" y="2362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 name="Oval 130"/>
          <p:cNvSpPr/>
          <p:nvPr/>
        </p:nvSpPr>
        <p:spPr>
          <a:xfrm>
            <a:off x="8382000" y="1828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93" name="Straight Arrow Connector 132"/>
          <p:cNvCxnSpPr/>
          <p:nvPr/>
        </p:nvCxnSpPr>
        <p:spPr>
          <a:xfrm rot="5400000" flipH="1" flipV="1">
            <a:off x="7353301" y="4533900"/>
            <a:ext cx="228600"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133"/>
          <p:cNvCxnSpPr/>
          <p:nvPr/>
        </p:nvCxnSpPr>
        <p:spPr>
          <a:xfrm rot="5400000" flipH="1" flipV="1">
            <a:off x="7352507" y="5218906"/>
            <a:ext cx="228600"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134"/>
          <p:cNvCxnSpPr/>
          <p:nvPr/>
        </p:nvCxnSpPr>
        <p:spPr>
          <a:xfrm rot="16200000" flipV="1">
            <a:off x="7086600" y="3505200"/>
            <a:ext cx="2286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136"/>
          <p:cNvCxnSpPr/>
          <p:nvPr/>
        </p:nvCxnSpPr>
        <p:spPr>
          <a:xfrm flipV="1">
            <a:off x="7620000" y="3505200"/>
            <a:ext cx="250825"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145"/>
          <p:cNvCxnSpPr/>
          <p:nvPr/>
        </p:nvCxnSpPr>
        <p:spPr>
          <a:xfrm rot="5400000" flipH="1" flipV="1">
            <a:off x="6590507" y="2704306"/>
            <a:ext cx="228600"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146"/>
          <p:cNvCxnSpPr/>
          <p:nvPr/>
        </p:nvCxnSpPr>
        <p:spPr>
          <a:xfrm rot="5400000" flipH="1" flipV="1">
            <a:off x="7963694" y="2704306"/>
            <a:ext cx="228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9" name="TextBox 147"/>
          <p:cNvSpPr txBox="1">
            <a:spLocks noChangeArrowheads="1"/>
          </p:cNvSpPr>
          <p:nvPr/>
        </p:nvSpPr>
        <p:spPr bwMode="auto">
          <a:xfrm>
            <a:off x="7123113" y="5410200"/>
            <a:ext cx="6492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t>Vapor</a:t>
            </a:r>
          </a:p>
        </p:txBody>
      </p:sp>
      <p:sp>
        <p:nvSpPr>
          <p:cNvPr id="100" name="Rectangle 3"/>
          <p:cNvSpPr txBox="1">
            <a:spLocks noChangeArrowheads="1"/>
          </p:cNvSpPr>
          <p:nvPr/>
        </p:nvSpPr>
        <p:spPr>
          <a:xfrm>
            <a:off x="457200" y="1600200"/>
            <a:ext cx="5257800" cy="4525963"/>
          </a:xfrm>
          <a:prstGeom prst="rect">
            <a:avLst/>
          </a:prstGeom>
        </p:spPr>
        <p:txBody>
          <a:bodyPr/>
          <a:lstStyle/>
          <a:p>
            <a:pPr marL="342900" indent="-342900" eaLnBrk="0" hangingPunct="0">
              <a:spcBef>
                <a:spcPct val="20000"/>
              </a:spcBef>
              <a:buFont typeface="Arial" pitchFamily="34" charset="0"/>
              <a:buChar char="•"/>
              <a:defRPr/>
            </a:pPr>
            <a:endParaRPr lang="en-US" sz="2800" kern="0" dirty="0">
              <a:latin typeface="+mn-lt"/>
            </a:endParaRPr>
          </a:p>
        </p:txBody>
      </p:sp>
      <p:sp>
        <p:nvSpPr>
          <p:cNvPr id="101" name="Rectangle 3"/>
          <p:cNvSpPr txBox="1">
            <a:spLocks noChangeArrowheads="1"/>
          </p:cNvSpPr>
          <p:nvPr/>
        </p:nvSpPr>
        <p:spPr>
          <a:xfrm>
            <a:off x="457200" y="1600200"/>
            <a:ext cx="5943600" cy="4525963"/>
          </a:xfrm>
          <a:prstGeom prst="rect">
            <a:avLst/>
          </a:prstGeom>
        </p:spPr>
        <p:txBody>
          <a:bodyPr/>
          <a:lstStyle/>
          <a:p>
            <a:pPr marL="342900" indent="-342900" eaLnBrk="0" hangingPunct="0">
              <a:spcBef>
                <a:spcPct val="20000"/>
              </a:spcBef>
              <a:buFontTx/>
              <a:buChar char="•"/>
              <a:defRPr/>
            </a:pPr>
            <a:r>
              <a:rPr lang="en-US" sz="2800" kern="0" dirty="0">
                <a:latin typeface="+mn-lt"/>
              </a:rPr>
              <a:t>Flame length is controlled by rapid quenching</a:t>
            </a:r>
          </a:p>
          <a:p>
            <a:pPr marL="342900" indent="-342900" eaLnBrk="0" hangingPunct="0">
              <a:spcBef>
                <a:spcPct val="20000"/>
              </a:spcBef>
              <a:buFontTx/>
              <a:buChar char="•"/>
              <a:defRPr/>
            </a:pPr>
            <a:r>
              <a:rPr lang="en-US" sz="2800" kern="0" dirty="0">
                <a:latin typeface="+mn-lt"/>
              </a:rPr>
              <a:t>Prevents agglomeration by inhibiting growth processes in the early stages of growth. </a:t>
            </a:r>
          </a:p>
          <a:p>
            <a:pPr marL="342900" indent="-342900" eaLnBrk="0" hangingPunct="0">
              <a:spcBef>
                <a:spcPct val="20000"/>
              </a:spcBef>
              <a:buFontTx/>
              <a:buChar char="•"/>
              <a:defRPr/>
            </a:pPr>
            <a:r>
              <a:rPr lang="en-US" sz="2800" kern="0" dirty="0">
                <a:latin typeface="+mn-lt"/>
              </a:rPr>
              <a:t>Provides precise control of particle size</a:t>
            </a:r>
          </a:p>
        </p:txBody>
      </p:sp>
      <p:sp>
        <p:nvSpPr>
          <p:cNvPr id="102" name="Oval 151"/>
          <p:cNvSpPr/>
          <p:nvPr/>
        </p:nvSpPr>
        <p:spPr>
          <a:xfrm>
            <a:off x="7696200" y="1676400"/>
            <a:ext cx="1143000" cy="2057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 name="TextBox 152"/>
          <p:cNvSpPr txBox="1">
            <a:spLocks noChangeArrowheads="1"/>
          </p:cNvSpPr>
          <p:nvPr/>
        </p:nvSpPr>
        <p:spPr bwMode="auto">
          <a:xfrm>
            <a:off x="6705600" y="1295400"/>
            <a:ext cx="9794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Desired</a:t>
            </a:r>
          </a:p>
        </p:txBody>
      </p:sp>
      <p:cxnSp>
        <p:nvCxnSpPr>
          <p:cNvPr id="104" name="Straight Arrow Connector 154"/>
          <p:cNvCxnSpPr/>
          <p:nvPr/>
        </p:nvCxnSpPr>
        <p:spPr>
          <a:xfrm rot="16200000" flipH="1">
            <a:off x="7467600" y="1600200"/>
            <a:ext cx="304800" cy="3048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39950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260648"/>
            <a:ext cx="7772400" cy="1143000"/>
          </a:xfrm>
        </p:spPr>
        <p:txBody>
          <a:bodyPr/>
          <a:lstStyle/>
          <a:p>
            <a:r>
              <a:rPr lang="it-IT" dirty="0"/>
              <a:t>LPCVD</a:t>
            </a:r>
          </a:p>
        </p:txBody>
      </p:sp>
      <p:sp>
        <p:nvSpPr>
          <p:cNvPr id="5" name="Rettangolo 4"/>
          <p:cNvSpPr/>
          <p:nvPr/>
        </p:nvSpPr>
        <p:spPr>
          <a:xfrm>
            <a:off x="1475656" y="5301208"/>
            <a:ext cx="6462464" cy="646331"/>
          </a:xfrm>
          <a:prstGeom prst="rect">
            <a:avLst/>
          </a:prstGeom>
        </p:spPr>
        <p:txBody>
          <a:bodyPr wrap="square">
            <a:spAutoFit/>
          </a:bodyPr>
          <a:lstStyle/>
          <a:p>
            <a:r>
              <a:rPr lang="it-IT" dirty="0"/>
              <a:t>https://www.coursera.org/lecture/nanotechnology/chemical-vapor-deposition-process-demonstration-EWSQl</a:t>
            </a:r>
          </a:p>
        </p:txBody>
      </p:sp>
    </p:spTree>
    <p:extLst>
      <p:ext uri="{BB962C8B-B14F-4D97-AF65-F5344CB8AC3E}">
        <p14:creationId xmlns:p14="http://schemas.microsoft.com/office/powerpoint/2010/main" val="6769413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 </a:t>
            </a:r>
            <a:r>
              <a:rPr lang="it-IT" sz="3100" dirty="0">
                <a:solidFill>
                  <a:srgbClr val="0070C0"/>
                </a:solidFill>
              </a:rPr>
              <a:t>CVD </a:t>
            </a:r>
            <a:r>
              <a:rPr lang="it-IT" sz="3100" dirty="0" err="1">
                <a:solidFill>
                  <a:srgbClr val="0070C0"/>
                </a:solidFill>
              </a:rPr>
              <a:t>Classification</a:t>
            </a:r>
            <a:r>
              <a:rPr lang="it-IT" sz="3100" dirty="0">
                <a:solidFill>
                  <a:srgbClr val="0070C0"/>
                </a:solidFill>
              </a:rPr>
              <a:t> by </a:t>
            </a:r>
            <a:r>
              <a:rPr lang="it-IT" sz="3100" dirty="0" err="1">
                <a:solidFill>
                  <a:srgbClr val="0070C0"/>
                </a:solidFill>
              </a:rPr>
              <a:t>type</a:t>
            </a:r>
            <a:r>
              <a:rPr lang="it-IT" sz="3100" dirty="0">
                <a:solidFill>
                  <a:srgbClr val="0070C0"/>
                </a:solidFill>
              </a:rPr>
              <a:t> of </a:t>
            </a:r>
            <a:r>
              <a:rPr lang="it-IT" sz="3100" dirty="0" err="1">
                <a:solidFill>
                  <a:srgbClr val="0070C0"/>
                </a:solidFill>
              </a:rPr>
              <a:t>substrate</a:t>
            </a:r>
            <a:r>
              <a:rPr lang="it-IT" sz="3100" dirty="0">
                <a:solidFill>
                  <a:srgbClr val="0070C0"/>
                </a:solidFill>
              </a:rPr>
              <a:t> </a:t>
            </a:r>
            <a:r>
              <a:rPr lang="it-IT" sz="3100" dirty="0" err="1">
                <a:solidFill>
                  <a:srgbClr val="0070C0"/>
                </a:solidFill>
              </a:rPr>
              <a:t>heating</a:t>
            </a:r>
            <a:br>
              <a:rPr lang="it-IT" dirty="0"/>
            </a:br>
            <a:endParaRPr lang="it-IT" dirty="0"/>
          </a:p>
        </p:txBody>
      </p:sp>
      <p:sp>
        <p:nvSpPr>
          <p:cNvPr id="3" name="Segnaposto testo 2"/>
          <p:cNvSpPr>
            <a:spLocks noGrp="1"/>
          </p:cNvSpPr>
          <p:nvPr>
            <p:ph type="body" sz="half" idx="1"/>
          </p:nvPr>
        </p:nvSpPr>
        <p:spPr>
          <a:xfrm>
            <a:off x="326830" y="1556792"/>
            <a:ext cx="3813122" cy="4968552"/>
          </a:xfrm>
        </p:spPr>
        <p:txBody>
          <a:bodyPr>
            <a:normAutofit fontScale="62500" lnSpcReduction="20000"/>
          </a:bodyPr>
          <a:lstStyle/>
          <a:p>
            <a:pPr marL="0" indent="0">
              <a:lnSpc>
                <a:spcPct val="120000"/>
              </a:lnSpc>
              <a:buNone/>
            </a:pPr>
            <a:r>
              <a:rPr lang="it-IT" dirty="0">
                <a:solidFill>
                  <a:srgbClr val="FF0000"/>
                </a:solidFill>
              </a:rPr>
              <a:t>Hot </a:t>
            </a:r>
            <a:r>
              <a:rPr lang="it-IT" dirty="0" err="1">
                <a:solidFill>
                  <a:srgbClr val="FF0000"/>
                </a:solidFill>
              </a:rPr>
              <a:t>wall</a:t>
            </a:r>
            <a:r>
              <a:rPr lang="it-IT" dirty="0">
                <a:solidFill>
                  <a:srgbClr val="FF0000"/>
                </a:solidFill>
              </a:rPr>
              <a:t> CVD </a:t>
            </a:r>
            <a:r>
              <a:rPr lang="it-IT" dirty="0"/>
              <a:t>– CVD in </a:t>
            </a:r>
            <a:r>
              <a:rPr lang="it-IT" dirty="0" err="1"/>
              <a:t>which</a:t>
            </a:r>
            <a:r>
              <a:rPr lang="it-IT" dirty="0"/>
              <a:t> the </a:t>
            </a:r>
            <a:r>
              <a:rPr lang="it-IT" dirty="0" err="1"/>
              <a:t>chamber</a:t>
            </a:r>
            <a:r>
              <a:rPr lang="it-IT" dirty="0"/>
              <a:t> </a:t>
            </a:r>
            <a:r>
              <a:rPr lang="it-IT" dirty="0" err="1"/>
              <a:t>is</a:t>
            </a:r>
            <a:r>
              <a:rPr lang="it-IT" dirty="0"/>
              <a:t> </a:t>
            </a:r>
            <a:r>
              <a:rPr lang="it-IT" dirty="0" err="1"/>
              <a:t>heated</a:t>
            </a:r>
            <a:r>
              <a:rPr lang="it-IT" dirty="0"/>
              <a:t> by an </a:t>
            </a:r>
            <a:r>
              <a:rPr lang="it-IT" dirty="0" err="1"/>
              <a:t>external</a:t>
            </a:r>
            <a:r>
              <a:rPr lang="it-IT" dirty="0"/>
              <a:t> </a:t>
            </a:r>
            <a:r>
              <a:rPr lang="it-IT" dirty="0" err="1"/>
              <a:t>power</a:t>
            </a:r>
            <a:r>
              <a:rPr lang="it-IT" dirty="0"/>
              <a:t> source and the </a:t>
            </a:r>
            <a:r>
              <a:rPr lang="it-IT" dirty="0" err="1"/>
              <a:t>substrate</a:t>
            </a:r>
            <a:r>
              <a:rPr lang="it-IT" dirty="0"/>
              <a:t> </a:t>
            </a:r>
            <a:r>
              <a:rPr lang="it-IT" dirty="0" err="1"/>
              <a:t>is</a:t>
            </a:r>
            <a:r>
              <a:rPr lang="it-IT" dirty="0"/>
              <a:t> </a:t>
            </a:r>
            <a:r>
              <a:rPr lang="it-IT" dirty="0" err="1"/>
              <a:t>heated</a:t>
            </a:r>
            <a:r>
              <a:rPr lang="it-IT" dirty="0"/>
              <a:t> by </a:t>
            </a:r>
            <a:r>
              <a:rPr lang="it-IT" dirty="0" err="1"/>
              <a:t>radiation</a:t>
            </a:r>
            <a:r>
              <a:rPr lang="it-IT" dirty="0"/>
              <a:t> from the </a:t>
            </a:r>
            <a:r>
              <a:rPr lang="it-IT" dirty="0" err="1"/>
              <a:t>heated</a:t>
            </a:r>
            <a:r>
              <a:rPr lang="it-IT" dirty="0"/>
              <a:t> </a:t>
            </a:r>
            <a:r>
              <a:rPr lang="it-IT" dirty="0" err="1"/>
              <a:t>chamber</a:t>
            </a:r>
            <a:r>
              <a:rPr lang="it-IT" dirty="0"/>
              <a:t> </a:t>
            </a:r>
            <a:r>
              <a:rPr lang="it-IT" dirty="0" err="1"/>
              <a:t>walls</a:t>
            </a:r>
            <a:r>
              <a:rPr lang="it-IT" dirty="0"/>
              <a:t>.</a:t>
            </a:r>
          </a:p>
          <a:p>
            <a:pPr marL="0" indent="0">
              <a:lnSpc>
                <a:spcPct val="120000"/>
              </a:lnSpc>
              <a:buNone/>
            </a:pPr>
            <a:endParaRPr lang="it-IT" dirty="0"/>
          </a:p>
          <a:p>
            <a:pPr marL="0" indent="0">
              <a:lnSpc>
                <a:spcPct val="120000"/>
              </a:lnSpc>
              <a:buNone/>
            </a:pPr>
            <a:endParaRPr lang="it-IT" dirty="0">
              <a:solidFill>
                <a:srgbClr val="FF0000"/>
              </a:solidFill>
            </a:endParaRPr>
          </a:p>
          <a:p>
            <a:pPr marL="0" indent="0">
              <a:lnSpc>
                <a:spcPct val="120000"/>
              </a:lnSpc>
              <a:buNone/>
            </a:pPr>
            <a:r>
              <a:rPr lang="it-IT" dirty="0" err="1">
                <a:solidFill>
                  <a:srgbClr val="FF0000"/>
                </a:solidFill>
              </a:rPr>
              <a:t>Cold</a:t>
            </a:r>
            <a:r>
              <a:rPr lang="it-IT" dirty="0">
                <a:solidFill>
                  <a:srgbClr val="FF0000"/>
                </a:solidFill>
              </a:rPr>
              <a:t> </a:t>
            </a:r>
            <a:r>
              <a:rPr lang="it-IT" dirty="0" err="1">
                <a:solidFill>
                  <a:srgbClr val="FF0000"/>
                </a:solidFill>
              </a:rPr>
              <a:t>wall</a:t>
            </a:r>
            <a:r>
              <a:rPr lang="it-IT" dirty="0">
                <a:solidFill>
                  <a:srgbClr val="FF0000"/>
                </a:solidFill>
              </a:rPr>
              <a:t> CVD </a:t>
            </a:r>
            <a:r>
              <a:rPr lang="it-IT" dirty="0"/>
              <a:t>– CVD in </a:t>
            </a:r>
            <a:r>
              <a:rPr lang="it-IT" dirty="0" err="1"/>
              <a:t>which</a:t>
            </a:r>
            <a:r>
              <a:rPr lang="it-IT" dirty="0"/>
              <a:t> </a:t>
            </a:r>
            <a:r>
              <a:rPr lang="it-IT" dirty="0" err="1"/>
              <a:t>only</a:t>
            </a:r>
            <a:r>
              <a:rPr lang="it-IT" dirty="0"/>
              <a:t> the </a:t>
            </a:r>
            <a:r>
              <a:rPr lang="it-IT" dirty="0" err="1"/>
              <a:t>substrate</a:t>
            </a:r>
            <a:r>
              <a:rPr lang="it-IT" dirty="0"/>
              <a:t> </a:t>
            </a:r>
            <a:r>
              <a:rPr lang="it-IT" dirty="0" err="1"/>
              <a:t>is</a:t>
            </a:r>
            <a:r>
              <a:rPr lang="it-IT" dirty="0"/>
              <a:t> </a:t>
            </a:r>
            <a:r>
              <a:rPr lang="it-IT" dirty="0" err="1"/>
              <a:t>directly</a:t>
            </a:r>
            <a:r>
              <a:rPr lang="it-IT" dirty="0"/>
              <a:t> </a:t>
            </a:r>
            <a:r>
              <a:rPr lang="it-IT" dirty="0" err="1"/>
              <a:t>heated</a:t>
            </a:r>
            <a:r>
              <a:rPr lang="it-IT" dirty="0"/>
              <a:t> </a:t>
            </a:r>
            <a:r>
              <a:rPr lang="it-IT" dirty="0" err="1"/>
              <a:t>either</a:t>
            </a:r>
            <a:r>
              <a:rPr lang="it-IT" dirty="0"/>
              <a:t> by </a:t>
            </a:r>
            <a:r>
              <a:rPr lang="it-IT" dirty="0" err="1"/>
              <a:t>induction</a:t>
            </a:r>
            <a:r>
              <a:rPr lang="it-IT" dirty="0"/>
              <a:t> or by </a:t>
            </a:r>
            <a:r>
              <a:rPr lang="it-IT" dirty="0" err="1"/>
              <a:t>passing</a:t>
            </a:r>
            <a:r>
              <a:rPr lang="it-IT" dirty="0"/>
              <a:t> </a:t>
            </a:r>
            <a:r>
              <a:rPr lang="it-IT" dirty="0" err="1"/>
              <a:t>current</a:t>
            </a:r>
            <a:r>
              <a:rPr lang="it-IT" dirty="0"/>
              <a:t> </a:t>
            </a:r>
            <a:r>
              <a:rPr lang="it-IT" dirty="0" err="1"/>
              <a:t>through</a:t>
            </a:r>
            <a:r>
              <a:rPr lang="it-IT" dirty="0"/>
              <a:t> the </a:t>
            </a:r>
            <a:r>
              <a:rPr lang="it-IT" dirty="0" err="1"/>
              <a:t>substrate</a:t>
            </a:r>
            <a:r>
              <a:rPr lang="it-IT" dirty="0"/>
              <a:t> </a:t>
            </a:r>
            <a:r>
              <a:rPr lang="it-IT" dirty="0" err="1"/>
              <a:t>itself</a:t>
            </a:r>
            <a:r>
              <a:rPr lang="it-IT" dirty="0"/>
              <a:t> or a </a:t>
            </a:r>
            <a:r>
              <a:rPr lang="it-IT" dirty="0" err="1"/>
              <a:t>heater</a:t>
            </a:r>
            <a:r>
              <a:rPr lang="it-IT" dirty="0"/>
              <a:t> in </a:t>
            </a:r>
            <a:r>
              <a:rPr lang="it-IT" dirty="0" err="1"/>
              <a:t>contact</a:t>
            </a:r>
            <a:r>
              <a:rPr lang="it-IT" dirty="0"/>
              <a:t> with the </a:t>
            </a:r>
            <a:r>
              <a:rPr lang="it-IT" dirty="0" err="1"/>
              <a:t>substrate</a:t>
            </a:r>
            <a:r>
              <a:rPr lang="it-IT" dirty="0"/>
              <a:t>. The </a:t>
            </a:r>
            <a:r>
              <a:rPr lang="it-IT" dirty="0" err="1"/>
              <a:t>chamber</a:t>
            </a:r>
            <a:r>
              <a:rPr lang="it-IT" dirty="0"/>
              <a:t> </a:t>
            </a:r>
            <a:r>
              <a:rPr lang="it-IT" dirty="0" err="1"/>
              <a:t>walls</a:t>
            </a:r>
            <a:r>
              <a:rPr lang="it-IT" dirty="0"/>
              <a:t> are </a:t>
            </a:r>
            <a:r>
              <a:rPr lang="it-IT" dirty="0" err="1"/>
              <a:t>at</a:t>
            </a:r>
            <a:r>
              <a:rPr lang="it-IT" dirty="0"/>
              <a:t> room temperature.</a:t>
            </a:r>
          </a:p>
        </p:txBody>
      </p:sp>
      <p:pic>
        <p:nvPicPr>
          <p:cNvPr id="5" name="Immagine 4"/>
          <p:cNvPicPr>
            <a:picLocks noChangeAspect="1"/>
          </p:cNvPicPr>
          <p:nvPr/>
        </p:nvPicPr>
        <p:blipFill rotWithShape="1">
          <a:blip r:embed="rId2"/>
          <a:srcRect t="14157" r="47771" b="26385"/>
          <a:stretch/>
        </p:blipFill>
        <p:spPr>
          <a:xfrm>
            <a:off x="4644008" y="1124744"/>
            <a:ext cx="3744416" cy="2246650"/>
          </a:xfrm>
          <a:prstGeom prst="rect">
            <a:avLst/>
          </a:prstGeom>
        </p:spPr>
      </p:pic>
      <p:pic>
        <p:nvPicPr>
          <p:cNvPr id="6" name="Immagine 5"/>
          <p:cNvPicPr>
            <a:picLocks noChangeAspect="1"/>
          </p:cNvPicPr>
          <p:nvPr/>
        </p:nvPicPr>
        <p:blipFill rotWithShape="1">
          <a:blip r:embed="rId2"/>
          <a:srcRect l="52229"/>
          <a:stretch/>
        </p:blipFill>
        <p:spPr>
          <a:xfrm>
            <a:off x="5076056" y="3484867"/>
            <a:ext cx="2952328" cy="3257323"/>
          </a:xfrm>
          <a:prstGeom prst="rect">
            <a:avLst/>
          </a:prstGeom>
        </p:spPr>
      </p:pic>
    </p:spTree>
    <p:extLst>
      <p:ext uri="{BB962C8B-B14F-4D97-AF65-F5344CB8AC3E}">
        <p14:creationId xmlns:p14="http://schemas.microsoft.com/office/powerpoint/2010/main" val="7656497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251520" y="44624"/>
            <a:ext cx="6264696" cy="3600986"/>
          </a:xfrm>
          <a:prstGeom prst="rect">
            <a:avLst/>
          </a:prstGeom>
        </p:spPr>
        <p:txBody>
          <a:bodyPr wrap="square">
            <a:spAutoFit/>
          </a:bodyPr>
          <a:lstStyle/>
          <a:p>
            <a:endParaRPr lang="it-IT" dirty="0"/>
          </a:p>
          <a:p>
            <a:r>
              <a:rPr lang="it-IT" dirty="0">
                <a:solidFill>
                  <a:srgbClr val="0070C0"/>
                </a:solidFill>
              </a:rPr>
              <a:t>    </a:t>
            </a:r>
            <a:r>
              <a:rPr lang="it-IT" sz="2400" dirty="0">
                <a:solidFill>
                  <a:srgbClr val="0070C0"/>
                </a:solidFill>
              </a:rPr>
              <a:t>CVD and Plasma </a:t>
            </a:r>
            <a:r>
              <a:rPr lang="it-IT" sz="2400" dirty="0" err="1">
                <a:solidFill>
                  <a:srgbClr val="0070C0"/>
                </a:solidFill>
              </a:rPr>
              <a:t>methods</a:t>
            </a:r>
            <a:endParaRPr lang="it-IT" sz="2400" dirty="0">
              <a:solidFill>
                <a:srgbClr val="0070C0"/>
              </a:solidFill>
            </a:endParaRPr>
          </a:p>
          <a:p>
            <a:endParaRPr lang="it-IT" dirty="0"/>
          </a:p>
          <a:p>
            <a:r>
              <a:rPr lang="en-US" dirty="0"/>
              <a:t>Plasma is a state of matter in which an </a:t>
            </a:r>
            <a:r>
              <a:rPr lang="en-US" b="1" i="1" dirty="0">
                <a:solidFill>
                  <a:srgbClr val="0070C0"/>
                </a:solidFill>
              </a:rPr>
              <a:t>ionized gases </a:t>
            </a:r>
            <a:r>
              <a:rPr lang="en-US" dirty="0"/>
              <a:t>becomes highly electrically conductive to the point that long-range electric and magnetic fields dominate the behavior of the matter.</a:t>
            </a:r>
            <a:endParaRPr lang="it-IT" dirty="0"/>
          </a:p>
          <a:p>
            <a:endParaRPr lang="it-IT" dirty="0"/>
          </a:p>
          <a:p>
            <a:endParaRPr lang="it-IT" dirty="0">
              <a:solidFill>
                <a:srgbClr val="FF0000"/>
              </a:solidFill>
            </a:endParaRPr>
          </a:p>
          <a:p>
            <a:endParaRPr lang="it-IT" dirty="0">
              <a:solidFill>
                <a:srgbClr val="FF0000"/>
              </a:solidFill>
            </a:endParaRPr>
          </a:p>
          <a:p>
            <a:r>
              <a:rPr lang="it-IT" sz="2400" dirty="0">
                <a:solidFill>
                  <a:srgbClr val="FF0000"/>
                </a:solidFill>
              </a:rPr>
              <a:t>Plasma </a:t>
            </a:r>
            <a:r>
              <a:rPr lang="it-IT" sz="2400" dirty="0" err="1">
                <a:solidFill>
                  <a:srgbClr val="FF0000"/>
                </a:solidFill>
              </a:rPr>
              <a:t>Enhanced</a:t>
            </a:r>
            <a:r>
              <a:rPr lang="it-IT" sz="2400" dirty="0">
                <a:solidFill>
                  <a:srgbClr val="FF0000"/>
                </a:solidFill>
              </a:rPr>
              <a:t> CVD (PECVD)</a:t>
            </a:r>
          </a:p>
          <a:p>
            <a:endParaRPr lang="it-IT" dirty="0"/>
          </a:p>
          <a:p>
            <a:r>
              <a:rPr lang="it-IT" dirty="0"/>
              <a:t>        </a:t>
            </a:r>
          </a:p>
        </p:txBody>
      </p:sp>
      <p:pic>
        <p:nvPicPr>
          <p:cNvPr id="2" name="Immagine 1"/>
          <p:cNvPicPr>
            <a:picLocks noChangeAspect="1"/>
          </p:cNvPicPr>
          <p:nvPr/>
        </p:nvPicPr>
        <p:blipFill>
          <a:blip r:embed="rId2"/>
          <a:stretch>
            <a:fillRect/>
          </a:stretch>
        </p:blipFill>
        <p:spPr>
          <a:xfrm>
            <a:off x="6732240" y="188640"/>
            <a:ext cx="2143125" cy="2143125"/>
          </a:xfrm>
          <a:prstGeom prst="rect">
            <a:avLst/>
          </a:prstGeom>
        </p:spPr>
      </p:pic>
      <p:sp>
        <p:nvSpPr>
          <p:cNvPr id="6" name="Rettangolo 5"/>
          <p:cNvSpPr/>
          <p:nvPr/>
        </p:nvSpPr>
        <p:spPr>
          <a:xfrm>
            <a:off x="251520" y="3356992"/>
            <a:ext cx="4572000" cy="2585323"/>
          </a:xfrm>
          <a:prstGeom prst="rect">
            <a:avLst/>
          </a:prstGeom>
        </p:spPr>
        <p:txBody>
          <a:bodyPr>
            <a:spAutoFit/>
          </a:bodyPr>
          <a:lstStyle/>
          <a:p>
            <a:r>
              <a:rPr lang="it-IT" dirty="0"/>
              <a:t>CVD </a:t>
            </a:r>
            <a:r>
              <a:rPr lang="it-IT" dirty="0" err="1"/>
              <a:t>that</a:t>
            </a:r>
            <a:r>
              <a:rPr lang="it-IT" dirty="0"/>
              <a:t> </a:t>
            </a:r>
            <a:r>
              <a:rPr lang="it-IT" dirty="0" err="1"/>
              <a:t>utilizes</a:t>
            </a:r>
            <a:r>
              <a:rPr lang="it-IT" dirty="0"/>
              <a:t> plasma to </a:t>
            </a:r>
            <a:r>
              <a:rPr lang="it-IT" dirty="0" err="1"/>
              <a:t>enhance</a:t>
            </a:r>
            <a:r>
              <a:rPr lang="it-IT" dirty="0"/>
              <a:t> </a:t>
            </a:r>
            <a:r>
              <a:rPr lang="it-IT" dirty="0" err="1"/>
              <a:t>chemical</a:t>
            </a:r>
            <a:r>
              <a:rPr lang="it-IT" dirty="0"/>
              <a:t> </a:t>
            </a:r>
            <a:r>
              <a:rPr lang="it-IT" dirty="0" err="1"/>
              <a:t>reaction</a:t>
            </a:r>
            <a:r>
              <a:rPr lang="it-IT" dirty="0"/>
              <a:t> </a:t>
            </a:r>
            <a:r>
              <a:rPr lang="it-IT" dirty="0" err="1"/>
              <a:t>rates</a:t>
            </a:r>
            <a:r>
              <a:rPr lang="it-IT" dirty="0"/>
              <a:t> of the </a:t>
            </a:r>
            <a:r>
              <a:rPr lang="it-IT" dirty="0" err="1"/>
              <a:t>precursors</a:t>
            </a:r>
            <a:r>
              <a:rPr lang="it-IT" dirty="0"/>
              <a:t>. PECVD processing </a:t>
            </a:r>
            <a:r>
              <a:rPr lang="it-IT" dirty="0" err="1"/>
              <a:t>allows</a:t>
            </a:r>
            <a:r>
              <a:rPr lang="it-IT" dirty="0"/>
              <a:t> </a:t>
            </a:r>
            <a:r>
              <a:rPr lang="it-IT" dirty="0" err="1"/>
              <a:t>deposition</a:t>
            </a:r>
            <a:r>
              <a:rPr lang="it-IT" dirty="0"/>
              <a:t> </a:t>
            </a:r>
            <a:r>
              <a:rPr lang="it-IT" dirty="0" err="1"/>
              <a:t>at</a:t>
            </a:r>
            <a:r>
              <a:rPr lang="it-IT" dirty="0"/>
              <a:t> </a:t>
            </a:r>
            <a:r>
              <a:rPr lang="it-IT" dirty="0" err="1">
                <a:solidFill>
                  <a:srgbClr val="FF0000"/>
                </a:solidFill>
              </a:rPr>
              <a:t>lower</a:t>
            </a:r>
            <a:r>
              <a:rPr lang="it-IT" dirty="0">
                <a:solidFill>
                  <a:srgbClr val="FF0000"/>
                </a:solidFill>
              </a:rPr>
              <a:t> </a:t>
            </a:r>
            <a:r>
              <a:rPr lang="it-IT" dirty="0" err="1">
                <a:solidFill>
                  <a:srgbClr val="FF0000"/>
                </a:solidFill>
              </a:rPr>
              <a:t>temperatures</a:t>
            </a:r>
            <a:r>
              <a:rPr lang="it-IT" dirty="0"/>
              <a:t>, </a:t>
            </a:r>
            <a:r>
              <a:rPr lang="it-IT" dirty="0" err="1"/>
              <a:t>which</a:t>
            </a:r>
            <a:r>
              <a:rPr lang="it-IT" dirty="0"/>
              <a:t> </a:t>
            </a:r>
            <a:r>
              <a:rPr lang="it-IT" dirty="0" err="1"/>
              <a:t>is</a:t>
            </a:r>
            <a:r>
              <a:rPr lang="it-IT" dirty="0"/>
              <a:t> </a:t>
            </a:r>
            <a:r>
              <a:rPr lang="it-IT" dirty="0" err="1"/>
              <a:t>often</a:t>
            </a:r>
            <a:r>
              <a:rPr lang="it-IT" dirty="0"/>
              <a:t> </a:t>
            </a:r>
            <a:r>
              <a:rPr lang="it-IT" dirty="0" err="1"/>
              <a:t>critical</a:t>
            </a:r>
            <a:r>
              <a:rPr lang="it-IT" dirty="0"/>
              <a:t> in the </a:t>
            </a:r>
            <a:r>
              <a:rPr lang="it-IT" dirty="0" err="1"/>
              <a:t>manufacture</a:t>
            </a:r>
            <a:r>
              <a:rPr lang="it-IT" dirty="0"/>
              <a:t> of </a:t>
            </a:r>
            <a:r>
              <a:rPr lang="it-IT" dirty="0" err="1"/>
              <a:t>semiconductors</a:t>
            </a:r>
            <a:r>
              <a:rPr lang="it-IT" dirty="0"/>
              <a:t>. The </a:t>
            </a:r>
            <a:r>
              <a:rPr lang="it-IT" dirty="0" err="1"/>
              <a:t>lower</a:t>
            </a:r>
            <a:r>
              <a:rPr lang="it-IT" dirty="0"/>
              <a:t> </a:t>
            </a:r>
            <a:r>
              <a:rPr lang="it-IT" dirty="0" err="1"/>
              <a:t>temperatures</a:t>
            </a:r>
            <a:r>
              <a:rPr lang="it-IT" dirty="0"/>
              <a:t> </a:t>
            </a:r>
            <a:r>
              <a:rPr lang="it-IT" dirty="0" err="1"/>
              <a:t>also</a:t>
            </a:r>
            <a:r>
              <a:rPr lang="it-IT" dirty="0"/>
              <a:t> </a:t>
            </a:r>
            <a:r>
              <a:rPr lang="it-IT" dirty="0" err="1"/>
              <a:t>allow</a:t>
            </a:r>
            <a:r>
              <a:rPr lang="it-IT" dirty="0"/>
              <a:t> for the </a:t>
            </a:r>
            <a:r>
              <a:rPr lang="it-IT" dirty="0" err="1"/>
              <a:t>deposition</a:t>
            </a:r>
            <a:r>
              <a:rPr lang="it-IT" dirty="0"/>
              <a:t> of </a:t>
            </a:r>
            <a:r>
              <a:rPr lang="it-IT" dirty="0" err="1">
                <a:solidFill>
                  <a:srgbClr val="FF0000"/>
                </a:solidFill>
              </a:rPr>
              <a:t>organic</a:t>
            </a:r>
            <a:r>
              <a:rPr lang="it-IT" dirty="0">
                <a:solidFill>
                  <a:srgbClr val="FF0000"/>
                </a:solidFill>
              </a:rPr>
              <a:t> </a:t>
            </a:r>
            <a:r>
              <a:rPr lang="it-IT" dirty="0" err="1">
                <a:solidFill>
                  <a:srgbClr val="FF0000"/>
                </a:solidFill>
              </a:rPr>
              <a:t>coatings</a:t>
            </a:r>
            <a:r>
              <a:rPr lang="it-IT" dirty="0"/>
              <a:t>, </a:t>
            </a:r>
            <a:r>
              <a:rPr lang="it-IT" dirty="0" err="1"/>
              <a:t>such</a:t>
            </a:r>
            <a:r>
              <a:rPr lang="it-IT" dirty="0"/>
              <a:t> </a:t>
            </a:r>
            <a:r>
              <a:rPr lang="it-IT" dirty="0" err="1"/>
              <a:t>as</a:t>
            </a:r>
            <a:r>
              <a:rPr lang="it-IT" dirty="0"/>
              <a:t> plasma </a:t>
            </a:r>
            <a:r>
              <a:rPr lang="it-IT" dirty="0" err="1"/>
              <a:t>polymers</a:t>
            </a:r>
            <a:r>
              <a:rPr lang="it-IT" dirty="0"/>
              <a:t>, </a:t>
            </a:r>
            <a:r>
              <a:rPr lang="it-IT" dirty="0" err="1"/>
              <a:t>that</a:t>
            </a:r>
            <a:r>
              <a:rPr lang="it-IT" dirty="0"/>
              <a:t> </a:t>
            </a:r>
            <a:r>
              <a:rPr lang="it-IT" dirty="0" err="1"/>
              <a:t>have</a:t>
            </a:r>
            <a:r>
              <a:rPr lang="it-IT" dirty="0"/>
              <a:t> </a:t>
            </a:r>
            <a:r>
              <a:rPr lang="it-IT" dirty="0" err="1"/>
              <a:t>been</a:t>
            </a:r>
            <a:r>
              <a:rPr lang="it-IT" dirty="0"/>
              <a:t> </a:t>
            </a:r>
            <a:r>
              <a:rPr lang="it-IT" dirty="0" err="1"/>
              <a:t>used</a:t>
            </a:r>
            <a:r>
              <a:rPr lang="it-IT" dirty="0"/>
              <a:t> for </a:t>
            </a:r>
            <a:r>
              <a:rPr lang="it-IT" dirty="0" err="1"/>
              <a:t>nanoparticle</a:t>
            </a:r>
            <a:r>
              <a:rPr lang="it-IT" dirty="0"/>
              <a:t> </a:t>
            </a:r>
            <a:r>
              <a:rPr lang="it-IT" dirty="0" err="1"/>
              <a:t>surface</a:t>
            </a:r>
            <a:r>
              <a:rPr lang="it-IT" dirty="0"/>
              <a:t> </a:t>
            </a:r>
            <a:r>
              <a:rPr lang="it-IT" dirty="0" err="1"/>
              <a:t>functionalization</a:t>
            </a:r>
            <a:r>
              <a:rPr lang="it-IT" dirty="0"/>
              <a:t>.</a:t>
            </a:r>
          </a:p>
        </p:txBody>
      </p:sp>
      <p:pic>
        <p:nvPicPr>
          <p:cNvPr id="3" name="Immagine 2"/>
          <p:cNvPicPr>
            <a:picLocks noChangeAspect="1"/>
          </p:cNvPicPr>
          <p:nvPr/>
        </p:nvPicPr>
        <p:blipFill rotWithShape="1">
          <a:blip r:embed="rId3"/>
          <a:srcRect l="7383" t="21656" r="4026" b="17314"/>
          <a:stretch/>
        </p:blipFill>
        <p:spPr>
          <a:xfrm>
            <a:off x="4716016" y="3367018"/>
            <a:ext cx="4320480" cy="2232248"/>
          </a:xfrm>
          <a:prstGeom prst="rect">
            <a:avLst/>
          </a:prstGeom>
        </p:spPr>
      </p:pic>
    </p:spTree>
    <p:extLst>
      <p:ext uri="{BB962C8B-B14F-4D97-AF65-F5344CB8AC3E}">
        <p14:creationId xmlns:p14="http://schemas.microsoft.com/office/powerpoint/2010/main" val="36943626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4" name="Rettangolo 3"/>
          <p:cNvSpPr/>
          <p:nvPr/>
        </p:nvSpPr>
        <p:spPr>
          <a:xfrm>
            <a:off x="1619672" y="6093296"/>
            <a:ext cx="5310336" cy="369332"/>
          </a:xfrm>
          <a:prstGeom prst="rect">
            <a:avLst/>
          </a:prstGeom>
        </p:spPr>
        <p:txBody>
          <a:bodyPr wrap="square">
            <a:spAutoFit/>
          </a:bodyPr>
          <a:lstStyle/>
          <a:p>
            <a:r>
              <a:rPr lang="it-IT" dirty="0"/>
              <a:t>https://www.youtube.com/watch?v=gtJqNqXLg9w</a:t>
            </a:r>
          </a:p>
        </p:txBody>
      </p:sp>
      <p:pic>
        <p:nvPicPr>
          <p:cNvPr id="5" name="gtJqNqXLg9w"/>
          <p:cNvPicPr>
            <a:picLocks noRot="1" noChangeAspect="1"/>
          </p:cNvPicPr>
          <p:nvPr>
            <a:videoFile r:link="rId1"/>
          </p:nvPr>
        </p:nvPicPr>
        <p:blipFill>
          <a:blip r:embed="rId3"/>
          <a:stretch>
            <a:fillRect/>
          </a:stretch>
        </p:blipFill>
        <p:spPr>
          <a:xfrm>
            <a:off x="1187624" y="1687306"/>
            <a:ext cx="6480720" cy="3645406"/>
          </a:xfrm>
          <a:prstGeom prst="rect">
            <a:avLst/>
          </a:prstGeom>
        </p:spPr>
      </p:pic>
    </p:spTree>
    <p:extLst>
      <p:ext uri="{BB962C8B-B14F-4D97-AF65-F5344CB8AC3E}">
        <p14:creationId xmlns:p14="http://schemas.microsoft.com/office/powerpoint/2010/main" val="36883989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340768"/>
            <a:ext cx="7560840" cy="4215335"/>
          </a:xfrm>
          <a:prstGeom prst="rect">
            <a:avLst/>
          </a:prstGeom>
        </p:spPr>
      </p:pic>
      <p:sp>
        <p:nvSpPr>
          <p:cNvPr id="6" name="Rettangolo 5"/>
          <p:cNvSpPr/>
          <p:nvPr/>
        </p:nvSpPr>
        <p:spPr>
          <a:xfrm>
            <a:off x="823770" y="260648"/>
            <a:ext cx="7056784" cy="646331"/>
          </a:xfrm>
          <a:prstGeom prst="rect">
            <a:avLst/>
          </a:prstGeom>
        </p:spPr>
        <p:txBody>
          <a:bodyPr wrap="square">
            <a:spAutoFit/>
          </a:bodyPr>
          <a:lstStyle/>
          <a:p>
            <a:r>
              <a:rPr lang="en-US" b="1" dirty="0">
                <a:solidFill>
                  <a:srgbClr val="0070C0"/>
                </a:solidFill>
              </a:rPr>
              <a:t>Direct synthesis of graphene on silicon oxide by low temperature plasma enhanced chemical vapor deposition</a:t>
            </a:r>
          </a:p>
        </p:txBody>
      </p:sp>
      <p:sp>
        <p:nvSpPr>
          <p:cNvPr id="7" name="Rectangle 1"/>
          <p:cNvSpPr>
            <a:spLocks noChangeArrowheads="1"/>
          </p:cNvSpPr>
          <p:nvPr/>
        </p:nvSpPr>
        <p:spPr bwMode="auto">
          <a:xfrm>
            <a:off x="539552" y="623731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1" i="1" u="none" strike="noStrike" cap="none" normalizeH="0" baseline="0" dirty="0" err="1">
                <a:ln>
                  <a:noFill/>
                </a:ln>
                <a:solidFill>
                  <a:schemeClr val="tx1"/>
                </a:solidFill>
                <a:effectLst/>
                <a:latin typeface="Arial" panose="020B0604020202020204" pitchFamily="34" charset="0"/>
              </a:rPr>
              <a:t>Nanoscale</a:t>
            </a:r>
            <a:r>
              <a:rPr kumimoji="0" lang="it-IT" altLang="it-IT" sz="1800" b="0" i="0" u="none" strike="noStrike" cap="none" normalizeH="0" baseline="0" dirty="0">
                <a:ln>
                  <a:noFill/>
                </a:ln>
                <a:solidFill>
                  <a:schemeClr val="tx1"/>
                </a:solidFill>
                <a:effectLst/>
                <a:latin typeface="Arial" panose="020B0604020202020204" pitchFamily="34" charset="0"/>
              </a:rPr>
              <a:t>, 2018,</a:t>
            </a:r>
            <a:r>
              <a:rPr kumimoji="0" lang="it-IT" altLang="it-IT" sz="1800" b="1" i="0" u="none" strike="noStrike" cap="none" normalizeH="0" baseline="0" dirty="0">
                <a:ln>
                  <a:noFill/>
                </a:ln>
                <a:solidFill>
                  <a:schemeClr val="tx1"/>
                </a:solidFill>
                <a:effectLst/>
                <a:latin typeface="Arial" panose="020B0604020202020204" pitchFamily="34" charset="0"/>
              </a:rPr>
              <a:t>10</a:t>
            </a:r>
            <a:r>
              <a:rPr kumimoji="0" lang="it-IT" altLang="it-IT" sz="1800" b="0" i="0" u="none" strike="noStrike" cap="none" normalizeH="0" baseline="0" dirty="0">
                <a:ln>
                  <a:noFill/>
                </a:ln>
                <a:solidFill>
                  <a:schemeClr val="tx1"/>
                </a:solidFill>
                <a:effectLst/>
                <a:latin typeface="Arial" panose="020B0604020202020204" pitchFamily="34" charset="0"/>
              </a:rPr>
              <a:t>, 12779-12787 </a:t>
            </a:r>
          </a:p>
        </p:txBody>
      </p:sp>
    </p:spTree>
    <p:extLst>
      <p:ext uri="{BB962C8B-B14F-4D97-AF65-F5344CB8AC3E}">
        <p14:creationId xmlns:p14="http://schemas.microsoft.com/office/powerpoint/2010/main" val="42609553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251520" y="44624"/>
            <a:ext cx="6264696" cy="1846659"/>
          </a:xfrm>
          <a:prstGeom prst="rect">
            <a:avLst/>
          </a:prstGeom>
        </p:spPr>
        <p:txBody>
          <a:bodyPr wrap="square">
            <a:spAutoFit/>
          </a:bodyPr>
          <a:lstStyle/>
          <a:p>
            <a:endParaRPr lang="it-IT" dirty="0"/>
          </a:p>
          <a:p>
            <a:r>
              <a:rPr lang="it-IT" dirty="0">
                <a:solidFill>
                  <a:srgbClr val="0070C0"/>
                </a:solidFill>
              </a:rPr>
              <a:t>    </a:t>
            </a:r>
            <a:r>
              <a:rPr lang="it-IT" sz="2400" dirty="0" err="1">
                <a:solidFill>
                  <a:srgbClr val="0070C0"/>
                </a:solidFill>
              </a:rPr>
              <a:t>Microwave</a:t>
            </a:r>
            <a:r>
              <a:rPr lang="it-IT" sz="2400" dirty="0">
                <a:solidFill>
                  <a:srgbClr val="0070C0"/>
                </a:solidFill>
              </a:rPr>
              <a:t> plasma-</a:t>
            </a:r>
            <a:r>
              <a:rPr lang="it-IT" sz="2400" dirty="0" err="1">
                <a:solidFill>
                  <a:srgbClr val="0070C0"/>
                </a:solidFill>
              </a:rPr>
              <a:t>assisted</a:t>
            </a:r>
            <a:r>
              <a:rPr lang="it-IT" sz="2400" dirty="0">
                <a:solidFill>
                  <a:srgbClr val="0070C0"/>
                </a:solidFill>
              </a:rPr>
              <a:t> CVD (MPCVD)</a:t>
            </a:r>
            <a:endParaRPr lang="it-IT" dirty="0"/>
          </a:p>
          <a:p>
            <a:endParaRPr lang="it-IT" dirty="0"/>
          </a:p>
          <a:p>
            <a:endParaRPr lang="it-IT" dirty="0">
              <a:solidFill>
                <a:srgbClr val="FF0000"/>
              </a:solidFill>
            </a:endParaRPr>
          </a:p>
          <a:p>
            <a:endParaRPr lang="it-IT" dirty="0"/>
          </a:p>
          <a:p>
            <a:r>
              <a:rPr lang="it-IT" dirty="0"/>
              <a:t>        </a:t>
            </a: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989" y="1412776"/>
            <a:ext cx="5179758" cy="3096344"/>
          </a:xfrm>
          <a:prstGeom prst="rect">
            <a:avLst/>
          </a:prstGeom>
        </p:spPr>
      </p:pic>
      <p:pic>
        <p:nvPicPr>
          <p:cNvPr id="4" name="Immagine 3"/>
          <p:cNvPicPr>
            <a:picLocks noChangeAspect="1"/>
          </p:cNvPicPr>
          <p:nvPr/>
        </p:nvPicPr>
        <p:blipFill>
          <a:blip r:embed="rId3"/>
          <a:stretch>
            <a:fillRect/>
          </a:stretch>
        </p:blipFill>
        <p:spPr>
          <a:xfrm>
            <a:off x="5907072" y="3717031"/>
            <a:ext cx="2781300" cy="2143125"/>
          </a:xfrm>
          <a:prstGeom prst="rect">
            <a:avLst/>
          </a:prstGeom>
        </p:spPr>
      </p:pic>
    </p:spTree>
    <p:extLst>
      <p:ext uri="{BB962C8B-B14F-4D97-AF65-F5344CB8AC3E}">
        <p14:creationId xmlns:p14="http://schemas.microsoft.com/office/powerpoint/2010/main" val="4956802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po 9"/>
          <p:cNvGrpSpPr/>
          <p:nvPr/>
        </p:nvGrpSpPr>
        <p:grpSpPr>
          <a:xfrm>
            <a:off x="1835696" y="332656"/>
            <a:ext cx="5616624" cy="6237312"/>
            <a:chOff x="1835696" y="332656"/>
            <a:chExt cx="5616624" cy="6237312"/>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332656"/>
              <a:ext cx="5366108" cy="6237312"/>
            </a:xfrm>
            <a:prstGeom prst="rect">
              <a:avLst/>
            </a:prstGeom>
          </p:spPr>
        </p:pic>
        <p:sp>
          <p:nvSpPr>
            <p:cNvPr id="7" name="Rettangolo 6"/>
            <p:cNvSpPr/>
            <p:nvPr/>
          </p:nvSpPr>
          <p:spPr>
            <a:xfrm>
              <a:off x="6228184" y="1484784"/>
              <a:ext cx="1224136"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1865433" y="1340768"/>
              <a:ext cx="1224136"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p:cNvSpPr/>
            <p:nvPr/>
          </p:nvSpPr>
          <p:spPr>
            <a:xfrm>
              <a:off x="3491880" y="1808820"/>
              <a:ext cx="2592288" cy="324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1" name="CasellaDiTesto 10"/>
          <p:cNvSpPr txBox="1"/>
          <p:nvPr/>
        </p:nvSpPr>
        <p:spPr>
          <a:xfrm>
            <a:off x="2010414" y="1484784"/>
            <a:ext cx="1306768" cy="369332"/>
          </a:xfrm>
          <a:prstGeom prst="rect">
            <a:avLst/>
          </a:prstGeom>
          <a:noFill/>
        </p:spPr>
        <p:txBody>
          <a:bodyPr wrap="none" rtlCol="0">
            <a:spAutoFit/>
          </a:bodyPr>
          <a:lstStyle/>
          <a:p>
            <a:r>
              <a:rPr lang="it-IT" dirty="0">
                <a:solidFill>
                  <a:srgbClr val="FF0000"/>
                </a:solidFill>
              </a:rPr>
              <a:t>MW </a:t>
            </a:r>
            <a:r>
              <a:rPr lang="it-IT" dirty="0">
                <a:solidFill>
                  <a:srgbClr val="FF0000"/>
                </a:solidFill>
                <a:latin typeface="Times New Roman" panose="02020603050405020304" pitchFamily="18" charset="0"/>
                <a:cs typeface="Times New Roman" panose="02020603050405020304" pitchFamily="18" charset="0"/>
              </a:rPr>
              <a:t>Plasma</a:t>
            </a:r>
          </a:p>
        </p:txBody>
      </p:sp>
      <p:sp>
        <p:nvSpPr>
          <p:cNvPr id="12" name="CasellaDiTesto 11"/>
          <p:cNvSpPr txBox="1"/>
          <p:nvPr/>
        </p:nvSpPr>
        <p:spPr>
          <a:xfrm>
            <a:off x="6228295" y="1439488"/>
            <a:ext cx="1066254" cy="307777"/>
          </a:xfrm>
          <a:prstGeom prst="rect">
            <a:avLst/>
          </a:prstGeom>
          <a:noFill/>
        </p:spPr>
        <p:txBody>
          <a:bodyPr wrap="none" rtlCol="0">
            <a:spAutoFit/>
          </a:bodyPr>
          <a:lstStyle/>
          <a:p>
            <a:r>
              <a:rPr lang="it-IT" sz="1400" dirty="0" err="1"/>
              <a:t>Dissociation</a:t>
            </a:r>
            <a:endParaRPr lang="it-IT"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55174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432048"/>
            <a:ext cx="3800371" cy="5733256"/>
          </a:xfrm>
          <a:prstGeom prst="rect">
            <a:avLst/>
          </a:prstGeom>
        </p:spPr>
      </p:pic>
      <p:pic>
        <p:nvPicPr>
          <p:cNvPr id="7" name="n4hjudErUsQ"/>
          <p:cNvPicPr>
            <a:picLocks noRot="1" noChangeAspect="1"/>
          </p:cNvPicPr>
          <p:nvPr>
            <a:videoFile r:link="rId1"/>
          </p:nvPr>
        </p:nvPicPr>
        <p:blipFill>
          <a:blip r:embed="rId4"/>
          <a:stretch>
            <a:fillRect/>
          </a:stretch>
        </p:blipFill>
        <p:spPr>
          <a:xfrm>
            <a:off x="4515994" y="915317"/>
            <a:ext cx="4340755" cy="2441675"/>
          </a:xfrm>
          <a:prstGeom prst="rect">
            <a:avLst/>
          </a:prstGeom>
        </p:spPr>
      </p:pic>
      <p:sp>
        <p:nvSpPr>
          <p:cNvPr id="8" name="Rettangolo 7"/>
          <p:cNvSpPr/>
          <p:nvPr/>
        </p:nvSpPr>
        <p:spPr>
          <a:xfrm>
            <a:off x="4211960" y="5445224"/>
            <a:ext cx="5004048" cy="369332"/>
          </a:xfrm>
          <a:prstGeom prst="rect">
            <a:avLst/>
          </a:prstGeom>
        </p:spPr>
        <p:txBody>
          <a:bodyPr wrap="square">
            <a:spAutoFit/>
          </a:bodyPr>
          <a:lstStyle/>
          <a:p>
            <a:r>
              <a:rPr lang="it-IT" dirty="0"/>
              <a:t>https://www.youtube.com/watch?v=n4hjudErUsQ</a:t>
            </a:r>
          </a:p>
        </p:txBody>
      </p:sp>
      <p:sp>
        <p:nvSpPr>
          <p:cNvPr id="9" name="Rettangolo 8"/>
          <p:cNvSpPr/>
          <p:nvPr/>
        </p:nvSpPr>
        <p:spPr>
          <a:xfrm>
            <a:off x="3559994" y="6237312"/>
            <a:ext cx="5633864" cy="369332"/>
          </a:xfrm>
          <a:prstGeom prst="rect">
            <a:avLst/>
          </a:prstGeom>
        </p:spPr>
        <p:txBody>
          <a:bodyPr wrap="square">
            <a:spAutoFit/>
          </a:bodyPr>
          <a:lstStyle/>
          <a:p>
            <a:r>
              <a:rPr lang="it-IT" dirty="0"/>
              <a:t>http://www.chm.bris.ac.uk/pt/diamond/mwpecvd1.htm</a:t>
            </a:r>
          </a:p>
        </p:txBody>
      </p:sp>
    </p:spTree>
    <p:extLst>
      <p:ext uri="{BB962C8B-B14F-4D97-AF65-F5344CB8AC3E}">
        <p14:creationId xmlns:p14="http://schemas.microsoft.com/office/powerpoint/2010/main" val="5339546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1268760"/>
            <a:ext cx="3257938" cy="3015190"/>
          </a:xfrm>
          <a:prstGeom prst="rect">
            <a:avLst/>
          </a:prstGeom>
        </p:spPr>
      </p:pic>
      <p:sp>
        <p:nvSpPr>
          <p:cNvPr id="11" name="Rettangolo 10"/>
          <p:cNvSpPr/>
          <p:nvPr/>
        </p:nvSpPr>
        <p:spPr>
          <a:xfrm>
            <a:off x="5148064" y="1988840"/>
            <a:ext cx="3600400" cy="1200329"/>
          </a:xfrm>
          <a:prstGeom prst="rect">
            <a:avLst/>
          </a:prstGeom>
        </p:spPr>
        <p:txBody>
          <a:bodyPr wrap="square">
            <a:spAutoFit/>
          </a:bodyPr>
          <a:lstStyle/>
          <a:p>
            <a:r>
              <a:rPr lang="en-US" dirty="0"/>
              <a:t>N-V center defect consists of a nitrogen atom in place of a carbon atom next to a vacancy within the diamond’s lattice structure.</a:t>
            </a:r>
            <a:endParaRPr lang="it-IT" dirty="0"/>
          </a:p>
        </p:txBody>
      </p:sp>
      <p:sp>
        <p:nvSpPr>
          <p:cNvPr id="3" name="Rettangolo 2"/>
          <p:cNvSpPr/>
          <p:nvPr/>
        </p:nvSpPr>
        <p:spPr>
          <a:xfrm>
            <a:off x="1763688" y="4869160"/>
            <a:ext cx="6048672" cy="923330"/>
          </a:xfrm>
          <a:prstGeom prst="rect">
            <a:avLst/>
          </a:prstGeom>
        </p:spPr>
        <p:txBody>
          <a:bodyPr wrap="square">
            <a:spAutoFit/>
          </a:bodyPr>
          <a:lstStyle/>
          <a:p>
            <a:r>
              <a:rPr lang="it-IT" dirty="0" err="1"/>
              <a:t>Nitrogen-vacancy</a:t>
            </a:r>
            <a:r>
              <a:rPr lang="it-IT" dirty="0"/>
              <a:t> Center: the blue </a:t>
            </a:r>
            <a:r>
              <a:rPr lang="it-IT" dirty="0" err="1"/>
              <a:t>atoms</a:t>
            </a:r>
            <a:r>
              <a:rPr lang="it-IT" dirty="0"/>
              <a:t> </a:t>
            </a:r>
            <a:r>
              <a:rPr lang="it-IT" dirty="0" err="1"/>
              <a:t>represent</a:t>
            </a:r>
            <a:r>
              <a:rPr lang="it-IT" dirty="0"/>
              <a:t> Carbon </a:t>
            </a:r>
            <a:r>
              <a:rPr lang="it-IT" dirty="0" err="1"/>
              <a:t>atoms</a:t>
            </a:r>
            <a:r>
              <a:rPr lang="it-IT" dirty="0"/>
              <a:t>, </a:t>
            </a:r>
            <a:r>
              <a:rPr lang="it-IT" dirty="0" err="1"/>
              <a:t>red</a:t>
            </a:r>
            <a:r>
              <a:rPr lang="it-IT" dirty="0"/>
              <a:t> </a:t>
            </a:r>
            <a:r>
              <a:rPr lang="it-IT" dirty="0" err="1"/>
              <a:t>atom</a:t>
            </a:r>
            <a:r>
              <a:rPr lang="it-IT" dirty="0"/>
              <a:t> </a:t>
            </a:r>
            <a:r>
              <a:rPr lang="it-IT" dirty="0" err="1"/>
              <a:t>represents</a:t>
            </a:r>
            <a:r>
              <a:rPr lang="it-IT" dirty="0"/>
              <a:t> </a:t>
            </a:r>
            <a:r>
              <a:rPr lang="it-IT" dirty="0" err="1"/>
              <a:t>Nitrogen</a:t>
            </a:r>
            <a:r>
              <a:rPr lang="it-IT" dirty="0"/>
              <a:t> </a:t>
            </a:r>
            <a:r>
              <a:rPr lang="it-IT" dirty="0" err="1"/>
              <a:t>atom</a:t>
            </a:r>
            <a:r>
              <a:rPr lang="it-IT" dirty="0"/>
              <a:t> </a:t>
            </a:r>
            <a:r>
              <a:rPr lang="it-IT" dirty="0" err="1"/>
              <a:t>substituting</a:t>
            </a:r>
            <a:r>
              <a:rPr lang="it-IT" dirty="0"/>
              <a:t> for a Carbon </a:t>
            </a:r>
            <a:r>
              <a:rPr lang="it-IT" dirty="0" err="1"/>
              <a:t>atom</a:t>
            </a:r>
            <a:r>
              <a:rPr lang="it-IT" dirty="0"/>
              <a:t>, and </a:t>
            </a:r>
            <a:r>
              <a:rPr lang="it-IT" dirty="0" err="1"/>
              <a:t>yellow</a:t>
            </a:r>
            <a:r>
              <a:rPr lang="it-IT" dirty="0"/>
              <a:t> </a:t>
            </a:r>
            <a:r>
              <a:rPr lang="it-IT" dirty="0" err="1"/>
              <a:t>atom</a:t>
            </a:r>
            <a:r>
              <a:rPr lang="it-IT" dirty="0"/>
              <a:t> </a:t>
            </a:r>
            <a:r>
              <a:rPr lang="it-IT" dirty="0" err="1"/>
              <a:t>represents</a:t>
            </a:r>
            <a:r>
              <a:rPr lang="it-IT" dirty="0"/>
              <a:t> a lattice </a:t>
            </a:r>
            <a:r>
              <a:rPr lang="it-IT" dirty="0" err="1"/>
              <a:t>vacancy</a:t>
            </a:r>
            <a:endParaRPr lang="it-IT" dirty="0"/>
          </a:p>
        </p:txBody>
      </p:sp>
    </p:spTree>
    <p:extLst>
      <p:ext uri="{BB962C8B-B14F-4D97-AF65-F5344CB8AC3E}">
        <p14:creationId xmlns:p14="http://schemas.microsoft.com/office/powerpoint/2010/main" val="19004761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187624" y="620688"/>
            <a:ext cx="6840760" cy="400110"/>
          </a:xfrm>
          <a:prstGeom prst="rect">
            <a:avLst/>
          </a:prstGeom>
        </p:spPr>
        <p:txBody>
          <a:bodyPr wrap="square">
            <a:spAutoFit/>
          </a:bodyPr>
          <a:lstStyle/>
          <a:p>
            <a:r>
              <a:rPr lang="en-US" sz="2000" dirty="0" err="1">
                <a:solidFill>
                  <a:srgbClr val="0070C0"/>
                </a:solidFill>
              </a:rPr>
              <a:t>Nanodiamonds</a:t>
            </a:r>
            <a:r>
              <a:rPr lang="it-IT" sz="2000" dirty="0">
                <a:solidFill>
                  <a:srgbClr val="0070C0"/>
                </a:solidFill>
              </a:rPr>
              <a:t>: </a:t>
            </a:r>
            <a:r>
              <a:rPr lang="it-IT" sz="2000" i="1" dirty="0" err="1">
                <a:solidFill>
                  <a:srgbClr val="FF0000"/>
                </a:solidFill>
              </a:rPr>
              <a:t>inertness</a:t>
            </a:r>
            <a:r>
              <a:rPr lang="it-IT" sz="2000" dirty="0">
                <a:solidFill>
                  <a:srgbClr val="0070C0"/>
                </a:solidFill>
              </a:rPr>
              <a:t> and </a:t>
            </a:r>
            <a:r>
              <a:rPr lang="it-IT" sz="2000" i="1" dirty="0" err="1">
                <a:solidFill>
                  <a:srgbClr val="FF0000"/>
                </a:solidFill>
              </a:rPr>
              <a:t>hardness</a:t>
            </a:r>
            <a:endParaRPr lang="it-IT" sz="2000" i="1" dirty="0">
              <a:solidFill>
                <a:srgbClr val="FF0000"/>
              </a:solidFill>
            </a:endParaRPr>
          </a:p>
        </p:txBody>
      </p:sp>
      <p:sp>
        <p:nvSpPr>
          <p:cNvPr id="6" name="Rettangolo 5"/>
          <p:cNvSpPr/>
          <p:nvPr/>
        </p:nvSpPr>
        <p:spPr>
          <a:xfrm>
            <a:off x="539552" y="1412776"/>
            <a:ext cx="8280920" cy="4247317"/>
          </a:xfrm>
          <a:prstGeom prst="rect">
            <a:avLst/>
          </a:prstGeom>
        </p:spPr>
        <p:txBody>
          <a:bodyPr wrap="square">
            <a:spAutoFit/>
          </a:bodyPr>
          <a:lstStyle/>
          <a:p>
            <a:r>
              <a:rPr lang="it-IT" b="1" dirty="0" err="1"/>
              <a:t>Skin</a:t>
            </a:r>
            <a:r>
              <a:rPr lang="it-IT" b="1" dirty="0"/>
              <a:t> care: </a:t>
            </a:r>
            <a:r>
              <a:rPr lang="en-US" dirty="0" err="1"/>
              <a:t>Nanodiamonds</a:t>
            </a:r>
            <a:r>
              <a:rPr lang="en-US" dirty="0"/>
              <a:t> are well-absorbed by human skin. They also absorb more of the ingredients in skin care products than skin itself. Thus they cause more of the ingredients to penetrate the deeper layers of the skin. </a:t>
            </a:r>
            <a:r>
              <a:rPr lang="en-US" dirty="0" err="1"/>
              <a:t>Nanodiamonds</a:t>
            </a:r>
            <a:r>
              <a:rPr lang="en-US" dirty="0"/>
              <a:t> also form strong bonds with water, helping to hydrate the skin.</a:t>
            </a:r>
          </a:p>
          <a:p>
            <a:endParaRPr lang="it-IT" b="1" dirty="0"/>
          </a:p>
          <a:p>
            <a:r>
              <a:rPr lang="it-IT" b="1" dirty="0"/>
              <a:t>Micro-abrasive: </a:t>
            </a:r>
            <a:r>
              <a:rPr lang="en-US" dirty="0"/>
              <a:t>Polishes and engine oil additives for lubrication.</a:t>
            </a:r>
          </a:p>
          <a:p>
            <a:endParaRPr lang="it-IT" b="1" dirty="0"/>
          </a:p>
          <a:p>
            <a:r>
              <a:rPr lang="it-IT" b="1" dirty="0" err="1"/>
              <a:t>Catalysis</a:t>
            </a:r>
            <a:r>
              <a:rPr lang="it-IT" b="1" dirty="0"/>
              <a:t>: </a:t>
            </a:r>
            <a:r>
              <a:rPr lang="it-IT" dirty="0" err="1"/>
              <a:t>Support</a:t>
            </a:r>
            <a:r>
              <a:rPr lang="it-IT" dirty="0"/>
              <a:t>  or metal free </a:t>
            </a:r>
            <a:r>
              <a:rPr lang="it-IT" dirty="0" err="1"/>
              <a:t>catalyst</a:t>
            </a:r>
            <a:endParaRPr lang="it-IT" dirty="0"/>
          </a:p>
          <a:p>
            <a:endParaRPr lang="it-IT" b="1" dirty="0"/>
          </a:p>
          <a:p>
            <a:r>
              <a:rPr lang="it-IT" b="1" dirty="0" err="1"/>
              <a:t>Medical</a:t>
            </a:r>
            <a:r>
              <a:rPr lang="it-IT" b="1" dirty="0"/>
              <a:t>: </a:t>
            </a:r>
            <a:r>
              <a:rPr lang="en-US" dirty="0"/>
              <a:t>low cytotoxicity of diamond nanoparticles affirms their utilization as biologically compatible materials. </a:t>
            </a:r>
            <a:r>
              <a:rPr lang="it-IT" i="1" dirty="0" err="1">
                <a:solidFill>
                  <a:srgbClr val="FF0000"/>
                </a:solidFill>
              </a:rPr>
              <a:t>Drug</a:t>
            </a:r>
            <a:r>
              <a:rPr lang="it-IT" i="1" dirty="0">
                <a:solidFill>
                  <a:srgbClr val="FF0000"/>
                </a:solidFill>
              </a:rPr>
              <a:t> delivery</a:t>
            </a:r>
            <a:r>
              <a:rPr lang="it-IT" b="1" dirty="0"/>
              <a:t>.</a:t>
            </a:r>
          </a:p>
          <a:p>
            <a:r>
              <a:rPr lang="it-IT" b="1" dirty="0"/>
              <a:t> </a:t>
            </a:r>
          </a:p>
          <a:p>
            <a:r>
              <a:rPr lang="en-US" b="1" dirty="0"/>
              <a:t>Sensors: </a:t>
            </a:r>
            <a:r>
              <a:rPr lang="en-US" dirty="0"/>
              <a:t>electro- mechanical- system and response to magnetic field.</a:t>
            </a:r>
          </a:p>
          <a:p>
            <a:endParaRPr lang="en-US" dirty="0"/>
          </a:p>
          <a:p>
            <a:r>
              <a:rPr lang="en-US" b="1" dirty="0"/>
              <a:t>Optical and Quantum computing: </a:t>
            </a:r>
            <a:r>
              <a:rPr lang="en-US" dirty="0"/>
              <a:t>Single-defect </a:t>
            </a:r>
            <a:r>
              <a:rPr lang="en-US" dirty="0" err="1"/>
              <a:t>nanodiamonds</a:t>
            </a:r>
            <a:r>
              <a:rPr lang="en-US" dirty="0"/>
              <a:t>.</a:t>
            </a:r>
          </a:p>
        </p:txBody>
      </p:sp>
    </p:spTree>
    <p:extLst>
      <p:ext uri="{BB962C8B-B14F-4D97-AF65-F5344CB8AC3E}">
        <p14:creationId xmlns:p14="http://schemas.microsoft.com/office/powerpoint/2010/main" val="480613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33400" y="1188720"/>
            <a:ext cx="8229600" cy="914400"/>
          </a:xfrm>
          <a:prstGeom prst="rect">
            <a:avLst/>
          </a:prstGeom>
        </p:spPr>
        <p:txBody>
          <a:bodyPr/>
          <a:lstStyle/>
          <a:p>
            <a:pPr marL="342900" indent="-342900" eaLnBrk="0" hangingPunct="0">
              <a:spcBef>
                <a:spcPct val="20000"/>
              </a:spcBef>
              <a:defRPr/>
            </a:pPr>
            <a:r>
              <a:rPr lang="en-US" sz="2400" kern="0" dirty="0">
                <a:latin typeface="+mn-lt"/>
              </a:rPr>
              <a:t>	Nozzle Quenching controls flame l</a:t>
            </a:r>
            <a:r>
              <a:rPr lang="en-US" sz="2400" kern="0" dirty="0" err="1">
                <a:latin typeface="+mn-lt"/>
              </a:rPr>
              <a:t>ength</a:t>
            </a:r>
            <a:r>
              <a:rPr lang="en-US" sz="2400" kern="0" dirty="0">
                <a:latin typeface="+mn-lt"/>
              </a:rPr>
              <a:t> and particle size.</a:t>
            </a:r>
          </a:p>
          <a:p>
            <a:pPr marL="342900" indent="-342900" eaLnBrk="0" hangingPunct="0">
              <a:spcBef>
                <a:spcPct val="20000"/>
              </a:spcBef>
              <a:buFont typeface="Arial" pitchFamily="34" charset="0"/>
              <a:buChar char="•"/>
              <a:defRPr/>
            </a:pPr>
            <a:endParaRPr lang="en-US" sz="2400" kern="0" dirty="0">
              <a:latin typeface="+mn-lt"/>
            </a:endParaRPr>
          </a:p>
          <a:p>
            <a:pPr marL="342900" indent="-342900" eaLnBrk="0" hangingPunct="0">
              <a:spcBef>
                <a:spcPct val="20000"/>
              </a:spcBef>
              <a:defRPr/>
            </a:pPr>
            <a:endParaRPr lang="en-US" sz="2400" kern="0" dirty="0">
              <a:latin typeface="+mn-lt"/>
            </a:endParaRPr>
          </a:p>
          <a:p>
            <a:pPr marL="742950" lvl="1" indent="-285750" eaLnBrk="0" hangingPunct="0">
              <a:spcBef>
                <a:spcPct val="20000"/>
              </a:spcBef>
              <a:defRPr/>
            </a:pPr>
            <a:endParaRPr lang="en-US" sz="2000" u="sng" kern="0" dirty="0">
              <a:latin typeface="+mn-lt"/>
            </a:endParaRP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6596063"/>
            <a:ext cx="30670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950720"/>
            <a:ext cx="7543800" cy="454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533400" y="152400"/>
            <a:ext cx="8229600" cy="1143000"/>
          </a:xfrm>
          <a:prstGeom prst="rect">
            <a:avLst/>
          </a:prstGeom>
          <a:noFill/>
          <a:ln w="9525">
            <a:noFill/>
            <a:miter lim="800000"/>
            <a:headEnd/>
            <a:tailEnd/>
          </a:ln>
        </p:spPr>
        <p:txBody>
          <a:bodyPr anchor="ctr"/>
          <a:lstStyle/>
          <a:p>
            <a:pPr algn="ctr" eaLnBrk="0" hangingPunct="0">
              <a:defRPr/>
            </a:pPr>
            <a:r>
              <a:rPr lang="en-US" sz="4400" kern="0" dirty="0">
                <a:solidFill>
                  <a:schemeClr val="tx2"/>
                </a:solidFill>
                <a:latin typeface="+mj-lt"/>
                <a:ea typeface="+mj-ea"/>
                <a:cs typeface="+mj-cs"/>
              </a:rPr>
              <a:t>Flame Pyrolysis: Nozzle Quenching</a:t>
            </a:r>
          </a:p>
        </p:txBody>
      </p:sp>
    </p:spTree>
    <p:extLst>
      <p:ext uri="{BB962C8B-B14F-4D97-AF65-F5344CB8AC3E}">
        <p14:creationId xmlns:p14="http://schemas.microsoft.com/office/powerpoint/2010/main" val="1401200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611560" y="2132856"/>
            <a:ext cx="4572000" cy="923330"/>
          </a:xfrm>
          <a:prstGeom prst="rect">
            <a:avLst/>
          </a:prstGeom>
        </p:spPr>
        <p:txBody>
          <a:bodyPr>
            <a:spAutoFit/>
          </a:bodyPr>
          <a:lstStyle/>
          <a:p>
            <a:endParaRPr lang="it-IT" dirty="0"/>
          </a:p>
          <a:p>
            <a:endParaRPr lang="it-IT" dirty="0"/>
          </a:p>
          <a:p>
            <a:r>
              <a:rPr lang="it-IT" dirty="0"/>
              <a:t>    </a:t>
            </a:r>
          </a:p>
        </p:txBody>
      </p:sp>
      <p:sp>
        <p:nvSpPr>
          <p:cNvPr id="7" name="Rettangolo 6"/>
          <p:cNvSpPr/>
          <p:nvPr/>
        </p:nvSpPr>
        <p:spPr>
          <a:xfrm>
            <a:off x="611560" y="476672"/>
            <a:ext cx="5293950" cy="461665"/>
          </a:xfrm>
          <a:prstGeom prst="rect">
            <a:avLst/>
          </a:prstGeom>
        </p:spPr>
        <p:txBody>
          <a:bodyPr wrap="none">
            <a:spAutoFit/>
          </a:bodyPr>
          <a:lstStyle/>
          <a:p>
            <a:r>
              <a:rPr lang="it-IT" sz="2400" dirty="0">
                <a:solidFill>
                  <a:srgbClr val="FF0000"/>
                </a:solidFill>
              </a:rPr>
              <a:t>Remote Plasma-</a:t>
            </a:r>
            <a:r>
              <a:rPr lang="it-IT" sz="2400" dirty="0" err="1">
                <a:solidFill>
                  <a:srgbClr val="FF0000"/>
                </a:solidFill>
              </a:rPr>
              <a:t>Enhanced</a:t>
            </a:r>
            <a:r>
              <a:rPr lang="it-IT" sz="2400" dirty="0">
                <a:solidFill>
                  <a:srgbClr val="FF0000"/>
                </a:solidFill>
              </a:rPr>
              <a:t> CVD (RPECVD)</a:t>
            </a:r>
          </a:p>
        </p:txBody>
      </p:sp>
      <p:sp>
        <p:nvSpPr>
          <p:cNvPr id="2" name="Rettangolo 1"/>
          <p:cNvSpPr/>
          <p:nvPr/>
        </p:nvSpPr>
        <p:spPr>
          <a:xfrm>
            <a:off x="539552" y="1340768"/>
            <a:ext cx="7992888" cy="923330"/>
          </a:xfrm>
          <a:prstGeom prst="rect">
            <a:avLst/>
          </a:prstGeom>
        </p:spPr>
        <p:txBody>
          <a:bodyPr wrap="square">
            <a:spAutoFit/>
          </a:bodyPr>
          <a:lstStyle/>
          <a:p>
            <a:r>
              <a:rPr lang="it-IT" dirty="0" err="1"/>
              <a:t>Similar</a:t>
            </a:r>
            <a:r>
              <a:rPr lang="it-IT" dirty="0"/>
              <a:t> to PECVD </a:t>
            </a:r>
            <a:r>
              <a:rPr lang="it-IT" dirty="0" err="1"/>
              <a:t>except</a:t>
            </a:r>
            <a:r>
              <a:rPr lang="it-IT" dirty="0"/>
              <a:t> </a:t>
            </a:r>
            <a:r>
              <a:rPr lang="it-IT" dirty="0" err="1"/>
              <a:t>that</a:t>
            </a:r>
            <a:r>
              <a:rPr lang="it-IT" dirty="0"/>
              <a:t> the wafer </a:t>
            </a:r>
            <a:r>
              <a:rPr lang="it-IT" dirty="0" err="1"/>
              <a:t>substrate</a:t>
            </a:r>
            <a:r>
              <a:rPr lang="it-IT" dirty="0"/>
              <a:t> </a:t>
            </a:r>
            <a:r>
              <a:rPr lang="it-IT" dirty="0" err="1"/>
              <a:t>is</a:t>
            </a:r>
            <a:r>
              <a:rPr lang="it-IT" dirty="0"/>
              <a:t> </a:t>
            </a:r>
            <a:r>
              <a:rPr lang="it-IT" dirty="0" err="1"/>
              <a:t>not</a:t>
            </a:r>
            <a:r>
              <a:rPr lang="it-IT" dirty="0"/>
              <a:t> </a:t>
            </a:r>
            <a:r>
              <a:rPr lang="it-IT" dirty="0" err="1"/>
              <a:t>directly</a:t>
            </a:r>
            <a:r>
              <a:rPr lang="it-IT" dirty="0"/>
              <a:t> in the plasma </a:t>
            </a:r>
            <a:r>
              <a:rPr lang="it-IT" dirty="0" err="1"/>
              <a:t>discharge</a:t>
            </a:r>
            <a:r>
              <a:rPr lang="it-IT" dirty="0"/>
              <a:t> </a:t>
            </a:r>
            <a:r>
              <a:rPr lang="it-IT" dirty="0" err="1"/>
              <a:t>region</a:t>
            </a:r>
            <a:r>
              <a:rPr lang="it-IT" dirty="0"/>
              <a:t>. </a:t>
            </a:r>
            <a:r>
              <a:rPr lang="it-IT" dirty="0" err="1"/>
              <a:t>Removing</a:t>
            </a:r>
            <a:r>
              <a:rPr lang="it-IT" dirty="0"/>
              <a:t> the wafer from the plasma </a:t>
            </a:r>
            <a:r>
              <a:rPr lang="it-IT" dirty="0" err="1"/>
              <a:t>region</a:t>
            </a:r>
            <a:r>
              <a:rPr lang="it-IT" dirty="0"/>
              <a:t> </a:t>
            </a:r>
            <a:r>
              <a:rPr lang="it-IT" dirty="0" err="1"/>
              <a:t>allows</a:t>
            </a:r>
            <a:r>
              <a:rPr lang="it-IT" dirty="0"/>
              <a:t> processing </a:t>
            </a:r>
            <a:r>
              <a:rPr lang="it-IT" dirty="0" err="1"/>
              <a:t>temperatures</a:t>
            </a:r>
            <a:r>
              <a:rPr lang="it-IT" dirty="0"/>
              <a:t> down to room temperature.</a:t>
            </a:r>
          </a:p>
        </p:txBody>
      </p:sp>
      <p:pic>
        <p:nvPicPr>
          <p:cNvPr id="3" name="Immagine 2"/>
          <p:cNvPicPr>
            <a:picLocks noChangeAspect="1"/>
          </p:cNvPicPr>
          <p:nvPr/>
        </p:nvPicPr>
        <p:blipFill>
          <a:blip r:embed="rId2"/>
          <a:stretch>
            <a:fillRect/>
          </a:stretch>
        </p:blipFill>
        <p:spPr>
          <a:xfrm>
            <a:off x="1670355" y="2852936"/>
            <a:ext cx="5731282" cy="2699136"/>
          </a:xfrm>
          <a:prstGeom prst="rect">
            <a:avLst/>
          </a:prstGeom>
        </p:spPr>
      </p:pic>
    </p:spTree>
    <p:extLst>
      <p:ext uri="{BB962C8B-B14F-4D97-AF65-F5344CB8AC3E}">
        <p14:creationId xmlns:p14="http://schemas.microsoft.com/office/powerpoint/2010/main" val="7323971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827584" y="980728"/>
            <a:ext cx="7632848" cy="1477328"/>
          </a:xfrm>
          <a:prstGeom prst="rect">
            <a:avLst/>
          </a:prstGeom>
        </p:spPr>
        <p:txBody>
          <a:bodyPr wrap="square">
            <a:spAutoFit/>
          </a:bodyPr>
          <a:lstStyle/>
          <a:p>
            <a:endParaRPr lang="it-IT" dirty="0"/>
          </a:p>
          <a:p>
            <a:r>
              <a:rPr lang="it-IT" dirty="0"/>
              <a:t>CVD </a:t>
            </a:r>
            <a:r>
              <a:rPr lang="it-IT" dirty="0" err="1"/>
              <a:t>employing</a:t>
            </a:r>
            <a:r>
              <a:rPr lang="it-IT" dirty="0"/>
              <a:t> a </a:t>
            </a:r>
            <a:r>
              <a:rPr lang="it-IT" dirty="0">
                <a:solidFill>
                  <a:srgbClr val="0070C0"/>
                </a:solidFill>
              </a:rPr>
              <a:t>high </a:t>
            </a:r>
            <a:r>
              <a:rPr lang="it-IT" dirty="0" err="1">
                <a:solidFill>
                  <a:srgbClr val="0070C0"/>
                </a:solidFill>
              </a:rPr>
              <a:t>density</a:t>
            </a:r>
            <a:r>
              <a:rPr lang="it-IT" dirty="0">
                <a:solidFill>
                  <a:srgbClr val="0070C0"/>
                </a:solidFill>
              </a:rPr>
              <a:t>, </a:t>
            </a:r>
            <a:r>
              <a:rPr lang="it-IT" dirty="0" err="1">
                <a:solidFill>
                  <a:srgbClr val="0070C0"/>
                </a:solidFill>
              </a:rPr>
              <a:t>low</a:t>
            </a:r>
            <a:r>
              <a:rPr lang="it-IT" dirty="0">
                <a:solidFill>
                  <a:srgbClr val="0070C0"/>
                </a:solidFill>
              </a:rPr>
              <a:t> </a:t>
            </a:r>
            <a:r>
              <a:rPr lang="it-IT" dirty="0" err="1">
                <a:solidFill>
                  <a:srgbClr val="0070C0"/>
                </a:solidFill>
              </a:rPr>
              <a:t>energy</a:t>
            </a:r>
            <a:r>
              <a:rPr lang="it-IT" dirty="0">
                <a:solidFill>
                  <a:srgbClr val="0070C0"/>
                </a:solidFill>
              </a:rPr>
              <a:t> plasma </a:t>
            </a:r>
            <a:r>
              <a:rPr lang="it-IT" dirty="0"/>
              <a:t>to </a:t>
            </a:r>
            <a:r>
              <a:rPr lang="it-IT" dirty="0" err="1"/>
              <a:t>obtain</a:t>
            </a:r>
            <a:r>
              <a:rPr lang="it-IT" dirty="0"/>
              <a:t> </a:t>
            </a:r>
            <a:r>
              <a:rPr lang="it-IT" dirty="0" err="1">
                <a:solidFill>
                  <a:srgbClr val="FF0000"/>
                </a:solidFill>
              </a:rPr>
              <a:t>epitaxial</a:t>
            </a:r>
            <a:r>
              <a:rPr lang="it-IT" dirty="0"/>
              <a:t> </a:t>
            </a:r>
            <a:r>
              <a:rPr lang="it-IT" dirty="0" err="1"/>
              <a:t>deposition</a:t>
            </a:r>
            <a:r>
              <a:rPr lang="it-IT" dirty="0"/>
              <a:t> of </a:t>
            </a:r>
            <a:r>
              <a:rPr lang="it-IT" dirty="0" err="1"/>
              <a:t>semiconductor</a:t>
            </a:r>
            <a:r>
              <a:rPr lang="it-IT" dirty="0"/>
              <a:t> </a:t>
            </a:r>
            <a:r>
              <a:rPr lang="it-IT" dirty="0" err="1"/>
              <a:t>materials</a:t>
            </a:r>
            <a:r>
              <a:rPr lang="it-IT" dirty="0"/>
              <a:t> </a:t>
            </a:r>
            <a:r>
              <a:rPr lang="it-IT" dirty="0" err="1"/>
              <a:t>at</a:t>
            </a:r>
            <a:r>
              <a:rPr lang="it-IT" dirty="0"/>
              <a:t> high </a:t>
            </a:r>
            <a:r>
              <a:rPr lang="it-IT" dirty="0" err="1"/>
              <a:t>rates</a:t>
            </a:r>
            <a:r>
              <a:rPr lang="it-IT" dirty="0"/>
              <a:t> and </a:t>
            </a:r>
            <a:r>
              <a:rPr lang="it-IT" dirty="0" err="1"/>
              <a:t>low</a:t>
            </a:r>
            <a:r>
              <a:rPr lang="it-IT" dirty="0"/>
              <a:t> </a:t>
            </a:r>
            <a:r>
              <a:rPr lang="it-IT" dirty="0" err="1"/>
              <a:t>temperatures</a:t>
            </a:r>
            <a:r>
              <a:rPr lang="it-IT" dirty="0"/>
              <a:t>.</a:t>
            </a:r>
          </a:p>
          <a:p>
            <a:endParaRPr lang="it-IT" dirty="0"/>
          </a:p>
          <a:p>
            <a:r>
              <a:rPr lang="it-IT" dirty="0"/>
              <a:t>    </a:t>
            </a:r>
          </a:p>
        </p:txBody>
      </p:sp>
      <p:sp>
        <p:nvSpPr>
          <p:cNvPr id="3" name="Rettangolo 2"/>
          <p:cNvSpPr/>
          <p:nvPr/>
        </p:nvSpPr>
        <p:spPr>
          <a:xfrm>
            <a:off x="611560" y="476672"/>
            <a:ext cx="4440318" cy="369332"/>
          </a:xfrm>
          <a:prstGeom prst="rect">
            <a:avLst/>
          </a:prstGeom>
        </p:spPr>
        <p:txBody>
          <a:bodyPr wrap="none">
            <a:spAutoFit/>
          </a:bodyPr>
          <a:lstStyle/>
          <a:p>
            <a:r>
              <a:rPr lang="it-IT" dirty="0" err="1">
                <a:solidFill>
                  <a:srgbClr val="FF0000"/>
                </a:solidFill>
              </a:rPr>
              <a:t>Low</a:t>
            </a:r>
            <a:r>
              <a:rPr lang="it-IT" dirty="0">
                <a:solidFill>
                  <a:srgbClr val="FF0000"/>
                </a:solidFill>
              </a:rPr>
              <a:t>-Energy Plasma-</a:t>
            </a:r>
            <a:r>
              <a:rPr lang="it-IT" dirty="0" err="1">
                <a:solidFill>
                  <a:srgbClr val="FF0000"/>
                </a:solidFill>
              </a:rPr>
              <a:t>Enhanced</a:t>
            </a:r>
            <a:r>
              <a:rPr lang="it-IT" dirty="0">
                <a:solidFill>
                  <a:srgbClr val="FF0000"/>
                </a:solidFill>
              </a:rPr>
              <a:t> CVD (LEPECVD)</a:t>
            </a:r>
          </a:p>
        </p:txBody>
      </p:sp>
      <p:pic>
        <p:nvPicPr>
          <p:cNvPr id="7" name="Immagine 6"/>
          <p:cNvPicPr>
            <a:picLocks noChangeAspect="1"/>
          </p:cNvPicPr>
          <p:nvPr/>
        </p:nvPicPr>
        <p:blipFill rotWithShape="1">
          <a:blip r:embed="rId2"/>
          <a:srcRect l="4695" t="7726" r="1919" b="9385"/>
          <a:stretch/>
        </p:blipFill>
        <p:spPr>
          <a:xfrm>
            <a:off x="827584" y="2276872"/>
            <a:ext cx="7272808" cy="4210946"/>
          </a:xfrm>
          <a:prstGeom prst="rect">
            <a:avLst/>
          </a:prstGeom>
        </p:spPr>
      </p:pic>
    </p:spTree>
    <p:extLst>
      <p:ext uri="{BB962C8B-B14F-4D97-AF65-F5344CB8AC3E}">
        <p14:creationId xmlns:p14="http://schemas.microsoft.com/office/powerpoint/2010/main" val="23814587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dirty="0">
                <a:solidFill>
                  <a:srgbClr val="0070C0"/>
                </a:solidFill>
              </a:rPr>
              <a:t>RF Plasma Synthesis </a:t>
            </a: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628800"/>
            <a:ext cx="7360493" cy="4347021"/>
          </a:xfrm>
          <a:prstGeom prst="rect">
            <a:avLst/>
          </a:prstGeom>
        </p:spPr>
      </p:pic>
    </p:spTree>
    <p:extLst>
      <p:ext uri="{BB962C8B-B14F-4D97-AF65-F5344CB8AC3E}">
        <p14:creationId xmlns:p14="http://schemas.microsoft.com/office/powerpoint/2010/main" val="27232570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dirty="0">
                <a:solidFill>
                  <a:srgbClr val="0070C0"/>
                </a:solidFill>
              </a:rPr>
              <a:t>RF Plasma Synthesis </a:t>
            </a:r>
          </a:p>
        </p:txBody>
      </p:sp>
      <p:pic>
        <p:nvPicPr>
          <p:cNvPr id="4" name="5Un_HnOl6lQ"/>
          <p:cNvPicPr>
            <a:picLocks noGrp="1" noRot="1" noChangeAspect="1"/>
          </p:cNvPicPr>
          <p:nvPr>
            <p:ph idx="1"/>
            <a:videoFile r:link="rId1"/>
          </p:nvPr>
        </p:nvPicPr>
        <p:blipFill>
          <a:blip r:embed="rId3"/>
          <a:stretch>
            <a:fillRect/>
          </a:stretch>
        </p:blipFill>
        <p:spPr>
          <a:xfrm>
            <a:off x="1331640" y="2060848"/>
            <a:ext cx="6443097" cy="3624243"/>
          </a:xfrm>
          <a:prstGeom prst="rect">
            <a:avLst/>
          </a:prstGeom>
        </p:spPr>
      </p:pic>
      <p:sp>
        <p:nvSpPr>
          <p:cNvPr id="3" name="Rettangolo 2"/>
          <p:cNvSpPr/>
          <p:nvPr/>
        </p:nvSpPr>
        <p:spPr>
          <a:xfrm>
            <a:off x="1619672" y="6237312"/>
            <a:ext cx="5670376" cy="369332"/>
          </a:xfrm>
          <a:prstGeom prst="rect">
            <a:avLst/>
          </a:prstGeom>
        </p:spPr>
        <p:txBody>
          <a:bodyPr wrap="square">
            <a:spAutoFit/>
          </a:bodyPr>
          <a:lstStyle/>
          <a:p>
            <a:r>
              <a:rPr lang="it-IT"/>
              <a:t>https://www.youtube.com/watch?v=5Un_HnOl6lQ</a:t>
            </a:r>
          </a:p>
        </p:txBody>
      </p:sp>
    </p:spTree>
    <p:extLst>
      <p:ext uri="{BB962C8B-B14F-4D97-AF65-F5344CB8AC3E}">
        <p14:creationId xmlns:p14="http://schemas.microsoft.com/office/powerpoint/2010/main" val="3532015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533400" y="152400"/>
            <a:ext cx="8229600" cy="1143000"/>
          </a:xfrm>
          <a:prstGeom prst="rect">
            <a:avLst/>
          </a:prstGeom>
          <a:noFill/>
          <a:ln w="9525">
            <a:noFill/>
            <a:miter lim="800000"/>
            <a:headEnd/>
            <a:tailEnd/>
          </a:ln>
        </p:spPr>
        <p:txBody>
          <a:bodyPr anchor="ctr"/>
          <a:lstStyle/>
          <a:p>
            <a:pPr algn="ctr" eaLnBrk="0" hangingPunct="0">
              <a:defRPr/>
            </a:pPr>
            <a:r>
              <a:rPr lang="en-US" sz="4400" kern="0" dirty="0">
                <a:solidFill>
                  <a:schemeClr val="tx2"/>
                </a:solidFill>
                <a:latin typeface="+mj-lt"/>
                <a:ea typeface="+mj-ea"/>
                <a:cs typeface="+mj-cs"/>
              </a:rPr>
              <a:t>Flame Pyrolysis: Nozzle Quenching</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057400"/>
            <a:ext cx="6124575"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a:xfrm>
            <a:off x="533400" y="1219200"/>
            <a:ext cx="8229600" cy="914400"/>
          </a:xfrm>
          <a:prstGeom prst="rect">
            <a:avLst/>
          </a:prstGeom>
        </p:spPr>
        <p:txBody>
          <a:bodyPr/>
          <a:lstStyle/>
          <a:p>
            <a:pPr marL="342900" indent="-342900" eaLnBrk="0" hangingPunct="0">
              <a:spcBef>
                <a:spcPct val="20000"/>
              </a:spcBef>
              <a:defRPr/>
            </a:pPr>
            <a:r>
              <a:rPr lang="en-US" sz="2400" kern="0" dirty="0">
                <a:latin typeface="+mn-lt"/>
              </a:rPr>
              <a:t>	TiO</a:t>
            </a:r>
            <a:r>
              <a:rPr lang="en-US" sz="2400" kern="0" baseline="-25000" dirty="0">
                <a:latin typeface="+mn-lt"/>
              </a:rPr>
              <a:t>2</a:t>
            </a:r>
            <a:r>
              <a:rPr lang="en-US" sz="2400" kern="0" dirty="0">
                <a:latin typeface="+mn-lt"/>
              </a:rPr>
              <a:t> Particle S</a:t>
            </a:r>
            <a:r>
              <a:rPr lang="en-US" sz="2400" kern="0" dirty="0" err="1">
                <a:latin typeface="+mn-lt"/>
              </a:rPr>
              <a:t>ize</a:t>
            </a:r>
            <a:r>
              <a:rPr lang="en-US" sz="2400" kern="0" dirty="0">
                <a:latin typeface="+mn-lt"/>
              </a:rPr>
              <a:t> Control by N</a:t>
            </a:r>
            <a:r>
              <a:rPr lang="en-US" sz="2400" kern="0" dirty="0" err="1">
                <a:latin typeface="+mn-lt"/>
              </a:rPr>
              <a:t>ozzle</a:t>
            </a:r>
            <a:r>
              <a:rPr lang="en-US" sz="2400" kern="0" dirty="0">
                <a:latin typeface="+mn-lt"/>
              </a:rPr>
              <a:t> Quenching </a:t>
            </a:r>
          </a:p>
          <a:p>
            <a:pPr marL="342900" indent="-342900" eaLnBrk="0" hangingPunct="0">
              <a:spcBef>
                <a:spcPct val="20000"/>
              </a:spcBef>
              <a:buFont typeface="Arial" pitchFamily="34" charset="0"/>
              <a:buChar char="•"/>
              <a:defRPr/>
            </a:pPr>
            <a:endParaRPr lang="en-US" sz="2400" kern="0" dirty="0">
              <a:latin typeface="+mn-lt"/>
            </a:endParaRPr>
          </a:p>
          <a:p>
            <a:pPr marL="342900" indent="-342900" eaLnBrk="0" hangingPunct="0">
              <a:spcBef>
                <a:spcPct val="20000"/>
              </a:spcBef>
              <a:defRPr/>
            </a:pPr>
            <a:endParaRPr lang="en-US" sz="2400" kern="0" dirty="0">
              <a:latin typeface="+mn-lt"/>
            </a:endParaRPr>
          </a:p>
          <a:p>
            <a:pPr marL="742950" lvl="1" indent="-285750" eaLnBrk="0" hangingPunct="0">
              <a:spcBef>
                <a:spcPct val="20000"/>
              </a:spcBef>
              <a:defRPr/>
            </a:pPr>
            <a:endParaRPr lang="en-US" sz="2000" u="sng" kern="0" dirty="0">
              <a:latin typeface="+mn-lt"/>
            </a:endParaRPr>
          </a:p>
        </p:txBody>
      </p:sp>
    </p:spTree>
    <p:extLst>
      <p:ext uri="{BB962C8B-B14F-4D97-AF65-F5344CB8AC3E}">
        <p14:creationId xmlns:p14="http://schemas.microsoft.com/office/powerpoint/2010/main" val="1435229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533400" y="152400"/>
            <a:ext cx="8229600" cy="1143000"/>
          </a:xfrm>
          <a:prstGeom prst="rect">
            <a:avLst/>
          </a:prstGeom>
          <a:noFill/>
          <a:ln w="9525">
            <a:noFill/>
            <a:miter lim="800000"/>
            <a:headEnd/>
            <a:tailEnd/>
          </a:ln>
        </p:spPr>
        <p:txBody>
          <a:bodyPr anchor="ctr"/>
          <a:lstStyle/>
          <a:p>
            <a:pPr algn="ctr" eaLnBrk="0" hangingPunct="0">
              <a:defRPr/>
            </a:pPr>
            <a:r>
              <a:rPr lang="en-US" sz="4400" kern="0" dirty="0" err="1">
                <a:solidFill>
                  <a:schemeClr val="tx2"/>
                </a:solidFill>
                <a:latin typeface="+mj-lt"/>
                <a:ea typeface="+mj-ea"/>
                <a:cs typeface="+mj-cs"/>
              </a:rPr>
              <a:t>Pyrolysis</a:t>
            </a:r>
            <a:r>
              <a:rPr lang="en-US" sz="4400" kern="0" dirty="0">
                <a:solidFill>
                  <a:schemeClr val="tx2"/>
                </a:solidFill>
                <a:latin typeface="+mj-lt"/>
                <a:ea typeface="+mj-ea"/>
                <a:cs typeface="+mj-cs"/>
              </a:rPr>
              <a:t>: Electrostatic Charging</a:t>
            </a:r>
          </a:p>
        </p:txBody>
      </p:sp>
      <p:sp>
        <p:nvSpPr>
          <p:cNvPr id="3" name="Rectangle 3"/>
          <p:cNvSpPr txBox="1">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buFontTx/>
              <a:buChar char="•"/>
            </a:pPr>
            <a:r>
              <a:rPr lang="en-US" altLang="en-US" sz="2400" dirty="0"/>
              <a:t>Particle size can also be controlled by generating an </a:t>
            </a:r>
            <a:r>
              <a:rPr lang="en-US" altLang="en-US" sz="2400" dirty="0">
                <a:solidFill>
                  <a:srgbClr val="FF0000"/>
                </a:solidFill>
              </a:rPr>
              <a:t>electric field </a:t>
            </a:r>
            <a:r>
              <a:rPr lang="en-US" altLang="en-US" sz="2400" dirty="0"/>
              <a:t>across the flame.</a:t>
            </a:r>
          </a:p>
          <a:p>
            <a:pPr>
              <a:spcBef>
                <a:spcPct val="20000"/>
              </a:spcBef>
              <a:buFontTx/>
              <a:buChar char="•"/>
            </a:pPr>
            <a:r>
              <a:rPr lang="en-US" altLang="en-US" sz="2400" dirty="0"/>
              <a:t>A large electric field (hundreds of kV/m) is generated between two plate electrodes situated on opposite sides of the flame.</a:t>
            </a:r>
          </a:p>
          <a:p>
            <a:pPr>
              <a:spcBef>
                <a:spcPct val="20000"/>
              </a:spcBef>
              <a:buFontTx/>
              <a:buChar char="•"/>
            </a:pPr>
            <a:r>
              <a:rPr lang="en-US" altLang="en-US" sz="2400" dirty="0"/>
              <a:t>Similar to nozzle quenching, the electric field limits particle growth by </a:t>
            </a:r>
            <a:r>
              <a:rPr lang="en-US" altLang="en-US" sz="2400" dirty="0">
                <a:solidFill>
                  <a:srgbClr val="FF0000"/>
                </a:solidFill>
              </a:rPr>
              <a:t>reducing the residence time </a:t>
            </a:r>
            <a:r>
              <a:rPr lang="en-US" altLang="en-US" sz="2400" dirty="0"/>
              <a:t>in the high temperature region of the flame.</a:t>
            </a:r>
          </a:p>
          <a:p>
            <a:pPr>
              <a:spcBef>
                <a:spcPct val="20000"/>
              </a:spcBef>
              <a:buFontTx/>
              <a:buChar char="•"/>
            </a:pPr>
            <a:r>
              <a:rPr lang="en-US" altLang="en-US" sz="2400" dirty="0"/>
              <a:t>In addition, the electric field </a:t>
            </a:r>
            <a:r>
              <a:rPr lang="en-US" altLang="en-US" sz="2400" dirty="0">
                <a:solidFill>
                  <a:srgbClr val="FF0000"/>
                </a:solidFill>
              </a:rPr>
              <a:t>charges the particles</a:t>
            </a:r>
            <a:r>
              <a:rPr lang="en-US" altLang="en-US" sz="2400" dirty="0"/>
              <a:t>. This results in electrostatic repulsion between newly formed particles, preventing coagulation. </a:t>
            </a:r>
          </a:p>
        </p:txBody>
      </p:sp>
      <p:sp>
        <p:nvSpPr>
          <p:cNvPr id="4" name="Rectangle 5"/>
          <p:cNvSpPr>
            <a:spLocks noChangeArrowheads="1"/>
          </p:cNvSpPr>
          <p:nvPr/>
        </p:nvSpPr>
        <p:spPr bwMode="auto">
          <a:xfrm>
            <a:off x="4191000" y="6126163"/>
            <a:ext cx="4953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
              <a:t>S. Vemury, S.E. Pratsinis, L. Kibbey, </a:t>
            </a:r>
            <a:r>
              <a:rPr lang="en-US" altLang="en-US" sz="800" u="sng"/>
              <a:t>Electrically-controlled flame synthesis of nanophase TiO</a:t>
            </a:r>
            <a:r>
              <a:rPr lang="en-US" altLang="en-US" sz="800" u="sng" baseline="-25000"/>
              <a:t>2</a:t>
            </a:r>
            <a:r>
              <a:rPr lang="en-US" altLang="en-US" sz="800" u="sng"/>
              <a:t>, SiO</a:t>
            </a:r>
            <a:r>
              <a:rPr lang="en-US" altLang="en-US" sz="800" u="sng" baseline="-25000"/>
              <a:t>2</a:t>
            </a:r>
            <a:r>
              <a:rPr lang="en-US" altLang="en-US" sz="800" u="sng"/>
              <a:t>, and SnO</a:t>
            </a:r>
            <a:r>
              <a:rPr lang="en-US" altLang="en-US" sz="800" u="sng" baseline="-25000"/>
              <a:t>2 </a:t>
            </a:r>
            <a:r>
              <a:rPr lang="en-US" altLang="en-US" sz="800" u="sng"/>
              <a:t>powders.</a:t>
            </a:r>
            <a:r>
              <a:rPr lang="en-US" altLang="en-US" sz="800"/>
              <a:t> JMR, Vol. 12, 1031-1042. 1997.</a:t>
            </a:r>
          </a:p>
        </p:txBody>
      </p:sp>
    </p:spTree>
    <p:extLst>
      <p:ext uri="{BB962C8B-B14F-4D97-AF65-F5344CB8AC3E}">
        <p14:creationId xmlns:p14="http://schemas.microsoft.com/office/powerpoint/2010/main" val="352519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533400" y="152400"/>
            <a:ext cx="8229600" cy="1143000"/>
          </a:xfrm>
          <a:prstGeom prst="rect">
            <a:avLst/>
          </a:prstGeom>
          <a:noFill/>
          <a:ln w="9525">
            <a:noFill/>
            <a:miter lim="800000"/>
            <a:headEnd/>
            <a:tailEnd/>
          </a:ln>
        </p:spPr>
        <p:txBody>
          <a:bodyPr anchor="ctr"/>
          <a:lstStyle/>
          <a:p>
            <a:pPr algn="ctr" eaLnBrk="0" hangingPunct="0">
              <a:defRPr/>
            </a:pPr>
            <a:r>
              <a:rPr lang="en-US" sz="4400" kern="0" dirty="0" err="1">
                <a:solidFill>
                  <a:schemeClr val="tx2"/>
                </a:solidFill>
                <a:latin typeface="+mj-lt"/>
                <a:ea typeface="+mj-ea"/>
                <a:cs typeface="+mj-cs"/>
              </a:rPr>
              <a:t>Pyrolysis</a:t>
            </a:r>
            <a:r>
              <a:rPr lang="en-US" sz="4400" kern="0" dirty="0">
                <a:solidFill>
                  <a:schemeClr val="tx2"/>
                </a:solidFill>
                <a:latin typeface="+mj-lt"/>
                <a:ea typeface="+mj-ea"/>
                <a:cs typeface="+mj-cs"/>
              </a:rPr>
              <a:t>: Electrostatic Charging</a:t>
            </a:r>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6380163"/>
            <a:ext cx="213360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295400"/>
            <a:ext cx="6924675"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3245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noChangeArrowheads="1"/>
          </p:cNvSpPr>
          <p:nvPr>
            <p:ph idx="1"/>
          </p:nvPr>
        </p:nvSpPr>
        <p:spPr>
          <a:xfrm>
            <a:off x="395536" y="2132856"/>
            <a:ext cx="8229600" cy="4525963"/>
          </a:xfrm>
        </p:spPr>
        <p:txBody>
          <a:bodyPr/>
          <a:lstStyle/>
          <a:p>
            <a:r>
              <a:rPr lang="en-US" altLang="en-US" dirty="0"/>
              <a:t>Pyrolysis is a high yield method that can fulfill the strong demand for nanoparticles.</a:t>
            </a:r>
          </a:p>
          <a:p>
            <a:r>
              <a:rPr lang="en-US" altLang="en-US" dirty="0"/>
              <a:t>Can be customized to produce unique nanoparticles.</a:t>
            </a:r>
          </a:p>
          <a:p>
            <a:r>
              <a:rPr lang="en-US" altLang="en-US" dirty="0"/>
              <a:t>Broad distribution of particle sizes and morphology.</a:t>
            </a:r>
          </a:p>
        </p:txBody>
      </p:sp>
      <p:sp>
        <p:nvSpPr>
          <p:cNvPr id="3" name="Rectangle 2"/>
          <p:cNvSpPr txBox="1">
            <a:spLocks noChangeArrowheads="1"/>
          </p:cNvSpPr>
          <p:nvPr/>
        </p:nvSpPr>
        <p:spPr bwMode="auto">
          <a:xfrm>
            <a:off x="467544" y="476672"/>
            <a:ext cx="8229600" cy="1143000"/>
          </a:xfrm>
          <a:prstGeom prst="rect">
            <a:avLst/>
          </a:prstGeom>
          <a:noFill/>
          <a:ln w="9525">
            <a:noFill/>
            <a:miter lim="800000"/>
            <a:headEnd/>
            <a:tailEnd/>
          </a:ln>
        </p:spPr>
        <p:txBody>
          <a:bodyPr anchor="ctr"/>
          <a:lstStyle/>
          <a:p>
            <a:pPr algn="ctr" eaLnBrk="0" hangingPunct="0">
              <a:defRPr/>
            </a:pPr>
            <a:r>
              <a:rPr lang="en-US" sz="4400" kern="0" dirty="0">
                <a:solidFill>
                  <a:schemeClr val="tx2"/>
                </a:solidFill>
                <a:latin typeface="+mj-lt"/>
                <a:ea typeface="+mj-ea"/>
                <a:cs typeface="+mj-cs"/>
              </a:rPr>
              <a:t>Flame Pyrolysis: Advantages &amp; Disadvantages </a:t>
            </a:r>
          </a:p>
        </p:txBody>
      </p:sp>
    </p:spTree>
    <p:extLst>
      <p:ext uri="{BB962C8B-B14F-4D97-AF65-F5344CB8AC3E}">
        <p14:creationId xmlns:p14="http://schemas.microsoft.com/office/powerpoint/2010/main" val="127023217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1706</TotalTime>
  <Words>1663</Words>
  <Application>Microsoft Office PowerPoint</Application>
  <PresentationFormat>Presentazione su schermo (4:3)</PresentationFormat>
  <Paragraphs>240</Paragraphs>
  <Slides>53</Slides>
  <Notes>0</Notes>
  <HiddenSlides>0</HiddenSlides>
  <MMClips>9</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53</vt:i4>
      </vt:variant>
    </vt:vector>
  </HeadingPairs>
  <TitlesOfParts>
    <vt:vector size="58" baseType="lpstr">
      <vt:lpstr>Arial</vt:lpstr>
      <vt:lpstr>Calibri</vt:lpstr>
      <vt:lpstr>Times New Roman</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Chemical Vapor Deposition</vt:lpstr>
      <vt:lpstr>Chemical Vapor Deposition</vt:lpstr>
      <vt:lpstr>Presentazione standard di PowerPoint</vt:lpstr>
      <vt:lpstr>Oxides preparation</vt:lpstr>
      <vt:lpstr>Chemical Vapor Deposition</vt:lpstr>
      <vt:lpstr>LPCVD</vt:lpstr>
      <vt:lpstr> CVD Classification by type of substrate heating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RF Plasma Synthesis </vt:lpstr>
      <vt:lpstr>RF Plasma Synthesis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Nanoparticle Synthesis</dc:title>
  <dc:creator>fornasiero</dc:creator>
  <cp:lastModifiedBy>FORNASIERO PAOLO</cp:lastModifiedBy>
  <cp:revision>115</cp:revision>
  <dcterms:created xsi:type="dcterms:W3CDTF">2020-03-16T12:24:42Z</dcterms:created>
  <dcterms:modified xsi:type="dcterms:W3CDTF">2023-05-26T06:24:53Z</dcterms:modified>
</cp:coreProperties>
</file>