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59" r:id="rId2"/>
    <p:sldId id="262" r:id="rId3"/>
    <p:sldId id="263" r:id="rId4"/>
    <p:sldId id="260" r:id="rId5"/>
    <p:sldId id="264" r:id="rId6"/>
    <p:sldId id="265" r:id="rId7"/>
    <p:sldId id="266" r:id="rId8"/>
    <p:sldId id="267" r:id="rId9"/>
    <p:sldId id="269" r:id="rId10"/>
    <p:sldId id="261" r:id="rId11"/>
    <p:sldId id="268" r:id="rId12"/>
    <p:sldId id="270" r:id="rId13"/>
    <p:sldId id="271" r:id="rId14"/>
    <p:sldId id="272" r:id="rId15"/>
    <p:sldId id="273" r:id="rId16"/>
    <p:sldId id="276" r:id="rId17"/>
    <p:sldId id="277" r:id="rId18"/>
    <p:sldId id="278" r:id="rId1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F0E8"/>
    <a:srgbClr val="D1DFCE"/>
    <a:srgbClr val="FDE5BF"/>
    <a:srgbClr val="F9BB55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147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7049E93-DF9C-47CF-8F9E-B805FE76D753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FBB388B-F610-4414-A5FA-09547BC0C876}" type="slidenum">
              <a:rPr lang="en-US" smtClean="0"/>
              <a:t>‹N›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62930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49E93-DF9C-47CF-8F9E-B805FE76D753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B388B-F610-4414-A5FA-09547BC0C87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66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49E93-DF9C-47CF-8F9E-B805FE76D753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B388B-F610-4414-A5FA-09547BC0C87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966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49E93-DF9C-47CF-8F9E-B805FE76D753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B388B-F610-4414-A5FA-09547BC0C87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357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7049E93-DF9C-47CF-8F9E-B805FE76D753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FBB388B-F610-4414-A5FA-09547BC0C876}" type="slidenum">
              <a:rPr lang="en-US" smtClean="0"/>
              <a:t>‹N›</a:t>
            </a:fld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2160772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49E93-DF9C-47CF-8F9E-B805FE76D753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B388B-F610-4414-A5FA-09547BC0C87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181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49E93-DF9C-47CF-8F9E-B805FE76D753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B388B-F610-4414-A5FA-09547BC0C87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899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49E93-DF9C-47CF-8F9E-B805FE76D753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B388B-F610-4414-A5FA-09547BC0C87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592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49E93-DF9C-47CF-8F9E-B805FE76D753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B388B-F610-4414-A5FA-09547BC0C876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44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7049E93-DF9C-47CF-8F9E-B805FE76D753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FBB388B-F610-4414-A5FA-09547BC0C876}" type="slidenum">
              <a:rPr lang="en-US" smtClean="0"/>
              <a:t>‹N›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47273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7049E93-DF9C-47CF-8F9E-B805FE76D753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FBB388B-F610-4414-A5FA-09547BC0C876}" type="slidenum">
              <a:rPr lang="en-US" smtClean="0"/>
              <a:t>‹N›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71958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57049E93-DF9C-47CF-8F9E-B805FE76D753}" type="datetimeFigureOut">
              <a:rPr lang="en-US" smtClean="0"/>
              <a:t>5/29/2023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FFBB388B-F610-4414-A5FA-09547BC0C876}" type="slidenum">
              <a:rPr lang="en-US" smtClean="0"/>
              <a:t>‹N›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29843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</p:sldLayoutIdLst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0" orient="horz" pos="1368" userDrawn="1">
          <p15:clr>
            <a:srgbClr val="F26B43"/>
          </p15:clr>
        </p15:guide>
        <p15:guide id="4" orient="horz" pos="1440" userDrawn="1">
          <p15:clr>
            <a:srgbClr val="F26B43"/>
          </p15:clr>
        </p15:guide>
        <p15:guide id="5" orient="horz" pos="3696" userDrawn="1">
          <p15:clr>
            <a:srgbClr val="F26B43"/>
          </p15:clr>
        </p15:guide>
        <p15:guide id="6" orient="horz" pos="432" userDrawn="1">
          <p15:clr>
            <a:srgbClr val="F26B43"/>
          </p15:clr>
        </p15:guide>
        <p15:guide id="7" orient="horz" pos="1512" userDrawn="1">
          <p15:clr>
            <a:srgbClr val="F26B43"/>
          </p15:clr>
        </p15:guide>
        <p15:guide id="8" pos="5184" userDrawn="1">
          <p15:clr>
            <a:srgbClr val="F26B43"/>
          </p15:clr>
        </p15:guide>
        <p15:guide id="9" pos="702" userDrawn="1">
          <p15:clr>
            <a:srgbClr val="F26B43"/>
          </p15:clr>
        </p15:guide>
        <p15:guide id="10" pos="6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7466341"/>
              </p:ext>
            </p:extLst>
          </p:nvPr>
        </p:nvGraphicFramePr>
        <p:xfrm>
          <a:off x="609600" y="666207"/>
          <a:ext cx="8447314" cy="6099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88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348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118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118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795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Tense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6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Affirmative</a:t>
                      </a:r>
                      <a:r>
                        <a:rPr lang="it-IT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/Negative/</a:t>
                      </a:r>
                      <a:r>
                        <a:rPr lang="it-IT" sz="16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Question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Use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6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Signal</a:t>
                      </a:r>
                      <a:r>
                        <a:rPr lang="it-IT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6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Words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19050" marB="1905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95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1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Simple </a:t>
                      </a:r>
                      <a:r>
                        <a:rPr lang="it-IT" sz="1400" b="1" u="sng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Present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A: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He speaks.</a:t>
                      </a:r>
                      <a:b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N: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He does not speak.</a:t>
                      </a:r>
                      <a:b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it-IT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Q:</a:t>
                      </a:r>
                      <a:r>
                        <a:rPr lang="it-IT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it-IT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Does</a:t>
                      </a:r>
                      <a:r>
                        <a:rPr lang="it-IT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he </a:t>
                      </a:r>
                      <a:r>
                        <a:rPr lang="it-IT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speak</a:t>
                      </a:r>
                      <a:r>
                        <a:rPr lang="it-IT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 marL="40976" marR="40976" marT="28575" marB="28575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action in the present taking place </a:t>
                      </a: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regularly, never or several times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it-IT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facts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actions taking place one after another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action set by a timetable or schedule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Always, every …, never, normally, often, seldom, sometimes, usually…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28575" marB="2857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95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1" u="sng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Present</a:t>
                      </a:r>
                      <a:r>
                        <a:rPr lang="it-IT" sz="1400" b="1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Progressive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A: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He is speaking.</a:t>
                      </a:r>
                      <a:b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N: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He is not speaking.</a:t>
                      </a:r>
                      <a:b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it-IT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Q:</a:t>
                      </a:r>
                      <a:r>
                        <a:rPr lang="it-IT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it-IT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</a:t>
                      </a:r>
                      <a:r>
                        <a:rPr lang="it-IT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he </a:t>
                      </a:r>
                      <a:r>
                        <a:rPr lang="it-IT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speaking</a:t>
                      </a:r>
                      <a:r>
                        <a:rPr lang="it-IT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 marL="40976" marR="40976" marT="28575" marB="28575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action taking place in the moment of speaking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action taking place only for a limited period of time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action arranged for the future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 the moment, just, just now, Listen!, Look!, now, right now…</a:t>
                      </a:r>
                    </a:p>
                  </a:txBody>
                  <a:tcPr marL="40976" marR="40976" marT="28575" marB="2857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95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1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Simple </a:t>
                      </a:r>
                      <a:r>
                        <a:rPr lang="it-IT" sz="1400" b="1" u="sng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Past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A: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He spoke.</a:t>
                      </a:r>
                      <a:b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N: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He did not speak.</a:t>
                      </a:r>
                      <a:b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it-IT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Q:</a:t>
                      </a:r>
                      <a:r>
                        <a:rPr lang="it-IT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it-IT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Did</a:t>
                      </a:r>
                      <a:r>
                        <a:rPr lang="it-IT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he </a:t>
                      </a:r>
                      <a:r>
                        <a:rPr lang="it-IT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speak</a:t>
                      </a:r>
                      <a:r>
                        <a:rPr lang="it-IT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action in the past taking place </a:t>
                      </a: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once, never or several times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actions taking place one after another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action taking place in the middle of another action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Yesterday, 2 minutes ago, in 1990, the other day, last Friday…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Titolo 5"/>
          <p:cNvSpPr>
            <a:spLocks noGrp="1"/>
          </p:cNvSpPr>
          <p:nvPr>
            <p:ph type="title"/>
          </p:nvPr>
        </p:nvSpPr>
        <p:spPr>
          <a:xfrm>
            <a:off x="1420586" y="87088"/>
            <a:ext cx="7200900" cy="478970"/>
          </a:xfrm>
        </p:spPr>
        <p:txBody>
          <a:bodyPr anchor="ctr"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lang="en-US" b="1" dirty="0"/>
              <a:t>Table of English tenses</a:t>
            </a:r>
          </a:p>
        </p:txBody>
      </p:sp>
    </p:spTree>
    <p:extLst>
      <p:ext uri="{BB962C8B-B14F-4D97-AF65-F5344CB8AC3E}">
        <p14:creationId xmlns:p14="http://schemas.microsoft.com/office/powerpoint/2010/main" val="40871531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0357" y="1403498"/>
            <a:ext cx="8463643" cy="5295014"/>
          </a:xfrm>
        </p:spPr>
        <p:txBody>
          <a:bodyPr>
            <a:normAutofit/>
          </a:bodyPr>
          <a:lstStyle/>
          <a:p>
            <a:pPr marL="0" indent="0">
              <a:lnSpc>
                <a:spcPct val="104000"/>
              </a:lnSpc>
              <a:buNone/>
            </a:pPr>
            <a:r>
              <a:rPr lang="en-US" sz="2400" b="1" dirty="0">
                <a:solidFill>
                  <a:schemeClr val="accent1"/>
                </a:solidFill>
              </a:rPr>
              <a:t>Real conditionals</a:t>
            </a:r>
            <a:endParaRPr lang="it-IT" sz="2400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US" dirty="0"/>
              <a:t>Some conditions seem more real to us than others. Real conditionals refer to things that are </a:t>
            </a:r>
            <a:r>
              <a:rPr lang="en-US" b="1" dirty="0"/>
              <a:t>true</a:t>
            </a:r>
            <a:r>
              <a:rPr lang="en-US" dirty="0"/>
              <a:t>, </a:t>
            </a:r>
            <a:r>
              <a:rPr lang="en-US" u="sng" dirty="0"/>
              <a:t>that have happened</a:t>
            </a:r>
            <a:r>
              <a:rPr lang="en-US" dirty="0"/>
              <a:t>, or are </a:t>
            </a:r>
            <a:r>
              <a:rPr lang="en-US" u="sng" dirty="0"/>
              <a:t>very likely to happen</a:t>
            </a:r>
            <a:r>
              <a:rPr lang="en-US" dirty="0"/>
              <a:t>: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1000" dirty="0"/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i="1" dirty="0"/>
              <a:t>If you park here, they clamp your wheels.</a:t>
            </a:r>
            <a:r>
              <a:rPr lang="en-US" dirty="0"/>
              <a:t> </a:t>
            </a:r>
            <a:endParaRPr lang="it-IT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(It is always true that they clamp your wheels if, or every time, you park here).</a:t>
            </a:r>
            <a:endParaRPr lang="it-IT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1000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i="1" dirty="0"/>
              <a:t>If I can’t sleep, I listen to the radio.</a:t>
            </a:r>
            <a:r>
              <a:rPr lang="en-US" dirty="0"/>
              <a:t> </a:t>
            </a:r>
            <a:endParaRPr lang="it-IT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(It is often true that I can’t sleep, so I listen to the radio).</a:t>
            </a:r>
            <a:endParaRPr lang="it-IT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 </a:t>
            </a:r>
            <a:endParaRPr lang="it-IT" sz="1000" dirty="0"/>
          </a:p>
          <a:p>
            <a:pPr marL="0" indent="0">
              <a:buNone/>
            </a:pPr>
            <a:r>
              <a:rPr lang="en-US" dirty="0"/>
              <a:t>In real conditional sentences, we can use the </a:t>
            </a:r>
            <a:r>
              <a:rPr lang="en-US" b="1" dirty="0"/>
              <a:t>simple present </a:t>
            </a:r>
            <a:r>
              <a:rPr lang="en-US" dirty="0"/>
              <a:t>or </a:t>
            </a:r>
            <a:r>
              <a:rPr lang="en-US" b="1" dirty="0"/>
              <a:t>present progressive</a:t>
            </a:r>
            <a:r>
              <a:rPr lang="en-US" dirty="0"/>
              <a:t> in both clauses for </a:t>
            </a:r>
            <a:r>
              <a:rPr lang="en-US" u="sng" dirty="0"/>
              <a:t>present situations</a:t>
            </a:r>
            <a:r>
              <a:rPr lang="en-US" dirty="0"/>
              <a:t>, and the </a:t>
            </a:r>
            <a:r>
              <a:rPr lang="en-US" b="1" dirty="0"/>
              <a:t>simple past</a:t>
            </a:r>
            <a:r>
              <a:rPr lang="en-US" dirty="0"/>
              <a:t> or </a:t>
            </a:r>
            <a:r>
              <a:rPr lang="en-US" b="1" dirty="0"/>
              <a:t>past progressive</a:t>
            </a:r>
            <a:r>
              <a:rPr lang="en-US" dirty="0"/>
              <a:t> in both clauses for </a:t>
            </a:r>
            <a:r>
              <a:rPr lang="en-US" u="sng" dirty="0"/>
              <a:t>past situations</a:t>
            </a:r>
            <a:r>
              <a:rPr lang="en-US" dirty="0"/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1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We can use these in various different combinations:</a:t>
            </a:r>
            <a:endParaRPr lang="it-IT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654227" y="668383"/>
            <a:ext cx="8176260" cy="664029"/>
          </a:xfrm>
        </p:spPr>
        <p:txBody>
          <a:bodyPr>
            <a:normAutofit fontScale="90000"/>
          </a:bodyPr>
          <a:lstStyle/>
          <a:p>
            <a:r>
              <a:rPr lang="en-US" dirty="0"/>
              <a:t>Conditionals:</a:t>
            </a:r>
            <a:r>
              <a:rPr lang="en-US" i="1" dirty="0"/>
              <a:t>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82189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0357" y="1073889"/>
            <a:ext cx="8463643" cy="5645888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/>
              <a:t>Simple present + simple present</a:t>
            </a:r>
            <a:endParaRPr lang="it-IT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the weather 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fine, we 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eat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outside on the terrace.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(Every time this happens, this is what we do).</a:t>
            </a:r>
            <a:endParaRPr lang="it-IT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1" dirty="0"/>
              <a:t> </a:t>
            </a:r>
            <a:endParaRPr lang="it-IT" sz="9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/>
              <a:t>Present progressive + simple present </a:t>
            </a:r>
            <a:endParaRPr lang="it-IT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the kids 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enjoying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themselves, we just 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let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them go on playing till they’re ready for bed.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(Every time this happens, this is what we do).</a:t>
            </a:r>
            <a:endParaRPr lang="it-IT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1" dirty="0"/>
              <a:t> </a:t>
            </a:r>
            <a:endParaRPr lang="it-IT" sz="9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/>
              <a:t>Present progressive + present progressive</a:t>
            </a:r>
            <a:endParaRPr lang="it-IT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the economy 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growing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by 6%, then 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growing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too fast.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(If it is true that the economy is growing by 6%, then it is true that it is growing too fast).</a:t>
            </a:r>
            <a:endParaRPr lang="it-IT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1" dirty="0"/>
              <a:t> </a:t>
            </a:r>
            <a:endParaRPr lang="it-IT" sz="9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/>
              <a:t>Simple past + simple past </a:t>
            </a:r>
            <a:endParaRPr lang="it-IT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my father 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had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a day off, we always 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went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to see my granddad.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(Every time that happened in the past, that is what we did).</a:t>
            </a:r>
            <a:endParaRPr lang="it-IT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00" b="1" dirty="0"/>
              <a:t> </a:t>
            </a:r>
            <a:endParaRPr lang="it-IT" sz="9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/>
              <a:t>Simple past + past progressive </a:t>
            </a:r>
            <a:endParaRPr lang="it-IT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Kevin always 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came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in to say hello if he 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was going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past our house.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(Every time he was going past our house, that is what he did).</a:t>
            </a:r>
            <a:endParaRPr lang="it-IT" dirty="0"/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654227" y="317509"/>
            <a:ext cx="8176260" cy="664029"/>
          </a:xfrm>
        </p:spPr>
        <p:txBody>
          <a:bodyPr>
            <a:normAutofit fontScale="90000"/>
          </a:bodyPr>
          <a:lstStyle/>
          <a:p>
            <a:r>
              <a:rPr lang="en-US" dirty="0"/>
              <a:t>Conditionals:</a:t>
            </a:r>
            <a:r>
              <a:rPr lang="en-US" i="1" dirty="0"/>
              <a:t>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32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0357" y="1073889"/>
            <a:ext cx="8463643" cy="35087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u="sng" dirty="0"/>
              <a:t>We can also use modal verbs in the main clause:</a:t>
            </a:r>
            <a:endParaRPr lang="it-IT" sz="2200" dirty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i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we go out, we 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usually 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get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a baby sitter. </a:t>
            </a:r>
            <a:endParaRPr lang="it-I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(Every time we go out, it is usually possible/easy to get a babysitter).</a:t>
            </a:r>
            <a:endParaRPr lang="it-IT" dirty="0"/>
          </a:p>
          <a:p>
            <a:pPr marL="0" indent="0">
              <a:buNone/>
            </a:pPr>
            <a:r>
              <a:rPr lang="en-US" dirty="0"/>
              <a:t> </a:t>
            </a:r>
            <a:endParaRPr lang="it-IT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we wanted someone to fix something, we 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would ask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our neighbor. He was always ready to help. </a:t>
            </a:r>
            <a:endParaRPr lang="it-I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(Every time we needed something fixed, we would ask our neighbor).</a:t>
            </a:r>
            <a:endParaRPr lang="it-IT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dirty="0"/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654227" y="317509"/>
            <a:ext cx="8176260" cy="664029"/>
          </a:xfrm>
        </p:spPr>
        <p:txBody>
          <a:bodyPr>
            <a:normAutofit fontScale="90000"/>
          </a:bodyPr>
          <a:lstStyle/>
          <a:p>
            <a:r>
              <a:rPr lang="en-US" dirty="0"/>
              <a:t>Conditionals:</a:t>
            </a:r>
            <a:r>
              <a:rPr lang="en-US" i="1" dirty="0"/>
              <a:t>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3818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95428" y="1073889"/>
            <a:ext cx="8548572" cy="5167423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/>
              <a:t>Types of conditional: summary</a:t>
            </a:r>
            <a:endParaRPr lang="it-IT" sz="24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The table shows how the </a:t>
            </a:r>
            <a:r>
              <a:rPr lang="en-US" b="1" dirty="0"/>
              <a:t>main types of conditionals</a:t>
            </a:r>
            <a:r>
              <a:rPr lang="en-US" dirty="0"/>
              <a:t> relate to one another: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dirty="0"/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654227" y="317509"/>
            <a:ext cx="8176260" cy="664029"/>
          </a:xfrm>
        </p:spPr>
        <p:txBody>
          <a:bodyPr>
            <a:normAutofit fontScale="90000"/>
          </a:bodyPr>
          <a:lstStyle/>
          <a:p>
            <a:r>
              <a:rPr lang="en-US" dirty="0"/>
              <a:t>Conditionals:</a:t>
            </a:r>
            <a:r>
              <a:rPr lang="en-US" i="1" dirty="0"/>
              <a:t>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endParaRPr lang="en-US" dirty="0"/>
          </a:p>
        </p:txBody>
      </p:sp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1951569"/>
              </p:ext>
            </p:extLst>
          </p:nvPr>
        </p:nvGraphicFramePr>
        <p:xfrm>
          <a:off x="637954" y="2421170"/>
          <a:ext cx="8378455" cy="36499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201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38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753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90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124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u="sng" dirty="0">
                          <a:effectLst/>
                        </a:rPr>
                        <a:t>true</a:t>
                      </a:r>
                      <a:endParaRPr lang="it-I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95250" marB="952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u="sng" dirty="0">
                          <a:effectLst/>
                        </a:rPr>
                        <a:t>likely/possible</a:t>
                      </a:r>
                      <a:endParaRPr lang="it-I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2875" marR="47625" marT="95250" marB="952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u="sng" dirty="0">
                          <a:effectLst/>
                        </a:rPr>
                        <a:t>less likely/less possible</a:t>
                      </a:r>
                      <a:endParaRPr lang="it-I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2875" marR="47625" marT="95250" marB="952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u="sng" dirty="0">
                          <a:effectLst/>
                        </a:rPr>
                        <a:t>impossible</a:t>
                      </a:r>
                      <a:endParaRPr lang="it-I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2875" marR="47625" marT="95250" marB="9525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03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2000" b="1" dirty="0">
                          <a:solidFill>
                            <a:schemeClr val="tx1"/>
                          </a:solidFill>
                          <a:effectLst/>
                        </a:rPr>
                        <a:t>REAL</a:t>
                      </a:r>
                      <a:endParaRPr lang="it-IT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95250" marB="95250" anchor="ctr">
                    <a:solidFill>
                      <a:srgbClr val="D1DFC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2000" b="1" dirty="0">
                          <a:effectLst/>
                        </a:rPr>
                        <a:t>FIRST</a:t>
                      </a:r>
                      <a:endParaRPr lang="it-IT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2875" marR="47625" marT="95250" marB="95250" anchor="ctr">
                    <a:solidFill>
                      <a:srgbClr val="D1DFC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2000" b="1">
                          <a:effectLst/>
                        </a:rPr>
                        <a:t>SECOND</a:t>
                      </a:r>
                      <a:endParaRPr lang="it-IT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2875" marR="47625" marT="95250" marB="952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2000" b="1" dirty="0">
                          <a:effectLst/>
                        </a:rPr>
                        <a:t>THIRD</a:t>
                      </a:r>
                      <a:endParaRPr lang="it-IT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2875" marR="47625" marT="95250" marB="9525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7450">
                <a:tc>
                  <a:txBody>
                    <a:bodyPr/>
                    <a:lstStyle/>
                    <a:p>
                      <a:pPr marL="0" lvl="0" indent="0" algn="l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None/>
                        <a:tabLst>
                          <a:tab pos="457200" algn="l"/>
                        </a:tabLst>
                      </a:pPr>
                      <a:r>
                        <a:rPr lang="en-US" sz="1800" b="1" i="1" kern="1200" baseline="0" dirty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If babies are </a:t>
                      </a:r>
                    </a:p>
                    <a:p>
                      <a:pPr marL="0" lvl="0" indent="0" algn="l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None/>
                        <a:tabLst>
                          <a:tab pos="457200" algn="l"/>
                        </a:tabLst>
                      </a:pPr>
                      <a:r>
                        <a:rPr lang="en-US" sz="1800" b="1" i="1" kern="1200" baseline="0" dirty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hungry, they cry.</a:t>
                      </a:r>
                    </a:p>
                    <a:p>
                      <a:pPr marL="0" lvl="0" indent="0" algn="l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None/>
                        <a:tabLst>
                          <a:tab pos="457200" algn="l"/>
                        </a:tabLst>
                      </a:pPr>
                      <a:endParaRPr lang="it-IT" sz="800" b="1" i="1" kern="1200" baseline="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</a:rPr>
                        <a:t>(babies do this every time they’re hungry)</a:t>
                      </a:r>
                      <a:endParaRPr lang="it-IT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95250" marB="95250">
                    <a:solidFill>
                      <a:srgbClr val="E9F0E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None/>
                        <a:tabLst>
                          <a:tab pos="457200" algn="l"/>
                        </a:tabLst>
                      </a:pPr>
                      <a:r>
                        <a:rPr lang="en-US" sz="1800" b="1" i="1" kern="1200" baseline="0" dirty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If she gets the job, we’ll celebrate.</a:t>
                      </a:r>
                    </a:p>
                    <a:p>
                      <a:pPr marL="0" lvl="0" indent="0" algn="l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None/>
                        <a:tabLst>
                          <a:tab pos="457200" algn="l"/>
                        </a:tabLst>
                      </a:pPr>
                      <a:endParaRPr lang="it-IT" sz="800" b="1" i="1" kern="1200" baseline="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(It is possible or likely she will get the job).</a:t>
                      </a:r>
                      <a:endParaRPr lang="it-I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2875" marR="47625" marT="95250" marB="95250">
                    <a:solidFill>
                      <a:srgbClr val="E9F0E8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None/>
                        <a:tabLst>
                          <a:tab pos="457200" algn="l"/>
                        </a:tabLst>
                      </a:pPr>
                      <a:r>
                        <a:rPr lang="en-US" sz="1800" b="1" i="1" kern="1200" baseline="0" dirty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If we had more students, we would run the course.</a:t>
                      </a:r>
                    </a:p>
                    <a:p>
                      <a:pPr marL="0" lvl="0" indent="0" algn="l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None/>
                        <a:tabLst>
                          <a:tab pos="457200" algn="l"/>
                        </a:tabLst>
                      </a:pPr>
                      <a:endParaRPr lang="it-IT" sz="800" b="1" i="1" kern="1200" baseline="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(It is less likely or unlikely that we will get more students).</a:t>
                      </a:r>
                      <a:endParaRPr lang="it-I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2875" marR="47625" marT="95250" marB="95250"/>
                </a:tc>
                <a:tc>
                  <a:txBody>
                    <a:bodyPr/>
                    <a:lstStyle/>
                    <a:p>
                      <a:pPr marL="0" lvl="0" indent="0" algn="l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None/>
                        <a:tabLst>
                          <a:tab pos="457200" algn="l"/>
                        </a:tabLst>
                      </a:pPr>
                      <a:r>
                        <a:rPr lang="en-US" sz="1800" b="1" i="1" kern="1200" baseline="0" dirty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If the rent had been lower, I would have taken the flat.</a:t>
                      </a:r>
                    </a:p>
                    <a:p>
                      <a:pPr marL="0" lvl="0" indent="0" algn="l" defTabSz="6858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None/>
                        <a:tabLst>
                          <a:tab pos="457200" algn="l"/>
                        </a:tabLst>
                      </a:pPr>
                      <a:endParaRPr lang="it-IT" sz="800" b="1" i="1" kern="1200" baseline="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(The rent was not low enough).</a:t>
                      </a:r>
                      <a:endParaRPr lang="it-I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2875" marR="47625" marT="95250" marB="9525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24523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654227" y="221820"/>
            <a:ext cx="8176260" cy="664029"/>
          </a:xfrm>
        </p:spPr>
        <p:txBody>
          <a:bodyPr>
            <a:normAutofit fontScale="90000"/>
          </a:bodyPr>
          <a:lstStyle/>
          <a:p>
            <a:r>
              <a:rPr lang="en-US" dirty="0"/>
              <a:t>Conditionals:</a:t>
            </a:r>
            <a:r>
              <a:rPr lang="en-US" i="1" dirty="0"/>
              <a:t>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endParaRPr lang="en-US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730988" y="1052627"/>
            <a:ext cx="8317319" cy="5730945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u="sng" dirty="0"/>
              <a:t>If</a:t>
            </a:r>
            <a:r>
              <a:rPr lang="en-US" sz="2400" b="1" dirty="0"/>
              <a:t> + </a:t>
            </a:r>
            <a:r>
              <a:rPr lang="en-US" sz="2400" b="1" u="sng" dirty="0"/>
              <a:t>should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8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/>
              <a:t>We can use </a:t>
            </a:r>
            <a:r>
              <a:rPr lang="en-US" sz="1800" b="1" i="1" dirty="0"/>
              <a:t>if</a:t>
            </a:r>
            <a:r>
              <a:rPr lang="en-US" sz="1800" dirty="0"/>
              <a:t> with </a:t>
            </a:r>
            <a:r>
              <a:rPr lang="en-US" sz="1800" b="1" i="1" dirty="0"/>
              <a:t>should</a:t>
            </a:r>
            <a:r>
              <a:rPr lang="en-US" sz="1800" dirty="0"/>
              <a:t> to refer to events which might happen by chance or by accident:</a:t>
            </a:r>
            <a:endParaRPr lang="it-IT" sz="1800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you </a:t>
            </a:r>
            <a:r>
              <a:rPr lang="en-US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bump into Carol, can you tell her I’m looking for her? </a:t>
            </a:r>
            <a:endParaRPr lang="it-IT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/>
              <a:t>(If by chance you bump into Carol).</a:t>
            </a:r>
            <a:endParaRPr lang="it-IT" sz="1800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the government </a:t>
            </a:r>
            <a:r>
              <a:rPr lang="en-US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ever find itself in this situation again, it is to be hoped it would act more quickly.</a:t>
            </a:r>
            <a:endParaRPr lang="it-IT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8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/>
              <a:t>Conditional clauses with </a:t>
            </a:r>
            <a:r>
              <a:rPr lang="en-US" sz="2400" b="1" u="sng" dirty="0"/>
              <a:t>will</a:t>
            </a:r>
            <a:r>
              <a:rPr lang="en-US" sz="2400" b="1" dirty="0"/>
              <a:t> or </a:t>
            </a:r>
            <a:r>
              <a:rPr lang="en-US" sz="2400" b="1" u="sng" dirty="0"/>
              <a:t>would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8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i="1" dirty="0"/>
              <a:t>Will</a:t>
            </a:r>
            <a:r>
              <a:rPr lang="en-US" sz="1800" dirty="0"/>
              <a:t> and </a:t>
            </a:r>
            <a:r>
              <a:rPr lang="en-US" sz="1800" i="1" dirty="0"/>
              <a:t>would</a:t>
            </a:r>
            <a:r>
              <a:rPr lang="en-US" sz="1800" dirty="0"/>
              <a:t> can be used in conditional clauses, either with the meaning of ‘being willing to do something’, or to refer to later results:</a:t>
            </a:r>
            <a:endParaRPr lang="it-IT" sz="1800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Clare </a:t>
            </a:r>
            <a:r>
              <a:rPr lang="en-US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meet us at the airport, it will save us a lot of time. </a:t>
            </a:r>
            <a:endParaRPr lang="it-IT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/>
              <a:t>(if Clare </a:t>
            </a:r>
            <a:r>
              <a:rPr lang="en-US" sz="1800" b="1" dirty="0"/>
              <a:t>is willing </a:t>
            </a:r>
            <a:r>
              <a:rPr lang="en-US" sz="1800" dirty="0"/>
              <a:t>to meet us).</a:t>
            </a:r>
            <a:endParaRPr lang="it-IT" sz="1800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you </a:t>
            </a:r>
            <a:r>
              <a:rPr lang="en-US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would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all stop shouting, I will try and explain the situation!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it </a:t>
            </a:r>
            <a:r>
              <a:rPr lang="en-US" sz="1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make you happy, I’ll stay at home tonight. </a:t>
            </a:r>
            <a:endParaRPr lang="it-IT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/>
              <a:t>(If it is true that you will be happy as a result, I’ll stay at home tonight).</a:t>
            </a:r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7258871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654227" y="338782"/>
            <a:ext cx="8176260" cy="664029"/>
          </a:xfrm>
        </p:spPr>
        <p:txBody>
          <a:bodyPr>
            <a:normAutofit fontScale="90000"/>
          </a:bodyPr>
          <a:lstStyle/>
          <a:p>
            <a:r>
              <a:rPr lang="en-US" dirty="0"/>
              <a:t>Conditionals:</a:t>
            </a:r>
            <a:r>
              <a:rPr lang="en-US" i="1" dirty="0"/>
              <a:t>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endParaRPr lang="en-US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614030" y="1180206"/>
            <a:ext cx="8444910" cy="5592726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We sometimes stress the </a:t>
            </a:r>
            <a:r>
              <a:rPr lang="en-US" i="1" dirty="0"/>
              <a:t>will</a:t>
            </a:r>
            <a:r>
              <a:rPr lang="en-US" dirty="0"/>
              <a:t> or </a:t>
            </a:r>
            <a:r>
              <a:rPr lang="en-US" i="1" dirty="0"/>
              <a:t>would</a:t>
            </a:r>
            <a:r>
              <a:rPr lang="en-US" dirty="0"/>
              <a:t>, especially if we doubt that the result will be the one mentioned: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800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it really 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would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save the planet, I’d stop using my car tomorrow. </a:t>
            </a:r>
            <a:endParaRPr lang="it-I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(If it really is true that the planet would be saved as a result, I would stop using my car, but I doubt it is true).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sz="2400" b="1" dirty="0">
                <a:solidFill>
                  <a:schemeClr val="accent1"/>
                </a:solidFill>
              </a:rPr>
              <a:t>Mixed conditionals</a:t>
            </a:r>
            <a:endParaRPr lang="it-IT" sz="2400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US" dirty="0"/>
              <a:t>Often, things that did or did not happen in the past have results which continue or are still important in the present. We can emphasize this by using </a:t>
            </a:r>
            <a:r>
              <a:rPr lang="en-US" i="1" dirty="0"/>
              <a:t>if</a:t>
            </a:r>
            <a:r>
              <a:rPr lang="en-US" dirty="0"/>
              <a:t> with a </a:t>
            </a:r>
            <a:r>
              <a:rPr lang="en-US" b="1" dirty="0"/>
              <a:t>past perfect</a:t>
            </a:r>
            <a:r>
              <a:rPr lang="en-US" dirty="0"/>
              <a:t> verb, and </a:t>
            </a:r>
            <a:r>
              <a:rPr lang="en-US" i="1" dirty="0"/>
              <a:t>would</a:t>
            </a:r>
            <a:r>
              <a:rPr lang="en-US" dirty="0"/>
              <a:t> in the </a:t>
            </a:r>
            <a:r>
              <a:rPr lang="en-US" b="1" dirty="0"/>
              <a:t>main clause</a:t>
            </a:r>
            <a:r>
              <a:rPr lang="en-US" dirty="0"/>
              <a:t>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I 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hadn’t met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Charles, I 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wouldn’t be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here now. </a:t>
            </a:r>
            <a:endParaRPr lang="it-I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(I met Charles so I’m here now).</a:t>
            </a:r>
            <a:endParaRPr lang="it-IT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 </a:t>
            </a:r>
            <a:endParaRPr lang="it-IT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She 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wouldn’t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still 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working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for us if we 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hadn’t given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her a pay-rise. </a:t>
            </a:r>
            <a:endParaRPr lang="it-IT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(We gave her a pay-rise so she is still working for us now).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059288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15179" y="572583"/>
            <a:ext cx="8254650" cy="820783"/>
          </a:xfrm>
        </p:spPr>
        <p:txBody>
          <a:bodyPr>
            <a:normAutofit/>
          </a:bodyPr>
          <a:lstStyle/>
          <a:p>
            <a:r>
              <a:rPr lang="en-US" sz="3200" dirty="0"/>
              <a:t>Exercises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96686" y="1254035"/>
            <a:ext cx="8273143" cy="5434148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200"/>
              </a:spcBef>
              <a:buNone/>
            </a:pPr>
            <a:r>
              <a:rPr lang="en-US" sz="1600" b="1" dirty="0"/>
              <a:t>CONDITIONAL EXERCISE (FIRST / SECOND / THIRD CONDITIONALS) </a:t>
            </a:r>
          </a:p>
          <a:p>
            <a:pPr marL="0" indent="0" algn="ctr">
              <a:lnSpc>
                <a:spcPct val="100000"/>
              </a:lnSpc>
              <a:spcBef>
                <a:spcPts val="200"/>
              </a:spcBef>
              <a:buNone/>
            </a:pPr>
            <a:endParaRPr lang="en-US" sz="1600" b="1" dirty="0"/>
          </a:p>
          <a:p>
            <a:pPr marL="0" indent="0">
              <a:lnSpc>
                <a:spcPct val="100000"/>
              </a:lnSpc>
              <a:spcBef>
                <a:spcPts val="200"/>
              </a:spcBef>
              <a:buNone/>
            </a:pPr>
            <a:endParaRPr lang="en-US" sz="1400" dirty="0"/>
          </a:p>
          <a:p>
            <a:pPr marL="457200" indent="-457200">
              <a:lnSpc>
                <a:spcPct val="100000"/>
              </a:lnSpc>
              <a:spcBef>
                <a:spcPts val="200"/>
              </a:spcBef>
              <a:buAutoNum type="arabicPeriod"/>
            </a:pPr>
            <a:r>
              <a:rPr lang="en-US" sz="1400" dirty="0"/>
              <a:t>(First conditional) If we __________________ (not / work) harder, we __________________ (not pass) the exam. </a:t>
            </a:r>
          </a:p>
          <a:p>
            <a:pPr marL="457200" indent="-457200">
              <a:lnSpc>
                <a:spcPct val="100000"/>
              </a:lnSpc>
              <a:spcBef>
                <a:spcPts val="200"/>
              </a:spcBef>
              <a:buAutoNum type="arabicPeriod"/>
            </a:pPr>
            <a:r>
              <a:rPr lang="en-US" sz="1400" dirty="0"/>
              <a:t>(Third conditional) If the students ____________ (not be) late for the exam, they ____________ (pass). </a:t>
            </a:r>
          </a:p>
          <a:p>
            <a:pPr marL="457200" indent="-457200">
              <a:lnSpc>
                <a:spcPct val="100000"/>
              </a:lnSpc>
              <a:spcBef>
                <a:spcPts val="200"/>
              </a:spcBef>
              <a:buAutoNum type="arabicPeriod"/>
            </a:pPr>
            <a:r>
              <a:rPr lang="en-US" sz="1400" dirty="0"/>
              <a:t>(Third conditional) If the weather __________________ (not be) so cold, we __________________ (go) to the beach. </a:t>
            </a:r>
          </a:p>
          <a:p>
            <a:pPr marL="457200" indent="-457200">
              <a:lnSpc>
                <a:spcPct val="100000"/>
              </a:lnSpc>
              <a:spcBef>
                <a:spcPts val="200"/>
              </a:spcBef>
              <a:buAutoNum type="arabicPeriod"/>
            </a:pPr>
            <a:r>
              <a:rPr lang="en-US" sz="1400" dirty="0"/>
              <a:t>(Second conditional) If she __________________ (have) her laptop with her, she __________________ (email) me. </a:t>
            </a:r>
          </a:p>
          <a:p>
            <a:pPr marL="457200" indent="-457200">
              <a:lnSpc>
                <a:spcPct val="100000"/>
              </a:lnSpc>
              <a:spcBef>
                <a:spcPts val="200"/>
              </a:spcBef>
              <a:buAutoNum type="arabicPeriod"/>
            </a:pPr>
            <a:r>
              <a:rPr lang="en-US" sz="1400" dirty="0"/>
              <a:t>(First conditional) If she _______________ (not go) to the meeting, I ________________ (not go) either. </a:t>
            </a:r>
          </a:p>
          <a:p>
            <a:pPr marL="457200" indent="-457200">
              <a:lnSpc>
                <a:spcPct val="100000"/>
              </a:lnSpc>
              <a:spcBef>
                <a:spcPts val="200"/>
              </a:spcBef>
              <a:buAutoNum type="arabicPeriod"/>
            </a:pPr>
            <a:r>
              <a:rPr lang="en-US" sz="1400" dirty="0"/>
              <a:t>(Third conditional) If the baby __________________ (sleep) better last night, I __________________ (not be) so tired. </a:t>
            </a:r>
          </a:p>
          <a:p>
            <a:pPr marL="457200" indent="-457200">
              <a:lnSpc>
                <a:spcPct val="100000"/>
              </a:lnSpc>
              <a:spcBef>
                <a:spcPts val="200"/>
              </a:spcBef>
              <a:buAutoNum type="arabicPeriod"/>
            </a:pPr>
            <a:r>
              <a:rPr lang="en-US" sz="1400" dirty="0"/>
              <a:t>(First conditional) If the teacher ________________ (give) us lots of homework this weekend, I __________________ (not be) happy. </a:t>
            </a:r>
          </a:p>
          <a:p>
            <a:pPr marL="457200" indent="-457200">
              <a:lnSpc>
                <a:spcPct val="100000"/>
              </a:lnSpc>
              <a:spcBef>
                <a:spcPts val="200"/>
              </a:spcBef>
              <a:buAutoNum type="arabicPeriod"/>
            </a:pPr>
            <a:r>
              <a:rPr lang="en-US" sz="1400" dirty="0"/>
              <a:t>(Second conditional) If Lucy __________________ (have) enough time, she __________________ (travel) more. </a:t>
            </a:r>
          </a:p>
          <a:p>
            <a:pPr marL="457200" indent="-457200">
              <a:lnSpc>
                <a:spcPct val="100000"/>
              </a:lnSpc>
              <a:spcBef>
                <a:spcPts val="200"/>
              </a:spcBef>
              <a:buAutoNum type="arabicPeriod"/>
            </a:pPr>
            <a:r>
              <a:rPr lang="en-US" sz="1400" dirty="0"/>
              <a:t>(First conditional) If the children __________________ (not eat) soon, they __________________ (be) grumpy. </a:t>
            </a:r>
          </a:p>
          <a:p>
            <a:pPr marL="457200" indent="-457200">
              <a:lnSpc>
                <a:spcPct val="100000"/>
              </a:lnSpc>
              <a:spcBef>
                <a:spcPts val="200"/>
              </a:spcBef>
              <a:buAutoNum type="arabicPeriod"/>
            </a:pPr>
            <a:r>
              <a:rPr lang="en-US" sz="1400" dirty="0"/>
              <a:t>(First conditional) If I __________________ (not go) to bed soon, I __________________ (be) tired in the morning.</a:t>
            </a:r>
          </a:p>
        </p:txBody>
      </p:sp>
    </p:spTree>
    <p:extLst>
      <p:ext uri="{BB962C8B-B14F-4D97-AF65-F5344CB8AC3E}">
        <p14:creationId xmlns:p14="http://schemas.microsoft.com/office/powerpoint/2010/main" val="24720091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15179" y="502912"/>
            <a:ext cx="8254650" cy="603074"/>
          </a:xfrm>
        </p:spPr>
        <p:txBody>
          <a:bodyPr>
            <a:normAutofit/>
          </a:bodyPr>
          <a:lstStyle/>
          <a:p>
            <a:r>
              <a:rPr lang="en-US" sz="3200" dirty="0"/>
              <a:t>Exercises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96686" y="1254035"/>
            <a:ext cx="8273143" cy="5434148"/>
          </a:xfrm>
        </p:spPr>
        <p:txBody>
          <a:bodyPr>
            <a:noAutofit/>
          </a:bodyPr>
          <a:lstStyle/>
          <a:p>
            <a:pPr marL="457200" indent="-457200">
              <a:lnSpc>
                <a:spcPct val="100000"/>
              </a:lnSpc>
              <a:spcBef>
                <a:spcPts val="200"/>
              </a:spcBef>
              <a:buFont typeface="+mj-lt"/>
              <a:buAutoNum type="arabicPeriod" startAt="11"/>
            </a:pPr>
            <a:r>
              <a:rPr lang="en-US" sz="1600" dirty="0"/>
              <a:t>(Second conditional) If I _________________ (want) a new car, I ________________ (buy) one.</a:t>
            </a:r>
          </a:p>
          <a:p>
            <a:pPr marL="457200" indent="-457200">
              <a:lnSpc>
                <a:spcPct val="100000"/>
              </a:lnSpc>
              <a:spcBef>
                <a:spcPts val="200"/>
              </a:spcBef>
              <a:buAutoNum type="arabicPeriod" startAt="11"/>
            </a:pPr>
            <a:r>
              <a:rPr lang="en-US" sz="1600" dirty="0"/>
              <a:t>(Second conditional) If José ___________ (not speak) good French, he __________ (not move) to Paris.</a:t>
            </a:r>
          </a:p>
          <a:p>
            <a:pPr marL="457200" indent="-457200">
              <a:lnSpc>
                <a:spcPct val="100000"/>
              </a:lnSpc>
              <a:spcBef>
                <a:spcPts val="200"/>
              </a:spcBef>
              <a:buAutoNum type="arabicPeriod" startAt="11"/>
            </a:pPr>
            <a:r>
              <a:rPr lang="en-US" sz="1600" dirty="0"/>
              <a:t>(First conditional) If John ________________ (drink) too much coffee, he _____________ (get) ill.</a:t>
            </a:r>
          </a:p>
          <a:p>
            <a:pPr marL="457200" indent="-457200">
              <a:lnSpc>
                <a:spcPct val="100000"/>
              </a:lnSpc>
              <a:spcBef>
                <a:spcPts val="200"/>
              </a:spcBef>
              <a:buAutoNum type="arabicPeriod" startAt="11"/>
            </a:pPr>
            <a:r>
              <a:rPr lang="en-US" sz="1600" dirty="0"/>
              <a:t>(Third conditional) If we ________________ (tidy) our flat, we __________________ (not lose) our keys.</a:t>
            </a:r>
          </a:p>
          <a:p>
            <a:pPr marL="457200" indent="-457200">
              <a:lnSpc>
                <a:spcPct val="100000"/>
              </a:lnSpc>
              <a:spcBef>
                <a:spcPts val="200"/>
              </a:spcBef>
              <a:buAutoNum type="arabicPeriod" startAt="11"/>
            </a:pPr>
            <a:r>
              <a:rPr lang="en-US" sz="1600" dirty="0"/>
              <a:t>(Third conditional) If Luke __________ (not send) flowers to his mother, she _________ (not be) happy.</a:t>
            </a:r>
          </a:p>
          <a:p>
            <a:pPr marL="457200" indent="-457200">
              <a:lnSpc>
                <a:spcPct val="100000"/>
              </a:lnSpc>
              <a:spcBef>
                <a:spcPts val="200"/>
              </a:spcBef>
              <a:buAutoNum type="arabicPeriod" startAt="11"/>
            </a:pPr>
            <a:r>
              <a:rPr lang="en-US" sz="1600" dirty="0"/>
              <a:t>(Second conditional) If the children ____________ (be) in bed, I___________ (be able to) have a bath.</a:t>
            </a:r>
          </a:p>
          <a:p>
            <a:pPr marL="457200" indent="-457200">
              <a:lnSpc>
                <a:spcPct val="100000"/>
              </a:lnSpc>
              <a:spcBef>
                <a:spcPts val="200"/>
              </a:spcBef>
              <a:buAutoNum type="arabicPeriod" startAt="11"/>
            </a:pPr>
            <a:r>
              <a:rPr lang="en-US" sz="1600" dirty="0"/>
              <a:t>(Second conditional) If you ________________ (not be) so stubborn, we ________________ (not have) so many arguments!</a:t>
            </a:r>
          </a:p>
          <a:p>
            <a:pPr marL="457200" indent="-457200">
              <a:lnSpc>
                <a:spcPct val="100000"/>
              </a:lnSpc>
              <a:spcBef>
                <a:spcPts val="200"/>
              </a:spcBef>
              <a:buAutoNum type="arabicPeriod" startAt="11"/>
            </a:pPr>
            <a:r>
              <a:rPr lang="en-US" sz="1600" dirty="0"/>
              <a:t>(Third conditional) If Julie _______________ (not go) to Sweden, she ______________ (go) to Germany.</a:t>
            </a:r>
          </a:p>
          <a:p>
            <a:pPr marL="457200" indent="-457200">
              <a:lnSpc>
                <a:spcPct val="100000"/>
              </a:lnSpc>
              <a:spcBef>
                <a:spcPts val="200"/>
              </a:spcBef>
              <a:buAutoNum type="arabicPeriod" startAt="11"/>
            </a:pPr>
            <a:r>
              <a:rPr lang="en-US" sz="1600" dirty="0"/>
              <a:t>(First conditional) If she ________________ (go) to the library, she __________________ (study) more.</a:t>
            </a:r>
          </a:p>
          <a:p>
            <a:pPr marL="457200" indent="-457200">
              <a:lnSpc>
                <a:spcPct val="100000"/>
              </a:lnSpc>
              <a:spcBef>
                <a:spcPts val="200"/>
              </a:spcBef>
              <a:buAutoNum type="arabicPeriod" startAt="11"/>
            </a:pPr>
            <a:r>
              <a:rPr lang="en-US" sz="1600" dirty="0"/>
              <a:t>(Third conditional) If we _______________ (not have) an argument, we _______________ (not be) late</a:t>
            </a:r>
            <a:r>
              <a:rPr lang="en-US" sz="1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496054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15179" y="502912"/>
            <a:ext cx="8254650" cy="603074"/>
          </a:xfrm>
        </p:spPr>
        <p:txBody>
          <a:bodyPr>
            <a:normAutofit/>
          </a:bodyPr>
          <a:lstStyle/>
          <a:p>
            <a:r>
              <a:rPr lang="en-US" sz="3200" dirty="0"/>
              <a:t>Exercises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31520" y="1158235"/>
            <a:ext cx="8273143" cy="5477692"/>
          </a:xfrm>
        </p:spPr>
        <p:txBody>
          <a:bodyPr>
            <a:noAutofit/>
          </a:bodyPr>
          <a:lstStyle/>
          <a:p>
            <a:pPr marL="342900" indent="-342900">
              <a:lnSpc>
                <a:spcPct val="100000"/>
              </a:lnSpc>
              <a:spcBef>
                <a:spcPts val="200"/>
              </a:spcBef>
              <a:buFont typeface="+mj-lt"/>
              <a:buAutoNum type="arabicPeriod" startAt="21"/>
            </a:pPr>
            <a:r>
              <a:rPr lang="en-US" sz="1600" dirty="0"/>
              <a:t>(Second conditional) If you __________________ (arrive) early, it ________________ (be) less stressful.</a:t>
            </a:r>
          </a:p>
          <a:p>
            <a:pPr marL="342900" indent="-342900">
              <a:lnSpc>
                <a:spcPct val="100000"/>
              </a:lnSpc>
              <a:spcBef>
                <a:spcPts val="200"/>
              </a:spcBef>
              <a:buFont typeface="+mj-lt"/>
              <a:buAutoNum type="arabicPeriod" startAt="21"/>
            </a:pPr>
            <a:r>
              <a:rPr lang="en-US" sz="1600" dirty="0"/>
              <a:t>(Third conditional) If I ________________ (not go) to the party, I ________________ (not meet) Amanda.</a:t>
            </a:r>
          </a:p>
          <a:p>
            <a:pPr marL="342900" indent="-342900">
              <a:lnSpc>
                <a:spcPct val="100000"/>
              </a:lnSpc>
              <a:spcBef>
                <a:spcPts val="200"/>
              </a:spcBef>
              <a:buFont typeface="+mj-lt"/>
              <a:buAutoNum type="arabicPeriod" startAt="21"/>
            </a:pPr>
            <a:r>
              <a:rPr lang="en-US" sz="1600" dirty="0"/>
              <a:t>(Second conditional) If Julie __________________ (like) chocolate, I ________________ (give) her some.</a:t>
            </a:r>
          </a:p>
          <a:p>
            <a:pPr marL="342900" indent="-342900">
              <a:lnSpc>
                <a:spcPct val="100000"/>
              </a:lnSpc>
              <a:spcBef>
                <a:spcPts val="200"/>
              </a:spcBef>
              <a:buFont typeface="+mj-lt"/>
              <a:buAutoNum type="arabicPeriod" startAt="21"/>
            </a:pPr>
            <a:r>
              <a:rPr lang="en-US" sz="1600" dirty="0"/>
              <a:t>(Second conditional) If Luke _______________ (live) in the UK, I ______________ (see) him more often.</a:t>
            </a:r>
          </a:p>
          <a:p>
            <a:pPr marL="342900" indent="-342900">
              <a:lnSpc>
                <a:spcPct val="100000"/>
              </a:lnSpc>
              <a:spcBef>
                <a:spcPts val="200"/>
              </a:spcBef>
              <a:buFont typeface="+mj-lt"/>
              <a:buAutoNum type="arabicPeriod" startAt="21"/>
            </a:pPr>
            <a:r>
              <a:rPr lang="en-US" sz="1600" dirty="0"/>
              <a:t>(Third conditional) If the children ___________ (not eat) all that chocolate, they ___________ (feel) sick.</a:t>
            </a:r>
          </a:p>
          <a:p>
            <a:pPr marL="342900" indent="-342900">
              <a:lnSpc>
                <a:spcPct val="100000"/>
              </a:lnSpc>
              <a:spcBef>
                <a:spcPts val="200"/>
              </a:spcBef>
              <a:buFont typeface="+mj-lt"/>
              <a:buAutoNum type="arabicPeriod" startAt="21"/>
            </a:pPr>
            <a:r>
              <a:rPr lang="en-US" sz="1600" dirty="0"/>
              <a:t>(First conditional) If they __________________ (not / arrive) soon, we ________________ (be) late.</a:t>
            </a:r>
          </a:p>
          <a:p>
            <a:pPr marL="342900" indent="-342900">
              <a:lnSpc>
                <a:spcPct val="100000"/>
              </a:lnSpc>
              <a:spcBef>
                <a:spcPts val="200"/>
              </a:spcBef>
              <a:buFont typeface="+mj-lt"/>
              <a:buAutoNum type="arabicPeriod" startAt="21"/>
            </a:pPr>
            <a:r>
              <a:rPr lang="en-US" sz="1600" dirty="0"/>
              <a:t>(Third conditional) If she _______________ (study) Mandarin, she  __________________ (go) to Beijing.</a:t>
            </a:r>
          </a:p>
          <a:p>
            <a:pPr marL="342900" indent="-342900">
              <a:lnSpc>
                <a:spcPct val="100000"/>
              </a:lnSpc>
              <a:spcBef>
                <a:spcPts val="200"/>
              </a:spcBef>
              <a:buFont typeface="+mj-lt"/>
              <a:buAutoNum type="arabicPeriod" startAt="21"/>
            </a:pPr>
            <a:r>
              <a:rPr lang="en-US" sz="1600" dirty="0"/>
              <a:t>(Second conditional) If we _________________ (not be) so tired, we ________________ (go) out.</a:t>
            </a:r>
          </a:p>
          <a:p>
            <a:pPr marL="342900" indent="-342900">
              <a:lnSpc>
                <a:spcPct val="100000"/>
              </a:lnSpc>
              <a:spcBef>
                <a:spcPts val="200"/>
              </a:spcBef>
              <a:buFont typeface="+mj-lt"/>
              <a:buAutoNum type="arabicPeriod" startAt="21"/>
            </a:pPr>
            <a:r>
              <a:rPr lang="en-US" sz="1600" dirty="0"/>
              <a:t>(First conditional) If you _________________ (buy) the present, I __________________ (wrap) it up.</a:t>
            </a:r>
          </a:p>
          <a:p>
            <a:pPr marL="342900" indent="-342900">
              <a:lnSpc>
                <a:spcPct val="100000"/>
              </a:lnSpc>
              <a:spcBef>
                <a:spcPts val="200"/>
              </a:spcBef>
              <a:buFont typeface="+mj-lt"/>
              <a:buAutoNum type="arabicPeriod" startAt="21"/>
            </a:pPr>
            <a:r>
              <a:rPr lang="en-US" sz="1600" dirty="0"/>
              <a:t>(First conditional) If Lucy ________________ (not quit) her job soon, she _________________ (go) crazy.</a:t>
            </a:r>
          </a:p>
        </p:txBody>
      </p:sp>
    </p:spTree>
    <p:extLst>
      <p:ext uri="{BB962C8B-B14F-4D97-AF65-F5344CB8AC3E}">
        <p14:creationId xmlns:p14="http://schemas.microsoft.com/office/powerpoint/2010/main" val="3574229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3323412"/>
              </p:ext>
            </p:extLst>
          </p:nvPr>
        </p:nvGraphicFramePr>
        <p:xfrm>
          <a:off x="609599" y="100147"/>
          <a:ext cx="8447314" cy="66435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66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38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915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52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795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Tense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6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Affirmative</a:t>
                      </a:r>
                      <a:r>
                        <a:rPr lang="it-IT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/Negative/</a:t>
                      </a:r>
                      <a:r>
                        <a:rPr lang="it-IT" sz="16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Question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Use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6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Signal</a:t>
                      </a:r>
                      <a:r>
                        <a:rPr lang="it-IT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6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Words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19050" marB="1905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95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1" u="sng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Past</a:t>
                      </a:r>
                      <a:r>
                        <a:rPr lang="it-IT" sz="1400" b="1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Progressive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A:</a:t>
                      </a: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He was speaking.</a:t>
                      </a:r>
                      <a:b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N:</a:t>
                      </a: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He was not speaking.</a:t>
                      </a:r>
                      <a:b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it-IT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Q:</a:t>
                      </a:r>
                      <a:r>
                        <a:rPr lang="it-IT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Was he speaking?</a:t>
                      </a: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action </a:t>
                      </a: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going on</a:t>
                      </a: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at a certain time in the past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actions taking place at the same time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action in the past that is interrupted by another action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While</a:t>
                      </a:r>
                      <a:r>
                        <a:rPr lang="it-IT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it-IT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</a:t>
                      </a:r>
                      <a:r>
                        <a:rPr lang="it-IT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long </a:t>
                      </a:r>
                      <a:r>
                        <a:rPr lang="it-IT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</a:t>
                      </a:r>
                      <a:r>
                        <a:rPr lang="it-IT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47625" marR="47625" marT="28575" marB="2857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95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1" u="sng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Present</a:t>
                      </a:r>
                      <a:r>
                        <a:rPr lang="it-IT" sz="1400" b="1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Perfect Simple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A:</a:t>
                      </a: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He has spoken.</a:t>
                      </a:r>
                      <a:b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N:</a:t>
                      </a: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He has not spoken.</a:t>
                      </a:r>
                      <a:b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it-IT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Q:</a:t>
                      </a:r>
                      <a:r>
                        <a:rPr lang="it-IT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Has he spoken?</a:t>
                      </a: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it-IT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putting emphasis on the </a:t>
                      </a:r>
                      <a:r>
                        <a:rPr lang="it-IT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result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action that is still going on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it-IT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action that stopped recently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finished action that has an influence on the present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action that has taken place once, never or several times before the moment of speaking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Already, ever, just, never, not yet, so far, till now, up to now…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95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1" u="sng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Present</a:t>
                      </a:r>
                      <a:r>
                        <a:rPr lang="it-IT" sz="1400" b="1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Perfect Progressive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A:</a:t>
                      </a: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He has been speaking.</a:t>
                      </a:r>
                      <a:b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N:</a:t>
                      </a: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He has not been speaking.</a:t>
                      </a:r>
                      <a:b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Q:</a:t>
                      </a: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Has he been speaking?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putting emphasis on the </a:t>
                      </a:r>
                      <a:r>
                        <a:rPr lang="en-US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course or duration</a:t>
                      </a: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(not the result)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action that recently stopped or is still going on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finished action that influenced the present</a:t>
                      </a:r>
                      <a:endParaRPr lang="it-IT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 day, for 4 years, since 1993, how long…?, the whole week…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95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1" u="sng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Past</a:t>
                      </a:r>
                      <a:r>
                        <a:rPr lang="it-IT" sz="1400" b="1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Perfect Simple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A: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He had spoken.</a:t>
                      </a:r>
                      <a:b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N: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He had not spoken.</a:t>
                      </a:r>
                      <a:b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it-IT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Q:</a:t>
                      </a:r>
                      <a:r>
                        <a:rPr lang="it-IT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it-IT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Had</a:t>
                      </a:r>
                      <a:r>
                        <a:rPr lang="it-IT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he </a:t>
                      </a:r>
                      <a:r>
                        <a:rPr lang="it-IT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spoken</a:t>
                      </a:r>
                      <a:r>
                        <a:rPr lang="it-IT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</a:t>
                      </a: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action taking place before a certain time in the past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sometimes interchangeable with past perfect progressive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putting emphasis only on the </a:t>
                      </a: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fact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(not the duration)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Already, just, never, not yet, once, until that day…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5739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2486211"/>
              </p:ext>
            </p:extLst>
          </p:nvPr>
        </p:nvGraphicFramePr>
        <p:xfrm>
          <a:off x="618308" y="47893"/>
          <a:ext cx="8447314" cy="675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66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38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915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52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795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Tense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6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Affirmative</a:t>
                      </a:r>
                      <a:r>
                        <a:rPr lang="it-IT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/Negative/</a:t>
                      </a:r>
                      <a:r>
                        <a:rPr lang="it-IT" sz="16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Question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Use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19050" marB="190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6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Signal</a:t>
                      </a:r>
                      <a:r>
                        <a:rPr lang="it-IT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6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Words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976" marR="40976" marT="19050" marB="1905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95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1" u="sng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Past</a:t>
                      </a:r>
                      <a:r>
                        <a:rPr lang="it-IT" sz="1400" b="1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Perfect Progressive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A: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He had been speaking.</a:t>
                      </a:r>
                      <a:b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N: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He had not been speaking.</a:t>
                      </a:r>
                      <a:b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Q: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Had he been speaking?</a:t>
                      </a:r>
                      <a:endParaRPr lang="it-IT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action taking place before a certain time in the past</a:t>
                      </a:r>
                      <a:endParaRPr lang="it-IT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sometimes interchangeable with past perfect simple</a:t>
                      </a:r>
                      <a:endParaRPr lang="it-IT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putting emphasis on the </a:t>
                      </a: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duration or course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of an action</a:t>
                      </a:r>
                      <a:endParaRPr lang="it-IT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For, since, the whole day, all day…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95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400" b="1" u="sng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Simple Future</a:t>
                      </a:r>
                      <a:endParaRPr lang="it-IT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(will)</a:t>
                      </a:r>
                      <a:endParaRPr lang="it-IT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A: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He will speak.</a:t>
                      </a:r>
                      <a:b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N: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He will not speak.</a:t>
                      </a:r>
                      <a:b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it-IT" sz="14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Q:</a:t>
                      </a: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Will he speak?</a:t>
                      </a: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action in the future that cannot be influenced</a:t>
                      </a:r>
                      <a:endParaRPr lang="it-IT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it-IT" sz="14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spontaneous</a:t>
                      </a: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decision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assumption with regard to the future</a:t>
                      </a:r>
                      <a:endParaRPr lang="it-IT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 a year, next …, tomorrow…</a:t>
                      </a:r>
                      <a:b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b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assumption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I think, probably, perhaps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95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u="sng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Simple Future</a:t>
                      </a:r>
                      <a:endParaRPr lang="it-IT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(going to)</a:t>
                      </a:r>
                      <a:endParaRPr lang="it-IT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A: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He is going to speak.</a:t>
                      </a:r>
                      <a:b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N: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He is not going to speak.</a:t>
                      </a:r>
                      <a:b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Q: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Is he going to speak?</a:t>
                      </a:r>
                      <a:endParaRPr lang="it-IT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it-IT" sz="14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decision</a:t>
                      </a: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made for the future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conclusion with regard to the future</a:t>
                      </a:r>
                      <a:endParaRPr lang="it-IT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 one year, next week, tomorrow…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95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1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Future Progressive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A: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He will be speaking.</a:t>
                      </a:r>
                      <a:b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N: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He will not be speaking.</a:t>
                      </a:r>
                      <a:b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Q: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Will he be speaking?</a:t>
                      </a:r>
                      <a:endParaRPr lang="it-IT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action that is </a:t>
                      </a: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going on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at a certain time in the future</a:t>
                      </a:r>
                      <a:endParaRPr lang="it-IT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action that is sure to happen in the near future</a:t>
                      </a:r>
                      <a:endParaRPr lang="it-IT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 one year, next week, tomorrow…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95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1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Future Perfect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A: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He will have spoken.</a:t>
                      </a:r>
                      <a:b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N: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He will not have spoken.</a:t>
                      </a:r>
                      <a:b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Q: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Will he have spoken?</a:t>
                      </a:r>
                      <a:endParaRPr lang="it-IT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action that will be </a:t>
                      </a: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finished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at a certain time in the future</a:t>
                      </a:r>
                      <a:endParaRPr lang="it-IT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By Monday, in a week…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95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400" b="1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Future Perfect Progressive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A: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He will have been speaking.</a:t>
                      </a:r>
                      <a:b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N: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He will not have been speaking.</a:t>
                      </a:r>
                      <a:b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it-IT" sz="14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Q:</a:t>
                      </a:r>
                      <a:r>
                        <a:rPr lang="it-IT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Will he have been speaking?</a:t>
                      </a: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action taking place before a certain time in the future</a:t>
                      </a:r>
                      <a:endParaRPr lang="it-IT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putting emphasis on the </a:t>
                      </a: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course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of an action</a:t>
                      </a:r>
                      <a:endParaRPr lang="it-IT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 …, the last couple of hours, all day long…</a:t>
                      </a:r>
                      <a:endParaRPr lang="it-IT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6524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71647" y="616128"/>
            <a:ext cx="7200900" cy="690158"/>
          </a:xfrm>
        </p:spPr>
        <p:txBody>
          <a:bodyPr>
            <a:normAutofit fontScale="90000"/>
          </a:bodyPr>
          <a:lstStyle/>
          <a:p>
            <a:r>
              <a:rPr lang="en-US" dirty="0"/>
              <a:t>Conditionals:</a:t>
            </a:r>
            <a:r>
              <a:rPr lang="en-US" i="1" dirty="0"/>
              <a:t>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br>
              <a:rPr lang="it-IT" dirty="0"/>
            </a:b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66058" y="1380307"/>
            <a:ext cx="8438604" cy="522949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There are different types of conditions. </a:t>
            </a:r>
          </a:p>
          <a:p>
            <a:pPr marL="0" indent="0">
              <a:buNone/>
            </a:pPr>
            <a:r>
              <a:rPr lang="en-US" dirty="0"/>
              <a:t>Some are </a:t>
            </a:r>
            <a:r>
              <a:rPr lang="en-US" b="1" dirty="0">
                <a:solidFill>
                  <a:schemeClr val="accent1"/>
                </a:solidFill>
              </a:rPr>
              <a:t>possible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/>
              <a:t>or </a:t>
            </a:r>
            <a:r>
              <a:rPr lang="en-US" b="1" dirty="0">
                <a:solidFill>
                  <a:schemeClr val="accent1"/>
                </a:solidFill>
              </a:rPr>
              <a:t>likely</a:t>
            </a:r>
            <a:r>
              <a:rPr lang="en-US" dirty="0"/>
              <a:t>, others are </a:t>
            </a:r>
            <a:r>
              <a:rPr lang="en-US" b="1" dirty="0">
                <a:solidFill>
                  <a:schemeClr val="accent1"/>
                </a:solidFill>
              </a:rPr>
              <a:t>unlikely</a:t>
            </a:r>
            <a:r>
              <a:rPr lang="en-US" dirty="0"/>
              <a:t>, and others are </a:t>
            </a:r>
            <a:r>
              <a:rPr lang="en-US" b="1" dirty="0">
                <a:solidFill>
                  <a:schemeClr val="accent1"/>
                </a:solidFill>
              </a:rPr>
              <a:t>impossible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it-IT" dirty="0"/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the weather improves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we’ll go for a walk.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(It is possible or likely that the weather will improve).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it-IT" dirty="0"/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the weather improved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we could go for a walk.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(It is not likely that the weather will improve).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it-IT" dirty="0"/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the weather had improved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we could have gone for a walk.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(The weather did not improve – fine weather is therefore an impossible condition).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it-IT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it-IT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These types of conditions are used in </a:t>
            </a:r>
            <a:r>
              <a:rPr lang="en-US" u="sng" dirty="0"/>
              <a:t>three</a:t>
            </a:r>
            <a:r>
              <a:rPr lang="en-US" dirty="0"/>
              <a:t> types of sentences, called </a:t>
            </a:r>
            <a:r>
              <a:rPr lang="en-US" b="1" dirty="0"/>
              <a:t>first</a:t>
            </a:r>
            <a:r>
              <a:rPr lang="en-US" dirty="0"/>
              <a:t>, </a:t>
            </a:r>
            <a:r>
              <a:rPr lang="en-US" b="1" dirty="0"/>
              <a:t>second</a:t>
            </a:r>
            <a:r>
              <a:rPr lang="en-US" dirty="0"/>
              <a:t> and </a:t>
            </a:r>
            <a:r>
              <a:rPr lang="en-US" b="1" dirty="0"/>
              <a:t>third</a:t>
            </a:r>
            <a:r>
              <a:rPr lang="en-US" dirty="0"/>
              <a:t> conditional sentences.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89264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19690" y="398417"/>
            <a:ext cx="8176260" cy="664029"/>
          </a:xfrm>
        </p:spPr>
        <p:txBody>
          <a:bodyPr>
            <a:normAutofit fontScale="90000"/>
          </a:bodyPr>
          <a:lstStyle/>
          <a:p>
            <a:r>
              <a:rPr lang="en-US" dirty="0"/>
              <a:t>Conditionals:</a:t>
            </a:r>
            <a:r>
              <a:rPr lang="en-US" i="1" dirty="0"/>
              <a:t>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br>
              <a:rPr lang="it-IT" dirty="0"/>
            </a:b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79271" y="1075503"/>
            <a:ext cx="8316683" cy="5760725"/>
          </a:xfrm>
        </p:spPr>
        <p:txBody>
          <a:bodyPr/>
          <a:lstStyle/>
          <a:p>
            <a:pPr marL="0" indent="0">
              <a:buNone/>
            </a:pPr>
            <a:r>
              <a:rPr lang="en-US" u="sng" dirty="0"/>
              <a:t>Imagined conditions</a:t>
            </a:r>
            <a:r>
              <a:rPr lang="en-US" dirty="0"/>
              <a:t>: the </a:t>
            </a:r>
            <a:r>
              <a:rPr lang="en-US" sz="2400" b="1" dirty="0">
                <a:solidFill>
                  <a:schemeClr val="accent1"/>
                </a:solidFill>
              </a:rPr>
              <a:t>first conditional</a:t>
            </a:r>
            <a:endParaRPr lang="it-IT" sz="2400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US" dirty="0"/>
              <a:t>We use the </a:t>
            </a:r>
            <a:r>
              <a:rPr lang="en-US" b="1" dirty="0"/>
              <a:t>first conditional</a:t>
            </a:r>
            <a:r>
              <a:rPr lang="en-US" dirty="0"/>
              <a:t> to talk about the result of an </a:t>
            </a:r>
            <a:r>
              <a:rPr lang="en-US" u="sng" dirty="0"/>
              <a:t>imagined</a:t>
            </a:r>
            <a:r>
              <a:rPr lang="en-US" dirty="0"/>
              <a:t> future situation, when we believe the imagined situation is quite likely: </a:t>
            </a:r>
          </a:p>
          <a:p>
            <a:pPr marL="0" indent="0">
              <a:buNone/>
            </a:pPr>
            <a:r>
              <a:rPr lang="en-US" dirty="0"/>
              <a:t>           </a:t>
            </a:r>
            <a:r>
              <a:rPr lang="en-US" sz="1600" i="1" dirty="0"/>
              <a:t>[imagined future situation]</a:t>
            </a:r>
            <a:r>
              <a:rPr lang="en-US" sz="1600" dirty="0"/>
              <a:t> 	        </a:t>
            </a:r>
            <a:r>
              <a:rPr lang="en-US" sz="1600" i="1" dirty="0"/>
              <a:t>[future result]</a:t>
            </a:r>
            <a:endParaRPr lang="it-IT" sz="1600" dirty="0"/>
          </a:p>
          <a:p>
            <a:pPr lvl="0">
              <a:spcBef>
                <a:spcPts val="0"/>
              </a:spcBef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the taxi doesn’t come soon, I’ll drive you myself.</a:t>
            </a:r>
          </a:p>
          <a:p>
            <a:pPr marL="0" lvl="0" indent="0">
              <a:spcBef>
                <a:spcPts val="0"/>
              </a:spcBef>
              <a:buNone/>
            </a:pPr>
            <a:endParaRPr lang="it-IT" sz="1000" dirty="0"/>
          </a:p>
          <a:p>
            <a:pPr marL="0" indent="0">
              <a:buNone/>
            </a:pPr>
            <a:endParaRPr lang="it-IT" dirty="0"/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6871094"/>
              </p:ext>
            </p:extLst>
          </p:nvPr>
        </p:nvGraphicFramePr>
        <p:xfrm>
          <a:off x="668291" y="3130040"/>
          <a:ext cx="8314191" cy="3655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91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227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7498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2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First </a:t>
                      </a:r>
                      <a:r>
                        <a:rPr lang="it-IT" sz="24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conditional</a:t>
                      </a:r>
                      <a:r>
                        <a:rPr lang="it-IT" sz="2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it-IT" sz="24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2400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form</a:t>
                      </a:r>
                      <a:endParaRPr lang="it-IT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95250" marB="9525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2875" marR="47625" marT="95250" marB="9525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91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 err="1">
                          <a:effectLst/>
                        </a:rPr>
                        <a:t>conditional</a:t>
                      </a:r>
                      <a:r>
                        <a:rPr lang="it-IT" sz="1600" dirty="0">
                          <a:effectLst/>
                        </a:rPr>
                        <a:t> </a:t>
                      </a:r>
                      <a:r>
                        <a:rPr lang="it-IT" sz="1600" dirty="0" err="1">
                          <a:effectLst/>
                        </a:rPr>
                        <a:t>clause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95250" marB="952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 err="1">
                          <a:effectLst/>
                        </a:rPr>
                        <a:t>main</a:t>
                      </a:r>
                      <a:r>
                        <a:rPr lang="it-IT" sz="1600" dirty="0">
                          <a:effectLst/>
                        </a:rPr>
                        <a:t> </a:t>
                      </a:r>
                      <a:r>
                        <a:rPr lang="it-IT" sz="1600" dirty="0" err="1">
                          <a:effectLst/>
                        </a:rPr>
                        <a:t>clause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2875" marR="47625" marT="95250" marB="95250" anchor="ctr">
                    <a:solidFill>
                      <a:srgbClr val="D1D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84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u="sng" dirty="0" err="1">
                          <a:effectLst/>
                        </a:rPr>
                        <a:t>if</a:t>
                      </a:r>
                      <a:r>
                        <a:rPr lang="it-IT" sz="1600" u="sng" dirty="0">
                          <a:effectLst/>
                        </a:rPr>
                        <a:t> + </a:t>
                      </a:r>
                      <a:r>
                        <a:rPr lang="it-IT" sz="1600" u="sng" dirty="0" err="1">
                          <a:effectLst/>
                        </a:rPr>
                        <a:t>present</a:t>
                      </a:r>
                      <a:r>
                        <a:rPr lang="it-IT" sz="1600" u="sng" dirty="0">
                          <a:effectLst/>
                        </a:rPr>
                        <a:t> </a:t>
                      </a:r>
                      <a:r>
                        <a:rPr lang="it-IT" sz="1600" u="sng" dirty="0" err="1">
                          <a:effectLst/>
                        </a:rPr>
                        <a:t>simple</a:t>
                      </a:r>
                      <a:endParaRPr lang="it-IT" sz="1600" u="sng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95250" marB="952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u="sng" dirty="0">
                          <a:effectLst/>
                        </a:rPr>
                        <a:t>modal verb with future meaning </a:t>
                      </a:r>
                      <a:r>
                        <a:rPr lang="en-US" sz="1600" b="1" dirty="0">
                          <a:effectLst/>
                        </a:rPr>
                        <a:t>(shall/should/will/would/can/could/may/might)</a:t>
                      </a:r>
                      <a:endParaRPr lang="it-IT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2875" marR="47625" marT="95250" marB="95250" anchor="ctr">
                    <a:solidFill>
                      <a:srgbClr val="D1D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43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i="1" kern="1200" baseline="0" dirty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If he gets a job in Liverpool,</a:t>
                      </a:r>
                      <a:endParaRPr lang="it-IT" sz="1600" i="1" kern="1200" baseline="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625" marR="47625" marT="95250" marB="95250" anchor="ctr">
                    <a:solidFill>
                      <a:srgbClr val="E9F0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i="1" kern="1200" baseline="0" dirty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he’ll have to get up early. </a:t>
                      </a:r>
                      <a:r>
                        <a:rPr lang="it-IT" sz="1600" i="1" kern="1200" baseline="0" dirty="0" err="1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It’s</a:t>
                      </a:r>
                      <a:r>
                        <a:rPr lang="it-IT" sz="1600" i="1" kern="1200" baseline="0" dirty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a long drive.</a:t>
                      </a:r>
                    </a:p>
                  </a:txBody>
                  <a:tcPr marL="142875" marR="47625" marT="95250" marB="95250" anchor="ctr">
                    <a:solidFill>
                      <a:srgbClr val="E9F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4331">
                <a:tc>
                  <a:txBody>
                    <a:bodyPr/>
                    <a:lstStyle/>
                    <a:p>
                      <a:pPr marL="0" algn="l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i="1" kern="1200" baseline="0" dirty="0" err="1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If</a:t>
                      </a:r>
                      <a:r>
                        <a:rPr lang="it-IT" sz="1600" i="1" kern="1200" baseline="0" dirty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Sheila </a:t>
                      </a:r>
                      <a:r>
                        <a:rPr lang="it-IT" sz="1600" i="1" kern="1200" baseline="0" dirty="0" err="1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rings</a:t>
                      </a:r>
                      <a:r>
                        <a:rPr lang="it-IT" sz="1600" i="1" kern="1200" baseline="0" dirty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</a:t>
                      </a:r>
                    </a:p>
                  </a:txBody>
                  <a:tcPr marL="47625" marR="47625" marT="95250" marB="95250" anchor="ctr">
                    <a:solidFill>
                      <a:srgbClr val="E9F0E8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i="1" kern="1200" baseline="0" dirty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 might ask her to come over for dinner.</a:t>
                      </a:r>
                      <a:endParaRPr lang="it-IT" sz="1600" i="1" kern="1200" baseline="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42875" marR="47625" marT="95250" marB="95250" anchor="ctr">
                    <a:solidFill>
                      <a:srgbClr val="E9F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05283">
                <a:tc gridSpan="2">
                  <a:txBody>
                    <a:bodyPr/>
                    <a:lstStyle/>
                    <a:p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 use the </a:t>
                      </a:r>
                      <a:r>
                        <a:rPr lang="en-US" sz="1600" b="1" i="1" u="non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modal</a:t>
                      </a: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verb in the </a:t>
                      </a:r>
                      <a:r>
                        <a:rPr lang="en-US" sz="1600" b="1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main clause</a:t>
                      </a: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not in the conditional clause.</a:t>
                      </a:r>
                      <a:endParaRPr lang="it-IT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i="1" kern="1200" baseline="0" dirty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If a lawyer reads the document, we will see if we’ve missed anything important.</a:t>
                      </a:r>
                      <a:endParaRPr lang="it-IT" sz="1800" i="1" kern="1200" baseline="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Not: </a:t>
                      </a:r>
                      <a:r>
                        <a:rPr lang="en-US" sz="1600" b="1" strike="sng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If a lawyer will read the document</a:t>
                      </a:r>
                      <a:endParaRPr lang="it-IT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625" marR="47625" marT="95250" marB="95250" anchor="ctr">
                    <a:solidFill>
                      <a:srgbClr val="E9F0E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l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600" i="1" kern="1200" baseline="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42875" marR="47625" marT="95250" marB="95250" anchor="ctr">
                    <a:solidFill>
                      <a:srgbClr val="E9F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6411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96861" y="419775"/>
            <a:ext cx="8167552" cy="542109"/>
          </a:xfrm>
        </p:spPr>
        <p:txBody>
          <a:bodyPr>
            <a:normAutofit fontScale="90000"/>
          </a:bodyPr>
          <a:lstStyle/>
          <a:p>
            <a:r>
              <a:rPr lang="en-US" dirty="0"/>
              <a:t>Conditionals:</a:t>
            </a:r>
            <a:r>
              <a:rPr lang="en-US" i="1" dirty="0"/>
              <a:t>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br>
              <a:rPr lang="it-IT" dirty="0"/>
            </a:b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61852" y="1097278"/>
            <a:ext cx="8412479" cy="5760722"/>
          </a:xfrm>
        </p:spPr>
        <p:txBody>
          <a:bodyPr/>
          <a:lstStyle/>
          <a:p>
            <a:pPr marL="0" indent="0">
              <a:buNone/>
            </a:pPr>
            <a:r>
              <a:rPr lang="en-US" u="sng" dirty="0"/>
              <a:t>Imagined conditions</a:t>
            </a:r>
            <a:r>
              <a:rPr lang="en-US" dirty="0"/>
              <a:t>: the </a:t>
            </a:r>
            <a:r>
              <a:rPr lang="en-US" sz="2400" b="1" dirty="0">
                <a:solidFill>
                  <a:schemeClr val="accent1"/>
                </a:solidFill>
              </a:rPr>
              <a:t>second conditional</a:t>
            </a:r>
            <a:endParaRPr lang="it-IT" sz="2400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US" dirty="0"/>
              <a:t>We use the </a:t>
            </a:r>
            <a:r>
              <a:rPr lang="en-US" b="1" dirty="0"/>
              <a:t>second conditional</a:t>
            </a:r>
            <a:r>
              <a:rPr lang="en-US" dirty="0"/>
              <a:t> to talk about the </a:t>
            </a:r>
            <a:r>
              <a:rPr lang="en-US" u="sng" dirty="0"/>
              <a:t>possible result of an imagined situation in the present or future</a:t>
            </a:r>
            <a:r>
              <a:rPr lang="en-US" dirty="0"/>
              <a:t>. We say what the conditions must be for the present or future situation to be different.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1000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people 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complained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things 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would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change.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(People don’t complain at the moment)</a:t>
            </a:r>
            <a:endParaRPr lang="it-IT" dirty="0"/>
          </a:p>
          <a:p>
            <a:pPr marL="0" lvl="0" indent="0">
              <a:spcBef>
                <a:spcPts val="0"/>
              </a:spcBef>
              <a:buNone/>
            </a:pPr>
            <a:endParaRPr lang="it-IT" sz="1000" dirty="0"/>
          </a:p>
          <a:p>
            <a:pPr marL="0" indent="0">
              <a:buNone/>
            </a:pPr>
            <a:endParaRPr lang="it-IT" dirty="0"/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5072761"/>
              </p:ext>
            </p:extLst>
          </p:nvPr>
        </p:nvGraphicFramePr>
        <p:xfrm>
          <a:off x="625663" y="3587662"/>
          <a:ext cx="8427401" cy="31953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280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99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7498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2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Second </a:t>
                      </a:r>
                      <a:r>
                        <a:rPr lang="it-IT" sz="24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conditional</a:t>
                      </a:r>
                      <a:r>
                        <a:rPr lang="it-IT" sz="2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it-IT" sz="24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2400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form</a:t>
                      </a:r>
                      <a:endParaRPr lang="it-IT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95250" marB="9525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2875" marR="47625" marT="95250" marB="9525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4218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dirty="0" err="1">
                          <a:effectLst/>
                        </a:rPr>
                        <a:t>conditional</a:t>
                      </a:r>
                      <a:r>
                        <a:rPr lang="it-IT" sz="1600" dirty="0">
                          <a:effectLst/>
                        </a:rPr>
                        <a:t> </a:t>
                      </a:r>
                      <a:r>
                        <a:rPr lang="it-IT" sz="1600" dirty="0" err="1">
                          <a:effectLst/>
                        </a:rPr>
                        <a:t>clause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95250" marB="952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 err="1">
                          <a:effectLst/>
                        </a:rPr>
                        <a:t>main</a:t>
                      </a:r>
                      <a:r>
                        <a:rPr lang="it-IT" sz="1600" dirty="0">
                          <a:effectLst/>
                        </a:rPr>
                        <a:t> </a:t>
                      </a:r>
                      <a:r>
                        <a:rPr lang="it-IT" sz="1600" dirty="0" err="1">
                          <a:effectLst/>
                        </a:rPr>
                        <a:t>clause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2875" marR="47625" marT="95250" marB="95250" anchor="ctr">
                    <a:solidFill>
                      <a:srgbClr val="D1D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84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600" b="1" u="sng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if</a:t>
                      </a:r>
                      <a:r>
                        <a:rPr lang="it-IT" sz="1600" b="1" u="sng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+ </a:t>
                      </a:r>
                      <a:r>
                        <a:rPr lang="it-IT" sz="1600" b="1" u="sng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past</a:t>
                      </a:r>
                      <a:r>
                        <a:rPr lang="it-IT" sz="1600" b="1" u="sng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600" b="1" u="sng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simple</a:t>
                      </a:r>
                      <a:endParaRPr lang="it-IT" sz="1600" b="1" u="sng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625" marR="47625" marT="95250" marB="9525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modal verb with future-in-the-past meaning</a:t>
                      </a:r>
                      <a:r>
                        <a:rPr lang="en-US" sz="1600" u="sng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(should/would/might/could)</a:t>
                      </a:r>
                      <a:endParaRPr lang="it-IT" sz="1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42875" marR="47625" marT="95250" marB="95250" anchor="ctr">
                    <a:solidFill>
                      <a:srgbClr val="D1D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43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i="1" kern="1200" baseline="0" dirty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If you asked her nicely,</a:t>
                      </a:r>
                      <a:endParaRPr lang="it-IT" sz="1800" i="1" kern="1200" baseline="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625" marR="47625" marT="95250" marB="95250" anchor="ctr">
                    <a:solidFill>
                      <a:srgbClr val="E9F0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i="1" kern="1200" baseline="0" dirty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she would say yes, I’m sure.</a:t>
                      </a:r>
                      <a:endParaRPr lang="it-IT" sz="1800" i="1" kern="1200" baseline="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42875" marR="47625" marT="95250" marB="95250" anchor="ctr">
                    <a:solidFill>
                      <a:srgbClr val="E9F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4331">
                <a:tc gridSpan="2">
                  <a:txBody>
                    <a:bodyPr/>
                    <a:lstStyle/>
                    <a:p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 use </a:t>
                      </a:r>
                      <a:r>
                        <a:rPr lang="en-US" sz="16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would</a:t>
                      </a: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in the </a:t>
                      </a:r>
                      <a:r>
                        <a:rPr lang="en-US" sz="1600" b="1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main clause</a:t>
                      </a: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not in the conditional clause:</a:t>
                      </a:r>
                      <a:endParaRPr lang="it-IT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i="1" kern="1200" baseline="0" dirty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If you decided to take the exam, you would have to register by 31 March.</a:t>
                      </a:r>
                      <a:endParaRPr lang="it-IT" sz="1800" i="1" kern="1200" baseline="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Not: </a:t>
                      </a:r>
                      <a:r>
                        <a:rPr lang="en-US" sz="1600" b="1" strike="sng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If you would decide to take the exam</a:t>
                      </a:r>
                      <a:r>
                        <a:rPr lang="en-US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lang="it-IT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625" marR="47625" marT="95250" marB="95250" anchor="ctr">
                    <a:solidFill>
                      <a:srgbClr val="E9F0E8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800" i="1" kern="1200" baseline="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42875" marR="47625" marT="95250" marB="95250" anchor="ctr">
                    <a:solidFill>
                      <a:srgbClr val="E9F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76246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0357" y="337452"/>
            <a:ext cx="8167552" cy="542109"/>
          </a:xfrm>
        </p:spPr>
        <p:txBody>
          <a:bodyPr>
            <a:normAutofit fontScale="90000"/>
          </a:bodyPr>
          <a:lstStyle/>
          <a:p>
            <a:r>
              <a:rPr lang="en-US" dirty="0"/>
              <a:t>Conditionals:</a:t>
            </a:r>
            <a:r>
              <a:rPr lang="en-US" i="1" dirty="0"/>
              <a:t>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br>
              <a:rPr lang="it-IT" dirty="0"/>
            </a:b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35725" y="1114696"/>
            <a:ext cx="8412479" cy="576072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We use a past form in the conditional clause to indicate a </a:t>
            </a:r>
            <a:r>
              <a:rPr lang="en-US" b="1" dirty="0"/>
              <a:t>distance from reality</a:t>
            </a:r>
            <a:r>
              <a:rPr lang="en-US" dirty="0"/>
              <a:t>, rather than indicating </a:t>
            </a:r>
            <a:r>
              <a:rPr lang="en-US" i="1" dirty="0"/>
              <a:t>past time</a:t>
            </a:r>
            <a:r>
              <a:rPr lang="en-US" dirty="0"/>
              <a:t>. Past forms are often used in this way in English.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chemeClr val="accent1"/>
                </a:solidFill>
              </a:rPr>
              <a:t>First and second conditional compared</a:t>
            </a:r>
            <a:endParaRPr lang="it-IT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US" dirty="0"/>
              <a:t>When we use the </a:t>
            </a:r>
            <a:r>
              <a:rPr lang="en-US" b="1" dirty="0"/>
              <a:t>first</a:t>
            </a:r>
            <a:r>
              <a:rPr lang="en-US" dirty="0"/>
              <a:t> conditional, we think the imagined situation is </a:t>
            </a:r>
            <a:r>
              <a:rPr lang="en-US" u="sng" dirty="0"/>
              <a:t>more likely to happen</a:t>
            </a:r>
            <a:r>
              <a:rPr lang="en-US" dirty="0"/>
              <a:t> than when we use the </a:t>
            </a:r>
            <a:r>
              <a:rPr lang="en-US" b="1" dirty="0"/>
              <a:t>second</a:t>
            </a:r>
            <a:r>
              <a:rPr lang="en-US" dirty="0"/>
              <a:t> conditional.</a:t>
            </a:r>
          </a:p>
          <a:p>
            <a:pPr marL="0" indent="0">
              <a:buNone/>
            </a:pPr>
            <a:endParaRPr lang="it-IT" dirty="0"/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8087505"/>
              </p:ext>
            </p:extLst>
          </p:nvPr>
        </p:nvGraphicFramePr>
        <p:xfrm>
          <a:off x="625663" y="3674726"/>
          <a:ext cx="8427401" cy="29867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776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497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7498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2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Compare</a:t>
                      </a:r>
                    </a:p>
                  </a:txBody>
                  <a:tcPr marL="47625" marR="47625" marT="95250" marB="9525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2875" marR="47625" marT="95250" marB="9525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4218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First </a:t>
                      </a:r>
                      <a:r>
                        <a:rPr lang="it-IT" sz="180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conditional</a:t>
                      </a:r>
                      <a:endParaRPr lang="it-IT" sz="18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95250" marB="95250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kern="1200" dirty="0">
                          <a:solidFill>
                            <a:schemeClr val="lt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Second </a:t>
                      </a:r>
                      <a:r>
                        <a:rPr lang="it-IT" sz="1800" b="1" kern="1200" dirty="0" err="1">
                          <a:solidFill>
                            <a:schemeClr val="lt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conditional</a:t>
                      </a:r>
                      <a:endParaRPr lang="it-IT" sz="1800" b="1" kern="1200" dirty="0">
                        <a:solidFill>
                          <a:schemeClr val="lt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+mn-cs"/>
                      </a:endParaRPr>
                    </a:p>
                  </a:txBody>
                  <a:tcPr marL="142875" marR="47625" marT="95250" marB="9525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50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If the flight</a:t>
                      </a:r>
                      <a:r>
                        <a:rPr lang="en-US" sz="1600" b="1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’s</a:t>
                      </a:r>
                      <a:r>
                        <a:rPr lang="en-US" sz="1600" b="0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late, we</a:t>
                      </a:r>
                      <a:r>
                        <a:rPr lang="en-US" sz="1600" b="1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’ll miss</a:t>
                      </a:r>
                      <a:r>
                        <a:rPr lang="en-US" sz="1600" b="0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our connection.</a:t>
                      </a:r>
                      <a:endParaRPr lang="it-IT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(it’s possible or likely that the flight will be late)</a:t>
                      </a:r>
                      <a:endParaRPr lang="it-IT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95250" marB="95250" anchor="ctr">
                    <a:solidFill>
                      <a:srgbClr val="D1DFC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If there </a:t>
                      </a:r>
                      <a:r>
                        <a:rPr lang="en-US" sz="1600" b="1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were</a:t>
                      </a:r>
                      <a:r>
                        <a:rPr lang="en-US" sz="1600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more buses, we </a:t>
                      </a:r>
                      <a:r>
                        <a:rPr lang="en-US" sz="1600" b="1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would leave</a:t>
                      </a:r>
                      <a:r>
                        <a:rPr lang="en-US" sz="1600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the car at home.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(it is unlikely that there will be more buses)</a:t>
                      </a:r>
                      <a:endParaRPr lang="it-IT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2875" marR="47625" marT="95250" marB="95250" anchor="ctr">
                    <a:solidFill>
                      <a:srgbClr val="D1D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43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</a:t>
                      </a:r>
                      <a:r>
                        <a:rPr lang="en-US" sz="1600" b="1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’ll come</a:t>
                      </a:r>
                      <a:r>
                        <a:rPr lang="en-US" sz="1600" b="0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and give a hand if you </a:t>
                      </a:r>
                      <a:r>
                        <a:rPr lang="en-US" sz="1600" b="1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need</a:t>
                      </a:r>
                      <a:r>
                        <a:rPr lang="en-US" sz="1600" b="0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help moving your stuff.</a:t>
                      </a:r>
                      <a:r>
                        <a:rPr lang="en-US" sz="16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(it is possible or likely that you will need help)</a:t>
                      </a:r>
                      <a:endParaRPr lang="it-IT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95250" marB="95250" anchor="ctr">
                    <a:solidFill>
                      <a:srgbClr val="E9F0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He </a:t>
                      </a:r>
                      <a:r>
                        <a:rPr lang="en-US" sz="1600" b="1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would buy</a:t>
                      </a:r>
                      <a:r>
                        <a:rPr lang="en-US" sz="1600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a flat if he </a:t>
                      </a:r>
                      <a:r>
                        <a:rPr lang="en-US" sz="1600" b="1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had</a:t>
                      </a:r>
                      <a:r>
                        <a:rPr lang="en-US" sz="1600" i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the money for a deposit.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(it is unlikely that he will have the money)</a:t>
                      </a:r>
                      <a:endParaRPr lang="it-IT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2875" marR="47625" marT="95250" marB="95250" anchor="ctr">
                    <a:solidFill>
                      <a:srgbClr val="E9F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49985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0357" y="814800"/>
            <a:ext cx="8167552" cy="542109"/>
          </a:xfrm>
        </p:spPr>
        <p:txBody>
          <a:bodyPr>
            <a:normAutofit fontScale="90000"/>
          </a:bodyPr>
          <a:lstStyle/>
          <a:p>
            <a:r>
              <a:rPr lang="en-US" dirty="0"/>
              <a:t>Conditionals:</a:t>
            </a:r>
            <a:r>
              <a:rPr lang="en-US" i="1" dirty="0"/>
              <a:t>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br>
              <a:rPr lang="it-IT" dirty="0"/>
            </a:b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8890" y="1690578"/>
            <a:ext cx="8412479" cy="4242390"/>
          </a:xfrm>
        </p:spPr>
        <p:txBody>
          <a:bodyPr/>
          <a:lstStyle/>
          <a:p>
            <a:pPr marL="0" indent="0">
              <a:buNone/>
            </a:pPr>
            <a:r>
              <a:rPr lang="en-US" u="sng" dirty="0"/>
              <a:t>Imagined conditions</a:t>
            </a:r>
            <a:r>
              <a:rPr lang="en-US" dirty="0"/>
              <a:t>: the </a:t>
            </a:r>
            <a:r>
              <a:rPr lang="en-US" sz="2400" b="1" dirty="0">
                <a:solidFill>
                  <a:schemeClr val="accent1"/>
                </a:solidFill>
              </a:rPr>
              <a:t>third conditional</a:t>
            </a:r>
            <a:endParaRPr lang="it-IT" sz="2400" b="1" dirty="0">
              <a:solidFill>
                <a:schemeClr val="accent1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8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We use the </a:t>
            </a:r>
            <a:r>
              <a:rPr lang="en-US" b="1" dirty="0"/>
              <a:t>third conditional</a:t>
            </a:r>
            <a:r>
              <a:rPr lang="en-US" dirty="0"/>
              <a:t> when we imagine a </a:t>
            </a:r>
            <a:r>
              <a:rPr lang="en-US" b="1" i="1" dirty="0"/>
              <a:t>different past</a:t>
            </a:r>
            <a:r>
              <a:rPr lang="en-US" dirty="0"/>
              <a:t>, where something did or did not happen, and we imagine, therefore, a </a:t>
            </a:r>
            <a:r>
              <a:rPr lang="en-US" b="1" i="1" dirty="0"/>
              <a:t>different</a:t>
            </a:r>
            <a:r>
              <a:rPr lang="en-US" i="1" dirty="0"/>
              <a:t> </a:t>
            </a:r>
            <a:r>
              <a:rPr lang="en-US" b="1" i="1" dirty="0"/>
              <a:t>result</a:t>
            </a:r>
            <a:r>
              <a:rPr lang="en-US" dirty="0"/>
              <a:t>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it-IT" sz="800" dirty="0"/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i="1" dirty="0"/>
              <a:t>If I </a:t>
            </a:r>
            <a:r>
              <a:rPr lang="en-US" b="1" i="1" dirty="0"/>
              <a:t>had played</a:t>
            </a:r>
            <a:r>
              <a:rPr lang="en-US" i="1" dirty="0"/>
              <a:t> better, I </a:t>
            </a:r>
            <a:r>
              <a:rPr lang="en-US" b="1" i="1" dirty="0"/>
              <a:t>would have won</a:t>
            </a:r>
            <a:r>
              <a:rPr lang="en-US" i="1" dirty="0"/>
              <a:t>.</a:t>
            </a:r>
            <a:r>
              <a:rPr lang="en-US" dirty="0"/>
              <a:t> </a:t>
            </a:r>
            <a:endParaRPr lang="it-IT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(I didn’t play well and I didn’t win).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800" dirty="0"/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i="1" dirty="0"/>
              <a:t>It </a:t>
            </a:r>
            <a:r>
              <a:rPr lang="en-US" b="1" i="1" dirty="0"/>
              <a:t>would have been</a:t>
            </a:r>
            <a:r>
              <a:rPr lang="en-US" i="1" dirty="0"/>
              <a:t> easier if George </a:t>
            </a:r>
            <a:r>
              <a:rPr lang="en-US" b="1" i="1" dirty="0"/>
              <a:t>had brought</a:t>
            </a:r>
            <a:r>
              <a:rPr lang="en-US" i="1" dirty="0"/>
              <a:t> his own car.</a:t>
            </a:r>
            <a:r>
              <a:rPr lang="en-US" dirty="0"/>
              <a:t> </a:t>
            </a:r>
            <a:endParaRPr lang="it-IT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(George didn’t bring his own car, so the situation was difficult).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it-IT" sz="800" dirty="0"/>
          </a:p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i="1" dirty="0"/>
              <a:t>If the dog </a:t>
            </a:r>
            <a:r>
              <a:rPr lang="en-US" b="1" i="1" dirty="0"/>
              <a:t>hadn’t barked</a:t>
            </a:r>
            <a:r>
              <a:rPr lang="en-US" i="1" dirty="0"/>
              <a:t>, we </a:t>
            </a:r>
            <a:r>
              <a:rPr lang="en-US" b="1" i="1" dirty="0"/>
              <a:t>wouldn’t have known</a:t>
            </a:r>
            <a:r>
              <a:rPr lang="en-US" i="1" dirty="0"/>
              <a:t> there was someone in the garden.</a:t>
            </a:r>
            <a:r>
              <a:rPr lang="en-US" dirty="0"/>
              <a:t> </a:t>
            </a:r>
            <a:endParaRPr lang="it-IT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(The dog barked, so we knew there was someone in the garden).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966813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90989" y="697836"/>
            <a:ext cx="8167552" cy="542109"/>
          </a:xfrm>
        </p:spPr>
        <p:txBody>
          <a:bodyPr>
            <a:normAutofit fontScale="90000"/>
          </a:bodyPr>
          <a:lstStyle/>
          <a:p>
            <a:r>
              <a:rPr lang="en-US" dirty="0"/>
              <a:t>Conditionals:</a:t>
            </a:r>
            <a:r>
              <a:rPr lang="en-US" i="1" dirty="0"/>
              <a:t>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br>
              <a:rPr lang="it-IT" dirty="0"/>
            </a:br>
            <a:endParaRPr lang="en-US" dirty="0"/>
          </a:p>
        </p:txBody>
      </p:sp>
      <p:graphicFrame>
        <p:nvGraphicFramePr>
          <p:cNvPr id="6" name="Tabel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3936096"/>
              </p:ext>
            </p:extLst>
          </p:nvPr>
        </p:nvGraphicFramePr>
        <p:xfrm>
          <a:off x="631540" y="1573620"/>
          <a:ext cx="8427401" cy="36894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980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293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9609">
                <a:tc grid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it-IT" sz="2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Third </a:t>
                      </a:r>
                      <a:r>
                        <a:rPr lang="it-IT" sz="24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conditional</a:t>
                      </a:r>
                      <a:r>
                        <a:rPr lang="it-IT" sz="2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it-IT" sz="24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2400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form</a:t>
                      </a:r>
                      <a:endParaRPr lang="it-IT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95250" marB="9525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2875" marR="47625" marT="95250" marB="9525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0442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Conditional</a:t>
                      </a:r>
                      <a:r>
                        <a:rPr lang="it-IT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8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clause</a:t>
                      </a:r>
                      <a:endParaRPr lang="it-IT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625" marR="47625" marT="95250" marB="95250" anchor="ctr"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Main</a:t>
                      </a:r>
                      <a:r>
                        <a:rPr lang="it-IT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clause</a:t>
                      </a:r>
                      <a:endParaRPr lang="it-IT" sz="1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42875" marR="47625" marT="95250" marB="95250" anchor="ctr">
                    <a:solidFill>
                      <a:srgbClr val="D1D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1884">
                <a:tc>
                  <a:txBody>
                    <a:bodyPr/>
                    <a:lstStyle/>
                    <a:p>
                      <a:pPr marL="0" algn="l" defTabSz="6858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800" b="1" u="sng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if</a:t>
                      </a:r>
                      <a:r>
                        <a:rPr lang="it-IT" sz="1800" b="1" u="sng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+ </a:t>
                      </a:r>
                      <a:r>
                        <a:rPr lang="it-IT" sz="1800" b="1" u="sng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past</a:t>
                      </a:r>
                      <a:r>
                        <a:rPr lang="it-IT" sz="1800" b="1" u="sng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800" b="1" u="sng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perfect</a:t>
                      </a:r>
                      <a:endParaRPr lang="it-IT" sz="1800" b="1" u="sng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625" marR="47625" marT="95250" marB="9525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modal verb with future-in-the-past meaning </a:t>
                      </a:r>
                      <a:r>
                        <a:rPr lang="en-US" sz="18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800" b="1" i="1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should/would/might/could</a:t>
                      </a:r>
                      <a:r>
                        <a:rPr lang="en-US" sz="18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 +</a:t>
                      </a:r>
                      <a:r>
                        <a:rPr lang="en-US" sz="1800" b="1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800" b="1" i="1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have</a:t>
                      </a:r>
                      <a:r>
                        <a:rPr lang="en-US" sz="1800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+ -</a:t>
                      </a:r>
                      <a:r>
                        <a:rPr lang="en-US" sz="1800" b="1" i="1" dirty="0" err="1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ed</a:t>
                      </a:r>
                      <a:r>
                        <a:rPr lang="en-US" sz="1800" b="1" dirty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form</a:t>
                      </a:r>
                      <a:endParaRPr lang="it-IT" sz="1800" b="1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2875" marR="47625" marT="95250" marB="95250" anchor="ctr">
                    <a:solidFill>
                      <a:srgbClr val="D1DF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52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i="1" kern="1200" baseline="0" dirty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If they had left earlier,</a:t>
                      </a:r>
                      <a:endParaRPr lang="it-IT" sz="2000" i="1" kern="1200" baseline="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7625" marR="47625" marT="95250" marB="95250" anchor="ctr">
                    <a:solidFill>
                      <a:srgbClr val="E9F0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i="1" kern="1200" baseline="0" dirty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they would have arrived on time.</a:t>
                      </a:r>
                      <a:endParaRPr lang="it-IT" sz="2000" i="1" kern="1200" baseline="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42875" marR="47625" marT="95250" marB="95250" anchor="ctr">
                    <a:solidFill>
                      <a:srgbClr val="E9F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12344">
                <a:tc gridSpan="2"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 use </a:t>
                      </a:r>
                      <a:r>
                        <a:rPr lang="en-US" sz="18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would have + -</a:t>
                      </a:r>
                      <a:r>
                        <a:rPr lang="en-US" sz="1800" b="1" i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ed</a:t>
                      </a: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in the </a:t>
                      </a:r>
                      <a:r>
                        <a:rPr lang="en-US" sz="1800" b="1" u="sng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main clause</a:t>
                      </a:r>
                      <a:r>
                        <a:rPr lang="en-US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not in the conditional clause:</a:t>
                      </a:r>
                      <a:endParaRPr lang="it-IT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685800" rtl="0" eaLnBrk="1" latinLnBrk="0" hangingPunct="1"/>
                      <a:r>
                        <a:rPr lang="en-US" sz="2000" b="1" i="1" kern="1200" baseline="0" dirty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If he had stayed in the same room as Dave, it would have been a disaster.</a:t>
                      </a:r>
                      <a:endParaRPr lang="it-IT" sz="2000" b="1" i="1" kern="1200" baseline="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l" defTabSz="685800" rtl="0" eaLnBrk="1" latinLnBrk="0" hangingPunct="1"/>
                      <a:r>
                        <a:rPr lang="en-US" sz="1800" b="1" strike="sng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Not: If he would have stayed … it would have been a disaster.</a:t>
                      </a:r>
                      <a:endParaRPr lang="it-IT" sz="1800" b="1" strike="sng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7625" marR="47625" marT="95250" marB="95250" anchor="ctr">
                    <a:solidFill>
                      <a:srgbClr val="E9F0E8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2875" marR="47625" marT="95250" marB="95250" anchor="ctr">
                    <a:solidFill>
                      <a:srgbClr val="E9F0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680484" y="5475767"/>
            <a:ext cx="835719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People do sometimes use the form with </a:t>
            </a:r>
            <a:r>
              <a:rPr lang="en-US" sz="2000" b="1" i="1" dirty="0"/>
              <a:t>would have</a:t>
            </a:r>
            <a:r>
              <a:rPr lang="en-US" sz="2000" dirty="0"/>
              <a:t> in the conditional clause (in informal speaking), but many speakers consider it incorrect.</a:t>
            </a:r>
            <a:endParaRPr lang="it-IT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914048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Verde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Ritaglio</Template>
  <TotalTime>1292</TotalTime>
  <Words>3498</Words>
  <Application>Microsoft Office PowerPoint</Application>
  <PresentationFormat>Presentazione su schermo (4:3)</PresentationFormat>
  <Paragraphs>310</Paragraphs>
  <Slides>18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24" baseType="lpstr">
      <vt:lpstr>Calibri</vt:lpstr>
      <vt:lpstr>Franklin Gothic Book</vt:lpstr>
      <vt:lpstr>Symbol</vt:lpstr>
      <vt:lpstr>Times New Roman</vt:lpstr>
      <vt:lpstr>Verdana</vt:lpstr>
      <vt:lpstr>Crop</vt:lpstr>
      <vt:lpstr>Table of English tenses</vt:lpstr>
      <vt:lpstr>Presentazione standard di PowerPoint</vt:lpstr>
      <vt:lpstr>Presentazione standard di PowerPoint</vt:lpstr>
      <vt:lpstr>Conditionals: if </vt:lpstr>
      <vt:lpstr>Conditionals: if </vt:lpstr>
      <vt:lpstr>Conditionals: if </vt:lpstr>
      <vt:lpstr>Conditionals: if </vt:lpstr>
      <vt:lpstr>Conditionals: if </vt:lpstr>
      <vt:lpstr>Conditionals: if </vt:lpstr>
      <vt:lpstr>Conditionals: if</vt:lpstr>
      <vt:lpstr>Conditionals: if</vt:lpstr>
      <vt:lpstr>Conditionals: if</vt:lpstr>
      <vt:lpstr>Conditionals: if</vt:lpstr>
      <vt:lpstr>Conditionals: if</vt:lpstr>
      <vt:lpstr>Conditionals: if</vt:lpstr>
      <vt:lpstr>Exercises</vt:lpstr>
      <vt:lpstr>Exercises</vt:lpstr>
      <vt:lpstr>Exercises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Elena</dc:creator>
  <cp:lastModifiedBy>BARZELATTO ELENA</cp:lastModifiedBy>
  <cp:revision>104</cp:revision>
  <dcterms:created xsi:type="dcterms:W3CDTF">2020-11-19T19:51:37Z</dcterms:created>
  <dcterms:modified xsi:type="dcterms:W3CDTF">2023-05-29T10:25:30Z</dcterms:modified>
</cp:coreProperties>
</file>