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611" r:id="rId2"/>
    <p:sldId id="612" r:id="rId3"/>
    <p:sldId id="613" r:id="rId4"/>
    <p:sldId id="604" r:id="rId5"/>
    <p:sldId id="605" r:id="rId6"/>
    <p:sldId id="606" r:id="rId7"/>
    <p:sldId id="607" r:id="rId8"/>
    <p:sldId id="608" r:id="rId9"/>
    <p:sldId id="609" r:id="rId10"/>
    <p:sldId id="610" r:id="rId11"/>
    <p:sldId id="614" r:id="rId12"/>
    <p:sldId id="615" r:id="rId13"/>
    <p:sldId id="616" r:id="rId14"/>
    <p:sldId id="617" r:id="rId15"/>
    <p:sldId id="618" r:id="rId16"/>
    <p:sldId id="619" r:id="rId17"/>
    <p:sldId id="620" r:id="rId18"/>
    <p:sldId id="621" r:id="rId19"/>
    <p:sldId id="622" r:id="rId20"/>
    <p:sldId id="623" r:id="rId21"/>
    <p:sldId id="624" r:id="rId22"/>
    <p:sldId id="625" r:id="rId23"/>
    <p:sldId id="626" r:id="rId24"/>
    <p:sldId id="627" r:id="rId25"/>
    <p:sldId id="628" r:id="rId26"/>
    <p:sldId id="629" r:id="rId27"/>
    <p:sldId id="630" r:id="rId28"/>
    <p:sldId id="631" r:id="rId29"/>
    <p:sldId id="632" r:id="rId30"/>
    <p:sldId id="633" r:id="rId31"/>
    <p:sldId id="634" r:id="rId32"/>
    <p:sldId id="635" r:id="rId33"/>
    <p:sldId id="636" r:id="rId34"/>
    <p:sldId id="637" r:id="rId35"/>
    <p:sldId id="638" r:id="rId36"/>
    <p:sldId id="639" r:id="rId37"/>
    <p:sldId id="640" r:id="rId38"/>
    <p:sldId id="641" r:id="rId39"/>
    <p:sldId id="642" r:id="rId40"/>
    <p:sldId id="643" r:id="rId41"/>
    <p:sldId id="644" r:id="rId42"/>
    <p:sldId id="645" r:id="rId43"/>
    <p:sldId id="646" r:id="rId44"/>
    <p:sldId id="647" r:id="rId45"/>
    <p:sldId id="648" r:id="rId46"/>
    <p:sldId id="649" r:id="rId47"/>
    <p:sldId id="650" r:id="rId48"/>
    <p:sldId id="651" r:id="rId49"/>
    <p:sldId id="652" r:id="rId50"/>
    <p:sldId id="653" r:id="rId5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Stile con tema 1 - Color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p:cViewPr varScale="1">
        <p:scale>
          <a:sx n="80" d="100"/>
          <a:sy n="80" d="100"/>
        </p:scale>
        <p:origin x="904" y="44"/>
      </p:cViewPr>
      <p:guideLst>
        <p:guide orient="horz" pos="2160"/>
        <p:guide pos="2880"/>
      </p:guideLst>
    </p:cSldViewPr>
  </p:slideViewPr>
  <p:notesTextViewPr>
    <p:cViewPr>
      <p:scale>
        <a:sx n="1" d="1"/>
        <a:sy n="1" d="1"/>
      </p:scale>
      <p:origin x="0" y="0"/>
    </p:cViewPr>
  </p:notesTextViewPr>
  <p:notesViewPr>
    <p:cSldViewPr>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3A3729-32FD-1C48-B43E-E42BE866105D}" type="doc">
      <dgm:prSet loTypeId="urn:microsoft.com/office/officeart/2005/8/layout/process5" loCatId="process" qsTypeId="urn:microsoft.com/office/officeart/2005/8/quickstyle/3D3" qsCatId="3D" csTypeId="urn:microsoft.com/office/officeart/2005/8/colors/accent1_2" csCatId="accent1" phldr="1"/>
      <dgm:spPr/>
      <dgm:t>
        <a:bodyPr/>
        <a:lstStyle/>
        <a:p>
          <a:endParaRPr lang="en-US"/>
        </a:p>
      </dgm:t>
    </dgm:pt>
    <dgm:pt modelId="{C812E2D3-84F1-B647-A5D1-587867A8C075}">
      <dgm:prSet phldrT="[Text]"/>
      <dgm:spPr/>
      <dgm:t>
        <a:bodyPr/>
        <a:lstStyle/>
        <a:p>
          <a:r>
            <a:rPr lang="en-US" dirty="0"/>
            <a:t>Work surfaces</a:t>
          </a:r>
        </a:p>
      </dgm:t>
    </dgm:pt>
    <dgm:pt modelId="{34DBA4A8-80FD-2E49-835F-E3DB133CCEEF}" type="parTrans" cxnId="{A4457066-1C47-9A44-AC45-6F65FB9CA58B}">
      <dgm:prSet/>
      <dgm:spPr/>
      <dgm:t>
        <a:bodyPr/>
        <a:lstStyle/>
        <a:p>
          <a:endParaRPr lang="en-US"/>
        </a:p>
      </dgm:t>
    </dgm:pt>
    <dgm:pt modelId="{C155E5A8-7FC6-5042-9286-5172AB2EB270}" type="sibTrans" cxnId="{A4457066-1C47-9A44-AC45-6F65FB9CA58B}">
      <dgm:prSet/>
      <dgm:spPr/>
      <dgm:t>
        <a:bodyPr/>
        <a:lstStyle/>
        <a:p>
          <a:endParaRPr lang="en-US"/>
        </a:p>
      </dgm:t>
    </dgm:pt>
    <dgm:pt modelId="{D3D3B844-8F6B-8C4B-8D03-038C0509B268}">
      <dgm:prSet phldrT="[Text]"/>
      <dgm:spPr/>
      <dgm:t>
        <a:bodyPr/>
        <a:lstStyle/>
        <a:p>
          <a:pPr algn="ctr"/>
          <a:r>
            <a:rPr lang="en-US" dirty="0"/>
            <a:t>Skin</a:t>
          </a:r>
        </a:p>
      </dgm:t>
    </dgm:pt>
    <dgm:pt modelId="{FDD7537D-1BA5-BB42-83EB-CE796C5CF778}" type="parTrans" cxnId="{4CCFC079-E28B-644A-848E-08FF4E11FB47}">
      <dgm:prSet/>
      <dgm:spPr/>
      <dgm:t>
        <a:bodyPr/>
        <a:lstStyle/>
        <a:p>
          <a:endParaRPr lang="en-US"/>
        </a:p>
      </dgm:t>
    </dgm:pt>
    <dgm:pt modelId="{C26B3D61-7918-1F48-8DAA-C91F84381275}" type="sibTrans" cxnId="{4CCFC079-E28B-644A-848E-08FF4E11FB47}">
      <dgm:prSet/>
      <dgm:spPr/>
      <dgm:t>
        <a:bodyPr/>
        <a:lstStyle/>
        <a:p>
          <a:endParaRPr lang="en-US"/>
        </a:p>
      </dgm:t>
    </dgm:pt>
    <dgm:pt modelId="{140B7DF8-4C06-2142-872F-7FB2867C0A2B}">
      <dgm:prSet phldrT="[Text]"/>
      <dgm:spPr/>
      <dgm:t>
        <a:bodyPr/>
        <a:lstStyle/>
        <a:p>
          <a:r>
            <a:rPr lang="en-US" dirty="0"/>
            <a:t>Ingestion</a:t>
          </a:r>
        </a:p>
      </dgm:t>
    </dgm:pt>
    <dgm:pt modelId="{CBF584CA-2566-5343-8D79-AC34E400C616}" type="parTrans" cxnId="{094925B2-032C-3B40-BA93-CB69CD236468}">
      <dgm:prSet/>
      <dgm:spPr/>
      <dgm:t>
        <a:bodyPr/>
        <a:lstStyle/>
        <a:p>
          <a:endParaRPr lang="en-US"/>
        </a:p>
      </dgm:t>
    </dgm:pt>
    <dgm:pt modelId="{5FB082B9-44E6-4D47-BCED-33D8BC7E72DF}" type="sibTrans" cxnId="{094925B2-032C-3B40-BA93-CB69CD236468}">
      <dgm:prSet/>
      <dgm:spPr/>
      <dgm:t>
        <a:bodyPr/>
        <a:lstStyle/>
        <a:p>
          <a:endParaRPr lang="en-US"/>
        </a:p>
      </dgm:t>
    </dgm:pt>
    <dgm:pt modelId="{961521B3-39D7-9C40-BEC5-7E79D68548DB}">
      <dgm:prSet phldrT="[Text]"/>
      <dgm:spPr/>
      <dgm:t>
        <a:bodyPr/>
        <a:lstStyle/>
        <a:p>
          <a:r>
            <a:rPr lang="en-US" dirty="0"/>
            <a:t>Inhalation</a:t>
          </a:r>
        </a:p>
      </dgm:t>
    </dgm:pt>
    <dgm:pt modelId="{2867DC62-CCF1-E54C-B8D5-0513155BD8CE}" type="parTrans" cxnId="{3AD86A7D-7254-D242-9E61-C08DABC85542}">
      <dgm:prSet/>
      <dgm:spPr/>
      <dgm:t>
        <a:bodyPr/>
        <a:lstStyle/>
        <a:p>
          <a:endParaRPr lang="en-US"/>
        </a:p>
      </dgm:t>
    </dgm:pt>
    <dgm:pt modelId="{A32CCCF1-44A7-2C43-B358-603FECEB42E8}" type="sibTrans" cxnId="{3AD86A7D-7254-D242-9E61-C08DABC85542}">
      <dgm:prSet/>
      <dgm:spPr/>
      <dgm:t>
        <a:bodyPr/>
        <a:lstStyle/>
        <a:p>
          <a:endParaRPr lang="en-US"/>
        </a:p>
      </dgm:t>
    </dgm:pt>
    <dgm:pt modelId="{97F0C5AB-74C9-7544-A6B9-83152A9A674E}">
      <dgm:prSet phldrT="[Text]"/>
      <dgm:spPr/>
      <dgm:t>
        <a:bodyPr/>
        <a:lstStyle/>
        <a:p>
          <a:r>
            <a:rPr lang="en-US" dirty="0"/>
            <a:t>Skin absorption</a:t>
          </a:r>
        </a:p>
      </dgm:t>
    </dgm:pt>
    <dgm:pt modelId="{DCEE1CDA-FE31-2941-A234-9655DFB40518}" type="parTrans" cxnId="{7DB786CA-5805-E44E-96E6-0E1A0E8C8043}">
      <dgm:prSet/>
      <dgm:spPr/>
      <dgm:t>
        <a:bodyPr/>
        <a:lstStyle/>
        <a:p>
          <a:endParaRPr lang="en-US"/>
        </a:p>
      </dgm:t>
    </dgm:pt>
    <dgm:pt modelId="{05BA0F84-A6AE-094B-A55A-1D86AF3BCB58}" type="sibTrans" cxnId="{7DB786CA-5805-E44E-96E6-0E1A0E8C8043}">
      <dgm:prSet/>
      <dgm:spPr/>
      <dgm:t>
        <a:bodyPr/>
        <a:lstStyle/>
        <a:p>
          <a:endParaRPr lang="en-US" dirty="0"/>
        </a:p>
      </dgm:t>
    </dgm:pt>
    <dgm:pt modelId="{9539C9B3-392E-AD4C-AE8B-93B9E3CF9F5F}">
      <dgm:prSet phldrT="[Text]"/>
      <dgm:spPr/>
      <dgm:t>
        <a:bodyPr/>
        <a:lstStyle/>
        <a:p>
          <a:r>
            <a:rPr lang="en-US" dirty="0"/>
            <a:t>Process</a:t>
          </a:r>
        </a:p>
      </dgm:t>
    </dgm:pt>
    <dgm:pt modelId="{C29E7E22-3989-9E4F-B1C7-D4C4B255EB56}" type="sibTrans" cxnId="{5F704875-2ABB-314D-BEB6-9D9417D238AD}">
      <dgm:prSet/>
      <dgm:spPr/>
      <dgm:t>
        <a:bodyPr/>
        <a:lstStyle/>
        <a:p>
          <a:endParaRPr lang="en-US" dirty="0"/>
        </a:p>
      </dgm:t>
    </dgm:pt>
    <dgm:pt modelId="{FF8E70A6-557D-5048-BC04-25DFF47BA661}" type="parTrans" cxnId="{5F704875-2ABB-314D-BEB6-9D9417D238AD}">
      <dgm:prSet/>
      <dgm:spPr/>
      <dgm:t>
        <a:bodyPr/>
        <a:lstStyle/>
        <a:p>
          <a:endParaRPr lang="en-US"/>
        </a:p>
      </dgm:t>
    </dgm:pt>
    <dgm:pt modelId="{115BB410-C54E-B540-BB43-524DC0197921}">
      <dgm:prSet phldrT="[Text]"/>
      <dgm:spPr/>
      <dgm:t>
        <a:bodyPr/>
        <a:lstStyle/>
        <a:p>
          <a:r>
            <a:rPr lang="en-US" dirty="0"/>
            <a:t>Air</a:t>
          </a:r>
        </a:p>
      </dgm:t>
    </dgm:pt>
    <dgm:pt modelId="{DBC95760-C6F1-434C-97A5-B0FC0CB78441}" type="parTrans" cxnId="{330CAA17-DB76-A841-A6BF-0F3D6E19EF92}">
      <dgm:prSet/>
      <dgm:spPr/>
      <dgm:t>
        <a:bodyPr/>
        <a:lstStyle/>
        <a:p>
          <a:endParaRPr lang="en-US"/>
        </a:p>
      </dgm:t>
    </dgm:pt>
    <dgm:pt modelId="{3ED378E9-134C-BE4E-97AC-507F6AE0409B}" type="sibTrans" cxnId="{330CAA17-DB76-A841-A6BF-0F3D6E19EF92}">
      <dgm:prSet/>
      <dgm:spPr/>
      <dgm:t>
        <a:bodyPr/>
        <a:lstStyle/>
        <a:p>
          <a:endParaRPr lang="en-US"/>
        </a:p>
      </dgm:t>
    </dgm:pt>
    <dgm:pt modelId="{DBD6209B-E63B-004D-9DD2-E8A9C053B1F8}" type="pres">
      <dgm:prSet presAssocID="{CF3A3729-32FD-1C48-B43E-E42BE866105D}" presName="diagram" presStyleCnt="0">
        <dgm:presLayoutVars>
          <dgm:dir/>
          <dgm:resizeHandles val="exact"/>
        </dgm:presLayoutVars>
      </dgm:prSet>
      <dgm:spPr/>
    </dgm:pt>
    <dgm:pt modelId="{BE98CADF-5035-8644-A600-C6DB47424298}" type="pres">
      <dgm:prSet presAssocID="{9539C9B3-392E-AD4C-AE8B-93B9E3CF9F5F}" presName="node" presStyleLbl="node1" presStyleIdx="0" presStyleCnt="7" custLinFactNeighborX="-335" custLinFactNeighborY="1146">
        <dgm:presLayoutVars>
          <dgm:bulletEnabled val="1"/>
        </dgm:presLayoutVars>
      </dgm:prSet>
      <dgm:spPr/>
    </dgm:pt>
    <dgm:pt modelId="{C1AED717-2575-D747-A1F5-1357C6ED0513}" type="pres">
      <dgm:prSet presAssocID="{C29E7E22-3989-9E4F-B1C7-D4C4B255EB56}" presName="sibTrans" presStyleLbl="sibTrans2D1" presStyleIdx="0" presStyleCnt="6" custFlipVert="0" custScaleX="177865" custScaleY="101272" custLinFactNeighborX="2830" custLinFactNeighborY="-15815"/>
      <dgm:spPr/>
    </dgm:pt>
    <dgm:pt modelId="{B3F07156-7A3F-D741-9C20-45253A4768E8}" type="pres">
      <dgm:prSet presAssocID="{C29E7E22-3989-9E4F-B1C7-D4C4B255EB56}" presName="connectorText" presStyleLbl="sibTrans2D1" presStyleIdx="0" presStyleCnt="6"/>
      <dgm:spPr/>
    </dgm:pt>
    <dgm:pt modelId="{69164F33-522C-4144-A3A9-9ED89D9820A8}" type="pres">
      <dgm:prSet presAssocID="{C812E2D3-84F1-B647-A5D1-587867A8C075}" presName="node" presStyleLbl="node1" presStyleIdx="1" presStyleCnt="7" custLinFactX="40335" custLinFactNeighborX="100000" custLinFactNeighborY="-72434">
        <dgm:presLayoutVars>
          <dgm:bulletEnabled val="1"/>
        </dgm:presLayoutVars>
      </dgm:prSet>
      <dgm:spPr/>
    </dgm:pt>
    <dgm:pt modelId="{CD18EEBF-1C6A-5148-9691-131CD0C8B83E}" type="pres">
      <dgm:prSet presAssocID="{C155E5A8-7FC6-5042-9286-5172AB2EB270}" presName="sibTrans" presStyleLbl="sibTrans2D1" presStyleIdx="1" presStyleCnt="6" custScaleX="186463"/>
      <dgm:spPr/>
    </dgm:pt>
    <dgm:pt modelId="{CCCF0C1B-A731-7E44-B983-D117B6930B2D}" type="pres">
      <dgm:prSet presAssocID="{C155E5A8-7FC6-5042-9286-5172AB2EB270}" presName="connectorText" presStyleLbl="sibTrans2D1" presStyleIdx="1" presStyleCnt="6"/>
      <dgm:spPr/>
    </dgm:pt>
    <dgm:pt modelId="{68603FBE-FFA2-0548-8442-FBA81AA07A2F}" type="pres">
      <dgm:prSet presAssocID="{D3D3B844-8F6B-8C4B-8D03-038C0509B268}" presName="node" presStyleLbl="node1" presStyleIdx="2" presStyleCnt="7" custLinFactY="45429" custLinFactNeighborX="-1626" custLinFactNeighborY="100000">
        <dgm:presLayoutVars>
          <dgm:bulletEnabled val="1"/>
        </dgm:presLayoutVars>
      </dgm:prSet>
      <dgm:spPr/>
    </dgm:pt>
    <dgm:pt modelId="{55BD1410-67B2-DD47-92D4-95C04B599EBB}" type="pres">
      <dgm:prSet presAssocID="{C26B3D61-7918-1F48-8DAA-C91F84381275}" presName="sibTrans" presStyleLbl="sibTrans2D1" presStyleIdx="2" presStyleCnt="6" custScaleX="159829" custLinFactNeighborX="-18858"/>
      <dgm:spPr/>
    </dgm:pt>
    <dgm:pt modelId="{737531DE-AECB-CB4A-A05F-4D3FFB153E21}" type="pres">
      <dgm:prSet presAssocID="{C26B3D61-7918-1F48-8DAA-C91F84381275}" presName="connectorText" presStyleLbl="sibTrans2D1" presStyleIdx="2" presStyleCnt="6"/>
      <dgm:spPr/>
    </dgm:pt>
    <dgm:pt modelId="{8D15E02E-5110-D847-9A06-758E03B798A1}" type="pres">
      <dgm:prSet presAssocID="{140B7DF8-4C06-2142-872F-7FB2867C0A2B}" presName="node" presStyleLbl="node1" presStyleIdx="3" presStyleCnt="7" custLinFactX="-24086" custLinFactY="39433" custLinFactNeighborX="-100000" custLinFactNeighborY="100000">
        <dgm:presLayoutVars>
          <dgm:bulletEnabled val="1"/>
        </dgm:presLayoutVars>
      </dgm:prSet>
      <dgm:spPr/>
    </dgm:pt>
    <dgm:pt modelId="{6A23D1F9-D4A3-1B48-AD38-63D35C899C10}" type="pres">
      <dgm:prSet presAssocID="{5FB082B9-44E6-4D47-BCED-33D8BC7E72DF}" presName="sibTrans" presStyleLbl="sibTrans2D1" presStyleIdx="3" presStyleCnt="6" custAng="16200000" custScaleX="139201" custScaleY="107489" custLinFactX="321470" custLinFactY="-91423" custLinFactNeighborX="400000" custLinFactNeighborY="-100000"/>
      <dgm:spPr/>
    </dgm:pt>
    <dgm:pt modelId="{6BB99EFA-1E11-3D4F-AD8C-30477A9634DC}" type="pres">
      <dgm:prSet presAssocID="{5FB082B9-44E6-4D47-BCED-33D8BC7E72DF}" presName="connectorText" presStyleLbl="sibTrans2D1" presStyleIdx="3" presStyleCnt="6"/>
      <dgm:spPr/>
    </dgm:pt>
    <dgm:pt modelId="{0A9962FB-E76C-674B-BD8D-7C4DA99ED39A}" type="pres">
      <dgm:prSet presAssocID="{961521B3-39D7-9C40-BEC5-7E79D68548DB}" presName="node" presStyleLbl="node1" presStyleIdx="4" presStyleCnt="7" custLinFactX="-35434" custLinFactY="42701" custLinFactNeighborX="-100000" custLinFactNeighborY="100000">
        <dgm:presLayoutVars>
          <dgm:bulletEnabled val="1"/>
        </dgm:presLayoutVars>
      </dgm:prSet>
      <dgm:spPr/>
    </dgm:pt>
    <dgm:pt modelId="{1B9D8293-D9E3-C448-BCD1-BB7225C93BBA}" type="pres">
      <dgm:prSet presAssocID="{A32CCCF1-44A7-2C43-B358-603FECEB42E8}" presName="sibTrans" presStyleLbl="sibTrans2D1" presStyleIdx="4" presStyleCnt="6" custScaleX="53198" custLinFactNeighborX="-61147" custLinFactNeighborY="-29201"/>
      <dgm:spPr/>
    </dgm:pt>
    <dgm:pt modelId="{DC828ED3-726F-6A4C-B8C5-8BB629AEC673}" type="pres">
      <dgm:prSet presAssocID="{A32CCCF1-44A7-2C43-B358-603FECEB42E8}" presName="connectorText" presStyleLbl="sibTrans2D1" presStyleIdx="4" presStyleCnt="6"/>
      <dgm:spPr/>
    </dgm:pt>
    <dgm:pt modelId="{3F5ACBFA-70ED-674D-B66F-B87D09554257}" type="pres">
      <dgm:prSet presAssocID="{97F0C5AB-74C9-7544-A6B9-83152A9A674E}" presName="node" presStyleLbl="node1" presStyleIdx="5" presStyleCnt="7" custLinFactX="100000" custLinFactY="45046" custLinFactNeighborX="176863" custLinFactNeighborY="100000">
        <dgm:presLayoutVars>
          <dgm:bulletEnabled val="1"/>
        </dgm:presLayoutVars>
      </dgm:prSet>
      <dgm:spPr/>
    </dgm:pt>
    <dgm:pt modelId="{E48CB236-B377-E847-8CEE-E322F2635DA0}" type="pres">
      <dgm:prSet presAssocID="{05BA0F84-A6AE-094B-A55A-1D86AF3BCB58}" presName="sibTrans" presStyleLbl="sibTrans2D1" presStyleIdx="5" presStyleCnt="6" custAng="10856667" custScaleX="173785" custScaleY="87805" custLinFactY="-180465" custLinFactNeighborX="242" custLinFactNeighborY="-200000"/>
      <dgm:spPr/>
    </dgm:pt>
    <dgm:pt modelId="{E117A892-5DEA-5347-9B4E-57A8846B3591}" type="pres">
      <dgm:prSet presAssocID="{05BA0F84-A6AE-094B-A55A-1D86AF3BCB58}" presName="connectorText" presStyleLbl="sibTrans2D1" presStyleIdx="5" presStyleCnt="6"/>
      <dgm:spPr/>
    </dgm:pt>
    <dgm:pt modelId="{97582CE0-067C-DF4D-941F-F3615BE713EA}" type="pres">
      <dgm:prSet presAssocID="{115BB410-C54E-B540-BB43-524DC0197921}" presName="node" presStyleLbl="node1" presStyleIdx="6" presStyleCnt="7" custLinFactY="-84656" custLinFactNeighborX="2194" custLinFactNeighborY="-100000">
        <dgm:presLayoutVars>
          <dgm:bulletEnabled val="1"/>
        </dgm:presLayoutVars>
      </dgm:prSet>
      <dgm:spPr/>
    </dgm:pt>
  </dgm:ptLst>
  <dgm:cxnLst>
    <dgm:cxn modelId="{2A3C6204-17CC-3E4F-93D9-FBCD8636B4EF}" type="presOf" srcId="{A32CCCF1-44A7-2C43-B358-603FECEB42E8}" destId="{DC828ED3-726F-6A4C-B8C5-8BB629AEC673}" srcOrd="1" destOrd="0" presId="urn:microsoft.com/office/officeart/2005/8/layout/process5"/>
    <dgm:cxn modelId="{2E228605-4FE5-8441-BFC2-377E09F64964}" type="presOf" srcId="{5FB082B9-44E6-4D47-BCED-33D8BC7E72DF}" destId="{6A23D1F9-D4A3-1B48-AD38-63D35C899C10}" srcOrd="0" destOrd="0" presId="urn:microsoft.com/office/officeart/2005/8/layout/process5"/>
    <dgm:cxn modelId="{8E9EAF11-E339-AA48-8A37-802A075DF6E0}" type="presOf" srcId="{C155E5A8-7FC6-5042-9286-5172AB2EB270}" destId="{CD18EEBF-1C6A-5148-9691-131CD0C8B83E}" srcOrd="0" destOrd="0" presId="urn:microsoft.com/office/officeart/2005/8/layout/process5"/>
    <dgm:cxn modelId="{330CAA17-DB76-A841-A6BF-0F3D6E19EF92}" srcId="{CF3A3729-32FD-1C48-B43E-E42BE866105D}" destId="{115BB410-C54E-B540-BB43-524DC0197921}" srcOrd="6" destOrd="0" parTransId="{DBC95760-C6F1-434C-97A5-B0FC0CB78441}" sibTransId="{3ED378E9-134C-BE4E-97AC-507F6AE0409B}"/>
    <dgm:cxn modelId="{E136D22D-E9B0-D740-B449-6DF377325AF7}" type="presOf" srcId="{97F0C5AB-74C9-7544-A6B9-83152A9A674E}" destId="{3F5ACBFA-70ED-674D-B66F-B87D09554257}" srcOrd="0" destOrd="0" presId="urn:microsoft.com/office/officeart/2005/8/layout/process5"/>
    <dgm:cxn modelId="{FDB08960-3BD7-C84A-BE4F-4A9C84DA46CB}" type="presOf" srcId="{C26B3D61-7918-1F48-8DAA-C91F84381275}" destId="{737531DE-AECB-CB4A-A05F-4D3FFB153E21}" srcOrd="1" destOrd="0" presId="urn:microsoft.com/office/officeart/2005/8/layout/process5"/>
    <dgm:cxn modelId="{A4457066-1C47-9A44-AC45-6F65FB9CA58B}" srcId="{CF3A3729-32FD-1C48-B43E-E42BE866105D}" destId="{C812E2D3-84F1-B647-A5D1-587867A8C075}" srcOrd="1" destOrd="0" parTransId="{34DBA4A8-80FD-2E49-835F-E3DB133CCEEF}" sibTransId="{C155E5A8-7FC6-5042-9286-5172AB2EB270}"/>
    <dgm:cxn modelId="{5F704875-2ABB-314D-BEB6-9D9417D238AD}" srcId="{CF3A3729-32FD-1C48-B43E-E42BE866105D}" destId="{9539C9B3-392E-AD4C-AE8B-93B9E3CF9F5F}" srcOrd="0" destOrd="0" parTransId="{FF8E70A6-557D-5048-BC04-25DFF47BA661}" sibTransId="{C29E7E22-3989-9E4F-B1C7-D4C4B255EB56}"/>
    <dgm:cxn modelId="{0AF07257-BDE5-E14D-BE01-B65190234E9C}" type="presOf" srcId="{961521B3-39D7-9C40-BEC5-7E79D68548DB}" destId="{0A9962FB-E76C-674B-BD8D-7C4DA99ED39A}" srcOrd="0" destOrd="0" presId="urn:microsoft.com/office/officeart/2005/8/layout/process5"/>
    <dgm:cxn modelId="{F347BB58-FA0D-B14C-B588-7764F6ACB64A}" type="presOf" srcId="{C29E7E22-3989-9E4F-B1C7-D4C4B255EB56}" destId="{C1AED717-2575-D747-A1F5-1357C6ED0513}" srcOrd="0" destOrd="0" presId="urn:microsoft.com/office/officeart/2005/8/layout/process5"/>
    <dgm:cxn modelId="{4CCFC079-E28B-644A-848E-08FF4E11FB47}" srcId="{CF3A3729-32FD-1C48-B43E-E42BE866105D}" destId="{D3D3B844-8F6B-8C4B-8D03-038C0509B268}" srcOrd="2" destOrd="0" parTransId="{FDD7537D-1BA5-BB42-83EB-CE796C5CF778}" sibTransId="{C26B3D61-7918-1F48-8DAA-C91F84381275}"/>
    <dgm:cxn modelId="{3AD86A7D-7254-D242-9E61-C08DABC85542}" srcId="{CF3A3729-32FD-1C48-B43E-E42BE866105D}" destId="{961521B3-39D7-9C40-BEC5-7E79D68548DB}" srcOrd="4" destOrd="0" parTransId="{2867DC62-CCF1-E54C-B8D5-0513155BD8CE}" sibTransId="{A32CCCF1-44A7-2C43-B358-603FECEB42E8}"/>
    <dgm:cxn modelId="{3AAC7A81-7775-4642-A0B0-453AE392949C}" type="presOf" srcId="{A32CCCF1-44A7-2C43-B358-603FECEB42E8}" destId="{1B9D8293-D9E3-C448-BCD1-BB7225C93BBA}" srcOrd="0" destOrd="0" presId="urn:microsoft.com/office/officeart/2005/8/layout/process5"/>
    <dgm:cxn modelId="{C7585E87-6031-C64C-A7F4-690048C62636}" type="presOf" srcId="{C155E5A8-7FC6-5042-9286-5172AB2EB270}" destId="{CCCF0C1B-A731-7E44-B983-D117B6930B2D}" srcOrd="1" destOrd="0" presId="urn:microsoft.com/office/officeart/2005/8/layout/process5"/>
    <dgm:cxn modelId="{E4DA308B-7FDF-AE4D-8531-CD1203D238BA}" type="presOf" srcId="{D3D3B844-8F6B-8C4B-8D03-038C0509B268}" destId="{68603FBE-FFA2-0548-8442-FBA81AA07A2F}" srcOrd="0" destOrd="0" presId="urn:microsoft.com/office/officeart/2005/8/layout/process5"/>
    <dgm:cxn modelId="{73D77499-574B-174D-A96A-28DCFB5F3560}" type="presOf" srcId="{CF3A3729-32FD-1C48-B43E-E42BE866105D}" destId="{DBD6209B-E63B-004D-9DD2-E8A9C053B1F8}" srcOrd="0" destOrd="0" presId="urn:microsoft.com/office/officeart/2005/8/layout/process5"/>
    <dgm:cxn modelId="{4B7E219F-A09B-6D4F-969A-3E12314DD930}" type="presOf" srcId="{115BB410-C54E-B540-BB43-524DC0197921}" destId="{97582CE0-067C-DF4D-941F-F3615BE713EA}" srcOrd="0" destOrd="0" presId="urn:microsoft.com/office/officeart/2005/8/layout/process5"/>
    <dgm:cxn modelId="{59FF0BA0-3897-8247-8B31-AEF5452417A9}" type="presOf" srcId="{9539C9B3-392E-AD4C-AE8B-93B9E3CF9F5F}" destId="{BE98CADF-5035-8644-A600-C6DB47424298}" srcOrd="0" destOrd="0" presId="urn:microsoft.com/office/officeart/2005/8/layout/process5"/>
    <dgm:cxn modelId="{094925B2-032C-3B40-BA93-CB69CD236468}" srcId="{CF3A3729-32FD-1C48-B43E-E42BE866105D}" destId="{140B7DF8-4C06-2142-872F-7FB2867C0A2B}" srcOrd="3" destOrd="0" parTransId="{CBF584CA-2566-5343-8D79-AC34E400C616}" sibTransId="{5FB082B9-44E6-4D47-BCED-33D8BC7E72DF}"/>
    <dgm:cxn modelId="{E0A4D0B8-7674-C840-9596-A8E9A903DC76}" type="presOf" srcId="{05BA0F84-A6AE-094B-A55A-1D86AF3BCB58}" destId="{E48CB236-B377-E847-8CEE-E322F2635DA0}" srcOrd="0" destOrd="0" presId="urn:microsoft.com/office/officeart/2005/8/layout/process5"/>
    <dgm:cxn modelId="{F70F64C3-7209-4049-8EBF-94469C7C1518}" type="presOf" srcId="{05BA0F84-A6AE-094B-A55A-1D86AF3BCB58}" destId="{E117A892-5DEA-5347-9B4E-57A8846B3591}" srcOrd="1" destOrd="0" presId="urn:microsoft.com/office/officeart/2005/8/layout/process5"/>
    <dgm:cxn modelId="{E90550C3-D6AA-E048-924E-8A8C77A4E50F}" type="presOf" srcId="{C29E7E22-3989-9E4F-B1C7-D4C4B255EB56}" destId="{B3F07156-7A3F-D741-9C20-45253A4768E8}" srcOrd="1" destOrd="0" presId="urn:microsoft.com/office/officeart/2005/8/layout/process5"/>
    <dgm:cxn modelId="{7DB786CA-5805-E44E-96E6-0E1A0E8C8043}" srcId="{CF3A3729-32FD-1C48-B43E-E42BE866105D}" destId="{97F0C5AB-74C9-7544-A6B9-83152A9A674E}" srcOrd="5" destOrd="0" parTransId="{DCEE1CDA-FE31-2941-A234-9655DFB40518}" sibTransId="{05BA0F84-A6AE-094B-A55A-1D86AF3BCB58}"/>
    <dgm:cxn modelId="{7E6AB4D6-1B02-3F4B-A402-262714864050}" type="presOf" srcId="{5FB082B9-44E6-4D47-BCED-33D8BC7E72DF}" destId="{6BB99EFA-1E11-3D4F-AD8C-30477A9634DC}" srcOrd="1" destOrd="0" presId="urn:microsoft.com/office/officeart/2005/8/layout/process5"/>
    <dgm:cxn modelId="{AE7FEDE6-83C6-A34A-9449-BB6D7926DDAD}" type="presOf" srcId="{C812E2D3-84F1-B647-A5D1-587867A8C075}" destId="{69164F33-522C-4144-A3A9-9ED89D9820A8}" srcOrd="0" destOrd="0" presId="urn:microsoft.com/office/officeart/2005/8/layout/process5"/>
    <dgm:cxn modelId="{A15035E8-678D-1442-8BF6-F52114BB6C8F}" type="presOf" srcId="{C26B3D61-7918-1F48-8DAA-C91F84381275}" destId="{55BD1410-67B2-DD47-92D4-95C04B599EBB}" srcOrd="0" destOrd="0" presId="urn:microsoft.com/office/officeart/2005/8/layout/process5"/>
    <dgm:cxn modelId="{2C01C8EC-2973-324F-91E4-97124FE89535}" type="presOf" srcId="{140B7DF8-4C06-2142-872F-7FB2867C0A2B}" destId="{8D15E02E-5110-D847-9A06-758E03B798A1}" srcOrd="0" destOrd="0" presId="urn:microsoft.com/office/officeart/2005/8/layout/process5"/>
    <dgm:cxn modelId="{E74E06A1-605E-3949-B6B3-6A7B6715DAF3}" type="presParOf" srcId="{DBD6209B-E63B-004D-9DD2-E8A9C053B1F8}" destId="{BE98CADF-5035-8644-A600-C6DB47424298}" srcOrd="0" destOrd="0" presId="urn:microsoft.com/office/officeart/2005/8/layout/process5"/>
    <dgm:cxn modelId="{E967F007-EFFD-224B-8A01-EEB59081DCB3}" type="presParOf" srcId="{DBD6209B-E63B-004D-9DD2-E8A9C053B1F8}" destId="{C1AED717-2575-D747-A1F5-1357C6ED0513}" srcOrd="1" destOrd="0" presId="urn:microsoft.com/office/officeart/2005/8/layout/process5"/>
    <dgm:cxn modelId="{037EE88D-FAA6-6548-ADA3-BC8CAC9C6489}" type="presParOf" srcId="{C1AED717-2575-D747-A1F5-1357C6ED0513}" destId="{B3F07156-7A3F-D741-9C20-45253A4768E8}" srcOrd="0" destOrd="0" presId="urn:microsoft.com/office/officeart/2005/8/layout/process5"/>
    <dgm:cxn modelId="{4350D5ED-9421-F245-90C7-95D5EA116B02}" type="presParOf" srcId="{DBD6209B-E63B-004D-9DD2-E8A9C053B1F8}" destId="{69164F33-522C-4144-A3A9-9ED89D9820A8}" srcOrd="2" destOrd="0" presId="urn:microsoft.com/office/officeart/2005/8/layout/process5"/>
    <dgm:cxn modelId="{A7AE988C-BB9B-5F44-940B-3A67B1EE2B4F}" type="presParOf" srcId="{DBD6209B-E63B-004D-9DD2-E8A9C053B1F8}" destId="{CD18EEBF-1C6A-5148-9691-131CD0C8B83E}" srcOrd="3" destOrd="0" presId="urn:microsoft.com/office/officeart/2005/8/layout/process5"/>
    <dgm:cxn modelId="{C4DA0F6C-749D-D744-9968-8E6A196EA583}" type="presParOf" srcId="{CD18EEBF-1C6A-5148-9691-131CD0C8B83E}" destId="{CCCF0C1B-A731-7E44-B983-D117B6930B2D}" srcOrd="0" destOrd="0" presId="urn:microsoft.com/office/officeart/2005/8/layout/process5"/>
    <dgm:cxn modelId="{12C0FDCF-B9AB-6644-982B-1C59689B601F}" type="presParOf" srcId="{DBD6209B-E63B-004D-9DD2-E8A9C053B1F8}" destId="{68603FBE-FFA2-0548-8442-FBA81AA07A2F}" srcOrd="4" destOrd="0" presId="urn:microsoft.com/office/officeart/2005/8/layout/process5"/>
    <dgm:cxn modelId="{A760AF86-2332-8042-88FE-068FC91E887B}" type="presParOf" srcId="{DBD6209B-E63B-004D-9DD2-E8A9C053B1F8}" destId="{55BD1410-67B2-DD47-92D4-95C04B599EBB}" srcOrd="5" destOrd="0" presId="urn:microsoft.com/office/officeart/2005/8/layout/process5"/>
    <dgm:cxn modelId="{0454AF68-F011-9C48-AD14-1565906E2654}" type="presParOf" srcId="{55BD1410-67B2-DD47-92D4-95C04B599EBB}" destId="{737531DE-AECB-CB4A-A05F-4D3FFB153E21}" srcOrd="0" destOrd="0" presId="urn:microsoft.com/office/officeart/2005/8/layout/process5"/>
    <dgm:cxn modelId="{D5B8E350-B667-EB4A-94E5-25C76F6FCC1E}" type="presParOf" srcId="{DBD6209B-E63B-004D-9DD2-E8A9C053B1F8}" destId="{8D15E02E-5110-D847-9A06-758E03B798A1}" srcOrd="6" destOrd="0" presId="urn:microsoft.com/office/officeart/2005/8/layout/process5"/>
    <dgm:cxn modelId="{F547758D-69F7-D546-A4F8-EDED4117C9C2}" type="presParOf" srcId="{DBD6209B-E63B-004D-9DD2-E8A9C053B1F8}" destId="{6A23D1F9-D4A3-1B48-AD38-63D35C899C10}" srcOrd="7" destOrd="0" presId="urn:microsoft.com/office/officeart/2005/8/layout/process5"/>
    <dgm:cxn modelId="{6913359E-6C67-E14D-A369-3A42827D5B2C}" type="presParOf" srcId="{6A23D1F9-D4A3-1B48-AD38-63D35C899C10}" destId="{6BB99EFA-1E11-3D4F-AD8C-30477A9634DC}" srcOrd="0" destOrd="0" presId="urn:microsoft.com/office/officeart/2005/8/layout/process5"/>
    <dgm:cxn modelId="{8A433EE8-1D3A-DD49-979D-CD344B480DE7}" type="presParOf" srcId="{DBD6209B-E63B-004D-9DD2-E8A9C053B1F8}" destId="{0A9962FB-E76C-674B-BD8D-7C4DA99ED39A}" srcOrd="8" destOrd="0" presId="urn:microsoft.com/office/officeart/2005/8/layout/process5"/>
    <dgm:cxn modelId="{6316C76E-9D41-8844-9E9F-D977A1FC2534}" type="presParOf" srcId="{DBD6209B-E63B-004D-9DD2-E8A9C053B1F8}" destId="{1B9D8293-D9E3-C448-BCD1-BB7225C93BBA}" srcOrd="9" destOrd="0" presId="urn:microsoft.com/office/officeart/2005/8/layout/process5"/>
    <dgm:cxn modelId="{7759F319-4BF6-C74F-9194-E6B2B06C066E}" type="presParOf" srcId="{1B9D8293-D9E3-C448-BCD1-BB7225C93BBA}" destId="{DC828ED3-726F-6A4C-B8C5-8BB629AEC673}" srcOrd="0" destOrd="0" presId="urn:microsoft.com/office/officeart/2005/8/layout/process5"/>
    <dgm:cxn modelId="{33EA83DF-46B6-4D48-9F2C-8D0CD4817C17}" type="presParOf" srcId="{DBD6209B-E63B-004D-9DD2-E8A9C053B1F8}" destId="{3F5ACBFA-70ED-674D-B66F-B87D09554257}" srcOrd="10" destOrd="0" presId="urn:microsoft.com/office/officeart/2005/8/layout/process5"/>
    <dgm:cxn modelId="{B7BA3323-24E9-0746-A42C-F03875212B5E}" type="presParOf" srcId="{DBD6209B-E63B-004D-9DD2-E8A9C053B1F8}" destId="{E48CB236-B377-E847-8CEE-E322F2635DA0}" srcOrd="11" destOrd="0" presId="urn:microsoft.com/office/officeart/2005/8/layout/process5"/>
    <dgm:cxn modelId="{82448CD7-2EF9-C84F-B7AE-A7C09A5353DE}" type="presParOf" srcId="{E48CB236-B377-E847-8CEE-E322F2635DA0}" destId="{E117A892-5DEA-5347-9B4E-57A8846B3591}" srcOrd="0" destOrd="0" presId="urn:microsoft.com/office/officeart/2005/8/layout/process5"/>
    <dgm:cxn modelId="{EE8708B8-819A-D642-A203-89BD0432292F}" type="presParOf" srcId="{DBD6209B-E63B-004D-9DD2-E8A9C053B1F8}" destId="{97582CE0-067C-DF4D-941F-F3615BE713EA}"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17E24C-14DF-4940-B98B-41FCB6B47D4F}" type="doc">
      <dgm:prSet loTypeId="urn:microsoft.com/office/officeart/2005/8/layout/vList5" loCatId="list" qsTypeId="urn:microsoft.com/office/officeart/2005/8/quickstyle/simple2" qsCatId="simple" csTypeId="urn:microsoft.com/office/officeart/2005/8/colors/colorful1#1" csCatId="colorful" phldr="1"/>
      <dgm:spPr/>
      <dgm:t>
        <a:bodyPr/>
        <a:lstStyle/>
        <a:p>
          <a:endParaRPr lang="en-US"/>
        </a:p>
      </dgm:t>
    </dgm:pt>
    <dgm:pt modelId="{4E472DE6-D68D-0644-A82C-7172A45A6067}">
      <dgm:prSet phldrT="[Text]"/>
      <dgm:spPr/>
      <dgm:t>
        <a:bodyPr/>
        <a:lstStyle/>
        <a:p>
          <a:r>
            <a:rPr lang="en-US" dirty="0"/>
            <a:t>Inhalable</a:t>
          </a:r>
        </a:p>
      </dgm:t>
    </dgm:pt>
    <dgm:pt modelId="{C81E6284-0ABA-5043-9077-48DFE8BC16DB}" type="parTrans" cxnId="{87367FC3-2DC4-4348-8A0B-3B0052DA9708}">
      <dgm:prSet/>
      <dgm:spPr/>
      <dgm:t>
        <a:bodyPr/>
        <a:lstStyle/>
        <a:p>
          <a:endParaRPr lang="en-US"/>
        </a:p>
      </dgm:t>
    </dgm:pt>
    <dgm:pt modelId="{D97EAFC1-13F0-494D-A522-064DB26C71C4}" type="sibTrans" cxnId="{87367FC3-2DC4-4348-8A0B-3B0052DA9708}">
      <dgm:prSet/>
      <dgm:spPr/>
      <dgm:t>
        <a:bodyPr/>
        <a:lstStyle/>
        <a:p>
          <a:endParaRPr lang="en-US"/>
        </a:p>
      </dgm:t>
    </dgm:pt>
    <dgm:pt modelId="{AC4CFC8C-0555-ED4C-B3F8-F3B2E602980F}">
      <dgm:prSet phldrT="[Text]"/>
      <dgm:spPr/>
      <dgm:t>
        <a:bodyPr/>
        <a:lstStyle/>
        <a:p>
          <a:r>
            <a:rPr lang="en-US" dirty="0"/>
            <a:t>100 </a:t>
          </a:r>
          <a:r>
            <a:rPr lang="en-US" dirty="0" err="1"/>
            <a:t>μm</a:t>
          </a:r>
          <a:r>
            <a:rPr lang="en-US" dirty="0"/>
            <a:t> diameter</a:t>
          </a:r>
        </a:p>
      </dgm:t>
    </dgm:pt>
    <dgm:pt modelId="{4E78AD76-D9FF-A247-8E65-D0F627A5CED6}" type="parTrans" cxnId="{687CD51E-967A-494A-829A-4CFE793FAE63}">
      <dgm:prSet/>
      <dgm:spPr/>
      <dgm:t>
        <a:bodyPr/>
        <a:lstStyle/>
        <a:p>
          <a:endParaRPr lang="en-US"/>
        </a:p>
      </dgm:t>
    </dgm:pt>
    <dgm:pt modelId="{10BDBA9C-6AAC-4B4A-ACEB-363C381D7589}" type="sibTrans" cxnId="{687CD51E-967A-494A-829A-4CFE793FAE63}">
      <dgm:prSet/>
      <dgm:spPr/>
      <dgm:t>
        <a:bodyPr/>
        <a:lstStyle/>
        <a:p>
          <a:endParaRPr lang="en-US"/>
        </a:p>
      </dgm:t>
    </dgm:pt>
    <dgm:pt modelId="{52DFCDE1-2A91-1A48-BBB3-87804E971300}">
      <dgm:prSet phldrT="[Text]"/>
      <dgm:spPr/>
      <dgm:t>
        <a:bodyPr/>
        <a:lstStyle/>
        <a:p>
          <a:r>
            <a:rPr lang="en-US" dirty="0"/>
            <a:t>Thoracic</a:t>
          </a:r>
        </a:p>
      </dgm:t>
    </dgm:pt>
    <dgm:pt modelId="{13319EDB-A36C-1B4A-ABE4-5DE0E676383C}" type="parTrans" cxnId="{BE53614E-FD7F-0F44-AD4D-58B0EC721C0B}">
      <dgm:prSet/>
      <dgm:spPr/>
      <dgm:t>
        <a:bodyPr/>
        <a:lstStyle/>
        <a:p>
          <a:endParaRPr lang="en-US"/>
        </a:p>
      </dgm:t>
    </dgm:pt>
    <dgm:pt modelId="{8F20D948-D493-A242-937D-16CA0DFE7FE3}" type="sibTrans" cxnId="{BE53614E-FD7F-0F44-AD4D-58B0EC721C0B}">
      <dgm:prSet/>
      <dgm:spPr/>
      <dgm:t>
        <a:bodyPr/>
        <a:lstStyle/>
        <a:p>
          <a:endParaRPr lang="en-US"/>
        </a:p>
      </dgm:t>
    </dgm:pt>
    <dgm:pt modelId="{75AC525B-0A03-F346-82D7-3DE142C35AB6}">
      <dgm:prSet phldrT="[Text]"/>
      <dgm:spPr/>
      <dgm:t>
        <a:bodyPr/>
        <a:lstStyle/>
        <a:p>
          <a:r>
            <a:rPr lang="en-US" dirty="0"/>
            <a:t>10 </a:t>
          </a:r>
          <a:r>
            <a:rPr lang="en-US" dirty="0" err="1"/>
            <a:t>μm</a:t>
          </a:r>
          <a:r>
            <a:rPr lang="en-US" dirty="0"/>
            <a:t> diameter</a:t>
          </a:r>
        </a:p>
      </dgm:t>
    </dgm:pt>
    <dgm:pt modelId="{3DC1B984-FA7B-124E-9443-362B698801AE}" type="parTrans" cxnId="{CE438B43-2D42-A442-BE3D-D0CB0CDE0615}">
      <dgm:prSet/>
      <dgm:spPr/>
      <dgm:t>
        <a:bodyPr/>
        <a:lstStyle/>
        <a:p>
          <a:endParaRPr lang="en-US"/>
        </a:p>
      </dgm:t>
    </dgm:pt>
    <dgm:pt modelId="{7E39800B-8C67-B24F-9B23-5FBE9636FE80}" type="sibTrans" cxnId="{CE438B43-2D42-A442-BE3D-D0CB0CDE0615}">
      <dgm:prSet/>
      <dgm:spPr/>
      <dgm:t>
        <a:bodyPr/>
        <a:lstStyle/>
        <a:p>
          <a:endParaRPr lang="en-US"/>
        </a:p>
      </dgm:t>
    </dgm:pt>
    <dgm:pt modelId="{4590826F-1877-794D-B060-6BAB34DED979}">
      <dgm:prSet phldrT="[Text]"/>
      <dgm:spPr/>
      <dgm:t>
        <a:bodyPr/>
        <a:lstStyle/>
        <a:p>
          <a:r>
            <a:rPr lang="en-US" dirty="0" err="1"/>
            <a:t>Respirable</a:t>
          </a:r>
          <a:endParaRPr lang="en-US" dirty="0"/>
        </a:p>
      </dgm:t>
    </dgm:pt>
    <dgm:pt modelId="{6C4E5093-17CF-0D48-830A-1DF6B891A588}" type="parTrans" cxnId="{C634D078-F718-B147-9237-F3BFEF39ADB5}">
      <dgm:prSet/>
      <dgm:spPr/>
      <dgm:t>
        <a:bodyPr/>
        <a:lstStyle/>
        <a:p>
          <a:endParaRPr lang="en-US"/>
        </a:p>
      </dgm:t>
    </dgm:pt>
    <dgm:pt modelId="{48116EFE-AA00-F142-A838-975E481B8467}" type="sibTrans" cxnId="{C634D078-F718-B147-9237-F3BFEF39ADB5}">
      <dgm:prSet/>
      <dgm:spPr/>
      <dgm:t>
        <a:bodyPr/>
        <a:lstStyle/>
        <a:p>
          <a:endParaRPr lang="en-US"/>
        </a:p>
      </dgm:t>
    </dgm:pt>
    <dgm:pt modelId="{4F834CCD-BBC6-8C4C-9340-5726E9EA8659}">
      <dgm:prSet phldrT="[Text]"/>
      <dgm:spPr/>
      <dgm:t>
        <a:bodyPr/>
        <a:lstStyle/>
        <a:p>
          <a:r>
            <a:rPr lang="en-US" dirty="0"/>
            <a:t>4 </a:t>
          </a:r>
          <a:r>
            <a:rPr lang="en-US" dirty="0" err="1"/>
            <a:t>μm</a:t>
          </a:r>
          <a:r>
            <a:rPr lang="en-US" dirty="0"/>
            <a:t> diameter</a:t>
          </a:r>
        </a:p>
      </dgm:t>
    </dgm:pt>
    <dgm:pt modelId="{DF0E6423-0228-9F44-BBFF-E2DE3649D8A0}" type="parTrans" cxnId="{93CAA051-17A8-D84B-B563-65FE0A8EA6DD}">
      <dgm:prSet/>
      <dgm:spPr/>
      <dgm:t>
        <a:bodyPr/>
        <a:lstStyle/>
        <a:p>
          <a:endParaRPr lang="en-US"/>
        </a:p>
      </dgm:t>
    </dgm:pt>
    <dgm:pt modelId="{055CA485-2011-2144-A59E-A7F08CF5C184}" type="sibTrans" cxnId="{93CAA051-17A8-D84B-B563-65FE0A8EA6DD}">
      <dgm:prSet/>
      <dgm:spPr/>
      <dgm:t>
        <a:bodyPr/>
        <a:lstStyle/>
        <a:p>
          <a:endParaRPr lang="en-US"/>
        </a:p>
      </dgm:t>
    </dgm:pt>
    <dgm:pt modelId="{77CB1970-1977-FE46-ADA1-AE235A00BCBC}" type="pres">
      <dgm:prSet presAssocID="{8517E24C-14DF-4940-B98B-41FCB6B47D4F}" presName="Name0" presStyleCnt="0">
        <dgm:presLayoutVars>
          <dgm:dir/>
          <dgm:animLvl val="lvl"/>
          <dgm:resizeHandles val="exact"/>
        </dgm:presLayoutVars>
      </dgm:prSet>
      <dgm:spPr/>
    </dgm:pt>
    <dgm:pt modelId="{0FA5042B-4E96-C049-8443-A6EEFC08906B}" type="pres">
      <dgm:prSet presAssocID="{4E472DE6-D68D-0644-A82C-7172A45A6067}" presName="linNode" presStyleCnt="0"/>
      <dgm:spPr/>
    </dgm:pt>
    <dgm:pt modelId="{EA5DF27C-4F86-7C45-99D0-E5F0C5CC2165}" type="pres">
      <dgm:prSet presAssocID="{4E472DE6-D68D-0644-A82C-7172A45A6067}" presName="parentText" presStyleLbl="node1" presStyleIdx="0" presStyleCnt="3">
        <dgm:presLayoutVars>
          <dgm:chMax val="1"/>
          <dgm:bulletEnabled val="1"/>
        </dgm:presLayoutVars>
      </dgm:prSet>
      <dgm:spPr/>
    </dgm:pt>
    <dgm:pt modelId="{075AEDEE-A2B3-5341-8534-D223F9BB76B2}" type="pres">
      <dgm:prSet presAssocID="{4E472DE6-D68D-0644-A82C-7172A45A6067}" presName="descendantText" presStyleLbl="alignAccFollowNode1" presStyleIdx="0" presStyleCnt="3">
        <dgm:presLayoutVars>
          <dgm:bulletEnabled val="1"/>
        </dgm:presLayoutVars>
      </dgm:prSet>
      <dgm:spPr/>
    </dgm:pt>
    <dgm:pt modelId="{83814E1E-B101-514B-99C9-19FEDBC199B8}" type="pres">
      <dgm:prSet presAssocID="{D97EAFC1-13F0-494D-A522-064DB26C71C4}" presName="sp" presStyleCnt="0"/>
      <dgm:spPr/>
    </dgm:pt>
    <dgm:pt modelId="{4EB8F11B-CCC9-1544-9ED5-DC500B191928}" type="pres">
      <dgm:prSet presAssocID="{52DFCDE1-2A91-1A48-BBB3-87804E971300}" presName="linNode" presStyleCnt="0"/>
      <dgm:spPr/>
    </dgm:pt>
    <dgm:pt modelId="{B754EDC1-FF57-804F-881C-7FDB4701AED1}" type="pres">
      <dgm:prSet presAssocID="{52DFCDE1-2A91-1A48-BBB3-87804E971300}" presName="parentText" presStyleLbl="node1" presStyleIdx="1" presStyleCnt="3">
        <dgm:presLayoutVars>
          <dgm:chMax val="1"/>
          <dgm:bulletEnabled val="1"/>
        </dgm:presLayoutVars>
      </dgm:prSet>
      <dgm:spPr/>
    </dgm:pt>
    <dgm:pt modelId="{0535290E-AD72-DC48-A8A6-DF9C3A50CDEC}" type="pres">
      <dgm:prSet presAssocID="{52DFCDE1-2A91-1A48-BBB3-87804E971300}" presName="descendantText" presStyleLbl="alignAccFollowNode1" presStyleIdx="1" presStyleCnt="3">
        <dgm:presLayoutVars>
          <dgm:bulletEnabled val="1"/>
        </dgm:presLayoutVars>
      </dgm:prSet>
      <dgm:spPr/>
    </dgm:pt>
    <dgm:pt modelId="{60B53040-F016-8A48-9504-02E62544DB44}" type="pres">
      <dgm:prSet presAssocID="{8F20D948-D493-A242-937D-16CA0DFE7FE3}" presName="sp" presStyleCnt="0"/>
      <dgm:spPr/>
    </dgm:pt>
    <dgm:pt modelId="{882A06E6-E403-1F40-807A-3757FC7D8DDB}" type="pres">
      <dgm:prSet presAssocID="{4590826F-1877-794D-B060-6BAB34DED979}" presName="linNode" presStyleCnt="0"/>
      <dgm:spPr/>
    </dgm:pt>
    <dgm:pt modelId="{BA2D1387-DC4A-EF45-B976-49F72B388430}" type="pres">
      <dgm:prSet presAssocID="{4590826F-1877-794D-B060-6BAB34DED979}" presName="parentText" presStyleLbl="node1" presStyleIdx="2" presStyleCnt="3">
        <dgm:presLayoutVars>
          <dgm:chMax val="1"/>
          <dgm:bulletEnabled val="1"/>
        </dgm:presLayoutVars>
      </dgm:prSet>
      <dgm:spPr/>
    </dgm:pt>
    <dgm:pt modelId="{A36669C0-1DBC-9947-908F-81CFCE0808F6}" type="pres">
      <dgm:prSet presAssocID="{4590826F-1877-794D-B060-6BAB34DED979}" presName="descendantText" presStyleLbl="alignAccFollowNode1" presStyleIdx="2" presStyleCnt="3">
        <dgm:presLayoutVars>
          <dgm:bulletEnabled val="1"/>
        </dgm:presLayoutVars>
      </dgm:prSet>
      <dgm:spPr/>
    </dgm:pt>
  </dgm:ptLst>
  <dgm:cxnLst>
    <dgm:cxn modelId="{F1BA1B11-1AFE-EB43-8A58-19066A89BFCB}" type="presOf" srcId="{4E472DE6-D68D-0644-A82C-7172A45A6067}" destId="{EA5DF27C-4F86-7C45-99D0-E5F0C5CC2165}" srcOrd="0" destOrd="0" presId="urn:microsoft.com/office/officeart/2005/8/layout/vList5"/>
    <dgm:cxn modelId="{68D7691D-88FF-2C4A-A400-75A7FB44DEFE}" type="presOf" srcId="{AC4CFC8C-0555-ED4C-B3F8-F3B2E602980F}" destId="{075AEDEE-A2B3-5341-8534-D223F9BB76B2}" srcOrd="0" destOrd="0" presId="urn:microsoft.com/office/officeart/2005/8/layout/vList5"/>
    <dgm:cxn modelId="{687CD51E-967A-494A-829A-4CFE793FAE63}" srcId="{4E472DE6-D68D-0644-A82C-7172A45A6067}" destId="{AC4CFC8C-0555-ED4C-B3F8-F3B2E602980F}" srcOrd="0" destOrd="0" parTransId="{4E78AD76-D9FF-A247-8E65-D0F627A5CED6}" sibTransId="{10BDBA9C-6AAC-4B4A-ACEB-363C381D7589}"/>
    <dgm:cxn modelId="{732DF021-9ED4-324C-8294-1BDA5B378D2D}" type="presOf" srcId="{4F834CCD-BBC6-8C4C-9340-5726E9EA8659}" destId="{A36669C0-1DBC-9947-908F-81CFCE0808F6}" srcOrd="0" destOrd="0" presId="urn:microsoft.com/office/officeart/2005/8/layout/vList5"/>
    <dgm:cxn modelId="{CE438B43-2D42-A442-BE3D-D0CB0CDE0615}" srcId="{52DFCDE1-2A91-1A48-BBB3-87804E971300}" destId="{75AC525B-0A03-F346-82D7-3DE142C35AB6}" srcOrd="0" destOrd="0" parTransId="{3DC1B984-FA7B-124E-9443-362B698801AE}" sibTransId="{7E39800B-8C67-B24F-9B23-5FBE9636FE80}"/>
    <dgm:cxn modelId="{BE53614E-FD7F-0F44-AD4D-58B0EC721C0B}" srcId="{8517E24C-14DF-4940-B98B-41FCB6B47D4F}" destId="{52DFCDE1-2A91-1A48-BBB3-87804E971300}" srcOrd="1" destOrd="0" parTransId="{13319EDB-A36C-1B4A-ABE4-5DE0E676383C}" sibTransId="{8F20D948-D493-A242-937D-16CA0DFE7FE3}"/>
    <dgm:cxn modelId="{93CAA051-17A8-D84B-B563-65FE0A8EA6DD}" srcId="{4590826F-1877-794D-B060-6BAB34DED979}" destId="{4F834CCD-BBC6-8C4C-9340-5726E9EA8659}" srcOrd="0" destOrd="0" parTransId="{DF0E6423-0228-9F44-BBFF-E2DE3649D8A0}" sibTransId="{055CA485-2011-2144-A59E-A7F08CF5C184}"/>
    <dgm:cxn modelId="{0292E473-6434-4F43-B869-E2D6CA7643FD}" type="presOf" srcId="{8517E24C-14DF-4940-B98B-41FCB6B47D4F}" destId="{77CB1970-1977-FE46-ADA1-AE235A00BCBC}" srcOrd="0" destOrd="0" presId="urn:microsoft.com/office/officeart/2005/8/layout/vList5"/>
    <dgm:cxn modelId="{C634D078-F718-B147-9237-F3BFEF39ADB5}" srcId="{8517E24C-14DF-4940-B98B-41FCB6B47D4F}" destId="{4590826F-1877-794D-B060-6BAB34DED979}" srcOrd="2" destOrd="0" parTransId="{6C4E5093-17CF-0D48-830A-1DF6B891A588}" sibTransId="{48116EFE-AA00-F142-A838-975E481B8467}"/>
    <dgm:cxn modelId="{6F413579-3B70-CF47-A590-938CF5D63D40}" type="presOf" srcId="{75AC525B-0A03-F346-82D7-3DE142C35AB6}" destId="{0535290E-AD72-DC48-A8A6-DF9C3A50CDEC}" srcOrd="0" destOrd="0" presId="urn:microsoft.com/office/officeart/2005/8/layout/vList5"/>
    <dgm:cxn modelId="{87367FC3-2DC4-4348-8A0B-3B0052DA9708}" srcId="{8517E24C-14DF-4940-B98B-41FCB6B47D4F}" destId="{4E472DE6-D68D-0644-A82C-7172A45A6067}" srcOrd="0" destOrd="0" parTransId="{C81E6284-0ABA-5043-9077-48DFE8BC16DB}" sibTransId="{D97EAFC1-13F0-494D-A522-064DB26C71C4}"/>
    <dgm:cxn modelId="{A8087FC8-45B8-934E-9CF9-6C0F03ACDEED}" type="presOf" srcId="{4590826F-1877-794D-B060-6BAB34DED979}" destId="{BA2D1387-DC4A-EF45-B976-49F72B388430}" srcOrd="0" destOrd="0" presId="urn:microsoft.com/office/officeart/2005/8/layout/vList5"/>
    <dgm:cxn modelId="{D4C328CF-C8C9-1F43-BCB8-861A0420925C}" type="presOf" srcId="{52DFCDE1-2A91-1A48-BBB3-87804E971300}" destId="{B754EDC1-FF57-804F-881C-7FDB4701AED1}" srcOrd="0" destOrd="0" presId="urn:microsoft.com/office/officeart/2005/8/layout/vList5"/>
    <dgm:cxn modelId="{D613F72C-71A4-CB44-B2CE-9CDB14D66C11}" type="presParOf" srcId="{77CB1970-1977-FE46-ADA1-AE235A00BCBC}" destId="{0FA5042B-4E96-C049-8443-A6EEFC08906B}" srcOrd="0" destOrd="0" presId="urn:microsoft.com/office/officeart/2005/8/layout/vList5"/>
    <dgm:cxn modelId="{A3ECA105-8FDD-4C4D-ADE6-E169CC138787}" type="presParOf" srcId="{0FA5042B-4E96-C049-8443-A6EEFC08906B}" destId="{EA5DF27C-4F86-7C45-99D0-E5F0C5CC2165}" srcOrd="0" destOrd="0" presId="urn:microsoft.com/office/officeart/2005/8/layout/vList5"/>
    <dgm:cxn modelId="{8B6542A1-BA0D-1140-8BF0-DFC5ADF51031}" type="presParOf" srcId="{0FA5042B-4E96-C049-8443-A6EEFC08906B}" destId="{075AEDEE-A2B3-5341-8534-D223F9BB76B2}" srcOrd="1" destOrd="0" presId="urn:microsoft.com/office/officeart/2005/8/layout/vList5"/>
    <dgm:cxn modelId="{5CEA520D-3FA2-DF45-A65F-2E1D087C3805}" type="presParOf" srcId="{77CB1970-1977-FE46-ADA1-AE235A00BCBC}" destId="{83814E1E-B101-514B-99C9-19FEDBC199B8}" srcOrd="1" destOrd="0" presId="urn:microsoft.com/office/officeart/2005/8/layout/vList5"/>
    <dgm:cxn modelId="{EF7E91DD-0145-C64B-AB5A-02723FDCD7B3}" type="presParOf" srcId="{77CB1970-1977-FE46-ADA1-AE235A00BCBC}" destId="{4EB8F11B-CCC9-1544-9ED5-DC500B191928}" srcOrd="2" destOrd="0" presId="urn:microsoft.com/office/officeart/2005/8/layout/vList5"/>
    <dgm:cxn modelId="{AEE6FB67-9BFC-D54B-A670-C46DF52BA437}" type="presParOf" srcId="{4EB8F11B-CCC9-1544-9ED5-DC500B191928}" destId="{B754EDC1-FF57-804F-881C-7FDB4701AED1}" srcOrd="0" destOrd="0" presId="urn:microsoft.com/office/officeart/2005/8/layout/vList5"/>
    <dgm:cxn modelId="{C890B259-3597-2F46-8FBD-78FB62B88A7D}" type="presParOf" srcId="{4EB8F11B-CCC9-1544-9ED5-DC500B191928}" destId="{0535290E-AD72-DC48-A8A6-DF9C3A50CDEC}" srcOrd="1" destOrd="0" presId="urn:microsoft.com/office/officeart/2005/8/layout/vList5"/>
    <dgm:cxn modelId="{0134B8D0-3258-6544-B897-7B5D62C5CA71}" type="presParOf" srcId="{77CB1970-1977-FE46-ADA1-AE235A00BCBC}" destId="{60B53040-F016-8A48-9504-02E62544DB44}" srcOrd="3" destOrd="0" presId="urn:microsoft.com/office/officeart/2005/8/layout/vList5"/>
    <dgm:cxn modelId="{C45BBD75-6FE0-4A4D-9F12-0B85FCE2ABD1}" type="presParOf" srcId="{77CB1970-1977-FE46-ADA1-AE235A00BCBC}" destId="{882A06E6-E403-1F40-807A-3757FC7D8DDB}" srcOrd="4" destOrd="0" presId="urn:microsoft.com/office/officeart/2005/8/layout/vList5"/>
    <dgm:cxn modelId="{3D0401D8-DEAD-B54E-880E-E4832C53C3A8}" type="presParOf" srcId="{882A06E6-E403-1F40-807A-3757FC7D8DDB}" destId="{BA2D1387-DC4A-EF45-B976-49F72B388430}" srcOrd="0" destOrd="0" presId="urn:microsoft.com/office/officeart/2005/8/layout/vList5"/>
    <dgm:cxn modelId="{1443C71A-DF6C-7342-AE02-72FBB6FF3970}" type="presParOf" srcId="{882A06E6-E403-1F40-807A-3757FC7D8DDB}" destId="{A36669C0-1DBC-9947-908F-81CFCE0808F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388848-8A4A-2F41-9D7F-F757A87FBE42}" type="doc">
      <dgm:prSet loTypeId="urn:microsoft.com/office/officeart/2005/8/layout/process4" loCatId="process" qsTypeId="urn:microsoft.com/office/officeart/2005/8/quickstyle/simple5" qsCatId="simple" csTypeId="urn:microsoft.com/office/officeart/2005/8/colors/accent2_2" csCatId="accent2" phldr="1"/>
      <dgm:spPr/>
      <dgm:t>
        <a:bodyPr/>
        <a:lstStyle/>
        <a:p>
          <a:endParaRPr lang="en-US"/>
        </a:p>
      </dgm:t>
    </dgm:pt>
    <dgm:pt modelId="{FA691C67-A52E-D54B-B2D5-4F6D27BA3C36}">
      <dgm:prSet phldrT="[Text]" custT="1"/>
      <dgm:spPr/>
      <dgm:t>
        <a:bodyPr/>
        <a:lstStyle/>
        <a:p>
          <a:r>
            <a:rPr lang="en-US" sz="2800" b="1" dirty="0"/>
            <a:t>Step 1: screen area and process</a:t>
          </a:r>
        </a:p>
      </dgm:t>
    </dgm:pt>
    <dgm:pt modelId="{71B3AD57-FF9A-8549-BD00-8C8584E4A2C1}" type="parTrans" cxnId="{CDFA4697-A962-BA40-9243-32EA8E2FEA95}">
      <dgm:prSet/>
      <dgm:spPr/>
      <dgm:t>
        <a:bodyPr/>
        <a:lstStyle/>
        <a:p>
          <a:endParaRPr lang="en-US"/>
        </a:p>
      </dgm:t>
    </dgm:pt>
    <dgm:pt modelId="{C242357B-258F-ED49-959A-F50338E828C9}" type="sibTrans" cxnId="{CDFA4697-A962-BA40-9243-32EA8E2FEA95}">
      <dgm:prSet/>
      <dgm:spPr/>
      <dgm:t>
        <a:bodyPr/>
        <a:lstStyle/>
        <a:p>
          <a:endParaRPr lang="en-US"/>
        </a:p>
      </dgm:t>
    </dgm:pt>
    <dgm:pt modelId="{8ECCAEC2-F9C3-C048-8C54-093E88A3CA58}">
      <dgm:prSet phldrT="[Text]" custT="1"/>
      <dgm:spPr/>
      <dgm:t>
        <a:bodyPr/>
        <a:lstStyle/>
        <a:p>
          <a:r>
            <a:rPr lang="en-US" sz="2400" b="1" dirty="0"/>
            <a:t>Particle counters and simple size analyzers</a:t>
          </a:r>
        </a:p>
      </dgm:t>
    </dgm:pt>
    <dgm:pt modelId="{3B36138F-77BF-C54F-8260-441B0C9DB980}" type="parTrans" cxnId="{647B58AB-8E5B-F84D-9E06-82ECFEDB7950}">
      <dgm:prSet/>
      <dgm:spPr/>
      <dgm:t>
        <a:bodyPr/>
        <a:lstStyle/>
        <a:p>
          <a:endParaRPr lang="en-US"/>
        </a:p>
      </dgm:t>
    </dgm:pt>
    <dgm:pt modelId="{A0C74AB2-1573-854B-B716-E4541A069441}" type="sibTrans" cxnId="{647B58AB-8E5B-F84D-9E06-82ECFEDB7950}">
      <dgm:prSet/>
      <dgm:spPr/>
      <dgm:t>
        <a:bodyPr/>
        <a:lstStyle/>
        <a:p>
          <a:endParaRPr lang="en-US"/>
        </a:p>
      </dgm:t>
    </dgm:pt>
    <dgm:pt modelId="{143267B2-D0E7-2442-901B-E232863EB020}">
      <dgm:prSet phldrT="[Text]" custT="1"/>
      <dgm:spPr/>
      <dgm:t>
        <a:bodyPr/>
        <a:lstStyle/>
        <a:p>
          <a:r>
            <a:rPr lang="en-US" sz="2800" b="1" dirty="0"/>
            <a:t>Step 2: collect samples at source</a:t>
          </a:r>
        </a:p>
      </dgm:t>
    </dgm:pt>
    <dgm:pt modelId="{9B7D5A92-C99D-0A44-ABBF-A39CDCC5AF1E}" type="parTrans" cxnId="{E26F37ED-A17A-6C44-92F6-8B5D349FDA86}">
      <dgm:prSet/>
      <dgm:spPr/>
      <dgm:t>
        <a:bodyPr/>
        <a:lstStyle/>
        <a:p>
          <a:endParaRPr lang="en-US"/>
        </a:p>
      </dgm:t>
    </dgm:pt>
    <dgm:pt modelId="{DF2200D3-2AB3-9945-A90D-B9431BB684CF}" type="sibTrans" cxnId="{E26F37ED-A17A-6C44-92F6-8B5D349FDA86}">
      <dgm:prSet/>
      <dgm:spPr/>
      <dgm:t>
        <a:bodyPr/>
        <a:lstStyle/>
        <a:p>
          <a:endParaRPr lang="en-US"/>
        </a:p>
      </dgm:t>
    </dgm:pt>
    <dgm:pt modelId="{56E3C814-E7FA-C94B-AFE7-8BED29CEC1CC}">
      <dgm:prSet phldrT="[Text]" custT="1"/>
      <dgm:spPr/>
      <dgm:t>
        <a:bodyPr/>
        <a:lstStyle/>
        <a:p>
          <a:r>
            <a:rPr lang="en-US" sz="2400" b="1" dirty="0"/>
            <a:t>Filter based samples for EM and elemental analysis</a:t>
          </a:r>
        </a:p>
      </dgm:t>
    </dgm:pt>
    <dgm:pt modelId="{4776D590-CCC5-1244-92AD-6B3D7AC4D585}" type="parTrans" cxnId="{E5410B29-142A-B54A-8169-37872471B7C3}">
      <dgm:prSet/>
      <dgm:spPr/>
      <dgm:t>
        <a:bodyPr/>
        <a:lstStyle/>
        <a:p>
          <a:endParaRPr lang="en-US"/>
        </a:p>
      </dgm:t>
    </dgm:pt>
    <dgm:pt modelId="{0D851553-FFB0-E64E-9973-7DD73D73F53F}" type="sibTrans" cxnId="{E5410B29-142A-B54A-8169-37872471B7C3}">
      <dgm:prSet/>
      <dgm:spPr/>
      <dgm:t>
        <a:bodyPr/>
        <a:lstStyle/>
        <a:p>
          <a:endParaRPr lang="en-US"/>
        </a:p>
      </dgm:t>
    </dgm:pt>
    <dgm:pt modelId="{25C5813C-4417-1C49-B98F-96557857218C}">
      <dgm:prSet phldrT="[Text]" custT="1"/>
      <dgm:spPr/>
      <dgm:t>
        <a:bodyPr/>
        <a:lstStyle/>
        <a:p>
          <a:r>
            <a:rPr lang="en-US" sz="2800" b="1" dirty="0"/>
            <a:t>Step 3: collect personal samples</a:t>
          </a:r>
        </a:p>
      </dgm:t>
    </dgm:pt>
    <dgm:pt modelId="{97B113F7-FB84-A647-9152-057D0B4C2D0E}" type="parTrans" cxnId="{73E44DF7-3C77-C148-B15F-B7F6465A12D1}">
      <dgm:prSet/>
      <dgm:spPr/>
      <dgm:t>
        <a:bodyPr/>
        <a:lstStyle/>
        <a:p>
          <a:endParaRPr lang="en-US"/>
        </a:p>
      </dgm:t>
    </dgm:pt>
    <dgm:pt modelId="{E8221AE6-7E94-8E48-88C6-746433135FED}" type="sibTrans" cxnId="{73E44DF7-3C77-C148-B15F-B7F6465A12D1}">
      <dgm:prSet/>
      <dgm:spPr/>
      <dgm:t>
        <a:bodyPr/>
        <a:lstStyle/>
        <a:p>
          <a:endParaRPr lang="en-US"/>
        </a:p>
      </dgm:t>
    </dgm:pt>
    <dgm:pt modelId="{5BF31188-B5EB-434D-9850-99CBAB5730AB}">
      <dgm:prSet phldrT="[Text]" custT="1"/>
      <dgm:spPr/>
      <dgm:t>
        <a:bodyPr/>
        <a:lstStyle/>
        <a:p>
          <a:r>
            <a:rPr lang="en-US" sz="2400" b="1" dirty="0"/>
            <a:t>Filter-based samples for EM and elemental analysis </a:t>
          </a:r>
        </a:p>
      </dgm:t>
    </dgm:pt>
    <dgm:pt modelId="{CECF58F0-0BBD-3245-83F6-9D6A9D46D514}" type="parTrans" cxnId="{8F21B6CF-BD6D-684A-856A-894C7A889EFC}">
      <dgm:prSet/>
      <dgm:spPr/>
      <dgm:t>
        <a:bodyPr/>
        <a:lstStyle/>
        <a:p>
          <a:endParaRPr lang="en-US"/>
        </a:p>
      </dgm:t>
    </dgm:pt>
    <dgm:pt modelId="{A82EC2ED-14F0-5C4C-BAA6-E70A7AB492D8}" type="sibTrans" cxnId="{8F21B6CF-BD6D-684A-856A-894C7A889EFC}">
      <dgm:prSet/>
      <dgm:spPr/>
      <dgm:t>
        <a:bodyPr/>
        <a:lstStyle/>
        <a:p>
          <a:endParaRPr lang="en-US"/>
        </a:p>
      </dgm:t>
    </dgm:pt>
    <dgm:pt modelId="{249B81D0-FD9D-3A42-883A-D7D547A06E61}">
      <dgm:prSet phldrT="[Text]" custT="1"/>
      <dgm:spPr/>
      <dgm:t>
        <a:bodyPr/>
        <a:lstStyle/>
        <a:p>
          <a:r>
            <a:rPr lang="en-US" sz="2800" b="1" dirty="0"/>
            <a:t>Step 4: use less portable equipment</a:t>
          </a:r>
          <a:endParaRPr lang="en-US" sz="2800" dirty="0"/>
        </a:p>
      </dgm:t>
    </dgm:pt>
    <dgm:pt modelId="{756A235B-A393-1F40-9749-BA20D9442E8F}" type="parTrans" cxnId="{3216ABC6-95CB-B148-AF45-452724EF77D2}">
      <dgm:prSet/>
      <dgm:spPr/>
      <dgm:t>
        <a:bodyPr/>
        <a:lstStyle/>
        <a:p>
          <a:endParaRPr lang="en-US"/>
        </a:p>
      </dgm:t>
    </dgm:pt>
    <dgm:pt modelId="{42409ED6-0DB7-E14C-96DD-21A119B72AAC}" type="sibTrans" cxnId="{3216ABC6-95CB-B148-AF45-452724EF77D2}">
      <dgm:prSet/>
      <dgm:spPr/>
      <dgm:t>
        <a:bodyPr/>
        <a:lstStyle/>
        <a:p>
          <a:endParaRPr lang="en-US"/>
        </a:p>
      </dgm:t>
    </dgm:pt>
    <dgm:pt modelId="{7B189CD9-B04E-F345-9D8C-DAADAD85FC65}">
      <dgm:prSet phldrT="[Text]" custT="1"/>
      <dgm:spPr/>
      <dgm:t>
        <a:bodyPr/>
        <a:lstStyle/>
        <a:p>
          <a:r>
            <a:rPr lang="en-US" sz="2400" b="1" dirty="0"/>
            <a:t>More sensitive aerosol sizing equipment </a:t>
          </a:r>
          <a:endParaRPr lang="en-US" sz="2400" dirty="0"/>
        </a:p>
      </dgm:t>
    </dgm:pt>
    <dgm:pt modelId="{1B9F6980-A598-914D-B053-6B3C38FC9E5C}" type="parTrans" cxnId="{DC19CE66-F050-AB42-BC40-AA90CD71D18C}">
      <dgm:prSet/>
      <dgm:spPr/>
      <dgm:t>
        <a:bodyPr/>
        <a:lstStyle/>
        <a:p>
          <a:endParaRPr lang="en-US"/>
        </a:p>
      </dgm:t>
    </dgm:pt>
    <dgm:pt modelId="{F5083BB5-8F2F-CB42-904E-F3734636593A}" type="sibTrans" cxnId="{DC19CE66-F050-AB42-BC40-AA90CD71D18C}">
      <dgm:prSet/>
      <dgm:spPr/>
      <dgm:t>
        <a:bodyPr/>
        <a:lstStyle/>
        <a:p>
          <a:endParaRPr lang="en-US"/>
        </a:p>
      </dgm:t>
    </dgm:pt>
    <dgm:pt modelId="{4DD0C51C-7F38-584F-83DD-FB161B4ED430}" type="pres">
      <dgm:prSet presAssocID="{7C388848-8A4A-2F41-9D7F-F757A87FBE42}" presName="Name0" presStyleCnt="0">
        <dgm:presLayoutVars>
          <dgm:dir/>
          <dgm:animLvl val="lvl"/>
          <dgm:resizeHandles val="exact"/>
        </dgm:presLayoutVars>
      </dgm:prSet>
      <dgm:spPr/>
    </dgm:pt>
    <dgm:pt modelId="{8EC19F65-7A53-4745-A50C-CC5750B39F98}" type="pres">
      <dgm:prSet presAssocID="{249B81D0-FD9D-3A42-883A-D7D547A06E61}" presName="boxAndChildren" presStyleCnt="0"/>
      <dgm:spPr/>
    </dgm:pt>
    <dgm:pt modelId="{3E4FB322-E3A5-DB40-8DAE-F6698F2C74F4}" type="pres">
      <dgm:prSet presAssocID="{249B81D0-FD9D-3A42-883A-D7D547A06E61}" presName="parentTextBox" presStyleLbl="node1" presStyleIdx="0" presStyleCnt="4"/>
      <dgm:spPr/>
    </dgm:pt>
    <dgm:pt modelId="{C1C2976C-70FE-6449-A12C-EB7248C11D13}" type="pres">
      <dgm:prSet presAssocID="{249B81D0-FD9D-3A42-883A-D7D547A06E61}" presName="entireBox" presStyleLbl="node1" presStyleIdx="0" presStyleCnt="4"/>
      <dgm:spPr/>
    </dgm:pt>
    <dgm:pt modelId="{B32F8F51-C5D7-4744-BF04-776DC473D19A}" type="pres">
      <dgm:prSet presAssocID="{249B81D0-FD9D-3A42-883A-D7D547A06E61}" presName="descendantBox" presStyleCnt="0"/>
      <dgm:spPr/>
    </dgm:pt>
    <dgm:pt modelId="{5EE0E755-09DA-8D45-BF09-10D5138F2B95}" type="pres">
      <dgm:prSet presAssocID="{7B189CD9-B04E-F345-9D8C-DAADAD85FC65}" presName="childTextBox" presStyleLbl="fgAccFollowNode1" presStyleIdx="0" presStyleCnt="4">
        <dgm:presLayoutVars>
          <dgm:bulletEnabled val="1"/>
        </dgm:presLayoutVars>
      </dgm:prSet>
      <dgm:spPr/>
    </dgm:pt>
    <dgm:pt modelId="{2A3FAABA-8216-B84F-BBC8-82894EF0725F}" type="pres">
      <dgm:prSet presAssocID="{E8221AE6-7E94-8E48-88C6-746433135FED}" presName="sp" presStyleCnt="0"/>
      <dgm:spPr/>
    </dgm:pt>
    <dgm:pt modelId="{F967E580-FC3D-354C-AF54-C3BDC68E656F}" type="pres">
      <dgm:prSet presAssocID="{25C5813C-4417-1C49-B98F-96557857218C}" presName="arrowAndChildren" presStyleCnt="0"/>
      <dgm:spPr/>
    </dgm:pt>
    <dgm:pt modelId="{1A0BB08C-DFE3-0F40-A7AD-506F013B1509}" type="pres">
      <dgm:prSet presAssocID="{25C5813C-4417-1C49-B98F-96557857218C}" presName="parentTextArrow" presStyleLbl="node1" presStyleIdx="0" presStyleCnt="4"/>
      <dgm:spPr/>
    </dgm:pt>
    <dgm:pt modelId="{23080944-6015-F349-9895-D89FC6C7E621}" type="pres">
      <dgm:prSet presAssocID="{25C5813C-4417-1C49-B98F-96557857218C}" presName="arrow" presStyleLbl="node1" presStyleIdx="1" presStyleCnt="4"/>
      <dgm:spPr/>
    </dgm:pt>
    <dgm:pt modelId="{841F7B6F-732A-404D-B9B6-C1B220CA99EE}" type="pres">
      <dgm:prSet presAssocID="{25C5813C-4417-1C49-B98F-96557857218C}" presName="descendantArrow" presStyleCnt="0"/>
      <dgm:spPr/>
    </dgm:pt>
    <dgm:pt modelId="{FCC731DB-D814-384B-A556-8FE0F4465CB2}" type="pres">
      <dgm:prSet presAssocID="{5BF31188-B5EB-434D-9850-99CBAB5730AB}" presName="childTextArrow" presStyleLbl="fgAccFollowNode1" presStyleIdx="1" presStyleCnt="4">
        <dgm:presLayoutVars>
          <dgm:bulletEnabled val="1"/>
        </dgm:presLayoutVars>
      </dgm:prSet>
      <dgm:spPr/>
    </dgm:pt>
    <dgm:pt modelId="{7C464A9C-362B-DC41-BC0A-2C6869FF6C51}" type="pres">
      <dgm:prSet presAssocID="{DF2200D3-2AB3-9945-A90D-B9431BB684CF}" presName="sp" presStyleCnt="0"/>
      <dgm:spPr/>
    </dgm:pt>
    <dgm:pt modelId="{DBDF5279-C13D-BE4F-9602-1DA57FAB0F9A}" type="pres">
      <dgm:prSet presAssocID="{143267B2-D0E7-2442-901B-E232863EB020}" presName="arrowAndChildren" presStyleCnt="0"/>
      <dgm:spPr/>
    </dgm:pt>
    <dgm:pt modelId="{A093A4F1-8FFC-BE49-8837-F0470A5EFBD9}" type="pres">
      <dgm:prSet presAssocID="{143267B2-D0E7-2442-901B-E232863EB020}" presName="parentTextArrow" presStyleLbl="node1" presStyleIdx="1" presStyleCnt="4"/>
      <dgm:spPr/>
    </dgm:pt>
    <dgm:pt modelId="{9B2816A1-8541-6E42-B911-1B7A9BD0044F}" type="pres">
      <dgm:prSet presAssocID="{143267B2-D0E7-2442-901B-E232863EB020}" presName="arrow" presStyleLbl="node1" presStyleIdx="2" presStyleCnt="4"/>
      <dgm:spPr/>
    </dgm:pt>
    <dgm:pt modelId="{2D65DC23-7ECF-AC42-A47B-D64AF7345100}" type="pres">
      <dgm:prSet presAssocID="{143267B2-D0E7-2442-901B-E232863EB020}" presName="descendantArrow" presStyleCnt="0"/>
      <dgm:spPr/>
    </dgm:pt>
    <dgm:pt modelId="{653BF1A5-6788-2941-AD9F-F78EA27B5B75}" type="pres">
      <dgm:prSet presAssocID="{56E3C814-E7FA-C94B-AFE7-8BED29CEC1CC}" presName="childTextArrow" presStyleLbl="fgAccFollowNode1" presStyleIdx="2" presStyleCnt="4">
        <dgm:presLayoutVars>
          <dgm:bulletEnabled val="1"/>
        </dgm:presLayoutVars>
      </dgm:prSet>
      <dgm:spPr/>
    </dgm:pt>
    <dgm:pt modelId="{5B995A8F-32DA-B94F-8048-4F0AB9CB0980}" type="pres">
      <dgm:prSet presAssocID="{C242357B-258F-ED49-959A-F50338E828C9}" presName="sp" presStyleCnt="0"/>
      <dgm:spPr/>
    </dgm:pt>
    <dgm:pt modelId="{5A6E5365-1DF5-7D43-ADAC-592FE8DC872F}" type="pres">
      <dgm:prSet presAssocID="{FA691C67-A52E-D54B-B2D5-4F6D27BA3C36}" presName="arrowAndChildren" presStyleCnt="0"/>
      <dgm:spPr/>
    </dgm:pt>
    <dgm:pt modelId="{2C372297-8AD4-6A48-BBA9-232B72CD17EE}" type="pres">
      <dgm:prSet presAssocID="{FA691C67-A52E-D54B-B2D5-4F6D27BA3C36}" presName="parentTextArrow" presStyleLbl="node1" presStyleIdx="2" presStyleCnt="4"/>
      <dgm:spPr/>
    </dgm:pt>
    <dgm:pt modelId="{44949AD4-B477-424E-B6D3-70DF4CE98182}" type="pres">
      <dgm:prSet presAssocID="{FA691C67-A52E-D54B-B2D5-4F6D27BA3C36}" presName="arrow" presStyleLbl="node1" presStyleIdx="3" presStyleCnt="4" custLinFactNeighborX="-1887" custLinFactNeighborY="-11103"/>
      <dgm:spPr/>
    </dgm:pt>
    <dgm:pt modelId="{FC1EB1FB-922E-F641-A3E0-23023008AACA}" type="pres">
      <dgm:prSet presAssocID="{FA691C67-A52E-D54B-B2D5-4F6D27BA3C36}" presName="descendantArrow" presStyleCnt="0"/>
      <dgm:spPr/>
    </dgm:pt>
    <dgm:pt modelId="{61A23BB8-00B9-674E-A408-738A1D3ED9E8}" type="pres">
      <dgm:prSet presAssocID="{8ECCAEC2-F9C3-C048-8C54-093E88A3CA58}" presName="childTextArrow" presStyleLbl="fgAccFollowNode1" presStyleIdx="3" presStyleCnt="4">
        <dgm:presLayoutVars>
          <dgm:bulletEnabled val="1"/>
        </dgm:presLayoutVars>
      </dgm:prSet>
      <dgm:spPr/>
    </dgm:pt>
  </dgm:ptLst>
  <dgm:cxnLst>
    <dgm:cxn modelId="{1AFE1612-4557-9846-A557-6F37C04F1C78}" type="presOf" srcId="{8ECCAEC2-F9C3-C048-8C54-093E88A3CA58}" destId="{61A23BB8-00B9-674E-A408-738A1D3ED9E8}" srcOrd="0" destOrd="0" presId="urn:microsoft.com/office/officeart/2005/8/layout/process4"/>
    <dgm:cxn modelId="{D6BACB21-2E85-C940-881D-80BE43C0C3FF}" type="presOf" srcId="{FA691C67-A52E-D54B-B2D5-4F6D27BA3C36}" destId="{44949AD4-B477-424E-B6D3-70DF4CE98182}" srcOrd="1" destOrd="0" presId="urn:microsoft.com/office/officeart/2005/8/layout/process4"/>
    <dgm:cxn modelId="{DF829126-24F9-DB40-BA56-CE8E9A0557E4}" type="presOf" srcId="{56E3C814-E7FA-C94B-AFE7-8BED29CEC1CC}" destId="{653BF1A5-6788-2941-AD9F-F78EA27B5B75}" srcOrd="0" destOrd="0" presId="urn:microsoft.com/office/officeart/2005/8/layout/process4"/>
    <dgm:cxn modelId="{2EF75628-7B8C-8E4B-B715-573F1BF06FC1}" type="presOf" srcId="{5BF31188-B5EB-434D-9850-99CBAB5730AB}" destId="{FCC731DB-D814-384B-A556-8FE0F4465CB2}" srcOrd="0" destOrd="0" presId="urn:microsoft.com/office/officeart/2005/8/layout/process4"/>
    <dgm:cxn modelId="{E5410B29-142A-B54A-8169-37872471B7C3}" srcId="{143267B2-D0E7-2442-901B-E232863EB020}" destId="{56E3C814-E7FA-C94B-AFE7-8BED29CEC1CC}" srcOrd="0" destOrd="0" parTransId="{4776D590-CCC5-1244-92AD-6B3D7AC4D585}" sibTransId="{0D851553-FFB0-E64E-9973-7DD73D73F53F}"/>
    <dgm:cxn modelId="{3895352C-B9E6-6D47-B57F-A029EE6BC68A}" type="presOf" srcId="{249B81D0-FD9D-3A42-883A-D7D547A06E61}" destId="{3E4FB322-E3A5-DB40-8DAE-F6698F2C74F4}" srcOrd="0" destOrd="0" presId="urn:microsoft.com/office/officeart/2005/8/layout/process4"/>
    <dgm:cxn modelId="{5176C82E-5524-4249-A280-B270C39A135A}" type="presOf" srcId="{143267B2-D0E7-2442-901B-E232863EB020}" destId="{A093A4F1-8FFC-BE49-8837-F0470A5EFBD9}" srcOrd="0" destOrd="0" presId="urn:microsoft.com/office/officeart/2005/8/layout/process4"/>
    <dgm:cxn modelId="{AB62B833-3603-4646-8CEB-9691809B511C}" type="presOf" srcId="{25C5813C-4417-1C49-B98F-96557857218C}" destId="{23080944-6015-F349-9895-D89FC6C7E621}" srcOrd="1" destOrd="0" presId="urn:microsoft.com/office/officeart/2005/8/layout/process4"/>
    <dgm:cxn modelId="{DC19CE66-F050-AB42-BC40-AA90CD71D18C}" srcId="{249B81D0-FD9D-3A42-883A-D7D547A06E61}" destId="{7B189CD9-B04E-F345-9D8C-DAADAD85FC65}" srcOrd="0" destOrd="0" parTransId="{1B9F6980-A598-914D-B053-6B3C38FC9E5C}" sibTransId="{F5083BB5-8F2F-CB42-904E-F3734636593A}"/>
    <dgm:cxn modelId="{9FF1CB79-710A-5442-AA33-AA4D57928651}" type="presOf" srcId="{FA691C67-A52E-D54B-B2D5-4F6D27BA3C36}" destId="{2C372297-8AD4-6A48-BBA9-232B72CD17EE}" srcOrd="0" destOrd="0" presId="urn:microsoft.com/office/officeart/2005/8/layout/process4"/>
    <dgm:cxn modelId="{A9ABAE8A-78C3-5F45-88BF-CA66BB846532}" type="presOf" srcId="{7B189CD9-B04E-F345-9D8C-DAADAD85FC65}" destId="{5EE0E755-09DA-8D45-BF09-10D5138F2B95}" srcOrd="0" destOrd="0" presId="urn:microsoft.com/office/officeart/2005/8/layout/process4"/>
    <dgm:cxn modelId="{CDFA4697-A962-BA40-9243-32EA8E2FEA95}" srcId="{7C388848-8A4A-2F41-9D7F-F757A87FBE42}" destId="{FA691C67-A52E-D54B-B2D5-4F6D27BA3C36}" srcOrd="0" destOrd="0" parTransId="{71B3AD57-FF9A-8549-BD00-8C8584E4A2C1}" sibTransId="{C242357B-258F-ED49-959A-F50338E828C9}"/>
    <dgm:cxn modelId="{98E8C699-11B4-0D41-8908-CBA96EA6376B}" type="presOf" srcId="{25C5813C-4417-1C49-B98F-96557857218C}" destId="{1A0BB08C-DFE3-0F40-A7AD-506F013B1509}" srcOrd="0" destOrd="0" presId="urn:microsoft.com/office/officeart/2005/8/layout/process4"/>
    <dgm:cxn modelId="{9B20B59B-2673-3E43-A6F8-2973068B03C2}" type="presOf" srcId="{7C388848-8A4A-2F41-9D7F-F757A87FBE42}" destId="{4DD0C51C-7F38-584F-83DD-FB161B4ED430}" srcOrd="0" destOrd="0" presId="urn:microsoft.com/office/officeart/2005/8/layout/process4"/>
    <dgm:cxn modelId="{647B58AB-8E5B-F84D-9E06-82ECFEDB7950}" srcId="{FA691C67-A52E-D54B-B2D5-4F6D27BA3C36}" destId="{8ECCAEC2-F9C3-C048-8C54-093E88A3CA58}" srcOrd="0" destOrd="0" parTransId="{3B36138F-77BF-C54F-8260-441B0C9DB980}" sibTransId="{A0C74AB2-1573-854B-B716-E4541A069441}"/>
    <dgm:cxn modelId="{687140C1-D465-B84E-B781-5721BB251C04}" type="presOf" srcId="{249B81D0-FD9D-3A42-883A-D7D547A06E61}" destId="{C1C2976C-70FE-6449-A12C-EB7248C11D13}" srcOrd="1" destOrd="0" presId="urn:microsoft.com/office/officeart/2005/8/layout/process4"/>
    <dgm:cxn modelId="{3216ABC6-95CB-B148-AF45-452724EF77D2}" srcId="{7C388848-8A4A-2F41-9D7F-F757A87FBE42}" destId="{249B81D0-FD9D-3A42-883A-D7D547A06E61}" srcOrd="3" destOrd="0" parTransId="{756A235B-A393-1F40-9749-BA20D9442E8F}" sibTransId="{42409ED6-0DB7-E14C-96DD-21A119B72AAC}"/>
    <dgm:cxn modelId="{8F21B6CF-BD6D-684A-856A-894C7A889EFC}" srcId="{25C5813C-4417-1C49-B98F-96557857218C}" destId="{5BF31188-B5EB-434D-9850-99CBAB5730AB}" srcOrd="0" destOrd="0" parTransId="{CECF58F0-0BBD-3245-83F6-9D6A9D46D514}" sibTransId="{A82EC2ED-14F0-5C4C-BAA6-E70A7AB492D8}"/>
    <dgm:cxn modelId="{F879B1D6-A714-C344-9927-F4277BB37F09}" type="presOf" srcId="{143267B2-D0E7-2442-901B-E232863EB020}" destId="{9B2816A1-8541-6E42-B911-1B7A9BD0044F}" srcOrd="1" destOrd="0" presId="urn:microsoft.com/office/officeart/2005/8/layout/process4"/>
    <dgm:cxn modelId="{E26F37ED-A17A-6C44-92F6-8B5D349FDA86}" srcId="{7C388848-8A4A-2F41-9D7F-F757A87FBE42}" destId="{143267B2-D0E7-2442-901B-E232863EB020}" srcOrd="1" destOrd="0" parTransId="{9B7D5A92-C99D-0A44-ABBF-A39CDCC5AF1E}" sibTransId="{DF2200D3-2AB3-9945-A90D-B9431BB684CF}"/>
    <dgm:cxn modelId="{73E44DF7-3C77-C148-B15F-B7F6465A12D1}" srcId="{7C388848-8A4A-2F41-9D7F-F757A87FBE42}" destId="{25C5813C-4417-1C49-B98F-96557857218C}" srcOrd="2" destOrd="0" parTransId="{97B113F7-FB84-A647-9152-057D0B4C2D0E}" sibTransId="{E8221AE6-7E94-8E48-88C6-746433135FED}"/>
    <dgm:cxn modelId="{97DFDEEE-5E54-9347-BF3C-53190D1A7F3F}" type="presParOf" srcId="{4DD0C51C-7F38-584F-83DD-FB161B4ED430}" destId="{8EC19F65-7A53-4745-A50C-CC5750B39F98}" srcOrd="0" destOrd="0" presId="urn:microsoft.com/office/officeart/2005/8/layout/process4"/>
    <dgm:cxn modelId="{A1F0B181-F74E-E84B-AADD-88A6170B8608}" type="presParOf" srcId="{8EC19F65-7A53-4745-A50C-CC5750B39F98}" destId="{3E4FB322-E3A5-DB40-8DAE-F6698F2C74F4}" srcOrd="0" destOrd="0" presId="urn:microsoft.com/office/officeart/2005/8/layout/process4"/>
    <dgm:cxn modelId="{71D7DCC5-F80A-1642-B907-AA1623498E2B}" type="presParOf" srcId="{8EC19F65-7A53-4745-A50C-CC5750B39F98}" destId="{C1C2976C-70FE-6449-A12C-EB7248C11D13}" srcOrd="1" destOrd="0" presId="urn:microsoft.com/office/officeart/2005/8/layout/process4"/>
    <dgm:cxn modelId="{0F74AF09-A152-A74E-A2D4-9D77D2C1EFEB}" type="presParOf" srcId="{8EC19F65-7A53-4745-A50C-CC5750B39F98}" destId="{B32F8F51-C5D7-4744-BF04-776DC473D19A}" srcOrd="2" destOrd="0" presId="urn:microsoft.com/office/officeart/2005/8/layout/process4"/>
    <dgm:cxn modelId="{5873D82A-E3A7-134A-95AD-9BB9D64E061E}" type="presParOf" srcId="{B32F8F51-C5D7-4744-BF04-776DC473D19A}" destId="{5EE0E755-09DA-8D45-BF09-10D5138F2B95}" srcOrd="0" destOrd="0" presId="urn:microsoft.com/office/officeart/2005/8/layout/process4"/>
    <dgm:cxn modelId="{DA949FEC-338C-104A-97EC-7A6FB88591BE}" type="presParOf" srcId="{4DD0C51C-7F38-584F-83DD-FB161B4ED430}" destId="{2A3FAABA-8216-B84F-BBC8-82894EF0725F}" srcOrd="1" destOrd="0" presId="urn:microsoft.com/office/officeart/2005/8/layout/process4"/>
    <dgm:cxn modelId="{8FE42AEA-BFEF-EC43-9675-11F7EAD7B780}" type="presParOf" srcId="{4DD0C51C-7F38-584F-83DD-FB161B4ED430}" destId="{F967E580-FC3D-354C-AF54-C3BDC68E656F}" srcOrd="2" destOrd="0" presId="urn:microsoft.com/office/officeart/2005/8/layout/process4"/>
    <dgm:cxn modelId="{336FEA9E-DA2F-6244-BBE1-19168E0F2B04}" type="presParOf" srcId="{F967E580-FC3D-354C-AF54-C3BDC68E656F}" destId="{1A0BB08C-DFE3-0F40-A7AD-506F013B1509}" srcOrd="0" destOrd="0" presId="urn:microsoft.com/office/officeart/2005/8/layout/process4"/>
    <dgm:cxn modelId="{C078B83E-2508-0F4C-828C-80A6C178E24E}" type="presParOf" srcId="{F967E580-FC3D-354C-AF54-C3BDC68E656F}" destId="{23080944-6015-F349-9895-D89FC6C7E621}" srcOrd="1" destOrd="0" presId="urn:microsoft.com/office/officeart/2005/8/layout/process4"/>
    <dgm:cxn modelId="{2F8EE770-B8D0-9548-9349-BA0E9CF40EE8}" type="presParOf" srcId="{F967E580-FC3D-354C-AF54-C3BDC68E656F}" destId="{841F7B6F-732A-404D-B9B6-C1B220CA99EE}" srcOrd="2" destOrd="0" presId="urn:microsoft.com/office/officeart/2005/8/layout/process4"/>
    <dgm:cxn modelId="{D5C96F10-8084-4244-8A37-DA8F0B2461E1}" type="presParOf" srcId="{841F7B6F-732A-404D-B9B6-C1B220CA99EE}" destId="{FCC731DB-D814-384B-A556-8FE0F4465CB2}" srcOrd="0" destOrd="0" presId="urn:microsoft.com/office/officeart/2005/8/layout/process4"/>
    <dgm:cxn modelId="{F4415CEF-86A9-2143-81D0-4DFC16185382}" type="presParOf" srcId="{4DD0C51C-7F38-584F-83DD-FB161B4ED430}" destId="{7C464A9C-362B-DC41-BC0A-2C6869FF6C51}" srcOrd="3" destOrd="0" presId="urn:microsoft.com/office/officeart/2005/8/layout/process4"/>
    <dgm:cxn modelId="{9463A688-35A4-5441-BD60-7091C03ABD58}" type="presParOf" srcId="{4DD0C51C-7F38-584F-83DD-FB161B4ED430}" destId="{DBDF5279-C13D-BE4F-9602-1DA57FAB0F9A}" srcOrd="4" destOrd="0" presId="urn:microsoft.com/office/officeart/2005/8/layout/process4"/>
    <dgm:cxn modelId="{91179327-EDD1-7344-8344-75EF61C09615}" type="presParOf" srcId="{DBDF5279-C13D-BE4F-9602-1DA57FAB0F9A}" destId="{A093A4F1-8FFC-BE49-8837-F0470A5EFBD9}" srcOrd="0" destOrd="0" presId="urn:microsoft.com/office/officeart/2005/8/layout/process4"/>
    <dgm:cxn modelId="{6FE1B83C-FFDF-3A46-BD8E-ED4281DD15D2}" type="presParOf" srcId="{DBDF5279-C13D-BE4F-9602-1DA57FAB0F9A}" destId="{9B2816A1-8541-6E42-B911-1B7A9BD0044F}" srcOrd="1" destOrd="0" presId="urn:microsoft.com/office/officeart/2005/8/layout/process4"/>
    <dgm:cxn modelId="{76DF1638-99A3-7A44-B861-A45E3D4EAE86}" type="presParOf" srcId="{DBDF5279-C13D-BE4F-9602-1DA57FAB0F9A}" destId="{2D65DC23-7ECF-AC42-A47B-D64AF7345100}" srcOrd="2" destOrd="0" presId="urn:microsoft.com/office/officeart/2005/8/layout/process4"/>
    <dgm:cxn modelId="{7F72F6F9-2288-1A42-87DB-350B5AE51989}" type="presParOf" srcId="{2D65DC23-7ECF-AC42-A47B-D64AF7345100}" destId="{653BF1A5-6788-2941-AD9F-F78EA27B5B75}" srcOrd="0" destOrd="0" presId="urn:microsoft.com/office/officeart/2005/8/layout/process4"/>
    <dgm:cxn modelId="{B4217276-CD05-0144-B407-6622E22DFA0D}" type="presParOf" srcId="{4DD0C51C-7F38-584F-83DD-FB161B4ED430}" destId="{5B995A8F-32DA-B94F-8048-4F0AB9CB0980}" srcOrd="5" destOrd="0" presId="urn:microsoft.com/office/officeart/2005/8/layout/process4"/>
    <dgm:cxn modelId="{49F125C1-869F-DE4C-A6FF-61BE080A65BE}" type="presParOf" srcId="{4DD0C51C-7F38-584F-83DD-FB161B4ED430}" destId="{5A6E5365-1DF5-7D43-ADAC-592FE8DC872F}" srcOrd="6" destOrd="0" presId="urn:microsoft.com/office/officeart/2005/8/layout/process4"/>
    <dgm:cxn modelId="{AB3DC6CD-2B65-BE42-95B4-F6905614E5E0}" type="presParOf" srcId="{5A6E5365-1DF5-7D43-ADAC-592FE8DC872F}" destId="{2C372297-8AD4-6A48-BBA9-232B72CD17EE}" srcOrd="0" destOrd="0" presId="urn:microsoft.com/office/officeart/2005/8/layout/process4"/>
    <dgm:cxn modelId="{8C9231D3-D623-924B-8EFE-CD5C95EB89C9}" type="presParOf" srcId="{5A6E5365-1DF5-7D43-ADAC-592FE8DC872F}" destId="{44949AD4-B477-424E-B6D3-70DF4CE98182}" srcOrd="1" destOrd="0" presId="urn:microsoft.com/office/officeart/2005/8/layout/process4"/>
    <dgm:cxn modelId="{885BC002-1919-A346-9388-FAFC0F9A20EA}" type="presParOf" srcId="{5A6E5365-1DF5-7D43-ADAC-592FE8DC872F}" destId="{FC1EB1FB-922E-F641-A3E0-23023008AACA}" srcOrd="2" destOrd="0" presId="urn:microsoft.com/office/officeart/2005/8/layout/process4"/>
    <dgm:cxn modelId="{801C11E3-B357-4F46-A496-968065966697}" type="presParOf" srcId="{FC1EB1FB-922E-F641-A3E0-23023008AACA}" destId="{61A23BB8-00B9-674E-A408-738A1D3ED9E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98CADF-5035-8644-A600-C6DB47424298}">
      <dsp:nvSpPr>
        <dsp:cNvPr id="0" name=""/>
        <dsp:cNvSpPr/>
      </dsp:nvSpPr>
      <dsp:spPr>
        <a:xfrm>
          <a:off x="201229" y="15675"/>
          <a:ext cx="1962705" cy="1177623"/>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Process</a:t>
          </a:r>
        </a:p>
      </dsp:txBody>
      <dsp:txXfrm>
        <a:off x="235720" y="50166"/>
        <a:ext cx="1893723" cy="1108641"/>
      </dsp:txXfrm>
    </dsp:sp>
    <dsp:sp modelId="{C1AED717-2575-D747-A1F5-1357C6ED0513}">
      <dsp:nvSpPr>
        <dsp:cNvPr id="0" name=""/>
        <dsp:cNvSpPr/>
      </dsp:nvSpPr>
      <dsp:spPr>
        <a:xfrm rot="21590217">
          <a:off x="2265546" y="273350"/>
          <a:ext cx="3342792" cy="492942"/>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2265546" y="372148"/>
        <a:ext cx="3194909" cy="295766"/>
      </dsp:txXfrm>
    </dsp:sp>
    <dsp:sp modelId="{69164F33-522C-4144-A3A9-9ED89D9820A8}">
      <dsp:nvSpPr>
        <dsp:cNvPr id="0" name=""/>
        <dsp:cNvSpPr/>
      </dsp:nvSpPr>
      <dsp:spPr>
        <a:xfrm>
          <a:off x="5709956" y="0"/>
          <a:ext cx="1962705" cy="1177623"/>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Work surfaces</a:t>
          </a:r>
        </a:p>
      </dsp:txBody>
      <dsp:txXfrm>
        <a:off x="5744447" y="34491"/>
        <a:ext cx="1893723" cy="1108641"/>
      </dsp:txXfrm>
    </dsp:sp>
    <dsp:sp modelId="{CD18EEBF-1C6A-5148-9691-131CD0C8B83E}">
      <dsp:nvSpPr>
        <dsp:cNvPr id="0" name=""/>
        <dsp:cNvSpPr/>
      </dsp:nvSpPr>
      <dsp:spPr>
        <a:xfrm rot="5477148">
          <a:off x="6406752" y="1194772"/>
          <a:ext cx="530986" cy="48675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5400000">
        <a:off x="6527858" y="1172673"/>
        <a:ext cx="292051" cy="384961"/>
      </dsp:txXfrm>
    </dsp:sp>
    <dsp:sp modelId="{68603FBE-FFA2-0548-8442-FBA81AA07A2F}">
      <dsp:nvSpPr>
        <dsp:cNvPr id="0" name=""/>
        <dsp:cNvSpPr/>
      </dsp:nvSpPr>
      <dsp:spPr>
        <a:xfrm>
          <a:off x="5671467" y="1714786"/>
          <a:ext cx="1962705" cy="1177623"/>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Skin</a:t>
          </a:r>
        </a:p>
      </dsp:txBody>
      <dsp:txXfrm>
        <a:off x="5705958" y="1749277"/>
        <a:ext cx="1893723" cy="1108641"/>
      </dsp:txXfrm>
    </dsp:sp>
    <dsp:sp modelId="{55BD1410-67B2-DD47-92D4-95C04B599EBB}">
      <dsp:nvSpPr>
        <dsp:cNvPr id="0" name=""/>
        <dsp:cNvSpPr/>
      </dsp:nvSpPr>
      <dsp:spPr>
        <a:xfrm rot="8507378">
          <a:off x="4859994" y="2995553"/>
          <a:ext cx="978456" cy="48675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990376" y="3047741"/>
        <a:ext cx="832431" cy="292051"/>
      </dsp:txXfrm>
    </dsp:sp>
    <dsp:sp modelId="{8D15E02E-5110-D847-9A06-758E03B798A1}">
      <dsp:nvSpPr>
        <dsp:cNvPr id="0" name=""/>
        <dsp:cNvSpPr/>
      </dsp:nvSpPr>
      <dsp:spPr>
        <a:xfrm>
          <a:off x="3267938" y="3606882"/>
          <a:ext cx="1962705" cy="1177623"/>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Ingestion</a:t>
          </a:r>
        </a:p>
      </dsp:txBody>
      <dsp:txXfrm>
        <a:off x="3302429" y="3641373"/>
        <a:ext cx="1893723" cy="1108641"/>
      </dsp:txXfrm>
    </dsp:sp>
    <dsp:sp modelId="{6A23D1F9-D4A3-1B48-AD38-63D35C899C10}">
      <dsp:nvSpPr>
        <dsp:cNvPr id="0" name=""/>
        <dsp:cNvSpPr/>
      </dsp:nvSpPr>
      <dsp:spPr>
        <a:xfrm rot="5355465">
          <a:off x="6261334" y="3021384"/>
          <a:ext cx="743589" cy="523203"/>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6338798" y="3047551"/>
        <a:ext cx="586628" cy="313921"/>
      </dsp:txXfrm>
    </dsp:sp>
    <dsp:sp modelId="{0A9962FB-E76C-674B-BD8D-7C4DA99ED39A}">
      <dsp:nvSpPr>
        <dsp:cNvPr id="0" name=""/>
        <dsp:cNvSpPr/>
      </dsp:nvSpPr>
      <dsp:spPr>
        <a:xfrm>
          <a:off x="297421" y="3645366"/>
          <a:ext cx="1962705" cy="1177623"/>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Inhalation</a:t>
          </a:r>
        </a:p>
      </dsp:txBody>
      <dsp:txXfrm>
        <a:off x="331912" y="3679857"/>
        <a:ext cx="1893723" cy="1108641"/>
      </dsp:txXfrm>
    </dsp:sp>
    <dsp:sp modelId="{1B9D8293-D9E3-C448-BCD1-BB7225C93BBA}">
      <dsp:nvSpPr>
        <dsp:cNvPr id="0" name=""/>
        <dsp:cNvSpPr/>
      </dsp:nvSpPr>
      <dsp:spPr>
        <a:xfrm rot="17763">
          <a:off x="2327558" y="3862212"/>
          <a:ext cx="953476" cy="48675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327559" y="3959185"/>
        <a:ext cx="807451" cy="292051"/>
      </dsp:txXfrm>
    </dsp:sp>
    <dsp:sp modelId="{3F5ACBFA-70ED-674D-B66F-B87D09554257}">
      <dsp:nvSpPr>
        <dsp:cNvPr id="0" name=""/>
        <dsp:cNvSpPr/>
      </dsp:nvSpPr>
      <dsp:spPr>
        <a:xfrm>
          <a:off x="5641811" y="3672982"/>
          <a:ext cx="1962705" cy="1177623"/>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Skin absorption</a:t>
          </a:r>
        </a:p>
      </dsp:txBody>
      <dsp:txXfrm>
        <a:off x="5676302" y="3707473"/>
        <a:ext cx="1893723" cy="1108641"/>
      </dsp:txXfrm>
    </dsp:sp>
    <dsp:sp modelId="{E48CB236-B377-E847-8CEE-E322F2635DA0}">
      <dsp:nvSpPr>
        <dsp:cNvPr id="0" name=""/>
        <dsp:cNvSpPr/>
      </dsp:nvSpPr>
      <dsp:spPr>
        <a:xfrm rot="1232844">
          <a:off x="2307837" y="1254523"/>
          <a:ext cx="3351890" cy="42739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rot="10800000">
        <a:off x="2311915" y="1317500"/>
        <a:ext cx="3223673" cy="256435"/>
      </dsp:txXfrm>
    </dsp:sp>
    <dsp:sp modelId="{97582CE0-067C-DF4D-941F-F3615BE713EA}">
      <dsp:nvSpPr>
        <dsp:cNvPr id="0" name=""/>
        <dsp:cNvSpPr/>
      </dsp:nvSpPr>
      <dsp:spPr>
        <a:xfrm>
          <a:off x="250866" y="1753039"/>
          <a:ext cx="1962705" cy="1177623"/>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Air</a:t>
          </a:r>
        </a:p>
      </dsp:txBody>
      <dsp:txXfrm>
        <a:off x="285357" y="1787530"/>
        <a:ext cx="1893723" cy="11086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5AEDEE-A2B3-5341-8534-D223F9BB76B2}">
      <dsp:nvSpPr>
        <dsp:cNvPr id="0" name=""/>
        <dsp:cNvSpPr/>
      </dsp:nvSpPr>
      <dsp:spPr>
        <a:xfrm rot="5400000">
          <a:off x="3621405" y="-1293891"/>
          <a:ext cx="1047750" cy="3901440"/>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68580" rIns="137160" bIns="6858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a:t>100 </a:t>
          </a:r>
          <a:r>
            <a:rPr lang="en-US" sz="3600" kern="1200" dirty="0" err="1"/>
            <a:t>μm</a:t>
          </a:r>
          <a:r>
            <a:rPr lang="en-US" sz="3600" kern="1200" dirty="0"/>
            <a:t> diameter</a:t>
          </a:r>
        </a:p>
      </dsp:txBody>
      <dsp:txXfrm rot="-5400000">
        <a:off x="2194561" y="184100"/>
        <a:ext cx="3850293" cy="945456"/>
      </dsp:txXfrm>
    </dsp:sp>
    <dsp:sp modelId="{EA5DF27C-4F86-7C45-99D0-E5F0C5CC2165}">
      <dsp:nvSpPr>
        <dsp:cNvPr id="0" name=""/>
        <dsp:cNvSpPr/>
      </dsp:nvSpPr>
      <dsp:spPr>
        <a:xfrm>
          <a:off x="0" y="1984"/>
          <a:ext cx="2194560" cy="1309687"/>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Inhalable</a:t>
          </a:r>
        </a:p>
      </dsp:txBody>
      <dsp:txXfrm>
        <a:off x="63934" y="65918"/>
        <a:ext cx="2066692" cy="1181819"/>
      </dsp:txXfrm>
    </dsp:sp>
    <dsp:sp modelId="{0535290E-AD72-DC48-A8A6-DF9C3A50CDEC}">
      <dsp:nvSpPr>
        <dsp:cNvPr id="0" name=""/>
        <dsp:cNvSpPr/>
      </dsp:nvSpPr>
      <dsp:spPr>
        <a:xfrm rot="5400000">
          <a:off x="3621405" y="81279"/>
          <a:ext cx="1047750" cy="3901440"/>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68580" rIns="137160" bIns="6858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a:t>10 </a:t>
          </a:r>
          <a:r>
            <a:rPr lang="en-US" sz="3600" kern="1200" dirty="0" err="1"/>
            <a:t>μm</a:t>
          </a:r>
          <a:r>
            <a:rPr lang="en-US" sz="3600" kern="1200" dirty="0"/>
            <a:t> diameter</a:t>
          </a:r>
        </a:p>
      </dsp:txBody>
      <dsp:txXfrm rot="-5400000">
        <a:off x="2194561" y="1559271"/>
        <a:ext cx="3850293" cy="945456"/>
      </dsp:txXfrm>
    </dsp:sp>
    <dsp:sp modelId="{B754EDC1-FF57-804F-881C-7FDB4701AED1}">
      <dsp:nvSpPr>
        <dsp:cNvPr id="0" name=""/>
        <dsp:cNvSpPr/>
      </dsp:nvSpPr>
      <dsp:spPr>
        <a:xfrm>
          <a:off x="0" y="1377156"/>
          <a:ext cx="2194560" cy="1309687"/>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Thoracic</a:t>
          </a:r>
        </a:p>
      </dsp:txBody>
      <dsp:txXfrm>
        <a:off x="63934" y="1441090"/>
        <a:ext cx="2066692" cy="1181819"/>
      </dsp:txXfrm>
    </dsp:sp>
    <dsp:sp modelId="{A36669C0-1DBC-9947-908F-81CFCE0808F6}">
      <dsp:nvSpPr>
        <dsp:cNvPr id="0" name=""/>
        <dsp:cNvSpPr/>
      </dsp:nvSpPr>
      <dsp:spPr>
        <a:xfrm rot="5400000">
          <a:off x="3621405" y="1456451"/>
          <a:ext cx="1047750" cy="3901440"/>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68580" rIns="137160" bIns="6858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a:t>4 </a:t>
          </a:r>
          <a:r>
            <a:rPr lang="en-US" sz="3600" kern="1200" dirty="0" err="1"/>
            <a:t>μm</a:t>
          </a:r>
          <a:r>
            <a:rPr lang="en-US" sz="3600" kern="1200" dirty="0"/>
            <a:t> diameter</a:t>
          </a:r>
        </a:p>
      </dsp:txBody>
      <dsp:txXfrm rot="-5400000">
        <a:off x="2194561" y="2934443"/>
        <a:ext cx="3850293" cy="945456"/>
      </dsp:txXfrm>
    </dsp:sp>
    <dsp:sp modelId="{BA2D1387-DC4A-EF45-B976-49F72B388430}">
      <dsp:nvSpPr>
        <dsp:cNvPr id="0" name=""/>
        <dsp:cNvSpPr/>
      </dsp:nvSpPr>
      <dsp:spPr>
        <a:xfrm>
          <a:off x="0" y="2752328"/>
          <a:ext cx="2194560" cy="1309687"/>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err="1"/>
            <a:t>Respirable</a:t>
          </a:r>
          <a:endParaRPr lang="en-US" sz="3200" kern="1200" dirty="0"/>
        </a:p>
      </dsp:txBody>
      <dsp:txXfrm>
        <a:off x="63934" y="2816262"/>
        <a:ext cx="2066692" cy="11818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2976C-70FE-6449-A12C-EB7248C11D13}">
      <dsp:nvSpPr>
        <dsp:cNvPr id="0" name=""/>
        <dsp:cNvSpPr/>
      </dsp:nvSpPr>
      <dsp:spPr>
        <a:xfrm>
          <a:off x="0" y="4125033"/>
          <a:ext cx="8077200" cy="90245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Step 4: use less portable equipment</a:t>
          </a:r>
          <a:endParaRPr lang="en-US" sz="2800" kern="1200" dirty="0"/>
        </a:p>
      </dsp:txBody>
      <dsp:txXfrm>
        <a:off x="0" y="4125033"/>
        <a:ext cx="8077200" cy="487326"/>
      </dsp:txXfrm>
    </dsp:sp>
    <dsp:sp modelId="{5EE0E755-09DA-8D45-BF09-10D5138F2B95}">
      <dsp:nvSpPr>
        <dsp:cNvPr id="0" name=""/>
        <dsp:cNvSpPr/>
      </dsp:nvSpPr>
      <dsp:spPr>
        <a:xfrm>
          <a:off x="0" y="4594311"/>
          <a:ext cx="8077200" cy="415130"/>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More sensitive aerosol sizing equipment </a:t>
          </a:r>
          <a:endParaRPr lang="en-US" sz="2400" kern="1200" dirty="0"/>
        </a:p>
      </dsp:txBody>
      <dsp:txXfrm>
        <a:off x="0" y="4594311"/>
        <a:ext cx="8077200" cy="415130"/>
      </dsp:txXfrm>
    </dsp:sp>
    <dsp:sp modelId="{23080944-6015-F349-9895-D89FC6C7E621}">
      <dsp:nvSpPr>
        <dsp:cNvPr id="0" name=""/>
        <dsp:cNvSpPr/>
      </dsp:nvSpPr>
      <dsp:spPr>
        <a:xfrm rot="10800000">
          <a:off x="0" y="2750592"/>
          <a:ext cx="8077200" cy="1387978"/>
        </a:xfrm>
        <a:prstGeom prst="upArrowCallou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Step 3: collect personal samples</a:t>
          </a:r>
        </a:p>
      </dsp:txBody>
      <dsp:txXfrm rot="-10800000">
        <a:off x="0" y="2750592"/>
        <a:ext cx="8077200" cy="487180"/>
      </dsp:txXfrm>
    </dsp:sp>
    <dsp:sp modelId="{FCC731DB-D814-384B-A556-8FE0F4465CB2}">
      <dsp:nvSpPr>
        <dsp:cNvPr id="0" name=""/>
        <dsp:cNvSpPr/>
      </dsp:nvSpPr>
      <dsp:spPr>
        <a:xfrm>
          <a:off x="0" y="3237772"/>
          <a:ext cx="8077200" cy="415005"/>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Filter-based samples for EM and elemental analysis </a:t>
          </a:r>
        </a:p>
      </dsp:txBody>
      <dsp:txXfrm>
        <a:off x="0" y="3237772"/>
        <a:ext cx="8077200" cy="415005"/>
      </dsp:txXfrm>
    </dsp:sp>
    <dsp:sp modelId="{9B2816A1-8541-6E42-B911-1B7A9BD0044F}">
      <dsp:nvSpPr>
        <dsp:cNvPr id="0" name=""/>
        <dsp:cNvSpPr/>
      </dsp:nvSpPr>
      <dsp:spPr>
        <a:xfrm rot="10800000">
          <a:off x="0" y="1376151"/>
          <a:ext cx="8077200" cy="1387978"/>
        </a:xfrm>
        <a:prstGeom prst="upArrowCallou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Step 2: collect samples at source</a:t>
          </a:r>
        </a:p>
      </dsp:txBody>
      <dsp:txXfrm rot="-10800000">
        <a:off x="0" y="1376151"/>
        <a:ext cx="8077200" cy="487180"/>
      </dsp:txXfrm>
    </dsp:sp>
    <dsp:sp modelId="{653BF1A5-6788-2941-AD9F-F78EA27B5B75}">
      <dsp:nvSpPr>
        <dsp:cNvPr id="0" name=""/>
        <dsp:cNvSpPr/>
      </dsp:nvSpPr>
      <dsp:spPr>
        <a:xfrm>
          <a:off x="0" y="1863331"/>
          <a:ext cx="8077200" cy="415005"/>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Filter based samples for EM and elemental analysis</a:t>
          </a:r>
        </a:p>
      </dsp:txBody>
      <dsp:txXfrm>
        <a:off x="0" y="1863331"/>
        <a:ext cx="8077200" cy="415005"/>
      </dsp:txXfrm>
    </dsp:sp>
    <dsp:sp modelId="{44949AD4-B477-424E-B6D3-70DF4CE98182}">
      <dsp:nvSpPr>
        <dsp:cNvPr id="0" name=""/>
        <dsp:cNvSpPr/>
      </dsp:nvSpPr>
      <dsp:spPr>
        <a:xfrm rot="10800000">
          <a:off x="0" y="0"/>
          <a:ext cx="8077200" cy="1387978"/>
        </a:xfrm>
        <a:prstGeom prst="upArrowCallou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Step 1: screen area and process</a:t>
          </a:r>
        </a:p>
      </dsp:txBody>
      <dsp:txXfrm rot="-10800000">
        <a:off x="0" y="0"/>
        <a:ext cx="8077200" cy="487180"/>
      </dsp:txXfrm>
    </dsp:sp>
    <dsp:sp modelId="{61A23BB8-00B9-674E-A408-738A1D3ED9E8}">
      <dsp:nvSpPr>
        <dsp:cNvPr id="0" name=""/>
        <dsp:cNvSpPr/>
      </dsp:nvSpPr>
      <dsp:spPr>
        <a:xfrm>
          <a:off x="0" y="488890"/>
          <a:ext cx="8077200" cy="415005"/>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Particle counters and simple size analyzers</a:t>
          </a:r>
        </a:p>
      </dsp:txBody>
      <dsp:txXfrm>
        <a:off x="0" y="488890"/>
        <a:ext cx="8077200" cy="415005"/>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3C28CC-24B3-458F-9C85-EDA3BC510755}" type="datetimeFigureOut">
              <a:rPr lang="it-IT" smtClean="0"/>
              <a:t>01/06/2023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E9AD3B-971C-414D-9CDF-FADDF5365112}" type="slidenum">
              <a:rPr lang="it-IT" smtClean="0"/>
              <a:t>‹N›</a:t>
            </a:fld>
            <a:endParaRPr lang="it-IT"/>
          </a:p>
        </p:txBody>
      </p:sp>
    </p:spTree>
    <p:extLst>
      <p:ext uri="{BB962C8B-B14F-4D97-AF65-F5344CB8AC3E}">
        <p14:creationId xmlns:p14="http://schemas.microsoft.com/office/powerpoint/2010/main" val="2193207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a:t>Trainer Notes:</a:t>
            </a:r>
          </a:p>
          <a:p>
            <a:r>
              <a:rPr lang="en-US" dirty="0"/>
              <a:t>Here are some of the documented effects from small particulate matter of</a:t>
            </a:r>
            <a:r>
              <a:rPr lang="en-US" baseline="0" dirty="0"/>
              <a:t> human origin. </a:t>
            </a:r>
          </a:p>
          <a:p>
            <a:endParaRPr lang="en-US" b="1" baseline="0" dirty="0"/>
          </a:p>
          <a:p>
            <a:r>
              <a:rPr lang="en-US" b="0" i="1" baseline="0" dirty="0"/>
              <a:t>Sources</a:t>
            </a:r>
          </a:p>
          <a:p>
            <a:r>
              <a:rPr lang="en-US" b="0" i="1" baseline="0" dirty="0"/>
              <a:t>Cooking smoke: http://www.who.int/mediacentre/factsheets/fs292/en/index.html</a:t>
            </a:r>
          </a:p>
          <a:p>
            <a:r>
              <a:rPr lang="en-US" b="0" i="1" baseline="0" dirty="0"/>
              <a:t>Diesel exhaust: http://www.arb.ca.gov/research/diesel/diesel-health.htm </a:t>
            </a:r>
          </a:p>
          <a:p>
            <a:r>
              <a:rPr lang="en-US" b="0" i="1" baseline="0" dirty="0"/>
              <a:t>Welding fumes: http://www.osha.gov/SLTC/healthguidelines/weldingfumes/recognition.html</a:t>
            </a:r>
          </a:p>
          <a:p>
            <a:r>
              <a:rPr lang="en-US" b="0" i="1" baseline="0" dirty="0"/>
              <a:t>Industrial effluents: http://oehha.ca.gov/public_info/facts/airkids.html </a:t>
            </a:r>
          </a:p>
          <a:p>
            <a:r>
              <a:rPr lang="en-US" b="0" i="1" baseline="0" dirty="0"/>
              <a:t>Silicosis: http://www.cdc.gov/niosh/92-102.html </a:t>
            </a:r>
            <a:endParaRPr lang="en-US" b="0" i="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a:t>
            </a:fld>
            <a:endParaRPr lang="en-US"/>
          </a:p>
        </p:txBody>
      </p:sp>
    </p:spTree>
    <p:extLst>
      <p:ext uri="{BB962C8B-B14F-4D97-AF65-F5344CB8AC3E}">
        <p14:creationId xmlns:p14="http://schemas.microsoft.com/office/powerpoint/2010/main" val="3031217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3"/>
          <p:cNvSpPr>
            <a:spLocks noGrp="1" noChangeArrowheads="1"/>
          </p:cNvSpPr>
          <p:nvPr>
            <p:ph type="sldNum" sz="quarter" idx="5"/>
          </p:nvPr>
        </p:nvSpPr>
        <p:spPr>
          <a:ln/>
        </p:spPr>
        <p:txBody>
          <a:bodyPr/>
          <a:lstStyle/>
          <a:p>
            <a:fld id="{D7CF9E2F-4516-406C-B02B-E8C61BA642D7}" type="slidenum">
              <a:rPr lang="en-US"/>
              <a:pPr/>
              <a:t>13</a:t>
            </a:fld>
            <a:endParaRPr lang="en-US"/>
          </a:p>
        </p:txBody>
      </p:sp>
      <p:sp>
        <p:nvSpPr>
          <p:cNvPr id="845826" name="Rectangle 2"/>
          <p:cNvSpPr>
            <a:spLocks noGrp="1" noRot="1" noChangeAspect="1" noChangeArrowheads="1" noTextEdit="1"/>
          </p:cNvSpPr>
          <p:nvPr>
            <p:ph type="sldImg"/>
          </p:nvPr>
        </p:nvSpPr>
        <p:spPr>
          <a:xfrm>
            <a:off x="1143000" y="685800"/>
            <a:ext cx="4573588" cy="3429000"/>
          </a:xfrm>
          <a:ln/>
        </p:spPr>
      </p:sp>
      <p:sp>
        <p:nvSpPr>
          <p:cNvPr id="845827" name="Rectangle 3"/>
          <p:cNvSpPr>
            <a:spLocks noGrp="1" noChangeArrowheads="1"/>
          </p:cNvSpPr>
          <p:nvPr>
            <p:ph type="body" idx="1"/>
          </p:nvPr>
        </p:nvSpPr>
        <p:spPr>
          <a:xfrm>
            <a:off x="914400" y="4343992"/>
            <a:ext cx="5029200" cy="4113616"/>
          </a:xfrm>
        </p:spPr>
        <p:txBody>
          <a:bodyPr/>
          <a:lstStyle/>
          <a:p>
            <a:r>
              <a:rPr lang="en-US" dirty="0"/>
              <a:t>Trainer Notes:</a:t>
            </a:r>
          </a:p>
          <a:p>
            <a:endParaRPr lang="en-US" dirty="0"/>
          </a:p>
          <a:p>
            <a:r>
              <a:rPr lang="en-US" sz="1200" dirty="0"/>
              <a:t>“In the long term, nanotechnology will demand a revolutionary re-thinking of occupational health and safety.” </a:t>
            </a:r>
            <a:r>
              <a:rPr lang="en-US" sz="1200" dirty="0">
                <a:solidFill>
                  <a:schemeClr val="tx1"/>
                </a:solidFill>
              </a:rPr>
              <a:t>John Howard, MD, NIOSH</a:t>
            </a:r>
            <a:endParaRPr lang="en-US" dirty="0"/>
          </a:p>
        </p:txBody>
      </p:sp>
    </p:spTree>
    <p:extLst>
      <p:ext uri="{BB962C8B-B14F-4D97-AF65-F5344CB8AC3E}">
        <p14:creationId xmlns:p14="http://schemas.microsoft.com/office/powerpoint/2010/main" val="217322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Trainer Notes:</a:t>
            </a:r>
          </a:p>
          <a:p>
            <a:endParaRPr lang="en-US" sz="1200" dirty="0"/>
          </a:p>
          <a:p>
            <a:r>
              <a:rPr lang="en-US" sz="1200" dirty="0"/>
              <a:t>[Emphasize with the class that this is the main message from this module.]</a:t>
            </a:r>
          </a:p>
          <a:p>
            <a:endParaRPr lang="en-US"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“It is likely that no single metric will completely characterize exposure.” </a:t>
            </a:r>
            <a:r>
              <a:rPr lang="en-US" dirty="0"/>
              <a:t>Linda Abbott and Andrew Maynard, </a:t>
            </a:r>
            <a:r>
              <a:rPr lang="en-US" i="1" dirty="0"/>
              <a:t>Risk Analysis, </a:t>
            </a:r>
            <a:r>
              <a:rPr lang="en-US" dirty="0"/>
              <a:t>2010</a:t>
            </a:r>
            <a:endParaRPr lang="en-US" i="1" dirty="0"/>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14</a:t>
            </a:fld>
            <a:endParaRPr lang="en-US"/>
          </a:p>
        </p:txBody>
      </p:sp>
    </p:spTree>
    <p:extLst>
      <p:ext uri="{BB962C8B-B14F-4D97-AF65-F5344CB8AC3E}">
        <p14:creationId xmlns:p14="http://schemas.microsoft.com/office/powerpoint/2010/main" val="2638204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Trainer</a:t>
            </a:r>
            <a:r>
              <a:rPr lang="en-US" baseline="0" dirty="0"/>
              <a:t> Notes:</a:t>
            </a:r>
          </a:p>
          <a:p>
            <a:endParaRPr lang="en-US" baseline="0" dirty="0"/>
          </a:p>
          <a:p>
            <a:r>
              <a:rPr lang="en-US" baseline="0" dirty="0"/>
              <a:t>This model is helpful for thinking about how inhalation hazards can also be problems associated with ingestion and absorption. Ask for examples of each of the pathways of exposure.</a:t>
            </a:r>
            <a:endParaRPr lang="en-US" dirty="0"/>
          </a:p>
        </p:txBody>
      </p:sp>
      <p:sp>
        <p:nvSpPr>
          <p:cNvPr id="4" name="Slide Number Placeholder 3"/>
          <p:cNvSpPr>
            <a:spLocks noGrp="1"/>
          </p:cNvSpPr>
          <p:nvPr>
            <p:ph type="sldNum" sz="quarter" idx="10"/>
          </p:nvPr>
        </p:nvSpPr>
        <p:spPr/>
        <p:txBody>
          <a:bodyPr/>
          <a:lstStyle/>
          <a:p>
            <a:fld id="{6C578172-66C0-5C4D-A0E8-E91A95B339DF}" type="slidenum">
              <a:rPr lang="en-US" smtClean="0"/>
              <a:pPr/>
              <a:t>15</a:t>
            </a:fld>
            <a:endParaRPr lang="en-US"/>
          </a:p>
        </p:txBody>
      </p:sp>
    </p:spTree>
    <p:extLst>
      <p:ext uri="{BB962C8B-B14F-4D97-AF65-F5344CB8AC3E}">
        <p14:creationId xmlns:p14="http://schemas.microsoft.com/office/powerpoint/2010/main" val="626921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w="9525"/>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Trainer notes:</a:t>
            </a:r>
          </a:p>
          <a:p>
            <a:endParaRPr lang="en-US" dirty="0"/>
          </a:p>
          <a:p>
            <a:r>
              <a:rPr lang="en-US" dirty="0"/>
              <a:t>Personal monitoring is the most common but area and biological monitoring also serve important purposes in ensuring occupational health.  </a:t>
            </a:r>
          </a:p>
          <a:p>
            <a:pPr eaLnBrk="1" hangingPunct="1">
              <a:spcBef>
                <a:spcPct val="0"/>
              </a:spcBef>
            </a:pPr>
            <a:endParaRPr lang="en-US" dirty="0"/>
          </a:p>
          <a:p>
            <a:pPr eaLnBrk="1" hangingPunct="1">
              <a:spcBef>
                <a:spcPct val="0"/>
              </a:spcBef>
            </a:pPr>
            <a:r>
              <a:rPr lang="en-US" dirty="0"/>
              <a:t>Fundamentals</a:t>
            </a:r>
            <a:r>
              <a:rPr lang="en-US" baseline="0" dirty="0"/>
              <a:t> of Industrial Hygiene: Chapter 15 - Evaluation</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8675EA35-A37A-4EB7-808D-2516881DCE9F}" type="slidenum">
              <a:rPr lang="en-US" smtClean="0"/>
              <a:pPr>
                <a:defRPr/>
              </a:pPr>
              <a:t>16</a:t>
            </a:fld>
            <a:endParaRPr lang="en-US" dirty="0"/>
          </a:p>
        </p:txBody>
      </p:sp>
    </p:spTree>
    <p:extLst>
      <p:ext uri="{BB962C8B-B14F-4D97-AF65-F5344CB8AC3E}">
        <p14:creationId xmlns:p14="http://schemas.microsoft.com/office/powerpoint/2010/main" val="952865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w="9525"/>
        </p:spPr>
      </p:sp>
      <p:sp>
        <p:nvSpPr>
          <p:cNvPr id="48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371FC5-3157-406A-BC07-67E6A036E24C}" type="slidenum">
              <a:rPr lang="en-US" smtClean="0"/>
              <a:pPr fontAlgn="base">
                <a:spcBef>
                  <a:spcPct val="0"/>
                </a:spcBef>
                <a:spcAft>
                  <a:spcPct val="0"/>
                </a:spcAft>
                <a:defRPr/>
              </a:pPr>
              <a:t>17</a:t>
            </a:fld>
            <a:endParaRPr lang="en-US" dirty="0"/>
          </a:p>
        </p:txBody>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solidFill>
                  <a:srgbClr val="FFCC00"/>
                </a:solidFill>
              </a:rPr>
              <a:t>Trainer notes:</a:t>
            </a:r>
          </a:p>
          <a:p>
            <a:pPr eaLnBrk="1" hangingPunct="1">
              <a:spcBef>
                <a:spcPct val="0"/>
              </a:spcBef>
            </a:pPr>
            <a:endParaRPr lang="en-US" dirty="0">
              <a:solidFill>
                <a:srgbClr val="FFCC00"/>
              </a:solidFill>
            </a:endParaRPr>
          </a:p>
          <a:p>
            <a:pPr eaLnBrk="1" hangingPunct="1">
              <a:spcBef>
                <a:spcPct val="0"/>
              </a:spcBef>
            </a:pPr>
            <a:r>
              <a:rPr lang="en-US" dirty="0">
                <a:solidFill>
                  <a:srgbClr val="FFCC00"/>
                </a:solidFill>
              </a:rPr>
              <a:t>Area monitoring</a:t>
            </a:r>
            <a:r>
              <a:rPr lang="en-US" dirty="0"/>
              <a:t> is often used to measure concentration in ambient air prior to, during or after a job or event.  Area monitoring can be used to establish background concentrations, trigger alarms in the event of elevated concentrations and monitor long-term changes in air quality.</a:t>
            </a:r>
          </a:p>
          <a:p>
            <a:pPr eaLnBrk="1" hangingPunct="1">
              <a:spcBef>
                <a:spcPct val="0"/>
              </a:spcBef>
            </a:pPr>
            <a:endParaRPr lang="en-US" dirty="0"/>
          </a:p>
          <a:p>
            <a:pPr eaLnBrk="1" hangingPunct="1">
              <a:spcBef>
                <a:spcPct val="0"/>
              </a:spcBef>
            </a:pPr>
            <a:endParaRPr lang="en-US" dirty="0"/>
          </a:p>
        </p:txBody>
      </p:sp>
    </p:spTree>
    <p:extLst>
      <p:ext uri="{BB962C8B-B14F-4D97-AF65-F5344CB8AC3E}">
        <p14:creationId xmlns:p14="http://schemas.microsoft.com/office/powerpoint/2010/main" val="1386168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w="9525"/>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Trainer notes:</a:t>
            </a:r>
          </a:p>
          <a:p>
            <a:endParaRPr lang="en-US" dirty="0"/>
          </a:p>
          <a:p>
            <a:r>
              <a:rPr lang="en-US" dirty="0"/>
              <a:t>Wipe sampling is another form of area monitoring.  Instead of sampling a known volume of air, a known surface area is sampled or wiped.  Notice the template being used to ensure the area sampled is consistent between samples.  A clean template should be used for each sample to reduce the likelihood of contaminating samples. Currently, there are no standards for nanoparticles</a:t>
            </a:r>
            <a:r>
              <a:rPr lang="en-US" baseline="0" dirty="0"/>
              <a:t> on surfaces. </a:t>
            </a:r>
            <a:endParaRPr lang="en-US" dirty="0"/>
          </a:p>
        </p:txBody>
      </p:sp>
      <p:sp>
        <p:nvSpPr>
          <p:cNvPr id="4" name="Slide Number Placeholder 3"/>
          <p:cNvSpPr>
            <a:spLocks noGrp="1"/>
          </p:cNvSpPr>
          <p:nvPr>
            <p:ph type="sldNum" sz="quarter" idx="5"/>
          </p:nvPr>
        </p:nvSpPr>
        <p:spPr/>
        <p:txBody>
          <a:bodyPr/>
          <a:lstStyle/>
          <a:p>
            <a:pPr>
              <a:defRPr/>
            </a:pPr>
            <a:fld id="{4B219D4A-2D54-4BB2-BE78-2B516C1AA36E}" type="slidenum">
              <a:rPr lang="en-US" smtClean="0"/>
              <a:pPr>
                <a:defRPr/>
              </a:pPr>
              <a:t>18</a:t>
            </a:fld>
            <a:endParaRPr lang="en-US"/>
          </a:p>
        </p:txBody>
      </p:sp>
    </p:spTree>
    <p:extLst>
      <p:ext uri="{BB962C8B-B14F-4D97-AF65-F5344CB8AC3E}">
        <p14:creationId xmlns:p14="http://schemas.microsoft.com/office/powerpoint/2010/main" val="3850190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w="9525"/>
        </p:spPr>
      </p:sp>
      <p:sp>
        <p:nvSpPr>
          <p:cNvPr id="49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4EFDB3-3CA9-4718-B2D1-9AB85A415F09}" type="slidenum">
              <a:rPr lang="en-US" smtClean="0"/>
              <a:pPr fontAlgn="base">
                <a:spcBef>
                  <a:spcPct val="0"/>
                </a:spcBef>
                <a:spcAft>
                  <a:spcPct val="0"/>
                </a:spcAft>
                <a:defRPr/>
              </a:pPr>
              <a:t>19</a:t>
            </a:fld>
            <a:endParaRPr lang="en-US"/>
          </a:p>
        </p:txBody>
      </p:sp>
      <p:sp>
        <p:nvSpPr>
          <p:cNvPr id="62468" name="Rectangle 3"/>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dirty="0">
                <a:solidFill>
                  <a:srgbClr val="FFCC00"/>
                </a:solidFill>
              </a:rPr>
              <a:t>Trainer notes:</a:t>
            </a:r>
          </a:p>
          <a:p>
            <a:pPr eaLnBrk="1" hangingPunct="1">
              <a:spcBef>
                <a:spcPct val="0"/>
              </a:spcBef>
              <a:defRPr/>
            </a:pPr>
            <a:endParaRPr lang="en-US" dirty="0">
              <a:solidFill>
                <a:srgbClr val="FFCC00"/>
              </a:solidFill>
            </a:endParaRPr>
          </a:p>
          <a:p>
            <a:pPr marL="0" lvl="1" eaLnBrk="1" hangingPunct="1">
              <a:spcBef>
                <a:spcPct val="0"/>
              </a:spcBef>
              <a:buFont typeface="Arial" charset="0"/>
              <a:buNone/>
              <a:defRPr/>
            </a:pPr>
            <a:r>
              <a:rPr lang="en-US" dirty="0"/>
              <a:t>Biological monitoring measures contaminants, metabolites or enzymes in the blood, urine or exhaled breath</a:t>
            </a:r>
            <a:r>
              <a:rPr lang="en-US" sz="3600" dirty="0">
                <a:solidFill>
                  <a:schemeClr val="bg2">
                    <a:lumMod val="10000"/>
                  </a:schemeClr>
                </a:solidFill>
                <a:latin typeface="Arial" pitchFamily="34" charset="0"/>
                <a:cs typeface="Arial" pitchFamily="34" charset="0"/>
              </a:rPr>
              <a:t>.  </a:t>
            </a:r>
            <a:endParaRPr lang="en-US" dirty="0"/>
          </a:p>
          <a:p>
            <a:pPr eaLnBrk="1" hangingPunct="1">
              <a:spcBef>
                <a:spcPct val="0"/>
              </a:spcBef>
              <a:defRPr/>
            </a:pPr>
            <a:endParaRPr lang="en-US" dirty="0">
              <a:solidFill>
                <a:srgbClr val="FFCC00"/>
              </a:solidFill>
            </a:endParaRPr>
          </a:p>
          <a:p>
            <a:pPr eaLnBrk="1" hangingPunct="1">
              <a:spcBef>
                <a:spcPct val="0"/>
              </a:spcBef>
              <a:defRPr/>
            </a:pPr>
            <a:endParaRPr lang="en-US" baseline="0" dirty="0">
              <a:solidFill>
                <a:srgbClr val="FFCC00"/>
              </a:solidFill>
            </a:endParaRPr>
          </a:p>
        </p:txBody>
      </p:sp>
    </p:spTree>
    <p:extLst>
      <p:ext uri="{BB962C8B-B14F-4D97-AF65-F5344CB8AC3E}">
        <p14:creationId xmlns:p14="http://schemas.microsoft.com/office/powerpoint/2010/main" val="3184129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Group</a:t>
            </a:r>
            <a:r>
              <a:rPr lang="en-US" baseline="0" dirty="0"/>
              <a:t> exercise: What could we sample?</a:t>
            </a:r>
          </a:p>
          <a:p>
            <a:endParaRPr lang="en-US" dirty="0"/>
          </a:p>
          <a:p>
            <a:r>
              <a:rPr lang="en-US" dirty="0"/>
              <a:t>[Ask</a:t>
            </a:r>
            <a:r>
              <a:rPr lang="en-US" baseline="0" dirty="0"/>
              <a:t> the class to work in their group or pair up and discuss what industrial hygiene sampling method they know about and whether they could be applied to nanoparticles. Tell them to specifically consider these various structures of nanoparticles].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20</a:t>
            </a:fld>
            <a:endParaRPr lang="en-US"/>
          </a:p>
        </p:txBody>
      </p:sp>
    </p:spTree>
    <p:extLst>
      <p:ext uri="{BB962C8B-B14F-4D97-AF65-F5344CB8AC3E}">
        <p14:creationId xmlns:p14="http://schemas.microsoft.com/office/powerpoint/2010/main" val="2518957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Notes:</a:t>
            </a:r>
          </a:p>
          <a:p>
            <a:endParaRPr lang="en-US" dirty="0"/>
          </a:p>
          <a:p>
            <a:r>
              <a:rPr lang="en-US" dirty="0"/>
              <a:t>Point out that there are limitations</a:t>
            </a:r>
            <a:r>
              <a:rPr lang="en-US" baseline="0" dirty="0"/>
              <a:t> to any metric we choose.</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21</a:t>
            </a:fld>
            <a:endParaRPr lang="en-US"/>
          </a:p>
        </p:txBody>
      </p:sp>
    </p:spTree>
    <p:extLst>
      <p:ext uri="{BB962C8B-B14F-4D97-AF65-F5344CB8AC3E}">
        <p14:creationId xmlns:p14="http://schemas.microsoft.com/office/powerpoint/2010/main" val="4032453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a:t>
            </a:r>
            <a:r>
              <a:rPr lang="en-US" baseline="0" dirty="0"/>
              <a:t> Notes:</a:t>
            </a:r>
          </a:p>
          <a:p>
            <a:endParaRPr lang="en-US" baseline="0" dirty="0"/>
          </a:p>
          <a:p>
            <a:r>
              <a:rPr lang="en-US" baseline="0" dirty="0"/>
              <a:t>Take the opportunity to pass out sampling cassettes so folks can see them and make sure they understand that we can definitely use much of the equipment and many of the techniques we have always used in industrial hygiene.</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22</a:t>
            </a:fld>
            <a:endParaRPr lang="en-US"/>
          </a:p>
        </p:txBody>
      </p:sp>
    </p:spTree>
    <p:extLst>
      <p:ext uri="{BB962C8B-B14F-4D97-AF65-F5344CB8AC3E}">
        <p14:creationId xmlns:p14="http://schemas.microsoft.com/office/powerpoint/2010/main" val="3254750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a:t>Trainer Notes:</a:t>
            </a:r>
          </a:p>
          <a:p>
            <a:r>
              <a:rPr lang="en-US" dirty="0"/>
              <a:t>Here are some of the documented effects from small particulate matter of</a:t>
            </a:r>
            <a:r>
              <a:rPr lang="en-US" baseline="0" dirty="0"/>
              <a:t> human origin. </a:t>
            </a:r>
          </a:p>
          <a:p>
            <a:endParaRPr lang="en-US" b="1" baseline="0" dirty="0"/>
          </a:p>
          <a:p>
            <a:r>
              <a:rPr lang="en-US" b="0" i="1" baseline="0" dirty="0"/>
              <a:t>Sources</a:t>
            </a:r>
          </a:p>
          <a:p>
            <a:r>
              <a:rPr lang="en-US" b="0" i="1" baseline="0" dirty="0"/>
              <a:t>Cooking smoke: http://www.who.int/mediacentre/factsheets/fs292/en/index.html</a:t>
            </a:r>
          </a:p>
          <a:p>
            <a:r>
              <a:rPr lang="en-US" b="0" i="1" baseline="0" dirty="0"/>
              <a:t>Diesel exhaust: http://www.arb.ca.gov/research/diesel/diesel-health.htm </a:t>
            </a:r>
          </a:p>
          <a:p>
            <a:r>
              <a:rPr lang="en-US" b="0" i="1" baseline="0" dirty="0"/>
              <a:t>Welding fumes: http://www.osha.gov/SLTC/healthguidelines/weldingfumes/recognition.html</a:t>
            </a:r>
          </a:p>
          <a:p>
            <a:r>
              <a:rPr lang="en-US" b="0" i="1" baseline="0" dirty="0"/>
              <a:t>Industrial effluents: http://oehha.ca.gov/public_info/facts/airkids.html </a:t>
            </a:r>
          </a:p>
          <a:p>
            <a:r>
              <a:rPr lang="en-US" b="0" i="1" baseline="0" dirty="0"/>
              <a:t>Silicosis: http://www.cdc.gov/niosh/92-102.html </a:t>
            </a:r>
            <a:endParaRPr lang="en-US" b="0" i="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a:t>
            </a:fld>
            <a:endParaRPr lang="en-US"/>
          </a:p>
        </p:txBody>
      </p:sp>
    </p:spTree>
    <p:extLst>
      <p:ext uri="{BB962C8B-B14F-4D97-AF65-F5344CB8AC3E}">
        <p14:creationId xmlns:p14="http://schemas.microsoft.com/office/powerpoint/2010/main" val="3369510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w="9525"/>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Trainer notes:</a:t>
            </a:r>
          </a:p>
          <a:p>
            <a:pPr eaLnBrk="1" hangingPunct="1">
              <a:spcBef>
                <a:spcPct val="0"/>
              </a:spcBef>
            </a:pPr>
            <a:endParaRPr lang="en-US" dirty="0"/>
          </a:p>
          <a:p>
            <a:pPr eaLnBrk="1" hangingPunct="1">
              <a:spcBef>
                <a:spcPct val="0"/>
              </a:spcBef>
            </a:pPr>
            <a:r>
              <a:rPr lang="en-US" dirty="0"/>
              <a:t>Active sampling uses a pump to pass contaminated air through media.  Pumps are generally classified as “high flow” if they draw more than 1 liter per minute and “low flow” if they draw less than 1 liter per minute. </a:t>
            </a:r>
          </a:p>
          <a:p>
            <a:pPr eaLnBrk="1" hangingPunct="1">
              <a:spcBef>
                <a:spcPct val="0"/>
              </a:spcBef>
            </a:pPr>
            <a:endParaRPr lang="en-US" dirty="0"/>
          </a:p>
          <a:p>
            <a:pPr eaLnBrk="1" hangingPunct="1">
              <a:spcBef>
                <a:spcPct val="0"/>
              </a:spcBef>
            </a:pPr>
            <a:endParaRPr lang="en-US" dirty="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EB0AAC-4330-4C11-A68B-5179B0A6C7B5}" type="slidenum">
              <a:rPr lang="en-US" smtClean="0"/>
              <a:pPr fontAlgn="base">
                <a:spcBef>
                  <a:spcPct val="0"/>
                </a:spcBef>
                <a:spcAft>
                  <a:spcPct val="0"/>
                </a:spcAft>
                <a:defRPr/>
              </a:pPr>
              <a:t>23</a:t>
            </a:fld>
            <a:endParaRPr lang="en-US"/>
          </a:p>
        </p:txBody>
      </p:sp>
    </p:spTree>
    <p:extLst>
      <p:ext uri="{BB962C8B-B14F-4D97-AF65-F5344CB8AC3E}">
        <p14:creationId xmlns:p14="http://schemas.microsoft.com/office/powerpoint/2010/main" val="131744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24</a:t>
            </a:fld>
            <a:endParaRPr lang="en-US"/>
          </a:p>
        </p:txBody>
      </p:sp>
    </p:spTree>
    <p:extLst>
      <p:ext uri="{BB962C8B-B14F-4D97-AF65-F5344CB8AC3E}">
        <p14:creationId xmlns:p14="http://schemas.microsoft.com/office/powerpoint/2010/main" val="4023318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7747" name="Rectangle 3"/>
          <p:cNvSpPr>
            <a:spLocks noGrp="1" noChangeArrowheads="1"/>
          </p:cNvSpPr>
          <p:nvPr>
            <p:ph type="body" idx="1"/>
          </p:nvPr>
        </p:nvSpPr>
        <p:spPr>
          <a:xfrm>
            <a:off x="914920" y="4191522"/>
            <a:ext cx="5028161" cy="4114800"/>
          </a:xfrm>
        </p:spPr>
        <p:txBody>
          <a:bodyPr lIns="90004" tIns="45002" rIns="90004" bIns="45002"/>
          <a:lstStyle/>
          <a:p>
            <a:r>
              <a:rPr lang="en-US" dirty="0"/>
              <a:t>Draw a line that goes above and below the exposure limit. Show the dip for work stopping at lunch.</a:t>
            </a:r>
          </a:p>
        </p:txBody>
      </p:sp>
      <p:sp>
        <p:nvSpPr>
          <p:cNvPr id="287748" name="Freeform 4"/>
          <p:cNvSpPr>
            <a:spLocks/>
          </p:cNvSpPr>
          <p:nvPr/>
        </p:nvSpPr>
        <p:spPr bwMode="auto">
          <a:xfrm>
            <a:off x="1524347" y="4850705"/>
            <a:ext cx="1675535" cy="330374"/>
          </a:xfrm>
          <a:custGeom>
            <a:avLst/>
            <a:gdLst>
              <a:gd name="T0" fmla="*/ 0 w 1056"/>
              <a:gd name="T1" fmla="*/ 208 h 208"/>
              <a:gd name="T2" fmla="*/ 528 w 1056"/>
              <a:gd name="T3" fmla="*/ 16 h 208"/>
              <a:gd name="T4" fmla="*/ 864 w 1056"/>
              <a:gd name="T5" fmla="*/ 112 h 208"/>
              <a:gd name="T6" fmla="*/ 1056 w 1056"/>
              <a:gd name="T7" fmla="*/ 16 h 208"/>
            </a:gdLst>
            <a:ahLst/>
            <a:cxnLst>
              <a:cxn ang="0">
                <a:pos x="T0" y="T1"/>
              </a:cxn>
              <a:cxn ang="0">
                <a:pos x="T2" y="T3"/>
              </a:cxn>
              <a:cxn ang="0">
                <a:pos x="T4" y="T5"/>
              </a:cxn>
              <a:cxn ang="0">
                <a:pos x="T6" y="T7"/>
              </a:cxn>
            </a:cxnLst>
            <a:rect l="0" t="0" r="r" b="b"/>
            <a:pathLst>
              <a:path w="1056" h="208">
                <a:moveTo>
                  <a:pt x="0" y="208"/>
                </a:moveTo>
                <a:cubicBezTo>
                  <a:pt x="192" y="120"/>
                  <a:pt x="384" y="32"/>
                  <a:pt x="528" y="16"/>
                </a:cubicBezTo>
                <a:cubicBezTo>
                  <a:pt x="672" y="0"/>
                  <a:pt x="776" y="112"/>
                  <a:pt x="864" y="112"/>
                </a:cubicBezTo>
                <a:cubicBezTo>
                  <a:pt x="952" y="112"/>
                  <a:pt x="1004" y="64"/>
                  <a:pt x="1056" y="16"/>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4" tIns="45002" rIns="90004" bIns="45002" anchor="ctr"/>
          <a:lstStyle/>
          <a:p>
            <a:endParaRPr lang="en-US"/>
          </a:p>
        </p:txBody>
      </p:sp>
      <p:sp>
        <p:nvSpPr>
          <p:cNvPr id="287749" name="Freeform 5"/>
          <p:cNvSpPr>
            <a:spLocks/>
          </p:cNvSpPr>
          <p:nvPr/>
        </p:nvSpPr>
        <p:spPr bwMode="auto">
          <a:xfrm>
            <a:off x="3199881" y="4800601"/>
            <a:ext cx="2133773" cy="1244774"/>
          </a:xfrm>
          <a:custGeom>
            <a:avLst/>
            <a:gdLst>
              <a:gd name="T0" fmla="*/ 0 w 1344"/>
              <a:gd name="T1" fmla="*/ 152 h 784"/>
              <a:gd name="T2" fmla="*/ 96 w 1344"/>
              <a:gd name="T3" fmla="*/ 488 h 784"/>
              <a:gd name="T4" fmla="*/ 288 w 1344"/>
              <a:gd name="T5" fmla="*/ 536 h 784"/>
              <a:gd name="T6" fmla="*/ 720 w 1344"/>
              <a:gd name="T7" fmla="*/ 56 h 784"/>
              <a:gd name="T8" fmla="*/ 864 w 1344"/>
              <a:gd name="T9" fmla="*/ 344 h 784"/>
              <a:gd name="T10" fmla="*/ 1056 w 1344"/>
              <a:gd name="T11" fmla="*/ 56 h 784"/>
              <a:gd name="T12" fmla="*/ 1248 w 1344"/>
              <a:gd name="T13" fmla="*/ 680 h 784"/>
              <a:gd name="T14" fmla="*/ 1344 w 1344"/>
              <a:gd name="T15" fmla="*/ 680 h 7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4" h="784">
                <a:moveTo>
                  <a:pt x="0" y="152"/>
                </a:moveTo>
                <a:cubicBezTo>
                  <a:pt x="24" y="288"/>
                  <a:pt x="48" y="424"/>
                  <a:pt x="96" y="488"/>
                </a:cubicBezTo>
                <a:cubicBezTo>
                  <a:pt x="144" y="552"/>
                  <a:pt x="184" y="608"/>
                  <a:pt x="288" y="536"/>
                </a:cubicBezTo>
                <a:cubicBezTo>
                  <a:pt x="392" y="464"/>
                  <a:pt x="624" y="88"/>
                  <a:pt x="720" y="56"/>
                </a:cubicBezTo>
                <a:cubicBezTo>
                  <a:pt x="816" y="24"/>
                  <a:pt x="808" y="344"/>
                  <a:pt x="864" y="344"/>
                </a:cubicBezTo>
                <a:cubicBezTo>
                  <a:pt x="920" y="344"/>
                  <a:pt x="992" y="0"/>
                  <a:pt x="1056" y="56"/>
                </a:cubicBezTo>
                <a:cubicBezTo>
                  <a:pt x="1120" y="112"/>
                  <a:pt x="1200" y="576"/>
                  <a:pt x="1248" y="680"/>
                </a:cubicBezTo>
                <a:cubicBezTo>
                  <a:pt x="1296" y="784"/>
                  <a:pt x="1320" y="732"/>
                  <a:pt x="1344" y="68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4" tIns="45002" rIns="90004" bIns="45002" anchor="ctr"/>
          <a:lstStyle/>
          <a:p>
            <a:endParaRPr lang="en-US"/>
          </a:p>
        </p:txBody>
      </p:sp>
      <p:sp>
        <p:nvSpPr>
          <p:cNvPr id="287750" name="Line 6"/>
          <p:cNvSpPr>
            <a:spLocks noChangeShapeType="1"/>
          </p:cNvSpPr>
          <p:nvPr/>
        </p:nvSpPr>
        <p:spPr bwMode="auto">
          <a:xfrm>
            <a:off x="1218853" y="5029200"/>
            <a:ext cx="419117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4" tIns="45002" rIns="90004" bIns="45002" anchor="ctr"/>
          <a:lstStyle/>
          <a:p>
            <a:endParaRPr lang="en-US"/>
          </a:p>
        </p:txBody>
      </p:sp>
      <p:sp>
        <p:nvSpPr>
          <p:cNvPr id="287751" name="Freeform 7"/>
          <p:cNvSpPr>
            <a:spLocks/>
          </p:cNvSpPr>
          <p:nvPr/>
        </p:nvSpPr>
        <p:spPr bwMode="auto">
          <a:xfrm>
            <a:off x="3179618" y="4952479"/>
            <a:ext cx="20263" cy="76721"/>
          </a:xfrm>
          <a:custGeom>
            <a:avLst/>
            <a:gdLst>
              <a:gd name="T0" fmla="*/ 13 w 13"/>
              <a:gd name="T1" fmla="*/ 48 h 48"/>
              <a:gd name="T2" fmla="*/ 0 w 13"/>
              <a:gd name="T3" fmla="*/ 0 h 48"/>
            </a:gdLst>
            <a:ahLst/>
            <a:cxnLst>
              <a:cxn ang="0">
                <a:pos x="T0" y="T1"/>
              </a:cxn>
              <a:cxn ang="0">
                <a:pos x="T2" y="T3"/>
              </a:cxn>
            </a:cxnLst>
            <a:rect l="0" t="0" r="r" b="b"/>
            <a:pathLst>
              <a:path w="13" h="48">
                <a:moveTo>
                  <a:pt x="13" y="48"/>
                </a:moveTo>
                <a:cubicBezTo>
                  <a:pt x="6" y="28"/>
                  <a:pt x="0" y="8"/>
                  <a:pt x="0" y="0"/>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4" tIns="45002" rIns="90004" bIns="45002" anchor="ctr"/>
          <a:lstStyle/>
          <a:p>
            <a:endParaRPr lang="en-US"/>
          </a:p>
        </p:txBody>
      </p:sp>
      <p:sp>
        <p:nvSpPr>
          <p:cNvPr id="287752" name="Line 8"/>
          <p:cNvSpPr>
            <a:spLocks noChangeShapeType="1"/>
          </p:cNvSpPr>
          <p:nvPr/>
        </p:nvSpPr>
        <p:spPr bwMode="auto">
          <a:xfrm>
            <a:off x="2590454" y="4572000"/>
            <a:ext cx="838546" cy="1066279"/>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4" tIns="45002" rIns="90004" bIns="45002" anchor="ctr"/>
          <a:lstStyle/>
          <a:p>
            <a:endParaRPr lang="en-US"/>
          </a:p>
        </p:txBody>
      </p:sp>
    </p:spTree>
    <p:extLst>
      <p:ext uri="{BB962C8B-B14F-4D97-AF65-F5344CB8AC3E}">
        <p14:creationId xmlns:p14="http://schemas.microsoft.com/office/powerpoint/2010/main" val="1132986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w="9525"/>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solidFill>
                  <a:srgbClr val="FFCC00"/>
                </a:solidFill>
              </a:rPr>
              <a:t>Trainer notes:</a:t>
            </a:r>
          </a:p>
          <a:p>
            <a:pPr eaLnBrk="1" hangingPunct="1">
              <a:spcBef>
                <a:spcPct val="0"/>
              </a:spcBef>
            </a:pPr>
            <a:endParaRPr lang="en-US" dirty="0">
              <a:solidFill>
                <a:srgbClr val="FFCC00"/>
              </a:solidFill>
            </a:endParaRPr>
          </a:p>
          <a:p>
            <a:pPr eaLnBrk="1" hangingPunct="1">
              <a:spcBef>
                <a:spcPct val="0"/>
              </a:spcBef>
            </a:pPr>
            <a:r>
              <a:rPr lang="en-US" dirty="0"/>
              <a:t>Pumps must be calibrated before and after sampling.  Calibration devices are classified as “primary” or “secondary”.  Primary calibration devices are preferred because they directly measure the dimensions of a physical space and are traceable to a standard.  The National Institute of Standards Technology’s (NIST) standards are the most common in the United States.  Examples of primary calibration instruments include a glass bubble burette, a </a:t>
            </a:r>
            <a:r>
              <a:rPr lang="en-US" dirty="0" err="1"/>
              <a:t>spirometer</a:t>
            </a:r>
            <a:r>
              <a:rPr lang="en-US" dirty="0"/>
              <a:t>, similar to those used in doctor’s offices to test lung capacity, and an electronic bubble meter, such as the Bios Defender show here.  Secondary calibration devices do not have a fixed volume, are likely to become less accurate with use and are not traceable to a NIST or other standard.  Examples of secondary calibration devices include </a:t>
            </a:r>
            <a:r>
              <a:rPr lang="en-US" dirty="0" err="1"/>
              <a:t>rotameters</a:t>
            </a:r>
            <a:r>
              <a:rPr lang="en-US" dirty="0"/>
              <a:t>, wet-test meters and dry gas meters.  The dry gas meter used by industrial hygienist operates in much the same way as the natural gas meter on a home.  </a:t>
            </a:r>
          </a:p>
          <a:p>
            <a:pPr eaLnBrk="1" hangingPunct="1">
              <a:spcBef>
                <a:spcPct val="0"/>
              </a:spcBef>
            </a:pPr>
            <a:r>
              <a:rPr lang="en-US" dirty="0">
                <a:solidFill>
                  <a:srgbClr val="FFCC00"/>
                </a:solidFill>
              </a:rPr>
              <a:t>Calibration of sampling pumps should be performed before and after air sampling and with all sampling media inline.  In most cases the post use flow rate is within a few percent of the pre use flow rate and an average flow rate can be determined.  If the flow rates are more than a few percent different then we can not be sure of the sample volume and the sample will likely be considered invalid. </a:t>
            </a:r>
          </a:p>
          <a:p>
            <a:pPr eaLnBrk="1" hangingPunct="1">
              <a:spcBef>
                <a:spcPct val="0"/>
              </a:spcBef>
            </a:pPr>
            <a:endParaRPr lang="en-US" dirty="0"/>
          </a:p>
          <a:p>
            <a:pPr eaLnBrk="1" hangingPunct="1">
              <a:spcBef>
                <a:spcPct val="0"/>
              </a:spcBef>
            </a:pPr>
            <a:endParaRPr lang="en-US" dirty="0"/>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495A9E-B241-4EF8-91C0-5D52B804BE94}" type="slidenum">
              <a:rPr lang="en-US" smtClean="0"/>
              <a:pPr fontAlgn="base">
                <a:spcBef>
                  <a:spcPct val="0"/>
                </a:spcBef>
                <a:spcAft>
                  <a:spcPct val="0"/>
                </a:spcAft>
                <a:defRPr/>
              </a:pPr>
              <a:t>26</a:t>
            </a:fld>
            <a:endParaRPr lang="en-US"/>
          </a:p>
        </p:txBody>
      </p:sp>
    </p:spTree>
    <p:extLst>
      <p:ext uri="{BB962C8B-B14F-4D97-AF65-F5344CB8AC3E}">
        <p14:creationId xmlns:p14="http://schemas.microsoft.com/office/powerpoint/2010/main" val="637285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Notes:</a:t>
            </a:r>
          </a:p>
          <a:p>
            <a:endParaRPr lang="en-US" dirty="0"/>
          </a:p>
          <a:p>
            <a:r>
              <a:rPr lang="en-US" dirty="0"/>
              <a:t>[Ask the</a:t>
            </a:r>
            <a:r>
              <a:rPr lang="en-US" baseline="0" dirty="0"/>
              <a:t> question and let the class tell you that nanoparticles are well below 4 micrometers in at least one dimension so they are respirable.] </a:t>
            </a:r>
          </a:p>
          <a:p>
            <a:endParaRPr lang="en-US" baseline="0" dirty="0"/>
          </a:p>
          <a:p>
            <a:endParaRPr lang="en-US" baseline="0" dirty="0"/>
          </a:p>
          <a:p>
            <a:r>
              <a:rPr lang="en-US" dirty="0"/>
              <a:t>Particles are classified by their penetration. Where do nanoparticles fit?</a:t>
            </a:r>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27</a:t>
            </a:fld>
            <a:endParaRPr lang="en-US"/>
          </a:p>
        </p:txBody>
      </p:sp>
    </p:spTree>
    <p:extLst>
      <p:ext uri="{BB962C8B-B14F-4D97-AF65-F5344CB8AC3E}">
        <p14:creationId xmlns:p14="http://schemas.microsoft.com/office/powerpoint/2010/main" val="1054912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1269C058-4577-42A1-B360-321A5B2BDD34}" type="slidenum">
              <a:rPr lang="en-US" smtClean="0"/>
              <a:pPr>
                <a:defRPr/>
              </a:pPr>
              <a:t>30</a:t>
            </a:fld>
            <a:endParaRPr lang="en-US"/>
          </a:p>
        </p:txBody>
      </p:sp>
    </p:spTree>
    <p:extLst>
      <p:ext uri="{BB962C8B-B14F-4D97-AF65-F5344CB8AC3E}">
        <p14:creationId xmlns:p14="http://schemas.microsoft.com/office/powerpoint/2010/main" val="1412717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160456-2FB2-EC4D-8FA4-2F714AA40B7D}" type="slidenum">
              <a:rPr lang="en-US"/>
              <a:pPr/>
              <a:t>33</a:t>
            </a:fld>
            <a:endParaRPr lang="en-US"/>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solidFill>
                <a:schemeClr val="accent6">
                  <a:lumMod val="50000"/>
                </a:schemeClr>
              </a:solidFill>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accent6">
                    <a:lumMod val="50000"/>
                  </a:schemeClr>
                </a:solidFill>
                <a:latin typeface="Arial" charset="0"/>
              </a:rPr>
              <a:t>A 10 </a:t>
            </a:r>
            <a:r>
              <a:rPr lang="en-US" sz="1200" dirty="0">
                <a:solidFill>
                  <a:schemeClr val="accent6">
                    <a:lumMod val="50000"/>
                  </a:schemeClr>
                </a:solidFill>
                <a:latin typeface="Symbol" charset="2"/>
              </a:rPr>
              <a:t>m</a:t>
            </a:r>
            <a:r>
              <a:rPr lang="en-US" sz="1200" dirty="0">
                <a:solidFill>
                  <a:schemeClr val="accent6">
                    <a:lumMod val="50000"/>
                  </a:schemeClr>
                </a:solidFill>
                <a:latin typeface="Arial" charset="0"/>
              </a:rPr>
              <a:t>m particle weighs the same as one billion 10 nm particles</a:t>
            </a:r>
          </a:p>
          <a:p>
            <a:endParaRPr lang="en-US" dirty="0"/>
          </a:p>
        </p:txBody>
      </p:sp>
    </p:spTree>
    <p:extLst>
      <p:ext uri="{BB962C8B-B14F-4D97-AF65-F5344CB8AC3E}">
        <p14:creationId xmlns:p14="http://schemas.microsoft.com/office/powerpoint/2010/main" val="2407947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D3CA4E-9AC2-6445-A7B5-E392CD94518B}" type="slidenum">
              <a:rPr lang="en-US"/>
              <a:pPr/>
              <a:t>34</a:t>
            </a:fld>
            <a:endParaRPr lang="en-US"/>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r>
              <a:rPr lang="en-US" dirty="0"/>
              <a:t>Trainer Notes:</a:t>
            </a:r>
          </a:p>
          <a:p>
            <a:endParaRPr lang="en-US" dirty="0"/>
          </a:p>
          <a:p>
            <a:r>
              <a:rPr lang="en-US" sz="1200" b="0" dirty="0"/>
              <a:t>Large particles bias mass measurements</a:t>
            </a:r>
            <a:endParaRPr lang="en-US" b="0" dirty="0"/>
          </a:p>
        </p:txBody>
      </p:sp>
    </p:spTree>
    <p:extLst>
      <p:ext uri="{BB962C8B-B14F-4D97-AF65-F5344CB8AC3E}">
        <p14:creationId xmlns:p14="http://schemas.microsoft.com/office/powerpoint/2010/main" val="2000965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35</a:t>
            </a:fld>
            <a:endParaRPr lang="en-US"/>
          </a:p>
        </p:txBody>
      </p:sp>
    </p:spTree>
    <p:extLst>
      <p:ext uri="{BB962C8B-B14F-4D97-AF65-F5344CB8AC3E}">
        <p14:creationId xmlns:p14="http://schemas.microsoft.com/office/powerpoint/2010/main" val="3427241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B5601CBF-62E6-4B1C-8A9C-8EBCE022AC82}" type="slidenum">
              <a:rPr lang="en-US" smtClean="0"/>
              <a:pPr/>
              <a:t>36</a:t>
            </a:fld>
            <a:endParaRPr lang="en-US"/>
          </a:p>
        </p:txBody>
      </p:sp>
    </p:spTree>
    <p:extLst>
      <p:ext uri="{BB962C8B-B14F-4D97-AF65-F5344CB8AC3E}">
        <p14:creationId xmlns:p14="http://schemas.microsoft.com/office/powerpoint/2010/main" val="3621007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a:t>Trainer Notes:</a:t>
            </a:r>
          </a:p>
          <a:p>
            <a:r>
              <a:rPr lang="en-US" dirty="0"/>
              <a:t>The ability of a particle to deposit in</a:t>
            </a:r>
            <a:r>
              <a:rPr lang="en-US" baseline="0" dirty="0"/>
              <a:t> the respiratory tract depends on its size. Particles larger than about 10 microns (10,000 nm) get trapped by the mouth, nose and throat; only particles less than ~10 microns enter the conductive airways (trachea and bronchi). Many of these particles are trapped by mucus and ultimately ingested. </a:t>
            </a:r>
            <a:r>
              <a:rPr lang="en-US" dirty="0"/>
              <a:t>Nanoparticles’ small size permits them to be inhaled into the alveolar (deep) region of the lung where gas exchange occurs. For this reason,</a:t>
            </a:r>
            <a:r>
              <a:rPr lang="en-US" baseline="0" dirty="0"/>
              <a:t> many studies and guidance documents have focused on inhalation as the primary route of exposure to nanoparticles in the workplace.</a:t>
            </a:r>
            <a:endParaRPr lang="en-US" dirty="0"/>
          </a:p>
          <a:p>
            <a:endParaRPr lang="en-US" dirty="0"/>
          </a:p>
          <a:p>
            <a:r>
              <a:rPr lang="en-US" dirty="0"/>
              <a:t>Animal</a:t>
            </a:r>
            <a:r>
              <a:rPr lang="en-US" baseline="0" dirty="0"/>
              <a:t> studies have indicated that nanoparticles in the lung may be able to enter the bloodstream and </a:t>
            </a:r>
            <a:r>
              <a:rPr lang="en-US" baseline="0" dirty="0" err="1"/>
              <a:t>translocate</a:t>
            </a:r>
            <a:r>
              <a:rPr lang="en-US" baseline="0" dirty="0"/>
              <a:t> to other organs.</a:t>
            </a:r>
          </a:p>
          <a:p>
            <a:endParaRPr lang="en-US" baseline="0" dirty="0"/>
          </a:p>
          <a:p>
            <a:r>
              <a:rPr lang="en-US" dirty="0"/>
              <a:t>In many of these studies the nanoparticles were modified to prevent them from</a:t>
            </a:r>
            <a:r>
              <a:rPr lang="en-US" baseline="0" dirty="0"/>
              <a:t> agglomerating together into particles larger than 2-3 microns. Some studies have shown that the primary effect of nanoparticles in the lung was asphyxiation when the particles clumped together and physically blocked the airways. The actual impact of a nanoparticle encountered in the workplace will depend critically on whether or not that nanoparticle agglomerates prior to or after entering the body. </a:t>
            </a:r>
          </a:p>
          <a:p>
            <a:endParaRPr lang="en-US" baseline="0" dirty="0"/>
          </a:p>
          <a:p>
            <a:r>
              <a:rPr lang="en-US" baseline="0" dirty="0"/>
              <a:t>SOURCE</a:t>
            </a:r>
          </a:p>
          <a:p>
            <a:r>
              <a:rPr lang="en-US" baseline="0" dirty="0"/>
              <a:t>Image: http://upload.wikimedia.org/wikipedia/commons/3/36/Respiratory_Tract.png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6</a:t>
            </a:fld>
            <a:endParaRPr lang="en-US"/>
          </a:p>
        </p:txBody>
      </p:sp>
    </p:spTree>
    <p:extLst>
      <p:ext uri="{BB962C8B-B14F-4D97-AF65-F5344CB8AC3E}">
        <p14:creationId xmlns:p14="http://schemas.microsoft.com/office/powerpoint/2010/main" val="478812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18F2D02E-70C0-C74F-8867-3987F525D14A}" type="slidenum">
              <a:rPr lang="en-US"/>
              <a:pPr/>
              <a:t>37</a:t>
            </a:fld>
            <a:endParaRPr lang="en-US"/>
          </a:p>
        </p:txBody>
      </p:sp>
      <p:sp>
        <p:nvSpPr>
          <p:cNvPr id="101379" name="Rectangle 7"/>
          <p:cNvSpPr txBox="1">
            <a:spLocks noGrp="1" noChangeArrowheads="1"/>
          </p:cNvSpPr>
          <p:nvPr/>
        </p:nvSpPr>
        <p:spPr bwMode="auto">
          <a:xfrm>
            <a:off x="3884028" y="8684927"/>
            <a:ext cx="2972421" cy="457513"/>
          </a:xfrm>
          <a:prstGeom prst="rect">
            <a:avLst/>
          </a:prstGeom>
          <a:noFill/>
          <a:ln w="9525">
            <a:noFill/>
            <a:miter lim="800000"/>
            <a:headEnd/>
            <a:tailEnd/>
          </a:ln>
        </p:spPr>
        <p:txBody>
          <a:bodyPr lIns="90036" tIns="45018" rIns="90036" bIns="45018" anchor="b">
            <a:prstTxWarp prst="textNoShape">
              <a:avLst/>
            </a:prstTxWarp>
          </a:bodyPr>
          <a:lstStyle/>
          <a:p>
            <a:pPr algn="r" defTabSz="898847"/>
            <a:fld id="{7EFB6B33-AF5B-A243-BFA7-A714B4289063}" type="slidenum">
              <a:rPr lang="en-US" sz="1200"/>
              <a:pPr algn="r" defTabSz="898847"/>
              <a:t>37</a:t>
            </a:fld>
            <a:endParaRPr lang="en-US" sz="1200" dirty="0"/>
          </a:p>
        </p:txBody>
      </p:sp>
      <p:sp>
        <p:nvSpPr>
          <p:cNvPr id="101380" name="Rectangle 2"/>
          <p:cNvSpPr>
            <a:spLocks noGrp="1" noRot="1" noChangeAspect="1" noChangeArrowheads="1" noTextEdit="1"/>
          </p:cNvSpPr>
          <p:nvPr>
            <p:ph type="sldImg"/>
          </p:nvPr>
        </p:nvSpPr>
        <p:spPr>
          <a:ln/>
        </p:spPr>
      </p:sp>
      <p:sp>
        <p:nvSpPr>
          <p:cNvPr id="101381" name="Rectangle 3"/>
          <p:cNvSpPr>
            <a:spLocks noGrp="1" noChangeArrowheads="1"/>
          </p:cNvSpPr>
          <p:nvPr>
            <p:ph type="body" idx="1"/>
          </p:nvPr>
        </p:nvSpPr>
        <p:spPr>
          <a:noFill/>
          <a:ln/>
        </p:spPr>
        <p:txBody>
          <a:bodyPr lIns="90036" tIns="45018" rIns="90036" bIns="45018"/>
          <a:lstStyle/>
          <a:p>
            <a:pPr eaLnBrk="1" hangingPunct="1"/>
            <a:endParaRPr lang="en-US" dirty="0"/>
          </a:p>
        </p:txBody>
      </p:sp>
    </p:spTree>
    <p:extLst>
      <p:ext uri="{BB962C8B-B14F-4D97-AF65-F5344CB8AC3E}">
        <p14:creationId xmlns:p14="http://schemas.microsoft.com/office/powerpoint/2010/main" val="3160959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Notes:</a:t>
            </a:r>
          </a:p>
          <a:p>
            <a:endParaRPr lang="en-US" dirty="0"/>
          </a:p>
          <a:p>
            <a:r>
              <a:rPr lang="en-US" dirty="0"/>
              <a:t>[Review</a:t>
            </a:r>
            <a:r>
              <a:rPr lang="en-US" baseline="0" dirty="0"/>
              <a:t> this diagram to help students understand why condensation particle counters are able to measure smaller particles than optical counters, but why they can’t provide particle size ranges. The alcohol droplets are all about the same size.]</a:t>
            </a:r>
            <a:endParaRPr lang="en-US" dirty="0"/>
          </a:p>
          <a:p>
            <a:r>
              <a:rPr lang="en-US" dirty="0"/>
              <a:t>This</a:t>
            </a:r>
            <a:r>
              <a:rPr lang="en-US" baseline="0" dirty="0"/>
              <a:t> diagram is reconstituted from a more detailed explanation on the TSI website. They also have a good description of the process: “</a:t>
            </a:r>
            <a:r>
              <a:rPr lang="en-US" sz="1200" b="0" i="0" u="none" strike="noStrike" kern="1200" baseline="0" dirty="0">
                <a:solidFill>
                  <a:schemeClr val="tx1"/>
                </a:solidFill>
                <a:latin typeface="+mn-lt"/>
                <a:ea typeface="+mn-ea"/>
                <a:cs typeface="+mn-cs"/>
              </a:rPr>
              <a:t>In general, laminar-flow CPCs operate by drawing an aerosol sample continuously through a heated saturator, in which alcohol is vaporized and diffuses into the sample stream. Together, the aerosol sample and alcohol vapor pass into a cooled condenser where the alcohol vapor becomes supersaturated and ready to condense. Particles present in the sample stream serve as condensation sites for the alcohol vapor. Once condensation begins, particles grow quickly into larger alcohol droplets and pass through an optical detector where they are counted easily.</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38</a:t>
            </a:fld>
            <a:endParaRPr lang="en-US"/>
          </a:p>
        </p:txBody>
      </p:sp>
    </p:spTree>
    <p:extLst>
      <p:ext uri="{BB962C8B-B14F-4D97-AF65-F5344CB8AC3E}">
        <p14:creationId xmlns:p14="http://schemas.microsoft.com/office/powerpoint/2010/main" val="1881179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1" kern="1200" dirty="0">
              <a:solidFill>
                <a:schemeClr val="tx1"/>
              </a:solidFill>
              <a:latin typeface="Times New Roman" pitchFamily="18" charset="0"/>
              <a:ea typeface="+mn-ea"/>
              <a:cs typeface="+mn-cs"/>
            </a:endParaRPr>
          </a:p>
          <a:p>
            <a:r>
              <a:rPr lang="en-US" sz="1200" b="1" kern="1200" dirty="0">
                <a:solidFill>
                  <a:schemeClr val="tx1"/>
                </a:solidFill>
                <a:latin typeface="Times New Roman" pitchFamily="18" charset="0"/>
                <a:ea typeface="+mn-ea"/>
                <a:cs typeface="+mn-cs"/>
              </a:rPr>
              <a:t>The Series 3936 Scanning Mobility Particle </a:t>
            </a:r>
            <a:r>
              <a:rPr lang="en-US" sz="1200" b="0" u="none" kern="1200" dirty="0">
                <a:solidFill>
                  <a:srgbClr val="644646"/>
                </a:solidFill>
                <a:latin typeface="Times New Roman" pitchFamily="18" charset="0"/>
                <a:ea typeface="+mn-ea"/>
                <a:cs typeface="+mn-cs"/>
              </a:rPr>
              <a:t>Sizer TSI Series 3936 systems feature a versatile Series 3080 Electrostatic Classifier and your choice of Condensation Particle Counter (CPC). The end result is unmatched flexibility due to the many configurations possible. Collectively, SMPS systems measure particles from 2.5 to 1000 nm and display data using up to 167 actual size channels (up to 64 channels per decade).Model 3034 Scanning Mobility Particle SizerThe Model 3034 Scanning Mobility Particle Sizer (SMPS) spectrometer from TSI is a simple alternative to multicomponent systems. It houses an Electrostatic Classifier and a Condensation Particle Counter in the same cabinet. The integrated design means easy transport and quick set up. Th Model 3034 SMPS measures aerosol particles in the size range from 10 to 487 nm. It displays data using 54 size channels (32 channels per decade).Submicrometer Particle </a:t>
            </a:r>
            <a:r>
              <a:rPr lang="en-US" sz="1200" b="0" u="none" kern="1200" dirty="0" err="1">
                <a:solidFill>
                  <a:srgbClr val="644646"/>
                </a:solidFill>
                <a:latin typeface="Times New Roman" pitchFamily="18" charset="0"/>
                <a:ea typeface="+mn-ea"/>
                <a:cs typeface="+mn-cs"/>
              </a:rPr>
              <a:t>SizingTSI</a:t>
            </a:r>
            <a:r>
              <a:rPr lang="en-US" sz="1200" b="0" u="none" kern="1200" dirty="0">
                <a:solidFill>
                  <a:srgbClr val="644646"/>
                </a:solidFill>
                <a:latin typeface="Times New Roman" pitchFamily="18" charset="0"/>
                <a:ea typeface="+mn-ea"/>
                <a:cs typeface="+mn-cs"/>
              </a:rPr>
              <a:t> offers many choices for applications involving submicrometer particle sizing. See detailed descriptions Series 3936 systems and Model 3034.Features and Benefits·  High-resolution measurements of ultrafine particles·         Component and single-box options for specific measurement needs·         Choice of CPC and DMA (Series 3936 systems only) provides the ultimate in sizing flexibility</a:t>
            </a:r>
            <a:endParaRPr lang="en-US" b="0" u="none" dirty="0">
              <a:solidFill>
                <a:srgbClr val="644646"/>
              </a:solidFill>
            </a:endParaRPr>
          </a:p>
        </p:txBody>
      </p:sp>
      <p:sp>
        <p:nvSpPr>
          <p:cNvPr id="4" name="Slide Number Placeholder 3"/>
          <p:cNvSpPr>
            <a:spLocks noGrp="1"/>
          </p:cNvSpPr>
          <p:nvPr>
            <p:ph type="sldNum" sz="quarter" idx="10"/>
          </p:nvPr>
        </p:nvSpPr>
        <p:spPr/>
        <p:txBody>
          <a:bodyPr/>
          <a:lstStyle/>
          <a:p>
            <a:fld id="{B5601CBF-62E6-4B1C-8A9C-8EBCE022AC82}" type="slidenum">
              <a:rPr lang="en-US" smtClean="0"/>
              <a:pPr/>
              <a:t>39</a:t>
            </a:fld>
            <a:endParaRPr lang="en-US"/>
          </a:p>
        </p:txBody>
      </p:sp>
    </p:spTree>
    <p:extLst>
      <p:ext uri="{BB962C8B-B14F-4D97-AF65-F5344CB8AC3E}">
        <p14:creationId xmlns:p14="http://schemas.microsoft.com/office/powerpoint/2010/main" val="4277434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Notes:</a:t>
            </a:r>
          </a:p>
          <a:p>
            <a:endParaRPr lang="en-US" dirty="0"/>
          </a:p>
          <a:p>
            <a:r>
              <a:rPr lang="en-US" dirty="0"/>
              <a:t>[The</a:t>
            </a:r>
            <a:r>
              <a:rPr lang="en-US" baseline="0" dirty="0"/>
              <a:t> key point with this slide is that the graphic of a carbon nanotube on the left doesn’t represent the reality of what they look like in airborne samples, like the aggregated mass of nanotubes on the right.]</a:t>
            </a:r>
          </a:p>
          <a:p>
            <a:endParaRPr lang="en-US" baseline="0" dirty="0"/>
          </a:p>
          <a:p>
            <a:r>
              <a:rPr lang="en-US" baseline="0" dirty="0"/>
              <a:t>NIOSH says 10,000 carbon nanotube combinations are possible.</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42</a:t>
            </a:fld>
            <a:endParaRPr lang="en-US"/>
          </a:p>
        </p:txBody>
      </p:sp>
    </p:spTree>
    <p:extLst>
      <p:ext uri="{BB962C8B-B14F-4D97-AF65-F5344CB8AC3E}">
        <p14:creationId xmlns:p14="http://schemas.microsoft.com/office/powerpoint/2010/main" val="17299491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a:t>
            </a:r>
            <a:r>
              <a:rPr lang="en-US" baseline="0" dirty="0"/>
              <a:t> Notes:</a:t>
            </a:r>
          </a:p>
          <a:p>
            <a:endParaRPr lang="en-US" baseline="0" dirty="0"/>
          </a:p>
          <a:p>
            <a:r>
              <a:rPr lang="en-US" dirty="0"/>
              <a:t>The counting protocols will be similar to asbestos TEM methods now in place.</a:t>
            </a:r>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43</a:t>
            </a:fld>
            <a:endParaRPr lang="en-US"/>
          </a:p>
        </p:txBody>
      </p:sp>
    </p:spTree>
    <p:extLst>
      <p:ext uri="{BB962C8B-B14F-4D97-AF65-F5344CB8AC3E}">
        <p14:creationId xmlns:p14="http://schemas.microsoft.com/office/powerpoint/2010/main" val="1362038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Notes:</a:t>
            </a:r>
          </a:p>
          <a:p>
            <a:endParaRPr lang="en-US" dirty="0"/>
          </a:p>
          <a:p>
            <a:r>
              <a:rPr lang="en-US" dirty="0"/>
              <a:t>Electron microscopy is the gold standard. It allows:</a:t>
            </a:r>
          </a:p>
          <a:p>
            <a:endParaRPr lang="en-US" dirty="0"/>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dirty="0"/>
              <a:t>Characterization of bulk material for comparison to airborne particles</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en-US" sz="1200" dirty="0">
                <a:latin typeface="+mn-lt"/>
              </a:rPr>
              <a:t>Indication of the presence of specific engineered nanomaterial (ENM)</a:t>
            </a:r>
          </a:p>
          <a:p>
            <a:pPr marL="0" marR="0" indent="0" algn="l" defTabSz="914400" rtl="0" eaLnBrk="0" fontAlgn="base" latinLnBrk="0" hangingPunct="0">
              <a:lnSpc>
                <a:spcPct val="100000"/>
              </a:lnSpc>
              <a:spcBef>
                <a:spcPct val="30000"/>
              </a:spcBef>
              <a:spcAft>
                <a:spcPct val="0"/>
              </a:spcAft>
              <a:buClrTx/>
              <a:buSzTx/>
              <a:buFont typeface="Arial"/>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45</a:t>
            </a:fld>
            <a:endParaRPr lang="en-US"/>
          </a:p>
        </p:txBody>
      </p:sp>
    </p:spTree>
    <p:extLst>
      <p:ext uri="{BB962C8B-B14F-4D97-AF65-F5344CB8AC3E}">
        <p14:creationId xmlns:p14="http://schemas.microsoft.com/office/powerpoint/2010/main" val="3451151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Notes:</a:t>
            </a:r>
          </a:p>
          <a:p>
            <a:endParaRPr lang="en-US" dirty="0"/>
          </a:p>
          <a:p>
            <a:r>
              <a:rPr lang="en-US" sz="800" kern="1200" dirty="0">
                <a:solidFill>
                  <a:schemeClr val="tx1"/>
                </a:solidFill>
                <a:latin typeface="+mn-lt"/>
                <a:ea typeface="+mn-ea"/>
                <a:cs typeface="+mn-cs"/>
              </a:rPr>
              <a:t>Transmission electron microscopy methods resemble asbestos analysis.</a:t>
            </a:r>
          </a:p>
          <a:p>
            <a:endParaRPr lang="en-US" sz="800" kern="1200" dirty="0">
              <a:solidFill>
                <a:schemeClr val="tx1"/>
              </a:solidFill>
              <a:latin typeface="+mn-lt"/>
              <a:ea typeface="+mn-ea"/>
              <a:cs typeface="+mn-cs"/>
            </a:endParaRPr>
          </a:p>
          <a:p>
            <a:r>
              <a:rPr lang="en-US" sz="800" kern="1200" dirty="0">
                <a:solidFill>
                  <a:schemeClr val="tx1"/>
                </a:solidFill>
                <a:latin typeface="+mn-lt"/>
                <a:ea typeface="+mn-ea"/>
                <a:cs typeface="+mn-cs"/>
              </a:rPr>
              <a:t>[Make the point of indicating how small the TEM grid that holds the sample.</a:t>
            </a:r>
            <a:r>
              <a:rPr lang="en-US" sz="800" kern="1200" baseline="0" dirty="0">
                <a:solidFill>
                  <a:schemeClr val="tx1"/>
                </a:solidFill>
                <a:latin typeface="+mn-lt"/>
                <a:ea typeface="+mn-ea"/>
                <a:cs typeface="+mn-cs"/>
              </a:rPr>
              <a:t> It is helpful for those familiar with phase contrast microscopy to see how much smaller the section of filter is that gets onto the grid compared with the pie wedge that is cut out and mounted on a standard glass slide for PCM.]</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46</a:t>
            </a:fld>
            <a:endParaRPr lang="en-US"/>
          </a:p>
        </p:txBody>
      </p:sp>
    </p:spTree>
    <p:extLst>
      <p:ext uri="{BB962C8B-B14F-4D97-AF65-F5344CB8AC3E}">
        <p14:creationId xmlns:p14="http://schemas.microsoft.com/office/powerpoint/2010/main" val="633220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Notes:</a:t>
            </a:r>
          </a:p>
          <a:p>
            <a:endParaRPr lang="en-US" dirty="0"/>
          </a:p>
          <a:p>
            <a:r>
              <a:rPr lang="en-US" dirty="0"/>
              <a:t>TEM</a:t>
            </a:r>
            <a:r>
              <a:rPr lang="en-US" baseline="0" dirty="0"/>
              <a:t> allows several measurements:</a:t>
            </a:r>
          </a:p>
          <a:p>
            <a:pPr marL="171450" indent="-171450" eaLnBrk="1" hangingPunct="1">
              <a:buFont typeface="Arial"/>
              <a:buChar char="•"/>
            </a:pPr>
            <a:r>
              <a:rPr lang="en-US" dirty="0"/>
              <a:t>Morphology </a:t>
            </a:r>
          </a:p>
          <a:p>
            <a:pPr marL="171450" indent="-171450" eaLnBrk="1" hangingPunct="1">
              <a:buFont typeface="Arial"/>
              <a:buChar char="•"/>
            </a:pPr>
            <a:r>
              <a:rPr lang="en-US" dirty="0"/>
              <a:t>EDS (EDXA) for chemical composition</a:t>
            </a:r>
          </a:p>
          <a:p>
            <a:pPr marL="171450" indent="-171450">
              <a:buFont typeface="Arial"/>
              <a:buChar char="•"/>
            </a:pPr>
            <a:r>
              <a:rPr lang="en-US" dirty="0"/>
              <a:t>Particle count </a:t>
            </a:r>
          </a:p>
          <a:p>
            <a:pPr marL="171450" indent="-171450">
              <a:buFont typeface="Arial"/>
              <a:buChar char="•"/>
            </a:pPr>
            <a:r>
              <a:rPr lang="en-US" dirty="0"/>
              <a:t>Particle length and diameter</a:t>
            </a:r>
          </a:p>
          <a:p>
            <a:endParaRPr lang="en-US" dirty="0"/>
          </a:p>
          <a:p>
            <a:r>
              <a:rPr lang="en-US" dirty="0"/>
              <a:t>[Point out</a:t>
            </a:r>
            <a:r>
              <a:rPr lang="en-US" baseline="0" dirty="0"/>
              <a:t> that this is the strength of TEM: you can see the shape of the particles to compare to the raw stock, you can use the electron beam to generate x-rays that are characteristic for each element thus identifying the chemical composition, you can count particles (as long as you have counting rules) and you can measure the particles length and diameter. For a tube, with a measured length and diameter, you can determine volume and choose a density to calculate mass.]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47</a:t>
            </a:fld>
            <a:endParaRPr lang="en-US"/>
          </a:p>
        </p:txBody>
      </p:sp>
    </p:spTree>
    <p:extLst>
      <p:ext uri="{BB962C8B-B14F-4D97-AF65-F5344CB8AC3E}">
        <p14:creationId xmlns:p14="http://schemas.microsoft.com/office/powerpoint/2010/main" val="136276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Notes:</a:t>
            </a:r>
          </a:p>
          <a:p>
            <a:endParaRPr lang="en-US" dirty="0"/>
          </a:p>
          <a:p>
            <a:r>
              <a:rPr lang="en-US" b="1" dirty="0"/>
              <a:t>Elemental analysis for metals allows better characterization:</a:t>
            </a:r>
          </a:p>
          <a:p>
            <a:endParaRPr lang="en-US" b="1" dirty="0"/>
          </a:p>
          <a:p>
            <a:pPr>
              <a:buSzPct val="100000"/>
              <a:buFont typeface="Arial" pitchFamily="34" charset="0"/>
              <a:buChar char="•"/>
              <a:defRPr/>
            </a:pPr>
            <a:r>
              <a:rPr lang="en-US" sz="1200" dirty="0"/>
              <a:t> NIOSH recommends sampling high emission areas: both breathing zone and area</a:t>
            </a:r>
          </a:p>
          <a:p>
            <a:pPr>
              <a:buSzPct val="100000"/>
              <a:buFont typeface="Arial" pitchFamily="34" charset="0"/>
              <a:buChar char="•"/>
              <a:defRPr/>
            </a:pPr>
            <a:r>
              <a:rPr lang="en-US" sz="1200" dirty="0"/>
              <a:t> Conduct elemental analysis (NIOSH 7300, metals with ICP)</a:t>
            </a:r>
          </a:p>
          <a:p>
            <a:pPr>
              <a:buSzPct val="100000"/>
              <a:buFont typeface="Arial" pitchFamily="34" charset="0"/>
              <a:buChar char="•"/>
              <a:defRPr/>
            </a:pPr>
            <a:r>
              <a:rPr lang="en-US" sz="1200" dirty="0"/>
              <a:t> Characterize and verify by TEM</a:t>
            </a:r>
          </a:p>
          <a:p>
            <a:pPr>
              <a:buSzPct val="100000"/>
              <a:buFont typeface="Arial" pitchFamily="34" charset="0"/>
              <a:buChar char="•"/>
              <a:defRPr/>
            </a:pPr>
            <a:endParaRPr lang="en-US" sz="1200" dirty="0"/>
          </a:p>
          <a:p>
            <a:pPr>
              <a:buSzPct val="100000"/>
              <a:buFont typeface="Arial" pitchFamily="34" charset="0"/>
              <a:buNone/>
              <a:defRPr/>
            </a:pPr>
            <a:r>
              <a:rPr lang="en-US" sz="1200" dirty="0"/>
              <a:t>[Some nanoparticles are metal</a:t>
            </a:r>
            <a:r>
              <a:rPr lang="en-US" sz="1200" baseline="0" dirty="0"/>
              <a:t>s or oxides of metals so Inductively coupled plasma analysis will detect them in low concentrations. Additionally, metals, such as iron, nickel and cobalt, are used as catalysts for the production of  carbon nanotubes.] </a:t>
            </a: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48</a:t>
            </a:fld>
            <a:endParaRPr lang="en-US"/>
          </a:p>
        </p:txBody>
      </p:sp>
    </p:spTree>
    <p:extLst>
      <p:ext uri="{BB962C8B-B14F-4D97-AF65-F5344CB8AC3E}">
        <p14:creationId xmlns:p14="http://schemas.microsoft.com/office/powerpoint/2010/main" val="24906541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Notes:</a:t>
            </a:r>
          </a:p>
          <a:p>
            <a:endParaRPr lang="en-US" dirty="0"/>
          </a:p>
          <a:p>
            <a:r>
              <a:rPr lang="en-US" sz="1200" dirty="0"/>
              <a:t>NIOSH analysis of metal reactor cleanout provides good example of EM capabilities</a:t>
            </a:r>
          </a:p>
          <a:p>
            <a:endParaRPr lang="en-US" sz="1200" dirty="0"/>
          </a:p>
          <a:p>
            <a:r>
              <a:rPr lang="en-US" sz="1200" dirty="0"/>
              <a:t>[Use a laser pointer to illustrate</a:t>
            </a:r>
            <a:r>
              <a:rPr lang="en-US" sz="1200" baseline="0" dirty="0"/>
              <a:t> how focused the beam of a TEM is to perform Energy Dispersive analysis of the materials to determine its elemental composition. Production of many </a:t>
            </a:r>
            <a:r>
              <a:rPr lang="en-US" sz="1200" baseline="0" dirty="0" err="1"/>
              <a:t>nanomaterials</a:t>
            </a:r>
            <a:r>
              <a:rPr lang="en-US" sz="1200" baseline="0" dirty="0"/>
              <a:t> requires metal catalysts and EDS analysis will show that as a peak.]</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49</a:t>
            </a:fld>
            <a:endParaRPr lang="en-US"/>
          </a:p>
        </p:txBody>
      </p:sp>
    </p:spTree>
    <p:extLst>
      <p:ext uri="{BB962C8B-B14F-4D97-AF65-F5344CB8AC3E}">
        <p14:creationId xmlns:p14="http://schemas.microsoft.com/office/powerpoint/2010/main" val="3441620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a:t>Trainer Notes:</a:t>
            </a:r>
          </a:p>
          <a:p>
            <a:r>
              <a:rPr lang="en-US" dirty="0"/>
              <a:t>The growing body of research into</a:t>
            </a:r>
            <a:r>
              <a:rPr lang="en-US" baseline="0" dirty="0"/>
              <a:t> the hazards of inhalation exposure of nanomaterials demonstrates the potential for unwanted health outcomes </a:t>
            </a:r>
            <a:r>
              <a:rPr lang="en-US" i="1" baseline="0" dirty="0"/>
              <a:t>IF</a:t>
            </a:r>
            <a:r>
              <a:rPr lang="en-US" i="0" baseline="0" dirty="0"/>
              <a:t> there is exposure. Not all types of nanoparticles have demonstrated these hazards and not all the research has been done on commercially relevant forms of the nanoparticles. With those caveats in mind here are some examples of significant findings from the hazard literature.</a:t>
            </a:r>
          </a:p>
          <a:p>
            <a:endParaRPr lang="en-US" i="0" baseline="0" dirty="0"/>
          </a:p>
          <a:p>
            <a:r>
              <a:rPr lang="en-US" i="0" baseline="0" dirty="0"/>
              <a:t>The image shows a multi-walled carbon nanotube penetrating the alveolar epithelium. This is significant because it suggests that MWNTs that get into the lung have the potential to penetrate the </a:t>
            </a:r>
            <a:r>
              <a:rPr lang="en-US" i="0" baseline="0" dirty="0" err="1"/>
              <a:t>epitehlium</a:t>
            </a:r>
            <a:r>
              <a:rPr lang="en-US" i="0" baseline="0" dirty="0"/>
              <a:t> and get into the space where </a:t>
            </a:r>
            <a:r>
              <a:rPr lang="en-US" i="0" baseline="0" dirty="0" err="1"/>
              <a:t>mesothelioma</a:t>
            </a:r>
            <a:r>
              <a:rPr lang="en-US" i="0" baseline="0" dirty="0"/>
              <a:t> originates.</a:t>
            </a:r>
          </a:p>
          <a:p>
            <a:endParaRPr lang="en-US" i="0" baseline="0" dirty="0"/>
          </a:p>
          <a:p>
            <a:pPr indent="182880">
              <a:buFont typeface="Arial" pitchFamily="34" charset="0"/>
              <a:buChar char="•"/>
            </a:pPr>
            <a:r>
              <a:rPr lang="en-US" i="0" baseline="0" dirty="0"/>
              <a:t>Certain multi-walled carbon nanotubes were able to induce fibrosis and </a:t>
            </a:r>
            <a:r>
              <a:rPr lang="en-US" i="0" baseline="0" dirty="0" err="1"/>
              <a:t>mesothelioma</a:t>
            </a:r>
            <a:r>
              <a:rPr lang="en-US" i="0" baseline="0" dirty="0"/>
              <a:t>-like symptoms when instilled in rodent lungs. The effect was observed for long, stiff nanotubes (that resemble the shape of the harmful form of asbestos) but not for short, tangled nanotubes. The researchers hypothesized that the mechanism of injury was similar to asbestos because of the fibrous nature of stiff nanotubes. </a:t>
            </a:r>
          </a:p>
          <a:p>
            <a:pPr indent="182880">
              <a:buFont typeface="Arial" pitchFamily="34" charset="0"/>
              <a:buChar char="•"/>
            </a:pPr>
            <a:r>
              <a:rPr lang="en-US" i="0" baseline="0" dirty="0"/>
              <a:t>Single-walled carbon nanotubes and titanium dioxide nanoparticles have been implicated in the formation of arterial plaques</a:t>
            </a:r>
          </a:p>
          <a:p>
            <a:pPr indent="182880">
              <a:buFont typeface="Arial" pitchFamily="34" charset="0"/>
              <a:buChar char="•"/>
            </a:pPr>
            <a:r>
              <a:rPr lang="en-US" i="0" baseline="0" dirty="0"/>
              <a:t>Certain nanoscale metals and metal oxides have been shown to travel along the olfactory nerve and get into the brain. </a:t>
            </a:r>
          </a:p>
          <a:p>
            <a:pPr indent="182880">
              <a:buFont typeface="Arial" pitchFamily="34" charset="0"/>
              <a:buNone/>
            </a:pPr>
            <a:endParaRPr lang="en-US" i="0" baseline="0" dirty="0"/>
          </a:p>
          <a:p>
            <a:pPr indent="182880">
              <a:buFont typeface="Arial" pitchFamily="34" charset="0"/>
              <a:buNone/>
            </a:pPr>
            <a:r>
              <a:rPr lang="en-US" i="0" baseline="0" dirty="0"/>
              <a:t>Sources</a:t>
            </a:r>
          </a:p>
          <a:p>
            <a:pPr marL="0" marR="0" indent="18288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err="1"/>
              <a:t>Mesothelioma</a:t>
            </a:r>
            <a:r>
              <a:rPr lang="en-US" dirty="0"/>
              <a:t>: Nature Nanotechnology 3, 423 - 428 (2008)  and The Journal of Toxicological Sciences Vol. 33 (2008) , No. 1 February 105-116</a:t>
            </a:r>
          </a:p>
          <a:p>
            <a:pPr indent="182880">
              <a:buFont typeface="Arial" pitchFamily="34" charset="0"/>
              <a:buChar char="•"/>
            </a:pPr>
            <a:r>
              <a:rPr lang="en-US" dirty="0"/>
              <a:t>Cardiovascular: Environ Health </a:t>
            </a:r>
            <a:r>
              <a:rPr lang="en-US" dirty="0" err="1"/>
              <a:t>Perspect</a:t>
            </a:r>
            <a:r>
              <a:rPr lang="en-US" dirty="0"/>
              <a:t> 115 (3): 377–382 (2007)</a:t>
            </a:r>
          </a:p>
          <a:p>
            <a:pPr indent="182880">
              <a:buFont typeface="Arial" pitchFamily="34" charset="0"/>
              <a:buChar char="•"/>
            </a:pPr>
            <a:r>
              <a:rPr lang="en-US" dirty="0"/>
              <a:t>Olfactory: Journal of Nanoscience and Nanotechnology, 9(8): 4996-5007 (August 2009) and Environmental Health Perspectives Volume 114, Number 8, August 2006 </a:t>
            </a:r>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7</a:t>
            </a:fld>
            <a:endParaRPr lang="en-US"/>
          </a:p>
        </p:txBody>
      </p:sp>
    </p:spTree>
    <p:extLst>
      <p:ext uri="{BB962C8B-B14F-4D97-AF65-F5344CB8AC3E}">
        <p14:creationId xmlns:p14="http://schemas.microsoft.com/office/powerpoint/2010/main" val="13492961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are shots from NIOSH of a worker in full protective clothing harvesting single-walled carbon nanotubes from a carbon arc reactor inside an enclosed work area. Note the reflection in the glass. The lower image is a TEM shot of SWCNTs collected in the breathing zone of that worker. Point out that the black dots are metal catalyst that wasn’t cleaned from the final product.</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50</a:t>
            </a:fld>
            <a:endParaRPr lang="en-US"/>
          </a:p>
        </p:txBody>
      </p:sp>
    </p:spTree>
    <p:extLst>
      <p:ext uri="{BB962C8B-B14F-4D97-AF65-F5344CB8AC3E}">
        <p14:creationId xmlns:p14="http://schemas.microsoft.com/office/powerpoint/2010/main" val="2119093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a:t>Trainer Notes:</a:t>
            </a:r>
          </a:p>
          <a:p>
            <a:r>
              <a:rPr lang="en-US" dirty="0"/>
              <a:t>Research on skin as a route of exposure is more limited than that on inhalation. The methods for measuring</a:t>
            </a:r>
            <a:r>
              <a:rPr lang="en-US" baseline="0" dirty="0"/>
              <a:t> skin penetration are still evolving and better validation and standardization are needed.</a:t>
            </a:r>
          </a:p>
          <a:p>
            <a:r>
              <a:rPr lang="en-US" baseline="0" dirty="0"/>
              <a:t>Dozens of papers demonstrate the ability of intact skin to protect against penetration of nanoparticles beyond the surface layers of the skin. This is particularly evident for titanium dioxide and zinc oxide nanoparticles used in topical sunscreens. </a:t>
            </a:r>
          </a:p>
          <a:p>
            <a:endParaRPr lang="en-US" baseline="0" dirty="0"/>
          </a:p>
          <a:p>
            <a:r>
              <a:rPr lang="en-US" baseline="0" dirty="0"/>
              <a:t>Fluorescently tagged polysaccharide (</a:t>
            </a:r>
            <a:r>
              <a:rPr lang="en-US" baseline="0" dirty="0" err="1"/>
              <a:t>dextran</a:t>
            </a:r>
            <a:r>
              <a:rPr lang="en-US" baseline="0" dirty="0"/>
              <a:t>) beads of 500- and 1000-nm diameter were found to penetrate to the dermis when the skin was mechanically flexed. Silver nanoparticles embedded in a wound dressing caused elevated levels of silver to be detected in plasma and urine and graying of the skin (</a:t>
            </a:r>
            <a:r>
              <a:rPr lang="en-US" baseline="0" dirty="0" err="1"/>
              <a:t>argyria</a:t>
            </a:r>
            <a:r>
              <a:rPr lang="en-US" baseline="0" dirty="0"/>
              <a:t>) of a burn patient.</a:t>
            </a:r>
          </a:p>
          <a:p>
            <a:endParaRPr lang="en-US" baseline="0" dirty="0"/>
          </a:p>
          <a:p>
            <a:r>
              <a:rPr lang="en-US" baseline="0" dirty="0"/>
              <a:t>Quantum dots of various sizes, surface coatings and shapes were found to penetrate intact skin to the epidermal and dermal layers within 8 hours. The researchers concluded that the time scale (typical work day) and dosage were relevant for occupational exposures. </a:t>
            </a:r>
            <a:endParaRPr lang="en-US" dirty="0"/>
          </a:p>
          <a:p>
            <a:endParaRPr lang="en-US" dirty="0"/>
          </a:p>
          <a:p>
            <a:r>
              <a:rPr lang="en-US" dirty="0"/>
              <a:t>Sources</a:t>
            </a:r>
          </a:p>
          <a:p>
            <a:r>
              <a:rPr lang="en-US" sz="1200" kern="1200" baseline="0" dirty="0" err="1">
                <a:solidFill>
                  <a:schemeClr val="tx1"/>
                </a:solidFill>
                <a:latin typeface="+mn-lt"/>
                <a:ea typeface="+mn-ea"/>
                <a:cs typeface="+mn-cs"/>
              </a:rPr>
              <a:t>Int</a:t>
            </a:r>
            <a:r>
              <a:rPr lang="en-US" sz="1200" kern="1200" baseline="0" dirty="0">
                <a:solidFill>
                  <a:schemeClr val="tx1"/>
                </a:solidFill>
                <a:latin typeface="+mn-lt"/>
                <a:ea typeface="+mn-ea"/>
                <a:cs typeface="+mn-cs"/>
              </a:rPr>
              <a:t> Arch </a:t>
            </a:r>
            <a:r>
              <a:rPr lang="en-US" sz="1200" kern="1200" baseline="0" dirty="0" err="1">
                <a:solidFill>
                  <a:schemeClr val="tx1"/>
                </a:solidFill>
                <a:latin typeface="+mn-lt"/>
                <a:ea typeface="+mn-ea"/>
                <a:cs typeface="+mn-cs"/>
              </a:rPr>
              <a:t>Occup</a:t>
            </a:r>
            <a:r>
              <a:rPr lang="en-US" sz="1200" kern="1200" baseline="0" dirty="0">
                <a:solidFill>
                  <a:schemeClr val="tx1"/>
                </a:solidFill>
                <a:latin typeface="+mn-lt"/>
                <a:ea typeface="+mn-ea"/>
                <a:cs typeface="+mn-cs"/>
              </a:rPr>
              <a:t> Environ Health (2009) 82:1043–1055</a:t>
            </a:r>
          </a:p>
          <a:p>
            <a:r>
              <a:rPr lang="en-US" sz="1200" kern="1200" baseline="0" dirty="0">
                <a:solidFill>
                  <a:schemeClr val="tx1"/>
                </a:solidFill>
                <a:latin typeface="+mn-lt"/>
                <a:ea typeface="+mn-ea"/>
                <a:cs typeface="+mn-cs"/>
              </a:rPr>
              <a:t>IMAGE: http://en.wikipedia.org/wiki/File:HumanSkinDiagram.jpg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8</a:t>
            </a:fld>
            <a:endParaRPr lang="en-US"/>
          </a:p>
        </p:txBody>
      </p:sp>
    </p:spTree>
    <p:extLst>
      <p:ext uri="{BB962C8B-B14F-4D97-AF65-F5344CB8AC3E}">
        <p14:creationId xmlns:p14="http://schemas.microsoft.com/office/powerpoint/2010/main" val="1952871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a:t>Trainer Notes:</a:t>
            </a:r>
          </a:p>
          <a:p>
            <a:r>
              <a:rPr lang="en-US" dirty="0"/>
              <a:t>Dozens of studies have</a:t>
            </a:r>
            <a:r>
              <a:rPr lang="en-US" baseline="0" dirty="0"/>
              <a:t> tested toxicity of various nanoparticles to human skin cells in culture. Oxides, metals, quantum dots and carbonaceous nanoparticles have all demonstrated the ability to damage skin cells through a variety of mechanisms, most notably as a result of oxidative stress. </a:t>
            </a:r>
            <a:endParaRPr lang="en-US" dirty="0"/>
          </a:p>
          <a:p>
            <a:r>
              <a:rPr lang="en-US" dirty="0"/>
              <a:t>Source</a:t>
            </a:r>
          </a:p>
          <a:p>
            <a:pPr indent="182880">
              <a:buFont typeface="Arial" pitchFamily="34" charset="0"/>
              <a:buChar char="•"/>
            </a:pPr>
            <a:r>
              <a:rPr lang="en-US" sz="1200" kern="1200" baseline="0" dirty="0">
                <a:solidFill>
                  <a:schemeClr val="tx1"/>
                </a:solidFill>
                <a:latin typeface="+mn-lt"/>
                <a:ea typeface="+mn-ea"/>
                <a:cs typeface="+mn-cs"/>
              </a:rPr>
              <a:t>Review of dermal toxicity literature: </a:t>
            </a:r>
            <a:r>
              <a:rPr lang="en-US" sz="1200" kern="1200" baseline="0" dirty="0" err="1">
                <a:solidFill>
                  <a:schemeClr val="tx1"/>
                </a:solidFill>
                <a:latin typeface="+mn-lt"/>
                <a:ea typeface="+mn-ea"/>
                <a:cs typeface="+mn-cs"/>
              </a:rPr>
              <a:t>Int</a:t>
            </a:r>
            <a:r>
              <a:rPr lang="en-US" sz="1200" kern="1200" baseline="0" dirty="0">
                <a:solidFill>
                  <a:schemeClr val="tx1"/>
                </a:solidFill>
                <a:latin typeface="+mn-lt"/>
                <a:ea typeface="+mn-ea"/>
                <a:cs typeface="+mn-cs"/>
              </a:rPr>
              <a:t> Arch </a:t>
            </a:r>
            <a:r>
              <a:rPr lang="en-US" sz="1200" kern="1200" baseline="0" dirty="0" err="1">
                <a:solidFill>
                  <a:schemeClr val="tx1"/>
                </a:solidFill>
                <a:latin typeface="+mn-lt"/>
                <a:ea typeface="+mn-ea"/>
                <a:cs typeface="+mn-cs"/>
              </a:rPr>
              <a:t>Occup</a:t>
            </a:r>
            <a:r>
              <a:rPr lang="en-US" sz="1200" kern="1200" baseline="0" dirty="0">
                <a:solidFill>
                  <a:schemeClr val="tx1"/>
                </a:solidFill>
                <a:latin typeface="+mn-lt"/>
                <a:ea typeface="+mn-ea"/>
                <a:cs typeface="+mn-cs"/>
              </a:rPr>
              <a:t> Environ Health (2009) 82:1043–1055</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9</a:t>
            </a:fld>
            <a:endParaRPr lang="en-US"/>
          </a:p>
        </p:txBody>
      </p:sp>
    </p:spTree>
    <p:extLst>
      <p:ext uri="{BB962C8B-B14F-4D97-AF65-F5344CB8AC3E}">
        <p14:creationId xmlns:p14="http://schemas.microsoft.com/office/powerpoint/2010/main" val="3810503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a:t>Trainer Notes:</a:t>
            </a:r>
          </a:p>
          <a:p>
            <a:r>
              <a:rPr lang="en-US" dirty="0"/>
              <a:t>Unintentional ingestion of nanoparticles may result subsequent</a:t>
            </a:r>
            <a:r>
              <a:rPr lang="en-US" baseline="0" dirty="0"/>
              <a:t> to inhalation  when mucus moves up out of the respiratory tract and is swallowed. (This clearance mechanism is called the </a:t>
            </a:r>
            <a:r>
              <a:rPr lang="en-US" baseline="0" dirty="0" err="1"/>
              <a:t>mucociliary</a:t>
            </a:r>
            <a:r>
              <a:rPr lang="en-US" baseline="0" dirty="0"/>
              <a:t> escalator.)</a:t>
            </a:r>
          </a:p>
          <a:p>
            <a:endParaRPr lang="en-US" dirty="0"/>
          </a:p>
          <a:p>
            <a:r>
              <a:rPr lang="en-US" dirty="0"/>
              <a:t>And, as is the case with other substances in the workplace, poor work practices, such</a:t>
            </a:r>
            <a:r>
              <a:rPr lang="en-US" baseline="0" dirty="0"/>
              <a:t> as eating or smoking in the work area, can result in unintentional ingestion.</a:t>
            </a:r>
            <a:endParaRPr lang="en-US" dirty="0"/>
          </a:p>
          <a:p>
            <a:endParaRPr lang="en-US" dirty="0"/>
          </a:p>
          <a:p>
            <a:r>
              <a:rPr lang="en-US" dirty="0"/>
              <a:t>Occupational</a:t>
            </a:r>
            <a:r>
              <a:rPr lang="en-US" baseline="0" dirty="0"/>
              <a:t> exposure via ingestion is perhaps the least well researched of the three pathways discussed in this module. However, the use of nanoparticles as drug delivery agents is a huge area in medical research. Some of these agents are meant to be ingested and then </a:t>
            </a:r>
            <a:r>
              <a:rPr lang="en-US" baseline="0" dirty="0" err="1"/>
              <a:t>translocate</a:t>
            </a:r>
            <a:r>
              <a:rPr lang="en-US" baseline="0" dirty="0"/>
              <a:t> to other areas of the body. This is itself demonstrates that ingested nanoparticles have routes out of the digestive tract and into other bodily systems. For example recently a single-walled carbon nanotube (SWCNT) agent introduced into rodent stomachs through </a:t>
            </a:r>
            <a:r>
              <a:rPr lang="en-US" baseline="0" dirty="0" err="1"/>
              <a:t>gastrogavage</a:t>
            </a:r>
            <a:r>
              <a:rPr lang="en-US" baseline="0" dirty="0"/>
              <a:t> was subsequently found in the liver, heart and brain as well as the lower intestine. </a:t>
            </a:r>
          </a:p>
          <a:p>
            <a:endParaRPr lang="en-US" baseline="0" dirty="0"/>
          </a:p>
          <a:p>
            <a:r>
              <a:rPr lang="en-US" baseline="0" dirty="0"/>
              <a:t>Excess ingestion of “colloidal” silver (much of which contains </a:t>
            </a:r>
            <a:r>
              <a:rPr lang="en-US" baseline="0" dirty="0" err="1"/>
              <a:t>nanosilver</a:t>
            </a:r>
            <a:r>
              <a:rPr lang="en-US" baseline="0" dirty="0"/>
              <a:t>) can result in a permanent discoloration of the skin (</a:t>
            </a:r>
            <a:r>
              <a:rPr lang="en-US" baseline="0" dirty="0" err="1"/>
              <a:t>argyria</a:t>
            </a:r>
            <a:r>
              <a:rPr lang="en-US" baseline="0" dirty="0"/>
              <a:t>) and eyes (</a:t>
            </a:r>
            <a:r>
              <a:rPr lang="en-US" baseline="0" dirty="0" err="1"/>
              <a:t>argyrosis</a:t>
            </a:r>
            <a:r>
              <a:rPr lang="en-US" baseline="0" dirty="0"/>
              <a:t>) from silver depositing into these tissues. </a:t>
            </a:r>
          </a:p>
          <a:p>
            <a:endParaRPr lang="en-US" baseline="0" dirty="0"/>
          </a:p>
          <a:p>
            <a:r>
              <a:rPr lang="en-US" dirty="0"/>
              <a:t>Sources</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IMAGE: Microsoft image gallery</a:t>
            </a:r>
          </a:p>
          <a:p>
            <a:r>
              <a:rPr lang="en-US" sz="1200" kern="1200" baseline="0" dirty="0">
                <a:solidFill>
                  <a:schemeClr val="tx1"/>
                </a:solidFill>
                <a:latin typeface="+mn-lt"/>
                <a:ea typeface="+mn-ea"/>
                <a:cs typeface="+mn-cs"/>
              </a:rPr>
              <a:t>SWCNT: </a:t>
            </a:r>
            <a:r>
              <a:rPr lang="en-US" sz="1200" kern="1200" baseline="0" dirty="0" err="1">
                <a:solidFill>
                  <a:schemeClr val="tx1"/>
                </a:solidFill>
                <a:latin typeface="+mn-lt"/>
                <a:ea typeface="+mn-ea"/>
                <a:cs typeface="+mn-cs"/>
              </a:rPr>
              <a:t>Nanomedicine</a:t>
            </a:r>
            <a:r>
              <a:rPr lang="en-US" sz="1200" kern="1200" baseline="0" dirty="0">
                <a:solidFill>
                  <a:schemeClr val="tx1"/>
                </a:solidFill>
                <a:latin typeface="+mn-lt"/>
                <a:ea typeface="+mn-ea"/>
                <a:cs typeface="+mn-cs"/>
              </a:rPr>
              <a:t>: Nanotechnology, Biology, and Medicine 6 (2010) 427–441</a:t>
            </a:r>
          </a:p>
          <a:p>
            <a:r>
              <a:rPr lang="en-US" sz="1200" kern="1200" baseline="0" dirty="0">
                <a:solidFill>
                  <a:schemeClr val="tx1"/>
                </a:solidFill>
                <a:latin typeface="+mn-lt"/>
                <a:ea typeface="+mn-ea"/>
                <a:cs typeface="+mn-cs"/>
              </a:rPr>
              <a:t>Silver: </a:t>
            </a:r>
            <a:r>
              <a:rPr lang="en-US" dirty="0"/>
              <a:t>Journal of Applied Biomedicine 2008, 6(3): 117-129</a:t>
            </a:r>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10</a:t>
            </a:fld>
            <a:endParaRPr lang="en-US"/>
          </a:p>
        </p:txBody>
      </p:sp>
    </p:spTree>
    <p:extLst>
      <p:ext uri="{BB962C8B-B14F-4D97-AF65-F5344CB8AC3E}">
        <p14:creationId xmlns:p14="http://schemas.microsoft.com/office/powerpoint/2010/main" val="3944986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a:t>Trainer Notes:</a:t>
            </a:r>
          </a:p>
          <a:p>
            <a:r>
              <a:rPr lang="en-US" dirty="0"/>
              <a:t>There is limited research</a:t>
            </a:r>
            <a:r>
              <a:rPr lang="en-US" baseline="0" dirty="0"/>
              <a:t> about the effects of nanoparticles post-ingestion. However, some studies indicate that certain nanoparticles have the potential to damage intestinal cells and, after </a:t>
            </a:r>
            <a:r>
              <a:rPr lang="en-US" baseline="0" dirty="0" err="1"/>
              <a:t>translocating</a:t>
            </a:r>
            <a:r>
              <a:rPr lang="en-US" baseline="0" dirty="0"/>
              <a:t> out of the gut, induce unwanted health effects in other organs. This research is too preliminary to draw major conclusions and most papers conclude that more research is needed to better understand the effects of ingested nanoparticles.</a:t>
            </a:r>
            <a:endParaRPr lang="en-US" dirty="0"/>
          </a:p>
          <a:p>
            <a:endParaRPr lang="en-US" dirty="0"/>
          </a:p>
          <a:p>
            <a:r>
              <a:rPr lang="en-US" dirty="0"/>
              <a:t>Sources</a:t>
            </a:r>
          </a:p>
          <a:p>
            <a:r>
              <a:rPr lang="en-US" sz="1200" kern="1200" baseline="0" dirty="0">
                <a:solidFill>
                  <a:schemeClr val="tx1"/>
                </a:solidFill>
                <a:latin typeface="+mn-lt"/>
                <a:ea typeface="+mn-ea"/>
                <a:cs typeface="+mn-cs"/>
              </a:rPr>
              <a:t>Silver liver damage: </a:t>
            </a:r>
            <a:r>
              <a:rPr lang="en-US" dirty="0"/>
              <a:t>Particle and </a:t>
            </a:r>
            <a:r>
              <a:rPr lang="en-US" dirty="0" err="1"/>
              <a:t>Fibre</a:t>
            </a:r>
            <a:r>
              <a:rPr lang="en-US" dirty="0"/>
              <a:t> Toxicology, 2010, 7:20 (11 pp)</a:t>
            </a:r>
          </a:p>
          <a:p>
            <a:r>
              <a:rPr lang="en-US" sz="1200" kern="1200" baseline="0" dirty="0">
                <a:solidFill>
                  <a:schemeClr val="tx1"/>
                </a:solidFill>
                <a:latin typeface="+mn-lt"/>
                <a:ea typeface="+mn-ea"/>
                <a:cs typeface="+mn-cs"/>
              </a:rPr>
              <a:t>Intestinal </a:t>
            </a:r>
            <a:r>
              <a:rPr lang="en-US" sz="1200" kern="1200" baseline="0" dirty="0" err="1">
                <a:solidFill>
                  <a:schemeClr val="tx1"/>
                </a:solidFill>
                <a:latin typeface="+mn-lt"/>
                <a:ea typeface="+mn-ea"/>
                <a:cs typeface="+mn-cs"/>
              </a:rPr>
              <a:t>dendritic</a:t>
            </a:r>
            <a:r>
              <a:rPr lang="en-US" sz="1200" kern="1200" baseline="0" dirty="0">
                <a:solidFill>
                  <a:schemeClr val="tx1"/>
                </a:solidFill>
                <a:latin typeface="+mn-lt"/>
                <a:ea typeface="+mn-ea"/>
                <a:cs typeface="+mn-cs"/>
              </a:rPr>
              <a:t> cells: </a:t>
            </a:r>
            <a:r>
              <a:rPr lang="en-US" dirty="0" err="1"/>
              <a:t>Nanotoxicology</a:t>
            </a:r>
            <a:r>
              <a:rPr lang="en-US" dirty="0"/>
              <a:t>, 2010 Early Online, DOI: 10.3109/17435390.2010.506957</a:t>
            </a:r>
          </a:p>
          <a:p>
            <a:r>
              <a:rPr lang="en-US" dirty="0" err="1"/>
              <a:t>Cytotoxic</a:t>
            </a:r>
            <a:r>
              <a:rPr lang="en-US" dirty="0"/>
              <a:t>: </a:t>
            </a:r>
            <a:r>
              <a:rPr lang="en-US" dirty="0" err="1"/>
              <a:t>Nanotoxicology</a:t>
            </a:r>
            <a:r>
              <a:rPr lang="en-US" dirty="0"/>
              <a:t>, 2009 3(4): 355-364</a:t>
            </a:r>
          </a:p>
          <a:p>
            <a:r>
              <a:rPr lang="en-US" dirty="0"/>
              <a:t>DNA damage: </a:t>
            </a:r>
            <a:r>
              <a:rPr lang="en-US" dirty="0" err="1"/>
              <a:t>Nanotoxicology</a:t>
            </a:r>
            <a:r>
              <a:rPr lang="en-US" dirty="0"/>
              <a:t>, 2009 3(4): 355-364</a:t>
            </a:r>
          </a:p>
          <a:p>
            <a:r>
              <a:rPr lang="en-US" dirty="0" err="1"/>
              <a:t>Genotoxicity</a:t>
            </a:r>
            <a:r>
              <a:rPr lang="en-US" dirty="0"/>
              <a:t>:</a:t>
            </a:r>
            <a:r>
              <a:rPr lang="en-US" baseline="0" dirty="0"/>
              <a:t> </a:t>
            </a:r>
            <a:r>
              <a:rPr lang="en-US" dirty="0"/>
              <a:t>Environ Health </a:t>
            </a:r>
            <a:r>
              <a:rPr lang="en-US" dirty="0" err="1"/>
              <a:t>Perspect</a:t>
            </a:r>
            <a:r>
              <a:rPr lang="en-US" dirty="0"/>
              <a:t> 117(5), 703-708 May 2009</a:t>
            </a:r>
          </a:p>
          <a:p>
            <a:endParaRPr lang="en-US" sz="1200"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11</a:t>
            </a:fld>
            <a:endParaRPr lang="en-US"/>
          </a:p>
        </p:txBody>
      </p:sp>
    </p:spTree>
    <p:extLst>
      <p:ext uri="{BB962C8B-B14F-4D97-AF65-F5344CB8AC3E}">
        <p14:creationId xmlns:p14="http://schemas.microsoft.com/office/powerpoint/2010/main" val="2459826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12</a:t>
            </a:fld>
            <a:endParaRPr lang="en-US"/>
          </a:p>
        </p:txBody>
      </p:sp>
    </p:spTree>
    <p:extLst>
      <p:ext uri="{BB962C8B-B14F-4D97-AF65-F5344CB8AC3E}">
        <p14:creationId xmlns:p14="http://schemas.microsoft.com/office/powerpoint/2010/main" val="4174524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8B7EF3FF-A65F-40D0-80A7-F5D0BAA38CF9}" type="datetimeFigureOut">
              <a:rPr lang="it-IT" smtClean="0"/>
              <a:t>01/06/2023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366B99D-4710-401D-9F35-133807037E9F}" type="slidenum">
              <a:rPr lang="it-IT" smtClean="0"/>
              <a:t>‹N›</a:t>
            </a:fld>
            <a:endParaRPr lang="it-IT"/>
          </a:p>
        </p:txBody>
      </p:sp>
    </p:spTree>
    <p:extLst>
      <p:ext uri="{BB962C8B-B14F-4D97-AF65-F5344CB8AC3E}">
        <p14:creationId xmlns:p14="http://schemas.microsoft.com/office/powerpoint/2010/main" val="4238530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B7EF3FF-A65F-40D0-80A7-F5D0BAA38CF9}" type="datetimeFigureOut">
              <a:rPr lang="it-IT" smtClean="0"/>
              <a:t>01/06/2023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366B99D-4710-401D-9F35-133807037E9F}" type="slidenum">
              <a:rPr lang="it-IT" smtClean="0"/>
              <a:t>‹N›</a:t>
            </a:fld>
            <a:endParaRPr lang="it-IT"/>
          </a:p>
        </p:txBody>
      </p:sp>
    </p:spTree>
    <p:extLst>
      <p:ext uri="{BB962C8B-B14F-4D97-AF65-F5344CB8AC3E}">
        <p14:creationId xmlns:p14="http://schemas.microsoft.com/office/powerpoint/2010/main" val="905449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B7EF3FF-A65F-40D0-80A7-F5D0BAA38CF9}" type="datetimeFigureOut">
              <a:rPr lang="it-IT" smtClean="0"/>
              <a:t>01/06/2023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366B99D-4710-401D-9F35-133807037E9F}" type="slidenum">
              <a:rPr lang="it-IT" smtClean="0"/>
              <a:t>‹N›</a:t>
            </a:fld>
            <a:endParaRPr lang="it-IT"/>
          </a:p>
        </p:txBody>
      </p:sp>
    </p:spTree>
    <p:extLst>
      <p:ext uri="{BB962C8B-B14F-4D97-AF65-F5344CB8AC3E}">
        <p14:creationId xmlns:p14="http://schemas.microsoft.com/office/powerpoint/2010/main" val="2915129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olo, test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1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grafico 3"/>
          <p:cNvSpPr>
            <a:spLocks noGrp="1"/>
          </p:cNvSpPr>
          <p:nvPr>
            <p:ph type="chart" sz="half" idx="2"/>
          </p:nvPr>
        </p:nvSpPr>
        <p:spPr>
          <a:xfrm>
            <a:off x="4648200" y="1981200"/>
            <a:ext cx="3810000" cy="4114800"/>
          </a:xfrm>
        </p:spPr>
        <p:txBody>
          <a:bodyPr/>
          <a:lstStyle/>
          <a:p>
            <a:endParaRPr lang="it-IT"/>
          </a:p>
        </p:txBody>
      </p:sp>
      <p:sp>
        <p:nvSpPr>
          <p:cNvPr id="5" name="Segnaposto data 4"/>
          <p:cNvSpPr>
            <a:spLocks noGrp="1"/>
          </p:cNvSpPr>
          <p:nvPr>
            <p:ph type="dt" sz="half" idx="10"/>
          </p:nvPr>
        </p:nvSpPr>
        <p:spPr>
          <a:xfrm>
            <a:off x="685800" y="6248400"/>
            <a:ext cx="1905000" cy="457200"/>
          </a:xfrm>
        </p:spPr>
        <p:txBody>
          <a:bodyPr/>
          <a:lstStyle>
            <a:lvl1pPr>
              <a:defRPr/>
            </a:lvl1pPr>
          </a:lstStyle>
          <a:p>
            <a:endParaRPr lang="it-IT" altLang="it-IT"/>
          </a:p>
        </p:txBody>
      </p:sp>
      <p:sp>
        <p:nvSpPr>
          <p:cNvPr id="6" name="Segnaposto piè di pagina 5"/>
          <p:cNvSpPr>
            <a:spLocks noGrp="1"/>
          </p:cNvSpPr>
          <p:nvPr>
            <p:ph type="ftr" sz="quarter" idx="11"/>
          </p:nvPr>
        </p:nvSpPr>
        <p:spPr>
          <a:xfrm>
            <a:off x="3124200" y="6248400"/>
            <a:ext cx="2895600" cy="457200"/>
          </a:xfrm>
        </p:spPr>
        <p:txBody>
          <a:bodyPr/>
          <a:lstStyle>
            <a:lvl1pPr>
              <a:defRPr/>
            </a:lvl1pPr>
          </a:lstStyle>
          <a:p>
            <a:r>
              <a:rPr lang="it-IT" altLang="it-IT"/>
              <a:t>Preparazione polveri</a:t>
            </a:r>
          </a:p>
        </p:txBody>
      </p:sp>
      <p:sp>
        <p:nvSpPr>
          <p:cNvPr id="7" name="Segnaposto numero diapositiva 6"/>
          <p:cNvSpPr>
            <a:spLocks noGrp="1"/>
          </p:cNvSpPr>
          <p:nvPr>
            <p:ph type="sldNum" sz="quarter" idx="12"/>
          </p:nvPr>
        </p:nvSpPr>
        <p:spPr>
          <a:xfrm>
            <a:off x="6553200" y="6248400"/>
            <a:ext cx="1905000" cy="457200"/>
          </a:xfrm>
        </p:spPr>
        <p:txBody>
          <a:bodyPr/>
          <a:lstStyle>
            <a:lvl1pPr>
              <a:defRPr/>
            </a:lvl1pPr>
          </a:lstStyle>
          <a:p>
            <a:fld id="{12CB874F-7E94-49E2-8AEB-7A802C6B8AB9}" type="slidenum">
              <a:rPr lang="it-IT" altLang="it-IT"/>
              <a:pPr/>
              <a:t>‹N›</a:t>
            </a:fld>
            <a:endParaRPr lang="it-IT" altLang="it-IT"/>
          </a:p>
        </p:txBody>
      </p:sp>
    </p:spTree>
    <p:extLst>
      <p:ext uri="{BB962C8B-B14F-4D97-AF65-F5344CB8AC3E}">
        <p14:creationId xmlns:p14="http://schemas.microsoft.com/office/powerpoint/2010/main" val="531573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etail Sketch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4"/>
          <p:cNvSpPr>
            <a:spLocks noGrp="1"/>
          </p:cNvSpPr>
          <p:nvPr>
            <p:ph type="sldNum" sz="quarter" idx="4"/>
          </p:nvPr>
        </p:nvSpPr>
        <p:spPr>
          <a:xfrm>
            <a:off x="8331200" y="6415314"/>
            <a:ext cx="551519" cy="319314"/>
          </a:xfrm>
          <a:prstGeom prst="rect">
            <a:avLst/>
          </a:prstGeom>
        </p:spPr>
        <p:txBody>
          <a:bodyPr/>
          <a:lstStyle>
            <a:lvl1pPr>
              <a:defRPr sz="1200" b="1">
                <a:solidFill>
                  <a:schemeClr val="accent6">
                    <a:lumMod val="50000"/>
                  </a:schemeClr>
                </a:solidFill>
              </a:defRPr>
            </a:lvl1pPr>
          </a:lstStyle>
          <a:p>
            <a:pPr algn="r">
              <a:defRPr/>
            </a:pPr>
            <a:r>
              <a:rPr lang="en-US"/>
              <a:t>3-</a:t>
            </a:r>
            <a:fld id="{D0496D5C-A6DF-4BA2-A2FF-14655C18F937}" type="slidenum">
              <a:rPr lang="en-US" smtClean="0"/>
              <a:pPr algn="r">
                <a:defRPr/>
              </a:pPr>
              <a:t>‹N›</a:t>
            </a:fld>
            <a:endParaRPr lang="en-US" dirty="0"/>
          </a:p>
        </p:txBody>
      </p:sp>
    </p:spTree>
    <p:extLst>
      <p:ext uri="{BB962C8B-B14F-4D97-AF65-F5344CB8AC3E}">
        <p14:creationId xmlns:p14="http://schemas.microsoft.com/office/powerpoint/2010/main" val="423790752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Act I Sketch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4"/>
          <p:cNvSpPr>
            <a:spLocks noGrp="1"/>
          </p:cNvSpPr>
          <p:nvPr>
            <p:ph type="sldNum" sz="quarter" idx="4"/>
          </p:nvPr>
        </p:nvSpPr>
        <p:spPr>
          <a:xfrm>
            <a:off x="8331200" y="6415314"/>
            <a:ext cx="551519" cy="319314"/>
          </a:xfrm>
          <a:prstGeom prst="rect">
            <a:avLst/>
          </a:prstGeom>
        </p:spPr>
        <p:txBody>
          <a:bodyPr/>
          <a:lstStyle>
            <a:lvl1pPr>
              <a:defRPr sz="1200" b="1">
                <a:solidFill>
                  <a:schemeClr val="accent6">
                    <a:lumMod val="50000"/>
                  </a:schemeClr>
                </a:solidFill>
              </a:defRPr>
            </a:lvl1pPr>
          </a:lstStyle>
          <a:p>
            <a:pPr algn="r">
              <a:defRPr/>
            </a:pPr>
            <a:r>
              <a:rPr lang="en-US"/>
              <a:t>3-</a:t>
            </a:r>
            <a:fld id="{D0496D5C-A6DF-4BA2-A2FF-14655C18F937}" type="slidenum">
              <a:rPr lang="en-US" smtClean="0"/>
              <a:pPr algn="r">
                <a:defRPr/>
              </a:pPr>
              <a:t>‹N›</a:t>
            </a:fld>
            <a:endParaRPr lang="en-US" dirty="0"/>
          </a:p>
        </p:txBody>
      </p:sp>
    </p:spTree>
    <p:extLst>
      <p:ext uri="{BB962C8B-B14F-4D97-AF65-F5344CB8AC3E}">
        <p14:creationId xmlns:p14="http://schemas.microsoft.com/office/powerpoint/2010/main" val="209281604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B7EF3FF-A65F-40D0-80A7-F5D0BAA38CF9}" type="datetimeFigureOut">
              <a:rPr lang="it-IT" smtClean="0"/>
              <a:t>01/06/2023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366B99D-4710-401D-9F35-133807037E9F}" type="slidenum">
              <a:rPr lang="it-IT" smtClean="0"/>
              <a:t>‹N›</a:t>
            </a:fld>
            <a:endParaRPr lang="it-IT"/>
          </a:p>
        </p:txBody>
      </p:sp>
    </p:spTree>
    <p:extLst>
      <p:ext uri="{BB962C8B-B14F-4D97-AF65-F5344CB8AC3E}">
        <p14:creationId xmlns:p14="http://schemas.microsoft.com/office/powerpoint/2010/main" val="2401953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8B7EF3FF-A65F-40D0-80A7-F5D0BAA38CF9}" type="datetimeFigureOut">
              <a:rPr lang="it-IT" smtClean="0"/>
              <a:t>01/06/2023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366B99D-4710-401D-9F35-133807037E9F}" type="slidenum">
              <a:rPr lang="it-IT" smtClean="0"/>
              <a:t>‹N›</a:t>
            </a:fld>
            <a:endParaRPr lang="it-IT"/>
          </a:p>
        </p:txBody>
      </p:sp>
    </p:spTree>
    <p:extLst>
      <p:ext uri="{BB962C8B-B14F-4D97-AF65-F5344CB8AC3E}">
        <p14:creationId xmlns:p14="http://schemas.microsoft.com/office/powerpoint/2010/main" val="35008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8B7EF3FF-A65F-40D0-80A7-F5D0BAA38CF9}" type="datetimeFigureOut">
              <a:rPr lang="it-IT" smtClean="0"/>
              <a:t>01/06/2023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366B99D-4710-401D-9F35-133807037E9F}" type="slidenum">
              <a:rPr lang="it-IT" smtClean="0"/>
              <a:t>‹N›</a:t>
            </a:fld>
            <a:endParaRPr lang="it-IT"/>
          </a:p>
        </p:txBody>
      </p:sp>
    </p:spTree>
    <p:extLst>
      <p:ext uri="{BB962C8B-B14F-4D97-AF65-F5344CB8AC3E}">
        <p14:creationId xmlns:p14="http://schemas.microsoft.com/office/powerpoint/2010/main" val="3182079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8B7EF3FF-A65F-40D0-80A7-F5D0BAA38CF9}" type="datetimeFigureOut">
              <a:rPr lang="it-IT" smtClean="0"/>
              <a:t>01/06/2023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366B99D-4710-401D-9F35-133807037E9F}" type="slidenum">
              <a:rPr lang="it-IT" smtClean="0"/>
              <a:t>‹N›</a:t>
            </a:fld>
            <a:endParaRPr lang="it-IT"/>
          </a:p>
        </p:txBody>
      </p:sp>
    </p:spTree>
    <p:extLst>
      <p:ext uri="{BB962C8B-B14F-4D97-AF65-F5344CB8AC3E}">
        <p14:creationId xmlns:p14="http://schemas.microsoft.com/office/powerpoint/2010/main" val="2068241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8B7EF3FF-A65F-40D0-80A7-F5D0BAA38CF9}" type="datetimeFigureOut">
              <a:rPr lang="it-IT" smtClean="0"/>
              <a:t>01/06/2023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366B99D-4710-401D-9F35-133807037E9F}" type="slidenum">
              <a:rPr lang="it-IT" smtClean="0"/>
              <a:t>‹N›</a:t>
            </a:fld>
            <a:endParaRPr lang="it-IT"/>
          </a:p>
        </p:txBody>
      </p:sp>
    </p:spTree>
    <p:extLst>
      <p:ext uri="{BB962C8B-B14F-4D97-AF65-F5344CB8AC3E}">
        <p14:creationId xmlns:p14="http://schemas.microsoft.com/office/powerpoint/2010/main" val="134445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B7EF3FF-A65F-40D0-80A7-F5D0BAA38CF9}" type="datetimeFigureOut">
              <a:rPr lang="it-IT" smtClean="0"/>
              <a:t>01/06/2023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366B99D-4710-401D-9F35-133807037E9F}" type="slidenum">
              <a:rPr lang="it-IT" smtClean="0"/>
              <a:t>‹N›</a:t>
            </a:fld>
            <a:endParaRPr lang="it-IT"/>
          </a:p>
        </p:txBody>
      </p:sp>
    </p:spTree>
    <p:extLst>
      <p:ext uri="{BB962C8B-B14F-4D97-AF65-F5344CB8AC3E}">
        <p14:creationId xmlns:p14="http://schemas.microsoft.com/office/powerpoint/2010/main" val="3346846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8B7EF3FF-A65F-40D0-80A7-F5D0BAA38CF9}" type="datetimeFigureOut">
              <a:rPr lang="it-IT" smtClean="0"/>
              <a:t>01/06/2023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366B99D-4710-401D-9F35-133807037E9F}" type="slidenum">
              <a:rPr lang="it-IT" smtClean="0"/>
              <a:t>‹N›</a:t>
            </a:fld>
            <a:endParaRPr lang="it-IT"/>
          </a:p>
        </p:txBody>
      </p:sp>
    </p:spTree>
    <p:extLst>
      <p:ext uri="{BB962C8B-B14F-4D97-AF65-F5344CB8AC3E}">
        <p14:creationId xmlns:p14="http://schemas.microsoft.com/office/powerpoint/2010/main" val="2956502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8B7EF3FF-A65F-40D0-80A7-F5D0BAA38CF9}" type="datetimeFigureOut">
              <a:rPr lang="it-IT" smtClean="0"/>
              <a:t>01/06/2023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366B99D-4710-401D-9F35-133807037E9F}" type="slidenum">
              <a:rPr lang="it-IT" smtClean="0"/>
              <a:t>‹N›</a:t>
            </a:fld>
            <a:endParaRPr lang="it-IT"/>
          </a:p>
        </p:txBody>
      </p:sp>
    </p:spTree>
    <p:extLst>
      <p:ext uri="{BB962C8B-B14F-4D97-AF65-F5344CB8AC3E}">
        <p14:creationId xmlns:p14="http://schemas.microsoft.com/office/powerpoint/2010/main" val="2394132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EF3FF-A65F-40D0-80A7-F5D0BAA38CF9}" type="datetimeFigureOut">
              <a:rPr lang="it-IT" smtClean="0"/>
              <a:t>01/06/2023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6B99D-4710-401D-9F35-133807037E9F}" type="slidenum">
              <a:rPr lang="it-IT" smtClean="0"/>
              <a:t>‹N›</a:t>
            </a:fld>
            <a:endParaRPr lang="it-IT"/>
          </a:p>
        </p:txBody>
      </p:sp>
    </p:spTree>
    <p:extLst>
      <p:ext uri="{BB962C8B-B14F-4D97-AF65-F5344CB8AC3E}">
        <p14:creationId xmlns:p14="http://schemas.microsoft.com/office/powerpoint/2010/main" val="1666985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8.jpeg"/><Relationship Id="rId7"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10.jpeg"/><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wm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oleObject" Target="Macintosh%20HD:Users:brucelippy:Documents:MDB%20Project:Nano_Worker_Training_Whitepaper_v9_6-30-10BL!OLE_LINK1" TargetMode="Externa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755576" y="260648"/>
            <a:ext cx="7873486" cy="4176464"/>
          </a:xfrm>
          <a:prstGeom prst="rect">
            <a:avLst/>
          </a:prstGeom>
        </p:spPr>
      </p:pic>
      <p:sp>
        <p:nvSpPr>
          <p:cNvPr id="6" name="Rettangolo 5"/>
          <p:cNvSpPr/>
          <p:nvPr/>
        </p:nvSpPr>
        <p:spPr>
          <a:xfrm>
            <a:off x="179512" y="4581128"/>
            <a:ext cx="8856984" cy="2308324"/>
          </a:xfrm>
          <a:prstGeom prst="rect">
            <a:avLst/>
          </a:prstGeom>
        </p:spPr>
        <p:txBody>
          <a:bodyPr wrap="square">
            <a:spAutoFit/>
          </a:bodyPr>
          <a:lstStyle/>
          <a:p>
            <a:r>
              <a:rPr lang="en-US" sz="1600" dirty="0"/>
              <a:t>STXM (a) and fluorescence-overlay STXM (b) images of mouse alveolar type II epithelial cells exposed to CeO</a:t>
            </a:r>
            <a:r>
              <a:rPr lang="en-US" sz="1600" baseline="-25000" dirty="0"/>
              <a:t>2</a:t>
            </a:r>
            <a:r>
              <a:rPr lang="en-US" sz="1600" dirty="0"/>
              <a:t> nanoparticles. </a:t>
            </a:r>
            <a:r>
              <a:rPr lang="en-US" sz="1600" dirty="0">
                <a:solidFill>
                  <a:srgbClr val="FF0000"/>
                </a:solidFill>
              </a:rPr>
              <a:t>Cerium distribution </a:t>
            </a:r>
            <a:r>
              <a:rPr lang="en-US" sz="1600" dirty="0"/>
              <a:t>within a cell was observed using STXM by subtracting a scan acquired below the cerium X-ray absorption edge from that acquired above it (a). The cell perimeter and nucleus were observed in scans acquired above the cerium X-ray absorption edge and are indicated with white lines. Cerium absorbance intensity is indicated in the gray scale-bar. Cerium distribution was also observed with respect to fluorescently labeled lysosomes present in the cell cytoplasm (b). Cerium (green, observed using STXM) was observed to be encased by lysosomes (red, observed using structured illumination microscopy) in overlaid STXM and fluorescence images, indicated by white arrows. </a:t>
            </a:r>
            <a:r>
              <a:rPr lang="en-US" sz="1600" i="1" dirty="0"/>
              <a:t>Biomaterials</a:t>
            </a:r>
            <a:r>
              <a:rPr lang="en-US" sz="1600" b="1" dirty="0"/>
              <a:t>2015</a:t>
            </a:r>
            <a:r>
              <a:rPr lang="en-US" sz="1600" dirty="0"/>
              <a:t>, </a:t>
            </a:r>
            <a:r>
              <a:rPr lang="en-US" sz="1600" i="1" dirty="0"/>
              <a:t>62</a:t>
            </a:r>
            <a:r>
              <a:rPr lang="en-US" sz="1600" dirty="0"/>
              <a:t>, 147–154 (ref 141). </a:t>
            </a:r>
            <a:endParaRPr lang="it-IT" sz="1600" dirty="0"/>
          </a:p>
        </p:txBody>
      </p:sp>
    </p:spTree>
    <p:extLst>
      <p:ext uri="{BB962C8B-B14F-4D97-AF65-F5344CB8AC3E}">
        <p14:creationId xmlns:p14="http://schemas.microsoft.com/office/powerpoint/2010/main" val="2283574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Routes of Exposure: Ingestion</a:t>
            </a:r>
          </a:p>
        </p:txBody>
      </p:sp>
      <p:sp>
        <p:nvSpPr>
          <p:cNvPr id="3" name="Content Placeholder 2"/>
          <p:cNvSpPr>
            <a:spLocks noGrp="1"/>
          </p:cNvSpPr>
          <p:nvPr>
            <p:ph idx="1"/>
          </p:nvPr>
        </p:nvSpPr>
        <p:spPr>
          <a:xfrm>
            <a:off x="618266" y="2407920"/>
            <a:ext cx="5226480" cy="3962400"/>
          </a:xfrm>
        </p:spPr>
        <p:txBody>
          <a:bodyPr>
            <a:normAutofit fontScale="70000" lnSpcReduction="20000"/>
          </a:bodyPr>
          <a:lstStyle/>
          <a:p>
            <a:pPr marL="349250" indent="-347663"/>
            <a:r>
              <a:rPr lang="en-US" dirty="0"/>
              <a:t>Ingestion may occur after inhalation exposure when mucus is brought up the respiratory tract and swallowed.</a:t>
            </a:r>
          </a:p>
          <a:p>
            <a:pPr marL="349250" indent="-347663"/>
            <a:r>
              <a:rPr lang="en-US" dirty="0"/>
              <a:t>Poor work practice can result in hand-to-mouth transfer</a:t>
            </a:r>
          </a:p>
          <a:p>
            <a:pPr marL="349250" indent="-347663"/>
            <a:r>
              <a:rPr lang="en-US" dirty="0"/>
              <a:t>Ingested nanoparticles do </a:t>
            </a:r>
            <a:r>
              <a:rPr lang="en-US" dirty="0" err="1"/>
              <a:t>translocate</a:t>
            </a:r>
            <a:r>
              <a:rPr lang="en-US" dirty="0"/>
              <a:t> to other organ systems</a:t>
            </a:r>
          </a:p>
          <a:p>
            <a:pPr marL="623888" lvl="1" indent="-347663"/>
            <a:r>
              <a:rPr lang="en-US" dirty="0"/>
              <a:t>SWCNT delivered into gut for treating Alzheimer’s disease were found in liver, brain and heart</a:t>
            </a:r>
          </a:p>
          <a:p>
            <a:pPr marL="623888" lvl="1" indent="-347663"/>
            <a:r>
              <a:rPr lang="en-US" dirty="0"/>
              <a:t>Ingestion of colloidal silver can result in permanent discoloration of skin, nails and eyes</a:t>
            </a:r>
          </a:p>
        </p:txBody>
      </p:sp>
      <p:sp>
        <p:nvSpPr>
          <p:cNvPr id="7" name="AutoShape 4"/>
          <p:cNvSpPr>
            <a:spLocks noChangeArrowheads="1"/>
          </p:cNvSpPr>
          <p:nvPr/>
        </p:nvSpPr>
        <p:spPr bwMode="auto">
          <a:xfrm>
            <a:off x="1201446" y="1369649"/>
            <a:ext cx="7170394" cy="783193"/>
          </a:xfrm>
          <a:prstGeom prst="roundRect">
            <a:avLst>
              <a:gd name="adj" fmla="val 16667"/>
            </a:avLst>
          </a:prstGeom>
          <a:solidFill>
            <a:schemeClr val="bg2"/>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eaLnBrk="0" hangingPunct="0">
              <a:defRPr/>
            </a:pPr>
            <a:r>
              <a:rPr lang="en-US" sz="2000" i="1" dirty="0">
                <a:solidFill>
                  <a:schemeClr val="dk1"/>
                </a:solidFill>
                <a:latin typeface="+mn-lt"/>
              </a:rPr>
              <a:t>Ingestion is a viable route of exposure;  </a:t>
            </a:r>
            <a:br>
              <a:rPr lang="en-US" sz="2000" i="1" dirty="0">
                <a:solidFill>
                  <a:schemeClr val="dk1"/>
                </a:solidFill>
                <a:latin typeface="+mn-lt"/>
              </a:rPr>
            </a:br>
            <a:r>
              <a:rPr lang="en-US" sz="2000" i="1" dirty="0">
                <a:solidFill>
                  <a:schemeClr val="dk1"/>
                </a:solidFill>
                <a:latin typeface="+mn-lt"/>
              </a:rPr>
              <a:t>Ingested nanoparticles can </a:t>
            </a:r>
            <a:r>
              <a:rPr lang="en-US" sz="2000" i="1" dirty="0" err="1">
                <a:solidFill>
                  <a:schemeClr val="dk1"/>
                </a:solidFill>
                <a:latin typeface="+mn-lt"/>
              </a:rPr>
              <a:t>translocate</a:t>
            </a:r>
            <a:r>
              <a:rPr lang="en-US" sz="2000" i="1" dirty="0">
                <a:solidFill>
                  <a:schemeClr val="dk1"/>
                </a:solidFill>
                <a:latin typeface="+mn-lt"/>
              </a:rPr>
              <a:t> throughout the body</a:t>
            </a:r>
          </a:p>
        </p:txBody>
      </p:sp>
      <p:pic>
        <p:nvPicPr>
          <p:cNvPr id="3077" name="Picture 5" descr="C:\Documents and Settings\Kristen Kulinowski\Local Settings\Temporary Internet Files\Content.IE5\1RVBIPKJ\MP900430469[1].jpg"/>
          <p:cNvPicPr>
            <a:picLocks noChangeAspect="1" noChangeArrowheads="1"/>
          </p:cNvPicPr>
          <p:nvPr/>
        </p:nvPicPr>
        <p:blipFill>
          <a:blip r:embed="rId3" cstate="print"/>
          <a:srcRect/>
          <a:stretch>
            <a:fillRect/>
          </a:stretch>
        </p:blipFill>
        <p:spPr bwMode="auto">
          <a:xfrm>
            <a:off x="5857101" y="2737022"/>
            <a:ext cx="2897659" cy="2897659"/>
          </a:xfrm>
          <a:prstGeom prst="rect">
            <a:avLst/>
          </a:prstGeom>
          <a:noFill/>
        </p:spPr>
      </p:pic>
    </p:spTree>
    <p:extLst>
      <p:ext uri="{BB962C8B-B14F-4D97-AF65-F5344CB8AC3E}">
        <p14:creationId xmlns:p14="http://schemas.microsoft.com/office/powerpoint/2010/main" val="4075914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Ingestion Hazards</a:t>
            </a:r>
          </a:p>
        </p:txBody>
      </p:sp>
      <p:sp>
        <p:nvSpPr>
          <p:cNvPr id="3" name="Content Placeholder 2"/>
          <p:cNvSpPr>
            <a:spLocks noGrp="1"/>
          </p:cNvSpPr>
          <p:nvPr>
            <p:ph idx="1"/>
          </p:nvPr>
        </p:nvSpPr>
        <p:spPr/>
        <p:txBody>
          <a:bodyPr>
            <a:normAutofit fontScale="92500" lnSpcReduction="10000"/>
          </a:bodyPr>
          <a:lstStyle/>
          <a:p>
            <a:pPr marL="349250" indent="-347663">
              <a:buNone/>
            </a:pPr>
            <a:r>
              <a:rPr lang="en-US" dirty="0"/>
              <a:t>Various nanoparticles have been shown to</a:t>
            </a:r>
          </a:p>
          <a:p>
            <a:pPr marL="349250" indent="-347663"/>
            <a:r>
              <a:rPr lang="en-US" dirty="0"/>
              <a:t>Slightly damage liver (silver) </a:t>
            </a:r>
          </a:p>
          <a:p>
            <a:pPr marL="349250" indent="-347663"/>
            <a:r>
              <a:rPr lang="en-US" dirty="0"/>
              <a:t>Trigger immune response in intestinal </a:t>
            </a:r>
            <a:r>
              <a:rPr lang="en-US" dirty="0" err="1"/>
              <a:t>dendritic</a:t>
            </a:r>
            <a:r>
              <a:rPr lang="en-US" dirty="0"/>
              <a:t> cells (TiO</a:t>
            </a:r>
            <a:r>
              <a:rPr lang="en-US" baseline="-25000" dirty="0"/>
              <a:t>2</a:t>
            </a:r>
            <a:r>
              <a:rPr lang="en-US" dirty="0"/>
              <a:t> and SiO</a:t>
            </a:r>
            <a:r>
              <a:rPr lang="en-US" baseline="-25000" dirty="0"/>
              <a:t>2</a:t>
            </a:r>
            <a:r>
              <a:rPr lang="en-US" dirty="0"/>
              <a:t>)</a:t>
            </a:r>
          </a:p>
          <a:p>
            <a:pPr marL="349250" indent="-347663"/>
            <a:r>
              <a:rPr lang="en-US" dirty="0"/>
              <a:t>Be </a:t>
            </a:r>
            <a:r>
              <a:rPr lang="en-US" dirty="0" err="1"/>
              <a:t>cytotoxic</a:t>
            </a:r>
            <a:r>
              <a:rPr lang="en-US" dirty="0"/>
              <a:t> to human intestinal cells (TiO</a:t>
            </a:r>
            <a:r>
              <a:rPr lang="en-US" baseline="-25000" dirty="0"/>
              <a:t>2</a:t>
            </a:r>
            <a:r>
              <a:rPr lang="en-US" dirty="0"/>
              <a:t>, SiO</a:t>
            </a:r>
            <a:r>
              <a:rPr lang="en-US" baseline="-25000" dirty="0"/>
              <a:t>2</a:t>
            </a:r>
            <a:r>
              <a:rPr lang="en-US" dirty="0"/>
              <a:t> and </a:t>
            </a:r>
            <a:r>
              <a:rPr lang="en-US" dirty="0" err="1"/>
              <a:t>ZnO</a:t>
            </a:r>
            <a:r>
              <a:rPr lang="en-US" dirty="0"/>
              <a:t>)</a:t>
            </a:r>
          </a:p>
          <a:p>
            <a:pPr marL="349250" indent="-347663"/>
            <a:r>
              <a:rPr lang="en-US" dirty="0"/>
              <a:t>Damage DNA of human intestinal cells (</a:t>
            </a:r>
            <a:r>
              <a:rPr lang="en-US" dirty="0" err="1"/>
              <a:t>ZnO</a:t>
            </a:r>
            <a:r>
              <a:rPr lang="en-US" dirty="0"/>
              <a:t>)</a:t>
            </a:r>
          </a:p>
          <a:p>
            <a:pPr marL="349250" indent="-347663"/>
            <a:r>
              <a:rPr lang="en-US" dirty="0"/>
              <a:t>Be </a:t>
            </a:r>
            <a:r>
              <a:rPr lang="en-US" dirty="0" err="1"/>
              <a:t>genotoxic</a:t>
            </a:r>
            <a:r>
              <a:rPr lang="en-US" dirty="0"/>
              <a:t> to liver and lungs after oral </a:t>
            </a:r>
            <a:r>
              <a:rPr lang="en-US" dirty="0" err="1"/>
              <a:t>adminstration</a:t>
            </a:r>
            <a:r>
              <a:rPr lang="en-US" dirty="0"/>
              <a:t> (C</a:t>
            </a:r>
            <a:r>
              <a:rPr lang="en-US" baseline="-25000" dirty="0"/>
              <a:t>60</a:t>
            </a:r>
            <a:r>
              <a:rPr lang="en-US" dirty="0"/>
              <a:t> and SWNT)</a:t>
            </a:r>
          </a:p>
        </p:txBody>
      </p:sp>
    </p:spTree>
    <p:extLst>
      <p:ext uri="{BB962C8B-B14F-4D97-AF65-F5344CB8AC3E}">
        <p14:creationId xmlns:p14="http://schemas.microsoft.com/office/powerpoint/2010/main" val="3230543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8906" y="1447800"/>
            <a:ext cx="8275544" cy="3445476"/>
          </a:xfrm>
        </p:spPr>
        <p:txBody>
          <a:bodyPr>
            <a:normAutofit lnSpcReduction="10000"/>
          </a:bodyPr>
          <a:lstStyle/>
          <a:p>
            <a:r>
              <a:rPr lang="en-US" sz="2800" dirty="0"/>
              <a:t>Much of the early </a:t>
            </a:r>
            <a:r>
              <a:rPr lang="en-US" sz="2800" dirty="0" err="1"/>
              <a:t>nano</a:t>
            </a:r>
            <a:r>
              <a:rPr lang="en-US" sz="2800" dirty="0"/>
              <a:t> research has focused on simple systems of limited relevance to human health (e.g., cytotoxicity)</a:t>
            </a:r>
          </a:p>
          <a:p>
            <a:r>
              <a:rPr lang="en-US" sz="2800" dirty="0"/>
              <a:t>Some nanoparticles can </a:t>
            </a:r>
            <a:r>
              <a:rPr lang="en-US" sz="2800" dirty="0" err="1"/>
              <a:t>translocate</a:t>
            </a:r>
            <a:r>
              <a:rPr lang="en-US" sz="2800" dirty="0"/>
              <a:t> throughout the body after exposure via inhalation, contact with skin or ingestion</a:t>
            </a:r>
          </a:p>
          <a:p>
            <a:r>
              <a:rPr lang="en-US" sz="2800" dirty="0"/>
              <a:t>Some nanoparticles can induce unwanted health effects in animals or cell cultures</a:t>
            </a:r>
          </a:p>
        </p:txBody>
      </p:sp>
      <p:sp>
        <p:nvSpPr>
          <p:cNvPr id="5" name="AutoShape 4"/>
          <p:cNvSpPr>
            <a:spLocks noChangeArrowheads="1"/>
          </p:cNvSpPr>
          <p:nvPr/>
        </p:nvSpPr>
        <p:spPr bwMode="auto">
          <a:xfrm>
            <a:off x="902043" y="5078628"/>
            <a:ext cx="7769200" cy="1328023"/>
          </a:xfrm>
          <a:prstGeom prst="roundRect">
            <a:avLst>
              <a:gd name="adj" fmla="val 16667"/>
            </a:avLst>
          </a:prstGeom>
          <a:solidFill>
            <a:schemeClr val="bg2"/>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eaLnBrk="0" hangingPunct="0">
              <a:defRPr/>
            </a:pPr>
            <a:r>
              <a:rPr lang="en-US" sz="2400" i="1" dirty="0">
                <a:solidFill>
                  <a:schemeClr val="dk1"/>
                </a:solidFill>
                <a:latin typeface="+mn-lt"/>
              </a:rPr>
              <a:t>It makes sense to control exposure to those nanomaterials for </a:t>
            </a:r>
            <a:r>
              <a:rPr lang="en-US" sz="2400" i="1" dirty="0"/>
              <a:t>which preliminary hazard data show unwanted health effects or hazards </a:t>
            </a:r>
            <a:r>
              <a:rPr lang="en-US" sz="2400" i="1" dirty="0">
                <a:solidFill>
                  <a:schemeClr val="dk1"/>
                </a:solidFill>
                <a:latin typeface="+mn-lt"/>
              </a:rPr>
              <a:t>are unknown</a:t>
            </a:r>
          </a:p>
        </p:txBody>
      </p:sp>
    </p:spTree>
    <p:extLst>
      <p:ext uri="{BB962C8B-B14F-4D97-AF65-F5344CB8AC3E}">
        <p14:creationId xmlns:p14="http://schemas.microsoft.com/office/powerpoint/2010/main" val="857961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2"/>
          <p:cNvSpPr>
            <a:spLocks noGrp="1" noChangeArrowheads="1"/>
          </p:cNvSpPr>
          <p:nvPr>
            <p:ph type="title"/>
          </p:nvPr>
        </p:nvSpPr>
        <p:spPr>
          <a:xfrm>
            <a:off x="889000" y="546100"/>
            <a:ext cx="7953375" cy="1143000"/>
          </a:xfrm>
        </p:spPr>
        <p:txBody>
          <a:bodyPr>
            <a:normAutofit fontScale="90000"/>
          </a:bodyPr>
          <a:lstStyle/>
          <a:p>
            <a:r>
              <a:rPr lang="en-US" sz="2800" dirty="0"/>
              <a:t>“In the long term, nanotechnology will demand a revolutionary re-thinking of occupational health and safety.” </a:t>
            </a:r>
            <a:r>
              <a:rPr lang="en-US" sz="2800" dirty="0">
                <a:solidFill>
                  <a:schemeClr val="tx1"/>
                </a:solidFill>
              </a:rPr>
              <a:t>John Howard, MD, NIOSH</a:t>
            </a:r>
          </a:p>
        </p:txBody>
      </p:sp>
      <p:pic>
        <p:nvPicPr>
          <p:cNvPr id="844803" name="Picture 3" descr="einst_23"/>
          <p:cNvPicPr>
            <a:picLocks noGrp="1" noChangeAspect="1" noChangeArrowheads="1"/>
          </p:cNvPicPr>
          <p:nvPr>
            <p:ph idx="1"/>
          </p:nvPr>
        </p:nvPicPr>
        <p:blipFill>
          <a:blip r:embed="rId3" cstate="print"/>
          <a:srcRect l="24692" t="2437" b="37782"/>
          <a:stretch>
            <a:fillRect/>
          </a:stretch>
        </p:blipFill>
        <p:spPr>
          <a:xfrm>
            <a:off x="2286000" y="1897295"/>
            <a:ext cx="4611688" cy="4670425"/>
          </a:xfrm>
          <a:noFill/>
          <a:ln/>
        </p:spPr>
      </p:pic>
    </p:spTree>
    <p:extLst>
      <p:ext uri="{BB962C8B-B14F-4D97-AF65-F5344CB8AC3E}">
        <p14:creationId xmlns:p14="http://schemas.microsoft.com/office/powerpoint/2010/main" val="233312794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46125" y="1416050"/>
            <a:ext cx="8302625" cy="1470025"/>
          </a:xfrm>
        </p:spPr>
        <p:txBody>
          <a:bodyPr>
            <a:normAutofit fontScale="90000"/>
          </a:bodyPr>
          <a:lstStyle/>
          <a:p>
            <a:r>
              <a:rPr lang="en-US" sz="4800" dirty="0"/>
              <a:t>“It is likely that no single metric will completely characterize exposure.” </a:t>
            </a:r>
          </a:p>
        </p:txBody>
      </p:sp>
      <p:sp>
        <p:nvSpPr>
          <p:cNvPr id="5" name="Subtitle 4"/>
          <p:cNvSpPr>
            <a:spLocks noGrp="1"/>
          </p:cNvSpPr>
          <p:nvPr>
            <p:ph type="subTitle" idx="1"/>
          </p:nvPr>
        </p:nvSpPr>
        <p:spPr>
          <a:xfrm>
            <a:off x="1498600" y="3886200"/>
            <a:ext cx="6400800" cy="1752600"/>
          </a:xfrm>
        </p:spPr>
        <p:txBody>
          <a:bodyPr/>
          <a:lstStyle/>
          <a:p>
            <a:r>
              <a:rPr lang="en-US" dirty="0"/>
              <a:t>Linda Abbott and Andrew Maynard, </a:t>
            </a:r>
            <a:r>
              <a:rPr lang="en-US" i="1" dirty="0"/>
              <a:t>Risk Analysis, </a:t>
            </a:r>
            <a:r>
              <a:rPr lang="en-US" dirty="0"/>
              <a:t>2010</a:t>
            </a:r>
            <a:endParaRPr lang="en-US" i="1" dirty="0"/>
          </a:p>
        </p:txBody>
      </p:sp>
    </p:spTree>
    <p:extLst>
      <p:ext uri="{BB962C8B-B14F-4D97-AF65-F5344CB8AC3E}">
        <p14:creationId xmlns:p14="http://schemas.microsoft.com/office/powerpoint/2010/main" val="269805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894" y="159174"/>
            <a:ext cx="8686800" cy="1143000"/>
          </a:xfrm>
        </p:spPr>
        <p:txBody>
          <a:bodyPr>
            <a:normAutofit fontScale="90000"/>
          </a:bodyPr>
          <a:lstStyle/>
          <a:p>
            <a:pPr algn="l"/>
            <a:r>
              <a:rPr lang="en-US" dirty="0"/>
              <a:t>Let’s start with an exposure pathway model  </a:t>
            </a:r>
            <a:r>
              <a:rPr lang="en-US" sz="3111" dirty="0"/>
              <a:t>(</a:t>
            </a:r>
            <a:r>
              <a:rPr lang="en-US" sz="3111" dirty="0" err="1"/>
              <a:t>Mulhausen</a:t>
            </a:r>
            <a:r>
              <a:rPr lang="en-US" sz="3111" dirty="0"/>
              <a:t> and </a:t>
            </a:r>
            <a:r>
              <a:rPr lang="en-US" sz="3111" dirty="0" err="1"/>
              <a:t>Damiano</a:t>
            </a:r>
            <a:r>
              <a:rPr lang="en-US" sz="3111" dirty="0"/>
              <a:t>)</a:t>
            </a:r>
          </a:p>
        </p:txBody>
      </p:sp>
      <p:graphicFrame>
        <p:nvGraphicFramePr>
          <p:cNvPr id="5" name="Diagram 4"/>
          <p:cNvGraphicFramePr/>
          <p:nvPr>
            <p:extLst/>
          </p:nvPr>
        </p:nvGraphicFramePr>
        <p:xfrm>
          <a:off x="812908" y="1484084"/>
          <a:ext cx="7873892" cy="5107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p:cNvSpPr/>
          <p:nvPr/>
        </p:nvSpPr>
        <p:spPr>
          <a:xfrm>
            <a:off x="3262177" y="3589451"/>
            <a:ext cx="3125630" cy="4483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1850644" y="2716354"/>
            <a:ext cx="384808" cy="4810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1866322" y="4551640"/>
            <a:ext cx="384808" cy="55807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Right Arrow 9"/>
          <p:cNvSpPr/>
          <p:nvPr/>
        </p:nvSpPr>
        <p:spPr>
          <a:xfrm rot="20607316">
            <a:off x="2987036" y="2727709"/>
            <a:ext cx="3588211" cy="481094"/>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1179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58906" y="491894"/>
            <a:ext cx="8275544" cy="1143000"/>
          </a:xfrm>
        </p:spPr>
        <p:txBody>
          <a:bodyPr>
            <a:normAutofit fontScale="90000"/>
          </a:bodyPr>
          <a:lstStyle/>
          <a:p>
            <a:pPr eaLnBrk="1" hangingPunct="1"/>
            <a:r>
              <a:rPr lang="en-US" dirty="0"/>
              <a:t>Monitoring is classified as personal, area or biological</a:t>
            </a:r>
          </a:p>
        </p:txBody>
      </p:sp>
      <p:pic>
        <p:nvPicPr>
          <p:cNvPr id="16388" name="Picture 4"/>
          <p:cNvPicPr>
            <a:picLocks noChangeAspect="1" noChangeArrowheads="1"/>
          </p:cNvPicPr>
          <p:nvPr/>
        </p:nvPicPr>
        <p:blipFill>
          <a:blip r:embed="rId3"/>
          <a:srcRect l="11571" r="7425" b="1784"/>
          <a:stretch>
            <a:fillRect/>
          </a:stretch>
        </p:blipFill>
        <p:spPr bwMode="auto">
          <a:xfrm>
            <a:off x="3092903" y="2123864"/>
            <a:ext cx="3062288" cy="2784475"/>
          </a:xfrm>
          <a:prstGeom prst="rect">
            <a:avLst/>
          </a:prstGeom>
          <a:noFill/>
          <a:ln w="9525">
            <a:noFill/>
            <a:miter lim="800000"/>
            <a:headEnd/>
            <a:tailEnd/>
          </a:ln>
        </p:spPr>
      </p:pic>
      <p:pic>
        <p:nvPicPr>
          <p:cNvPr id="16389" name="Picture 4" descr="C:\Documents and Settings\Mikw\Local Settings\Temporary Internet Files\Content.IE5\32K7KC0U\MPj04073420000[1].jpg"/>
          <p:cNvPicPr>
            <a:picLocks noChangeAspect="1" noChangeArrowheads="1"/>
          </p:cNvPicPr>
          <p:nvPr/>
        </p:nvPicPr>
        <p:blipFill>
          <a:blip r:embed="rId4"/>
          <a:srcRect l="4762" r="20615" b="5293"/>
          <a:stretch>
            <a:fillRect/>
          </a:stretch>
        </p:blipFill>
        <p:spPr bwMode="auto">
          <a:xfrm>
            <a:off x="6125028" y="2121482"/>
            <a:ext cx="2844800" cy="2789238"/>
          </a:xfrm>
          <a:prstGeom prst="rect">
            <a:avLst/>
          </a:prstGeom>
          <a:noFill/>
          <a:ln w="9525">
            <a:noFill/>
            <a:miter lim="800000"/>
            <a:headEnd/>
            <a:tailEnd/>
          </a:ln>
        </p:spPr>
      </p:pic>
      <p:sp>
        <p:nvSpPr>
          <p:cNvPr id="11" name="TextBox 10"/>
          <p:cNvSpPr txBox="1"/>
          <p:nvPr/>
        </p:nvSpPr>
        <p:spPr>
          <a:xfrm>
            <a:off x="899880" y="5105400"/>
            <a:ext cx="1905000" cy="584200"/>
          </a:xfrm>
          <a:prstGeom prst="rect">
            <a:avLst/>
          </a:prstGeom>
          <a:noFill/>
        </p:spPr>
        <p:txBody>
          <a:bodyPr>
            <a:spAutoFit/>
          </a:bodyPr>
          <a:lstStyle/>
          <a:p>
            <a:pPr>
              <a:defRPr/>
            </a:pPr>
            <a:r>
              <a:rPr lang="en-US" sz="3200" b="1" dirty="0">
                <a:solidFill>
                  <a:schemeClr val="accent1">
                    <a:lumMod val="50000"/>
                  </a:schemeClr>
                </a:solidFill>
              </a:rPr>
              <a:t>personal</a:t>
            </a:r>
          </a:p>
        </p:txBody>
      </p:sp>
      <p:sp>
        <p:nvSpPr>
          <p:cNvPr id="14" name="TextBox 13"/>
          <p:cNvSpPr txBox="1"/>
          <p:nvPr/>
        </p:nvSpPr>
        <p:spPr>
          <a:xfrm>
            <a:off x="4038600" y="5105400"/>
            <a:ext cx="1066800" cy="584200"/>
          </a:xfrm>
          <a:prstGeom prst="rect">
            <a:avLst/>
          </a:prstGeom>
          <a:noFill/>
        </p:spPr>
        <p:txBody>
          <a:bodyPr>
            <a:spAutoFit/>
          </a:bodyPr>
          <a:lstStyle/>
          <a:p>
            <a:pPr>
              <a:defRPr/>
            </a:pPr>
            <a:r>
              <a:rPr lang="en-US" sz="3200" b="1" dirty="0">
                <a:solidFill>
                  <a:schemeClr val="accent1">
                    <a:lumMod val="50000"/>
                  </a:schemeClr>
                </a:solidFill>
              </a:rPr>
              <a:t>area</a:t>
            </a:r>
          </a:p>
        </p:txBody>
      </p:sp>
      <p:sp>
        <p:nvSpPr>
          <p:cNvPr id="15" name="TextBox 14"/>
          <p:cNvSpPr txBox="1"/>
          <p:nvPr/>
        </p:nvSpPr>
        <p:spPr>
          <a:xfrm>
            <a:off x="6553200" y="5105400"/>
            <a:ext cx="2133600" cy="584200"/>
          </a:xfrm>
          <a:prstGeom prst="rect">
            <a:avLst/>
          </a:prstGeom>
          <a:noFill/>
        </p:spPr>
        <p:txBody>
          <a:bodyPr>
            <a:spAutoFit/>
          </a:bodyPr>
          <a:lstStyle/>
          <a:p>
            <a:pPr>
              <a:defRPr/>
            </a:pPr>
            <a:r>
              <a:rPr lang="en-US" sz="3200" b="1" dirty="0">
                <a:solidFill>
                  <a:schemeClr val="accent1">
                    <a:lumMod val="50000"/>
                  </a:schemeClr>
                </a:solidFill>
              </a:rPr>
              <a:t>biological</a:t>
            </a:r>
          </a:p>
        </p:txBody>
      </p:sp>
      <p:pic>
        <p:nvPicPr>
          <p:cNvPr id="10" name="Picture 2"/>
          <p:cNvPicPr>
            <a:picLocks noChangeAspect="1" noChangeArrowheads="1"/>
          </p:cNvPicPr>
          <p:nvPr/>
        </p:nvPicPr>
        <p:blipFill>
          <a:blip r:embed="rId5" cstate="print"/>
          <a:srcRect/>
          <a:stretch>
            <a:fillRect/>
          </a:stretch>
        </p:blipFill>
        <p:spPr bwMode="auto">
          <a:xfrm>
            <a:off x="572169" y="2121641"/>
            <a:ext cx="2727498" cy="2788920"/>
          </a:xfrm>
          <a:prstGeom prst="rect">
            <a:avLst/>
          </a:prstGeom>
          <a:noFill/>
          <a:ln w="9525">
            <a:noFill/>
            <a:miter lim="800000"/>
            <a:headEnd/>
            <a:tailEnd/>
          </a:ln>
        </p:spPr>
      </p:pic>
      <p:sp>
        <p:nvSpPr>
          <p:cNvPr id="2" name="Left Arrow 1"/>
          <p:cNvSpPr/>
          <p:nvPr/>
        </p:nvSpPr>
        <p:spPr>
          <a:xfrm>
            <a:off x="1280287" y="3282677"/>
            <a:ext cx="1251259" cy="46684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5195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58460" y="457200"/>
            <a:ext cx="8229600" cy="1143000"/>
          </a:xfrm>
        </p:spPr>
        <p:txBody>
          <a:bodyPr>
            <a:normAutofit fontScale="90000"/>
          </a:bodyPr>
          <a:lstStyle/>
          <a:p>
            <a:pPr eaLnBrk="1" hangingPunct="1"/>
            <a:r>
              <a:rPr lang="en-US" dirty="0"/>
              <a:t>Area monitoring determines concentration at a location over time</a:t>
            </a:r>
          </a:p>
        </p:txBody>
      </p:sp>
      <p:sp>
        <p:nvSpPr>
          <p:cNvPr id="19459" name="TextBox 2"/>
          <p:cNvSpPr txBox="1">
            <a:spLocks noChangeArrowheads="1"/>
          </p:cNvSpPr>
          <p:nvPr/>
        </p:nvSpPr>
        <p:spPr bwMode="auto">
          <a:xfrm>
            <a:off x="2467434" y="6095960"/>
            <a:ext cx="4474169" cy="369887"/>
          </a:xfrm>
          <a:prstGeom prst="rect">
            <a:avLst/>
          </a:prstGeom>
          <a:noFill/>
          <a:ln w="9525">
            <a:noFill/>
            <a:miter lim="800000"/>
            <a:headEnd/>
            <a:tailEnd/>
          </a:ln>
        </p:spPr>
        <p:txBody>
          <a:bodyPr wrap="square">
            <a:spAutoFit/>
          </a:bodyPr>
          <a:lstStyle/>
          <a:p>
            <a:pPr algn="ctr"/>
            <a:r>
              <a:rPr lang="en-US" dirty="0">
                <a:latin typeface="Calibri" pitchFamily="34" charset="0"/>
              </a:rPr>
              <a:t>Photo courtesy NIOSH</a:t>
            </a:r>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219" b="7277"/>
          <a:stretch/>
        </p:blipFill>
        <p:spPr bwMode="auto">
          <a:xfrm>
            <a:off x="2513585" y="1979439"/>
            <a:ext cx="4427840" cy="398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757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756016" y="228600"/>
            <a:ext cx="8229600" cy="1143000"/>
          </a:xfrm>
        </p:spPr>
        <p:txBody>
          <a:bodyPr>
            <a:normAutofit fontScale="90000"/>
          </a:bodyPr>
          <a:lstStyle/>
          <a:p>
            <a:r>
              <a:rPr lang="en-US" dirty="0"/>
              <a:t>Wipe sampling is another form of area monitoring</a:t>
            </a:r>
          </a:p>
        </p:txBody>
      </p:sp>
      <p:pic>
        <p:nvPicPr>
          <p:cNvPr id="20483" name="Picture 2"/>
          <p:cNvPicPr>
            <a:picLocks noChangeAspect="1" noChangeArrowheads="1"/>
          </p:cNvPicPr>
          <p:nvPr/>
        </p:nvPicPr>
        <p:blipFill>
          <a:blip r:embed="rId3"/>
          <a:srcRect/>
          <a:stretch>
            <a:fillRect/>
          </a:stretch>
        </p:blipFill>
        <p:spPr bwMode="auto">
          <a:xfrm>
            <a:off x="1211263" y="1497013"/>
            <a:ext cx="6721475" cy="5029200"/>
          </a:xfrm>
          <a:prstGeom prst="rect">
            <a:avLst/>
          </a:prstGeom>
          <a:noFill/>
          <a:ln w="9525">
            <a:noFill/>
            <a:miter lim="800000"/>
            <a:headEnd/>
            <a:tailEnd/>
          </a:ln>
        </p:spPr>
      </p:pic>
      <p:sp>
        <p:nvSpPr>
          <p:cNvPr id="20484" name="TextBox 3"/>
          <p:cNvSpPr txBox="1">
            <a:spLocks noChangeArrowheads="1"/>
          </p:cNvSpPr>
          <p:nvPr/>
        </p:nvSpPr>
        <p:spPr bwMode="auto">
          <a:xfrm>
            <a:off x="1266825" y="6058612"/>
            <a:ext cx="3733800" cy="369888"/>
          </a:xfrm>
          <a:prstGeom prst="rect">
            <a:avLst/>
          </a:prstGeom>
          <a:noFill/>
          <a:ln w="9525">
            <a:noFill/>
            <a:miter lim="800000"/>
            <a:headEnd/>
            <a:tailEnd/>
          </a:ln>
        </p:spPr>
        <p:txBody>
          <a:bodyPr>
            <a:spAutoFit/>
          </a:bodyPr>
          <a:lstStyle/>
          <a:p>
            <a:r>
              <a:rPr lang="en-US" dirty="0">
                <a:solidFill>
                  <a:schemeClr val="bg1"/>
                </a:solidFill>
              </a:rPr>
              <a:t>Photo courtesy NIOSH</a:t>
            </a:r>
          </a:p>
        </p:txBody>
      </p:sp>
    </p:spTree>
    <p:extLst>
      <p:ext uri="{BB962C8B-B14F-4D97-AF65-F5344CB8AC3E}">
        <p14:creationId xmlns:p14="http://schemas.microsoft.com/office/powerpoint/2010/main" val="4262502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37340" y="555082"/>
            <a:ext cx="8229600" cy="1143000"/>
          </a:xfrm>
        </p:spPr>
        <p:txBody>
          <a:bodyPr>
            <a:normAutofit fontScale="90000"/>
          </a:bodyPr>
          <a:lstStyle/>
          <a:p>
            <a:pPr eaLnBrk="1" hangingPunct="1"/>
            <a:r>
              <a:rPr lang="en-US" sz="3600" dirty="0"/>
              <a:t>Biological monitoring measures contaminants, metabolites or enzymes in the blood, urine or exhaled breath </a:t>
            </a:r>
          </a:p>
        </p:txBody>
      </p:sp>
      <p:pic>
        <p:nvPicPr>
          <p:cNvPr id="5" name="Picture 4"/>
          <p:cNvPicPr>
            <a:picLocks noChangeAspect="1" noChangeArrowheads="1"/>
          </p:cNvPicPr>
          <p:nvPr/>
        </p:nvPicPr>
        <p:blipFill>
          <a:blip r:embed="rId3"/>
          <a:srcRect l="10715" r="8333"/>
          <a:stretch>
            <a:fillRect/>
          </a:stretch>
        </p:blipFill>
        <p:spPr bwMode="auto">
          <a:xfrm>
            <a:off x="2726622" y="1979436"/>
            <a:ext cx="4121589" cy="3350054"/>
          </a:xfrm>
          <a:prstGeom prst="rect">
            <a:avLst/>
          </a:prstGeom>
          <a:noFill/>
          <a:ln w="9525">
            <a:noFill/>
            <a:miter lim="800000"/>
            <a:headEnd/>
            <a:tailEnd/>
          </a:ln>
        </p:spPr>
      </p:pic>
    </p:spTree>
    <p:extLst>
      <p:ext uri="{BB962C8B-B14F-4D97-AF65-F5344CB8AC3E}">
        <p14:creationId xmlns:p14="http://schemas.microsoft.com/office/powerpoint/2010/main" val="452958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testo 2"/>
          <p:cNvSpPr>
            <a:spLocks noGrp="1"/>
          </p:cNvSpPr>
          <p:nvPr>
            <p:ph type="body" sz="half" idx="1"/>
          </p:nvPr>
        </p:nvSpPr>
        <p:spPr/>
        <p:txBody>
          <a:bodyPr/>
          <a:lstStyle/>
          <a:p>
            <a:endParaRPr lang="it-IT"/>
          </a:p>
        </p:txBody>
      </p:sp>
      <p:sp>
        <p:nvSpPr>
          <p:cNvPr id="4" name="Segnaposto grafico 3"/>
          <p:cNvSpPr>
            <a:spLocks noGrp="1"/>
          </p:cNvSpPr>
          <p:nvPr>
            <p:ph type="chart" sz="half" idx="2"/>
          </p:nvPr>
        </p:nvSpPr>
        <p:spPr/>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761" y="188640"/>
            <a:ext cx="8344208" cy="6264696"/>
          </a:xfrm>
          <a:prstGeom prst="rect">
            <a:avLst/>
          </a:prstGeom>
        </p:spPr>
      </p:pic>
    </p:spTree>
    <p:extLst>
      <p:ext uri="{BB962C8B-B14F-4D97-AF65-F5344CB8AC3E}">
        <p14:creationId xmlns:p14="http://schemas.microsoft.com/office/powerpoint/2010/main" val="2958652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180" y="274320"/>
            <a:ext cx="8301676" cy="1143000"/>
          </a:xfrm>
        </p:spPr>
        <p:txBody>
          <a:bodyPr>
            <a:normAutofit fontScale="90000"/>
          </a:bodyPr>
          <a:lstStyle/>
          <a:p>
            <a:r>
              <a:rPr lang="en-US" dirty="0"/>
              <a:t>Group exercise: </a:t>
            </a:r>
            <a:br>
              <a:rPr lang="en-US" dirty="0"/>
            </a:br>
            <a:r>
              <a:rPr lang="en-US" dirty="0"/>
              <a:t>What could we sample?</a:t>
            </a:r>
          </a:p>
        </p:txBody>
      </p:sp>
      <p:pic>
        <p:nvPicPr>
          <p:cNvPr id="4" name="Picture 3"/>
          <p:cNvPicPr>
            <a:picLocks noChangeAspect="1"/>
          </p:cNvPicPr>
          <p:nvPr/>
        </p:nvPicPr>
        <p:blipFill>
          <a:blip r:embed="rId3"/>
          <a:stretch>
            <a:fillRect/>
          </a:stretch>
        </p:blipFill>
        <p:spPr>
          <a:xfrm>
            <a:off x="1762126" y="1747441"/>
            <a:ext cx="5583858" cy="4173934"/>
          </a:xfrm>
          <a:prstGeom prst="rect">
            <a:avLst/>
          </a:prstGeom>
        </p:spPr>
      </p:pic>
      <p:sp>
        <p:nvSpPr>
          <p:cNvPr id="6" name="TextBox 5"/>
          <p:cNvSpPr txBox="1"/>
          <p:nvPr/>
        </p:nvSpPr>
        <p:spPr>
          <a:xfrm>
            <a:off x="1190625" y="6052919"/>
            <a:ext cx="7318375" cy="584775"/>
          </a:xfrm>
          <a:prstGeom prst="rect">
            <a:avLst/>
          </a:prstGeom>
          <a:noFill/>
        </p:spPr>
        <p:txBody>
          <a:bodyPr wrap="square" rtlCol="0">
            <a:spAutoFit/>
          </a:bodyPr>
          <a:lstStyle/>
          <a:p>
            <a:r>
              <a:rPr lang="en-US" dirty="0">
                <a:solidFill>
                  <a:schemeClr val="accent6">
                    <a:lumMod val="50000"/>
                  </a:schemeClr>
                </a:solidFill>
              </a:rPr>
              <a:t>Typical nanostructure geometries. </a:t>
            </a:r>
            <a:br>
              <a:rPr lang="en-US" dirty="0">
                <a:solidFill>
                  <a:schemeClr val="accent6">
                    <a:lumMod val="50000"/>
                  </a:schemeClr>
                </a:solidFill>
              </a:rPr>
            </a:br>
            <a:r>
              <a:rPr lang="en-US" sz="1400" dirty="0">
                <a:solidFill>
                  <a:schemeClr val="accent6">
                    <a:lumMod val="50000"/>
                  </a:schemeClr>
                </a:solidFill>
              </a:rPr>
              <a:t>Illustration courtesy of the Opensource Handbook of Nanoscience and Nanotechnology</a:t>
            </a:r>
            <a:endParaRPr lang="en-US" dirty="0">
              <a:solidFill>
                <a:schemeClr val="accent6">
                  <a:lumMod val="50000"/>
                </a:schemeClr>
              </a:solidFill>
            </a:endParaRPr>
          </a:p>
        </p:txBody>
      </p:sp>
    </p:spTree>
    <p:extLst>
      <p:ext uri="{BB962C8B-B14F-4D97-AF65-F5344CB8AC3E}">
        <p14:creationId xmlns:p14="http://schemas.microsoft.com/office/powerpoint/2010/main" val="866532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13750" y="274638"/>
            <a:ext cx="8275544" cy="1143000"/>
          </a:xfrm>
        </p:spPr>
        <p:txBody>
          <a:bodyPr/>
          <a:lstStyle/>
          <a:p>
            <a:r>
              <a:rPr lang="en-US" dirty="0"/>
              <a:t>What should we sample?</a:t>
            </a:r>
          </a:p>
        </p:txBody>
      </p:sp>
      <p:graphicFrame>
        <p:nvGraphicFramePr>
          <p:cNvPr id="6" name="Content Placeholder 5"/>
          <p:cNvGraphicFramePr>
            <a:graphicFrameLocks noGrp="1"/>
          </p:cNvGraphicFramePr>
          <p:nvPr>
            <p:ph idx="1"/>
            <p:extLst/>
          </p:nvPr>
        </p:nvGraphicFramePr>
        <p:xfrm>
          <a:off x="872560" y="1831808"/>
          <a:ext cx="7772400" cy="4053840"/>
        </p:xfrm>
        <a:graphic>
          <a:graphicData uri="http://schemas.openxmlformats.org/drawingml/2006/table">
            <a:tbl>
              <a:tblPr firstRow="1" bandRow="1">
                <a:tableStyleId>{10A1B5D5-9B99-4C35-A422-299274C87663}</a:tableStyleId>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370840">
                <a:tc>
                  <a:txBody>
                    <a:bodyPr/>
                    <a:lstStyle/>
                    <a:p>
                      <a:pPr algn="ctr"/>
                      <a:r>
                        <a:rPr lang="en-US" sz="3200" dirty="0"/>
                        <a:t>Metric</a:t>
                      </a:r>
                    </a:p>
                  </a:txBody>
                  <a:tcPr/>
                </a:tc>
                <a:tc>
                  <a:txBody>
                    <a:bodyPr/>
                    <a:lstStyle/>
                    <a:p>
                      <a:pPr algn="ctr"/>
                      <a:r>
                        <a:rPr lang="en-US" sz="3200" dirty="0"/>
                        <a:t>Qualification</a:t>
                      </a:r>
                    </a:p>
                  </a:txBody>
                  <a:tcPr/>
                </a:tc>
                <a:extLst>
                  <a:ext uri="{0D108BD9-81ED-4DB2-BD59-A6C34878D82A}">
                    <a16:rowId xmlns:a16="http://schemas.microsoft.com/office/drawing/2014/main" val="10000"/>
                  </a:ext>
                </a:extLst>
              </a:tr>
              <a:tr h="370840">
                <a:tc>
                  <a:txBody>
                    <a:bodyPr/>
                    <a:lstStyle/>
                    <a:p>
                      <a:pPr algn="ctr"/>
                      <a:r>
                        <a:rPr lang="en-US" sz="2400" b="1" dirty="0"/>
                        <a:t>Mass</a:t>
                      </a:r>
                    </a:p>
                  </a:txBody>
                  <a:tcPr/>
                </a:tc>
                <a:tc>
                  <a:txBody>
                    <a:bodyPr/>
                    <a:lstStyle/>
                    <a:p>
                      <a:r>
                        <a:rPr lang="en-US" sz="2400" b="1" dirty="0"/>
                        <a:t>Not always relevant</a:t>
                      </a:r>
                    </a:p>
                  </a:txBody>
                  <a:tcPr/>
                </a:tc>
                <a:extLst>
                  <a:ext uri="{0D108BD9-81ED-4DB2-BD59-A6C34878D82A}">
                    <a16:rowId xmlns:a16="http://schemas.microsoft.com/office/drawing/2014/main" val="10001"/>
                  </a:ext>
                </a:extLst>
              </a:tr>
              <a:tr h="370840">
                <a:tc>
                  <a:txBody>
                    <a:bodyPr/>
                    <a:lstStyle/>
                    <a:p>
                      <a:pPr algn="ctr"/>
                      <a:r>
                        <a:rPr lang="en-US" sz="2400" b="1" dirty="0"/>
                        <a:t>Surface area</a:t>
                      </a:r>
                    </a:p>
                  </a:txBody>
                  <a:tcPr/>
                </a:tc>
                <a:tc>
                  <a:txBody>
                    <a:bodyPr/>
                    <a:lstStyle/>
                    <a:p>
                      <a:r>
                        <a:rPr lang="en-US" sz="2400" b="1" dirty="0"/>
                        <a:t>Better for low</a:t>
                      </a:r>
                      <a:r>
                        <a:rPr lang="en-US" sz="2400" b="1" baseline="0" dirty="0"/>
                        <a:t> solubility particles</a:t>
                      </a:r>
                      <a:endParaRPr lang="en-US" sz="2400" b="1" dirty="0"/>
                    </a:p>
                  </a:txBody>
                  <a:tcPr/>
                </a:tc>
                <a:extLst>
                  <a:ext uri="{0D108BD9-81ED-4DB2-BD59-A6C34878D82A}">
                    <a16:rowId xmlns:a16="http://schemas.microsoft.com/office/drawing/2014/main" val="10002"/>
                  </a:ext>
                </a:extLst>
              </a:tr>
              <a:tr h="370840">
                <a:tc>
                  <a:txBody>
                    <a:bodyPr/>
                    <a:lstStyle/>
                    <a:p>
                      <a:pPr algn="ctr"/>
                      <a:r>
                        <a:rPr lang="en-US" sz="2400" b="1" dirty="0"/>
                        <a:t>Surface</a:t>
                      </a:r>
                      <a:r>
                        <a:rPr lang="en-US" sz="2400" b="1" baseline="0" dirty="0"/>
                        <a:t> chemistry</a:t>
                      </a:r>
                      <a:endParaRPr lang="en-US" sz="2400" b="1" dirty="0"/>
                    </a:p>
                  </a:txBody>
                  <a:tcPr/>
                </a:tc>
                <a:tc>
                  <a:txBody>
                    <a:bodyPr/>
                    <a:lstStyle/>
                    <a:p>
                      <a:r>
                        <a:rPr lang="en-US" sz="2400" b="1" dirty="0"/>
                        <a:t> </a:t>
                      </a:r>
                      <a:r>
                        <a:rPr lang="en-US" sz="2400" b="1" dirty="0" err="1"/>
                        <a:t>Tox</a:t>
                      </a:r>
                      <a:r>
                        <a:rPr lang="en-US" sz="2400" b="1" baseline="0" dirty="0"/>
                        <a:t> studies show effects</a:t>
                      </a:r>
                      <a:endParaRPr lang="en-US" sz="2400" b="1" dirty="0"/>
                    </a:p>
                  </a:txBody>
                  <a:tcPr/>
                </a:tc>
                <a:extLst>
                  <a:ext uri="{0D108BD9-81ED-4DB2-BD59-A6C34878D82A}">
                    <a16:rowId xmlns:a16="http://schemas.microsoft.com/office/drawing/2014/main" val="10003"/>
                  </a:ext>
                </a:extLst>
              </a:tr>
              <a:tr h="370840">
                <a:tc>
                  <a:txBody>
                    <a:bodyPr/>
                    <a:lstStyle/>
                    <a:p>
                      <a:pPr algn="ctr"/>
                      <a:r>
                        <a:rPr lang="en-US" sz="2400" b="1" dirty="0"/>
                        <a:t>Particle number</a:t>
                      </a:r>
                    </a:p>
                  </a:txBody>
                  <a:tcPr/>
                </a:tc>
                <a:tc>
                  <a:txBody>
                    <a:bodyPr/>
                    <a:lstStyle/>
                    <a:p>
                      <a:r>
                        <a:rPr lang="en-US" sz="2400" b="1" dirty="0"/>
                        <a:t>Within ranges </a:t>
                      </a:r>
                    </a:p>
                  </a:txBody>
                  <a:tcPr/>
                </a:tc>
                <a:extLst>
                  <a:ext uri="{0D108BD9-81ED-4DB2-BD59-A6C34878D82A}">
                    <a16:rowId xmlns:a16="http://schemas.microsoft.com/office/drawing/2014/main" val="10004"/>
                  </a:ext>
                </a:extLst>
              </a:tr>
              <a:tr h="370840">
                <a:tc>
                  <a:txBody>
                    <a:bodyPr/>
                    <a:lstStyle/>
                    <a:p>
                      <a:pPr algn="ctr"/>
                      <a:r>
                        <a:rPr lang="en-US" sz="2400" b="1" dirty="0"/>
                        <a:t>Particle size</a:t>
                      </a:r>
                    </a:p>
                  </a:txBody>
                  <a:tcPr/>
                </a:tc>
                <a:tc>
                  <a:txBody>
                    <a:bodyPr/>
                    <a:lstStyle/>
                    <a:p>
                      <a:r>
                        <a:rPr lang="en-US" sz="2400" b="1" dirty="0"/>
                        <a:t>Implicated</a:t>
                      </a:r>
                      <a:r>
                        <a:rPr lang="en-US" sz="2400" b="1" baseline="0" dirty="0"/>
                        <a:t> in particles </a:t>
                      </a:r>
                      <a:r>
                        <a:rPr lang="en-US" sz="2400" b="1" baseline="0" dirty="0" err="1"/>
                        <a:t>translocating</a:t>
                      </a:r>
                      <a:endParaRPr lang="en-US" sz="2400" b="1" dirty="0"/>
                    </a:p>
                  </a:txBody>
                  <a:tcPr/>
                </a:tc>
                <a:extLst>
                  <a:ext uri="{0D108BD9-81ED-4DB2-BD59-A6C34878D82A}">
                    <a16:rowId xmlns:a16="http://schemas.microsoft.com/office/drawing/2014/main" val="10005"/>
                  </a:ext>
                </a:extLst>
              </a:tr>
              <a:tr h="370840">
                <a:tc>
                  <a:txBody>
                    <a:bodyPr/>
                    <a:lstStyle/>
                    <a:p>
                      <a:pPr algn="ctr"/>
                      <a:r>
                        <a:rPr lang="en-US" sz="2400" b="1" dirty="0"/>
                        <a:t>Particle</a:t>
                      </a:r>
                      <a:r>
                        <a:rPr lang="en-US" sz="2400" b="1" baseline="0" dirty="0"/>
                        <a:t> shape</a:t>
                      </a:r>
                      <a:endParaRPr lang="en-US" sz="2400" b="1" dirty="0"/>
                    </a:p>
                  </a:txBody>
                  <a:tcPr/>
                </a:tc>
                <a:tc>
                  <a:txBody>
                    <a:bodyPr/>
                    <a:lstStyle/>
                    <a:p>
                      <a:r>
                        <a:rPr lang="en-US" sz="2400" b="1" dirty="0"/>
                        <a:t>Fiber-like</a:t>
                      </a:r>
                      <a:r>
                        <a:rPr lang="en-US" sz="2400" b="1" baseline="0" dirty="0"/>
                        <a:t>, spheres, mats</a:t>
                      </a:r>
                      <a:endParaRPr lang="en-US" sz="2400" b="1"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79082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880" y="563295"/>
            <a:ext cx="8229600" cy="1143000"/>
          </a:xfrm>
        </p:spPr>
        <p:txBody>
          <a:bodyPr>
            <a:normAutofit fontScale="90000"/>
          </a:bodyPr>
          <a:lstStyle/>
          <a:p>
            <a:pPr algn="l"/>
            <a:r>
              <a:rPr lang="en-US" dirty="0"/>
              <a:t>Can we use standard industrial hygiene methods? </a:t>
            </a:r>
          </a:p>
        </p:txBody>
      </p:sp>
      <p:pic>
        <p:nvPicPr>
          <p:cNvPr id="3" name="Picture 2" descr="DSC_0029.JPG"/>
          <p:cNvPicPr>
            <a:picLocks noChangeAspect="1"/>
          </p:cNvPicPr>
          <p:nvPr/>
        </p:nvPicPr>
        <p:blipFill>
          <a:blip r:embed="rId3" cstate="print">
            <a:lum bright="15000" contrast="38000"/>
          </a:blip>
          <a:srcRect l="2735" r="6786" b="18724"/>
          <a:stretch>
            <a:fillRect/>
          </a:stretch>
        </p:blipFill>
        <p:spPr>
          <a:xfrm>
            <a:off x="4115906" y="3174566"/>
            <a:ext cx="4724250" cy="2821643"/>
          </a:xfrm>
          <a:prstGeom prst="rect">
            <a:avLst/>
          </a:prstGeom>
        </p:spPr>
      </p:pic>
      <p:pic>
        <p:nvPicPr>
          <p:cNvPr id="4" name="Picture 3" descr="DSC_0034.JPG"/>
          <p:cNvPicPr>
            <a:picLocks noChangeAspect="1"/>
          </p:cNvPicPr>
          <p:nvPr/>
        </p:nvPicPr>
        <p:blipFill>
          <a:blip r:embed="rId4" cstate="print">
            <a:lum bright="9000" contrast="41000"/>
          </a:blip>
          <a:stretch>
            <a:fillRect/>
          </a:stretch>
        </p:blipFill>
        <p:spPr>
          <a:xfrm rot="5400000">
            <a:off x="222685" y="2586322"/>
            <a:ext cx="4432712" cy="2947282"/>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859066" y="6237094"/>
            <a:ext cx="3451469" cy="400110"/>
          </a:xfrm>
          <a:prstGeom prst="rect">
            <a:avLst/>
          </a:prstGeom>
          <a:noFill/>
        </p:spPr>
        <p:txBody>
          <a:bodyPr wrap="square" rtlCol="0">
            <a:spAutoFit/>
          </a:bodyPr>
          <a:lstStyle/>
          <a:p>
            <a:r>
              <a:rPr lang="en-US" sz="2000" b="1" dirty="0" err="1"/>
              <a:t>Respirable</a:t>
            </a:r>
            <a:r>
              <a:rPr lang="en-US" sz="2000" b="1" dirty="0"/>
              <a:t> dust sampling</a:t>
            </a:r>
          </a:p>
        </p:txBody>
      </p:sp>
      <p:sp>
        <p:nvSpPr>
          <p:cNvPr id="6" name="TextBox 5"/>
          <p:cNvSpPr txBox="1"/>
          <p:nvPr/>
        </p:nvSpPr>
        <p:spPr>
          <a:xfrm>
            <a:off x="4783920" y="5959992"/>
            <a:ext cx="3451469" cy="707886"/>
          </a:xfrm>
          <a:prstGeom prst="rect">
            <a:avLst/>
          </a:prstGeom>
          <a:noFill/>
        </p:spPr>
        <p:txBody>
          <a:bodyPr wrap="square" rtlCol="0">
            <a:spAutoFit/>
          </a:bodyPr>
          <a:lstStyle/>
          <a:p>
            <a:pPr algn="ctr"/>
            <a:r>
              <a:rPr lang="en-US" sz="2000" b="1" dirty="0"/>
              <a:t>Pre-weighed cassettes for gravimetric sampling</a:t>
            </a:r>
          </a:p>
        </p:txBody>
      </p:sp>
      <p:sp>
        <p:nvSpPr>
          <p:cNvPr id="7" name="TextBox 6"/>
          <p:cNvSpPr txBox="1"/>
          <p:nvPr/>
        </p:nvSpPr>
        <p:spPr>
          <a:xfrm rot="20488440">
            <a:off x="4315509" y="1587372"/>
            <a:ext cx="3892189" cy="1200329"/>
          </a:xfrm>
          <a:prstGeom prst="rect">
            <a:avLst/>
          </a:prstGeom>
          <a:noFill/>
        </p:spPr>
        <p:txBody>
          <a:bodyPr wrap="square" rtlCol="0">
            <a:spAutoFit/>
          </a:bodyPr>
          <a:lstStyle/>
          <a:p>
            <a:pPr algn="ctr"/>
            <a:r>
              <a:rPr lang="en-US" sz="7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badi MT Condensed Extra Bold"/>
                <a:cs typeface="Abadi MT Condensed Extra Bold"/>
              </a:rPr>
              <a:t>Yes!</a:t>
            </a:r>
          </a:p>
        </p:txBody>
      </p:sp>
    </p:spTree>
    <p:extLst>
      <p:ext uri="{BB962C8B-B14F-4D97-AF65-F5344CB8AC3E}">
        <p14:creationId xmlns:p14="http://schemas.microsoft.com/office/powerpoint/2010/main" val="187284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995074" y="274638"/>
            <a:ext cx="8275544" cy="1143000"/>
          </a:xfrm>
        </p:spPr>
        <p:txBody>
          <a:bodyPr>
            <a:normAutofit/>
          </a:bodyPr>
          <a:lstStyle/>
          <a:p>
            <a:pPr eaLnBrk="1" hangingPunct="1"/>
            <a:r>
              <a:rPr lang="en-US" sz="3400" dirty="0"/>
              <a:t>Active sampling uses pumps to pull contaminated air through appropriate media</a:t>
            </a:r>
          </a:p>
        </p:txBody>
      </p:sp>
      <p:pic>
        <p:nvPicPr>
          <p:cNvPr id="28675" name="Picture 6" descr="Pump Group.jpg"/>
          <p:cNvPicPr>
            <a:picLocks noChangeAspect="1"/>
          </p:cNvPicPr>
          <p:nvPr/>
        </p:nvPicPr>
        <p:blipFill>
          <a:blip r:embed="rId3"/>
          <a:srcRect/>
          <a:stretch>
            <a:fillRect/>
          </a:stretch>
        </p:blipFill>
        <p:spPr bwMode="auto">
          <a:xfrm>
            <a:off x="609600" y="1447800"/>
            <a:ext cx="8001000" cy="4389438"/>
          </a:xfrm>
          <a:prstGeom prst="rect">
            <a:avLst/>
          </a:prstGeom>
          <a:noFill/>
          <a:ln w="9525">
            <a:noFill/>
            <a:miter lim="800000"/>
            <a:headEnd/>
            <a:tailEnd/>
          </a:ln>
        </p:spPr>
      </p:pic>
      <p:sp>
        <p:nvSpPr>
          <p:cNvPr id="28676" name="TextBox 2"/>
          <p:cNvSpPr txBox="1">
            <a:spLocks noChangeArrowheads="1"/>
          </p:cNvSpPr>
          <p:nvPr/>
        </p:nvSpPr>
        <p:spPr bwMode="auto">
          <a:xfrm>
            <a:off x="3737516" y="5791200"/>
            <a:ext cx="3048000" cy="461963"/>
          </a:xfrm>
          <a:prstGeom prst="rect">
            <a:avLst/>
          </a:prstGeom>
          <a:noFill/>
          <a:ln w="9525">
            <a:noFill/>
            <a:miter lim="800000"/>
            <a:headEnd/>
            <a:tailEnd/>
          </a:ln>
        </p:spPr>
        <p:txBody>
          <a:bodyPr>
            <a:spAutoFit/>
          </a:bodyPr>
          <a:lstStyle/>
          <a:p>
            <a:r>
              <a:rPr lang="en-US" sz="2400" dirty="0">
                <a:latin typeface="Calibri" pitchFamily="34" charset="0"/>
              </a:rPr>
              <a:t>Photo courtesy SKC</a:t>
            </a:r>
          </a:p>
        </p:txBody>
      </p:sp>
    </p:spTree>
    <p:extLst>
      <p:ext uri="{BB962C8B-B14F-4D97-AF65-F5344CB8AC3E}">
        <p14:creationId xmlns:p14="http://schemas.microsoft.com/office/powerpoint/2010/main" val="3252653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 r="63745"/>
          <a:stretch/>
        </p:blipFill>
        <p:spPr>
          <a:xfrm>
            <a:off x="1777175" y="1651585"/>
            <a:ext cx="1781656" cy="4609514"/>
          </a:xfrm>
          <a:prstGeom prst="rect">
            <a:avLst/>
          </a:prstGeom>
        </p:spPr>
      </p:pic>
      <p:sp>
        <p:nvSpPr>
          <p:cNvPr id="29698" name="Title 1"/>
          <p:cNvSpPr>
            <a:spLocks noGrp="1"/>
          </p:cNvSpPr>
          <p:nvPr>
            <p:ph type="title"/>
          </p:nvPr>
        </p:nvSpPr>
        <p:spPr>
          <a:xfrm>
            <a:off x="847042" y="525518"/>
            <a:ext cx="8275544" cy="1143000"/>
          </a:xfrm>
        </p:spPr>
        <p:txBody>
          <a:bodyPr>
            <a:normAutofit fontScale="90000"/>
          </a:bodyPr>
          <a:lstStyle/>
          <a:p>
            <a:r>
              <a:rPr lang="en-US" dirty="0"/>
              <a:t>Personal pumps are hung on a worker’s belt with the media in the breathing zone</a:t>
            </a:r>
          </a:p>
        </p:txBody>
      </p:sp>
      <p:sp>
        <p:nvSpPr>
          <p:cNvPr id="29699" name="TextBox 2"/>
          <p:cNvSpPr txBox="1">
            <a:spLocks noChangeArrowheads="1"/>
          </p:cNvSpPr>
          <p:nvPr/>
        </p:nvSpPr>
        <p:spPr bwMode="auto">
          <a:xfrm>
            <a:off x="5163457" y="6008916"/>
            <a:ext cx="3657600" cy="584775"/>
          </a:xfrm>
          <a:prstGeom prst="rect">
            <a:avLst/>
          </a:prstGeom>
          <a:noFill/>
          <a:ln w="9525">
            <a:noFill/>
            <a:miter lim="800000"/>
            <a:headEnd/>
            <a:tailEnd/>
          </a:ln>
        </p:spPr>
        <p:txBody>
          <a:bodyPr>
            <a:spAutoFit/>
          </a:bodyPr>
          <a:lstStyle/>
          <a:p>
            <a:r>
              <a:rPr lang="en-US" sz="1600" dirty="0">
                <a:latin typeface="Calibri" pitchFamily="34" charset="0"/>
              </a:rPr>
              <a:t>Photo courtesy Lawrence Berkeley National Laboratory</a:t>
            </a:r>
          </a:p>
        </p:txBody>
      </p:sp>
      <p:pic>
        <p:nvPicPr>
          <p:cNvPr id="29700" name="Picture 4"/>
          <p:cNvPicPr>
            <a:picLocks noChangeAspect="1" noChangeArrowheads="1"/>
          </p:cNvPicPr>
          <p:nvPr/>
        </p:nvPicPr>
        <p:blipFill>
          <a:blip r:embed="rId4"/>
          <a:srcRect/>
          <a:stretch>
            <a:fillRect/>
          </a:stretch>
        </p:blipFill>
        <p:spPr bwMode="auto">
          <a:xfrm>
            <a:off x="5210468" y="2318056"/>
            <a:ext cx="3673181" cy="3701744"/>
          </a:xfrm>
          <a:prstGeom prst="rect">
            <a:avLst/>
          </a:prstGeom>
          <a:noFill/>
          <a:ln w="12700">
            <a:noFill/>
            <a:miter lim="800000"/>
            <a:headEnd/>
            <a:tailEnd/>
          </a:ln>
        </p:spPr>
      </p:pic>
      <p:sp>
        <p:nvSpPr>
          <p:cNvPr id="10" name="TextBox 2"/>
          <p:cNvSpPr txBox="1">
            <a:spLocks noChangeArrowheads="1"/>
          </p:cNvSpPr>
          <p:nvPr/>
        </p:nvSpPr>
        <p:spPr bwMode="auto">
          <a:xfrm>
            <a:off x="1360609" y="6229339"/>
            <a:ext cx="3657600" cy="400110"/>
          </a:xfrm>
          <a:prstGeom prst="rect">
            <a:avLst/>
          </a:prstGeom>
          <a:noFill/>
          <a:ln w="9525">
            <a:noFill/>
            <a:miter lim="800000"/>
            <a:headEnd/>
            <a:tailEnd/>
          </a:ln>
        </p:spPr>
        <p:txBody>
          <a:bodyPr>
            <a:spAutoFit/>
          </a:bodyPr>
          <a:lstStyle/>
          <a:p>
            <a:r>
              <a:rPr lang="en-US" sz="2000" dirty="0">
                <a:latin typeface="Calibri" pitchFamily="34" charset="0"/>
              </a:rPr>
              <a:t>Image  courtesy Wikimedia</a:t>
            </a:r>
          </a:p>
        </p:txBody>
      </p:sp>
      <p:sp>
        <p:nvSpPr>
          <p:cNvPr id="6" name="Cube 5"/>
          <p:cNvSpPr/>
          <p:nvPr/>
        </p:nvSpPr>
        <p:spPr>
          <a:xfrm>
            <a:off x="2208775" y="3454677"/>
            <a:ext cx="254156" cy="429501"/>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nut 16"/>
          <p:cNvSpPr/>
          <p:nvPr/>
        </p:nvSpPr>
        <p:spPr>
          <a:xfrm>
            <a:off x="3041467" y="2367667"/>
            <a:ext cx="235165" cy="219518"/>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9" name="Curved Connector 18"/>
          <p:cNvCxnSpPr>
            <a:endCxn id="17" idx="3"/>
          </p:cNvCxnSpPr>
          <p:nvPr/>
        </p:nvCxnSpPr>
        <p:spPr>
          <a:xfrm rot="5400000" flipH="1" flipV="1">
            <a:off x="2339329" y="2673315"/>
            <a:ext cx="854855" cy="618300"/>
          </a:xfrm>
          <a:prstGeom prst="curvedConnector3">
            <a:avLst>
              <a:gd name="adj1" fmla="val 50000"/>
            </a:avLst>
          </a:prstGeom>
          <a:ln>
            <a:prstDash val="dash"/>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743402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930140" y="305680"/>
            <a:ext cx="8301676" cy="1143000"/>
          </a:xfrm>
          <a:noFill/>
          <a:ln/>
        </p:spPr>
        <p:txBody>
          <a:bodyPr anchor="b">
            <a:normAutofit fontScale="90000"/>
          </a:bodyPr>
          <a:lstStyle/>
          <a:p>
            <a:r>
              <a:rPr lang="en-US" dirty="0"/>
              <a:t>Most exposure limits are based on 8 hour time-weighted averages</a:t>
            </a:r>
          </a:p>
        </p:txBody>
      </p:sp>
      <p:sp>
        <p:nvSpPr>
          <p:cNvPr id="286723" name="Line 3"/>
          <p:cNvSpPr>
            <a:spLocks noChangeShapeType="1"/>
          </p:cNvSpPr>
          <p:nvPr/>
        </p:nvSpPr>
        <p:spPr bwMode="auto">
          <a:xfrm>
            <a:off x="1600200" y="1689100"/>
            <a:ext cx="0" cy="24892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724" name="Line 4"/>
          <p:cNvSpPr>
            <a:spLocks noChangeShapeType="1"/>
          </p:cNvSpPr>
          <p:nvPr/>
        </p:nvSpPr>
        <p:spPr bwMode="auto">
          <a:xfrm>
            <a:off x="1606550" y="4191000"/>
            <a:ext cx="55499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725" name="Rectangle 5"/>
          <p:cNvSpPr>
            <a:spLocks noChangeArrowheads="1"/>
          </p:cNvSpPr>
          <p:nvPr/>
        </p:nvSpPr>
        <p:spPr bwMode="auto">
          <a:xfrm>
            <a:off x="7377113" y="4176713"/>
            <a:ext cx="10271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l"/>
            <a:r>
              <a:rPr lang="en-US" sz="2400" b="1" i="1">
                <a:latin typeface="Arial" charset="0"/>
              </a:rPr>
              <a:t>hours</a:t>
            </a:r>
          </a:p>
        </p:txBody>
      </p:sp>
      <p:sp>
        <p:nvSpPr>
          <p:cNvPr id="286726" name="Rectangle 6"/>
          <p:cNvSpPr>
            <a:spLocks noChangeArrowheads="1"/>
          </p:cNvSpPr>
          <p:nvPr/>
        </p:nvSpPr>
        <p:spPr bwMode="auto">
          <a:xfrm>
            <a:off x="1890713" y="4176713"/>
            <a:ext cx="5494337"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l"/>
            <a:r>
              <a:rPr lang="en-US" sz="2400" b="1">
                <a:latin typeface="Arial" charset="0"/>
              </a:rPr>
              <a:t>1       2       3       4       5       6      7     8 </a:t>
            </a:r>
          </a:p>
        </p:txBody>
      </p:sp>
      <p:sp>
        <p:nvSpPr>
          <p:cNvPr id="286727" name="Line 7"/>
          <p:cNvSpPr>
            <a:spLocks noChangeShapeType="1"/>
          </p:cNvSpPr>
          <p:nvPr/>
        </p:nvSpPr>
        <p:spPr bwMode="auto">
          <a:xfrm>
            <a:off x="1606550" y="2743200"/>
            <a:ext cx="5549900" cy="0"/>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728" name="Rectangle 8"/>
          <p:cNvSpPr>
            <a:spLocks noChangeArrowheads="1"/>
          </p:cNvSpPr>
          <p:nvPr/>
        </p:nvSpPr>
        <p:spPr bwMode="auto">
          <a:xfrm>
            <a:off x="7148513" y="2568575"/>
            <a:ext cx="11207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l"/>
            <a:r>
              <a:rPr lang="en-US" sz="1800" i="1">
                <a:latin typeface="Arial" charset="0"/>
              </a:rPr>
              <a:t>exposure</a:t>
            </a:r>
          </a:p>
          <a:p>
            <a:pPr algn="l"/>
            <a:r>
              <a:rPr lang="en-US" sz="1800" i="1">
                <a:latin typeface="Arial" charset="0"/>
              </a:rPr>
              <a:t>limit</a:t>
            </a:r>
          </a:p>
        </p:txBody>
      </p:sp>
      <p:sp>
        <p:nvSpPr>
          <p:cNvPr id="286729" name="Rectangle 9"/>
          <p:cNvSpPr>
            <a:spLocks noChangeArrowheads="1"/>
          </p:cNvSpPr>
          <p:nvPr/>
        </p:nvSpPr>
        <p:spPr bwMode="auto">
          <a:xfrm>
            <a:off x="665522" y="4347232"/>
            <a:ext cx="1417459" cy="64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l"/>
            <a:r>
              <a:rPr lang="en-US" b="1" i="1" dirty="0">
                <a:solidFill>
                  <a:srgbClr val="FF6600"/>
                </a:solidFill>
                <a:latin typeface="Arial" charset="0"/>
              </a:rPr>
              <a:t>Increasing</a:t>
            </a:r>
          </a:p>
          <a:p>
            <a:pPr algn="l"/>
            <a:r>
              <a:rPr lang="en-US" b="1" i="1" dirty="0">
                <a:solidFill>
                  <a:srgbClr val="FF6600"/>
                </a:solidFill>
                <a:latin typeface="Arial" charset="0"/>
              </a:rPr>
              <a:t>Exposures</a:t>
            </a:r>
          </a:p>
        </p:txBody>
      </p:sp>
      <p:sp>
        <p:nvSpPr>
          <p:cNvPr id="286730" name="Line 10"/>
          <p:cNvSpPr>
            <a:spLocks noChangeShapeType="1"/>
          </p:cNvSpPr>
          <p:nvPr/>
        </p:nvSpPr>
        <p:spPr bwMode="auto">
          <a:xfrm flipV="1">
            <a:off x="914400" y="1879599"/>
            <a:ext cx="0" cy="2434077"/>
          </a:xfrm>
          <a:prstGeom prst="line">
            <a:avLst/>
          </a:prstGeom>
          <a:noFill/>
          <a:ln w="50800">
            <a:solidFill>
              <a:schemeClr val="tx1"/>
            </a:solidFill>
            <a:round/>
            <a:headEnd/>
            <a:tailEnd type="triangle" w="med" len="med"/>
          </a:ln>
          <a:effectLst>
            <a:glow rad="139700">
              <a:schemeClr val="accent1">
                <a:satMod val="175000"/>
                <a:alpha val="40000"/>
              </a:schemeClr>
            </a:glow>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6731" name="Rectangle 11"/>
          <p:cNvSpPr>
            <a:spLocks noChangeArrowheads="1"/>
          </p:cNvSpPr>
          <p:nvPr/>
        </p:nvSpPr>
        <p:spPr bwMode="auto">
          <a:xfrm>
            <a:off x="899437" y="5248554"/>
            <a:ext cx="6735819"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l"/>
            <a:r>
              <a:rPr lang="en-US" sz="2000" b="1" dirty="0">
                <a:solidFill>
                  <a:srgbClr val="800000"/>
                </a:solidFill>
                <a:latin typeface="Arial" charset="0"/>
              </a:rPr>
              <a:t>This includes recommendation for carbon nanotubes</a:t>
            </a:r>
          </a:p>
        </p:txBody>
      </p:sp>
    </p:spTree>
    <p:extLst>
      <p:ext uri="{BB962C8B-B14F-4D97-AF65-F5344CB8AC3E}">
        <p14:creationId xmlns:p14="http://schemas.microsoft.com/office/powerpoint/2010/main" val="182932677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43218" y="304800"/>
            <a:ext cx="8229600" cy="1143000"/>
          </a:xfrm>
        </p:spPr>
        <p:txBody>
          <a:bodyPr>
            <a:normAutofit fontScale="90000"/>
          </a:bodyPr>
          <a:lstStyle/>
          <a:p>
            <a:pPr eaLnBrk="1" hangingPunct="1"/>
            <a:r>
              <a:rPr lang="en-US" dirty="0"/>
              <a:t>Pumps must be calibrated before and after sampling</a:t>
            </a:r>
            <a:endParaRPr lang="en-US" dirty="0">
              <a:solidFill>
                <a:srgbClr val="C00000"/>
              </a:solidFill>
            </a:endParaRPr>
          </a:p>
        </p:txBody>
      </p:sp>
      <p:pic>
        <p:nvPicPr>
          <p:cNvPr id="30723" name="Picture 3" descr="717-XX Bios Defender 520.jpg"/>
          <p:cNvPicPr>
            <a:picLocks noChangeAspect="1"/>
          </p:cNvPicPr>
          <p:nvPr/>
        </p:nvPicPr>
        <p:blipFill>
          <a:blip r:embed="rId3"/>
          <a:srcRect/>
          <a:stretch>
            <a:fillRect/>
          </a:stretch>
        </p:blipFill>
        <p:spPr bwMode="auto">
          <a:xfrm>
            <a:off x="4953000" y="1814513"/>
            <a:ext cx="3657600" cy="4281487"/>
          </a:xfrm>
          <a:prstGeom prst="rect">
            <a:avLst/>
          </a:prstGeom>
          <a:noFill/>
          <a:ln w="9525">
            <a:noFill/>
            <a:miter lim="800000"/>
            <a:headEnd/>
            <a:tailEnd/>
          </a:ln>
        </p:spPr>
      </p:pic>
      <p:sp>
        <p:nvSpPr>
          <p:cNvPr id="30724" name="TextBox 6"/>
          <p:cNvSpPr txBox="1">
            <a:spLocks noChangeArrowheads="1"/>
          </p:cNvSpPr>
          <p:nvPr/>
        </p:nvSpPr>
        <p:spPr bwMode="auto">
          <a:xfrm>
            <a:off x="5486400" y="6248400"/>
            <a:ext cx="2895600" cy="381000"/>
          </a:xfrm>
          <a:prstGeom prst="rect">
            <a:avLst/>
          </a:prstGeom>
          <a:noFill/>
          <a:ln w="9525">
            <a:noFill/>
            <a:miter lim="800000"/>
            <a:headEnd/>
            <a:tailEnd/>
          </a:ln>
        </p:spPr>
        <p:txBody>
          <a:bodyPr>
            <a:spAutoFit/>
          </a:bodyPr>
          <a:lstStyle/>
          <a:p>
            <a:r>
              <a:rPr lang="en-US"/>
              <a:t>Photo courtesy SKC, Inc.</a:t>
            </a:r>
          </a:p>
        </p:txBody>
      </p:sp>
      <p:pic>
        <p:nvPicPr>
          <p:cNvPr id="30725" name="Picture 4" descr="BIOS DryCal from IUOE.JPG"/>
          <p:cNvPicPr>
            <a:picLocks noChangeAspect="1"/>
          </p:cNvPicPr>
          <p:nvPr/>
        </p:nvPicPr>
        <p:blipFill>
          <a:blip r:embed="rId4"/>
          <a:srcRect l="25833" r="30000"/>
          <a:stretch>
            <a:fillRect/>
          </a:stretch>
        </p:blipFill>
        <p:spPr bwMode="auto">
          <a:xfrm>
            <a:off x="685800" y="1752600"/>
            <a:ext cx="3200400" cy="4818063"/>
          </a:xfrm>
          <a:prstGeom prst="rect">
            <a:avLst/>
          </a:prstGeom>
          <a:noFill/>
          <a:ln w="9525">
            <a:noFill/>
            <a:miter lim="800000"/>
            <a:headEnd/>
            <a:tailEnd/>
          </a:ln>
        </p:spPr>
      </p:pic>
      <p:sp>
        <p:nvSpPr>
          <p:cNvPr id="6" name="Slide Number Placeholder 4"/>
          <p:cNvSpPr txBox="1">
            <a:spLocks/>
          </p:cNvSpPr>
          <p:nvPr/>
        </p:nvSpPr>
        <p:spPr>
          <a:xfrm>
            <a:off x="8243892"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lang="en-US" sz="1400" b="1" dirty="0">
              <a:solidFill>
                <a:schemeClr val="accent2">
                  <a:lumMod val="50000"/>
                </a:schemeClr>
              </a:solidFill>
            </a:endParaRPr>
          </a:p>
        </p:txBody>
      </p:sp>
    </p:spTree>
    <p:extLst>
      <p:ext uri="{BB962C8B-B14F-4D97-AF65-F5344CB8AC3E}">
        <p14:creationId xmlns:p14="http://schemas.microsoft.com/office/powerpoint/2010/main" val="526280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033" y="308061"/>
            <a:ext cx="8275544" cy="1143000"/>
          </a:xfrm>
        </p:spPr>
        <p:txBody>
          <a:bodyPr>
            <a:normAutofit fontScale="90000"/>
          </a:bodyPr>
          <a:lstStyle/>
          <a:p>
            <a:r>
              <a:rPr lang="en-US" dirty="0"/>
              <a:t>Particles are classified by their penetration. Where do nanoparticles fit?</a:t>
            </a:r>
          </a:p>
        </p:txBody>
      </p:sp>
      <p:graphicFrame>
        <p:nvGraphicFramePr>
          <p:cNvPr id="3" name="Diagram 2"/>
          <p:cNvGraphicFramePr/>
          <p:nvPr>
            <p:extLst/>
          </p:nvPr>
        </p:nvGraphicFramePr>
        <p:xfrm>
          <a:off x="1423746" y="187169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8689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304800"/>
            <a:ext cx="7772400" cy="1143000"/>
          </a:xfrm>
        </p:spPr>
        <p:txBody>
          <a:bodyPr/>
          <a:lstStyle/>
          <a:p>
            <a:r>
              <a:rPr lang="en-US" altLang="it-IT" sz="3200" b="1">
                <a:solidFill>
                  <a:srgbClr val="0000FF"/>
                </a:solidFill>
                <a:latin typeface="Arial" panose="020B0604020202020204" pitchFamily="34" charset="0"/>
              </a:rPr>
              <a:t>Particle size</a:t>
            </a:r>
            <a:endParaRPr lang="en-US" altLang="it-IT">
              <a:latin typeface="Arial" panose="020B0604020202020204" pitchFamily="34" charset="0"/>
            </a:endParaRPr>
          </a:p>
        </p:txBody>
      </p:sp>
      <p:pic>
        <p:nvPicPr>
          <p:cNvPr id="80899" name="Picture 3" descr="C:\Documenti\fig01bb.gif"/>
          <p:cNvPicPr>
            <a:picLocks noChangeAspect="1" noChangeArrowheads="1"/>
          </p:cNvPicPr>
          <p:nvPr/>
        </p:nvPicPr>
        <p:blipFill>
          <a:blip r:embed="rId2">
            <a:extLst>
              <a:ext uri="{28A0092B-C50C-407E-A947-70E740481C1C}">
                <a14:useLocalDpi xmlns:a14="http://schemas.microsoft.com/office/drawing/2010/main" val="0"/>
              </a:ext>
            </a:extLst>
          </a:blip>
          <a:srcRect t="8824"/>
          <a:stretch>
            <a:fillRect/>
          </a:stretch>
        </p:blipFill>
        <p:spPr bwMode="auto">
          <a:xfrm>
            <a:off x="603504" y="1752600"/>
            <a:ext cx="3349625" cy="4386263"/>
          </a:xfrm>
          <a:prstGeom prst="rect">
            <a:avLst/>
          </a:prstGeom>
          <a:noFill/>
          <a:extLst>
            <a:ext uri="{909E8E84-426E-40DD-AFC4-6F175D3DCCD1}">
              <a14:hiddenFill xmlns:a14="http://schemas.microsoft.com/office/drawing/2010/main">
                <a:solidFill>
                  <a:srgbClr val="FFFFFF"/>
                </a:solidFill>
              </a14:hiddenFill>
            </a:ext>
          </a:extLst>
        </p:spPr>
      </p:pic>
      <p:sp>
        <p:nvSpPr>
          <p:cNvPr id="80900" name="Text Box 4"/>
          <p:cNvSpPr txBox="1">
            <a:spLocks noChangeArrowheads="1"/>
          </p:cNvSpPr>
          <p:nvPr/>
        </p:nvSpPr>
        <p:spPr bwMode="auto">
          <a:xfrm>
            <a:off x="4130040" y="777240"/>
            <a:ext cx="4931664"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ts val="500"/>
              </a:spcBef>
              <a:spcAft>
                <a:spcPts val="500"/>
              </a:spcAft>
            </a:pPr>
            <a:r>
              <a:rPr lang="en-US" altLang="it-IT" sz="2400" b="0" dirty="0">
                <a:solidFill>
                  <a:schemeClr val="tx1"/>
                </a:solidFill>
              </a:rPr>
              <a:t>Defining particle size for spherical particles is easy; it is simply the diameter of the particle. For non-spherical particles, the term "diameter" does not appear to be strictly applicable. For example, what is the diameter of a flake of material or a fiber? Also, particles of identical shape can be composed of quite different chemical compounds and, therefore, have different densities. The differences in shape and density could introduce considerable confusion in defining particle size. </a:t>
            </a:r>
          </a:p>
        </p:txBody>
      </p:sp>
    </p:spTree>
    <p:extLst>
      <p:ext uri="{BB962C8B-B14F-4D97-AF65-F5344CB8AC3E}">
        <p14:creationId xmlns:p14="http://schemas.microsoft.com/office/powerpoint/2010/main" val="694173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762000" y="304800"/>
            <a:ext cx="7772400" cy="1143000"/>
          </a:xfrm>
        </p:spPr>
        <p:txBody>
          <a:bodyPr/>
          <a:lstStyle/>
          <a:p>
            <a:r>
              <a:rPr lang="en-US" altLang="it-IT" sz="3200" b="1">
                <a:solidFill>
                  <a:srgbClr val="0000FF"/>
                </a:solidFill>
                <a:latin typeface="Arial" panose="020B0604020202020204" pitchFamily="34" charset="0"/>
              </a:rPr>
              <a:t>Particulate: </a:t>
            </a:r>
            <a:r>
              <a:rPr lang="en-US" altLang="it-IT" sz="3200" b="1">
                <a:solidFill>
                  <a:srgbClr val="FF3300"/>
                </a:solidFill>
                <a:latin typeface="Arial" panose="020B0604020202020204" pitchFamily="34" charset="0"/>
              </a:rPr>
              <a:t>Shape and Density</a:t>
            </a:r>
            <a:endParaRPr lang="en-US" altLang="it-IT"/>
          </a:p>
        </p:txBody>
      </p:sp>
      <p:pic>
        <p:nvPicPr>
          <p:cNvPr id="28675" name="Picture 3" descr="C:\Documenti\Image123.gif"/>
          <p:cNvPicPr>
            <a:picLocks noChangeAspect="1" noChangeArrowheads="1"/>
          </p:cNvPicPr>
          <p:nvPr/>
        </p:nvPicPr>
        <p:blipFill>
          <a:blip r:embed="rId2">
            <a:extLst>
              <a:ext uri="{28A0092B-C50C-407E-A947-70E740481C1C}">
                <a14:useLocalDpi xmlns:a14="http://schemas.microsoft.com/office/drawing/2010/main" val="0"/>
              </a:ext>
            </a:extLst>
          </a:blip>
          <a:srcRect l="1566" t="4628" r="5220" b="5400"/>
          <a:stretch>
            <a:fillRect/>
          </a:stretch>
        </p:blipFill>
        <p:spPr bwMode="auto">
          <a:xfrm>
            <a:off x="3429000" y="1447800"/>
            <a:ext cx="23622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8681" name="Picture 9" descr="C:\Documenti\image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492250"/>
            <a:ext cx="2438400" cy="1860550"/>
          </a:xfrm>
          <a:prstGeom prst="rect">
            <a:avLst/>
          </a:prstGeom>
          <a:noFill/>
          <a:extLst>
            <a:ext uri="{909E8E84-426E-40DD-AFC4-6F175D3DCCD1}">
              <a14:hiddenFill xmlns:a14="http://schemas.microsoft.com/office/drawing/2010/main">
                <a:solidFill>
                  <a:srgbClr val="FFFFFF"/>
                </a:solidFill>
              </a14:hiddenFill>
            </a:ext>
          </a:extLst>
        </p:spPr>
      </p:pic>
      <p:sp>
        <p:nvSpPr>
          <p:cNvPr id="28684" name="Text Box 12"/>
          <p:cNvSpPr txBox="1">
            <a:spLocks noChangeArrowheads="1"/>
          </p:cNvSpPr>
          <p:nvPr/>
        </p:nvSpPr>
        <p:spPr bwMode="auto">
          <a:xfrm>
            <a:off x="762000" y="4987925"/>
            <a:ext cx="7391400"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125000"/>
              </a:lnSpc>
              <a:spcBef>
                <a:spcPts val="600"/>
              </a:spcBef>
              <a:spcAft>
                <a:spcPts val="500"/>
              </a:spcAft>
            </a:pPr>
            <a:r>
              <a:rPr lang="en-US" altLang="it-IT" sz="2000">
                <a:solidFill>
                  <a:schemeClr val="tx1"/>
                </a:solidFill>
              </a:rPr>
              <a:t>The </a:t>
            </a:r>
            <a:r>
              <a:rPr lang="en-US" altLang="it-IT" sz="2000">
                <a:solidFill>
                  <a:srgbClr val="FF0000"/>
                </a:solidFill>
              </a:rPr>
              <a:t>aerodynamic diameter</a:t>
            </a:r>
            <a:r>
              <a:rPr lang="en-US" altLang="it-IT" sz="2000">
                <a:solidFill>
                  <a:schemeClr val="tx1"/>
                </a:solidFill>
              </a:rPr>
              <a:t> is the diameter of a spherical particle having a density of 1 g/cm</a:t>
            </a:r>
            <a:r>
              <a:rPr lang="en-US" altLang="it-IT" sz="2000" baseline="30000">
                <a:solidFill>
                  <a:schemeClr val="tx1"/>
                </a:solidFill>
              </a:rPr>
              <a:t>3</a:t>
            </a:r>
            <a:r>
              <a:rPr lang="en-US" altLang="it-IT" sz="2000">
                <a:solidFill>
                  <a:schemeClr val="tx1"/>
                </a:solidFill>
              </a:rPr>
              <a:t> that has the same inertial properties in the gas as the particle of interest.</a:t>
            </a:r>
            <a:r>
              <a:rPr lang="en-US" altLang="it-IT" sz="2400" b="0">
                <a:solidFill>
                  <a:schemeClr val="tx1"/>
                </a:solidFill>
              </a:rPr>
              <a:t> </a:t>
            </a:r>
            <a:endParaRPr lang="en-US" altLang="it-IT"/>
          </a:p>
        </p:txBody>
      </p:sp>
      <p:sp>
        <p:nvSpPr>
          <p:cNvPr id="28685" name="Text Box 13"/>
          <p:cNvSpPr txBox="1">
            <a:spLocks noChangeArrowheads="1"/>
          </p:cNvSpPr>
          <p:nvPr/>
        </p:nvSpPr>
        <p:spPr bwMode="auto">
          <a:xfrm>
            <a:off x="3657600" y="3810000"/>
            <a:ext cx="1905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en-US" altLang="it-IT"/>
              <a:t>carbon </a:t>
            </a:r>
          </a:p>
        </p:txBody>
      </p:sp>
      <p:sp>
        <p:nvSpPr>
          <p:cNvPr id="28686" name="Text Box 14"/>
          <p:cNvSpPr txBox="1">
            <a:spLocks noChangeArrowheads="1"/>
          </p:cNvSpPr>
          <p:nvPr/>
        </p:nvSpPr>
        <p:spPr bwMode="auto">
          <a:xfrm>
            <a:off x="6553200" y="3810000"/>
            <a:ext cx="1905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en-US" altLang="it-IT"/>
              <a:t>Iron rich </a:t>
            </a:r>
          </a:p>
        </p:txBody>
      </p:sp>
      <p:sp>
        <p:nvSpPr>
          <p:cNvPr id="28688" name="Text Box 16"/>
          <p:cNvSpPr txBox="1">
            <a:spLocks noChangeArrowheads="1"/>
          </p:cNvSpPr>
          <p:nvPr/>
        </p:nvSpPr>
        <p:spPr bwMode="auto">
          <a:xfrm>
            <a:off x="838200" y="3810000"/>
            <a:ext cx="2286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en-US" altLang="it-IT"/>
              <a:t>asbestos </a:t>
            </a:r>
          </a:p>
        </p:txBody>
      </p:sp>
      <p:pic>
        <p:nvPicPr>
          <p:cNvPr id="28689" name="Picture 17" descr="C:\Documenti\asb8r.jpg"/>
          <p:cNvPicPr>
            <a:picLocks noChangeAspect="1" noChangeArrowheads="1"/>
          </p:cNvPicPr>
          <p:nvPr/>
        </p:nvPicPr>
        <p:blipFill>
          <a:blip r:embed="rId4">
            <a:extLst>
              <a:ext uri="{28A0092B-C50C-407E-A947-70E740481C1C}">
                <a14:useLocalDpi xmlns:a14="http://schemas.microsoft.com/office/drawing/2010/main" val="0"/>
              </a:ext>
            </a:extLst>
          </a:blip>
          <a:srcRect t="46136" r="49982"/>
          <a:stretch>
            <a:fillRect/>
          </a:stretch>
        </p:blipFill>
        <p:spPr bwMode="auto">
          <a:xfrm>
            <a:off x="685800" y="1447800"/>
            <a:ext cx="2341563" cy="1892300"/>
          </a:xfrm>
          <a:prstGeom prst="rect">
            <a:avLst/>
          </a:prstGeom>
          <a:noFill/>
          <a:extLst>
            <a:ext uri="{909E8E84-426E-40DD-AFC4-6F175D3DCCD1}">
              <a14:hiddenFill xmlns:a14="http://schemas.microsoft.com/office/drawing/2010/main">
                <a:solidFill>
                  <a:srgbClr val="FFFFFF"/>
                </a:solidFill>
              </a14:hiddenFill>
            </a:ext>
          </a:extLst>
        </p:spPr>
      </p:pic>
      <p:sp>
        <p:nvSpPr>
          <p:cNvPr id="28690" name="Line 18"/>
          <p:cNvSpPr>
            <a:spLocks noChangeShapeType="1"/>
          </p:cNvSpPr>
          <p:nvPr/>
        </p:nvSpPr>
        <p:spPr bwMode="auto">
          <a:xfrm>
            <a:off x="685800" y="3429000"/>
            <a:ext cx="19050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691" name="Text Box 19"/>
          <p:cNvSpPr txBox="1">
            <a:spLocks noChangeArrowheads="1"/>
          </p:cNvSpPr>
          <p:nvPr/>
        </p:nvSpPr>
        <p:spPr bwMode="auto">
          <a:xfrm>
            <a:off x="609600" y="3489325"/>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spcBef>
                <a:spcPct val="50000"/>
              </a:spcBef>
            </a:pPr>
            <a:r>
              <a:rPr lang="en-US" altLang="it-IT" sz="2000">
                <a:solidFill>
                  <a:srgbClr val="FF0000"/>
                </a:solidFill>
              </a:rPr>
              <a:t>500 </a:t>
            </a:r>
            <a:r>
              <a:rPr lang="en-US" altLang="it-IT" sz="2000">
                <a:solidFill>
                  <a:srgbClr val="FF0000"/>
                </a:solidFill>
                <a:latin typeface="Symbol" panose="05050102010706020507" pitchFamily="18" charset="2"/>
              </a:rPr>
              <a:t>m</a:t>
            </a:r>
            <a:r>
              <a:rPr lang="en-US" altLang="it-IT" sz="2000">
                <a:solidFill>
                  <a:srgbClr val="FF0000"/>
                </a:solidFill>
              </a:rPr>
              <a:t>m</a:t>
            </a:r>
          </a:p>
        </p:txBody>
      </p:sp>
      <p:sp>
        <p:nvSpPr>
          <p:cNvPr id="28692" name="Line 20"/>
          <p:cNvSpPr>
            <a:spLocks noChangeShapeType="1"/>
          </p:cNvSpPr>
          <p:nvPr/>
        </p:nvSpPr>
        <p:spPr bwMode="auto">
          <a:xfrm>
            <a:off x="3429000" y="3429000"/>
            <a:ext cx="3048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693" name="Rectangle 21"/>
          <p:cNvSpPr>
            <a:spLocks noChangeArrowheads="1"/>
          </p:cNvSpPr>
          <p:nvPr/>
        </p:nvSpPr>
        <p:spPr bwMode="auto">
          <a:xfrm>
            <a:off x="3276600" y="3505200"/>
            <a:ext cx="908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t-IT" sz="2000">
                <a:solidFill>
                  <a:srgbClr val="FF0000"/>
                </a:solidFill>
              </a:rPr>
              <a:t>10 </a:t>
            </a:r>
            <a:r>
              <a:rPr lang="en-US" altLang="it-IT" sz="2000">
                <a:solidFill>
                  <a:srgbClr val="FF0000"/>
                </a:solidFill>
                <a:latin typeface="Symbol" panose="05050102010706020507" pitchFamily="18" charset="2"/>
              </a:rPr>
              <a:t>m</a:t>
            </a:r>
            <a:r>
              <a:rPr lang="en-US" altLang="it-IT" sz="2000">
                <a:solidFill>
                  <a:srgbClr val="FF0000"/>
                </a:solidFill>
              </a:rPr>
              <a:t>m</a:t>
            </a:r>
          </a:p>
        </p:txBody>
      </p:sp>
      <p:sp>
        <p:nvSpPr>
          <p:cNvPr id="28694" name="Line 22"/>
          <p:cNvSpPr>
            <a:spLocks noChangeShapeType="1"/>
          </p:cNvSpPr>
          <p:nvPr/>
        </p:nvSpPr>
        <p:spPr bwMode="auto">
          <a:xfrm>
            <a:off x="6324600" y="3429000"/>
            <a:ext cx="3048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696" name="Rectangle 24"/>
          <p:cNvSpPr>
            <a:spLocks noChangeArrowheads="1"/>
          </p:cNvSpPr>
          <p:nvPr/>
        </p:nvSpPr>
        <p:spPr bwMode="auto">
          <a:xfrm>
            <a:off x="6172200" y="3505200"/>
            <a:ext cx="908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t-IT" sz="2000">
                <a:solidFill>
                  <a:srgbClr val="FF0000"/>
                </a:solidFill>
              </a:rPr>
              <a:t>10 </a:t>
            </a:r>
            <a:r>
              <a:rPr lang="en-US" altLang="it-IT" sz="2000">
                <a:solidFill>
                  <a:srgbClr val="FF0000"/>
                </a:solidFill>
                <a:latin typeface="Symbol" panose="05050102010706020507" pitchFamily="18" charset="2"/>
              </a:rPr>
              <a:t>m</a:t>
            </a:r>
            <a:r>
              <a:rPr lang="en-US" altLang="it-IT" sz="2000">
                <a:solidFill>
                  <a:srgbClr val="FF0000"/>
                </a:solidFill>
              </a:rPr>
              <a:t>m</a:t>
            </a:r>
          </a:p>
        </p:txBody>
      </p:sp>
    </p:spTree>
    <p:extLst>
      <p:ext uri="{BB962C8B-B14F-4D97-AF65-F5344CB8AC3E}">
        <p14:creationId xmlns:p14="http://schemas.microsoft.com/office/powerpoint/2010/main" val="2298273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solidFill>
                  <a:srgbClr val="FF0000"/>
                </a:solidFill>
              </a:rPr>
              <a:t>Nanotoxycology</a:t>
            </a:r>
            <a:endParaRPr lang="it-IT" dirty="0">
              <a:solidFill>
                <a:srgbClr val="FF0000"/>
              </a:solidFill>
            </a:endParaRPr>
          </a:p>
        </p:txBody>
      </p:sp>
      <p:sp>
        <p:nvSpPr>
          <p:cNvPr id="5" name="Rettangolo 4"/>
          <p:cNvSpPr/>
          <p:nvPr/>
        </p:nvSpPr>
        <p:spPr>
          <a:xfrm>
            <a:off x="1844216" y="2332038"/>
            <a:ext cx="5382344" cy="369332"/>
          </a:xfrm>
          <a:prstGeom prst="rect">
            <a:avLst/>
          </a:prstGeom>
        </p:spPr>
        <p:txBody>
          <a:bodyPr wrap="square">
            <a:spAutoFit/>
          </a:bodyPr>
          <a:lstStyle/>
          <a:p>
            <a:r>
              <a:rPr lang="it-IT" dirty="0"/>
              <a:t>https://www.youtube.com/watch?v=s0BLhHAC6b4</a:t>
            </a:r>
          </a:p>
        </p:txBody>
      </p:sp>
      <p:sp>
        <p:nvSpPr>
          <p:cNvPr id="6" name="Rettangolo 5"/>
          <p:cNvSpPr/>
          <p:nvPr/>
        </p:nvSpPr>
        <p:spPr>
          <a:xfrm>
            <a:off x="1853952" y="3114834"/>
            <a:ext cx="5094312" cy="2031325"/>
          </a:xfrm>
          <a:prstGeom prst="rect">
            <a:avLst/>
          </a:prstGeom>
        </p:spPr>
        <p:txBody>
          <a:bodyPr wrap="square">
            <a:spAutoFit/>
          </a:bodyPr>
          <a:lstStyle/>
          <a:p>
            <a:r>
              <a:rPr lang="it-IT" dirty="0"/>
              <a:t>https://www.youtube.com/watch?v=s0BLhHAC6b4</a:t>
            </a:r>
          </a:p>
          <a:p>
            <a:endParaRPr lang="it-IT" dirty="0"/>
          </a:p>
          <a:p>
            <a:endParaRPr lang="it-IT" dirty="0"/>
          </a:p>
          <a:p>
            <a:r>
              <a:rPr lang="it-IT" dirty="0"/>
              <a:t>https://www.youtube.com/watch?v=wxFbYoF7SLc</a:t>
            </a:r>
          </a:p>
          <a:p>
            <a:endParaRPr lang="it-IT" dirty="0"/>
          </a:p>
          <a:p>
            <a:r>
              <a:rPr lang="it-IT" dirty="0" err="1"/>
              <a:t>Example</a:t>
            </a:r>
            <a:r>
              <a:rPr lang="it-IT" dirty="0"/>
              <a:t> of C-</a:t>
            </a:r>
            <a:r>
              <a:rPr lang="it-IT" dirty="0" err="1"/>
              <a:t>nanotube</a:t>
            </a:r>
            <a:endParaRPr lang="it-IT" dirty="0"/>
          </a:p>
          <a:p>
            <a:r>
              <a:rPr lang="it-IT" dirty="0"/>
              <a:t>https://www.youtube.com/watch?v=lq_l09kxzh0</a:t>
            </a:r>
          </a:p>
        </p:txBody>
      </p:sp>
      <p:sp>
        <p:nvSpPr>
          <p:cNvPr id="9" name="Rettangolo 8"/>
          <p:cNvSpPr/>
          <p:nvPr/>
        </p:nvSpPr>
        <p:spPr>
          <a:xfrm>
            <a:off x="1853952" y="5651956"/>
            <a:ext cx="5742384" cy="369332"/>
          </a:xfrm>
          <a:prstGeom prst="rect">
            <a:avLst/>
          </a:prstGeom>
        </p:spPr>
        <p:txBody>
          <a:bodyPr wrap="square">
            <a:spAutoFit/>
          </a:bodyPr>
          <a:lstStyle/>
          <a:p>
            <a:r>
              <a:rPr lang="it-IT" dirty="0"/>
              <a:t>https://www.youtube.com/watch?v=4XDJC64tDR0</a:t>
            </a:r>
          </a:p>
        </p:txBody>
      </p:sp>
    </p:spTree>
    <p:extLst>
      <p:ext uri="{BB962C8B-B14F-4D97-AF65-F5344CB8AC3E}">
        <p14:creationId xmlns:p14="http://schemas.microsoft.com/office/powerpoint/2010/main" val="3094491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914400" y="76200"/>
            <a:ext cx="7772400" cy="1143000"/>
          </a:xfrm>
        </p:spPr>
        <p:txBody>
          <a:bodyPr/>
          <a:lstStyle/>
          <a:p>
            <a:r>
              <a:rPr lang="en-US" altLang="it-IT" sz="3200" b="1">
                <a:solidFill>
                  <a:srgbClr val="0000FF"/>
                </a:solidFill>
                <a:latin typeface="Arial" panose="020B0604020202020204" pitchFamily="34" charset="0"/>
              </a:rPr>
              <a:t>Aerodynamic diameter</a:t>
            </a:r>
            <a:endParaRPr lang="en-US" altLang="it-IT">
              <a:latin typeface="Arial" panose="020B0604020202020204" pitchFamily="34" charset="0"/>
            </a:endParaRPr>
          </a:p>
        </p:txBody>
      </p:sp>
      <p:sp>
        <p:nvSpPr>
          <p:cNvPr id="81923" name="Rectangle 3"/>
          <p:cNvSpPr>
            <a:spLocks noChangeArrowheads="1"/>
          </p:cNvSpPr>
          <p:nvPr/>
        </p:nvSpPr>
        <p:spPr bwMode="auto">
          <a:xfrm>
            <a:off x="533400" y="990600"/>
            <a:ext cx="80772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ts val="500"/>
              </a:spcBef>
              <a:spcAft>
                <a:spcPts val="500"/>
              </a:spcAft>
            </a:pPr>
            <a:r>
              <a:rPr lang="en-US" altLang="it-IT" sz="2400" b="0">
                <a:solidFill>
                  <a:schemeClr val="tx1"/>
                </a:solidFill>
              </a:rPr>
              <a:t>The aerodynamic diameter for all particles greater than 0.5 </a:t>
            </a:r>
            <a:r>
              <a:rPr lang="en-US" altLang="it-IT" sz="2400" b="0">
                <a:solidFill>
                  <a:schemeClr val="tx1"/>
                </a:solidFill>
                <a:latin typeface="Symbol" panose="05050102010706020507" pitchFamily="18" charset="2"/>
              </a:rPr>
              <a:t>m</a:t>
            </a:r>
            <a:r>
              <a:rPr lang="en-US" altLang="it-IT" sz="2400" b="0">
                <a:solidFill>
                  <a:schemeClr val="tx1"/>
                </a:solidFill>
              </a:rPr>
              <a:t>m can be approximated using the following equation. </a:t>
            </a:r>
          </a:p>
        </p:txBody>
      </p:sp>
      <p:sp>
        <p:nvSpPr>
          <p:cNvPr id="81924" name="Text Box 4"/>
          <p:cNvSpPr txBox="1">
            <a:spLocks noChangeArrowheads="1"/>
          </p:cNvSpPr>
          <p:nvPr/>
        </p:nvSpPr>
        <p:spPr bwMode="auto">
          <a:xfrm>
            <a:off x="1371600" y="2743200"/>
            <a:ext cx="6705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it-IT" sz="2400" b="0">
                <a:solidFill>
                  <a:schemeClr val="tx1"/>
                </a:solidFill>
              </a:rPr>
              <a:t>d</a:t>
            </a:r>
            <a:r>
              <a:rPr lang="en-US" altLang="it-IT" sz="2400" b="0" baseline="-25000">
                <a:solidFill>
                  <a:schemeClr val="tx1"/>
                </a:solidFill>
              </a:rPr>
              <a:t>pa</a:t>
            </a:r>
            <a:r>
              <a:rPr lang="en-US" altLang="it-IT" sz="2400" b="0">
                <a:solidFill>
                  <a:schemeClr val="tx1"/>
                </a:solidFill>
              </a:rPr>
              <a:t> = Aerodynamic particle diameter, </a:t>
            </a:r>
            <a:r>
              <a:rPr lang="en-US" altLang="it-IT" sz="2400" b="0">
                <a:solidFill>
                  <a:schemeClr val="tx1"/>
                </a:solidFill>
                <a:latin typeface="Symbol" panose="05050102010706020507" pitchFamily="18" charset="2"/>
              </a:rPr>
              <a:t>m</a:t>
            </a:r>
            <a:r>
              <a:rPr lang="en-US" altLang="it-IT" sz="2400" b="0">
                <a:solidFill>
                  <a:schemeClr val="tx1"/>
                </a:solidFill>
              </a:rPr>
              <a:t>m</a:t>
            </a:r>
          </a:p>
          <a:p>
            <a:pPr algn="l">
              <a:spcBef>
                <a:spcPct val="50000"/>
              </a:spcBef>
            </a:pPr>
            <a:r>
              <a:rPr lang="en-US" altLang="it-IT" sz="2400" b="0">
                <a:solidFill>
                  <a:schemeClr val="tx1"/>
                </a:solidFill>
              </a:rPr>
              <a:t>d</a:t>
            </a:r>
            <a:r>
              <a:rPr lang="en-US" altLang="it-IT" sz="2400" b="0" baseline="-25000">
                <a:solidFill>
                  <a:schemeClr val="tx1"/>
                </a:solidFill>
              </a:rPr>
              <a:t>ps</a:t>
            </a:r>
            <a:r>
              <a:rPr lang="en-US" altLang="it-IT" sz="2400" b="0">
                <a:solidFill>
                  <a:schemeClr val="tx1"/>
                </a:solidFill>
              </a:rPr>
              <a:t> = Stokes diameter, </a:t>
            </a:r>
            <a:r>
              <a:rPr lang="en-US" altLang="it-IT" sz="2400" b="0">
                <a:solidFill>
                  <a:schemeClr val="tx1"/>
                </a:solidFill>
                <a:latin typeface="Symbol" panose="05050102010706020507" pitchFamily="18" charset="2"/>
              </a:rPr>
              <a:t>m</a:t>
            </a:r>
            <a:r>
              <a:rPr lang="en-US" altLang="it-IT" sz="2400" b="0">
                <a:solidFill>
                  <a:schemeClr val="tx1"/>
                </a:solidFill>
              </a:rPr>
              <a:t>m</a:t>
            </a:r>
          </a:p>
          <a:p>
            <a:pPr algn="l">
              <a:spcBef>
                <a:spcPct val="50000"/>
              </a:spcBef>
            </a:pPr>
            <a:r>
              <a:rPr lang="en-US" altLang="it-IT" sz="2400" b="0">
                <a:solidFill>
                  <a:schemeClr val="tx1"/>
                </a:solidFill>
                <a:latin typeface="Symbol" panose="05050102010706020507" pitchFamily="18" charset="2"/>
              </a:rPr>
              <a:t>r</a:t>
            </a:r>
            <a:r>
              <a:rPr lang="en-US" altLang="it-IT" sz="2400" b="0" baseline="-25000">
                <a:solidFill>
                  <a:schemeClr val="tx1"/>
                </a:solidFill>
              </a:rPr>
              <a:t>p</a:t>
            </a:r>
            <a:r>
              <a:rPr lang="en-US" altLang="it-IT" sz="2400" b="0">
                <a:solidFill>
                  <a:schemeClr val="tx1"/>
                </a:solidFill>
              </a:rPr>
              <a:t>  = Particle density, g/cm</a:t>
            </a:r>
            <a:r>
              <a:rPr lang="en-US" altLang="it-IT" sz="2400" b="0" baseline="30000">
                <a:solidFill>
                  <a:schemeClr val="tx1"/>
                </a:solidFill>
              </a:rPr>
              <a:t>3</a:t>
            </a:r>
            <a:endParaRPr lang="en-US" altLang="it-IT" sz="2400" b="0">
              <a:solidFill>
                <a:schemeClr val="tx1"/>
              </a:solidFill>
            </a:endParaRPr>
          </a:p>
        </p:txBody>
      </p:sp>
      <p:sp>
        <p:nvSpPr>
          <p:cNvPr id="81925" name="Text Box 5"/>
          <p:cNvSpPr txBox="1">
            <a:spLocks noChangeArrowheads="1"/>
          </p:cNvSpPr>
          <p:nvPr/>
        </p:nvSpPr>
        <p:spPr bwMode="auto">
          <a:xfrm>
            <a:off x="2895600" y="20574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85000"/>
              </a:spcBef>
              <a:spcAft>
                <a:spcPct val="35000"/>
              </a:spcAft>
            </a:pPr>
            <a:r>
              <a:rPr lang="en-US" altLang="it-IT" sz="2400">
                <a:solidFill>
                  <a:schemeClr val="tx1"/>
                </a:solidFill>
              </a:rPr>
              <a:t>d</a:t>
            </a:r>
            <a:r>
              <a:rPr lang="en-US" altLang="it-IT" sz="2400" baseline="-25000">
                <a:solidFill>
                  <a:schemeClr val="tx1"/>
                </a:solidFill>
              </a:rPr>
              <a:t>pa  </a:t>
            </a:r>
            <a:r>
              <a:rPr lang="en-US" altLang="it-IT" sz="2400">
                <a:solidFill>
                  <a:schemeClr val="tx1"/>
                </a:solidFill>
              </a:rPr>
              <a:t> = d</a:t>
            </a:r>
            <a:r>
              <a:rPr lang="en-US" altLang="it-IT" sz="2400" baseline="-25000">
                <a:solidFill>
                  <a:schemeClr val="tx1"/>
                </a:solidFill>
              </a:rPr>
              <a:t>ps  </a:t>
            </a:r>
            <a:r>
              <a:rPr lang="en-US" altLang="it-IT" sz="2400">
                <a:solidFill>
                  <a:schemeClr val="tx1"/>
                </a:solidFill>
              </a:rPr>
              <a:t>(</a:t>
            </a:r>
            <a:r>
              <a:rPr lang="en-US" altLang="it-IT" sz="2400">
                <a:solidFill>
                  <a:schemeClr val="tx1"/>
                </a:solidFill>
                <a:latin typeface="Symbol" panose="05050102010706020507" pitchFamily="18" charset="2"/>
              </a:rPr>
              <a:t>r</a:t>
            </a:r>
            <a:r>
              <a:rPr lang="en-US" altLang="it-IT" sz="2400" baseline="-25000">
                <a:solidFill>
                  <a:schemeClr val="tx1"/>
                </a:solidFill>
              </a:rPr>
              <a:t>p</a:t>
            </a:r>
            <a:r>
              <a:rPr lang="en-US" altLang="it-IT" sz="2400">
                <a:solidFill>
                  <a:schemeClr val="tx1"/>
                </a:solidFill>
              </a:rPr>
              <a:t>)</a:t>
            </a:r>
            <a:r>
              <a:rPr lang="en-US" altLang="it-IT" sz="2400" baseline="30000">
                <a:solidFill>
                  <a:schemeClr val="tx1"/>
                </a:solidFill>
              </a:rPr>
              <a:t>1/2</a:t>
            </a:r>
            <a:endParaRPr lang="en-US" altLang="it-IT" sz="2400" b="0" baseline="-25000">
              <a:solidFill>
                <a:schemeClr val="tx1"/>
              </a:solidFill>
            </a:endParaRPr>
          </a:p>
        </p:txBody>
      </p:sp>
      <p:sp>
        <p:nvSpPr>
          <p:cNvPr id="81926" name="Text Box 6"/>
          <p:cNvSpPr txBox="1">
            <a:spLocks noChangeArrowheads="1"/>
          </p:cNvSpPr>
          <p:nvPr/>
        </p:nvSpPr>
        <p:spPr bwMode="auto">
          <a:xfrm>
            <a:off x="685800" y="4434840"/>
            <a:ext cx="82296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500"/>
              </a:spcBef>
              <a:spcAft>
                <a:spcPts val="500"/>
              </a:spcAft>
            </a:pPr>
            <a:r>
              <a:rPr lang="en-US" altLang="it-IT" sz="2000" b="0" dirty="0">
                <a:solidFill>
                  <a:schemeClr val="tx1"/>
                </a:solidFill>
              </a:rPr>
              <a:t>Particle density affects the motion of a particle through a fluid and is taken into account in the Equation. The </a:t>
            </a:r>
            <a:r>
              <a:rPr lang="en-US" altLang="it-IT" sz="2000" b="0" dirty="0">
                <a:solidFill>
                  <a:srgbClr val="FF0066"/>
                </a:solidFill>
              </a:rPr>
              <a:t>Stokes diameter </a:t>
            </a:r>
            <a:r>
              <a:rPr lang="en-US" altLang="it-IT" sz="2000" b="0" dirty="0">
                <a:solidFill>
                  <a:schemeClr val="tx1"/>
                </a:solidFill>
              </a:rPr>
              <a:t>for a particle</a:t>
            </a:r>
            <a:r>
              <a:rPr lang="en-US" altLang="it-IT" sz="2000" b="0" dirty="0">
                <a:solidFill>
                  <a:srgbClr val="FF0066"/>
                </a:solidFill>
              </a:rPr>
              <a:t> </a:t>
            </a:r>
            <a:r>
              <a:rPr lang="en-US" altLang="it-IT" sz="2000" b="0" dirty="0">
                <a:solidFill>
                  <a:schemeClr val="tx1"/>
                </a:solidFill>
              </a:rPr>
              <a:t>is the</a:t>
            </a:r>
            <a:r>
              <a:rPr lang="en-US" altLang="it-IT" sz="2000" b="0" dirty="0">
                <a:solidFill>
                  <a:srgbClr val="FF0066"/>
                </a:solidFill>
              </a:rPr>
              <a:t> diameter of the sphere </a:t>
            </a:r>
            <a:r>
              <a:rPr lang="en-US" altLang="it-IT" sz="2000" b="0" dirty="0">
                <a:solidFill>
                  <a:schemeClr val="tx1"/>
                </a:solidFill>
              </a:rPr>
              <a:t>that has the</a:t>
            </a:r>
            <a:r>
              <a:rPr lang="en-US" altLang="it-IT" sz="2000" b="0" dirty="0">
                <a:solidFill>
                  <a:srgbClr val="FF0066"/>
                </a:solidFill>
              </a:rPr>
              <a:t> same density </a:t>
            </a:r>
            <a:r>
              <a:rPr lang="en-US" altLang="it-IT" sz="2000" b="0" dirty="0">
                <a:solidFill>
                  <a:schemeClr val="tx1"/>
                </a:solidFill>
              </a:rPr>
              <a:t>and </a:t>
            </a:r>
            <a:r>
              <a:rPr lang="en-US" altLang="it-IT" sz="2000" b="0" dirty="0">
                <a:solidFill>
                  <a:srgbClr val="FF0066"/>
                </a:solidFill>
              </a:rPr>
              <a:t>settling velocity </a:t>
            </a:r>
            <a:r>
              <a:rPr lang="en-US" altLang="it-IT" sz="2000" b="0" dirty="0">
                <a:solidFill>
                  <a:schemeClr val="tx1"/>
                </a:solidFill>
              </a:rPr>
              <a:t>as the particle. It is based on the aerodynamic drag force caused by the difference in velocity of the particle and the surrounding fluid. For smooth, spherical particles, the Stokes diameter is identical to the physical or actual diameter.</a:t>
            </a:r>
            <a:r>
              <a:rPr lang="en-US" altLang="it-IT" sz="2400" b="0" dirty="0">
                <a:solidFill>
                  <a:schemeClr val="tx1"/>
                </a:solidFill>
              </a:rPr>
              <a:t> </a:t>
            </a:r>
            <a:endParaRPr lang="en-US" altLang="it-IT" sz="2400" b="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674764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026"/>
          <p:cNvSpPr txBox="1">
            <a:spLocks noChangeArrowheads="1"/>
          </p:cNvSpPr>
          <p:nvPr/>
        </p:nvSpPr>
        <p:spPr bwMode="auto">
          <a:xfrm>
            <a:off x="798576" y="304800"/>
            <a:ext cx="79248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ts val="500"/>
              </a:spcBef>
              <a:spcAft>
                <a:spcPts val="500"/>
              </a:spcAft>
            </a:pPr>
            <a:r>
              <a:rPr lang="en-US" altLang="it-IT" sz="2400" b="0" dirty="0">
                <a:solidFill>
                  <a:schemeClr val="tx1"/>
                </a:solidFill>
              </a:rPr>
              <a:t>Particles that appear to have different physical sizes and shapes can have the same aerodynamic diameter</a:t>
            </a:r>
            <a:endParaRPr lang="en-US" altLang="it-IT" sz="2400" b="0" dirty="0">
              <a:solidFill>
                <a:schemeClr val="tx1"/>
              </a:solidFill>
              <a:latin typeface="Times New Roman" panose="02020603050405020304" pitchFamily="18" charset="0"/>
            </a:endParaRPr>
          </a:p>
        </p:txBody>
      </p:sp>
      <p:pic>
        <p:nvPicPr>
          <p:cNvPr id="82947" name="Picture 1027" descr="C:\Documenti\aaa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00200"/>
            <a:ext cx="6934200" cy="465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527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050"/>
          <p:cNvSpPr txBox="1">
            <a:spLocks noChangeArrowheads="1"/>
          </p:cNvSpPr>
          <p:nvPr/>
        </p:nvSpPr>
        <p:spPr bwMode="auto">
          <a:xfrm>
            <a:off x="457200" y="457200"/>
            <a:ext cx="83820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ts val="500"/>
              </a:spcBef>
              <a:spcAft>
                <a:spcPts val="500"/>
              </a:spcAft>
            </a:pPr>
            <a:r>
              <a:rPr lang="en-US" altLang="it-IT" sz="2400" b="0">
                <a:solidFill>
                  <a:schemeClr val="tx1"/>
                </a:solidFill>
              </a:rPr>
              <a:t>Conversely some particles that appear to be visually similar can have somewhat different aerodynamic diameters</a:t>
            </a:r>
            <a:endParaRPr lang="en-US" altLang="it-IT" sz="2400" b="0">
              <a:solidFill>
                <a:schemeClr val="tx1"/>
              </a:solidFill>
              <a:latin typeface="Times New Roman" panose="02020603050405020304" pitchFamily="18" charset="0"/>
            </a:endParaRPr>
          </a:p>
        </p:txBody>
      </p:sp>
      <p:pic>
        <p:nvPicPr>
          <p:cNvPr id="83971" name="Picture 2051" descr="C:\Documenti\aa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05000"/>
            <a:ext cx="6934200" cy="413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332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2133600" y="152400"/>
            <a:ext cx="7315200" cy="669925"/>
          </a:xfrm>
        </p:spPr>
        <p:txBody>
          <a:bodyPr/>
          <a:lstStyle/>
          <a:p>
            <a:pPr algn="l"/>
            <a:r>
              <a:rPr lang="en-US" sz="2800" dirty="0" err="1"/>
              <a:t>Nanoparticles</a:t>
            </a:r>
            <a:r>
              <a:rPr lang="en-US" sz="2800" dirty="0"/>
              <a:t> Have Almost No Mass</a:t>
            </a:r>
          </a:p>
        </p:txBody>
      </p:sp>
      <p:sp>
        <p:nvSpPr>
          <p:cNvPr id="129027" name="Rectangle 3"/>
          <p:cNvSpPr>
            <a:spLocks noGrp="1" noChangeArrowheads="1"/>
          </p:cNvSpPr>
          <p:nvPr>
            <p:ph type="body" idx="1"/>
          </p:nvPr>
        </p:nvSpPr>
        <p:spPr>
          <a:xfrm>
            <a:off x="3048000" y="1066800"/>
            <a:ext cx="5867400" cy="533400"/>
          </a:xfrm>
        </p:spPr>
        <p:txBody>
          <a:bodyPr/>
          <a:lstStyle/>
          <a:p>
            <a:pPr>
              <a:buFontTx/>
              <a:buNone/>
            </a:pPr>
            <a:r>
              <a:rPr lang="en-US" sz="2800"/>
              <a:t>Edge of a single 10 micron particle</a:t>
            </a:r>
          </a:p>
        </p:txBody>
      </p:sp>
      <p:sp>
        <p:nvSpPr>
          <p:cNvPr id="129028" name="Freeform 4"/>
          <p:cNvSpPr>
            <a:spLocks/>
          </p:cNvSpPr>
          <p:nvPr/>
        </p:nvSpPr>
        <p:spPr bwMode="auto">
          <a:xfrm>
            <a:off x="-2514600" y="-609600"/>
            <a:ext cx="4575175" cy="8083550"/>
          </a:xfrm>
          <a:custGeom>
            <a:avLst/>
            <a:gdLst/>
            <a:ahLst/>
            <a:cxnLst>
              <a:cxn ang="0">
                <a:pos x="4130" y="192"/>
              </a:cxn>
              <a:cxn ang="0">
                <a:pos x="4226" y="3384"/>
              </a:cxn>
              <a:cxn ang="0">
                <a:pos x="4046" y="4680"/>
              </a:cxn>
              <a:cxn ang="0">
                <a:pos x="734" y="4368"/>
              </a:cxn>
              <a:cxn ang="0">
                <a:pos x="566" y="696"/>
              </a:cxn>
              <a:cxn ang="0">
                <a:pos x="4130" y="192"/>
              </a:cxn>
            </a:cxnLst>
            <a:rect l="0" t="0" r="r" b="b"/>
            <a:pathLst>
              <a:path w="4322" h="5092">
                <a:moveTo>
                  <a:pt x="4130" y="192"/>
                </a:moveTo>
                <a:cubicBezTo>
                  <a:pt x="4322" y="1632"/>
                  <a:pt x="4310" y="2352"/>
                  <a:pt x="4226" y="3384"/>
                </a:cubicBezTo>
                <a:cubicBezTo>
                  <a:pt x="4161" y="4084"/>
                  <a:pt x="4139" y="4268"/>
                  <a:pt x="4046" y="4680"/>
                </a:cubicBezTo>
                <a:cubicBezTo>
                  <a:pt x="3953" y="5092"/>
                  <a:pt x="1314" y="5032"/>
                  <a:pt x="734" y="4368"/>
                </a:cubicBezTo>
                <a:cubicBezTo>
                  <a:pt x="154" y="3704"/>
                  <a:pt x="0" y="1392"/>
                  <a:pt x="566" y="696"/>
                </a:cubicBezTo>
                <a:cubicBezTo>
                  <a:pt x="1132" y="0"/>
                  <a:pt x="3388" y="297"/>
                  <a:pt x="4130" y="192"/>
                </a:cubicBezTo>
                <a:close/>
              </a:path>
            </a:pathLst>
          </a:custGeom>
          <a:solidFill>
            <a:schemeClr val="accent2"/>
          </a:solidFill>
          <a:ln w="9525">
            <a:solidFill>
              <a:schemeClr val="tx1"/>
            </a:solidFill>
            <a:round/>
            <a:headEnd/>
            <a:tailEnd/>
          </a:ln>
          <a:effectLst/>
        </p:spPr>
        <p:txBody>
          <a:bodyPr>
            <a:prstTxWarp prst="textNoShape">
              <a:avLst/>
            </a:prstTxWarp>
          </a:bodyPr>
          <a:lstStyle/>
          <a:p>
            <a:endParaRPr lang="en-US"/>
          </a:p>
        </p:txBody>
      </p:sp>
      <p:sp>
        <p:nvSpPr>
          <p:cNvPr id="129029" name="Freeform 5"/>
          <p:cNvSpPr>
            <a:spLocks/>
          </p:cNvSpPr>
          <p:nvPr/>
        </p:nvSpPr>
        <p:spPr bwMode="auto">
          <a:xfrm>
            <a:off x="2088958" y="1327150"/>
            <a:ext cx="1042988" cy="1588"/>
          </a:xfrm>
          <a:custGeom>
            <a:avLst/>
            <a:gdLst/>
            <a:ahLst/>
            <a:cxnLst>
              <a:cxn ang="0">
                <a:pos x="657" y="0"/>
              </a:cxn>
              <a:cxn ang="0">
                <a:pos x="0" y="0"/>
              </a:cxn>
            </a:cxnLst>
            <a:rect l="0" t="0" r="r" b="b"/>
            <a:pathLst>
              <a:path w="657" h="1">
                <a:moveTo>
                  <a:pt x="657" y="0"/>
                </a:moveTo>
                <a:lnTo>
                  <a:pt x="0" y="0"/>
                </a:lnTo>
              </a:path>
            </a:pathLst>
          </a:custGeom>
          <a:noFill/>
          <a:ln w="38100" cmpd="sng">
            <a:solidFill>
              <a:schemeClr val="accent2"/>
            </a:solidFill>
            <a:round/>
            <a:headEnd type="none" w="med" len="med"/>
            <a:tailEnd type="triangle" w="med" len="med"/>
          </a:ln>
          <a:effectLst/>
        </p:spPr>
        <p:txBody>
          <a:bodyPr>
            <a:prstTxWarp prst="textNoShape">
              <a:avLst/>
            </a:prstTxWarp>
          </a:bodyPr>
          <a:lstStyle/>
          <a:p>
            <a:endParaRPr lang="en-US"/>
          </a:p>
        </p:txBody>
      </p:sp>
      <p:sp>
        <p:nvSpPr>
          <p:cNvPr id="129030" name="Rectangle 6"/>
          <p:cNvSpPr>
            <a:spLocks noRot="1" noChangeArrowheads="1"/>
          </p:cNvSpPr>
          <p:nvPr/>
        </p:nvSpPr>
        <p:spPr bwMode="auto">
          <a:xfrm>
            <a:off x="4581525" y="2495550"/>
            <a:ext cx="4191000" cy="914400"/>
          </a:xfrm>
          <a:prstGeom prst="rect">
            <a:avLst/>
          </a:prstGeom>
          <a:noFill/>
          <a:ln w="9525">
            <a:noFill/>
            <a:miter lim="800000"/>
            <a:headEnd/>
            <a:tailEnd/>
          </a:ln>
          <a:effectLst/>
        </p:spPr>
        <p:txBody>
          <a:bodyPr>
            <a:prstTxWarp prst="textNoShape">
              <a:avLst/>
            </a:prstTxWarp>
          </a:bodyPr>
          <a:lstStyle/>
          <a:p>
            <a:pPr eaLnBrk="1" hangingPunct="1">
              <a:spcBef>
                <a:spcPct val="20000"/>
              </a:spcBef>
            </a:pPr>
            <a:r>
              <a:rPr lang="en-US" sz="2400" dirty="0">
                <a:solidFill>
                  <a:srgbClr val="422E2E"/>
                </a:solidFill>
                <a:latin typeface="Arial" charset="0"/>
              </a:rPr>
              <a:t>Relative size of 10 nanometer particles for comparison</a:t>
            </a:r>
          </a:p>
        </p:txBody>
      </p:sp>
      <p:grpSp>
        <p:nvGrpSpPr>
          <p:cNvPr id="2" name="Group 7"/>
          <p:cNvGrpSpPr>
            <a:grpSpLocks/>
          </p:cNvGrpSpPr>
          <p:nvPr/>
        </p:nvGrpSpPr>
        <p:grpSpPr bwMode="auto">
          <a:xfrm>
            <a:off x="2438400" y="2209800"/>
            <a:ext cx="1339850" cy="1387475"/>
            <a:chOff x="1854" y="1296"/>
            <a:chExt cx="844" cy="874"/>
          </a:xfrm>
        </p:grpSpPr>
        <p:sp>
          <p:nvSpPr>
            <p:cNvPr id="129032" name="Oval 8"/>
            <p:cNvSpPr>
              <a:spLocks noChangeAspect="1" noChangeArrowheads="1"/>
            </p:cNvSpPr>
            <p:nvPr/>
          </p:nvSpPr>
          <p:spPr bwMode="auto">
            <a:xfrm>
              <a:off x="2208" y="1488"/>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3" name="Oval 9"/>
            <p:cNvSpPr>
              <a:spLocks noChangeAspect="1" noChangeArrowheads="1"/>
            </p:cNvSpPr>
            <p:nvPr/>
          </p:nvSpPr>
          <p:spPr bwMode="auto">
            <a:xfrm>
              <a:off x="2160" y="1920"/>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4" name="Oval 10"/>
            <p:cNvSpPr>
              <a:spLocks noChangeAspect="1" noChangeArrowheads="1"/>
            </p:cNvSpPr>
            <p:nvPr/>
          </p:nvSpPr>
          <p:spPr bwMode="auto">
            <a:xfrm>
              <a:off x="2064" y="1680"/>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5" name="Oval 11"/>
            <p:cNvSpPr>
              <a:spLocks noChangeAspect="1" noChangeArrowheads="1"/>
            </p:cNvSpPr>
            <p:nvPr/>
          </p:nvSpPr>
          <p:spPr bwMode="auto">
            <a:xfrm>
              <a:off x="2496" y="1440"/>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6" name="Oval 12"/>
            <p:cNvSpPr>
              <a:spLocks noChangeAspect="1" noChangeArrowheads="1"/>
            </p:cNvSpPr>
            <p:nvPr/>
          </p:nvSpPr>
          <p:spPr bwMode="auto">
            <a:xfrm>
              <a:off x="2640" y="2112"/>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7" name="Oval 13"/>
            <p:cNvSpPr>
              <a:spLocks noChangeAspect="1" noChangeArrowheads="1"/>
            </p:cNvSpPr>
            <p:nvPr/>
          </p:nvSpPr>
          <p:spPr bwMode="auto">
            <a:xfrm>
              <a:off x="2496" y="1680"/>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8" name="Oval 14"/>
            <p:cNvSpPr>
              <a:spLocks noChangeAspect="1" noChangeArrowheads="1"/>
            </p:cNvSpPr>
            <p:nvPr/>
          </p:nvSpPr>
          <p:spPr bwMode="auto">
            <a:xfrm>
              <a:off x="1854" y="1824"/>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9" name="Oval 15"/>
            <p:cNvSpPr>
              <a:spLocks noChangeAspect="1" noChangeArrowheads="1"/>
            </p:cNvSpPr>
            <p:nvPr/>
          </p:nvSpPr>
          <p:spPr bwMode="auto">
            <a:xfrm>
              <a:off x="2256" y="2112"/>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40" name="Oval 16"/>
            <p:cNvSpPr>
              <a:spLocks noChangeAspect="1" noChangeArrowheads="1"/>
            </p:cNvSpPr>
            <p:nvPr/>
          </p:nvSpPr>
          <p:spPr bwMode="auto">
            <a:xfrm>
              <a:off x="2016" y="2112"/>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41" name="Oval 17"/>
            <p:cNvSpPr>
              <a:spLocks noChangeAspect="1" noChangeArrowheads="1"/>
            </p:cNvSpPr>
            <p:nvPr/>
          </p:nvSpPr>
          <p:spPr bwMode="auto">
            <a:xfrm>
              <a:off x="2112" y="1296"/>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42" name="Oval 18"/>
            <p:cNvSpPr>
              <a:spLocks noChangeAspect="1" noChangeArrowheads="1"/>
            </p:cNvSpPr>
            <p:nvPr/>
          </p:nvSpPr>
          <p:spPr bwMode="auto">
            <a:xfrm>
              <a:off x="1872" y="1296"/>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grpSp>
      <p:sp>
        <p:nvSpPr>
          <p:cNvPr id="129043" name="Rectangle 19"/>
          <p:cNvSpPr>
            <a:spLocks noRot="1" noChangeArrowheads="1"/>
          </p:cNvSpPr>
          <p:nvPr/>
        </p:nvSpPr>
        <p:spPr bwMode="auto">
          <a:xfrm>
            <a:off x="2209800" y="4114800"/>
            <a:ext cx="6705600" cy="914400"/>
          </a:xfrm>
          <a:prstGeom prst="rect">
            <a:avLst/>
          </a:prstGeom>
          <a:noFill/>
          <a:ln w="9525">
            <a:noFill/>
            <a:miter lim="800000"/>
            <a:headEnd/>
            <a:tailEnd/>
          </a:ln>
          <a:effectLst/>
        </p:spPr>
        <p:txBody>
          <a:bodyPr>
            <a:prstTxWarp prst="textNoShape">
              <a:avLst/>
            </a:prstTxWarp>
          </a:bodyPr>
          <a:lstStyle/>
          <a:p>
            <a:pPr algn="l" eaLnBrk="1" hangingPunct="1">
              <a:spcBef>
                <a:spcPct val="20000"/>
              </a:spcBef>
            </a:pPr>
            <a:r>
              <a:rPr lang="en-US" sz="3200" dirty="0">
                <a:solidFill>
                  <a:schemeClr val="accent6">
                    <a:lumMod val="50000"/>
                  </a:schemeClr>
                </a:solidFill>
                <a:latin typeface="Arial" charset="0"/>
              </a:rPr>
              <a:t>A 10 </a:t>
            </a:r>
            <a:r>
              <a:rPr lang="en-US" sz="3200" dirty="0">
                <a:solidFill>
                  <a:schemeClr val="accent6">
                    <a:lumMod val="50000"/>
                  </a:schemeClr>
                </a:solidFill>
                <a:latin typeface="Symbol" charset="2"/>
              </a:rPr>
              <a:t>m</a:t>
            </a:r>
            <a:r>
              <a:rPr lang="en-US" sz="3200" dirty="0">
                <a:solidFill>
                  <a:schemeClr val="accent6">
                    <a:lumMod val="50000"/>
                  </a:schemeClr>
                </a:solidFill>
                <a:latin typeface="Arial" charset="0"/>
              </a:rPr>
              <a:t>m particle weighs the same as one billion 10 nm particles</a:t>
            </a:r>
          </a:p>
        </p:txBody>
      </p:sp>
      <p:sp>
        <p:nvSpPr>
          <p:cNvPr id="129044" name="AutoShape 20"/>
          <p:cNvSpPr>
            <a:spLocks/>
          </p:cNvSpPr>
          <p:nvPr/>
        </p:nvSpPr>
        <p:spPr bwMode="auto">
          <a:xfrm>
            <a:off x="3962400" y="2133600"/>
            <a:ext cx="533400" cy="1600200"/>
          </a:xfrm>
          <a:prstGeom prst="rightBrace">
            <a:avLst>
              <a:gd name="adj1" fmla="val 25000"/>
              <a:gd name="adj2" fmla="val 50000"/>
            </a:avLst>
          </a:prstGeom>
          <a:noFill/>
          <a:ln w="28575">
            <a:solidFill>
              <a:schemeClr val="accent2"/>
            </a:solidFill>
            <a:round/>
            <a:headEnd/>
            <a:tailEnd/>
          </a:ln>
          <a:effectLst/>
        </p:spPr>
        <p:txBody>
          <a:bodyPr wrap="none" anchor="ctr">
            <a:prstTxWarp prst="textNoShape">
              <a:avLst/>
            </a:prstTxWarp>
          </a:bodyPr>
          <a:lstStyle/>
          <a:p>
            <a:endParaRPr lang="en-US">
              <a:solidFill>
                <a:schemeClr val="accent2"/>
              </a:solidFill>
            </a:endParaRPr>
          </a:p>
        </p:txBody>
      </p:sp>
    </p:spTree>
    <p:extLst>
      <p:ext uri="{BB962C8B-B14F-4D97-AF65-F5344CB8AC3E}">
        <p14:creationId xmlns:p14="http://schemas.microsoft.com/office/powerpoint/2010/main" val="403344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9028"/>
                                        </p:tgtEl>
                                        <p:attrNameLst>
                                          <p:attrName>style.visibility</p:attrName>
                                        </p:attrNameLst>
                                      </p:cBhvr>
                                      <p:to>
                                        <p:strVal val="visible"/>
                                      </p:to>
                                    </p:set>
                                    <p:animEffect transition="in" filter="fade">
                                      <p:cBhvr>
                                        <p:cTn id="7" dur="2000"/>
                                        <p:tgtEl>
                                          <p:spTgt spid="129028"/>
                                        </p:tgtEl>
                                      </p:cBhvr>
                                    </p:animEffect>
                                  </p:childTnLst>
                                </p:cTn>
                              </p:par>
                            </p:childTnLst>
                          </p:cTn>
                        </p:par>
                        <p:par>
                          <p:cTn id="8" fill="hold">
                            <p:stCondLst>
                              <p:cond delay="2500"/>
                            </p:stCondLst>
                            <p:childTnLst>
                              <p:par>
                                <p:cTn id="9" presetID="1" presetClass="entr" presetSubtype="0" fill="hold" grpId="0" nodeType="afterEffect">
                                  <p:stCondLst>
                                    <p:cond delay="0"/>
                                  </p:stCondLst>
                                  <p:childTnLst>
                                    <p:set>
                                      <p:cBhvr>
                                        <p:cTn id="10" dur="1" fill="hold">
                                          <p:stCondLst>
                                            <p:cond delay="0"/>
                                          </p:stCondLst>
                                        </p:cTn>
                                        <p:tgtEl>
                                          <p:spTgt spid="129029"/>
                                        </p:tgtEl>
                                        <p:attrNameLst>
                                          <p:attrName>style.visibility</p:attrName>
                                        </p:attrNameLst>
                                      </p:cBhvr>
                                      <p:to>
                                        <p:strVal val="visible"/>
                                      </p:to>
                                    </p:set>
                                  </p:childTnLst>
                                </p:cTn>
                              </p:par>
                            </p:childTnLst>
                          </p:cTn>
                        </p:par>
                        <p:par>
                          <p:cTn id="11" fill="hold">
                            <p:stCondLst>
                              <p:cond delay="2500"/>
                            </p:stCondLst>
                            <p:childTnLst>
                              <p:par>
                                <p:cTn id="12" presetID="1" presetClass="entr" presetSubtype="0" fill="hold" grpId="0" nodeType="afterEffect">
                                  <p:stCondLst>
                                    <p:cond delay="0"/>
                                  </p:stCondLst>
                                  <p:childTnLst>
                                    <p:set>
                                      <p:cBhvr>
                                        <p:cTn id="13" dur="1" fill="hold">
                                          <p:stCondLst>
                                            <p:cond delay="0"/>
                                          </p:stCondLst>
                                        </p:cTn>
                                        <p:tgtEl>
                                          <p:spTgt spid="129027">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2904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2903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9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p:bldP spid="129028" grpId="0" animBg="1"/>
      <p:bldP spid="129029" grpId="0" animBg="1"/>
      <p:bldP spid="129030" grpId="0"/>
      <p:bldP spid="129043" grpId="0"/>
      <p:bldP spid="1290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562600" y="1066800"/>
            <a:ext cx="3429000" cy="3200400"/>
            <a:chOff x="3504" y="768"/>
            <a:chExt cx="2160" cy="2016"/>
          </a:xfrm>
        </p:grpSpPr>
        <p:sp>
          <p:nvSpPr>
            <p:cNvPr id="131075" name="Oval 3" descr="Weave"/>
            <p:cNvSpPr>
              <a:spLocks noChangeArrowheads="1"/>
            </p:cNvSpPr>
            <p:nvPr/>
          </p:nvSpPr>
          <p:spPr bwMode="auto">
            <a:xfrm>
              <a:off x="3936" y="816"/>
              <a:ext cx="240" cy="1968"/>
            </a:xfrm>
            <a:prstGeom prst="ellipse">
              <a:avLst/>
            </a:prstGeom>
            <a:pattFill prst="weave">
              <a:fgClr>
                <a:srgbClr val="3333FF"/>
              </a:fgClr>
              <a:bgClr>
                <a:schemeClr val="tx1"/>
              </a:bgClr>
            </a:pattFill>
            <a:ln w="9525">
              <a:solidFill>
                <a:schemeClr val="tx1"/>
              </a:solidFill>
              <a:round/>
              <a:headEnd/>
              <a:tailEnd/>
            </a:ln>
            <a:effectLst/>
          </p:spPr>
          <p:txBody>
            <a:bodyPr wrap="none" anchor="ctr">
              <a:prstTxWarp prst="textNoShape">
                <a:avLst/>
              </a:prstTxWarp>
            </a:bodyPr>
            <a:lstStyle/>
            <a:p>
              <a:endParaRPr lang="en-US"/>
            </a:p>
          </p:txBody>
        </p:sp>
        <p:sp>
          <p:nvSpPr>
            <p:cNvPr id="131076" name="AutoShape 4"/>
            <p:cNvSpPr>
              <a:spLocks noChangeArrowheads="1"/>
            </p:cNvSpPr>
            <p:nvPr/>
          </p:nvSpPr>
          <p:spPr bwMode="auto">
            <a:xfrm rot="-5400000">
              <a:off x="2904" y="1416"/>
              <a:ext cx="1968" cy="768"/>
            </a:xfrm>
            <a:prstGeom prst="can">
              <a:avLst>
                <a:gd name="adj" fmla="val 36065"/>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131077" name="Text Box 5"/>
            <p:cNvSpPr txBox="1">
              <a:spLocks noChangeArrowheads="1"/>
            </p:cNvSpPr>
            <p:nvPr/>
          </p:nvSpPr>
          <p:spPr bwMode="auto">
            <a:xfrm>
              <a:off x="4464" y="768"/>
              <a:ext cx="1200" cy="634"/>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dirty="0">
                  <a:solidFill>
                    <a:srgbClr val="000090"/>
                  </a:solidFill>
                  <a:latin typeface="Arial" charset="0"/>
                </a:rPr>
                <a:t>Standard </a:t>
              </a:r>
              <a:br>
                <a:rPr lang="en-US" sz="2000" dirty="0">
                  <a:solidFill>
                    <a:srgbClr val="000090"/>
                  </a:solidFill>
                  <a:latin typeface="Arial" charset="0"/>
                </a:rPr>
              </a:br>
              <a:r>
                <a:rPr lang="en-US" sz="2000" dirty="0">
                  <a:solidFill>
                    <a:srgbClr val="000090"/>
                  </a:solidFill>
                  <a:latin typeface="Arial" charset="0"/>
                </a:rPr>
                <a:t>37-mm filter cassette</a:t>
              </a:r>
            </a:p>
          </p:txBody>
        </p:sp>
      </p:grpSp>
      <p:sp>
        <p:nvSpPr>
          <p:cNvPr id="131078" name="Rectangle 6"/>
          <p:cNvSpPr>
            <a:spLocks noGrp="1" noChangeArrowheads="1"/>
          </p:cNvSpPr>
          <p:nvPr>
            <p:ph type="title"/>
          </p:nvPr>
        </p:nvSpPr>
        <p:spPr>
          <a:xfrm>
            <a:off x="71820" y="121040"/>
            <a:ext cx="8915400" cy="914400"/>
          </a:xfrm>
        </p:spPr>
        <p:txBody>
          <a:bodyPr/>
          <a:lstStyle/>
          <a:p>
            <a:pPr algn="ctr"/>
            <a:r>
              <a:rPr lang="en-US" sz="3200" b="1" dirty="0"/>
              <a:t>Large particles bias mass measurements</a:t>
            </a:r>
          </a:p>
        </p:txBody>
      </p:sp>
      <p:sp>
        <p:nvSpPr>
          <p:cNvPr id="131079" name="Rectangle 7"/>
          <p:cNvSpPr>
            <a:spLocks noGrp="1" noChangeArrowheads="1"/>
          </p:cNvSpPr>
          <p:nvPr>
            <p:ph type="body" idx="1"/>
          </p:nvPr>
        </p:nvSpPr>
        <p:spPr>
          <a:xfrm>
            <a:off x="595086" y="4876800"/>
            <a:ext cx="8250464" cy="990600"/>
          </a:xfrm>
        </p:spPr>
        <p:txBody>
          <a:bodyPr/>
          <a:lstStyle/>
          <a:p>
            <a:pPr>
              <a:buNone/>
            </a:pPr>
            <a:r>
              <a:rPr lang="en-US" sz="2800" dirty="0"/>
              <a:t>	If you’re carrying a grocery bag full of cantaloupes, you’re not going to notice a handful of cherries</a:t>
            </a:r>
          </a:p>
        </p:txBody>
      </p:sp>
      <p:sp>
        <p:nvSpPr>
          <p:cNvPr id="131080" name="Oval 8"/>
          <p:cNvSpPr>
            <a:spLocks noChangeAspect="1" noChangeArrowheads="1"/>
          </p:cNvSpPr>
          <p:nvPr/>
        </p:nvSpPr>
        <p:spPr bwMode="auto">
          <a:xfrm>
            <a:off x="2304132" y="22098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1" name="Oval 9"/>
          <p:cNvSpPr>
            <a:spLocks noChangeAspect="1" noChangeArrowheads="1"/>
          </p:cNvSpPr>
          <p:nvPr/>
        </p:nvSpPr>
        <p:spPr bwMode="auto">
          <a:xfrm>
            <a:off x="1364332" y="1730375"/>
            <a:ext cx="384175" cy="384175"/>
          </a:xfrm>
          <a:prstGeom prst="ellipse">
            <a:avLst/>
          </a:prstGeom>
          <a:solidFill>
            <a:srgbClr val="000099"/>
          </a:solidFill>
          <a:ln w="9525">
            <a:solidFill>
              <a:schemeClr val="tx1"/>
            </a:solidFill>
            <a:round/>
            <a:headEnd/>
            <a:tailEnd/>
          </a:ln>
          <a:effectLst/>
        </p:spPr>
        <p:txBody>
          <a:bodyPr wrap="none" anchor="ctr">
            <a:prstTxWarp prst="textNoShape">
              <a:avLst/>
            </a:prstTxWarp>
          </a:bodyPr>
          <a:lstStyle/>
          <a:p>
            <a:endParaRPr lang="en-US"/>
          </a:p>
        </p:txBody>
      </p:sp>
      <p:sp>
        <p:nvSpPr>
          <p:cNvPr id="131082" name="Oval 10"/>
          <p:cNvSpPr>
            <a:spLocks noChangeAspect="1" noChangeArrowheads="1"/>
          </p:cNvSpPr>
          <p:nvPr/>
        </p:nvSpPr>
        <p:spPr bwMode="auto">
          <a:xfrm>
            <a:off x="2304132" y="26670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3" name="Oval 11"/>
          <p:cNvSpPr>
            <a:spLocks noChangeAspect="1" noChangeArrowheads="1"/>
          </p:cNvSpPr>
          <p:nvPr/>
        </p:nvSpPr>
        <p:spPr bwMode="auto">
          <a:xfrm>
            <a:off x="2761332" y="1676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4" name="Oval 12"/>
          <p:cNvSpPr>
            <a:spLocks noChangeAspect="1" noChangeArrowheads="1"/>
          </p:cNvSpPr>
          <p:nvPr/>
        </p:nvSpPr>
        <p:spPr bwMode="auto">
          <a:xfrm>
            <a:off x="1237332" y="3200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5" name="Oval 13"/>
          <p:cNvSpPr>
            <a:spLocks noChangeAspect="1" noChangeArrowheads="1"/>
          </p:cNvSpPr>
          <p:nvPr/>
        </p:nvSpPr>
        <p:spPr bwMode="auto">
          <a:xfrm>
            <a:off x="1313532" y="2057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6" name="Oval 14"/>
          <p:cNvSpPr>
            <a:spLocks noChangeAspect="1" noChangeArrowheads="1"/>
          </p:cNvSpPr>
          <p:nvPr/>
        </p:nvSpPr>
        <p:spPr bwMode="auto">
          <a:xfrm>
            <a:off x="2227932" y="31242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7" name="Oval 15"/>
          <p:cNvSpPr>
            <a:spLocks noChangeAspect="1" noChangeArrowheads="1"/>
          </p:cNvSpPr>
          <p:nvPr/>
        </p:nvSpPr>
        <p:spPr bwMode="auto">
          <a:xfrm>
            <a:off x="1542132" y="2362200"/>
            <a:ext cx="381000" cy="381000"/>
          </a:xfrm>
          <a:prstGeom prst="ellipse">
            <a:avLst/>
          </a:prstGeom>
          <a:solidFill>
            <a:srgbClr val="000099"/>
          </a:solidFill>
          <a:ln w="9525">
            <a:solidFill>
              <a:schemeClr val="tx1"/>
            </a:solidFill>
            <a:round/>
            <a:headEnd/>
            <a:tailEnd/>
          </a:ln>
          <a:effectLst/>
        </p:spPr>
        <p:txBody>
          <a:bodyPr wrap="none" anchor="ctr">
            <a:prstTxWarp prst="textNoShape">
              <a:avLst/>
            </a:prstTxWarp>
          </a:bodyPr>
          <a:lstStyle/>
          <a:p>
            <a:endParaRPr lang="en-US"/>
          </a:p>
        </p:txBody>
      </p:sp>
      <p:sp>
        <p:nvSpPr>
          <p:cNvPr id="131088" name="Oval 16"/>
          <p:cNvSpPr>
            <a:spLocks noChangeAspect="1" noChangeArrowheads="1"/>
          </p:cNvSpPr>
          <p:nvPr/>
        </p:nvSpPr>
        <p:spPr bwMode="auto">
          <a:xfrm>
            <a:off x="1084932" y="25908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9" name="Oval 17"/>
          <p:cNvSpPr>
            <a:spLocks noChangeAspect="1" noChangeArrowheads="1"/>
          </p:cNvSpPr>
          <p:nvPr/>
        </p:nvSpPr>
        <p:spPr bwMode="auto">
          <a:xfrm>
            <a:off x="3066132" y="26670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0" name="Oval 18"/>
          <p:cNvSpPr>
            <a:spLocks noChangeAspect="1" noChangeArrowheads="1"/>
          </p:cNvSpPr>
          <p:nvPr/>
        </p:nvSpPr>
        <p:spPr bwMode="auto">
          <a:xfrm>
            <a:off x="2685132" y="26670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1" name="Oval 19"/>
          <p:cNvSpPr>
            <a:spLocks noChangeAspect="1" noChangeArrowheads="1"/>
          </p:cNvSpPr>
          <p:nvPr/>
        </p:nvSpPr>
        <p:spPr bwMode="auto">
          <a:xfrm>
            <a:off x="2608932" y="19812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2" name="Oval 20"/>
          <p:cNvSpPr>
            <a:spLocks noChangeAspect="1" noChangeArrowheads="1"/>
          </p:cNvSpPr>
          <p:nvPr/>
        </p:nvSpPr>
        <p:spPr bwMode="auto">
          <a:xfrm>
            <a:off x="2989932" y="3124200"/>
            <a:ext cx="381000" cy="381000"/>
          </a:xfrm>
          <a:prstGeom prst="ellipse">
            <a:avLst/>
          </a:prstGeom>
          <a:solidFill>
            <a:srgbClr val="000099"/>
          </a:solidFill>
          <a:ln w="9525">
            <a:solidFill>
              <a:schemeClr val="tx1"/>
            </a:solidFill>
            <a:round/>
            <a:headEnd/>
            <a:tailEnd/>
          </a:ln>
          <a:effectLst/>
        </p:spPr>
        <p:txBody>
          <a:bodyPr wrap="none" anchor="ctr">
            <a:prstTxWarp prst="textNoShape">
              <a:avLst/>
            </a:prstTxWarp>
          </a:bodyPr>
          <a:lstStyle/>
          <a:p>
            <a:endParaRPr lang="en-US"/>
          </a:p>
        </p:txBody>
      </p:sp>
      <p:sp>
        <p:nvSpPr>
          <p:cNvPr id="131093" name="Oval 21"/>
          <p:cNvSpPr>
            <a:spLocks noChangeAspect="1" noChangeArrowheads="1"/>
          </p:cNvSpPr>
          <p:nvPr/>
        </p:nvSpPr>
        <p:spPr bwMode="auto">
          <a:xfrm>
            <a:off x="1694532" y="32766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4" name="Oval 22"/>
          <p:cNvSpPr>
            <a:spLocks noChangeAspect="1" noChangeArrowheads="1"/>
          </p:cNvSpPr>
          <p:nvPr/>
        </p:nvSpPr>
        <p:spPr bwMode="auto">
          <a:xfrm>
            <a:off x="1770732" y="36576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5" name="Oval 23"/>
          <p:cNvSpPr>
            <a:spLocks noChangeAspect="1" noChangeArrowheads="1"/>
          </p:cNvSpPr>
          <p:nvPr/>
        </p:nvSpPr>
        <p:spPr bwMode="auto">
          <a:xfrm>
            <a:off x="2532732" y="32766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6" name="Oval 24"/>
          <p:cNvSpPr>
            <a:spLocks noChangeAspect="1" noChangeArrowheads="1"/>
          </p:cNvSpPr>
          <p:nvPr/>
        </p:nvSpPr>
        <p:spPr bwMode="auto">
          <a:xfrm>
            <a:off x="2151732" y="18288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7" name="Oval 25"/>
          <p:cNvSpPr>
            <a:spLocks noChangeAspect="1" noChangeArrowheads="1"/>
          </p:cNvSpPr>
          <p:nvPr/>
        </p:nvSpPr>
        <p:spPr bwMode="auto">
          <a:xfrm>
            <a:off x="1618332" y="28956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8" name="Oval 26"/>
          <p:cNvSpPr>
            <a:spLocks noChangeAspect="1" noChangeArrowheads="1"/>
          </p:cNvSpPr>
          <p:nvPr/>
        </p:nvSpPr>
        <p:spPr bwMode="auto">
          <a:xfrm>
            <a:off x="3294732" y="2819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9" name="Oval 27"/>
          <p:cNvSpPr>
            <a:spLocks noChangeAspect="1" noChangeArrowheads="1"/>
          </p:cNvSpPr>
          <p:nvPr/>
        </p:nvSpPr>
        <p:spPr bwMode="auto">
          <a:xfrm>
            <a:off x="1999332" y="2819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100" name="Oval 28"/>
          <p:cNvSpPr>
            <a:spLocks noChangeAspect="1" noChangeArrowheads="1"/>
          </p:cNvSpPr>
          <p:nvPr/>
        </p:nvSpPr>
        <p:spPr bwMode="auto">
          <a:xfrm>
            <a:off x="2075532" y="2057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101" name="Oval 29"/>
          <p:cNvSpPr>
            <a:spLocks noChangeAspect="1" noChangeArrowheads="1"/>
          </p:cNvSpPr>
          <p:nvPr/>
        </p:nvSpPr>
        <p:spPr bwMode="auto">
          <a:xfrm>
            <a:off x="1389732" y="23622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102" name="Oval 30"/>
          <p:cNvSpPr>
            <a:spLocks noChangeAspect="1" noChangeArrowheads="1"/>
          </p:cNvSpPr>
          <p:nvPr/>
        </p:nvSpPr>
        <p:spPr bwMode="auto">
          <a:xfrm>
            <a:off x="1008732" y="33528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103" name="Oval 31"/>
          <p:cNvSpPr>
            <a:spLocks noChangeAspect="1" noChangeArrowheads="1"/>
          </p:cNvSpPr>
          <p:nvPr/>
        </p:nvSpPr>
        <p:spPr bwMode="auto">
          <a:xfrm>
            <a:off x="703932" y="33528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pPr algn="ctr"/>
            <a:endParaRPr lang="en-US">
              <a:latin typeface="Arial" charset="0"/>
            </a:endParaRPr>
          </a:p>
        </p:txBody>
      </p:sp>
      <p:sp>
        <p:nvSpPr>
          <p:cNvPr id="131104" name="Text Box 32"/>
          <p:cNvSpPr txBox="1">
            <a:spLocks noChangeArrowheads="1"/>
          </p:cNvSpPr>
          <p:nvPr/>
        </p:nvSpPr>
        <p:spPr bwMode="auto">
          <a:xfrm>
            <a:off x="7070725" y="1103313"/>
            <a:ext cx="1616075" cy="366712"/>
          </a:xfrm>
          <a:prstGeom prst="rect">
            <a:avLst/>
          </a:prstGeom>
          <a:noFill/>
          <a:ln w="9525">
            <a:noFill/>
            <a:miter lim="800000"/>
            <a:headEnd/>
            <a:tailEnd/>
          </a:ln>
          <a:effectLst/>
        </p:spPr>
        <p:txBody>
          <a:bodyPr>
            <a:prstTxWarp prst="textNoShape">
              <a:avLst/>
            </a:prstTxWarp>
            <a:spAutoFit/>
          </a:bodyPr>
          <a:lstStyle/>
          <a:p>
            <a:endParaRPr lang="en-US">
              <a:latin typeface="Arial" charset="0"/>
            </a:endParaRPr>
          </a:p>
        </p:txBody>
      </p:sp>
    </p:spTree>
    <p:extLst>
      <p:ext uri="{BB962C8B-B14F-4D97-AF65-F5344CB8AC3E}">
        <p14:creationId xmlns:p14="http://schemas.microsoft.com/office/powerpoint/2010/main" val="45540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0 3.7821E-6 L 0.43333 3.7821E-6 " pathEditMode="relative" rAng="0" ptsTypes="AA">
                                      <p:cBhvr>
                                        <p:cTn id="10" dur="2000" fill="hold"/>
                                        <p:tgtEl>
                                          <p:spTgt spid="131092"/>
                                        </p:tgtEl>
                                        <p:attrNameLst>
                                          <p:attrName>ppt_x</p:attrName>
                                          <p:attrName>ppt_y</p:attrName>
                                        </p:attrNameLst>
                                      </p:cBhvr>
                                      <p:rCtr x="217" y="0"/>
                                    </p:animMotion>
                                  </p:childTnLst>
                                </p:cTn>
                              </p:par>
                              <p:par>
                                <p:cTn id="11" presetID="63" presetClass="path" presetSubtype="0" accel="50000" decel="50000" fill="hold" grpId="0" nodeType="withEffect">
                                  <p:stCondLst>
                                    <p:cond delay="0"/>
                                  </p:stCondLst>
                                  <p:childTnLst>
                                    <p:animMotion origin="layout" path="M -1.38889E-6 3.08351E-6 L 0.51997 -0.01781 " pathEditMode="relative" rAng="0" ptsTypes="AA">
                                      <p:cBhvr>
                                        <p:cTn id="12" dur="2000" fill="hold"/>
                                        <p:tgtEl>
                                          <p:spTgt spid="131080"/>
                                        </p:tgtEl>
                                        <p:attrNameLst>
                                          <p:attrName>ppt_x</p:attrName>
                                          <p:attrName>ppt_y</p:attrName>
                                        </p:attrNameLst>
                                      </p:cBhvr>
                                      <p:rCtr x="260" y="-9"/>
                                    </p:animMotion>
                                  </p:childTnLst>
                                </p:cTn>
                              </p:par>
                              <p:par>
                                <p:cTn id="13" presetID="63" presetClass="path" presetSubtype="0" accel="50000" decel="50000" fill="hold" grpId="0" nodeType="withEffect">
                                  <p:stCondLst>
                                    <p:cond delay="0"/>
                                  </p:stCondLst>
                                  <p:childTnLst>
                                    <p:animMotion origin="layout" path="M -1.38889E-6 -3.31483E-6 L 0.5783 0.03771 " pathEditMode="relative" rAng="0" ptsTypes="AA">
                                      <p:cBhvr>
                                        <p:cTn id="14" dur="2000" fill="hold"/>
                                        <p:tgtEl>
                                          <p:spTgt spid="131081"/>
                                        </p:tgtEl>
                                        <p:attrNameLst>
                                          <p:attrName>ppt_x</p:attrName>
                                          <p:attrName>ppt_y</p:attrName>
                                        </p:attrNameLst>
                                      </p:cBhvr>
                                      <p:rCtr x="289" y="19"/>
                                    </p:animMotion>
                                  </p:childTnLst>
                                </p:cTn>
                              </p:par>
                              <p:par>
                                <p:cTn id="15" presetID="63" presetClass="path" presetSubtype="0" accel="50000" decel="50000" fill="hold" grpId="0" nodeType="withEffect">
                                  <p:stCondLst>
                                    <p:cond delay="0"/>
                                  </p:stCondLst>
                                  <p:childTnLst>
                                    <p:animMotion origin="layout" path="M -1.38889E-6 -1.85185E-6 L 0.5033 -0.00671 " pathEditMode="relative" rAng="0" ptsTypes="AA">
                                      <p:cBhvr>
                                        <p:cTn id="16" dur="2000" fill="hold"/>
                                        <p:tgtEl>
                                          <p:spTgt spid="131082"/>
                                        </p:tgtEl>
                                        <p:attrNameLst>
                                          <p:attrName>ppt_x</p:attrName>
                                          <p:attrName>ppt_y</p:attrName>
                                        </p:attrNameLst>
                                      </p:cBhvr>
                                      <p:rCtr x="252" y="-3"/>
                                    </p:animMotion>
                                  </p:childTnLst>
                                </p:cTn>
                              </p:par>
                              <p:par>
                                <p:cTn id="17" presetID="63" presetClass="path" presetSubtype="0" accel="50000" decel="50000" fill="hold" grpId="0" nodeType="withEffect">
                                  <p:stCondLst>
                                    <p:cond delay="0"/>
                                  </p:stCondLst>
                                  <p:childTnLst>
                                    <p:animMotion origin="layout" path="M -1.38889E-6 -3.11358E-6 L 0.4533 0.0155 " pathEditMode="relative" rAng="0" ptsTypes="AA">
                                      <p:cBhvr>
                                        <p:cTn id="18" dur="2000" fill="hold"/>
                                        <p:tgtEl>
                                          <p:spTgt spid="131083"/>
                                        </p:tgtEl>
                                        <p:attrNameLst>
                                          <p:attrName>ppt_x</p:attrName>
                                          <p:attrName>ppt_y</p:attrName>
                                        </p:attrNameLst>
                                      </p:cBhvr>
                                      <p:rCtr x="227" y="8"/>
                                    </p:animMotion>
                                  </p:childTnLst>
                                </p:cTn>
                              </p:par>
                              <p:par>
                                <p:cTn id="19" presetID="63" presetClass="path" presetSubtype="0" accel="50000" decel="50000" fill="hold" grpId="0" nodeType="withEffect">
                                  <p:stCondLst>
                                    <p:cond delay="0"/>
                                  </p:stCondLst>
                                  <p:childTnLst>
                                    <p:animMotion origin="layout" path="M -4.72222E-6 -1.12191E-6 L 0.61997 -0.02891 " pathEditMode="relative" rAng="0" ptsTypes="AA">
                                      <p:cBhvr>
                                        <p:cTn id="20" dur="2000" fill="hold"/>
                                        <p:tgtEl>
                                          <p:spTgt spid="131084"/>
                                        </p:tgtEl>
                                        <p:attrNameLst>
                                          <p:attrName>ppt_x</p:attrName>
                                          <p:attrName>ppt_y</p:attrName>
                                        </p:attrNameLst>
                                      </p:cBhvr>
                                      <p:rCtr x="310" y="-15"/>
                                    </p:animMotion>
                                  </p:childTnLst>
                                </p:cTn>
                              </p:par>
                              <p:par>
                                <p:cTn id="21" presetID="63" presetClass="path" presetSubtype="0" accel="50000" decel="50000" fill="hold" grpId="0" nodeType="withEffect">
                                  <p:stCondLst>
                                    <p:cond delay="0"/>
                                  </p:stCondLst>
                                  <p:childTnLst>
                                    <p:animMotion origin="layout" path="M 1.94444E-6 -1.1566E-7 L 0.61163 -0.00671 " pathEditMode="relative" rAng="0" ptsTypes="AA">
                                      <p:cBhvr>
                                        <p:cTn id="22" dur="2000" fill="hold"/>
                                        <p:tgtEl>
                                          <p:spTgt spid="131085"/>
                                        </p:tgtEl>
                                        <p:attrNameLst>
                                          <p:attrName>ppt_x</p:attrName>
                                          <p:attrName>ppt_y</p:attrName>
                                        </p:attrNameLst>
                                      </p:cBhvr>
                                      <p:rCtr x="306" y="-3"/>
                                    </p:animMotion>
                                  </p:childTnLst>
                                </p:cTn>
                              </p:par>
                              <p:par>
                                <p:cTn id="23" presetID="63" presetClass="path" presetSubtype="0" accel="50000" decel="50000" fill="hold" grpId="0" nodeType="withEffect">
                                  <p:stCondLst>
                                    <p:cond delay="0"/>
                                  </p:stCondLst>
                                  <p:childTnLst>
                                    <p:animMotion origin="layout" path="M 1.94444E-6 2.27851E-6 L 0.5283 -0.01781 " pathEditMode="relative" rAng="0" ptsTypes="AA">
                                      <p:cBhvr>
                                        <p:cTn id="24" dur="2000" fill="hold"/>
                                        <p:tgtEl>
                                          <p:spTgt spid="131086"/>
                                        </p:tgtEl>
                                        <p:attrNameLst>
                                          <p:attrName>ppt_x</p:attrName>
                                          <p:attrName>ppt_y</p:attrName>
                                        </p:attrNameLst>
                                      </p:cBhvr>
                                      <p:rCtr x="264" y="-9"/>
                                    </p:animMotion>
                                  </p:childTnLst>
                                </p:cTn>
                              </p:par>
                              <p:par>
                                <p:cTn id="25" presetID="63" presetClass="path" presetSubtype="0" accel="50000" decel="50000" fill="hold" grpId="0" nodeType="withEffect">
                                  <p:stCondLst>
                                    <p:cond delay="0"/>
                                  </p:stCondLst>
                                  <p:childTnLst>
                                    <p:animMotion origin="layout" path="M 3.33333E-6 -3.91395E-6 L 0.57083 0.00556 " pathEditMode="relative" rAng="0" ptsTypes="AA">
                                      <p:cBhvr>
                                        <p:cTn id="26" dur="2000" fill="hold"/>
                                        <p:tgtEl>
                                          <p:spTgt spid="131087"/>
                                        </p:tgtEl>
                                        <p:attrNameLst>
                                          <p:attrName>ppt_x</p:attrName>
                                          <p:attrName>ppt_y</p:attrName>
                                        </p:attrNameLst>
                                      </p:cBhvr>
                                      <p:rCtr x="285" y="3"/>
                                    </p:animMotion>
                                  </p:childTnLst>
                                </p:cTn>
                              </p:par>
                              <p:par>
                                <p:cTn id="27" presetID="63" presetClass="path" presetSubtype="0" accel="50000" decel="50000" fill="hold" grpId="0" nodeType="withEffect">
                                  <p:stCondLst>
                                    <p:cond delay="0"/>
                                  </p:stCondLst>
                                  <p:childTnLst>
                                    <p:animMotion origin="layout" path="M 1.94444E-6 -3.91858E-6 L 0.63663 -0.02891 " pathEditMode="relative" rAng="0" ptsTypes="AA">
                                      <p:cBhvr>
                                        <p:cTn id="28" dur="2000" fill="hold"/>
                                        <p:tgtEl>
                                          <p:spTgt spid="131088"/>
                                        </p:tgtEl>
                                        <p:attrNameLst>
                                          <p:attrName>ppt_x</p:attrName>
                                          <p:attrName>ppt_y</p:attrName>
                                        </p:attrNameLst>
                                      </p:cBhvr>
                                      <p:rCtr x="318" y="-15"/>
                                    </p:animMotion>
                                  </p:childTnLst>
                                </p:cTn>
                              </p:par>
                              <p:par>
                                <p:cTn id="29" presetID="63" presetClass="path" presetSubtype="0" accel="50000" decel="50000" fill="hold" grpId="0" nodeType="withEffect">
                                  <p:stCondLst>
                                    <p:cond delay="0"/>
                                  </p:stCondLst>
                                  <p:childTnLst>
                                    <p:animMotion origin="layout" path="M -3.33333E-6 1.11111E-6 L 0.425 -0.04445 " pathEditMode="relative" rAng="0" ptsTypes="AA">
                                      <p:cBhvr>
                                        <p:cTn id="30" dur="2000" fill="hold"/>
                                        <p:tgtEl>
                                          <p:spTgt spid="131089"/>
                                        </p:tgtEl>
                                        <p:attrNameLst>
                                          <p:attrName>ppt_x</p:attrName>
                                          <p:attrName>ppt_y</p:attrName>
                                        </p:attrNameLst>
                                      </p:cBhvr>
                                      <p:rCtr x="213" y="-22"/>
                                    </p:animMotion>
                                  </p:childTnLst>
                                </p:cTn>
                              </p:par>
                              <p:par>
                                <p:cTn id="31" presetID="63" presetClass="path" presetSubtype="0" accel="50000" decel="50000" fill="hold" grpId="0" nodeType="withEffect">
                                  <p:stCondLst>
                                    <p:cond delay="0"/>
                                  </p:stCondLst>
                                  <p:childTnLst>
                                    <p:animMotion origin="layout" path="M -0.00243 0.00787 L 0.47848 0.01574 " pathEditMode="relative" rAng="0" ptsTypes="AA">
                                      <p:cBhvr>
                                        <p:cTn id="32" dur="2000" fill="hold"/>
                                        <p:tgtEl>
                                          <p:spTgt spid="131090"/>
                                        </p:tgtEl>
                                        <p:attrNameLst>
                                          <p:attrName>ppt_x</p:attrName>
                                          <p:attrName>ppt_y</p:attrName>
                                        </p:attrNameLst>
                                      </p:cBhvr>
                                      <p:rCtr x="240" y="4"/>
                                    </p:animMotion>
                                  </p:childTnLst>
                                </p:cTn>
                              </p:par>
                              <p:par>
                                <p:cTn id="33" presetID="63" presetClass="path" presetSubtype="0" accel="50000" decel="50000" fill="hold" grpId="0" nodeType="withEffect">
                                  <p:stCondLst>
                                    <p:cond delay="0"/>
                                  </p:stCondLst>
                                  <p:childTnLst>
                                    <p:animMotion origin="layout" path="M -5.55556E-7 3.09739E-6 L 0.4809 -0.00324 " pathEditMode="relative" rAng="0" ptsTypes="AA">
                                      <p:cBhvr>
                                        <p:cTn id="34" dur="2000" fill="hold"/>
                                        <p:tgtEl>
                                          <p:spTgt spid="131091"/>
                                        </p:tgtEl>
                                        <p:attrNameLst>
                                          <p:attrName>ppt_x</p:attrName>
                                          <p:attrName>ppt_y</p:attrName>
                                        </p:attrNameLst>
                                      </p:cBhvr>
                                      <p:rCtr x="240" y="-2"/>
                                    </p:animMotion>
                                  </p:childTnLst>
                                </p:cTn>
                              </p:par>
                              <p:par>
                                <p:cTn id="35" presetID="63" presetClass="path" presetSubtype="0" accel="50000" decel="50000" fill="hold" grpId="1" nodeType="withEffect">
                                  <p:stCondLst>
                                    <p:cond delay="0"/>
                                  </p:stCondLst>
                                  <p:childTnLst>
                                    <p:animMotion origin="layout" path="M -5.55556E-7 3.7037E-7 L 0.4059 0.03009 " pathEditMode="relative" rAng="0" ptsTypes="AA">
                                      <p:cBhvr>
                                        <p:cTn id="36" dur="2000" fill="hold"/>
                                        <p:tgtEl>
                                          <p:spTgt spid="131092"/>
                                        </p:tgtEl>
                                        <p:attrNameLst>
                                          <p:attrName>ppt_x</p:attrName>
                                          <p:attrName>ppt_y</p:attrName>
                                        </p:attrNameLst>
                                      </p:cBhvr>
                                      <p:rCtr x="203" y="15"/>
                                    </p:animMotion>
                                  </p:childTnLst>
                                </p:cTn>
                              </p:par>
                              <p:par>
                                <p:cTn id="37" presetID="63" presetClass="path" presetSubtype="0" accel="50000" decel="50000" fill="hold" grpId="0" nodeType="withEffect">
                                  <p:stCondLst>
                                    <p:cond delay="0"/>
                                  </p:stCondLst>
                                  <p:childTnLst>
                                    <p:animMotion origin="layout" path="M -5.55556E-7 -4.70969E-6 L 0.5809 0.01897 " pathEditMode="relative" rAng="0" ptsTypes="AA">
                                      <p:cBhvr>
                                        <p:cTn id="38" dur="2000" fill="hold"/>
                                        <p:tgtEl>
                                          <p:spTgt spid="131093"/>
                                        </p:tgtEl>
                                        <p:attrNameLst>
                                          <p:attrName>ppt_x</p:attrName>
                                          <p:attrName>ppt_y</p:attrName>
                                        </p:attrNameLst>
                                      </p:cBhvr>
                                      <p:rCtr x="290" y="9"/>
                                    </p:animMotion>
                                  </p:childTnLst>
                                </p:cTn>
                              </p:par>
                              <p:par>
                                <p:cTn id="39" presetID="63" presetClass="path" presetSubtype="0" accel="50000" decel="50000" fill="hold" grpId="0" nodeType="withEffect">
                                  <p:stCondLst>
                                    <p:cond delay="0"/>
                                  </p:stCondLst>
                                  <p:childTnLst>
                                    <p:animMotion origin="layout" path="M 1.94444E-6 -1.5244E-6 L 0.56163 0.0044 " pathEditMode="relative" rAng="0" ptsTypes="AA">
                                      <p:cBhvr>
                                        <p:cTn id="40" dur="2000" fill="hold"/>
                                        <p:tgtEl>
                                          <p:spTgt spid="131094"/>
                                        </p:tgtEl>
                                        <p:attrNameLst>
                                          <p:attrName>ppt_x</p:attrName>
                                          <p:attrName>ppt_y</p:attrName>
                                        </p:attrNameLst>
                                      </p:cBhvr>
                                      <p:rCtr x="281" y="2"/>
                                    </p:animMotion>
                                  </p:childTnLst>
                                </p:cTn>
                              </p:par>
                              <p:par>
                                <p:cTn id="41" presetID="63" presetClass="path" presetSubtype="0" accel="50000" decel="50000" fill="hold" grpId="0" nodeType="withEffect">
                                  <p:stCondLst>
                                    <p:cond delay="0"/>
                                  </p:stCondLst>
                                  <p:childTnLst>
                                    <p:animMotion origin="layout" path="M 2.77778E-6 -4.70969E-6 L 0.48923 -0.01434 " pathEditMode="relative" rAng="0" ptsTypes="AA">
                                      <p:cBhvr>
                                        <p:cTn id="42" dur="2000" fill="hold"/>
                                        <p:tgtEl>
                                          <p:spTgt spid="131095"/>
                                        </p:tgtEl>
                                        <p:attrNameLst>
                                          <p:attrName>ppt_x</p:attrName>
                                          <p:attrName>ppt_y</p:attrName>
                                        </p:attrNameLst>
                                      </p:cBhvr>
                                      <p:rCtr x="245" y="-7"/>
                                    </p:animMotion>
                                  </p:childTnLst>
                                </p:cTn>
                              </p:par>
                              <p:par>
                                <p:cTn id="43" presetID="63" presetClass="path" presetSubtype="0" accel="50000" decel="50000" fill="hold" grpId="0" nodeType="withEffect">
                                  <p:stCondLst>
                                    <p:cond delay="0"/>
                                  </p:stCondLst>
                                  <p:childTnLst>
                                    <p:animMotion origin="layout" path="M -5.55556E-7 -1.01781E-7 L 0.52257 -0.01434 " pathEditMode="relative" rAng="0" ptsTypes="AA">
                                      <p:cBhvr>
                                        <p:cTn id="44" dur="2000" fill="hold"/>
                                        <p:tgtEl>
                                          <p:spTgt spid="131096"/>
                                        </p:tgtEl>
                                        <p:attrNameLst>
                                          <p:attrName>ppt_x</p:attrName>
                                          <p:attrName>ppt_y</p:attrName>
                                        </p:attrNameLst>
                                      </p:cBhvr>
                                      <p:rCtr x="261" y="-7"/>
                                    </p:animMotion>
                                  </p:childTnLst>
                                </p:cTn>
                              </p:par>
                              <p:par>
                                <p:cTn id="45" presetID="63" presetClass="path" presetSubtype="0" accel="50000" decel="50000" fill="hold" grpId="0" nodeType="withEffect">
                                  <p:stCondLst>
                                    <p:cond delay="0"/>
                                  </p:stCondLst>
                                  <p:childTnLst>
                                    <p:animMotion origin="layout" path="M 2.77778E-6 2.29239E-6 L 0.5809 -0.00324 " pathEditMode="relative" rAng="0" ptsTypes="AA">
                                      <p:cBhvr>
                                        <p:cTn id="46" dur="2000" fill="hold"/>
                                        <p:tgtEl>
                                          <p:spTgt spid="131097"/>
                                        </p:tgtEl>
                                        <p:attrNameLst>
                                          <p:attrName>ppt_x</p:attrName>
                                          <p:attrName>ppt_y</p:attrName>
                                        </p:attrNameLst>
                                      </p:cBhvr>
                                      <p:rCtr x="290" y="-2"/>
                                    </p:animMotion>
                                  </p:childTnLst>
                                </p:cTn>
                              </p:par>
                              <p:par>
                                <p:cTn id="47" presetID="63" presetClass="path" presetSubtype="0" accel="50000" decel="50000" fill="hold" grpId="0" nodeType="withEffect">
                                  <p:stCondLst>
                                    <p:cond delay="0"/>
                                  </p:stCondLst>
                                  <p:childTnLst>
                                    <p:animMotion origin="layout" path="M 0.01094 -0.02984 L 0.41684 -0.03307 " pathEditMode="relative" rAng="0" ptsTypes="AA">
                                      <p:cBhvr>
                                        <p:cTn id="48" dur="2000" fill="hold"/>
                                        <p:tgtEl>
                                          <p:spTgt spid="131098"/>
                                        </p:tgtEl>
                                        <p:attrNameLst>
                                          <p:attrName>ppt_x</p:attrName>
                                          <p:attrName>ppt_y</p:attrName>
                                        </p:attrNameLst>
                                      </p:cBhvr>
                                      <p:rCtr x="203" y="-2"/>
                                    </p:animMotion>
                                  </p:childTnLst>
                                </p:cTn>
                              </p:par>
                              <p:par>
                                <p:cTn id="49" presetID="63" presetClass="path" presetSubtype="0" accel="50000" decel="50000" fill="hold" grpId="0" nodeType="withEffect">
                                  <p:stCondLst>
                                    <p:cond delay="0"/>
                                  </p:stCondLst>
                                  <p:childTnLst>
                                    <p:animMotion origin="layout" path="M -3.88889E-6 -4.30719E-6 L 0.53924 -0.01434 " pathEditMode="relative" rAng="0" ptsTypes="AA">
                                      <p:cBhvr>
                                        <p:cTn id="50" dur="2000" fill="hold"/>
                                        <p:tgtEl>
                                          <p:spTgt spid="131099"/>
                                        </p:tgtEl>
                                        <p:attrNameLst>
                                          <p:attrName>ppt_x</p:attrName>
                                          <p:attrName>ppt_y</p:attrName>
                                        </p:attrNameLst>
                                      </p:cBhvr>
                                      <p:rCtr x="270" y="-7"/>
                                    </p:animMotion>
                                  </p:childTnLst>
                                </p:cTn>
                              </p:par>
                              <p:par>
                                <p:cTn id="51" presetID="63" presetClass="path" presetSubtype="0" accel="50000" decel="50000" fill="hold" grpId="0" nodeType="withEffect">
                                  <p:stCondLst>
                                    <p:cond delay="0"/>
                                  </p:stCondLst>
                                  <p:childTnLst>
                                    <p:animMotion origin="layout" path="M 2.77778E-6 -3.0303E-7 L 0.53923 0.00787 " pathEditMode="relative" rAng="0" ptsTypes="AA">
                                      <p:cBhvr>
                                        <p:cTn id="52" dur="2000" fill="hold"/>
                                        <p:tgtEl>
                                          <p:spTgt spid="131100"/>
                                        </p:tgtEl>
                                        <p:attrNameLst>
                                          <p:attrName>ppt_x</p:attrName>
                                          <p:attrName>ppt_y</p:attrName>
                                        </p:attrNameLst>
                                      </p:cBhvr>
                                      <p:rCtr x="270" y="4"/>
                                    </p:animMotion>
                                  </p:childTnLst>
                                </p:cTn>
                              </p:par>
                              <p:par>
                                <p:cTn id="53" presetID="63" presetClass="path" presetSubtype="0" accel="50000" decel="50000" fill="hold" grpId="0" nodeType="withEffect">
                                  <p:stCondLst>
                                    <p:cond delay="0"/>
                                  </p:stCondLst>
                                  <p:childTnLst>
                                    <p:animMotion origin="layout" path="M 2.77778E-6 -3.9047E-6 L 0.62257 0.01897 " pathEditMode="relative" rAng="0" ptsTypes="AA">
                                      <p:cBhvr>
                                        <p:cTn id="54" dur="2000" fill="hold"/>
                                        <p:tgtEl>
                                          <p:spTgt spid="131101"/>
                                        </p:tgtEl>
                                        <p:attrNameLst>
                                          <p:attrName>ppt_x</p:attrName>
                                          <p:attrName>ppt_y</p:attrName>
                                        </p:attrNameLst>
                                      </p:cBhvr>
                                      <p:rCtr x="311" y="9"/>
                                    </p:animMotion>
                                  </p:childTnLst>
                                </p:cTn>
                              </p:par>
                              <p:par>
                                <p:cTn id="55" presetID="63" presetClass="path" presetSubtype="0" accel="50000" decel="50000" fill="hold" grpId="0" nodeType="withEffect">
                                  <p:stCondLst>
                                    <p:cond delay="0"/>
                                  </p:stCondLst>
                                  <p:childTnLst>
                                    <p:animMotion origin="layout" path="M -5.55556E-7 3.7037E-7 L 0.6559 0.0412 " pathEditMode="relative" rAng="0" ptsTypes="AA">
                                      <p:cBhvr>
                                        <p:cTn id="56" dur="2000" fill="hold"/>
                                        <p:tgtEl>
                                          <p:spTgt spid="131102"/>
                                        </p:tgtEl>
                                        <p:attrNameLst>
                                          <p:attrName>ppt_x</p:attrName>
                                          <p:attrName>ppt_y</p:attrName>
                                        </p:attrNameLst>
                                      </p:cBhvr>
                                      <p:rCtr x="328" y="21"/>
                                    </p:animMotion>
                                  </p:childTnLst>
                                </p:cTn>
                              </p:par>
                              <p:par>
                                <p:cTn id="57" presetID="63" presetClass="path" presetSubtype="0" accel="50000" decel="50000" fill="hold" grpId="0" nodeType="withEffect">
                                  <p:stCondLst>
                                    <p:cond delay="0"/>
                                  </p:stCondLst>
                                  <p:childTnLst>
                                    <p:animMotion origin="layout" path="M 2.77778E-6 3.7037E-7 L 0.6809 -0.01435 " pathEditMode="relative" rAng="0" ptsTypes="AA">
                                      <p:cBhvr>
                                        <p:cTn id="58" dur="2000" fill="hold"/>
                                        <p:tgtEl>
                                          <p:spTgt spid="131103"/>
                                        </p:tgtEl>
                                        <p:attrNameLst>
                                          <p:attrName>ppt_x</p:attrName>
                                          <p:attrName>ppt_y</p:attrName>
                                        </p:attrNameLst>
                                      </p:cBhvr>
                                      <p:rCtr x="340" y="-7"/>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10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9" grpId="0" build="p"/>
      <p:bldP spid="131080" grpId="0" animBg="1"/>
      <p:bldP spid="131081" grpId="0" animBg="1"/>
      <p:bldP spid="131082" grpId="0" animBg="1"/>
      <p:bldP spid="131083" grpId="0" animBg="1"/>
      <p:bldP spid="131084" grpId="0" animBg="1"/>
      <p:bldP spid="131085" grpId="0" animBg="1"/>
      <p:bldP spid="131086" grpId="0" animBg="1"/>
      <p:bldP spid="131087" grpId="0" animBg="1"/>
      <p:bldP spid="131088" grpId="0" animBg="1"/>
      <p:bldP spid="131089" grpId="0" animBg="1"/>
      <p:bldP spid="131090" grpId="0" animBg="1"/>
      <p:bldP spid="131091" grpId="0" animBg="1"/>
      <p:bldP spid="131092" grpId="0" animBg="1"/>
      <p:bldP spid="131092" grpId="1" animBg="1"/>
      <p:bldP spid="131093" grpId="0" animBg="1"/>
      <p:bldP spid="131094" grpId="0" animBg="1"/>
      <p:bldP spid="131095" grpId="0" animBg="1"/>
      <p:bldP spid="131096" grpId="0" animBg="1"/>
      <p:bldP spid="131097" grpId="0" animBg="1"/>
      <p:bldP spid="131098" grpId="0" animBg="1"/>
      <p:bldP spid="131099" grpId="0" animBg="1"/>
      <p:bldP spid="131100" grpId="0" animBg="1"/>
      <p:bldP spid="131101" grpId="0" animBg="1"/>
      <p:bldP spid="131102" grpId="0" animBg="1"/>
      <p:bldP spid="13110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772400" cy="1143000"/>
          </a:xfrm>
        </p:spPr>
        <p:txBody>
          <a:bodyPr/>
          <a:lstStyle/>
          <a:p>
            <a:pPr eaLnBrk="1" hangingPunct="1">
              <a:defRPr/>
            </a:pPr>
            <a:r>
              <a:rPr lang="en-US" dirty="0"/>
              <a:t>Examples of Potential Exposures</a:t>
            </a:r>
          </a:p>
        </p:txBody>
      </p:sp>
      <p:pic>
        <p:nvPicPr>
          <p:cNvPr id="57347" name="Picture 2" descr="\\cdc\private\L603\mmm5\NANOTECHNOLOGY\Carbon Solutions - Riverside, CA\Photo's\DSC00897.JPG"/>
          <p:cNvPicPr>
            <a:picLocks noChangeAspect="1" noChangeArrowheads="1"/>
          </p:cNvPicPr>
          <p:nvPr/>
        </p:nvPicPr>
        <p:blipFill>
          <a:blip r:embed="rId3" cstate="print"/>
          <a:srcRect/>
          <a:stretch>
            <a:fillRect/>
          </a:stretch>
        </p:blipFill>
        <p:spPr bwMode="auto">
          <a:xfrm>
            <a:off x="623788" y="1559844"/>
            <a:ext cx="2641600" cy="1981200"/>
          </a:xfrm>
          <a:prstGeom prst="rect">
            <a:avLst/>
          </a:prstGeom>
          <a:noFill/>
          <a:ln w="9525">
            <a:noFill/>
            <a:miter lim="800000"/>
            <a:headEnd/>
            <a:tailEnd/>
          </a:ln>
        </p:spPr>
      </p:pic>
      <p:pic>
        <p:nvPicPr>
          <p:cNvPr id="57348" name="Picture 3" descr="\\cdc\private\L603\mmm5\NANOTECHNOLOGY\Carbon Solutions - Riverside, CA\Photo's\DSC00893.JPG"/>
          <p:cNvPicPr>
            <a:picLocks noChangeAspect="1" noChangeArrowheads="1"/>
          </p:cNvPicPr>
          <p:nvPr/>
        </p:nvPicPr>
        <p:blipFill>
          <a:blip r:embed="rId4" cstate="print"/>
          <a:srcRect/>
          <a:stretch>
            <a:fillRect/>
          </a:stretch>
        </p:blipFill>
        <p:spPr bwMode="auto">
          <a:xfrm>
            <a:off x="6019800" y="1752600"/>
            <a:ext cx="2711450" cy="2209800"/>
          </a:xfrm>
          <a:prstGeom prst="rect">
            <a:avLst/>
          </a:prstGeom>
          <a:noFill/>
          <a:ln w="9525">
            <a:noFill/>
            <a:miter lim="800000"/>
            <a:headEnd/>
            <a:tailEnd/>
          </a:ln>
        </p:spPr>
      </p:pic>
      <p:pic>
        <p:nvPicPr>
          <p:cNvPr id="57349" name="Picture 2"/>
          <p:cNvPicPr>
            <a:picLocks noChangeAspect="1" noChangeArrowheads="1"/>
          </p:cNvPicPr>
          <p:nvPr/>
        </p:nvPicPr>
        <p:blipFill>
          <a:blip r:embed="rId5" cstate="print"/>
          <a:srcRect/>
          <a:stretch>
            <a:fillRect/>
          </a:stretch>
        </p:blipFill>
        <p:spPr bwMode="auto">
          <a:xfrm>
            <a:off x="605112" y="3620252"/>
            <a:ext cx="2608263" cy="2667000"/>
          </a:xfrm>
          <a:prstGeom prst="rect">
            <a:avLst/>
          </a:prstGeom>
          <a:noFill/>
          <a:ln w="9525">
            <a:noFill/>
            <a:miter lim="800000"/>
            <a:headEnd/>
            <a:tailEnd/>
          </a:ln>
        </p:spPr>
      </p:pic>
      <p:pic>
        <p:nvPicPr>
          <p:cNvPr id="57350" name="Picture 2" descr="\\cdc\private\L603\mmm5\NANOTECHNOLOGY\US Army - Picatinny Arsenal\US Army Picatinny Photos trip #2\DSC00606.JPG"/>
          <p:cNvPicPr>
            <a:picLocks noChangeAspect="1" noChangeArrowheads="1"/>
          </p:cNvPicPr>
          <p:nvPr/>
        </p:nvPicPr>
        <p:blipFill>
          <a:blip r:embed="rId6" cstate="print"/>
          <a:srcRect/>
          <a:stretch>
            <a:fillRect/>
          </a:stretch>
        </p:blipFill>
        <p:spPr bwMode="auto">
          <a:xfrm>
            <a:off x="3450431" y="1676400"/>
            <a:ext cx="2395538" cy="2667000"/>
          </a:xfrm>
          <a:prstGeom prst="rect">
            <a:avLst/>
          </a:prstGeom>
          <a:noFill/>
          <a:ln w="9525">
            <a:noFill/>
            <a:miter lim="800000"/>
            <a:headEnd/>
            <a:tailEnd/>
          </a:ln>
        </p:spPr>
      </p:pic>
      <p:sp>
        <p:nvSpPr>
          <p:cNvPr id="57351" name="TextBox 7"/>
          <p:cNvSpPr txBox="1">
            <a:spLocks noChangeArrowheads="1"/>
          </p:cNvSpPr>
          <p:nvPr/>
        </p:nvSpPr>
        <p:spPr bwMode="auto">
          <a:xfrm>
            <a:off x="993607" y="6384842"/>
            <a:ext cx="2844574" cy="276999"/>
          </a:xfrm>
          <a:prstGeom prst="rect">
            <a:avLst/>
          </a:prstGeom>
          <a:noFill/>
          <a:ln w="9525">
            <a:noFill/>
            <a:miter lim="800000"/>
            <a:headEnd/>
            <a:tailEnd/>
          </a:ln>
        </p:spPr>
        <p:txBody>
          <a:bodyPr wrap="none">
            <a:prstTxWarp prst="textNoShape">
              <a:avLst/>
            </a:prstTxWarp>
            <a:spAutoFit/>
          </a:bodyPr>
          <a:lstStyle/>
          <a:p>
            <a:r>
              <a:rPr lang="en-US" sz="1200" dirty="0">
                <a:solidFill>
                  <a:schemeClr val="tx1"/>
                </a:solidFill>
              </a:rPr>
              <a:t>Photos courtesy of M. </a:t>
            </a:r>
            <a:r>
              <a:rPr lang="en-US" sz="1200" dirty="0" err="1">
                <a:solidFill>
                  <a:schemeClr val="tx1"/>
                </a:solidFill>
              </a:rPr>
              <a:t>Methner</a:t>
            </a:r>
            <a:r>
              <a:rPr lang="en-US" sz="1200" dirty="0">
                <a:solidFill>
                  <a:schemeClr val="tx1"/>
                </a:solidFill>
              </a:rPr>
              <a:t>, NIOSH</a:t>
            </a:r>
          </a:p>
        </p:txBody>
      </p:sp>
      <p:pic>
        <p:nvPicPr>
          <p:cNvPr id="57352" name="Picture 5" descr="NIOSH_Nanotech_Strategic_Plan"/>
          <p:cNvPicPr>
            <a:picLocks noChangeAspect="1" noChangeArrowheads="1"/>
          </p:cNvPicPr>
          <p:nvPr/>
        </p:nvPicPr>
        <p:blipFill rotWithShape="1">
          <a:blip r:embed="rId7" cstate="print"/>
          <a:srcRect r="6094"/>
          <a:stretch/>
        </p:blipFill>
        <p:spPr bwMode="auto">
          <a:xfrm>
            <a:off x="5888038" y="4267200"/>
            <a:ext cx="3057535" cy="2195513"/>
          </a:xfrm>
          <a:prstGeom prst="rect">
            <a:avLst/>
          </a:prstGeom>
          <a:noFill/>
          <a:ln w="9525">
            <a:noFill/>
            <a:miter lim="800000"/>
            <a:headEnd/>
            <a:tailEnd/>
          </a:ln>
        </p:spPr>
      </p:pic>
      <p:pic>
        <p:nvPicPr>
          <p:cNvPr id="57353" name="Picture 3" descr="Nanoworker"/>
          <p:cNvPicPr>
            <a:picLocks noChangeAspect="1" noChangeArrowheads="1"/>
          </p:cNvPicPr>
          <p:nvPr/>
        </p:nvPicPr>
        <p:blipFill>
          <a:blip r:embed="rId8" cstate="print"/>
          <a:srcRect/>
          <a:stretch>
            <a:fillRect/>
          </a:stretch>
        </p:blipFill>
        <p:spPr bwMode="auto">
          <a:xfrm>
            <a:off x="3256428" y="4648200"/>
            <a:ext cx="2544763" cy="1598613"/>
          </a:xfrm>
          <a:prstGeom prst="rect">
            <a:avLst/>
          </a:prstGeom>
          <a:noFill/>
          <a:ln w="9525">
            <a:noFill/>
            <a:miter lim="800000"/>
            <a:headEnd/>
            <a:tailEnd/>
          </a:ln>
        </p:spPr>
      </p:pic>
    </p:spTree>
    <p:extLst>
      <p:ext uri="{BB962C8B-B14F-4D97-AF65-F5344CB8AC3E}">
        <p14:creationId xmlns:p14="http://schemas.microsoft.com/office/powerpoint/2010/main" val="1022690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title"/>
          </p:nvPr>
        </p:nvSpPr>
        <p:spPr>
          <a:xfrm>
            <a:off x="762000" y="228600"/>
            <a:ext cx="7772400" cy="1143000"/>
          </a:xfrm>
        </p:spPr>
        <p:txBody>
          <a:bodyPr anchor="t"/>
          <a:lstStyle/>
          <a:p>
            <a:pPr algn="l">
              <a:defRPr/>
            </a:pPr>
            <a:r>
              <a:rPr lang="en-US" sz="3200" b="1" dirty="0"/>
              <a:t>Graded approach to measurement </a:t>
            </a:r>
          </a:p>
        </p:txBody>
      </p:sp>
      <p:graphicFrame>
        <p:nvGraphicFramePr>
          <p:cNvPr id="5" name="Diagram 4"/>
          <p:cNvGraphicFramePr/>
          <p:nvPr>
            <p:extLst/>
          </p:nvPr>
        </p:nvGraphicFramePr>
        <p:xfrm>
          <a:off x="762000" y="1404258"/>
          <a:ext cx="80772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3426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idx="4294967295"/>
          </p:nvPr>
        </p:nvSpPr>
        <p:spPr>
          <a:xfrm>
            <a:off x="1125027" y="261384"/>
            <a:ext cx="8171850" cy="1081088"/>
          </a:xfrm>
        </p:spPr>
        <p:txBody>
          <a:bodyPr>
            <a:noAutofit/>
          </a:bodyPr>
          <a:lstStyle/>
          <a:p>
            <a:pPr algn="l" eaLnBrk="1" hangingPunct="1">
              <a:defRPr/>
            </a:pPr>
            <a:r>
              <a:rPr lang="en-US" sz="3600" dirty="0"/>
              <a:t>Simple and complex measurements</a:t>
            </a:r>
          </a:p>
        </p:txBody>
      </p:sp>
      <p:pic>
        <p:nvPicPr>
          <p:cNvPr id="59395" name="Picture 3" descr="The Hand-held Condensation Particle Counter makes it easy to measure ultrafine particles in unusual or remote locations."/>
          <p:cNvPicPr>
            <a:picLocks noGrp="1" noChangeAspect="1" noChangeArrowheads="1"/>
          </p:cNvPicPr>
          <p:nvPr>
            <p:ph type="body" idx="4294967295"/>
          </p:nvPr>
        </p:nvPicPr>
        <p:blipFill>
          <a:blip r:embed="rId3" cstate="print"/>
          <a:srcRect/>
          <a:stretch>
            <a:fillRect/>
          </a:stretch>
        </p:blipFill>
        <p:spPr>
          <a:xfrm>
            <a:off x="854075" y="1335126"/>
            <a:ext cx="1906588" cy="1957388"/>
          </a:xfrm>
        </p:spPr>
      </p:pic>
      <p:sp>
        <p:nvSpPr>
          <p:cNvPr id="59396" name="AutoShape 4"/>
          <p:cNvSpPr>
            <a:spLocks noChangeArrowheads="1"/>
          </p:cNvSpPr>
          <p:nvPr/>
        </p:nvSpPr>
        <p:spPr bwMode="auto">
          <a:xfrm>
            <a:off x="3197353" y="2869380"/>
            <a:ext cx="1438275" cy="390525"/>
          </a:xfrm>
          <a:prstGeom prst="rightArrow">
            <a:avLst>
              <a:gd name="adj1" fmla="val 50000"/>
              <a:gd name="adj2" fmla="val 92073"/>
            </a:avLst>
          </a:prstGeom>
          <a:solidFill>
            <a:srgbClr val="993300"/>
          </a:solidFill>
          <a:ln w="9525">
            <a:solidFill>
              <a:schemeClr val="tx1"/>
            </a:solidFill>
            <a:miter lim="800000"/>
            <a:headEnd/>
            <a:tailEnd/>
          </a:ln>
        </p:spPr>
        <p:txBody>
          <a:bodyPr wrap="none" anchor="ctr">
            <a:prstTxWarp prst="textNoShape">
              <a:avLst/>
            </a:prstTxWarp>
          </a:bodyPr>
          <a:lstStyle/>
          <a:p>
            <a:pPr algn="ctr"/>
            <a:endParaRPr lang="en-US" b="1"/>
          </a:p>
        </p:txBody>
      </p:sp>
      <p:sp>
        <p:nvSpPr>
          <p:cNvPr id="59397" name="Text Box 6"/>
          <p:cNvSpPr txBox="1">
            <a:spLocks noChangeArrowheads="1"/>
          </p:cNvSpPr>
          <p:nvPr/>
        </p:nvSpPr>
        <p:spPr bwMode="auto">
          <a:xfrm>
            <a:off x="739404" y="4953000"/>
            <a:ext cx="1865313" cy="400050"/>
          </a:xfrm>
          <a:prstGeom prst="rect">
            <a:avLst/>
          </a:prstGeom>
          <a:noFill/>
          <a:ln w="9525">
            <a:noFill/>
            <a:miter lim="800000"/>
            <a:headEnd/>
            <a:tailEnd/>
          </a:ln>
        </p:spPr>
        <p:txBody>
          <a:bodyPr wrap="none">
            <a:prstTxWarp prst="textNoShape">
              <a:avLst/>
            </a:prstTxWarp>
            <a:spAutoFit/>
          </a:bodyPr>
          <a:lstStyle/>
          <a:p>
            <a:pPr eaLnBrk="0" hangingPunct="0"/>
            <a:r>
              <a:rPr lang="en-US" sz="2000" b="1" i="1" dirty="0"/>
              <a:t>Starting Point</a:t>
            </a:r>
          </a:p>
        </p:txBody>
      </p:sp>
      <p:sp>
        <p:nvSpPr>
          <p:cNvPr id="59398" name="Text Box 7"/>
          <p:cNvSpPr txBox="1">
            <a:spLocks noChangeArrowheads="1"/>
          </p:cNvSpPr>
          <p:nvPr/>
        </p:nvSpPr>
        <p:spPr bwMode="auto">
          <a:xfrm>
            <a:off x="4648200" y="5715000"/>
            <a:ext cx="4267200" cy="830997"/>
          </a:xfrm>
          <a:prstGeom prst="rect">
            <a:avLst/>
          </a:prstGeom>
          <a:noFill/>
          <a:ln w="9525">
            <a:noFill/>
            <a:miter lim="800000"/>
            <a:headEnd/>
            <a:tailEnd/>
          </a:ln>
        </p:spPr>
        <p:txBody>
          <a:bodyPr wrap="square">
            <a:prstTxWarp prst="textNoShape">
              <a:avLst/>
            </a:prstTxWarp>
            <a:spAutoFit/>
          </a:bodyPr>
          <a:lstStyle/>
          <a:p>
            <a:pPr eaLnBrk="0" hangingPunct="0"/>
            <a:r>
              <a:rPr lang="en-US" sz="2400" dirty="0">
                <a:solidFill>
                  <a:srgbClr val="FFFFFF"/>
                </a:solidFill>
              </a:rPr>
              <a:t>TEM and Elemental Analysis</a:t>
            </a:r>
          </a:p>
        </p:txBody>
      </p:sp>
      <p:sp>
        <p:nvSpPr>
          <p:cNvPr id="59399" name="Text Box 14"/>
          <p:cNvSpPr txBox="1">
            <a:spLocks noChangeArrowheads="1"/>
          </p:cNvSpPr>
          <p:nvPr/>
        </p:nvSpPr>
        <p:spPr bwMode="auto">
          <a:xfrm>
            <a:off x="1373442" y="5506480"/>
            <a:ext cx="3124200" cy="830263"/>
          </a:xfrm>
          <a:prstGeom prst="rect">
            <a:avLst/>
          </a:prstGeom>
          <a:noFill/>
          <a:ln w="9525">
            <a:noFill/>
            <a:miter lim="800000"/>
            <a:headEnd/>
            <a:tailEnd/>
          </a:ln>
        </p:spPr>
        <p:txBody>
          <a:bodyPr>
            <a:prstTxWarp prst="textNoShape">
              <a:avLst/>
            </a:prstTxWarp>
            <a:spAutoFit/>
          </a:bodyPr>
          <a:lstStyle/>
          <a:p>
            <a:pPr algn="ctr"/>
            <a:r>
              <a:rPr lang="en-US" sz="2400" dirty="0">
                <a:solidFill>
                  <a:schemeClr val="tx1"/>
                </a:solidFill>
              </a:rPr>
              <a:t>Particle Counters and Size Analyzers</a:t>
            </a:r>
          </a:p>
        </p:txBody>
      </p:sp>
      <p:pic>
        <p:nvPicPr>
          <p:cNvPr id="59400" name="Picture 9" descr="Sonicated MWCNT.jpg"/>
          <p:cNvPicPr>
            <a:picLocks noChangeAspect="1"/>
          </p:cNvPicPr>
          <p:nvPr/>
        </p:nvPicPr>
        <p:blipFill>
          <a:blip r:embed="rId4" cstate="print"/>
          <a:srcRect l="4893" t="16730" r="26917" b="16730"/>
          <a:stretch>
            <a:fillRect/>
          </a:stretch>
        </p:blipFill>
        <p:spPr bwMode="auto">
          <a:xfrm>
            <a:off x="4953000" y="1600200"/>
            <a:ext cx="2132013" cy="1825625"/>
          </a:xfrm>
          <a:prstGeom prst="rect">
            <a:avLst/>
          </a:prstGeom>
          <a:noFill/>
          <a:ln w="9525">
            <a:noFill/>
            <a:miter lim="800000"/>
            <a:headEnd/>
            <a:tailEnd/>
          </a:ln>
        </p:spPr>
      </p:pic>
      <p:pic>
        <p:nvPicPr>
          <p:cNvPr id="59401" name="Picture 2"/>
          <p:cNvPicPr>
            <a:picLocks noChangeAspect="1" noChangeArrowheads="1"/>
          </p:cNvPicPr>
          <p:nvPr/>
        </p:nvPicPr>
        <p:blipFill>
          <a:blip r:embed="rId5" cstate="print"/>
          <a:srcRect l="30420" r="16106" b="17699"/>
          <a:stretch>
            <a:fillRect/>
          </a:stretch>
        </p:blipFill>
        <p:spPr bwMode="auto">
          <a:xfrm>
            <a:off x="7467600" y="1600200"/>
            <a:ext cx="1285875" cy="1800225"/>
          </a:xfrm>
          <a:prstGeom prst="rect">
            <a:avLst/>
          </a:prstGeom>
          <a:noFill/>
          <a:ln w="9525">
            <a:noFill/>
            <a:miter lim="800000"/>
            <a:headEnd/>
            <a:tailEnd/>
          </a:ln>
        </p:spPr>
      </p:pic>
      <p:pic>
        <p:nvPicPr>
          <p:cNvPr id="59402" name="Picture 10" descr="220px-ICP-MS.jpg"/>
          <p:cNvPicPr>
            <a:picLocks noChangeAspect="1"/>
          </p:cNvPicPr>
          <p:nvPr/>
        </p:nvPicPr>
        <p:blipFill>
          <a:blip r:embed="rId6" cstate="print"/>
          <a:srcRect/>
          <a:stretch>
            <a:fillRect/>
          </a:stretch>
        </p:blipFill>
        <p:spPr bwMode="auto">
          <a:xfrm>
            <a:off x="5943600" y="3657600"/>
            <a:ext cx="2794000" cy="2095500"/>
          </a:xfrm>
          <a:prstGeom prst="rect">
            <a:avLst/>
          </a:prstGeom>
          <a:noFill/>
          <a:ln w="9525">
            <a:noFill/>
            <a:miter lim="800000"/>
            <a:headEnd/>
            <a:tailEnd/>
          </a:ln>
        </p:spPr>
      </p:pic>
      <p:pic>
        <p:nvPicPr>
          <p:cNvPr id="59403" name="Picture 7"/>
          <p:cNvPicPr>
            <a:picLocks noChangeAspect="1" noChangeArrowheads="1"/>
          </p:cNvPicPr>
          <p:nvPr/>
        </p:nvPicPr>
        <p:blipFill>
          <a:blip r:embed="rId7" cstate="print"/>
          <a:srcRect l="17844" r="24980"/>
          <a:stretch>
            <a:fillRect/>
          </a:stretch>
        </p:blipFill>
        <p:spPr bwMode="auto">
          <a:xfrm>
            <a:off x="2351513" y="3174804"/>
            <a:ext cx="942975" cy="1871663"/>
          </a:xfrm>
          <a:prstGeom prst="rect">
            <a:avLst/>
          </a:prstGeom>
          <a:noFill/>
          <a:ln w="9525">
            <a:noFill/>
            <a:miter lim="800000"/>
            <a:headEnd/>
            <a:tailEnd/>
          </a:ln>
        </p:spPr>
      </p:pic>
      <p:sp>
        <p:nvSpPr>
          <p:cNvPr id="13" name="Text Box 6"/>
          <p:cNvSpPr txBox="1">
            <a:spLocks noChangeArrowheads="1"/>
          </p:cNvSpPr>
          <p:nvPr/>
        </p:nvSpPr>
        <p:spPr bwMode="auto">
          <a:xfrm>
            <a:off x="6272102" y="5874131"/>
            <a:ext cx="1971837" cy="400110"/>
          </a:xfrm>
          <a:prstGeom prst="rect">
            <a:avLst/>
          </a:prstGeom>
          <a:noFill/>
          <a:ln w="9525">
            <a:noFill/>
            <a:miter lim="800000"/>
            <a:headEnd/>
            <a:tailEnd/>
          </a:ln>
        </p:spPr>
        <p:txBody>
          <a:bodyPr wrap="none">
            <a:prstTxWarp prst="textNoShape">
              <a:avLst/>
            </a:prstTxWarp>
            <a:spAutoFit/>
          </a:bodyPr>
          <a:lstStyle/>
          <a:p>
            <a:pPr eaLnBrk="0" hangingPunct="0"/>
            <a:r>
              <a:rPr lang="en-US" sz="2000" b="1" i="1" dirty="0"/>
              <a:t>More complex</a:t>
            </a:r>
          </a:p>
        </p:txBody>
      </p:sp>
    </p:spTree>
    <p:extLst>
      <p:ext uri="{BB962C8B-B14F-4D97-AF65-F5344CB8AC3E}">
        <p14:creationId xmlns:p14="http://schemas.microsoft.com/office/powerpoint/2010/main" val="8628784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056893" y="3645418"/>
            <a:ext cx="941126" cy="1799868"/>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854075" y="-136493"/>
            <a:ext cx="8275544" cy="1143000"/>
          </a:xfrm>
        </p:spPr>
        <p:txBody>
          <a:bodyPr>
            <a:normAutofit/>
          </a:bodyPr>
          <a:lstStyle/>
          <a:p>
            <a:r>
              <a:rPr lang="en-US" sz="3200" b="1" dirty="0"/>
              <a:t>Condensation particle counter operation</a:t>
            </a:r>
          </a:p>
        </p:txBody>
      </p:sp>
      <p:sp>
        <p:nvSpPr>
          <p:cNvPr id="12" name="Oval 11"/>
          <p:cNvSpPr/>
          <p:nvPr/>
        </p:nvSpPr>
        <p:spPr>
          <a:xfrm>
            <a:off x="4384764" y="2323636"/>
            <a:ext cx="173164" cy="1731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614649" y="2575565"/>
            <a:ext cx="173164" cy="1731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263753" y="2801840"/>
            <a:ext cx="173164" cy="1731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473874" y="3339116"/>
            <a:ext cx="173164" cy="1731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375299" y="1849520"/>
            <a:ext cx="173164" cy="1731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018407" y="3656319"/>
            <a:ext cx="384808" cy="17981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655675" y="3635526"/>
            <a:ext cx="402526" cy="182815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011202" y="2518991"/>
            <a:ext cx="269366" cy="1116139"/>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788835" y="2519382"/>
            <a:ext cx="269366" cy="1116139"/>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399020" y="3645416"/>
            <a:ext cx="272490" cy="182728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424533" y="3660770"/>
            <a:ext cx="254217" cy="182728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016294" y="5472696"/>
            <a:ext cx="667012" cy="411138"/>
          </a:xfrm>
          <a:prstGeom prst="rect">
            <a:avLst/>
          </a:prstGeom>
          <a:solidFill>
            <a:srgbClr val="6964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405225" y="5460640"/>
            <a:ext cx="667012" cy="411138"/>
          </a:xfrm>
          <a:prstGeom prst="rect">
            <a:avLst/>
          </a:prstGeom>
          <a:solidFill>
            <a:srgbClr val="6964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3399019" y="3325645"/>
            <a:ext cx="365486" cy="301500"/>
          </a:xfrm>
          <a:prstGeom prst="rect">
            <a:avLst/>
          </a:prstGeom>
          <a:solidFill>
            <a:srgbClr val="6964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5305751" y="3331861"/>
            <a:ext cx="365486" cy="301500"/>
          </a:xfrm>
          <a:prstGeom prst="rect">
            <a:avLst/>
          </a:prstGeom>
          <a:solidFill>
            <a:srgbClr val="6964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ight Triangle 29"/>
          <p:cNvSpPr/>
          <p:nvPr/>
        </p:nvSpPr>
        <p:spPr>
          <a:xfrm>
            <a:off x="5016293" y="2028278"/>
            <a:ext cx="246703" cy="484228"/>
          </a:xfrm>
          <a:prstGeom prst="rtTriangle">
            <a:avLst/>
          </a:prstGeom>
          <a:solidFill>
            <a:srgbClr val="6964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ight Triangle 30"/>
          <p:cNvSpPr/>
          <p:nvPr/>
        </p:nvSpPr>
        <p:spPr>
          <a:xfrm flipH="1">
            <a:off x="3801052" y="2043632"/>
            <a:ext cx="243771" cy="459737"/>
          </a:xfrm>
          <a:prstGeom prst="rtTriangle">
            <a:avLst/>
          </a:prstGeom>
          <a:solidFill>
            <a:srgbClr val="6964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4495476" y="5691969"/>
            <a:ext cx="109679" cy="109636"/>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4647876" y="5213958"/>
            <a:ext cx="45719" cy="45719"/>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4306870" y="5220176"/>
            <a:ext cx="45719" cy="45719"/>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4395310" y="4303619"/>
            <a:ext cx="45719" cy="45719"/>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4711836" y="5844369"/>
            <a:ext cx="45719" cy="45719"/>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404106" y="4632147"/>
            <a:ext cx="146194" cy="54819"/>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4690973" y="4885048"/>
            <a:ext cx="66549" cy="82228"/>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639082" y="4309837"/>
            <a:ext cx="45719" cy="45719"/>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4544779" y="3886645"/>
            <a:ext cx="78617" cy="105956"/>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Up Arrow 41"/>
          <p:cNvSpPr/>
          <p:nvPr/>
        </p:nvSpPr>
        <p:spPr>
          <a:xfrm>
            <a:off x="4285323" y="5975196"/>
            <a:ext cx="520817" cy="593865"/>
          </a:xfrm>
          <a:prstGeom prst="up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3289370" y="1507506"/>
            <a:ext cx="201018" cy="475092"/>
          </a:xfrm>
          <a:prstGeom prst="rect">
            <a:avLst/>
          </a:prstGeom>
          <a:solidFill>
            <a:srgbClr val="CCE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5397122" y="1550267"/>
            <a:ext cx="201018" cy="475092"/>
          </a:xfrm>
          <a:prstGeom prst="rect">
            <a:avLst/>
          </a:prstGeom>
          <a:solidFill>
            <a:srgbClr val="CCE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Isosceles Triangle 46"/>
          <p:cNvSpPr/>
          <p:nvPr/>
        </p:nvSpPr>
        <p:spPr>
          <a:xfrm rot="16008295">
            <a:off x="3444707" y="1635417"/>
            <a:ext cx="402034" cy="246682"/>
          </a:xfrm>
          <a:prstGeom prst="triangl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3782779" y="1534913"/>
            <a:ext cx="118783" cy="420274"/>
          </a:xfrm>
          <a:prstGeom prst="rect">
            <a:avLst/>
          </a:prstGeom>
          <a:noFill/>
          <a:ln>
            <a:solidFill>
              <a:schemeClr val="tx1">
                <a:lumMod val="65000"/>
                <a:lumOff val="35000"/>
                <a:alpha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Isosceles Triangle 48"/>
          <p:cNvSpPr/>
          <p:nvPr/>
        </p:nvSpPr>
        <p:spPr>
          <a:xfrm rot="5400000">
            <a:off x="5049913" y="1641633"/>
            <a:ext cx="402034" cy="246682"/>
          </a:xfrm>
          <a:prstGeom prst="triangle">
            <a:avLst/>
          </a:prstGeom>
          <a:solidFill>
            <a:srgbClr val="9E361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4995088" y="1541131"/>
            <a:ext cx="118783" cy="420274"/>
          </a:xfrm>
          <a:prstGeom prst="rect">
            <a:avLst/>
          </a:prstGeom>
          <a:noFill/>
          <a:ln>
            <a:solidFill>
              <a:schemeClr val="tx1">
                <a:lumMod val="65000"/>
                <a:lumOff val="35000"/>
                <a:alpha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Isosceles Triangle 50"/>
          <p:cNvSpPr/>
          <p:nvPr/>
        </p:nvSpPr>
        <p:spPr>
          <a:xfrm rot="5400000">
            <a:off x="3970104" y="1484641"/>
            <a:ext cx="420297" cy="520801"/>
          </a:xfrm>
          <a:prstGeom prst="triangle">
            <a:avLst/>
          </a:prstGeom>
          <a:solidFill>
            <a:srgbClr val="9E361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Isosceles Triangle 51"/>
          <p:cNvSpPr/>
          <p:nvPr/>
        </p:nvSpPr>
        <p:spPr>
          <a:xfrm rot="16200000">
            <a:off x="4519963" y="1489217"/>
            <a:ext cx="395802" cy="499591"/>
          </a:xfrm>
          <a:prstGeom prst="triangle">
            <a:avLst/>
          </a:prstGeom>
          <a:solidFill>
            <a:srgbClr val="9E361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2311698" y="1525777"/>
            <a:ext cx="794932" cy="369332"/>
          </a:xfrm>
          <a:prstGeom prst="rect">
            <a:avLst/>
          </a:prstGeom>
          <a:noFill/>
        </p:spPr>
        <p:txBody>
          <a:bodyPr wrap="square" rtlCol="0">
            <a:spAutoFit/>
          </a:bodyPr>
          <a:lstStyle/>
          <a:p>
            <a:r>
              <a:rPr lang="en-US" dirty="0"/>
              <a:t>Laser</a:t>
            </a:r>
          </a:p>
        </p:txBody>
      </p:sp>
      <p:sp>
        <p:nvSpPr>
          <p:cNvPr id="54" name="TextBox 53"/>
          <p:cNvSpPr txBox="1"/>
          <p:nvPr/>
        </p:nvSpPr>
        <p:spPr>
          <a:xfrm>
            <a:off x="5652963" y="1577676"/>
            <a:ext cx="1190760" cy="369332"/>
          </a:xfrm>
          <a:prstGeom prst="rect">
            <a:avLst/>
          </a:prstGeom>
          <a:noFill/>
        </p:spPr>
        <p:txBody>
          <a:bodyPr wrap="square" rtlCol="0">
            <a:spAutoFit/>
          </a:bodyPr>
          <a:lstStyle/>
          <a:p>
            <a:r>
              <a:rPr lang="en-US" dirty="0"/>
              <a:t>Detector</a:t>
            </a:r>
          </a:p>
        </p:txBody>
      </p:sp>
      <p:sp>
        <p:nvSpPr>
          <p:cNvPr id="55" name="TextBox 54"/>
          <p:cNvSpPr txBox="1"/>
          <p:nvPr/>
        </p:nvSpPr>
        <p:spPr>
          <a:xfrm>
            <a:off x="2412202" y="2710584"/>
            <a:ext cx="1303680" cy="369332"/>
          </a:xfrm>
          <a:prstGeom prst="rect">
            <a:avLst/>
          </a:prstGeom>
          <a:noFill/>
        </p:spPr>
        <p:txBody>
          <a:bodyPr wrap="square" rtlCol="0">
            <a:spAutoFit/>
          </a:bodyPr>
          <a:lstStyle/>
          <a:p>
            <a:r>
              <a:rPr lang="en-US" dirty="0"/>
              <a:t>Condenser</a:t>
            </a:r>
          </a:p>
        </p:txBody>
      </p:sp>
      <p:sp>
        <p:nvSpPr>
          <p:cNvPr id="56" name="TextBox 55"/>
          <p:cNvSpPr txBox="1"/>
          <p:nvPr/>
        </p:nvSpPr>
        <p:spPr>
          <a:xfrm>
            <a:off x="1970688" y="4343077"/>
            <a:ext cx="1303680" cy="646331"/>
          </a:xfrm>
          <a:prstGeom prst="rect">
            <a:avLst/>
          </a:prstGeom>
          <a:noFill/>
        </p:spPr>
        <p:txBody>
          <a:bodyPr wrap="square" rtlCol="0">
            <a:spAutoFit/>
          </a:bodyPr>
          <a:lstStyle/>
          <a:p>
            <a:pPr algn="r"/>
            <a:r>
              <a:rPr lang="en-US" dirty="0"/>
              <a:t>Heated</a:t>
            </a:r>
          </a:p>
          <a:p>
            <a:pPr algn="r"/>
            <a:r>
              <a:rPr lang="en-US" dirty="0"/>
              <a:t>saturator</a:t>
            </a:r>
          </a:p>
        </p:txBody>
      </p:sp>
      <p:sp>
        <p:nvSpPr>
          <p:cNvPr id="57" name="TextBox 56"/>
          <p:cNvSpPr txBox="1"/>
          <p:nvPr/>
        </p:nvSpPr>
        <p:spPr>
          <a:xfrm>
            <a:off x="5887593" y="4257932"/>
            <a:ext cx="1303680" cy="646331"/>
          </a:xfrm>
          <a:prstGeom prst="rect">
            <a:avLst/>
          </a:prstGeom>
          <a:noFill/>
        </p:spPr>
        <p:txBody>
          <a:bodyPr wrap="square" rtlCol="0">
            <a:spAutoFit/>
          </a:bodyPr>
          <a:lstStyle/>
          <a:p>
            <a:r>
              <a:rPr lang="en-US" dirty="0"/>
              <a:t>Alcohol-soaked felt</a:t>
            </a:r>
          </a:p>
        </p:txBody>
      </p:sp>
      <p:sp>
        <p:nvSpPr>
          <p:cNvPr id="58" name="Left Arrow 57"/>
          <p:cNvSpPr/>
          <p:nvPr/>
        </p:nvSpPr>
        <p:spPr>
          <a:xfrm>
            <a:off x="5226448" y="4431147"/>
            <a:ext cx="648738" cy="301501"/>
          </a:xfrm>
          <a:prstGeom prst="leftArrow">
            <a:avLst/>
          </a:prstGeom>
          <a:solidFill>
            <a:srgbClr val="CCE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4363230" y="1490283"/>
            <a:ext cx="173164" cy="1731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Up Arrow 60"/>
          <p:cNvSpPr/>
          <p:nvPr/>
        </p:nvSpPr>
        <p:spPr>
          <a:xfrm>
            <a:off x="4239635" y="858820"/>
            <a:ext cx="426515" cy="536128"/>
          </a:xfrm>
          <a:prstGeom prst="upArrow">
            <a:avLst/>
          </a:prstGeom>
          <a:solidFill>
            <a:srgbClr val="DC400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4876305" y="938129"/>
            <a:ext cx="794932" cy="369332"/>
          </a:xfrm>
          <a:prstGeom prst="rect">
            <a:avLst/>
          </a:prstGeom>
          <a:noFill/>
        </p:spPr>
        <p:txBody>
          <a:bodyPr wrap="square" rtlCol="0">
            <a:spAutoFit/>
          </a:bodyPr>
          <a:lstStyle/>
          <a:p>
            <a:r>
              <a:rPr lang="en-US" dirty="0"/>
              <a:t>Pump</a:t>
            </a:r>
          </a:p>
        </p:txBody>
      </p:sp>
      <p:sp>
        <p:nvSpPr>
          <p:cNvPr id="63" name="TextBox 62"/>
          <p:cNvSpPr txBox="1"/>
          <p:nvPr/>
        </p:nvSpPr>
        <p:spPr>
          <a:xfrm rot="20449756">
            <a:off x="6115539" y="2021278"/>
            <a:ext cx="2708497" cy="830997"/>
          </a:xfrm>
          <a:prstGeom prst="rect">
            <a:avLst/>
          </a:prstGeom>
          <a:noFill/>
        </p:spPr>
        <p:txBody>
          <a:bodyPr wrap="square" rtlCol="0">
            <a:spAutoFit/>
          </a:bodyPr>
          <a:lstStyle/>
          <a:p>
            <a:r>
              <a:rPr lang="en-US" sz="2400" b="1" dirty="0">
                <a:solidFill>
                  <a:schemeClr val="accent3">
                    <a:lumMod val="50000"/>
                  </a:schemeClr>
                </a:solidFill>
                <a:latin typeface="+mj-lt"/>
              </a:rPr>
              <a:t>What difference does this make?</a:t>
            </a:r>
          </a:p>
        </p:txBody>
      </p:sp>
    </p:spTree>
    <p:extLst>
      <p:ext uri="{BB962C8B-B14F-4D97-AF65-F5344CB8AC3E}">
        <p14:creationId xmlns:p14="http://schemas.microsoft.com/office/powerpoint/2010/main" val="101068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50528" y="542480"/>
            <a:ext cx="8610600" cy="1143000"/>
          </a:xfrm>
        </p:spPr>
        <p:txBody>
          <a:bodyPr>
            <a:normAutofit fontScale="90000"/>
          </a:bodyPr>
          <a:lstStyle/>
          <a:p>
            <a:pPr algn="l"/>
            <a:r>
              <a:rPr lang="en-US" sz="3600" b="1" dirty="0"/>
              <a:t>Scanning mobility particle </a:t>
            </a:r>
            <a:r>
              <a:rPr lang="en-US" sz="3600" b="1" dirty="0" err="1"/>
              <a:t>sizers</a:t>
            </a:r>
            <a:r>
              <a:rPr lang="en-US" sz="3600" b="1" dirty="0"/>
              <a:t> provide more data, but are more difficult to use in the field </a:t>
            </a:r>
          </a:p>
        </p:txBody>
      </p:sp>
      <p:sp>
        <p:nvSpPr>
          <p:cNvPr id="8" name="Content Placeholder 7"/>
          <p:cNvSpPr>
            <a:spLocks noGrp="1"/>
          </p:cNvSpPr>
          <p:nvPr>
            <p:ph sz="half" idx="1"/>
          </p:nvPr>
        </p:nvSpPr>
        <p:spPr>
          <a:xfrm>
            <a:off x="6019800" y="3200400"/>
            <a:ext cx="2819400" cy="2111829"/>
          </a:xfrm>
        </p:spPr>
        <p:txBody>
          <a:bodyPr/>
          <a:lstStyle/>
          <a:p>
            <a:r>
              <a:rPr lang="en-US" dirty="0"/>
              <a:t>2.5 - to 1,000 nm particles</a:t>
            </a:r>
          </a:p>
          <a:p>
            <a:r>
              <a:rPr lang="en-US" dirty="0"/>
              <a:t>167 size channels</a:t>
            </a:r>
          </a:p>
        </p:txBody>
      </p:sp>
      <p:pic>
        <p:nvPicPr>
          <p:cNvPr id="10" name="Picture 9"/>
          <p:cNvPicPr>
            <a:picLocks noChangeAspect="1"/>
          </p:cNvPicPr>
          <p:nvPr/>
        </p:nvPicPr>
        <p:blipFill>
          <a:blip r:embed="rId3" cstate="print"/>
          <a:stretch>
            <a:fillRect/>
          </a:stretch>
        </p:blipFill>
        <p:spPr>
          <a:xfrm>
            <a:off x="664026" y="3075305"/>
            <a:ext cx="5048422" cy="2334895"/>
          </a:xfrm>
          <a:prstGeom prst="rect">
            <a:avLst/>
          </a:prstGeom>
        </p:spPr>
      </p:pic>
      <p:sp>
        <p:nvSpPr>
          <p:cNvPr id="11" name="TextBox 10"/>
          <p:cNvSpPr txBox="1"/>
          <p:nvPr/>
        </p:nvSpPr>
        <p:spPr>
          <a:xfrm>
            <a:off x="533400" y="5619690"/>
            <a:ext cx="5029200" cy="400110"/>
          </a:xfrm>
          <a:prstGeom prst="rect">
            <a:avLst/>
          </a:prstGeom>
          <a:noFill/>
        </p:spPr>
        <p:txBody>
          <a:bodyPr wrap="square" rtlCol="0">
            <a:spAutoFit/>
          </a:bodyPr>
          <a:lstStyle/>
          <a:p>
            <a:r>
              <a:rPr lang="en-US" sz="2000" dirty="0">
                <a:solidFill>
                  <a:srgbClr val="FFFFFF"/>
                </a:solidFill>
              </a:rPr>
              <a:t>TSI Series 3936</a:t>
            </a:r>
          </a:p>
        </p:txBody>
      </p:sp>
    </p:spTree>
    <p:extLst>
      <p:ext uri="{BB962C8B-B14F-4D97-AF65-F5344CB8AC3E}">
        <p14:creationId xmlns:p14="http://schemas.microsoft.com/office/powerpoint/2010/main" val="2225622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fontScale="90000"/>
          </a:bodyPr>
          <a:lstStyle/>
          <a:p>
            <a:r>
              <a:rPr lang="en-US" dirty="0"/>
              <a:t>Incidental Nanoparticles’ Health Effects</a:t>
            </a:r>
          </a:p>
        </p:txBody>
      </p:sp>
      <p:graphicFrame>
        <p:nvGraphicFramePr>
          <p:cNvPr id="307203" name="Group 3"/>
          <p:cNvGraphicFramePr>
            <a:graphicFrameLocks noGrp="1"/>
          </p:cNvGraphicFramePr>
          <p:nvPr>
            <p:ph idx="1"/>
            <p:extLst/>
          </p:nvPr>
        </p:nvGraphicFramePr>
        <p:xfrm>
          <a:off x="717577" y="2022988"/>
          <a:ext cx="8141728" cy="3508376"/>
        </p:xfrm>
        <a:graphic>
          <a:graphicData uri="http://schemas.openxmlformats.org/drawingml/2006/table">
            <a:tbl>
              <a:tblPr firstRow="1">
                <a:tableStyleId>{912C8C85-51F0-491E-9774-3900AFEF0FD7}</a:tableStyleId>
              </a:tblPr>
              <a:tblGrid>
                <a:gridCol w="2375247">
                  <a:extLst>
                    <a:ext uri="{9D8B030D-6E8A-4147-A177-3AD203B41FA5}">
                      <a16:colId xmlns:a16="http://schemas.microsoft.com/office/drawing/2014/main" val="20000"/>
                    </a:ext>
                  </a:extLst>
                </a:gridCol>
                <a:gridCol w="5766481">
                  <a:extLst>
                    <a:ext uri="{9D8B030D-6E8A-4147-A177-3AD203B41FA5}">
                      <a16:colId xmlns:a16="http://schemas.microsoft.com/office/drawing/2014/main" val="20001"/>
                    </a:ext>
                  </a:extLst>
                </a:gridCol>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Human Origin (Incidental)</a:t>
                      </a:r>
                      <a:endParaRPr kumimoji="0" lang="en-US" sz="2400" b="0" i="0" u="none" strike="noStrike" cap="none" normalizeH="0" baseline="0" dirty="0">
                        <a:ln>
                          <a:noFill/>
                        </a:ln>
                        <a:solidFill>
                          <a:srgbClr val="000066"/>
                        </a:solidFill>
                        <a:effectLst/>
                        <a:latin typeface="Calibri"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Health Impacts</a:t>
                      </a:r>
                      <a:endParaRPr kumimoji="0" lang="en-US" sz="2400" b="0" i="0" u="none" strike="noStrike" cap="none" normalizeH="0" baseline="0" dirty="0">
                        <a:ln>
                          <a:noFill/>
                        </a:ln>
                        <a:solidFill>
                          <a:srgbClr val="000066"/>
                        </a:solidFill>
                        <a:effectLst/>
                        <a:latin typeface="Calibri" pitchFamily="34" charset="0"/>
                      </a:endParaRPr>
                    </a:p>
                  </a:txBody>
                  <a:tcPr anchor="ctr" horzOverflow="overflow"/>
                </a:tc>
                <a:extLst>
                  <a:ext uri="{0D108BD9-81ED-4DB2-BD59-A6C34878D82A}">
                    <a16:rowId xmlns:a16="http://schemas.microsoft.com/office/drawing/2014/main" val="10000"/>
                  </a:ext>
                </a:extLst>
              </a:tr>
              <a:tr h="515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Cooking smoke</a:t>
                      </a:r>
                      <a:endParaRPr kumimoji="0" lang="en-US" sz="2000" b="1" i="0" u="none" strike="noStrike" cap="none" normalizeH="0" baseline="0" dirty="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kern="1200" dirty="0">
                        <a:solidFill>
                          <a:schemeClr val="tx1"/>
                        </a:solidFill>
                        <a:latin typeface="+mn-lt"/>
                        <a:ea typeface="+mn-ea"/>
                        <a:cs typeface="+mn-cs"/>
                      </a:endParaRPr>
                    </a:p>
                  </a:txBody>
                  <a:tcPr anchor="ctr" horzOverflow="overflow"/>
                </a:tc>
                <a:extLst>
                  <a:ext uri="{0D108BD9-81ED-4DB2-BD59-A6C34878D82A}">
                    <a16:rowId xmlns:a16="http://schemas.microsoft.com/office/drawing/2014/main" val="10001"/>
                  </a:ext>
                </a:extLst>
              </a:tr>
              <a:tr h="479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Diesel exhaust</a:t>
                      </a:r>
                      <a:endParaRPr kumimoji="0" lang="en-US" sz="2000" b="1" i="0" u="none" strike="noStrike" cap="none" normalizeH="0" baseline="0" dirty="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kern="1200" dirty="0">
                        <a:solidFill>
                          <a:schemeClr val="tx1"/>
                        </a:solidFill>
                        <a:latin typeface="+mn-lt"/>
                        <a:ea typeface="+mn-ea"/>
                        <a:cs typeface="+mn-cs"/>
                      </a:endParaRPr>
                    </a:p>
                  </a:txBody>
                  <a:tcPr anchor="ctr" horzOverflow="overflow"/>
                </a:tc>
                <a:extLst>
                  <a:ext uri="{0D108BD9-81ED-4DB2-BD59-A6C34878D82A}">
                    <a16:rowId xmlns:a16="http://schemas.microsoft.com/office/drawing/2014/main" val="10002"/>
                  </a:ext>
                </a:extLst>
              </a:tr>
              <a:tr h="509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Welding fumes</a:t>
                      </a:r>
                      <a:endParaRPr kumimoji="0" lang="en-US" sz="2000" b="1" i="0" u="none" strike="noStrike" cap="none" normalizeH="0" baseline="0" dirty="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kern="1200" dirty="0">
                        <a:solidFill>
                          <a:schemeClr val="tx1"/>
                        </a:solidFill>
                        <a:latin typeface="+mn-lt"/>
                        <a:ea typeface="+mn-ea"/>
                        <a:cs typeface="+mn-cs"/>
                      </a:endParaRPr>
                    </a:p>
                  </a:txBody>
                  <a:tcPr anchor="ctr" horzOverflow="overflow"/>
                </a:tc>
                <a:extLst>
                  <a:ext uri="{0D108BD9-81ED-4DB2-BD59-A6C34878D82A}">
                    <a16:rowId xmlns:a16="http://schemas.microsoft.com/office/drawing/2014/main" val="10003"/>
                  </a:ext>
                </a:extLst>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Industrial emissions/effluents</a:t>
                      </a:r>
                      <a:endParaRPr kumimoji="0" lang="en-US" sz="2000" b="1" i="0" u="none" strike="noStrike" cap="none" normalizeH="0" baseline="0" dirty="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000" kern="1200" dirty="0">
                        <a:solidFill>
                          <a:schemeClr val="tx1"/>
                        </a:solidFill>
                        <a:latin typeface="+mn-lt"/>
                        <a:ea typeface="+mn-ea"/>
                        <a:cs typeface="+mn-cs"/>
                      </a:endParaRPr>
                    </a:p>
                  </a:txBody>
                  <a:tcPr anchor="ctr" horzOverflow="overflow"/>
                </a:tc>
                <a:extLst>
                  <a:ext uri="{0D108BD9-81ED-4DB2-BD59-A6C34878D82A}">
                    <a16:rowId xmlns:a16="http://schemas.microsoft.com/office/drawing/2014/main" val="10004"/>
                  </a:ext>
                </a:extLst>
              </a:tr>
              <a:tr h="479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Sandblasting</a:t>
                      </a:r>
                      <a:endParaRPr kumimoji="0" lang="en-US" sz="2000" b="1" i="0" u="none" strike="noStrike" cap="none" normalizeH="0" baseline="0" dirty="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kern="1200" dirty="0">
                        <a:solidFill>
                          <a:schemeClr val="tx1"/>
                        </a:solidFill>
                        <a:latin typeface="+mn-lt"/>
                        <a:ea typeface="+mn-ea"/>
                        <a:cs typeface="+mn-cs"/>
                      </a:endParaRPr>
                    </a:p>
                  </a:txBody>
                  <a:tcPr anchor="ctr" horzOverflow="overflow"/>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098336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735" y="540880"/>
            <a:ext cx="8315123" cy="1143000"/>
          </a:xfrm>
        </p:spPr>
        <p:txBody>
          <a:bodyPr>
            <a:normAutofit/>
          </a:bodyPr>
          <a:lstStyle/>
          <a:p>
            <a:pPr algn="l"/>
            <a:r>
              <a:rPr lang="en-US" sz="3200" b="1" dirty="0"/>
              <a:t>Method 5040 to quantify exposure to airborne carbon nanotubes</a:t>
            </a:r>
            <a:endParaRPr lang="en-US" sz="3200" b="1" dirty="0">
              <a:solidFill>
                <a:srgbClr val="9E3611"/>
              </a:solidFill>
            </a:endParaRPr>
          </a:p>
        </p:txBody>
      </p:sp>
      <p:sp>
        <p:nvSpPr>
          <p:cNvPr id="3" name="Content Placeholder 2"/>
          <p:cNvSpPr>
            <a:spLocks noGrp="1"/>
          </p:cNvSpPr>
          <p:nvPr>
            <p:ph sz="half" idx="1"/>
          </p:nvPr>
        </p:nvSpPr>
        <p:spPr>
          <a:xfrm>
            <a:off x="909906" y="2360696"/>
            <a:ext cx="6018710" cy="4114800"/>
          </a:xfrm>
        </p:spPr>
        <p:txBody>
          <a:bodyPr/>
          <a:lstStyle/>
          <a:p>
            <a:r>
              <a:rPr lang="en-US" dirty="0"/>
              <a:t>37-mm quartz-fiber filter </a:t>
            </a:r>
          </a:p>
          <a:p>
            <a:r>
              <a:rPr lang="en-US" dirty="0"/>
              <a:t>Flow rate of 2 to 4 liters per minute</a:t>
            </a:r>
          </a:p>
          <a:p>
            <a:r>
              <a:rPr lang="en-US" dirty="0"/>
              <a:t>Size selective samplers may be needed</a:t>
            </a:r>
          </a:p>
          <a:p>
            <a:r>
              <a:rPr lang="en-US" dirty="0"/>
              <a:t>Reported as elemental carbon</a:t>
            </a:r>
          </a:p>
        </p:txBody>
      </p:sp>
      <p:pic>
        <p:nvPicPr>
          <p:cNvPr id="4" name="Picture 3"/>
          <p:cNvPicPr>
            <a:picLocks noChangeAspect="1"/>
          </p:cNvPicPr>
          <p:nvPr/>
        </p:nvPicPr>
        <p:blipFill rotWithShape="1">
          <a:blip r:embed="rId2" cstate="print"/>
          <a:srcRect l="12682" t="9532" r="17749" b="12311"/>
          <a:stretch/>
        </p:blipFill>
        <p:spPr>
          <a:xfrm>
            <a:off x="6333785" y="4374694"/>
            <a:ext cx="2288940" cy="19286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615983" y="5770205"/>
            <a:ext cx="1852340" cy="646331"/>
          </a:xfrm>
          <a:prstGeom prst="rect">
            <a:avLst/>
          </a:prstGeom>
          <a:noFill/>
        </p:spPr>
        <p:txBody>
          <a:bodyPr wrap="none" rtlCol="0">
            <a:spAutoFit/>
          </a:bodyPr>
          <a:lstStyle/>
          <a:p>
            <a:pPr algn="ctr"/>
            <a:r>
              <a:rPr lang="en-US" dirty="0"/>
              <a:t>37-mm </a:t>
            </a:r>
          </a:p>
          <a:p>
            <a:pPr algn="ctr"/>
            <a:r>
              <a:rPr lang="en-US" dirty="0"/>
              <a:t>quartz-fiber filter</a:t>
            </a:r>
          </a:p>
        </p:txBody>
      </p:sp>
    </p:spTree>
    <p:extLst>
      <p:ext uri="{BB962C8B-B14F-4D97-AF65-F5344CB8AC3E}">
        <p14:creationId xmlns:p14="http://schemas.microsoft.com/office/powerpoint/2010/main" val="3443704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4470" y="449943"/>
            <a:ext cx="7880962" cy="1500497"/>
          </a:xfrm>
        </p:spPr>
        <p:txBody>
          <a:bodyPr>
            <a:noAutofit/>
          </a:bodyPr>
          <a:lstStyle/>
          <a:p>
            <a:r>
              <a:rPr lang="en-US" sz="3200" dirty="0"/>
              <a:t>Mesotheliomas have been produced in mice with MWCNTs that are </a:t>
            </a:r>
            <a:r>
              <a:rPr lang="en-US" sz="3200" dirty="0">
                <a:effectLst>
                  <a:glow rad="63500">
                    <a:schemeClr val="accent1">
                      <a:satMod val="175000"/>
                      <a:alpha val="40000"/>
                    </a:schemeClr>
                  </a:glow>
                  <a:outerShdw blurRad="50000" dist="30000" dir="5400000" algn="tl" rotWithShape="0">
                    <a:srgbClr val="000000">
                      <a:alpha val="30000"/>
                    </a:srgbClr>
                  </a:outerShdw>
                </a:effectLst>
              </a:rPr>
              <a:t>fibers</a:t>
            </a:r>
            <a:r>
              <a:rPr lang="en-US" sz="3200" dirty="0"/>
              <a:t> with long aspect ratios (Takagi 2008, Poland 2008)</a:t>
            </a:r>
          </a:p>
        </p:txBody>
      </p:sp>
      <p:pic>
        <p:nvPicPr>
          <p:cNvPr id="5" name="Picture 4"/>
          <p:cNvPicPr>
            <a:picLocks noChangeAspect="1"/>
          </p:cNvPicPr>
          <p:nvPr/>
        </p:nvPicPr>
        <p:blipFill rotWithShape="1">
          <a:blip r:embed="rId2"/>
          <a:srcRect l="15702" t="42072" r="27367" b="14823"/>
          <a:stretch/>
        </p:blipFill>
        <p:spPr>
          <a:xfrm>
            <a:off x="2869014" y="2399026"/>
            <a:ext cx="3558831" cy="3348576"/>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019075" y="5613404"/>
            <a:ext cx="7211727" cy="923330"/>
          </a:xfrm>
          <a:prstGeom prst="rect">
            <a:avLst/>
          </a:prstGeom>
          <a:noFill/>
        </p:spPr>
        <p:txBody>
          <a:bodyPr wrap="square" rtlCol="0">
            <a:spAutoFit/>
          </a:bodyPr>
          <a:lstStyle/>
          <a:p>
            <a:pPr algn="ctr"/>
            <a:r>
              <a:rPr lang="en-US" b="1" i="1" dirty="0"/>
              <a:t> </a:t>
            </a:r>
            <a:endParaRPr lang="en-US" i="1" dirty="0"/>
          </a:p>
          <a:p>
            <a:pPr algn="ctr"/>
            <a:r>
              <a:rPr lang="en-US" dirty="0"/>
              <a:t>Multi-walled carbon  nanotube penetrating the pleura of the lung.  Courtesy of Robert Mercer, and Diane </a:t>
            </a:r>
            <a:r>
              <a:rPr lang="en-US" dirty="0" err="1"/>
              <a:t>Schwegler</a:t>
            </a:r>
            <a:r>
              <a:rPr lang="en-US" dirty="0"/>
              <a:t>- Berry, NIOSH </a:t>
            </a:r>
          </a:p>
        </p:txBody>
      </p:sp>
    </p:spTree>
    <p:extLst>
      <p:ext uri="{BB962C8B-B14F-4D97-AF65-F5344CB8AC3E}">
        <p14:creationId xmlns:p14="http://schemas.microsoft.com/office/powerpoint/2010/main" val="206861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srcRect t="3614" r="9434"/>
          <a:stretch>
            <a:fillRect/>
          </a:stretch>
        </p:blipFill>
        <p:spPr>
          <a:xfrm>
            <a:off x="4615547" y="2179278"/>
            <a:ext cx="4167312" cy="3472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p:txBody>
          <a:bodyPr>
            <a:normAutofit fontScale="90000"/>
          </a:bodyPr>
          <a:lstStyle/>
          <a:p>
            <a:pPr algn="l"/>
            <a:r>
              <a:rPr lang="en-US" dirty="0"/>
              <a:t>10,000 carbon nanotube combinations are possible</a:t>
            </a:r>
          </a:p>
        </p:txBody>
      </p:sp>
      <p:graphicFrame>
        <p:nvGraphicFramePr>
          <p:cNvPr id="6" name="Object 2"/>
          <p:cNvGraphicFramePr>
            <a:graphicFrameLocks noChangeAspect="1"/>
          </p:cNvGraphicFramePr>
          <p:nvPr>
            <p:extLst/>
          </p:nvPr>
        </p:nvGraphicFramePr>
        <p:xfrm>
          <a:off x="787177" y="2872945"/>
          <a:ext cx="2752001" cy="2085427"/>
        </p:xfrm>
        <a:graphic>
          <a:graphicData uri="http://schemas.openxmlformats.org/presentationml/2006/ole">
            <mc:AlternateContent xmlns:mc="http://schemas.openxmlformats.org/markup-compatibility/2006">
              <mc:Choice xmlns:v="urn:schemas-microsoft-com:vml" Requires="v">
                <p:oleObj spid="_x0000_s1026" name="Document" r:id="rId5" imgW="2692301" imgH="2019226" progId="Word.Document.12">
                  <p:link updateAutomatic="1"/>
                </p:oleObj>
              </mc:Choice>
              <mc:Fallback>
                <p:oleObj name="Document" r:id="rId5" imgW="2692301" imgH="2019226" progId="Word.Document.12">
                  <p:link updateAutomatic="1"/>
                  <p:pic>
                    <p:nvPicPr>
                      <p:cNvPr id="6" name="Object 2"/>
                      <p:cNvPicPr>
                        <a:picLocks noChangeAspect="1" noChangeArrowheads="1"/>
                      </p:cNvPicPr>
                      <p:nvPr/>
                    </p:nvPicPr>
                    <p:blipFill>
                      <a:blip r:embed="rId6">
                        <a:extLst>
                          <a:ext uri="{28A0092B-C50C-407E-A947-70E740481C1C}">
                            <a14:useLocalDpi xmlns:a14="http://schemas.microsoft.com/office/drawing/2010/main" val="0"/>
                          </a:ext>
                        </a:extLst>
                      </a:blip>
                      <a:srcRect r="1019"/>
                      <a:stretch>
                        <a:fillRect/>
                      </a:stretch>
                    </p:blipFill>
                    <p:spPr bwMode="auto">
                      <a:xfrm>
                        <a:off x="787177" y="2872945"/>
                        <a:ext cx="2752001" cy="20854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3602990" y="3130828"/>
            <a:ext cx="969009" cy="1569660"/>
          </a:xfrm>
          <a:prstGeom prst="rect">
            <a:avLst/>
          </a:prstGeom>
          <a:noFill/>
          <a:effectLst>
            <a:outerShdw blurRad="355600" dist="38100" dir="2700000">
              <a:srgbClr val="000000">
                <a:alpha val="85000"/>
              </a:srgbClr>
            </a:outerShdw>
          </a:effectLst>
        </p:spPr>
        <p:txBody>
          <a:bodyPr wrap="square" rtlCol="0">
            <a:spAutoFit/>
          </a:bodyPr>
          <a:lstStyle/>
          <a:p>
            <a:r>
              <a:rPr lang="en-US" sz="9600" dirty="0"/>
              <a:t>≠</a:t>
            </a:r>
          </a:p>
        </p:txBody>
      </p:sp>
    </p:spTree>
    <p:extLst>
      <p:ext uri="{BB962C8B-B14F-4D97-AF65-F5344CB8AC3E}">
        <p14:creationId xmlns:p14="http://schemas.microsoft.com/office/powerpoint/2010/main" val="2801589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The counting protocols will be similar to asbestos TEM methods now in place</a:t>
            </a:r>
          </a:p>
        </p:txBody>
      </p:sp>
      <p:pic>
        <p:nvPicPr>
          <p:cNvPr id="9" name="Picture 8"/>
          <p:cNvPicPr>
            <a:picLocks noChangeAspect="1"/>
          </p:cNvPicPr>
          <p:nvPr/>
        </p:nvPicPr>
        <p:blipFill>
          <a:blip r:embed="rId3"/>
          <a:stretch>
            <a:fillRect/>
          </a:stretch>
        </p:blipFill>
        <p:spPr>
          <a:xfrm>
            <a:off x="1099739" y="1957434"/>
            <a:ext cx="3550466" cy="726950"/>
          </a:xfrm>
          <a:prstGeom prst="rect">
            <a:avLst/>
          </a:prstGeom>
        </p:spPr>
      </p:pic>
      <p:pic>
        <p:nvPicPr>
          <p:cNvPr id="10" name="Picture 9"/>
          <p:cNvPicPr>
            <a:picLocks noChangeAspect="1"/>
          </p:cNvPicPr>
          <p:nvPr/>
        </p:nvPicPr>
        <p:blipFill>
          <a:blip r:embed="rId4"/>
          <a:stretch>
            <a:fillRect/>
          </a:stretch>
        </p:blipFill>
        <p:spPr>
          <a:xfrm>
            <a:off x="995736" y="3193241"/>
            <a:ext cx="4008144" cy="1143389"/>
          </a:xfrm>
          <a:prstGeom prst="rect">
            <a:avLst/>
          </a:prstGeom>
        </p:spPr>
      </p:pic>
      <p:pic>
        <p:nvPicPr>
          <p:cNvPr id="11" name="Picture 10"/>
          <p:cNvPicPr>
            <a:picLocks noChangeAspect="1"/>
          </p:cNvPicPr>
          <p:nvPr/>
        </p:nvPicPr>
        <p:blipFill>
          <a:blip r:embed="rId5"/>
          <a:stretch>
            <a:fillRect/>
          </a:stretch>
        </p:blipFill>
        <p:spPr>
          <a:xfrm>
            <a:off x="777458" y="5023286"/>
            <a:ext cx="3943034" cy="955145"/>
          </a:xfrm>
          <a:prstGeom prst="rect">
            <a:avLst/>
          </a:prstGeom>
        </p:spPr>
      </p:pic>
      <p:pic>
        <p:nvPicPr>
          <p:cNvPr id="12" name="Picture 11"/>
          <p:cNvPicPr>
            <a:picLocks noChangeAspect="1"/>
          </p:cNvPicPr>
          <p:nvPr/>
        </p:nvPicPr>
        <p:blipFill>
          <a:blip r:embed="rId6"/>
          <a:stretch>
            <a:fillRect/>
          </a:stretch>
        </p:blipFill>
        <p:spPr>
          <a:xfrm>
            <a:off x="5266496" y="2116611"/>
            <a:ext cx="3338780" cy="648401"/>
          </a:xfrm>
          <a:prstGeom prst="rect">
            <a:avLst/>
          </a:prstGeom>
        </p:spPr>
      </p:pic>
      <p:pic>
        <p:nvPicPr>
          <p:cNvPr id="13" name="Picture 12"/>
          <p:cNvPicPr>
            <a:picLocks noChangeAspect="1"/>
          </p:cNvPicPr>
          <p:nvPr/>
        </p:nvPicPr>
        <p:blipFill>
          <a:blip r:embed="rId7"/>
          <a:stretch>
            <a:fillRect/>
          </a:stretch>
        </p:blipFill>
        <p:spPr>
          <a:xfrm>
            <a:off x="5467277" y="3586717"/>
            <a:ext cx="3408362" cy="689788"/>
          </a:xfrm>
          <a:prstGeom prst="rect">
            <a:avLst/>
          </a:prstGeom>
        </p:spPr>
      </p:pic>
      <p:pic>
        <p:nvPicPr>
          <p:cNvPr id="14" name="Picture 13"/>
          <p:cNvPicPr>
            <a:picLocks noChangeAspect="1"/>
          </p:cNvPicPr>
          <p:nvPr/>
        </p:nvPicPr>
        <p:blipFill>
          <a:blip r:embed="rId8"/>
          <a:stretch>
            <a:fillRect/>
          </a:stretch>
        </p:blipFill>
        <p:spPr>
          <a:xfrm>
            <a:off x="5303846" y="5143420"/>
            <a:ext cx="3466643" cy="979933"/>
          </a:xfrm>
          <a:prstGeom prst="rect">
            <a:avLst/>
          </a:prstGeom>
        </p:spPr>
      </p:pic>
      <p:sp>
        <p:nvSpPr>
          <p:cNvPr id="15" name="TextBox 14"/>
          <p:cNvSpPr txBox="1"/>
          <p:nvPr/>
        </p:nvSpPr>
        <p:spPr>
          <a:xfrm>
            <a:off x="896425" y="6311788"/>
            <a:ext cx="6443054" cy="369332"/>
          </a:xfrm>
          <a:prstGeom prst="rect">
            <a:avLst/>
          </a:prstGeom>
          <a:noFill/>
        </p:spPr>
        <p:txBody>
          <a:bodyPr wrap="square" rtlCol="0">
            <a:spAutoFit/>
          </a:bodyPr>
          <a:lstStyle/>
          <a:p>
            <a:r>
              <a:rPr lang="en-US" b="1" dirty="0">
                <a:solidFill>
                  <a:schemeClr val="accent6">
                    <a:lumMod val="75000"/>
                  </a:schemeClr>
                </a:solidFill>
              </a:rPr>
              <a:t>EPA AHERA Method Appendix A to Subpart E of Part 763</a:t>
            </a:r>
          </a:p>
        </p:txBody>
      </p:sp>
      <p:sp>
        <p:nvSpPr>
          <p:cNvPr id="16" name="TextBox 15"/>
          <p:cNvSpPr txBox="1"/>
          <p:nvPr/>
        </p:nvSpPr>
        <p:spPr>
          <a:xfrm>
            <a:off x="952450" y="1680653"/>
            <a:ext cx="2670599" cy="369332"/>
          </a:xfrm>
          <a:prstGeom prst="rect">
            <a:avLst/>
          </a:prstGeom>
          <a:noFill/>
        </p:spPr>
        <p:txBody>
          <a:bodyPr wrap="square" rtlCol="0">
            <a:spAutoFit/>
          </a:bodyPr>
          <a:lstStyle/>
          <a:p>
            <a:r>
              <a:rPr lang="en-US" b="1" dirty="0">
                <a:solidFill>
                  <a:schemeClr val="accent1"/>
                </a:solidFill>
              </a:rPr>
              <a:t>1 structure (fiber)</a:t>
            </a:r>
          </a:p>
        </p:txBody>
      </p:sp>
      <p:sp>
        <p:nvSpPr>
          <p:cNvPr id="17" name="TextBox 16"/>
          <p:cNvSpPr txBox="1"/>
          <p:nvPr/>
        </p:nvSpPr>
        <p:spPr>
          <a:xfrm>
            <a:off x="974119" y="3084206"/>
            <a:ext cx="2670599" cy="369332"/>
          </a:xfrm>
          <a:prstGeom prst="rect">
            <a:avLst/>
          </a:prstGeom>
          <a:noFill/>
        </p:spPr>
        <p:txBody>
          <a:bodyPr wrap="square" rtlCol="0">
            <a:spAutoFit/>
          </a:bodyPr>
          <a:lstStyle/>
          <a:p>
            <a:r>
              <a:rPr lang="en-US" b="1" dirty="0">
                <a:solidFill>
                  <a:schemeClr val="accent1"/>
                </a:solidFill>
              </a:rPr>
              <a:t> 2 structures (fibers)</a:t>
            </a:r>
          </a:p>
        </p:txBody>
      </p:sp>
      <p:sp>
        <p:nvSpPr>
          <p:cNvPr id="18" name="TextBox 17"/>
          <p:cNvSpPr txBox="1"/>
          <p:nvPr/>
        </p:nvSpPr>
        <p:spPr>
          <a:xfrm>
            <a:off x="995793" y="4786542"/>
            <a:ext cx="2670599" cy="369332"/>
          </a:xfrm>
          <a:prstGeom prst="rect">
            <a:avLst/>
          </a:prstGeom>
          <a:noFill/>
        </p:spPr>
        <p:txBody>
          <a:bodyPr wrap="square" rtlCol="0">
            <a:spAutoFit/>
          </a:bodyPr>
          <a:lstStyle/>
          <a:p>
            <a:r>
              <a:rPr lang="en-US" b="1" dirty="0">
                <a:solidFill>
                  <a:schemeClr val="accent1"/>
                </a:solidFill>
              </a:rPr>
              <a:t>3 structures (fibers)</a:t>
            </a:r>
          </a:p>
        </p:txBody>
      </p:sp>
      <p:sp>
        <p:nvSpPr>
          <p:cNvPr id="19" name="TextBox 18"/>
          <p:cNvSpPr txBox="1"/>
          <p:nvPr/>
        </p:nvSpPr>
        <p:spPr>
          <a:xfrm>
            <a:off x="5699028" y="1702335"/>
            <a:ext cx="2670599" cy="369332"/>
          </a:xfrm>
          <a:prstGeom prst="rect">
            <a:avLst/>
          </a:prstGeom>
          <a:noFill/>
        </p:spPr>
        <p:txBody>
          <a:bodyPr wrap="square" rtlCol="0">
            <a:spAutoFit/>
          </a:bodyPr>
          <a:lstStyle/>
          <a:p>
            <a:r>
              <a:rPr lang="en-US" b="1" dirty="0">
                <a:solidFill>
                  <a:schemeClr val="accent1"/>
                </a:solidFill>
              </a:rPr>
              <a:t>1 structure (bundle)</a:t>
            </a:r>
          </a:p>
        </p:txBody>
      </p:sp>
      <p:sp>
        <p:nvSpPr>
          <p:cNvPr id="20" name="TextBox 19"/>
          <p:cNvSpPr txBox="1"/>
          <p:nvPr/>
        </p:nvSpPr>
        <p:spPr>
          <a:xfrm>
            <a:off x="5767296" y="3087214"/>
            <a:ext cx="2670599" cy="369332"/>
          </a:xfrm>
          <a:prstGeom prst="rect">
            <a:avLst/>
          </a:prstGeom>
          <a:noFill/>
        </p:spPr>
        <p:txBody>
          <a:bodyPr wrap="square" rtlCol="0">
            <a:spAutoFit/>
          </a:bodyPr>
          <a:lstStyle/>
          <a:p>
            <a:r>
              <a:rPr lang="en-US" b="1" dirty="0">
                <a:solidFill>
                  <a:schemeClr val="accent1"/>
                </a:solidFill>
              </a:rPr>
              <a:t>1 structure (cluster)</a:t>
            </a:r>
          </a:p>
        </p:txBody>
      </p:sp>
      <p:sp>
        <p:nvSpPr>
          <p:cNvPr id="21" name="TextBox 20"/>
          <p:cNvSpPr txBox="1"/>
          <p:nvPr/>
        </p:nvSpPr>
        <p:spPr>
          <a:xfrm>
            <a:off x="5767296" y="4793191"/>
            <a:ext cx="2670599" cy="369332"/>
          </a:xfrm>
          <a:prstGeom prst="rect">
            <a:avLst/>
          </a:prstGeom>
          <a:noFill/>
        </p:spPr>
        <p:txBody>
          <a:bodyPr wrap="square" rtlCol="0">
            <a:spAutoFit/>
          </a:bodyPr>
          <a:lstStyle/>
          <a:p>
            <a:r>
              <a:rPr lang="en-US" b="1" dirty="0">
                <a:solidFill>
                  <a:schemeClr val="accent1"/>
                </a:solidFill>
              </a:rPr>
              <a:t>1 structure (matrix)</a:t>
            </a:r>
          </a:p>
        </p:txBody>
      </p:sp>
    </p:spTree>
    <p:extLst>
      <p:ext uri="{BB962C8B-B14F-4D97-AF65-F5344CB8AC3E}">
        <p14:creationId xmlns:p14="http://schemas.microsoft.com/office/powerpoint/2010/main" val="2955659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572" y="274320"/>
            <a:ext cx="8301676" cy="1143000"/>
          </a:xfrm>
        </p:spPr>
        <p:txBody>
          <a:bodyPr>
            <a:normAutofit fontScale="90000"/>
          </a:bodyPr>
          <a:lstStyle/>
          <a:p>
            <a:r>
              <a:rPr lang="en-US" dirty="0"/>
              <a:t>Your turn! Categorize and count the following structures </a:t>
            </a:r>
          </a:p>
        </p:txBody>
      </p:sp>
      <p:pic>
        <p:nvPicPr>
          <p:cNvPr id="4" name="Picture 5"/>
          <p:cNvPicPr>
            <a:picLocks noChangeAspect="1" noChangeArrowheads="1"/>
          </p:cNvPicPr>
          <p:nvPr/>
        </p:nvPicPr>
        <p:blipFill rotWithShape="1">
          <a:blip r:embed="rId2" cstate="print"/>
          <a:srcRect t="27731" r="5277" b="12885"/>
          <a:stretch/>
        </p:blipFill>
        <p:spPr bwMode="auto">
          <a:xfrm rot="10800000" flipH="1">
            <a:off x="1093492" y="1653708"/>
            <a:ext cx="3301543" cy="1440275"/>
          </a:xfrm>
          <a:prstGeom prst="rect">
            <a:avLst/>
          </a:prstGeom>
          <a:noFill/>
          <a:ln w="9525">
            <a:noFill/>
            <a:miter lim="800000"/>
            <a:headEnd/>
            <a:tailEnd/>
          </a:ln>
        </p:spPr>
      </p:pic>
      <p:sp>
        <p:nvSpPr>
          <p:cNvPr id="7" name="TextBox 6"/>
          <p:cNvSpPr txBox="1"/>
          <p:nvPr/>
        </p:nvSpPr>
        <p:spPr>
          <a:xfrm>
            <a:off x="1400665" y="3155893"/>
            <a:ext cx="2670599" cy="369332"/>
          </a:xfrm>
          <a:prstGeom prst="rect">
            <a:avLst/>
          </a:prstGeom>
          <a:noFill/>
          <a:ln>
            <a:noFill/>
          </a:ln>
        </p:spPr>
        <p:txBody>
          <a:bodyPr wrap="square" rtlCol="0">
            <a:spAutoFit/>
          </a:bodyPr>
          <a:lstStyle/>
          <a:p>
            <a:r>
              <a:rPr lang="en-US" dirty="0"/>
              <a:t>1.__________________</a:t>
            </a:r>
          </a:p>
        </p:txBody>
      </p:sp>
      <p:pic>
        <p:nvPicPr>
          <p:cNvPr id="8" name="Picture 2"/>
          <p:cNvPicPr>
            <a:picLocks noChangeAspect="1" noChangeArrowheads="1"/>
          </p:cNvPicPr>
          <p:nvPr/>
        </p:nvPicPr>
        <p:blipFill rotWithShape="1">
          <a:blip r:embed="rId3" cstate="print"/>
          <a:srcRect l="25241" t="15175" r="21745" b="13781"/>
          <a:stretch/>
        </p:blipFill>
        <p:spPr bwMode="auto">
          <a:xfrm rot="10800000" flipH="1">
            <a:off x="5722349" y="1459557"/>
            <a:ext cx="2177386" cy="1750587"/>
          </a:xfrm>
          <a:prstGeom prst="rect">
            <a:avLst/>
          </a:prstGeom>
          <a:noFill/>
          <a:ln w="9525">
            <a:noFill/>
            <a:miter lim="800000"/>
            <a:headEnd/>
            <a:tailEnd/>
          </a:ln>
        </p:spPr>
      </p:pic>
      <p:sp>
        <p:nvSpPr>
          <p:cNvPr id="9" name="TextBox 8"/>
          <p:cNvSpPr txBox="1"/>
          <p:nvPr/>
        </p:nvSpPr>
        <p:spPr>
          <a:xfrm>
            <a:off x="5400222" y="3252423"/>
            <a:ext cx="2670599" cy="369332"/>
          </a:xfrm>
          <a:prstGeom prst="rect">
            <a:avLst/>
          </a:prstGeom>
          <a:noFill/>
          <a:ln>
            <a:noFill/>
          </a:ln>
        </p:spPr>
        <p:txBody>
          <a:bodyPr wrap="square" rtlCol="0">
            <a:spAutoFit/>
          </a:bodyPr>
          <a:lstStyle/>
          <a:p>
            <a:r>
              <a:rPr lang="en-US" dirty="0"/>
              <a:t>2.__________________</a:t>
            </a:r>
          </a:p>
        </p:txBody>
      </p:sp>
      <p:pic>
        <p:nvPicPr>
          <p:cNvPr id="10" name="Picture 9"/>
          <p:cNvPicPr>
            <a:picLocks noChangeAspect="1"/>
          </p:cNvPicPr>
          <p:nvPr/>
        </p:nvPicPr>
        <p:blipFill rotWithShape="1">
          <a:blip r:embed="rId4" cstate="print"/>
          <a:srcRect l="34596" t="32387" r="26161" b="34075"/>
          <a:stretch/>
        </p:blipFill>
        <p:spPr>
          <a:xfrm>
            <a:off x="1436113" y="4139498"/>
            <a:ext cx="2624408" cy="1756150"/>
          </a:xfrm>
          <a:prstGeom prst="rect">
            <a:avLst/>
          </a:prstGeom>
          <a:ln>
            <a:noFill/>
          </a:ln>
          <a:effectLst/>
        </p:spPr>
      </p:pic>
      <p:sp>
        <p:nvSpPr>
          <p:cNvPr id="11" name="TextBox 10"/>
          <p:cNvSpPr txBox="1"/>
          <p:nvPr/>
        </p:nvSpPr>
        <p:spPr>
          <a:xfrm>
            <a:off x="1413718" y="6023370"/>
            <a:ext cx="2670599" cy="369332"/>
          </a:xfrm>
          <a:prstGeom prst="rect">
            <a:avLst/>
          </a:prstGeom>
          <a:noFill/>
          <a:ln>
            <a:noFill/>
          </a:ln>
        </p:spPr>
        <p:txBody>
          <a:bodyPr wrap="square" rtlCol="0">
            <a:spAutoFit/>
          </a:bodyPr>
          <a:lstStyle/>
          <a:p>
            <a:r>
              <a:rPr lang="en-US" dirty="0"/>
              <a:t>3.__________________</a:t>
            </a:r>
          </a:p>
        </p:txBody>
      </p:sp>
      <p:pic>
        <p:nvPicPr>
          <p:cNvPr id="12" name="Picture 6"/>
          <p:cNvPicPr>
            <a:picLocks noChangeAspect="1" noChangeArrowheads="1"/>
          </p:cNvPicPr>
          <p:nvPr/>
        </p:nvPicPr>
        <p:blipFill rotWithShape="1">
          <a:blip r:embed="rId5" cstate="print"/>
          <a:srcRect l="27961" t="30731" r="7037"/>
          <a:stretch/>
        </p:blipFill>
        <p:spPr bwMode="auto">
          <a:xfrm>
            <a:off x="5626718" y="4029735"/>
            <a:ext cx="2321858" cy="1959991"/>
          </a:xfrm>
          <a:prstGeom prst="rect">
            <a:avLst/>
          </a:prstGeom>
          <a:noFill/>
          <a:ln w="9525">
            <a:noFill/>
            <a:miter lim="800000"/>
            <a:headEnd/>
            <a:tailEnd/>
          </a:ln>
        </p:spPr>
      </p:pic>
      <p:sp>
        <p:nvSpPr>
          <p:cNvPr id="13" name="TextBox 12"/>
          <p:cNvSpPr txBox="1"/>
          <p:nvPr/>
        </p:nvSpPr>
        <p:spPr>
          <a:xfrm>
            <a:off x="5532568" y="6066010"/>
            <a:ext cx="2670599" cy="369332"/>
          </a:xfrm>
          <a:prstGeom prst="rect">
            <a:avLst/>
          </a:prstGeom>
          <a:noFill/>
          <a:ln>
            <a:noFill/>
          </a:ln>
        </p:spPr>
        <p:txBody>
          <a:bodyPr wrap="square" rtlCol="0">
            <a:spAutoFit/>
          </a:bodyPr>
          <a:lstStyle/>
          <a:p>
            <a:r>
              <a:rPr lang="en-US" dirty="0"/>
              <a:t>4.__________________</a:t>
            </a:r>
          </a:p>
        </p:txBody>
      </p:sp>
    </p:spTree>
    <p:extLst>
      <p:ext uri="{BB962C8B-B14F-4D97-AF65-F5344CB8AC3E}">
        <p14:creationId xmlns:p14="http://schemas.microsoft.com/office/powerpoint/2010/main" val="59130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364" y="447118"/>
            <a:ext cx="8275544" cy="1143000"/>
          </a:xfrm>
        </p:spPr>
        <p:txBody>
          <a:bodyPr>
            <a:normAutofit fontScale="90000"/>
          </a:bodyPr>
          <a:lstStyle/>
          <a:p>
            <a:pPr algn="l">
              <a:defRPr/>
            </a:pPr>
            <a:r>
              <a:rPr lang="en-US" dirty="0"/>
              <a:t>Electron microscopy is the gold standard. It allows:</a:t>
            </a:r>
          </a:p>
        </p:txBody>
      </p:sp>
      <p:sp>
        <p:nvSpPr>
          <p:cNvPr id="3" name="Content Placeholder 2"/>
          <p:cNvSpPr>
            <a:spLocks noGrp="1"/>
          </p:cNvSpPr>
          <p:nvPr>
            <p:ph idx="1"/>
          </p:nvPr>
        </p:nvSpPr>
        <p:spPr>
          <a:xfrm>
            <a:off x="609600" y="2027237"/>
            <a:ext cx="8229600" cy="1096963"/>
          </a:xfrm>
        </p:spPr>
        <p:txBody>
          <a:bodyPr/>
          <a:lstStyle/>
          <a:p>
            <a:pPr eaLnBrk="1" hangingPunct="1"/>
            <a:r>
              <a:rPr lang="en-US" dirty="0"/>
              <a:t>Characterization of bulk material for comparison to airborne particles</a:t>
            </a:r>
          </a:p>
        </p:txBody>
      </p:sp>
      <p:sp>
        <p:nvSpPr>
          <p:cNvPr id="4" name="Content Placeholder 2"/>
          <p:cNvSpPr txBox="1">
            <a:spLocks/>
          </p:cNvSpPr>
          <p:nvPr/>
        </p:nvSpPr>
        <p:spPr bwMode="auto">
          <a:xfrm>
            <a:off x="609600" y="3200400"/>
            <a:ext cx="8229600" cy="12954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marL="365125" marR="0" lvl="0" indent="-282575" defTabSz="914400" latinLnBrk="0">
              <a:lnSpc>
                <a:spcPct val="100000"/>
              </a:lnSpc>
              <a:spcBef>
                <a:spcPts val="600"/>
              </a:spcBef>
              <a:buClr>
                <a:schemeClr val="accent1"/>
              </a:buClr>
              <a:buSzPct val="80000"/>
              <a:buFont typeface="Wingdings 2" pitchFamily="18" charset="2"/>
              <a:buChar char=""/>
              <a:tabLst/>
              <a:defRPr/>
            </a:pPr>
            <a:r>
              <a:rPr lang="en-US" sz="3200" dirty="0">
                <a:latin typeface="+mn-lt"/>
              </a:rPr>
              <a:t>Indication of the presence of specific engineered </a:t>
            </a:r>
            <a:r>
              <a:rPr lang="en-US" sz="3200" dirty="0" err="1">
                <a:latin typeface="+mn-lt"/>
              </a:rPr>
              <a:t>nanomaterial</a:t>
            </a:r>
            <a:r>
              <a:rPr lang="en-US" sz="3200" dirty="0">
                <a:latin typeface="+mn-lt"/>
              </a:rPr>
              <a:t> (ENM)</a:t>
            </a:r>
          </a:p>
        </p:txBody>
      </p:sp>
      <p:sp>
        <p:nvSpPr>
          <p:cNvPr id="5" name="Content Placeholder 2"/>
          <p:cNvSpPr txBox="1">
            <a:spLocks/>
          </p:cNvSpPr>
          <p:nvPr/>
        </p:nvSpPr>
        <p:spPr bwMode="auto">
          <a:xfrm>
            <a:off x="609600" y="4343400"/>
            <a:ext cx="8229600" cy="12192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accent2"/>
              </a:buClr>
              <a:buSzPct val="75000"/>
              <a:buFont typeface="Monotype Sorts" pitchFamily="2" charset="2"/>
              <a:buChar char="l"/>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1086249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854075" y="500247"/>
            <a:ext cx="8226425" cy="854075"/>
          </a:xfrm>
        </p:spPr>
        <p:txBody>
          <a:bodyPr>
            <a:normAutofit fontScale="90000"/>
          </a:bodyPr>
          <a:lstStyle/>
          <a:p>
            <a:pPr>
              <a:defRPr/>
            </a:pPr>
            <a:r>
              <a:rPr lang="en-US" dirty="0">
                <a:ea typeface="+mj-ea"/>
                <a:cs typeface="+mj-cs"/>
              </a:rPr>
              <a:t>Transmission electron microscopy methods resemble asbestos analysis</a:t>
            </a:r>
            <a:endParaRPr lang="en-US" sz="2800" dirty="0">
              <a:solidFill>
                <a:srgbClr val="FFC000"/>
              </a:solidFill>
              <a:ea typeface="+mj-ea"/>
              <a:cs typeface="+mj-cs"/>
            </a:endParaRPr>
          </a:p>
        </p:txBody>
      </p:sp>
      <p:pic>
        <p:nvPicPr>
          <p:cNvPr id="125955" name="Picture 4" descr="Gridholder 2"/>
          <p:cNvPicPr>
            <a:picLocks noChangeAspect="1" noChangeArrowheads="1"/>
          </p:cNvPicPr>
          <p:nvPr/>
        </p:nvPicPr>
        <p:blipFill>
          <a:blip r:embed="rId3"/>
          <a:srcRect/>
          <a:stretch>
            <a:fillRect/>
          </a:stretch>
        </p:blipFill>
        <p:spPr bwMode="auto">
          <a:xfrm>
            <a:off x="770208" y="2590800"/>
            <a:ext cx="5648325" cy="3786188"/>
          </a:xfrm>
          <a:prstGeom prst="rect">
            <a:avLst/>
          </a:prstGeom>
          <a:noFill/>
          <a:ln w="9525">
            <a:noFill/>
            <a:miter lim="800000"/>
            <a:headEnd/>
            <a:tailEnd/>
          </a:ln>
        </p:spPr>
      </p:pic>
      <p:pic>
        <p:nvPicPr>
          <p:cNvPr id="125956" name="Picture 5" descr="TEM analyst"/>
          <p:cNvPicPr>
            <a:picLocks noChangeAspect="1" noChangeArrowheads="1"/>
          </p:cNvPicPr>
          <p:nvPr/>
        </p:nvPicPr>
        <p:blipFill>
          <a:blip r:embed="rId4"/>
          <a:srcRect/>
          <a:stretch>
            <a:fillRect/>
          </a:stretch>
        </p:blipFill>
        <p:spPr bwMode="auto">
          <a:xfrm>
            <a:off x="5076825" y="4130675"/>
            <a:ext cx="4067175" cy="2727325"/>
          </a:xfrm>
          <a:prstGeom prst="rect">
            <a:avLst/>
          </a:prstGeom>
          <a:noFill/>
          <a:ln w="9525">
            <a:noFill/>
            <a:miter lim="800000"/>
            <a:headEnd/>
            <a:tailEnd/>
          </a:ln>
        </p:spPr>
      </p:pic>
      <p:sp>
        <p:nvSpPr>
          <p:cNvPr id="125957" name="Right Arrow 5"/>
          <p:cNvSpPr>
            <a:spLocks noChangeArrowheads="1"/>
          </p:cNvSpPr>
          <p:nvPr/>
        </p:nvSpPr>
        <p:spPr bwMode="auto">
          <a:xfrm rot="-3951759">
            <a:off x="2781184" y="5073836"/>
            <a:ext cx="1066800" cy="609600"/>
          </a:xfrm>
          <a:prstGeom prst="rightArrow">
            <a:avLst>
              <a:gd name="adj1" fmla="val 50000"/>
              <a:gd name="adj2" fmla="val 49997"/>
            </a:avLst>
          </a:prstGeom>
          <a:solidFill>
            <a:schemeClr val="accent1"/>
          </a:solidFill>
          <a:ln w="12700">
            <a:solidFill>
              <a:schemeClr val="tx1"/>
            </a:solidFill>
            <a:round/>
            <a:headEnd/>
            <a:tailEnd/>
          </a:ln>
        </p:spPr>
        <p:txBody>
          <a:bodyPr>
            <a:prstTxWarp prst="textNoShape">
              <a:avLst/>
            </a:prstTxWarp>
          </a:bodyPr>
          <a:lstStyle/>
          <a:p>
            <a:endParaRPr lang="en-US"/>
          </a:p>
        </p:txBody>
      </p:sp>
      <p:sp>
        <p:nvSpPr>
          <p:cNvPr id="125958" name="TextBox 6"/>
          <p:cNvSpPr txBox="1">
            <a:spLocks noChangeArrowheads="1"/>
          </p:cNvSpPr>
          <p:nvPr/>
        </p:nvSpPr>
        <p:spPr bwMode="auto">
          <a:xfrm>
            <a:off x="1220904" y="5845876"/>
            <a:ext cx="2971800" cy="369332"/>
          </a:xfrm>
          <a:prstGeom prst="rect">
            <a:avLst/>
          </a:prstGeom>
          <a:noFill/>
          <a:ln w="9525">
            <a:noFill/>
            <a:miter lim="800000"/>
            <a:headEnd/>
            <a:tailEnd/>
          </a:ln>
        </p:spPr>
        <p:txBody>
          <a:bodyPr>
            <a:prstTxWarp prst="textNoShape">
              <a:avLst/>
            </a:prstTxWarp>
            <a:spAutoFit/>
          </a:bodyPr>
          <a:lstStyle/>
          <a:p>
            <a:r>
              <a:rPr lang="en-US" dirty="0">
                <a:solidFill>
                  <a:srgbClr val="534733"/>
                </a:solidFill>
              </a:rPr>
              <a:t>Grid with sample</a:t>
            </a:r>
          </a:p>
        </p:txBody>
      </p:sp>
      <p:sp>
        <p:nvSpPr>
          <p:cNvPr id="125959" name="Right Arrow 7"/>
          <p:cNvSpPr>
            <a:spLocks noChangeArrowheads="1"/>
          </p:cNvSpPr>
          <p:nvPr/>
        </p:nvSpPr>
        <p:spPr bwMode="auto">
          <a:xfrm rot="-956206">
            <a:off x="1847539" y="2801939"/>
            <a:ext cx="1066800" cy="609600"/>
          </a:xfrm>
          <a:prstGeom prst="rightArrow">
            <a:avLst>
              <a:gd name="adj1" fmla="val 50000"/>
              <a:gd name="adj2" fmla="val 49997"/>
            </a:avLst>
          </a:prstGeom>
          <a:solidFill>
            <a:schemeClr val="accent1"/>
          </a:solidFill>
          <a:ln w="12700">
            <a:solidFill>
              <a:schemeClr val="tx1"/>
            </a:solidFill>
            <a:round/>
            <a:headEnd/>
            <a:tailEnd/>
          </a:ln>
        </p:spPr>
        <p:txBody>
          <a:bodyPr>
            <a:prstTxWarp prst="textNoShape">
              <a:avLst/>
            </a:prstTxWarp>
          </a:bodyPr>
          <a:lstStyle/>
          <a:p>
            <a:endParaRPr lang="en-US"/>
          </a:p>
        </p:txBody>
      </p:sp>
      <p:sp>
        <p:nvSpPr>
          <p:cNvPr id="125960" name="TextBox 8"/>
          <p:cNvSpPr txBox="1">
            <a:spLocks noChangeArrowheads="1"/>
          </p:cNvSpPr>
          <p:nvPr/>
        </p:nvSpPr>
        <p:spPr bwMode="auto">
          <a:xfrm>
            <a:off x="1040160" y="3472048"/>
            <a:ext cx="2971800" cy="369332"/>
          </a:xfrm>
          <a:prstGeom prst="rect">
            <a:avLst/>
          </a:prstGeom>
          <a:noFill/>
          <a:ln w="9525">
            <a:noFill/>
            <a:miter lim="800000"/>
            <a:headEnd/>
            <a:tailEnd/>
          </a:ln>
        </p:spPr>
        <p:txBody>
          <a:bodyPr>
            <a:prstTxWarp prst="textNoShape">
              <a:avLst/>
            </a:prstTxWarp>
            <a:spAutoFit/>
          </a:bodyPr>
          <a:lstStyle/>
          <a:p>
            <a:r>
              <a:rPr lang="en-US" dirty="0">
                <a:solidFill>
                  <a:srgbClr val="534733"/>
                </a:solidFill>
              </a:rPr>
              <a:t>Grid inserted into holder</a:t>
            </a:r>
          </a:p>
        </p:txBody>
      </p:sp>
    </p:spTree>
    <p:extLst>
      <p:ext uri="{BB962C8B-B14F-4D97-AF65-F5344CB8AC3E}">
        <p14:creationId xmlns:p14="http://schemas.microsoft.com/office/powerpoint/2010/main" val="42233441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340" y="304800"/>
            <a:ext cx="8534400" cy="1143000"/>
          </a:xfrm>
        </p:spPr>
        <p:txBody>
          <a:bodyPr/>
          <a:lstStyle/>
          <a:p>
            <a:pPr algn="l">
              <a:defRPr/>
            </a:pPr>
            <a:r>
              <a:rPr lang="en-US" sz="3600" dirty="0"/>
              <a:t>TEM allows several measurements</a:t>
            </a:r>
          </a:p>
        </p:txBody>
      </p:sp>
      <p:sp>
        <p:nvSpPr>
          <p:cNvPr id="3" name="Content Placeholder 2"/>
          <p:cNvSpPr>
            <a:spLocks noGrp="1"/>
          </p:cNvSpPr>
          <p:nvPr>
            <p:ph idx="1"/>
          </p:nvPr>
        </p:nvSpPr>
        <p:spPr>
          <a:xfrm>
            <a:off x="588378" y="1798637"/>
            <a:ext cx="4495800" cy="4449763"/>
          </a:xfrm>
        </p:spPr>
        <p:txBody>
          <a:bodyPr/>
          <a:lstStyle/>
          <a:p>
            <a:pPr eaLnBrk="1" hangingPunct="1"/>
            <a:r>
              <a:rPr lang="en-US" dirty="0"/>
              <a:t>Morphology </a:t>
            </a:r>
          </a:p>
          <a:p>
            <a:pPr eaLnBrk="1" hangingPunct="1"/>
            <a:r>
              <a:rPr lang="en-US" dirty="0"/>
              <a:t>EDS (EDXA) for chemical composition</a:t>
            </a:r>
          </a:p>
          <a:p>
            <a:r>
              <a:rPr lang="en-US" dirty="0"/>
              <a:t>Particle count </a:t>
            </a:r>
          </a:p>
          <a:p>
            <a:r>
              <a:rPr lang="en-US" dirty="0"/>
              <a:t>Particle length and diameter</a:t>
            </a:r>
          </a:p>
        </p:txBody>
      </p:sp>
      <p:pic>
        <p:nvPicPr>
          <p:cNvPr id="4" name="Picture 2"/>
          <p:cNvPicPr>
            <a:picLocks noChangeAspect="1" noChangeArrowheads="1"/>
          </p:cNvPicPr>
          <p:nvPr/>
        </p:nvPicPr>
        <p:blipFill>
          <a:blip r:embed="rId3" cstate="print"/>
          <a:srcRect l="16644" t="9055" r="16367" b="2402"/>
          <a:stretch>
            <a:fillRect/>
          </a:stretch>
        </p:blipFill>
        <p:spPr bwMode="auto">
          <a:xfrm>
            <a:off x="5105412" y="4088460"/>
            <a:ext cx="3080649" cy="2544733"/>
          </a:xfrm>
          <a:prstGeom prst="rect">
            <a:avLst/>
          </a:prstGeom>
          <a:noFill/>
          <a:ln w="9525">
            <a:noFill/>
            <a:miter lim="800000"/>
            <a:headEnd/>
            <a:tailEnd/>
          </a:ln>
        </p:spPr>
      </p:pic>
      <p:pic>
        <p:nvPicPr>
          <p:cNvPr id="6" name="Picture 5" descr="AsbestosSpectra"/>
          <p:cNvPicPr>
            <a:picLocks noChangeAspect="1" noChangeArrowheads="1"/>
          </p:cNvPicPr>
          <p:nvPr/>
        </p:nvPicPr>
        <p:blipFill>
          <a:blip r:embed="rId4" cstate="print"/>
          <a:srcRect l="50708" t="34187" r="3432" b="44301"/>
          <a:stretch>
            <a:fillRect/>
          </a:stretch>
        </p:blipFill>
        <p:spPr bwMode="auto">
          <a:xfrm>
            <a:off x="4706854" y="1473912"/>
            <a:ext cx="3941203" cy="235919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669980" y="1828800"/>
            <a:ext cx="2895600" cy="369332"/>
          </a:xfrm>
          <a:prstGeom prst="rect">
            <a:avLst/>
          </a:prstGeom>
          <a:noFill/>
        </p:spPr>
        <p:txBody>
          <a:bodyPr wrap="square" rtlCol="0">
            <a:spAutoFit/>
          </a:bodyPr>
          <a:lstStyle/>
          <a:p>
            <a:pPr algn="r"/>
            <a:r>
              <a:rPr lang="en-US" sz="1800" dirty="0">
                <a:solidFill>
                  <a:schemeClr val="bg2"/>
                </a:solidFill>
              </a:rPr>
              <a:t>EDS</a:t>
            </a:r>
          </a:p>
        </p:txBody>
      </p:sp>
      <p:sp>
        <p:nvSpPr>
          <p:cNvPr id="8" name="Slide Number Placeholder 4"/>
          <p:cNvSpPr txBox="1">
            <a:spLocks/>
          </p:cNvSpPr>
          <p:nvPr/>
        </p:nvSpPr>
        <p:spPr>
          <a:xfrm>
            <a:off x="8229378" y="6400800"/>
            <a:ext cx="638827" cy="261257"/>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400" b="1" dirty="0">
                <a:solidFill>
                  <a:schemeClr val="accent2">
                    <a:lumMod val="50000"/>
                  </a:schemeClr>
                </a:solidFill>
              </a:rPr>
              <a:t>3-</a:t>
            </a:r>
            <a:fld id="{D0496D5C-A6DF-4BA2-A2FF-14655C18F937}" type="slidenum">
              <a:rPr lang="en-US" sz="1400" b="1" smtClean="0">
                <a:solidFill>
                  <a:schemeClr val="accent2">
                    <a:lumMod val="50000"/>
                  </a:schemeClr>
                </a:solidFill>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lang="en-US" sz="1400" b="1" dirty="0">
              <a:solidFill>
                <a:schemeClr val="accent2">
                  <a:lumMod val="50000"/>
                </a:schemeClr>
              </a:solidFill>
            </a:endParaRPr>
          </a:p>
        </p:txBody>
      </p:sp>
    </p:spTree>
    <p:extLst>
      <p:ext uri="{BB962C8B-B14F-4D97-AF65-F5344CB8AC3E}">
        <p14:creationId xmlns:p14="http://schemas.microsoft.com/office/powerpoint/2010/main" val="2326800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924800" cy="1143000"/>
          </a:xfrm>
        </p:spPr>
        <p:txBody>
          <a:bodyPr>
            <a:normAutofit fontScale="90000"/>
          </a:bodyPr>
          <a:lstStyle/>
          <a:p>
            <a:pPr algn="l">
              <a:defRPr/>
            </a:pPr>
            <a:r>
              <a:rPr lang="en-US" b="1" dirty="0"/>
              <a:t>Elemental analysis for metals allows better characterization</a:t>
            </a:r>
          </a:p>
        </p:txBody>
      </p:sp>
      <p:sp>
        <p:nvSpPr>
          <p:cNvPr id="3" name="Content Placeholder 2"/>
          <p:cNvSpPr>
            <a:spLocks noGrp="1"/>
          </p:cNvSpPr>
          <p:nvPr>
            <p:ph idx="1"/>
          </p:nvPr>
        </p:nvSpPr>
        <p:spPr>
          <a:xfrm>
            <a:off x="833820" y="2041720"/>
            <a:ext cx="4465231" cy="4114800"/>
          </a:xfrm>
        </p:spPr>
        <p:txBody>
          <a:bodyPr/>
          <a:lstStyle/>
          <a:p>
            <a:pPr>
              <a:buSzPct val="100000"/>
              <a:buFont typeface="Arial" pitchFamily="34" charset="0"/>
              <a:buChar char="•"/>
              <a:defRPr/>
            </a:pPr>
            <a:r>
              <a:rPr lang="en-US" sz="2800" dirty="0"/>
              <a:t>Sampling high emission areas: both breathing zone and area</a:t>
            </a:r>
          </a:p>
          <a:p>
            <a:pPr>
              <a:buSzPct val="100000"/>
              <a:buFont typeface="Arial" pitchFamily="34" charset="0"/>
              <a:buChar char="•"/>
              <a:defRPr/>
            </a:pPr>
            <a:r>
              <a:rPr lang="en-US" sz="2800" dirty="0"/>
              <a:t>Conduct elemental analysis</a:t>
            </a:r>
          </a:p>
          <a:p>
            <a:pPr>
              <a:buSzPct val="100000"/>
              <a:buFont typeface="Arial" pitchFamily="34" charset="0"/>
              <a:buChar char="•"/>
              <a:defRPr/>
            </a:pPr>
            <a:r>
              <a:rPr lang="en-US" sz="2800" dirty="0"/>
              <a:t>Characterize and verify by TEM</a:t>
            </a:r>
          </a:p>
        </p:txBody>
      </p:sp>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219" b="7277"/>
          <a:stretch/>
        </p:blipFill>
        <p:spPr bwMode="auto">
          <a:xfrm>
            <a:off x="5471507" y="2559776"/>
            <a:ext cx="3182021" cy="286547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5189296" y="5500162"/>
            <a:ext cx="3987550" cy="63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lnSpc>
                <a:spcPct val="70000"/>
              </a:lnSpc>
              <a:spcBef>
                <a:spcPct val="50000"/>
              </a:spcBef>
            </a:pPr>
            <a:r>
              <a:rPr lang="en-US" dirty="0">
                <a:solidFill>
                  <a:srgbClr val="000000"/>
                </a:solidFill>
              </a:rPr>
              <a:t>Raw single walled nanotubes, </a:t>
            </a:r>
          </a:p>
          <a:p>
            <a:pPr algn="ctr">
              <a:lnSpc>
                <a:spcPct val="70000"/>
              </a:lnSpc>
              <a:spcBef>
                <a:spcPct val="50000"/>
              </a:spcBef>
            </a:pPr>
            <a:r>
              <a:rPr lang="en-US" dirty="0">
                <a:solidFill>
                  <a:srgbClr val="000000"/>
                </a:solidFill>
              </a:rPr>
              <a:t>photo courtesy NIOSH</a:t>
            </a:r>
          </a:p>
        </p:txBody>
      </p:sp>
      <p:sp>
        <p:nvSpPr>
          <p:cNvPr id="7" name="Right Arrow 6"/>
          <p:cNvSpPr/>
          <p:nvPr/>
        </p:nvSpPr>
        <p:spPr>
          <a:xfrm rot="1407203">
            <a:off x="6474877" y="2932141"/>
            <a:ext cx="830916" cy="4233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5619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48680" y="457200"/>
            <a:ext cx="8229600" cy="1143000"/>
          </a:xfrm>
        </p:spPr>
        <p:txBody>
          <a:bodyPr>
            <a:normAutofit fontScale="90000"/>
          </a:bodyPr>
          <a:lstStyle/>
          <a:p>
            <a:pPr algn="l">
              <a:defRPr/>
            </a:pPr>
            <a:r>
              <a:rPr lang="en-US" sz="3600" dirty="0"/>
              <a:t>Analysis of metal reactor cleanout provides good example of EM capabilities</a:t>
            </a:r>
          </a:p>
        </p:txBody>
      </p:sp>
      <p:sp>
        <p:nvSpPr>
          <p:cNvPr id="66564" name="TextBox 5"/>
          <p:cNvSpPr txBox="1">
            <a:spLocks noChangeArrowheads="1"/>
          </p:cNvSpPr>
          <p:nvPr/>
        </p:nvSpPr>
        <p:spPr bwMode="auto">
          <a:xfrm>
            <a:off x="5929950" y="5512130"/>
            <a:ext cx="1651313"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9E3611"/>
                </a:solidFill>
              </a:rPr>
              <a:t>Air sample</a:t>
            </a:r>
          </a:p>
        </p:txBody>
      </p:sp>
      <p:pic>
        <p:nvPicPr>
          <p:cNvPr id="66565" name="Picture 2"/>
          <p:cNvPicPr>
            <a:picLocks noChangeAspect="1" noChangeArrowheads="1"/>
          </p:cNvPicPr>
          <p:nvPr/>
        </p:nvPicPr>
        <p:blipFill>
          <a:blip r:embed="rId3" cstate="print"/>
          <a:srcRect/>
          <a:stretch>
            <a:fillRect/>
          </a:stretch>
        </p:blipFill>
        <p:spPr bwMode="auto">
          <a:xfrm>
            <a:off x="4953000" y="2205037"/>
            <a:ext cx="3605213" cy="3205163"/>
          </a:xfrm>
          <a:prstGeom prst="rect">
            <a:avLst/>
          </a:prstGeom>
          <a:noFill/>
          <a:ln w="9525">
            <a:noFill/>
            <a:miter lim="800000"/>
            <a:headEnd/>
            <a:tailEnd/>
          </a:ln>
        </p:spPr>
      </p:pic>
      <p:pic>
        <p:nvPicPr>
          <p:cNvPr id="66566" name="Picture 3"/>
          <p:cNvPicPr>
            <a:picLocks noChangeAspect="1" noChangeArrowheads="1"/>
          </p:cNvPicPr>
          <p:nvPr/>
        </p:nvPicPr>
        <p:blipFill>
          <a:blip r:embed="rId4" cstate="print"/>
          <a:srcRect t="5972"/>
          <a:stretch>
            <a:fillRect/>
          </a:stretch>
        </p:blipFill>
        <p:spPr bwMode="auto">
          <a:xfrm>
            <a:off x="823680" y="2209800"/>
            <a:ext cx="3738563" cy="3124200"/>
          </a:xfrm>
          <a:prstGeom prst="rect">
            <a:avLst/>
          </a:prstGeom>
          <a:noFill/>
          <a:ln w="9525">
            <a:noFill/>
            <a:miter lim="800000"/>
            <a:headEnd/>
            <a:tailEnd/>
          </a:ln>
        </p:spPr>
      </p:pic>
      <p:sp>
        <p:nvSpPr>
          <p:cNvPr id="66567" name="TextBox 9"/>
          <p:cNvSpPr txBox="1">
            <a:spLocks noChangeArrowheads="1"/>
          </p:cNvSpPr>
          <p:nvPr/>
        </p:nvSpPr>
        <p:spPr bwMode="auto">
          <a:xfrm>
            <a:off x="427002" y="5467290"/>
            <a:ext cx="4495800" cy="461665"/>
          </a:xfrm>
          <a:prstGeom prst="rect">
            <a:avLst/>
          </a:prstGeom>
          <a:noFill/>
          <a:ln w="9525">
            <a:noFill/>
            <a:miter lim="800000"/>
            <a:headEnd/>
            <a:tailEnd/>
          </a:ln>
        </p:spPr>
        <p:txBody>
          <a:bodyPr wrap="square">
            <a:prstTxWarp prst="textNoShape">
              <a:avLst/>
            </a:prstTxWarp>
            <a:spAutoFit/>
          </a:bodyPr>
          <a:lstStyle/>
          <a:p>
            <a:pPr algn="ctr"/>
            <a:r>
              <a:rPr lang="en-US" sz="2400" dirty="0">
                <a:solidFill>
                  <a:srgbClr val="9E3611"/>
                </a:solidFill>
              </a:rPr>
              <a:t>Bulk product sample</a:t>
            </a:r>
          </a:p>
        </p:txBody>
      </p:sp>
      <p:sp>
        <p:nvSpPr>
          <p:cNvPr id="11" name="Rectangle 10"/>
          <p:cNvSpPr/>
          <p:nvPr/>
        </p:nvSpPr>
        <p:spPr>
          <a:xfrm>
            <a:off x="3262080" y="4495800"/>
            <a:ext cx="9144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ectangle 11"/>
          <p:cNvSpPr/>
          <p:nvPr/>
        </p:nvSpPr>
        <p:spPr>
          <a:xfrm>
            <a:off x="7696200" y="4343400"/>
            <a:ext cx="5334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Donut 2"/>
          <p:cNvSpPr/>
          <p:nvPr/>
        </p:nvSpPr>
        <p:spPr>
          <a:xfrm>
            <a:off x="2606604" y="3425867"/>
            <a:ext cx="300762" cy="267384"/>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Donut 3"/>
          <p:cNvSpPr/>
          <p:nvPr/>
        </p:nvSpPr>
        <p:spPr>
          <a:xfrm>
            <a:off x="6533219" y="3726674"/>
            <a:ext cx="386694" cy="384366"/>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5759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fontScale="90000"/>
          </a:bodyPr>
          <a:lstStyle/>
          <a:p>
            <a:r>
              <a:rPr lang="en-US" dirty="0"/>
              <a:t>Incidental Nanoparticles’ Health Effects</a:t>
            </a:r>
          </a:p>
        </p:txBody>
      </p:sp>
      <p:graphicFrame>
        <p:nvGraphicFramePr>
          <p:cNvPr id="307203" name="Group 3"/>
          <p:cNvGraphicFramePr>
            <a:graphicFrameLocks noGrp="1"/>
          </p:cNvGraphicFramePr>
          <p:nvPr>
            <p:ph idx="1"/>
            <p:extLst/>
          </p:nvPr>
        </p:nvGraphicFramePr>
        <p:xfrm>
          <a:off x="717577" y="2022988"/>
          <a:ext cx="8141728" cy="3508376"/>
        </p:xfrm>
        <a:graphic>
          <a:graphicData uri="http://schemas.openxmlformats.org/drawingml/2006/table">
            <a:tbl>
              <a:tblPr firstRow="1">
                <a:tableStyleId>{912C8C85-51F0-491E-9774-3900AFEF0FD7}</a:tableStyleId>
              </a:tblPr>
              <a:tblGrid>
                <a:gridCol w="2375247">
                  <a:extLst>
                    <a:ext uri="{9D8B030D-6E8A-4147-A177-3AD203B41FA5}">
                      <a16:colId xmlns:a16="http://schemas.microsoft.com/office/drawing/2014/main" val="20000"/>
                    </a:ext>
                  </a:extLst>
                </a:gridCol>
                <a:gridCol w="5766481">
                  <a:extLst>
                    <a:ext uri="{9D8B030D-6E8A-4147-A177-3AD203B41FA5}">
                      <a16:colId xmlns:a16="http://schemas.microsoft.com/office/drawing/2014/main" val="20001"/>
                    </a:ext>
                  </a:extLst>
                </a:gridCol>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Human Origin (Incidental)</a:t>
                      </a:r>
                      <a:endParaRPr kumimoji="0" lang="en-US" sz="2400" b="0" i="0" u="none" strike="noStrike" cap="none" normalizeH="0" baseline="0" dirty="0">
                        <a:ln>
                          <a:noFill/>
                        </a:ln>
                        <a:solidFill>
                          <a:srgbClr val="000066"/>
                        </a:solidFill>
                        <a:effectLst/>
                        <a:latin typeface="Calibri"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Health Impacts</a:t>
                      </a:r>
                      <a:endParaRPr kumimoji="0" lang="en-US" sz="2400" b="0" i="0" u="none" strike="noStrike" cap="none" normalizeH="0" baseline="0" dirty="0">
                        <a:ln>
                          <a:noFill/>
                        </a:ln>
                        <a:solidFill>
                          <a:srgbClr val="000066"/>
                        </a:solidFill>
                        <a:effectLst/>
                        <a:latin typeface="Calibri" pitchFamily="34" charset="0"/>
                      </a:endParaRPr>
                    </a:p>
                  </a:txBody>
                  <a:tcPr anchor="ctr" horzOverflow="overflow"/>
                </a:tc>
                <a:extLst>
                  <a:ext uri="{0D108BD9-81ED-4DB2-BD59-A6C34878D82A}">
                    <a16:rowId xmlns:a16="http://schemas.microsoft.com/office/drawing/2014/main" val="10000"/>
                  </a:ext>
                </a:extLst>
              </a:tr>
              <a:tr h="515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Cooking smoke</a:t>
                      </a:r>
                      <a:endParaRPr kumimoji="0" lang="en-US" sz="2000" b="1" i="0" u="none" strike="noStrike" cap="none" normalizeH="0" baseline="0" dirty="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kern="1200" dirty="0">
                          <a:solidFill>
                            <a:schemeClr val="tx1"/>
                          </a:solidFill>
                          <a:latin typeface="+mn-lt"/>
                          <a:ea typeface="+mn-ea"/>
                          <a:cs typeface="+mn-cs"/>
                        </a:rPr>
                        <a:t>Pneumonia; chronic respiratory disease; lung cancer</a:t>
                      </a:r>
                    </a:p>
                  </a:txBody>
                  <a:tcPr anchor="ctr" horzOverflow="overflow"/>
                </a:tc>
                <a:extLst>
                  <a:ext uri="{0D108BD9-81ED-4DB2-BD59-A6C34878D82A}">
                    <a16:rowId xmlns:a16="http://schemas.microsoft.com/office/drawing/2014/main" val="10001"/>
                  </a:ext>
                </a:extLst>
              </a:tr>
              <a:tr h="479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Diesel exhaust</a:t>
                      </a:r>
                      <a:endParaRPr kumimoji="0" lang="en-US" sz="2000" b="1" i="0" u="none" strike="noStrike" cap="none" normalizeH="0" baseline="0" dirty="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kern="1200" dirty="0">
                          <a:solidFill>
                            <a:schemeClr val="tx1"/>
                          </a:solidFill>
                          <a:latin typeface="+mn-lt"/>
                          <a:ea typeface="+mn-ea"/>
                          <a:cs typeface="+mn-cs"/>
                        </a:rPr>
                        <a:t>Cancer; respiratory</a:t>
                      </a:r>
                      <a:r>
                        <a:rPr kumimoji="0" lang="en-US" sz="2000" kern="1200" baseline="0" dirty="0">
                          <a:solidFill>
                            <a:schemeClr val="tx1"/>
                          </a:solidFill>
                          <a:latin typeface="+mn-lt"/>
                          <a:ea typeface="+mn-ea"/>
                          <a:cs typeface="+mn-cs"/>
                        </a:rPr>
                        <a:t> disease</a:t>
                      </a:r>
                      <a:endParaRPr kumimoji="0" lang="en-US" sz="2000" kern="1200" dirty="0">
                        <a:solidFill>
                          <a:schemeClr val="tx1"/>
                        </a:solidFill>
                        <a:latin typeface="+mn-lt"/>
                        <a:ea typeface="+mn-ea"/>
                        <a:cs typeface="+mn-cs"/>
                      </a:endParaRPr>
                    </a:p>
                  </a:txBody>
                  <a:tcPr anchor="ctr" horzOverflow="overflow"/>
                </a:tc>
                <a:extLst>
                  <a:ext uri="{0D108BD9-81ED-4DB2-BD59-A6C34878D82A}">
                    <a16:rowId xmlns:a16="http://schemas.microsoft.com/office/drawing/2014/main" val="10002"/>
                  </a:ext>
                </a:extLst>
              </a:tr>
              <a:tr h="509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Welding fumes</a:t>
                      </a:r>
                      <a:endParaRPr kumimoji="0" lang="en-US" sz="2000" b="1" i="0" u="none" strike="noStrike" cap="none" normalizeH="0" baseline="0" dirty="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kern="1200" dirty="0">
                          <a:solidFill>
                            <a:schemeClr val="tx1"/>
                          </a:solidFill>
                          <a:latin typeface="+mn-lt"/>
                          <a:ea typeface="+mn-ea"/>
                          <a:cs typeface="+mn-cs"/>
                        </a:rPr>
                        <a:t>Metal fume fever; infertility; benign pneumoconiosis</a:t>
                      </a:r>
                    </a:p>
                  </a:txBody>
                  <a:tcPr anchor="ctr" horzOverflow="overflow"/>
                </a:tc>
                <a:extLst>
                  <a:ext uri="{0D108BD9-81ED-4DB2-BD59-A6C34878D82A}">
                    <a16:rowId xmlns:a16="http://schemas.microsoft.com/office/drawing/2014/main" val="10003"/>
                  </a:ext>
                </a:extLst>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Industrial emissions/effluents</a:t>
                      </a:r>
                      <a:endParaRPr kumimoji="0" lang="en-US" sz="2000" b="1" i="0" u="none" strike="noStrike" cap="none" normalizeH="0" baseline="0" dirty="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kern="1200" dirty="0">
                          <a:solidFill>
                            <a:schemeClr val="tx1"/>
                          </a:solidFill>
                          <a:latin typeface="+mn-lt"/>
                          <a:ea typeface="+mn-ea"/>
                          <a:cs typeface="+mn-cs"/>
                        </a:rPr>
                        <a:t>Asthma,  atherosclerosis, chronic obstructive pulmonary disease</a:t>
                      </a:r>
                    </a:p>
                  </a:txBody>
                  <a:tcPr anchor="ctr" horzOverflow="overflow"/>
                </a:tc>
                <a:extLst>
                  <a:ext uri="{0D108BD9-81ED-4DB2-BD59-A6C34878D82A}">
                    <a16:rowId xmlns:a16="http://schemas.microsoft.com/office/drawing/2014/main" val="10004"/>
                  </a:ext>
                </a:extLst>
              </a:tr>
              <a:tr h="479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Sandblasting</a:t>
                      </a:r>
                      <a:endParaRPr kumimoji="0" lang="en-US" sz="2000" b="1" i="0" u="none" strike="noStrike" cap="none" normalizeH="0" baseline="0" dirty="0">
                        <a:ln>
                          <a:noFill/>
                        </a:ln>
                        <a:solidFill>
                          <a:schemeClr val="tx1"/>
                        </a:solidFill>
                        <a:effectLst/>
                        <a:latin typeface="Calibri"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kern="1200" dirty="0">
                          <a:solidFill>
                            <a:schemeClr val="tx1"/>
                          </a:solidFill>
                          <a:latin typeface="+mn-lt"/>
                          <a:ea typeface="+mn-ea"/>
                          <a:cs typeface="+mn-cs"/>
                        </a:rPr>
                        <a:t>Silicosis</a:t>
                      </a:r>
                    </a:p>
                  </a:txBody>
                  <a:tcPr anchor="ctr" horzOverflow="overflow"/>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937623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cstate="print"/>
          <a:srcRect/>
          <a:stretch>
            <a:fillRect/>
          </a:stretch>
        </p:blipFill>
        <p:spPr bwMode="auto">
          <a:xfrm>
            <a:off x="4876800" y="2667000"/>
            <a:ext cx="4119563" cy="3357563"/>
          </a:xfrm>
          <a:prstGeom prst="rect">
            <a:avLst/>
          </a:prstGeom>
          <a:noFill/>
          <a:ln w="9525">
            <a:noFill/>
            <a:miter lim="800000"/>
            <a:headEnd/>
            <a:tailEnd/>
          </a:ln>
        </p:spPr>
      </p:pic>
      <p:pic>
        <p:nvPicPr>
          <p:cNvPr id="77827" name="Picture 4" descr="\\cdc\private\L603\mmm5\NANOTECHNOLOGY\Carbon Solutions - Riverside, CA\Photo's\DSC00901.JPG"/>
          <p:cNvPicPr>
            <a:picLocks noChangeAspect="1" noChangeArrowheads="1"/>
          </p:cNvPicPr>
          <p:nvPr/>
        </p:nvPicPr>
        <p:blipFill>
          <a:blip r:embed="rId4" cstate="print"/>
          <a:srcRect/>
          <a:stretch>
            <a:fillRect/>
          </a:stretch>
        </p:blipFill>
        <p:spPr bwMode="auto">
          <a:xfrm>
            <a:off x="634998" y="381000"/>
            <a:ext cx="3860800" cy="2895600"/>
          </a:xfrm>
          <a:prstGeom prst="rect">
            <a:avLst/>
          </a:prstGeom>
          <a:noFill/>
          <a:ln w="9525">
            <a:noFill/>
            <a:miter lim="800000"/>
            <a:headEnd/>
            <a:tailEnd/>
          </a:ln>
        </p:spPr>
      </p:pic>
      <p:sp>
        <p:nvSpPr>
          <p:cNvPr id="77828" name="TextBox 3"/>
          <p:cNvSpPr txBox="1">
            <a:spLocks noChangeArrowheads="1"/>
          </p:cNvSpPr>
          <p:nvPr/>
        </p:nvSpPr>
        <p:spPr bwMode="auto">
          <a:xfrm>
            <a:off x="5622630" y="838200"/>
            <a:ext cx="3145789" cy="1200328"/>
          </a:xfrm>
          <a:prstGeom prst="rect">
            <a:avLst/>
          </a:prstGeom>
          <a:noFill/>
          <a:ln w="9525">
            <a:noFill/>
            <a:miter lim="800000"/>
            <a:headEnd/>
            <a:tailEnd/>
          </a:ln>
        </p:spPr>
        <p:txBody>
          <a:bodyPr wrap="square">
            <a:prstTxWarp prst="textNoShape">
              <a:avLst/>
            </a:prstTxWarp>
            <a:spAutoFit/>
          </a:bodyPr>
          <a:lstStyle/>
          <a:p>
            <a:r>
              <a:rPr lang="en-US" sz="2400" dirty="0">
                <a:solidFill>
                  <a:srgbClr val="9E3611"/>
                </a:solidFill>
              </a:rPr>
              <a:t>Harvesting SWCNTs from a Carbon Arc Reactor</a:t>
            </a:r>
          </a:p>
        </p:txBody>
      </p:sp>
      <p:sp>
        <p:nvSpPr>
          <p:cNvPr id="77829" name="TextBox 5"/>
          <p:cNvSpPr txBox="1">
            <a:spLocks noChangeArrowheads="1"/>
          </p:cNvSpPr>
          <p:nvPr/>
        </p:nvSpPr>
        <p:spPr bwMode="auto">
          <a:xfrm>
            <a:off x="569136" y="4519742"/>
            <a:ext cx="3198813" cy="1200329"/>
          </a:xfrm>
          <a:prstGeom prst="rect">
            <a:avLst/>
          </a:prstGeom>
          <a:noFill/>
          <a:ln w="9525">
            <a:noFill/>
            <a:miter lim="800000"/>
            <a:headEnd/>
            <a:tailEnd/>
          </a:ln>
        </p:spPr>
        <p:txBody>
          <a:bodyPr>
            <a:prstTxWarp prst="textNoShape">
              <a:avLst/>
            </a:prstTxWarp>
            <a:spAutoFit/>
          </a:bodyPr>
          <a:lstStyle/>
          <a:p>
            <a:pPr algn="ctr"/>
            <a:r>
              <a:rPr lang="en-US" sz="2400" dirty="0">
                <a:solidFill>
                  <a:srgbClr val="9E3611"/>
                </a:solidFill>
              </a:rPr>
              <a:t>Task-based BZ air sample analyzed via TEM </a:t>
            </a:r>
            <a:r>
              <a:rPr lang="en-US" sz="2400" dirty="0" err="1">
                <a:solidFill>
                  <a:srgbClr val="9E3611"/>
                </a:solidFill>
              </a:rPr>
              <a:t>w</a:t>
            </a:r>
            <a:r>
              <a:rPr lang="en-US" sz="2400" dirty="0">
                <a:solidFill>
                  <a:srgbClr val="9E3611"/>
                </a:solidFill>
              </a:rPr>
              <a:t>/EDS</a:t>
            </a:r>
          </a:p>
        </p:txBody>
      </p:sp>
      <p:sp>
        <p:nvSpPr>
          <p:cNvPr id="7" name="Left Arrow 6"/>
          <p:cNvSpPr/>
          <p:nvPr/>
        </p:nvSpPr>
        <p:spPr>
          <a:xfrm>
            <a:off x="4628236" y="1219200"/>
            <a:ext cx="977900"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Left Arrow 7"/>
          <p:cNvSpPr/>
          <p:nvPr/>
        </p:nvSpPr>
        <p:spPr>
          <a:xfrm rot="10800000">
            <a:off x="3701142" y="4876800"/>
            <a:ext cx="977900" cy="484188"/>
          </a:xfrm>
          <a:prstGeom prst="leftArrow">
            <a:avLst>
              <a:gd name="adj1" fmla="val 55990"/>
              <a:gd name="adj2" fmla="val 5599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extBox 1"/>
          <p:cNvSpPr txBox="1"/>
          <p:nvPr/>
        </p:nvSpPr>
        <p:spPr>
          <a:xfrm>
            <a:off x="701778" y="6082997"/>
            <a:ext cx="3893197" cy="369332"/>
          </a:xfrm>
          <a:prstGeom prst="rect">
            <a:avLst/>
          </a:prstGeom>
          <a:noFill/>
        </p:spPr>
        <p:txBody>
          <a:bodyPr wrap="square" rtlCol="0">
            <a:spAutoFit/>
          </a:bodyPr>
          <a:lstStyle/>
          <a:p>
            <a:pPr algn="r"/>
            <a:r>
              <a:rPr lang="en-US" dirty="0"/>
              <a:t>Images courtesy NIOSH</a:t>
            </a:r>
          </a:p>
        </p:txBody>
      </p:sp>
    </p:spTree>
    <p:extLst>
      <p:ext uri="{BB962C8B-B14F-4D97-AF65-F5344CB8AC3E}">
        <p14:creationId xmlns:p14="http://schemas.microsoft.com/office/powerpoint/2010/main" val="4083778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Routes of Exposure: Inhalation</a:t>
            </a:r>
          </a:p>
        </p:txBody>
      </p:sp>
      <p:sp>
        <p:nvSpPr>
          <p:cNvPr id="3" name="Content Placeholder 2"/>
          <p:cNvSpPr>
            <a:spLocks noGrp="1"/>
          </p:cNvSpPr>
          <p:nvPr>
            <p:ph sz="half" idx="1"/>
          </p:nvPr>
        </p:nvSpPr>
        <p:spPr>
          <a:xfrm>
            <a:off x="615338" y="2360153"/>
            <a:ext cx="4010450" cy="3595804"/>
          </a:xfrm>
        </p:spPr>
        <p:txBody>
          <a:bodyPr/>
          <a:lstStyle/>
          <a:p>
            <a:pPr marL="349250" indent="-347663"/>
            <a:r>
              <a:rPr lang="en-US" dirty="0"/>
              <a:t>Airborne NPs can be inhaled and deposit in the respiratory tract</a:t>
            </a:r>
          </a:p>
          <a:p>
            <a:pPr marL="349250" indent="-347663"/>
            <a:r>
              <a:rPr lang="en-US" dirty="0"/>
              <a:t>Inhaled NPs may enter the blood stream and </a:t>
            </a:r>
            <a:r>
              <a:rPr lang="en-US" dirty="0" err="1"/>
              <a:t>translocate</a:t>
            </a:r>
            <a:r>
              <a:rPr lang="en-US" dirty="0"/>
              <a:t> to other organs</a:t>
            </a:r>
          </a:p>
        </p:txBody>
      </p:sp>
      <p:pic>
        <p:nvPicPr>
          <p:cNvPr id="14" name="Picture 13" descr="Respiratory_Tract.png"/>
          <p:cNvPicPr>
            <a:picLocks noChangeAspect="1"/>
          </p:cNvPicPr>
          <p:nvPr/>
        </p:nvPicPr>
        <p:blipFill>
          <a:blip r:embed="rId3" cstate="print"/>
          <a:stretch>
            <a:fillRect/>
          </a:stretch>
        </p:blipFill>
        <p:spPr>
          <a:xfrm>
            <a:off x="4726547" y="2424022"/>
            <a:ext cx="4173091" cy="3184174"/>
          </a:xfrm>
          <a:prstGeom prst="rect">
            <a:avLst/>
          </a:prstGeom>
        </p:spPr>
      </p:pic>
      <p:sp>
        <p:nvSpPr>
          <p:cNvPr id="16" name="AutoShape 4"/>
          <p:cNvSpPr>
            <a:spLocks noChangeArrowheads="1"/>
          </p:cNvSpPr>
          <p:nvPr/>
        </p:nvSpPr>
        <p:spPr bwMode="auto">
          <a:xfrm>
            <a:off x="1201446" y="1369649"/>
            <a:ext cx="7170394" cy="783193"/>
          </a:xfrm>
          <a:prstGeom prst="roundRect">
            <a:avLst>
              <a:gd name="adj" fmla="val 16667"/>
            </a:avLst>
          </a:prstGeom>
          <a:solidFill>
            <a:schemeClr val="bg2"/>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eaLnBrk="0" hangingPunct="0">
              <a:defRPr/>
            </a:pPr>
            <a:r>
              <a:rPr lang="en-US" sz="2000" i="1" dirty="0"/>
              <a:t>Inhalation has been a major focus of the </a:t>
            </a:r>
            <a:r>
              <a:rPr lang="en-US" sz="2000" i="1" dirty="0" err="1"/>
              <a:t>nanotoxicology</a:t>
            </a:r>
            <a:r>
              <a:rPr lang="en-US" sz="2000" i="1" dirty="0"/>
              <a:t> community;</a:t>
            </a:r>
          </a:p>
          <a:p>
            <a:pPr algn="ctr" eaLnBrk="0" hangingPunct="0">
              <a:defRPr/>
            </a:pPr>
            <a:r>
              <a:rPr lang="en-US" sz="2000" i="1" dirty="0">
                <a:solidFill>
                  <a:schemeClr val="dk1"/>
                </a:solidFill>
                <a:latin typeface="+mn-lt"/>
              </a:rPr>
              <a:t>NP penetration into the lung depends on its aggregation state</a:t>
            </a:r>
          </a:p>
        </p:txBody>
      </p:sp>
      <p:sp>
        <p:nvSpPr>
          <p:cNvPr id="1026" name="Text Box 2"/>
          <p:cNvSpPr txBox="1">
            <a:spLocks noChangeArrowheads="1"/>
          </p:cNvSpPr>
          <p:nvPr/>
        </p:nvSpPr>
        <p:spPr bwMode="auto">
          <a:xfrm>
            <a:off x="4598988" y="5657851"/>
            <a:ext cx="4240212" cy="138499"/>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en-US" sz="900" b="1" i="0" u="none" strike="noStrike" cap="none" normalizeH="0" baseline="0" noProof="1">
                <a:ln>
                  <a:noFill/>
                </a:ln>
                <a:solidFill>
                  <a:schemeClr val="tx1"/>
                </a:solidFill>
                <a:effectLst/>
                <a:latin typeface="Calibri" pitchFamily="34" charset="0"/>
              </a:rPr>
              <a:t>Image: http://upload.wikimedia.org/wikipedia/commons/3/36/Respiratory_Tract.png</a:t>
            </a:r>
            <a:endParaRPr kumimoji="0" lang="en-US" sz="900" b="0" i="0" u="none" strike="noStrike" cap="none" normalizeH="0" baseline="0" dirty="0">
              <a:ln>
                <a:noFill/>
              </a:ln>
              <a:solidFill>
                <a:schemeClr val="tx1"/>
              </a:solidFill>
              <a:effectLst/>
              <a:latin typeface="Arial" pitchFamily="34" charset="0"/>
            </a:endParaRPr>
          </a:p>
        </p:txBody>
      </p:sp>
    </p:spTree>
    <p:extLst>
      <p:ext uri="{BB962C8B-B14F-4D97-AF65-F5344CB8AC3E}">
        <p14:creationId xmlns:p14="http://schemas.microsoft.com/office/powerpoint/2010/main" val="2461456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Inhalation Hazards</a:t>
            </a:r>
          </a:p>
        </p:txBody>
      </p:sp>
      <p:sp>
        <p:nvSpPr>
          <p:cNvPr id="5" name="Content Placeholder 4"/>
          <p:cNvSpPr>
            <a:spLocks noGrp="1"/>
          </p:cNvSpPr>
          <p:nvPr>
            <p:ph idx="1"/>
          </p:nvPr>
        </p:nvSpPr>
        <p:spPr>
          <a:xfrm>
            <a:off x="658906" y="1583727"/>
            <a:ext cx="3925451" cy="4800600"/>
          </a:xfrm>
        </p:spPr>
        <p:txBody>
          <a:bodyPr>
            <a:normAutofit fontScale="85000" lnSpcReduction="10000"/>
          </a:bodyPr>
          <a:lstStyle/>
          <a:p>
            <a:pPr marL="0" indent="0">
              <a:buNone/>
            </a:pPr>
            <a:r>
              <a:rPr lang="en-US" dirty="0"/>
              <a:t>Certain nanomaterials can </a:t>
            </a:r>
          </a:p>
          <a:p>
            <a:pPr marL="282575"/>
            <a:r>
              <a:rPr lang="en-US" dirty="0"/>
              <a:t>Induce cancers, including </a:t>
            </a:r>
            <a:r>
              <a:rPr lang="en-US" dirty="0" err="1"/>
              <a:t>mesothelioma</a:t>
            </a:r>
            <a:r>
              <a:rPr lang="en-US" dirty="0"/>
              <a:t> </a:t>
            </a:r>
          </a:p>
          <a:p>
            <a:pPr marL="282575"/>
            <a:r>
              <a:rPr lang="en-US" dirty="0"/>
              <a:t>Cause rapid and persistent pulmonary fibrosis</a:t>
            </a:r>
          </a:p>
          <a:p>
            <a:pPr marL="282575"/>
            <a:r>
              <a:rPr lang="en-US" dirty="0"/>
              <a:t>Cause cardiovascular dysfunction</a:t>
            </a:r>
          </a:p>
          <a:p>
            <a:pPr marL="282575"/>
            <a:r>
              <a:rPr lang="en-US" dirty="0"/>
              <a:t>Migrate along the olfactory nerve into the brain</a:t>
            </a:r>
          </a:p>
          <a:p>
            <a:endParaRPr lang="en-US" dirty="0"/>
          </a:p>
        </p:txBody>
      </p:sp>
      <p:sp>
        <p:nvSpPr>
          <p:cNvPr id="6" name="TextBox 6"/>
          <p:cNvSpPr txBox="1">
            <a:spLocks noChangeArrowheads="1"/>
          </p:cNvSpPr>
          <p:nvPr/>
        </p:nvSpPr>
        <p:spPr bwMode="auto">
          <a:xfrm>
            <a:off x="5171490" y="5603060"/>
            <a:ext cx="2400300" cy="215444"/>
          </a:xfrm>
          <a:prstGeom prst="rect">
            <a:avLst/>
          </a:prstGeom>
          <a:noFill/>
          <a:ln w="9525">
            <a:noFill/>
            <a:miter lim="800000"/>
            <a:headEnd/>
            <a:tailEnd/>
          </a:ln>
        </p:spPr>
        <p:txBody>
          <a:bodyPr wrap="square">
            <a:spAutoFit/>
          </a:bodyPr>
          <a:lstStyle/>
          <a:p>
            <a:r>
              <a:rPr lang="en-US" sz="1000" dirty="0">
                <a:solidFill>
                  <a:schemeClr val="tx1"/>
                </a:solidFill>
              </a:rPr>
              <a:t>Courtesy of R. Mercer, NIOSH</a:t>
            </a:r>
          </a:p>
        </p:txBody>
      </p:sp>
      <p:pic>
        <p:nvPicPr>
          <p:cNvPr id="7" name="Picture 2" descr="\\cdc\private\L502\rpm7\DOCS\NanoParticles\MWCNT\MWCNT Paper Penetrations\Figures MWCNT Paper Penetrations\MWCNT penetrations TIFs\Figure 4 MWCNT penetrations.tif"/>
          <p:cNvPicPr>
            <a:picLocks noChangeAspect="1" noChangeArrowheads="1"/>
          </p:cNvPicPr>
          <p:nvPr/>
        </p:nvPicPr>
        <p:blipFill>
          <a:blip r:embed="rId3" cstate="print"/>
          <a:srcRect r="13178"/>
          <a:stretch>
            <a:fillRect/>
          </a:stretch>
        </p:blipFill>
        <p:spPr bwMode="auto">
          <a:xfrm>
            <a:off x="5050887" y="1783596"/>
            <a:ext cx="3890771" cy="3101914"/>
          </a:xfrm>
          <a:prstGeom prst="rect">
            <a:avLst/>
          </a:prstGeom>
          <a:noFill/>
          <a:ln w="9525">
            <a:noFill/>
            <a:miter lim="800000"/>
            <a:headEnd/>
            <a:tailEnd/>
          </a:ln>
        </p:spPr>
      </p:pic>
      <p:sp>
        <p:nvSpPr>
          <p:cNvPr id="8" name="Rectangle 7"/>
          <p:cNvSpPr/>
          <p:nvPr/>
        </p:nvSpPr>
        <p:spPr>
          <a:xfrm>
            <a:off x="4864958" y="4905828"/>
            <a:ext cx="4095750" cy="588944"/>
          </a:xfrm>
          <a:prstGeom prst="rect">
            <a:avLst/>
          </a:prstGeom>
        </p:spPr>
        <p:txBody>
          <a:bodyPr wrap="square">
            <a:spAutoFit/>
          </a:bodyPr>
          <a:lstStyle/>
          <a:p>
            <a:pPr algn="ctr"/>
            <a:r>
              <a:rPr lang="en-US" sz="2000" kern="0" dirty="0">
                <a:solidFill>
                  <a:srgbClr val="000000"/>
                </a:solidFill>
                <a:latin typeface="Calibri"/>
                <a:ea typeface="+mj-ea"/>
                <a:cs typeface="+mj-cs"/>
              </a:rPr>
              <a:t>Alveolar Epithelial Penetration by Multi-walled Carbon Nanotube</a:t>
            </a:r>
            <a:endParaRPr lang="en-US" sz="1600" dirty="0"/>
          </a:p>
        </p:txBody>
      </p:sp>
    </p:spTree>
    <p:extLst>
      <p:ext uri="{BB962C8B-B14F-4D97-AF65-F5344CB8AC3E}">
        <p14:creationId xmlns:p14="http://schemas.microsoft.com/office/powerpoint/2010/main" val="2024620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Routes of Exposure: Dermal</a:t>
            </a:r>
          </a:p>
        </p:txBody>
      </p:sp>
      <p:sp>
        <p:nvSpPr>
          <p:cNvPr id="3" name="Content Placeholder 2"/>
          <p:cNvSpPr>
            <a:spLocks noGrp="1"/>
          </p:cNvSpPr>
          <p:nvPr>
            <p:ph idx="1"/>
          </p:nvPr>
        </p:nvSpPr>
        <p:spPr>
          <a:xfrm>
            <a:off x="618266" y="2407920"/>
            <a:ext cx="4522694" cy="3962400"/>
          </a:xfrm>
        </p:spPr>
        <p:txBody>
          <a:bodyPr>
            <a:normAutofit fontScale="77500" lnSpcReduction="20000"/>
          </a:bodyPr>
          <a:lstStyle/>
          <a:p>
            <a:pPr marL="349250" indent="-347663"/>
            <a:r>
              <a:rPr lang="en-US" dirty="0"/>
              <a:t>Several studies show little to no penetration of nanoscale oxides beyond surface skin layers</a:t>
            </a:r>
          </a:p>
          <a:p>
            <a:pPr marL="349250" indent="-347663"/>
            <a:r>
              <a:rPr lang="en-US" dirty="0"/>
              <a:t>Polysaccharide and metal nanoparticles have been shown to penetrate flexed, damaged or diseased skin</a:t>
            </a:r>
          </a:p>
          <a:p>
            <a:pPr marL="349250" indent="-347663"/>
            <a:r>
              <a:rPr lang="en-US" dirty="0"/>
              <a:t>Quantum dots were found to penetrate intact pig skin within 8-24 hours at occupationally relevant doses</a:t>
            </a:r>
          </a:p>
        </p:txBody>
      </p:sp>
      <p:sp>
        <p:nvSpPr>
          <p:cNvPr id="7" name="AutoShape 4"/>
          <p:cNvSpPr>
            <a:spLocks noChangeArrowheads="1"/>
          </p:cNvSpPr>
          <p:nvPr/>
        </p:nvSpPr>
        <p:spPr bwMode="auto">
          <a:xfrm>
            <a:off x="1201446" y="1369649"/>
            <a:ext cx="7170394" cy="783193"/>
          </a:xfrm>
          <a:prstGeom prst="roundRect">
            <a:avLst>
              <a:gd name="adj" fmla="val 16667"/>
            </a:avLst>
          </a:prstGeom>
          <a:solidFill>
            <a:schemeClr val="bg2"/>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eaLnBrk="0" hangingPunct="0">
              <a:defRPr/>
            </a:pPr>
            <a:r>
              <a:rPr lang="en-US" sz="2000" i="1" dirty="0"/>
              <a:t>Available </a:t>
            </a:r>
            <a:r>
              <a:rPr lang="en-US" sz="2000" i="1" dirty="0">
                <a:solidFill>
                  <a:schemeClr val="dk1"/>
                </a:solidFill>
                <a:latin typeface="+mn-lt"/>
              </a:rPr>
              <a:t>data are limited and often conflict;</a:t>
            </a:r>
          </a:p>
          <a:p>
            <a:pPr algn="ctr" eaLnBrk="0" hangingPunct="0">
              <a:defRPr/>
            </a:pPr>
            <a:r>
              <a:rPr lang="en-US" sz="2000" i="1" dirty="0"/>
              <a:t>S</a:t>
            </a:r>
            <a:r>
              <a:rPr lang="en-US" sz="2000" i="1" dirty="0">
                <a:solidFill>
                  <a:schemeClr val="dk1"/>
                </a:solidFill>
                <a:latin typeface="+mn-lt"/>
              </a:rPr>
              <a:t>kin cannot be ruled out as a potential route of exposure</a:t>
            </a:r>
          </a:p>
        </p:txBody>
      </p:sp>
      <p:pic>
        <p:nvPicPr>
          <p:cNvPr id="2050" name="Picture 2"/>
          <p:cNvPicPr>
            <a:picLocks noChangeAspect="1" noChangeArrowheads="1"/>
          </p:cNvPicPr>
          <p:nvPr/>
        </p:nvPicPr>
        <p:blipFill>
          <a:blip r:embed="rId3" cstate="print"/>
          <a:srcRect/>
          <a:stretch>
            <a:fillRect/>
          </a:stretch>
        </p:blipFill>
        <p:spPr bwMode="auto">
          <a:xfrm>
            <a:off x="5228429" y="2397760"/>
            <a:ext cx="3710465" cy="3619818"/>
          </a:xfrm>
          <a:prstGeom prst="rect">
            <a:avLst/>
          </a:prstGeom>
          <a:noFill/>
          <a:ln w="9525">
            <a:noFill/>
            <a:miter lim="800000"/>
            <a:headEnd/>
            <a:tailEnd/>
          </a:ln>
        </p:spPr>
      </p:pic>
    </p:spTree>
    <p:extLst>
      <p:ext uri="{BB962C8B-B14F-4D97-AF65-F5344CB8AC3E}">
        <p14:creationId xmlns:p14="http://schemas.microsoft.com/office/powerpoint/2010/main" val="3244058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Dermal Hazards</a:t>
            </a:r>
          </a:p>
        </p:txBody>
      </p:sp>
      <p:sp>
        <p:nvSpPr>
          <p:cNvPr id="3" name="Content Placeholder 2"/>
          <p:cNvSpPr>
            <a:spLocks noGrp="1"/>
          </p:cNvSpPr>
          <p:nvPr>
            <p:ph idx="1"/>
          </p:nvPr>
        </p:nvSpPr>
        <p:spPr/>
        <p:txBody>
          <a:bodyPr>
            <a:normAutofit/>
          </a:bodyPr>
          <a:lstStyle/>
          <a:p>
            <a:pPr marL="0" indent="0">
              <a:buNone/>
            </a:pPr>
            <a:r>
              <a:rPr lang="en-US" dirty="0"/>
              <a:t>Various nanoparticles have been shown to</a:t>
            </a:r>
          </a:p>
          <a:p>
            <a:r>
              <a:rPr lang="en-US" dirty="0"/>
              <a:t>Inhibit cell proliferation (iron oxide, nanotubes, TiO</a:t>
            </a:r>
            <a:r>
              <a:rPr lang="en-US" baseline="-25000" dirty="0"/>
              <a:t>2</a:t>
            </a:r>
            <a:r>
              <a:rPr lang="en-US" dirty="0"/>
              <a:t>, silver)</a:t>
            </a:r>
          </a:p>
          <a:p>
            <a:r>
              <a:rPr lang="en-US" dirty="0"/>
              <a:t>Affect cell morphology (silver, nanotubes)</a:t>
            </a:r>
          </a:p>
          <a:p>
            <a:r>
              <a:rPr lang="en-US" dirty="0"/>
              <a:t>Initiate irritation response (quantum dots, nanotubes)</a:t>
            </a:r>
          </a:p>
          <a:p>
            <a:r>
              <a:rPr lang="en-US" dirty="0"/>
              <a:t>Damage cell membrane (fullerenes)</a:t>
            </a:r>
          </a:p>
          <a:p>
            <a:r>
              <a:rPr lang="en-US" dirty="0"/>
              <a:t>Induce DNA damage (cobalt chrome alloy)</a:t>
            </a:r>
          </a:p>
        </p:txBody>
      </p:sp>
    </p:spTree>
    <p:extLst>
      <p:ext uri="{BB962C8B-B14F-4D97-AF65-F5344CB8AC3E}">
        <p14:creationId xmlns:p14="http://schemas.microsoft.com/office/powerpoint/2010/main" val="403184944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3439</TotalTime>
  <Words>4955</Words>
  <Application>Microsoft Office PowerPoint</Application>
  <PresentationFormat>Presentazione su schermo (4:3)</PresentationFormat>
  <Paragraphs>467</Paragraphs>
  <Slides>50</Slides>
  <Notes>40</Notes>
  <HiddenSlides>0</HiddenSlides>
  <MMClips>0</MMClips>
  <ScaleCrop>false</ScaleCrop>
  <HeadingPairs>
    <vt:vector size="8" baseType="variant">
      <vt:variant>
        <vt:lpstr>Caratteri utilizzati</vt:lpstr>
      </vt:variant>
      <vt:variant>
        <vt:i4>7</vt:i4>
      </vt:variant>
      <vt:variant>
        <vt:lpstr>Tema</vt:lpstr>
      </vt:variant>
      <vt:variant>
        <vt:i4>1</vt:i4>
      </vt:variant>
      <vt:variant>
        <vt:lpstr>Collegamenti</vt:lpstr>
      </vt:variant>
      <vt:variant>
        <vt:i4>1</vt:i4>
      </vt:variant>
      <vt:variant>
        <vt:lpstr>Titoli diapositive</vt:lpstr>
      </vt:variant>
      <vt:variant>
        <vt:i4>50</vt:i4>
      </vt:variant>
    </vt:vector>
  </HeadingPairs>
  <TitlesOfParts>
    <vt:vector size="59" baseType="lpstr">
      <vt:lpstr>Abadi MT Condensed Extra Bold</vt:lpstr>
      <vt:lpstr>Arial</vt:lpstr>
      <vt:lpstr>Calibri</vt:lpstr>
      <vt:lpstr>Monotype Sorts</vt:lpstr>
      <vt:lpstr>Symbol</vt:lpstr>
      <vt:lpstr>Times New Roman</vt:lpstr>
      <vt:lpstr>Wingdings 2</vt:lpstr>
      <vt:lpstr>Tema di Office</vt:lpstr>
      <vt:lpstr>Macintosh%20HD:Users:brucelippy:Documents:MDB%20Project:Nano_Worker_Training_Whitepaper_v9_6-30-10BL!OLE_LINK1</vt:lpstr>
      <vt:lpstr>Presentazione standard di PowerPoint</vt:lpstr>
      <vt:lpstr>Presentazione standard di PowerPoint</vt:lpstr>
      <vt:lpstr>Nanotoxycology</vt:lpstr>
      <vt:lpstr>Incidental Nanoparticles’ Health Effects</vt:lpstr>
      <vt:lpstr>Incidental Nanoparticles’ Health Effects</vt:lpstr>
      <vt:lpstr>Routes of Exposure: Inhalation</vt:lpstr>
      <vt:lpstr>Inhalation Hazards</vt:lpstr>
      <vt:lpstr>Routes of Exposure: Dermal</vt:lpstr>
      <vt:lpstr>Dermal Hazards</vt:lpstr>
      <vt:lpstr>Routes of Exposure: Ingestion</vt:lpstr>
      <vt:lpstr>Ingestion Hazards</vt:lpstr>
      <vt:lpstr>Presentazione standard di PowerPoint</vt:lpstr>
      <vt:lpstr>“In the long term, nanotechnology will demand a revolutionary re-thinking of occupational health and safety.” John Howard, MD, NIOSH</vt:lpstr>
      <vt:lpstr>“It is likely that no single metric will completely characterize exposure.” </vt:lpstr>
      <vt:lpstr>Let’s start with an exposure pathway model  (Mulhausen and Damiano)</vt:lpstr>
      <vt:lpstr>Monitoring is classified as personal, area or biological</vt:lpstr>
      <vt:lpstr>Area monitoring determines concentration at a location over time</vt:lpstr>
      <vt:lpstr>Wipe sampling is another form of area monitoring</vt:lpstr>
      <vt:lpstr>Biological monitoring measures contaminants, metabolites or enzymes in the blood, urine or exhaled breath </vt:lpstr>
      <vt:lpstr>Group exercise:  What could we sample?</vt:lpstr>
      <vt:lpstr>What should we sample?</vt:lpstr>
      <vt:lpstr>Can we use standard industrial hygiene methods? </vt:lpstr>
      <vt:lpstr>Active sampling uses pumps to pull contaminated air through appropriate media</vt:lpstr>
      <vt:lpstr>Personal pumps are hung on a worker’s belt with the media in the breathing zone</vt:lpstr>
      <vt:lpstr>Most exposure limits are based on 8 hour time-weighted averages</vt:lpstr>
      <vt:lpstr>Pumps must be calibrated before and after sampling</vt:lpstr>
      <vt:lpstr>Particles are classified by their penetration. Where do nanoparticles fit?</vt:lpstr>
      <vt:lpstr>Particle size</vt:lpstr>
      <vt:lpstr>Particulate: Shape and Density</vt:lpstr>
      <vt:lpstr>Aerodynamic diameter</vt:lpstr>
      <vt:lpstr>Presentazione standard di PowerPoint</vt:lpstr>
      <vt:lpstr>Presentazione standard di PowerPoint</vt:lpstr>
      <vt:lpstr>Nanoparticles Have Almost No Mass</vt:lpstr>
      <vt:lpstr>Large particles bias mass measurements</vt:lpstr>
      <vt:lpstr>Examples of Potential Exposures</vt:lpstr>
      <vt:lpstr>Graded approach to measurement </vt:lpstr>
      <vt:lpstr>Simple and complex measurements</vt:lpstr>
      <vt:lpstr>Condensation particle counter operation</vt:lpstr>
      <vt:lpstr>Scanning mobility particle sizers provide more data, but are more difficult to use in the field </vt:lpstr>
      <vt:lpstr>Method 5040 to quantify exposure to airborne carbon nanotubes</vt:lpstr>
      <vt:lpstr>Mesotheliomas have been produced in mice with MWCNTs that are fibers with long aspect ratios (Takagi 2008, Poland 2008)</vt:lpstr>
      <vt:lpstr>10,000 carbon nanotube combinations are possible</vt:lpstr>
      <vt:lpstr>The counting protocols will be similar to asbestos TEM methods now in place</vt:lpstr>
      <vt:lpstr>Your turn! Categorize and count the following structures </vt:lpstr>
      <vt:lpstr>Electron microscopy is the gold standard. It allows:</vt:lpstr>
      <vt:lpstr>Transmission electron microscopy methods resemble asbestos analysis</vt:lpstr>
      <vt:lpstr>TEM allows several measurements</vt:lpstr>
      <vt:lpstr>Elemental analysis for metals allows better characterization</vt:lpstr>
      <vt:lpstr>Analysis of metal reactor cleanout provides good example of EM capabilities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Nanoparticle Synthesis</dc:title>
  <dc:creator>fornasiero</dc:creator>
  <cp:lastModifiedBy>FORNASIERO PAOLO</cp:lastModifiedBy>
  <cp:revision>219</cp:revision>
  <dcterms:created xsi:type="dcterms:W3CDTF">2020-03-16T12:24:42Z</dcterms:created>
  <dcterms:modified xsi:type="dcterms:W3CDTF">2023-06-01T05:55:06Z</dcterms:modified>
</cp:coreProperties>
</file>