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8" r:id="rId2"/>
    <p:sldId id="257" r:id="rId3"/>
    <p:sldId id="260" r:id="rId4"/>
    <p:sldId id="259" r:id="rId5"/>
    <p:sldId id="261" r:id="rId6"/>
    <p:sldId id="262" r:id="rId7"/>
    <p:sldId id="263" r:id="rId8"/>
    <p:sldId id="264" r:id="rId9"/>
    <p:sldId id="265" r:id="rId10"/>
    <p:sldId id="266" r:id="rId11"/>
    <p:sldId id="267" r:id="rId12"/>
    <p:sldId id="268" r:id="rId13"/>
    <p:sldId id="269" r:id="rId14"/>
    <p:sldId id="270" r:id="rId15"/>
    <p:sldId id="272" r:id="rId16"/>
    <p:sldId id="271"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08"/>
    <p:restoredTop sz="95028"/>
  </p:normalViewPr>
  <p:slideViewPr>
    <p:cSldViewPr snapToGrid="0">
      <p:cViewPr varScale="1">
        <p:scale>
          <a:sx n="86" d="100"/>
          <a:sy n="86" d="100"/>
        </p:scale>
        <p:origin x="533"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9334D819-9F07-4261-B09B-9E467E5D9002}" type="datetimeFigureOut">
              <a:rPr lang="en-US" dirty="0"/>
              <a:pPr/>
              <a:t>6/5/2023</a:t>
            </a:fld>
            <a:endParaRPr lang="en-US" dirty="0"/>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dirty="0"/>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71766878-3199-4EAB-94E7-2D6D11070E14}" type="slidenum">
              <a:rPr lang="en-US" dirty="0"/>
              <a:pPr/>
              <a:t>‹N›</a:t>
            </a:fld>
            <a:endParaRPr lang="en-US" dirty="0"/>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6/5/2023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6/5/2023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6/5/2023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9334D819-9F07-4261-B09B-9E467E5D9002}" type="datetimeFigureOut">
              <a:rPr lang="en-US" dirty="0"/>
              <a:pPr/>
              <a:t>6/5/2023</a:t>
            </a:fld>
            <a:endParaRPr lang="en-US" dirty="0"/>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71766878-3199-4EAB-94E7-2D6D11070E14}" type="slidenum">
              <a:rPr lang="en-US" dirty="0"/>
              <a:pPr/>
              <a:t>‹N›</a:t>
            </a:fld>
            <a:endParaRPr lang="en-US" dirty="0"/>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9334D819-9F07-4261-B09B-9E467E5D9002}" type="datetimeFigureOut">
              <a:rPr lang="en-US" dirty="0"/>
              <a:t>6/5/2023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766878-3199-4EAB-94E7-2D6D11070E14}" type="slidenum">
              <a:rPr lang="en-US" dirty="0"/>
              <a:t>‹N›</a:t>
            </a:fld>
            <a:endParaRPr lang="en-US" dirty="0"/>
          </a:p>
        </p:txBody>
      </p:sp>
    </p:spTree>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1257300" y="2909102"/>
            <a:ext cx="4800600" cy="299639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633864" y="2909102"/>
            <a:ext cx="4800600" cy="299639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9334D819-9F07-4261-B09B-9E467E5D9002}" type="datetimeFigureOut">
              <a:rPr lang="en-US" dirty="0"/>
              <a:t>6/5/2023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1766878-3199-4EAB-94E7-2D6D11070E14}" type="slidenum">
              <a:rPr lang="en-US" dirty="0"/>
              <a:t>‹N›</a:t>
            </a:fld>
            <a:endParaRPr lang="en-US" dirty="0"/>
          </a:p>
        </p:txBody>
      </p:sp>
    </p:spTree>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9334D819-9F07-4261-B09B-9E467E5D9002}" type="datetimeFigureOut">
              <a:rPr lang="en-US" dirty="0"/>
              <a:t>6/5/2023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1766878-3199-4EAB-94E7-2D6D11070E14}"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34D819-9F07-4261-B09B-9E467E5D9002}" type="datetimeFigureOut">
              <a:rPr lang="en-US" dirty="0"/>
              <a:t>6/5/2023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1766878-3199-4EAB-94E7-2D6D11070E14}"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it-IT"/>
              <a:t>Fare clic per modificare lo stile del titolo dello schema</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a:xfrm>
            <a:off x="765051" y="6375679"/>
            <a:ext cx="1233355" cy="348462"/>
          </a:xfrm>
        </p:spPr>
        <p:txBody>
          <a:bodyPr/>
          <a:lstStyle/>
          <a:p>
            <a:fld id="{9334D819-9F07-4261-B09B-9E467E5D9002}" type="datetimeFigureOut">
              <a:rPr lang="en-US" dirty="0"/>
              <a:t>6/5/2023</a:t>
            </a:fld>
            <a:endParaRPr lang="en-US" dirty="0"/>
          </a:p>
        </p:txBody>
      </p:sp>
      <p:sp>
        <p:nvSpPr>
          <p:cNvPr id="6" name="Footer Placeholder 5"/>
          <p:cNvSpPr>
            <a:spLocks noGrp="1"/>
          </p:cNvSpPr>
          <p:nvPr>
            <p:ph type="ftr" sz="quarter" idx="11"/>
          </p:nvPr>
        </p:nvSpPr>
        <p:spPr>
          <a:xfrm>
            <a:off x="2103620" y="6375679"/>
            <a:ext cx="3482179" cy="345796"/>
          </a:xfrm>
        </p:spPr>
        <p:txBody>
          <a:bodyPr/>
          <a:lstStyle/>
          <a:p>
            <a:endParaRPr lang="en-US" dirty="0"/>
          </a:p>
        </p:txBody>
      </p:sp>
      <p:sp>
        <p:nvSpPr>
          <p:cNvPr id="7" name="Slide Number Placeholder 6"/>
          <p:cNvSpPr>
            <a:spLocks noGrp="1"/>
          </p:cNvSpPr>
          <p:nvPr>
            <p:ph type="sldNum" sz="quarter" idx="12"/>
          </p:nvPr>
        </p:nvSpPr>
        <p:spPr>
          <a:xfrm>
            <a:off x="5691014" y="6375679"/>
            <a:ext cx="1232456" cy="345796"/>
          </a:xfrm>
        </p:spPr>
        <p:txBody>
          <a:bodyPr/>
          <a:lstStyle/>
          <a:p>
            <a:fld id="{71766878-3199-4EAB-94E7-2D6D11070E14}" type="slidenum">
              <a:rPr lang="en-US" dirty="0"/>
              <a:t>‹N›</a:t>
            </a:fld>
            <a:endParaRPr lang="en-US" dirty="0"/>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a:xfrm>
            <a:off x="765950" y="6375679"/>
            <a:ext cx="1232456" cy="348462"/>
          </a:xfrm>
        </p:spPr>
        <p:txBody>
          <a:bodyPr/>
          <a:lstStyle/>
          <a:p>
            <a:fld id="{9334D819-9F07-4261-B09B-9E467E5D9002}" type="datetimeFigureOut">
              <a:rPr lang="en-US" dirty="0"/>
              <a:t>6/5/2023</a:t>
            </a:fld>
            <a:endParaRPr lang="en-US" dirty="0"/>
          </a:p>
        </p:txBody>
      </p:sp>
      <p:sp>
        <p:nvSpPr>
          <p:cNvPr id="6" name="Footer Placeholder 5"/>
          <p:cNvSpPr>
            <a:spLocks noGrp="1"/>
          </p:cNvSpPr>
          <p:nvPr>
            <p:ph type="ftr" sz="quarter" idx="11"/>
          </p:nvPr>
        </p:nvSpPr>
        <p:spPr>
          <a:xfrm>
            <a:off x="2103621" y="6375679"/>
            <a:ext cx="3482178" cy="345796"/>
          </a:xfrm>
        </p:spPr>
        <p:txBody>
          <a:bodyPr/>
          <a:lstStyle/>
          <a:p>
            <a:endParaRPr lang="en-US" dirty="0"/>
          </a:p>
        </p:txBody>
      </p:sp>
      <p:sp>
        <p:nvSpPr>
          <p:cNvPr id="7" name="Slide Number Placeholder 6"/>
          <p:cNvSpPr>
            <a:spLocks noGrp="1"/>
          </p:cNvSpPr>
          <p:nvPr>
            <p:ph type="sldNum" sz="quarter" idx="12"/>
          </p:nvPr>
        </p:nvSpPr>
        <p:spPr>
          <a:xfrm>
            <a:off x="5687568" y="6375679"/>
            <a:ext cx="1234440" cy="345796"/>
          </a:xfrm>
        </p:spPr>
        <p:txBody>
          <a:bodyPr/>
          <a:lstStyle/>
          <a:p>
            <a:fld id="{71766878-3199-4EAB-94E7-2D6D11070E14}" type="slidenum">
              <a:rPr lang="en-US" dirty="0"/>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9334D819-9F07-4261-B09B-9E467E5D9002}" type="datetimeFigureOut">
              <a:rPr lang="en-US" dirty="0"/>
              <a:pPr/>
              <a:t>6/5/2023</a:t>
            </a:fld>
            <a:endParaRPr lang="en-US" dirty="0"/>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71766878-3199-4EAB-94E7-2D6D11070E14}" type="slidenum">
              <a:rPr lang="en-US" dirty="0"/>
              <a:pPr/>
              <a:t>‹N›</a:t>
            </a:fld>
            <a:endParaRPr lang="en-US" dirty="0"/>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FC0597B-2745-DA43-EA38-DF360DD62DED}"/>
              </a:ext>
            </a:extLst>
          </p:cNvPr>
          <p:cNvSpPr>
            <a:spLocks noGrp="1"/>
          </p:cNvSpPr>
          <p:nvPr>
            <p:ph type="title"/>
          </p:nvPr>
        </p:nvSpPr>
        <p:spPr>
          <a:xfrm>
            <a:off x="3242929" y="3837709"/>
            <a:ext cx="8187071" cy="1300806"/>
          </a:xfrm>
        </p:spPr>
        <p:txBody>
          <a:bodyPr>
            <a:normAutofit/>
          </a:bodyPr>
          <a:lstStyle/>
          <a:p>
            <a:r>
              <a:rPr lang="en-US" sz="3200" b="1" u="sng" kern="100" dirty="0">
                <a:effectLst/>
                <a:latin typeface="Calibri" panose="020F0502020204030204" pitchFamily="34" charset="0"/>
                <a:ea typeface="Calibri" panose="020F0502020204030204" pitchFamily="34" charset="0"/>
                <a:cs typeface="Calibri" panose="020F0502020204030204" pitchFamily="34" charset="0"/>
              </a:rPr>
              <a:t>Atoms and elements</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en-US" sz="3200" dirty="0"/>
          </a:p>
        </p:txBody>
      </p:sp>
      <p:sp>
        <p:nvSpPr>
          <p:cNvPr id="3" name="Segnaposto testo 2">
            <a:extLst>
              <a:ext uri="{FF2B5EF4-FFF2-40B4-BE49-F238E27FC236}">
                <a16:creationId xmlns:a16="http://schemas.microsoft.com/office/drawing/2014/main" id="{4811B840-30B0-B58D-49E2-63C5ED4B5B8D}"/>
              </a:ext>
            </a:extLst>
          </p:cNvPr>
          <p:cNvSpPr>
            <a:spLocks noGrp="1"/>
          </p:cNvSpPr>
          <p:nvPr>
            <p:ph type="body" idx="1"/>
          </p:nvPr>
        </p:nvSpPr>
        <p:spPr>
          <a:xfrm>
            <a:off x="3242930" y="5159782"/>
            <a:ext cx="7017488" cy="492874"/>
          </a:xfrm>
        </p:spPr>
        <p:txBody>
          <a:bodyPr/>
          <a:lstStyle/>
          <a:p>
            <a:r>
              <a:rPr lang="en-US" dirty="0"/>
              <a:t>…and vocabulary</a:t>
            </a:r>
          </a:p>
        </p:txBody>
      </p:sp>
    </p:spTree>
    <p:extLst>
      <p:ext uri="{BB962C8B-B14F-4D97-AF65-F5344CB8AC3E}">
        <p14:creationId xmlns:p14="http://schemas.microsoft.com/office/powerpoint/2010/main" val="23548170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D505166-B395-0315-3655-407A8CCE4887}"/>
              </a:ext>
            </a:extLst>
          </p:cNvPr>
          <p:cNvSpPr>
            <a:spLocks noGrp="1"/>
          </p:cNvSpPr>
          <p:nvPr>
            <p:ph type="title"/>
          </p:nvPr>
        </p:nvSpPr>
        <p:spPr>
          <a:xfrm>
            <a:off x="1025236" y="318657"/>
            <a:ext cx="10709564" cy="5874327"/>
          </a:xfrm>
        </p:spPr>
        <p:txBody>
          <a:bodyPr>
            <a:normAutofit fontScale="90000"/>
          </a:bodyPr>
          <a:lstStyle/>
          <a:p>
            <a:pPr>
              <a:lnSpc>
                <a:spcPct val="107000"/>
              </a:lnSpc>
              <a:spcAft>
                <a:spcPts val="800"/>
              </a:spcAft>
            </a:pPr>
            <a:r>
              <a:rPr lang="en-US" sz="1800" kern="100" dirty="0">
                <a:effectLst/>
                <a:latin typeface="Calibri" panose="020F0502020204030204" pitchFamily="34" charset="0"/>
                <a:ea typeface="Calibri" panose="020F0502020204030204" pitchFamily="34" charset="0"/>
                <a:cs typeface="Calibri" panose="020F0502020204030204" pitchFamily="34" charset="0"/>
              </a:rPr>
              <a:t>Pure carbon does not occur very often on Earth. The best-known forms of pure carbon are diamonds and graphite.</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100" dirty="0">
                <a:effectLst/>
                <a:latin typeface="Calibri" panose="020F0502020204030204" pitchFamily="34" charset="0"/>
                <a:ea typeface="Calibri" panose="020F0502020204030204" pitchFamily="34" charset="0"/>
                <a:cs typeface="Calibri" panose="020F0502020204030204" pitchFamily="34" charset="0"/>
              </a:rPr>
              <a:t> </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100" dirty="0">
                <a:effectLst/>
                <a:latin typeface="Calibri" panose="020F0502020204030204" pitchFamily="34" charset="0"/>
                <a:ea typeface="Calibri" panose="020F0502020204030204" pitchFamily="34" charset="0"/>
                <a:cs typeface="Calibri" panose="020F0502020204030204" pitchFamily="34" charset="0"/>
              </a:rPr>
              <a:t>Diamonds are the hardest objects on Earth. They are in the Earth’s crust, formed under high temperatures and pressure. Diamonds are very valuable. Most of them are used in industry—to cut or polish other objects or as drilling heads in oil fields.</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100" dirty="0">
                <a:effectLst/>
                <a:latin typeface="Calibri" panose="020F0502020204030204" pitchFamily="34" charset="0"/>
                <a:ea typeface="Calibri" panose="020F0502020204030204" pitchFamily="34" charset="0"/>
                <a:cs typeface="Calibri" panose="020F0502020204030204" pitchFamily="34" charset="0"/>
              </a:rPr>
              <a:t> </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100" dirty="0">
                <a:effectLst/>
                <a:latin typeface="Calibri" panose="020F0502020204030204" pitchFamily="34" charset="0"/>
                <a:ea typeface="Calibri" panose="020F0502020204030204" pitchFamily="34" charset="0"/>
                <a:cs typeface="Calibri" panose="020F0502020204030204" pitchFamily="34" charset="0"/>
              </a:rPr>
              <a:t>Graphite is a soft grey or black mineral. Like diamonds, graphite is formed under the surface of the Earth. It is used in pencils and, because it is lightweight, you can find it in spaceships, tennis rackets and bicycles.</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100" dirty="0">
                <a:effectLst/>
                <a:latin typeface="Calibri" panose="020F0502020204030204" pitchFamily="34" charset="0"/>
                <a:ea typeface="Calibri" panose="020F0502020204030204" pitchFamily="34" charset="0"/>
                <a:cs typeface="Calibri" panose="020F0502020204030204" pitchFamily="34" charset="0"/>
              </a:rPr>
              <a:t> </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b="1" kern="100" dirty="0">
                <a:effectLst/>
                <a:latin typeface="Calibri" panose="020F0502020204030204" pitchFamily="34" charset="0"/>
                <a:ea typeface="Calibri" panose="020F0502020204030204" pitchFamily="34" charset="0"/>
                <a:cs typeface="Calibri" panose="020F0502020204030204" pitchFamily="34" charset="0"/>
              </a:rPr>
              <a:t>Chlorine</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100" dirty="0">
                <a:effectLst/>
                <a:latin typeface="Calibri" panose="020F0502020204030204" pitchFamily="34" charset="0"/>
                <a:ea typeface="Calibri" panose="020F0502020204030204" pitchFamily="34" charset="0"/>
                <a:cs typeface="Calibri" panose="020F0502020204030204" pitchFamily="34" charset="0"/>
              </a:rPr>
              <a:t>Chlorine is a poisonous greenish-yellow gas with a strong, bad smell. In nature, it can only be found together with other elements, especially in minerals. Together with sodium it forms salt (</a:t>
            </a:r>
            <a:r>
              <a:rPr lang="en-US" sz="1800" b="1" kern="100" dirty="0">
                <a:effectLst/>
                <a:latin typeface="Calibri" panose="020F0502020204030204" pitchFamily="34" charset="0"/>
                <a:ea typeface="Calibri" panose="020F0502020204030204" pitchFamily="34" charset="0"/>
                <a:cs typeface="Calibri" panose="020F0502020204030204" pitchFamily="34" charset="0"/>
              </a:rPr>
              <a:t>NaCl</a:t>
            </a:r>
            <a:r>
              <a:rPr lang="en-US" sz="1800" kern="100" dirty="0">
                <a:effectLst/>
                <a:latin typeface="Calibri" panose="020F0502020204030204" pitchFamily="34" charset="0"/>
                <a:ea typeface="Calibri" panose="020F0502020204030204" pitchFamily="34" charset="0"/>
                <a:cs typeface="Calibri" panose="020F0502020204030204" pitchFamily="34" charset="0"/>
              </a:rPr>
              <a:t>).</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100" dirty="0">
                <a:effectLst/>
                <a:latin typeface="Calibri" panose="020F0502020204030204" pitchFamily="34" charset="0"/>
                <a:ea typeface="Calibri" panose="020F0502020204030204" pitchFamily="34" charset="0"/>
                <a:cs typeface="Calibri" panose="020F0502020204030204" pitchFamily="34" charset="0"/>
              </a:rPr>
              <a:t> </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100" dirty="0">
                <a:effectLst/>
                <a:latin typeface="Calibri" panose="020F0502020204030204" pitchFamily="34" charset="0"/>
                <a:ea typeface="Calibri" panose="020F0502020204030204" pitchFamily="34" charset="0"/>
                <a:cs typeface="Calibri" panose="020F0502020204030204" pitchFamily="34" charset="0"/>
              </a:rPr>
              <a:t>Chlorine is used to make water clearer and purer. In swimming pools, it kills bacteria. We also use chlorine to clean metal. The industry uses chlorine compounds to produce paper, plastic, medicine, and paint.</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100" dirty="0">
                <a:effectLst/>
                <a:latin typeface="Calibri" panose="020F0502020204030204" pitchFamily="34" charset="0"/>
                <a:ea typeface="Calibri" panose="020F0502020204030204" pitchFamily="34" charset="0"/>
                <a:cs typeface="Calibri" panose="020F0502020204030204" pitchFamily="34" charset="0"/>
              </a:rPr>
              <a:t> </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dirty="0">
                <a:effectLst/>
                <a:latin typeface="Calibri" panose="020F0502020204030204" pitchFamily="34" charset="0"/>
                <a:ea typeface="Calibri" panose="020F0502020204030204" pitchFamily="34" charset="0"/>
              </a:rPr>
              <a:t>Chlorine often combines with other elements because it easily accepts free electrons from them. It has 17 protons and an atomic mass of 35.</a:t>
            </a:r>
            <a:endParaRPr lang="en-US" sz="2000" dirty="0">
              <a:solidFill>
                <a:schemeClr val="tx1">
                  <a:lumMod val="65000"/>
                  <a:lumOff val="35000"/>
                </a:schemeClr>
              </a:solidFill>
              <a:latin typeface="+mn-lt"/>
              <a:ea typeface="+mn-ea"/>
              <a:cs typeface="+mn-cs"/>
            </a:endParaRPr>
          </a:p>
        </p:txBody>
      </p:sp>
    </p:spTree>
    <p:extLst>
      <p:ext uri="{BB962C8B-B14F-4D97-AF65-F5344CB8AC3E}">
        <p14:creationId xmlns:p14="http://schemas.microsoft.com/office/powerpoint/2010/main" val="21863935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AB825C4-F3AB-FB0A-0F01-1F4FD121331F}"/>
              </a:ext>
            </a:extLst>
          </p:cNvPr>
          <p:cNvSpPr>
            <a:spLocks noGrp="1"/>
          </p:cNvSpPr>
          <p:nvPr>
            <p:ph type="title"/>
          </p:nvPr>
        </p:nvSpPr>
        <p:spPr>
          <a:xfrm>
            <a:off x="997527" y="678876"/>
            <a:ext cx="10792691" cy="4876800"/>
          </a:xfrm>
        </p:spPr>
        <p:txBody>
          <a:bodyPr>
            <a:normAutofit fontScale="90000"/>
          </a:bodyPr>
          <a:lstStyle/>
          <a:p>
            <a:pPr>
              <a:lnSpc>
                <a:spcPct val="107000"/>
              </a:lnSpc>
              <a:spcAft>
                <a:spcPts val="800"/>
              </a:spcAft>
            </a:pPr>
            <a:r>
              <a:rPr lang="en-US" sz="1800" b="1" kern="100" dirty="0">
                <a:effectLst/>
                <a:latin typeface="Calibri" panose="020F0502020204030204" pitchFamily="34" charset="0"/>
                <a:ea typeface="Calibri" panose="020F0502020204030204" pitchFamily="34" charset="0"/>
                <a:cs typeface="Calibri" panose="020F0502020204030204" pitchFamily="34" charset="0"/>
              </a:rPr>
              <a:t>Aluminum</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100" dirty="0">
                <a:effectLst/>
                <a:latin typeface="Calibri" panose="020F0502020204030204" pitchFamily="34" charset="0"/>
                <a:ea typeface="Calibri" panose="020F0502020204030204" pitchFamily="34" charset="0"/>
                <a:cs typeface="Calibri" panose="020F0502020204030204" pitchFamily="34" charset="0"/>
              </a:rPr>
              <a:t>Aluminum is a very light silver metal that can be formed into any shape. It is one of the most common elements on Earth. About 8% of the Earth’s crust is made up of aluminum. But you always find it in combination with other elements, never in its pure form.</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100" dirty="0">
                <a:effectLst/>
                <a:latin typeface="Calibri" panose="020F0502020204030204" pitchFamily="34" charset="0"/>
                <a:ea typeface="Calibri" panose="020F0502020204030204" pitchFamily="34" charset="0"/>
                <a:cs typeface="Calibri" panose="020F0502020204030204" pitchFamily="34" charset="0"/>
              </a:rPr>
              <a:t> </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100" dirty="0">
                <a:effectLst/>
                <a:latin typeface="Calibri" panose="020F0502020204030204" pitchFamily="34" charset="0"/>
                <a:ea typeface="Calibri" panose="020F0502020204030204" pitchFamily="34" charset="0"/>
                <a:cs typeface="Calibri" panose="020F0502020204030204" pitchFamily="34" charset="0"/>
              </a:rPr>
              <a:t>Aluminum is often used as an alloy—together with copper, magnesium, or tin. When it is formed with these elements, aluminum becomes very valuable. Such alloys are very light, but strong. They do not corrode, and electricity and heat can pass through them easily.</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100" dirty="0">
                <a:effectLst/>
                <a:latin typeface="Calibri" panose="020F0502020204030204" pitchFamily="34" charset="0"/>
                <a:ea typeface="Calibri" panose="020F0502020204030204" pitchFamily="34" charset="0"/>
                <a:cs typeface="Calibri" panose="020F0502020204030204" pitchFamily="34" charset="0"/>
              </a:rPr>
              <a:t> </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100" dirty="0">
                <a:effectLst/>
                <a:latin typeface="Calibri" panose="020F0502020204030204" pitchFamily="34" charset="0"/>
                <a:ea typeface="Calibri" panose="020F0502020204030204" pitchFamily="34" charset="0"/>
                <a:cs typeface="Calibri" panose="020F0502020204030204" pitchFamily="34" charset="0"/>
              </a:rPr>
              <a:t>Aluminum can be as strong as steel. It is very often used to make cars and trucks as well as containers for ships. Industries make cans, pots and pans out of aluminum.</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100" dirty="0">
                <a:effectLst/>
                <a:latin typeface="Calibri" panose="020F0502020204030204" pitchFamily="34" charset="0"/>
                <a:ea typeface="Calibri" panose="020F0502020204030204" pitchFamily="34" charset="0"/>
                <a:cs typeface="Calibri" panose="020F0502020204030204" pitchFamily="34" charset="0"/>
              </a:rPr>
              <a:t> </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dirty="0">
                <a:effectLst/>
                <a:latin typeface="Calibri" panose="020F0502020204030204" pitchFamily="34" charset="0"/>
                <a:ea typeface="Calibri" panose="020F0502020204030204" pitchFamily="34" charset="0"/>
              </a:rPr>
              <a:t>Most of our aluminum is found in rocks called bauxite. About 500 kg of aluminum can be made out of a ton of bauxite. This valuable raw material is mined in tropical and subtropical countries. Australia, Jamaica, Brazil are among the biggest producers.</a:t>
            </a:r>
            <a:br>
              <a:rPr lang="en-US" sz="1800" dirty="0">
                <a:effectLst/>
                <a:latin typeface="Calibri" panose="020F0502020204030204" pitchFamily="34" charset="0"/>
                <a:ea typeface="Calibri" panose="020F0502020204030204" pitchFamily="34" charset="0"/>
              </a:rPr>
            </a:br>
            <a:br>
              <a:rPr lang="en-US" sz="1800" dirty="0">
                <a:effectLst/>
                <a:latin typeface="Calibri" panose="020F0502020204030204" pitchFamily="34" charset="0"/>
                <a:ea typeface="Calibri" panose="020F0502020204030204" pitchFamily="34" charset="0"/>
              </a:rPr>
            </a:br>
            <a:br>
              <a:rPr lang="en-US" sz="1800" dirty="0">
                <a:effectLst/>
                <a:latin typeface="Calibri" panose="020F0502020204030204" pitchFamily="34" charset="0"/>
                <a:ea typeface="Calibri" panose="020F0502020204030204" pitchFamily="34" charset="0"/>
              </a:rPr>
            </a:br>
            <a:endParaRPr lang="en-US" sz="2000" dirty="0">
              <a:solidFill>
                <a:schemeClr val="tx1">
                  <a:lumMod val="65000"/>
                  <a:lumOff val="35000"/>
                </a:schemeClr>
              </a:solidFill>
              <a:latin typeface="+mn-lt"/>
              <a:ea typeface="+mn-ea"/>
              <a:cs typeface="+mn-cs"/>
            </a:endParaRPr>
          </a:p>
        </p:txBody>
      </p:sp>
    </p:spTree>
    <p:extLst>
      <p:ext uri="{BB962C8B-B14F-4D97-AF65-F5344CB8AC3E}">
        <p14:creationId xmlns:p14="http://schemas.microsoft.com/office/powerpoint/2010/main" val="6935192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AB825C4-F3AB-FB0A-0F01-1F4FD121331F}"/>
              </a:ext>
            </a:extLst>
          </p:cNvPr>
          <p:cNvSpPr>
            <a:spLocks noGrp="1"/>
          </p:cNvSpPr>
          <p:nvPr>
            <p:ph type="title"/>
          </p:nvPr>
        </p:nvSpPr>
        <p:spPr>
          <a:xfrm>
            <a:off x="997527" y="401784"/>
            <a:ext cx="10792691" cy="5971309"/>
          </a:xfrm>
        </p:spPr>
        <p:txBody>
          <a:bodyPr>
            <a:normAutofit fontScale="90000"/>
          </a:bodyPr>
          <a:lstStyle/>
          <a:p>
            <a:pPr>
              <a:lnSpc>
                <a:spcPct val="107000"/>
              </a:lnSpc>
              <a:spcAft>
                <a:spcPts val="800"/>
              </a:spcAft>
            </a:pPr>
            <a:r>
              <a:rPr lang="en-US" sz="1800" b="1" kern="100" dirty="0">
                <a:effectLst/>
                <a:latin typeface="Calibri" panose="020F0502020204030204" pitchFamily="34" charset="0"/>
                <a:ea typeface="Calibri" panose="020F0502020204030204" pitchFamily="34" charset="0"/>
                <a:cs typeface="Calibri" panose="020F0502020204030204" pitchFamily="34" charset="0"/>
              </a:rPr>
              <a:t>Gold</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100" dirty="0">
                <a:effectLst/>
                <a:latin typeface="Calibri" panose="020F0502020204030204" pitchFamily="34" charset="0"/>
                <a:ea typeface="Calibri" panose="020F0502020204030204" pitchFamily="34" charset="0"/>
                <a:cs typeface="Calibri" panose="020F0502020204030204" pitchFamily="34" charset="0"/>
              </a:rPr>
              <a:t>Gold is a shiny, yellow metal, probably one of the most expensive on Earth. It was one of the first metals discovered and people have been using gold for jewelry and coins for thousands of years.</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100" dirty="0">
                <a:effectLst/>
                <a:latin typeface="Calibri" panose="020F0502020204030204" pitchFamily="34" charset="0"/>
                <a:ea typeface="Calibri" panose="020F0502020204030204" pitchFamily="34" charset="0"/>
                <a:cs typeface="Calibri" panose="020F0502020204030204" pitchFamily="34" charset="0"/>
              </a:rPr>
              <a:t> </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100" dirty="0">
                <a:effectLst/>
                <a:latin typeface="Calibri" panose="020F0502020204030204" pitchFamily="34" charset="0"/>
                <a:ea typeface="Calibri" panose="020F0502020204030204" pitchFamily="34" charset="0"/>
                <a:cs typeface="Calibri" panose="020F0502020204030204" pitchFamily="34" charset="0"/>
              </a:rPr>
              <a:t>Gold’s chemical symbol is Au (Latin for “</a:t>
            </a:r>
            <a:r>
              <a:rPr lang="en-US" sz="1800" i="1" kern="100" dirty="0">
                <a:effectLst/>
                <a:latin typeface="Calibri" panose="020F0502020204030204" pitchFamily="34" charset="0"/>
                <a:ea typeface="Calibri" panose="020F0502020204030204" pitchFamily="34" charset="0"/>
                <a:cs typeface="Calibri" panose="020F0502020204030204" pitchFamily="34" charset="0"/>
              </a:rPr>
              <a:t>aurum</a:t>
            </a:r>
            <a:r>
              <a:rPr lang="en-US" sz="1800" kern="100" dirty="0">
                <a:effectLst/>
                <a:latin typeface="Calibri" panose="020F0502020204030204" pitchFamily="34" charset="0"/>
                <a:ea typeface="Calibri" panose="020F0502020204030204" pitchFamily="34" charset="0"/>
                <a:cs typeface="Calibri" panose="020F0502020204030204" pitchFamily="34" charset="0"/>
              </a:rPr>
              <a:t>”). It is a soft metal that can be pressed into many different shapes. One ounce of gold (about 30 grams) can be made into a thin wire that is 70 km long.</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100" dirty="0">
                <a:effectLst/>
                <a:latin typeface="Calibri" panose="020F0502020204030204" pitchFamily="34" charset="0"/>
                <a:ea typeface="Calibri" panose="020F0502020204030204" pitchFamily="34" charset="0"/>
                <a:cs typeface="Calibri" panose="020F0502020204030204" pitchFamily="34" charset="0"/>
              </a:rPr>
              <a:t> </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100" dirty="0">
                <a:effectLst/>
                <a:latin typeface="Calibri" panose="020F0502020204030204" pitchFamily="34" charset="0"/>
                <a:ea typeface="Calibri" panose="020F0502020204030204" pitchFamily="34" charset="0"/>
                <a:cs typeface="Calibri" panose="020F0502020204030204" pitchFamily="34" charset="0"/>
              </a:rPr>
              <a:t>Gold does not rust when it gets into contact with water or air. Radios and TV sets have parts made of gold because electricity can pass through it well. Dentists use gold to make crowns, because it is easy to shape, and gold crowns last a long time. Artists use thin sheets of gold to decorate objects.</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100" dirty="0">
                <a:effectLst/>
                <a:latin typeface="Calibri" panose="020F0502020204030204" pitchFamily="34" charset="0"/>
                <a:ea typeface="Calibri" panose="020F0502020204030204" pitchFamily="34" charset="0"/>
                <a:cs typeface="Calibri" panose="020F0502020204030204" pitchFamily="34" charset="0"/>
              </a:rPr>
              <a:t> </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100" dirty="0">
                <a:effectLst/>
                <a:latin typeface="Calibri" panose="020F0502020204030204" pitchFamily="34" charset="0"/>
                <a:ea typeface="Calibri" panose="020F0502020204030204" pitchFamily="34" charset="0"/>
                <a:cs typeface="Calibri" panose="020F0502020204030204" pitchFamily="34" charset="0"/>
              </a:rPr>
              <a:t>Gold can be found in many rocks on Earth. In most cases, gold ore is mined deep under the surface. Sometimes gold is washed away by rain and wind. It gets into rivers where it sinks to the bottom because it is very heavy. In the middle of the 19th century a gold rush broke out all over the world. Gold was discovered in the rivers of Alaska, California, and Australia.</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100" dirty="0">
                <a:effectLst/>
                <a:latin typeface="Calibri" panose="020F0502020204030204" pitchFamily="34" charset="0"/>
                <a:ea typeface="Calibri" panose="020F0502020204030204" pitchFamily="34" charset="0"/>
                <a:cs typeface="Calibri" panose="020F0502020204030204" pitchFamily="34" charset="0"/>
              </a:rPr>
              <a:t> </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dirty="0">
                <a:effectLst/>
                <a:latin typeface="Calibri" panose="020F0502020204030204" pitchFamily="34" charset="0"/>
                <a:ea typeface="Calibri" panose="020F0502020204030204" pitchFamily="34" charset="0"/>
              </a:rPr>
              <a:t>Today, South Africa, the USA and Australia are the world’s largest gold-producing countries.</a:t>
            </a:r>
            <a:endParaRPr lang="en-US" sz="2000" dirty="0">
              <a:solidFill>
                <a:schemeClr val="tx1">
                  <a:lumMod val="65000"/>
                  <a:lumOff val="35000"/>
                </a:schemeClr>
              </a:solidFill>
              <a:latin typeface="+mn-lt"/>
              <a:ea typeface="+mn-ea"/>
              <a:cs typeface="+mn-cs"/>
            </a:endParaRPr>
          </a:p>
        </p:txBody>
      </p:sp>
    </p:spTree>
    <p:extLst>
      <p:ext uri="{BB962C8B-B14F-4D97-AF65-F5344CB8AC3E}">
        <p14:creationId xmlns:p14="http://schemas.microsoft.com/office/powerpoint/2010/main" val="22149623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D505166-B395-0315-3655-407A8CCE4887}"/>
              </a:ext>
            </a:extLst>
          </p:cNvPr>
          <p:cNvSpPr>
            <a:spLocks noGrp="1"/>
          </p:cNvSpPr>
          <p:nvPr>
            <p:ph type="title"/>
          </p:nvPr>
        </p:nvSpPr>
        <p:spPr>
          <a:xfrm>
            <a:off x="942106" y="83123"/>
            <a:ext cx="11000512" cy="6650186"/>
          </a:xfrm>
        </p:spPr>
        <p:txBody>
          <a:bodyPr>
            <a:normAutofit fontScale="90000"/>
          </a:bodyPr>
          <a:lstStyle/>
          <a:p>
            <a:pPr>
              <a:lnSpc>
                <a:spcPct val="107000"/>
              </a:lnSpc>
              <a:spcAft>
                <a:spcPts val="800"/>
              </a:spcAft>
            </a:pPr>
            <a:r>
              <a:rPr lang="en-US" sz="1800" b="1" u="sng" kern="100" dirty="0">
                <a:effectLst/>
                <a:latin typeface="Calibri" panose="020F0502020204030204" pitchFamily="34" charset="0"/>
                <a:ea typeface="Calibri" panose="020F0502020204030204" pitchFamily="34" charset="0"/>
                <a:cs typeface="Calibri" panose="020F0502020204030204" pitchFamily="34" charset="0"/>
              </a:rPr>
              <a:t>Vocabulary</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100" dirty="0">
                <a:effectLst/>
                <a:latin typeface="Calibri" panose="020F0502020204030204" pitchFamily="34" charset="0"/>
                <a:ea typeface="Calibri" panose="020F0502020204030204" pitchFamily="34" charset="0"/>
                <a:cs typeface="Calibri" panose="020F0502020204030204" pitchFamily="34" charset="0"/>
              </a:rPr>
              <a:t> </a:t>
            </a:r>
            <a:br>
              <a:rPr lang="it-IT" sz="1800" kern="100" dirty="0">
                <a:latin typeface="Calibri" panose="020F0502020204030204" pitchFamily="34" charset="0"/>
                <a:ea typeface="Calibri" panose="020F0502020204030204" pitchFamily="34" charset="0"/>
                <a:cs typeface="Times New Roman" panose="02020603050405020304" pitchFamily="18" charset="0"/>
              </a:rPr>
            </a:br>
            <a:r>
              <a:rPr lang="en-US" sz="1800" b="1" kern="100" dirty="0">
                <a:effectLst/>
                <a:latin typeface="Calibri" panose="020F0502020204030204" pitchFamily="34" charset="0"/>
                <a:ea typeface="Calibri" panose="020F0502020204030204" pitchFamily="34" charset="0"/>
                <a:cs typeface="Calibri" panose="020F0502020204030204" pitchFamily="34" charset="0"/>
              </a:rPr>
              <a:t>acid</a:t>
            </a:r>
            <a:r>
              <a:rPr lang="en-US" sz="1800" kern="100" dirty="0">
                <a:effectLst/>
                <a:latin typeface="Calibri" panose="020F0502020204030204" pitchFamily="34" charset="0"/>
                <a:ea typeface="Calibri" panose="020F0502020204030204" pitchFamily="34" charset="0"/>
                <a:cs typeface="Calibri" panose="020F0502020204030204" pitchFamily="34" charset="0"/>
              </a:rPr>
              <a:t> = a strong liquid that can burn holes in materials or damage your skin</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b="1" kern="100" dirty="0">
                <a:effectLst/>
                <a:latin typeface="Calibri" panose="020F0502020204030204" pitchFamily="34" charset="0"/>
                <a:ea typeface="Calibri" panose="020F0502020204030204" pitchFamily="34" charset="0"/>
                <a:cs typeface="Calibri" panose="020F0502020204030204" pitchFamily="34" charset="0"/>
              </a:rPr>
              <a:t>alloy</a:t>
            </a:r>
            <a:r>
              <a:rPr lang="en-US" sz="1800" kern="100" dirty="0">
                <a:effectLst/>
                <a:latin typeface="Calibri" panose="020F0502020204030204" pitchFamily="34" charset="0"/>
                <a:ea typeface="Calibri" panose="020F0502020204030204" pitchFamily="34" charset="0"/>
                <a:cs typeface="Calibri" panose="020F0502020204030204" pitchFamily="34" charset="0"/>
              </a:rPr>
              <a:t> = a metal that is made up of two or more metals mixed together</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b="1" kern="100" dirty="0">
                <a:effectLst/>
                <a:latin typeface="Calibri" panose="020F0502020204030204" pitchFamily="34" charset="0"/>
                <a:ea typeface="Calibri" panose="020F0502020204030204" pitchFamily="34" charset="0"/>
                <a:cs typeface="Calibri" panose="020F0502020204030204" pitchFamily="34" charset="0"/>
              </a:rPr>
              <a:t>amino acid</a:t>
            </a:r>
            <a:r>
              <a:rPr lang="en-US" sz="1800" kern="100" dirty="0">
                <a:effectLst/>
                <a:latin typeface="Calibri" panose="020F0502020204030204" pitchFamily="34" charset="0"/>
                <a:ea typeface="Calibri" panose="020F0502020204030204" pitchFamily="34" charset="0"/>
                <a:cs typeface="Calibri" panose="020F0502020204030204" pitchFamily="34" charset="0"/>
              </a:rPr>
              <a:t> =one of the substances that combine to form proteins</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b="1" kern="100" dirty="0">
                <a:effectLst/>
                <a:latin typeface="Calibri" panose="020F0502020204030204" pitchFamily="34" charset="0"/>
                <a:ea typeface="Calibri" panose="020F0502020204030204" pitchFamily="34" charset="0"/>
                <a:cs typeface="Calibri" panose="020F0502020204030204" pitchFamily="34" charset="0"/>
              </a:rPr>
              <a:t>bacteria</a:t>
            </a:r>
            <a:r>
              <a:rPr lang="en-US" sz="1800" kern="100" dirty="0">
                <a:effectLst/>
                <a:latin typeface="Calibri" panose="020F0502020204030204" pitchFamily="34" charset="0"/>
                <a:ea typeface="Calibri" panose="020F0502020204030204" pitchFamily="34" charset="0"/>
                <a:cs typeface="Calibri" panose="020F0502020204030204" pitchFamily="34" charset="0"/>
              </a:rPr>
              <a:t> = very small living things that can lead to illnesses</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b="1" kern="100" dirty="0">
                <a:effectLst/>
                <a:latin typeface="Calibri" panose="020F0502020204030204" pitchFamily="34" charset="0"/>
                <a:ea typeface="Calibri" panose="020F0502020204030204" pitchFamily="34" charset="0"/>
                <a:cs typeface="Calibri" panose="020F0502020204030204" pitchFamily="34" charset="0"/>
              </a:rPr>
              <a:t>boil</a:t>
            </a:r>
            <a:r>
              <a:rPr lang="en-US" sz="1800" kern="100" dirty="0">
                <a:effectLst/>
                <a:latin typeface="Calibri" panose="020F0502020204030204" pitchFamily="34" charset="0"/>
                <a:ea typeface="Calibri" panose="020F0502020204030204" pitchFamily="34" charset="0"/>
                <a:cs typeface="Calibri" panose="020F0502020204030204" pitchFamily="34" charset="0"/>
              </a:rPr>
              <a:t> = when a liquid becomes hot enough it turns into a gas</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b="1" kern="100" dirty="0">
                <a:effectLst/>
                <a:latin typeface="Calibri" panose="020F0502020204030204" pitchFamily="34" charset="0"/>
                <a:ea typeface="Calibri" panose="020F0502020204030204" pitchFamily="34" charset="0"/>
                <a:cs typeface="Calibri" panose="020F0502020204030204" pitchFamily="34" charset="0"/>
              </a:rPr>
              <a:t>bombard</a:t>
            </a:r>
            <a:r>
              <a:rPr lang="en-US" sz="1800" kern="100" dirty="0">
                <a:effectLst/>
                <a:latin typeface="Calibri" panose="020F0502020204030204" pitchFamily="34" charset="0"/>
                <a:ea typeface="Calibri" panose="020F0502020204030204" pitchFamily="34" charset="0"/>
                <a:cs typeface="Calibri" panose="020F0502020204030204" pitchFamily="34" charset="0"/>
              </a:rPr>
              <a:t> = to shoot at</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b="1" kern="100" dirty="0">
                <a:effectLst/>
                <a:latin typeface="Calibri" panose="020F0502020204030204" pitchFamily="34" charset="0"/>
                <a:ea typeface="Calibri" panose="020F0502020204030204" pitchFamily="34" charset="0"/>
                <a:cs typeface="Calibri" panose="020F0502020204030204" pitchFamily="34" charset="0"/>
              </a:rPr>
              <a:t>bond</a:t>
            </a:r>
            <a:r>
              <a:rPr lang="en-US" sz="1800" kern="100" dirty="0">
                <a:effectLst/>
                <a:latin typeface="Calibri" panose="020F0502020204030204" pitchFamily="34" charset="0"/>
                <a:ea typeface="Calibri" panose="020F0502020204030204" pitchFamily="34" charset="0"/>
                <a:cs typeface="Calibri" panose="020F0502020204030204" pitchFamily="34" charset="0"/>
              </a:rPr>
              <a:t> = two or more things become fixed together</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b="1" kern="100" dirty="0">
                <a:effectLst/>
                <a:latin typeface="Calibri" panose="020F0502020204030204" pitchFamily="34" charset="0"/>
                <a:ea typeface="Calibri" panose="020F0502020204030204" pitchFamily="34" charset="0"/>
                <a:cs typeface="Calibri" panose="020F0502020204030204" pitchFamily="34" charset="0"/>
              </a:rPr>
              <a:t>building block</a:t>
            </a:r>
            <a:r>
              <a:rPr lang="en-US" sz="1800" kern="100" dirty="0">
                <a:effectLst/>
                <a:latin typeface="Calibri" panose="020F0502020204030204" pitchFamily="34" charset="0"/>
                <a:ea typeface="Calibri" panose="020F0502020204030204" pitchFamily="34" charset="0"/>
                <a:cs typeface="Calibri" panose="020F0502020204030204" pitchFamily="34" charset="0"/>
              </a:rPr>
              <a:t> = the pieces or parts of an object</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b="1" kern="100" dirty="0">
                <a:effectLst/>
                <a:latin typeface="Calibri" panose="020F0502020204030204" pitchFamily="34" charset="0"/>
                <a:ea typeface="Calibri" panose="020F0502020204030204" pitchFamily="34" charset="0"/>
                <a:cs typeface="Calibri" panose="020F0502020204030204" pitchFamily="34" charset="0"/>
              </a:rPr>
              <a:t>carbon</a:t>
            </a:r>
            <a:r>
              <a:rPr lang="en-US" sz="1800" kern="100" dirty="0">
                <a:effectLst/>
                <a:latin typeface="Calibri" panose="020F0502020204030204" pitchFamily="34" charset="0"/>
                <a:ea typeface="Calibri" panose="020F0502020204030204" pitchFamily="34" charset="0"/>
                <a:cs typeface="Calibri" panose="020F0502020204030204" pitchFamily="34" charset="0"/>
              </a:rPr>
              <a:t> = a chemical substance that is in coal, oil or diamonds</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b="1" kern="100" dirty="0">
                <a:effectLst/>
                <a:latin typeface="Calibri" panose="020F0502020204030204" pitchFamily="34" charset="0"/>
                <a:ea typeface="Calibri" panose="020F0502020204030204" pitchFamily="34" charset="0"/>
                <a:cs typeface="Calibri" panose="020F0502020204030204" pitchFamily="34" charset="0"/>
              </a:rPr>
              <a:t>carbon dioxide</a:t>
            </a:r>
            <a:r>
              <a:rPr lang="en-US" sz="1800" kern="100" dirty="0">
                <a:effectLst/>
                <a:latin typeface="Calibri" panose="020F0502020204030204" pitchFamily="34" charset="0"/>
                <a:ea typeface="Calibri" panose="020F0502020204030204" pitchFamily="34" charset="0"/>
                <a:cs typeface="Calibri" panose="020F0502020204030204" pitchFamily="34" charset="0"/>
              </a:rPr>
              <a:t> = the gas that is produced when people or animals blow out air or when carbon is burned</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b="1" kern="100" dirty="0">
                <a:effectLst/>
                <a:latin typeface="Calibri" panose="020F0502020204030204" pitchFamily="34" charset="0"/>
                <a:ea typeface="Calibri" panose="020F0502020204030204" pitchFamily="34" charset="0"/>
                <a:cs typeface="Calibri" panose="020F0502020204030204" pitchFamily="34" charset="0"/>
              </a:rPr>
              <a:t>chain</a:t>
            </a:r>
            <a:r>
              <a:rPr lang="en-US" sz="1800" kern="100" dirty="0">
                <a:effectLst/>
                <a:latin typeface="Calibri" panose="020F0502020204030204" pitchFamily="34" charset="0"/>
                <a:ea typeface="Calibri" panose="020F0502020204030204" pitchFamily="34" charset="0"/>
                <a:cs typeface="Calibri" panose="020F0502020204030204" pitchFamily="34" charset="0"/>
              </a:rPr>
              <a:t> = line that is connected</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b="1" kern="100" dirty="0">
                <a:effectLst/>
                <a:latin typeface="Calibri" panose="020F0502020204030204" pitchFamily="34" charset="0"/>
                <a:ea typeface="Calibri" panose="020F0502020204030204" pitchFamily="34" charset="0"/>
                <a:cs typeface="Calibri" panose="020F0502020204030204" pitchFamily="34" charset="0"/>
              </a:rPr>
              <a:t>charge</a:t>
            </a:r>
            <a:r>
              <a:rPr lang="en-US" sz="1800" kern="100" dirty="0">
                <a:effectLst/>
                <a:latin typeface="Calibri" panose="020F0502020204030204" pitchFamily="34" charset="0"/>
                <a:ea typeface="Calibri" panose="020F0502020204030204" pitchFamily="34" charset="0"/>
                <a:cs typeface="Calibri" panose="020F0502020204030204" pitchFamily="34" charset="0"/>
              </a:rPr>
              <a:t> = electricity that is put into an electrical object, like a battery</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b="1" kern="100" dirty="0">
                <a:effectLst/>
                <a:latin typeface="Calibri" panose="020F0502020204030204" pitchFamily="34" charset="0"/>
                <a:ea typeface="Calibri" panose="020F0502020204030204" pitchFamily="34" charset="0"/>
                <a:cs typeface="Calibri" panose="020F0502020204030204" pitchFamily="34" charset="0"/>
              </a:rPr>
              <a:t>chlorine</a:t>
            </a:r>
            <a:r>
              <a:rPr lang="en-US" sz="1800" kern="100" dirty="0">
                <a:effectLst/>
                <a:latin typeface="Calibri" panose="020F0502020204030204" pitchFamily="34" charset="0"/>
                <a:ea typeface="Calibri" panose="020F0502020204030204" pitchFamily="34" charset="0"/>
                <a:cs typeface="Calibri" panose="020F0502020204030204" pitchFamily="34" charset="0"/>
              </a:rPr>
              <a:t> = a greenish yellow gas with a strong smell</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b="1" kern="100" dirty="0">
                <a:effectLst/>
                <a:latin typeface="Calibri" panose="020F0502020204030204" pitchFamily="34" charset="0"/>
                <a:ea typeface="Calibri" panose="020F0502020204030204" pitchFamily="34" charset="0"/>
                <a:cs typeface="Calibri" panose="020F0502020204030204" pitchFamily="34" charset="0"/>
              </a:rPr>
              <a:t>combine</a:t>
            </a:r>
            <a:r>
              <a:rPr lang="en-US" sz="1800" kern="100" dirty="0">
                <a:effectLst/>
                <a:latin typeface="Calibri" panose="020F0502020204030204" pitchFamily="34" charset="0"/>
                <a:ea typeface="Calibri" panose="020F0502020204030204" pitchFamily="34" charset="0"/>
                <a:cs typeface="Calibri" panose="020F0502020204030204" pitchFamily="34" charset="0"/>
              </a:rPr>
              <a:t> = to get together with</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b="1" kern="100" dirty="0">
                <a:effectLst/>
                <a:latin typeface="Calibri" panose="020F0502020204030204" pitchFamily="34" charset="0"/>
                <a:ea typeface="Calibri" panose="020F0502020204030204" pitchFamily="34" charset="0"/>
                <a:cs typeface="Calibri" panose="020F0502020204030204" pitchFamily="34" charset="0"/>
              </a:rPr>
              <a:t>common</a:t>
            </a:r>
            <a:r>
              <a:rPr lang="en-US" sz="1800" kern="100" dirty="0">
                <a:effectLst/>
                <a:latin typeface="Calibri" panose="020F0502020204030204" pitchFamily="34" charset="0"/>
                <a:ea typeface="Calibri" panose="020F0502020204030204" pitchFamily="34" charset="0"/>
                <a:cs typeface="Calibri" panose="020F0502020204030204" pitchFamily="34" charset="0"/>
              </a:rPr>
              <a:t> = you can find it very often</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b="1" kern="100" dirty="0">
                <a:effectLst/>
                <a:latin typeface="Calibri" panose="020F0502020204030204" pitchFamily="34" charset="0"/>
                <a:ea typeface="Calibri" panose="020F0502020204030204" pitchFamily="34" charset="0"/>
                <a:cs typeface="Calibri" panose="020F0502020204030204" pitchFamily="34" charset="0"/>
              </a:rPr>
              <a:t>compound</a:t>
            </a:r>
            <a:r>
              <a:rPr lang="en-US" sz="1800" kern="100" dirty="0">
                <a:effectLst/>
                <a:latin typeface="Calibri" panose="020F0502020204030204" pitchFamily="34" charset="0"/>
                <a:ea typeface="Calibri" panose="020F0502020204030204" pitchFamily="34" charset="0"/>
                <a:cs typeface="Calibri" panose="020F0502020204030204" pitchFamily="34" charset="0"/>
              </a:rPr>
              <a:t> = is made up of two or more elements</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b="1" kern="100" dirty="0">
                <a:effectLst/>
                <a:latin typeface="Calibri" panose="020F0502020204030204" pitchFamily="34" charset="0"/>
                <a:ea typeface="Calibri" panose="020F0502020204030204" pitchFamily="34" charset="0"/>
                <a:cs typeface="Calibri" panose="020F0502020204030204" pitchFamily="34" charset="0"/>
              </a:rPr>
              <a:t>condense</a:t>
            </a:r>
            <a:r>
              <a:rPr lang="en-US" sz="1800" kern="100" dirty="0">
                <a:effectLst/>
                <a:latin typeface="Calibri" panose="020F0502020204030204" pitchFamily="34" charset="0"/>
                <a:ea typeface="Calibri" panose="020F0502020204030204" pitchFamily="34" charset="0"/>
                <a:cs typeface="Calibri" panose="020F0502020204030204" pitchFamily="34" charset="0"/>
              </a:rPr>
              <a:t> = if a gas becomes a liquid</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b="1" kern="100" dirty="0">
                <a:effectLst/>
                <a:latin typeface="Calibri" panose="020F0502020204030204" pitchFamily="34" charset="0"/>
                <a:ea typeface="Calibri" panose="020F0502020204030204" pitchFamily="34" charset="0"/>
                <a:cs typeface="Calibri" panose="020F0502020204030204" pitchFamily="34" charset="0"/>
              </a:rPr>
              <a:t>consist of</a:t>
            </a:r>
            <a:r>
              <a:rPr lang="en-US" sz="1800" kern="100" dirty="0">
                <a:effectLst/>
                <a:latin typeface="Calibri" panose="020F0502020204030204" pitchFamily="34" charset="0"/>
                <a:ea typeface="Calibri" panose="020F0502020204030204" pitchFamily="34" charset="0"/>
                <a:cs typeface="Calibri" panose="020F0502020204030204" pitchFamily="34" charset="0"/>
              </a:rPr>
              <a:t> = are made up of</a:t>
            </a:r>
            <a:br>
              <a:rPr lang="en-US" sz="1800" kern="100" dirty="0">
                <a:effectLst/>
                <a:latin typeface="Calibri" panose="020F0502020204030204" pitchFamily="34" charset="0"/>
                <a:ea typeface="Calibri" panose="020F0502020204030204" pitchFamily="34" charset="0"/>
                <a:cs typeface="Calibri" panose="020F0502020204030204" pitchFamily="34" charset="0"/>
              </a:rPr>
            </a:br>
            <a:r>
              <a:rPr lang="en-US" sz="1800" b="1" kern="100" dirty="0">
                <a:effectLst/>
                <a:latin typeface="Calibri" panose="020F0502020204030204" pitchFamily="34" charset="0"/>
                <a:ea typeface="Calibri" panose="020F0502020204030204" pitchFamily="34" charset="0"/>
                <a:cs typeface="Calibri" panose="020F0502020204030204" pitchFamily="34" charset="0"/>
              </a:rPr>
              <a:t>copper</a:t>
            </a:r>
            <a:r>
              <a:rPr lang="en-US" sz="1800" kern="100" dirty="0">
                <a:effectLst/>
                <a:latin typeface="Calibri" panose="020F0502020204030204" pitchFamily="34" charset="0"/>
                <a:ea typeface="Calibri" panose="020F0502020204030204" pitchFamily="34" charset="0"/>
                <a:cs typeface="Calibri" panose="020F0502020204030204" pitchFamily="34" charset="0"/>
              </a:rPr>
              <a:t> = a reddish-brown metal used to make wires and pipes</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b="1" kern="100" dirty="0">
                <a:effectLst/>
                <a:latin typeface="Calibri" panose="020F0502020204030204" pitchFamily="34" charset="0"/>
                <a:ea typeface="Calibri" panose="020F0502020204030204" pitchFamily="34" charset="0"/>
                <a:cs typeface="Calibri" panose="020F0502020204030204" pitchFamily="34" charset="0"/>
              </a:rPr>
              <a:t>corrode</a:t>
            </a:r>
            <a:r>
              <a:rPr lang="en-US" sz="1800" kern="100" dirty="0">
                <a:effectLst/>
                <a:latin typeface="Calibri" panose="020F0502020204030204" pitchFamily="34" charset="0"/>
                <a:ea typeface="Calibri" panose="020F0502020204030204" pitchFamily="34" charset="0"/>
                <a:cs typeface="Calibri" panose="020F0502020204030204" pitchFamily="34" charset="0"/>
              </a:rPr>
              <a:t> = to rust</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b="1" kern="100" dirty="0">
                <a:effectLst/>
                <a:latin typeface="Calibri" panose="020F0502020204030204" pitchFamily="34" charset="0"/>
                <a:ea typeface="Calibri" panose="020F0502020204030204" pitchFamily="34" charset="0"/>
                <a:cs typeface="Calibri" panose="020F0502020204030204" pitchFamily="34" charset="0"/>
              </a:rPr>
              <a:t>create</a:t>
            </a:r>
            <a:r>
              <a:rPr lang="en-US" sz="1800" kern="100" dirty="0">
                <a:effectLst/>
                <a:latin typeface="Calibri" panose="020F0502020204030204" pitchFamily="34" charset="0"/>
                <a:ea typeface="Calibri" panose="020F0502020204030204" pitchFamily="34" charset="0"/>
                <a:cs typeface="Calibri" panose="020F0502020204030204" pitchFamily="34" charset="0"/>
              </a:rPr>
              <a:t> = make</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b="1" dirty="0">
                <a:effectLst/>
                <a:latin typeface="Calibri" panose="020F0502020204030204" pitchFamily="34" charset="0"/>
                <a:ea typeface="Calibri" panose="020F0502020204030204" pitchFamily="34" charset="0"/>
              </a:rPr>
              <a:t>creature</a:t>
            </a:r>
            <a:r>
              <a:rPr lang="en-US" sz="1800" dirty="0">
                <a:effectLst/>
                <a:latin typeface="Calibri" panose="020F0502020204030204" pitchFamily="34" charset="0"/>
                <a:ea typeface="Calibri" panose="020F0502020204030204" pitchFamily="34" charset="0"/>
              </a:rPr>
              <a:t> = anything that is living</a:t>
            </a:r>
            <a:r>
              <a:rPr lang="it-IT" sz="800" dirty="0">
                <a:effectLst/>
              </a:rPr>
              <a:t> </a:t>
            </a:r>
            <a:endParaRPr lang="en-US" sz="2000" dirty="0">
              <a:solidFill>
                <a:schemeClr val="tx1">
                  <a:lumMod val="65000"/>
                  <a:lumOff val="35000"/>
                </a:schemeClr>
              </a:solidFill>
              <a:latin typeface="+mn-lt"/>
              <a:ea typeface="+mn-ea"/>
              <a:cs typeface="+mn-cs"/>
            </a:endParaRPr>
          </a:p>
        </p:txBody>
      </p:sp>
    </p:spTree>
    <p:extLst>
      <p:ext uri="{BB962C8B-B14F-4D97-AF65-F5344CB8AC3E}">
        <p14:creationId xmlns:p14="http://schemas.microsoft.com/office/powerpoint/2010/main" val="27518076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AB825C4-F3AB-FB0A-0F01-1F4FD121331F}"/>
              </a:ext>
            </a:extLst>
          </p:cNvPr>
          <p:cNvSpPr>
            <a:spLocks noGrp="1"/>
          </p:cNvSpPr>
          <p:nvPr>
            <p:ph type="title"/>
          </p:nvPr>
        </p:nvSpPr>
        <p:spPr>
          <a:xfrm>
            <a:off x="997527" y="138542"/>
            <a:ext cx="10792691" cy="6594767"/>
          </a:xfrm>
        </p:spPr>
        <p:txBody>
          <a:bodyPr>
            <a:normAutofit fontScale="90000"/>
          </a:bodyPr>
          <a:lstStyle/>
          <a:p>
            <a:pPr>
              <a:lnSpc>
                <a:spcPct val="107000"/>
              </a:lnSpc>
              <a:spcAft>
                <a:spcPts val="800"/>
              </a:spcAft>
            </a:pPr>
            <a:r>
              <a:rPr lang="en-US" sz="1800" b="1" kern="100" dirty="0">
                <a:effectLst/>
                <a:latin typeface="Calibri" panose="020F0502020204030204" pitchFamily="34" charset="0"/>
                <a:ea typeface="Calibri" panose="020F0502020204030204" pitchFamily="34" charset="0"/>
                <a:cs typeface="Calibri" panose="020F0502020204030204" pitchFamily="34" charset="0"/>
              </a:rPr>
              <a:t>crown</a:t>
            </a:r>
            <a:r>
              <a:rPr lang="en-US" sz="1800" kern="100" dirty="0">
                <a:effectLst/>
                <a:latin typeface="Calibri" panose="020F0502020204030204" pitchFamily="34" charset="0"/>
                <a:ea typeface="Calibri" panose="020F0502020204030204" pitchFamily="34" charset="0"/>
                <a:cs typeface="Calibri" panose="020F0502020204030204" pitchFamily="34" charset="0"/>
              </a:rPr>
              <a:t> = a top for a bad tooth</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b="1" kern="100" dirty="0">
                <a:effectLst/>
                <a:latin typeface="Calibri" panose="020F0502020204030204" pitchFamily="34" charset="0"/>
                <a:ea typeface="Calibri" panose="020F0502020204030204" pitchFamily="34" charset="0"/>
                <a:cs typeface="Calibri" panose="020F0502020204030204" pitchFamily="34" charset="0"/>
              </a:rPr>
              <a:t>decorate</a:t>
            </a:r>
            <a:r>
              <a:rPr lang="en-US" sz="1800" kern="100" dirty="0">
                <a:effectLst/>
                <a:latin typeface="Calibri" panose="020F0502020204030204" pitchFamily="34" charset="0"/>
                <a:ea typeface="Calibri" panose="020F0502020204030204" pitchFamily="34" charset="0"/>
                <a:cs typeface="Calibri" panose="020F0502020204030204" pitchFamily="34" charset="0"/>
              </a:rPr>
              <a:t> = to make something look nice by putting objects on it</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b="1" kern="100" dirty="0">
                <a:effectLst/>
                <a:latin typeface="Calibri" panose="020F0502020204030204" pitchFamily="34" charset="0"/>
                <a:ea typeface="Calibri" panose="020F0502020204030204" pitchFamily="34" charset="0"/>
                <a:cs typeface="Calibri" panose="020F0502020204030204" pitchFamily="34" charset="0"/>
              </a:rPr>
              <a:t>diameter</a:t>
            </a:r>
            <a:r>
              <a:rPr lang="en-US" sz="1800" kern="100" dirty="0">
                <a:effectLst/>
                <a:latin typeface="Calibri" panose="020F0502020204030204" pitchFamily="34" charset="0"/>
                <a:ea typeface="Calibri" panose="020F0502020204030204" pitchFamily="34" charset="0"/>
                <a:cs typeface="Calibri" panose="020F0502020204030204" pitchFamily="34" charset="0"/>
              </a:rPr>
              <a:t> = a straight line from one side of a circle to the other</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b="1" kern="100" dirty="0">
                <a:effectLst/>
                <a:latin typeface="Calibri" panose="020F0502020204030204" pitchFamily="34" charset="0"/>
                <a:ea typeface="Calibri" panose="020F0502020204030204" pitchFamily="34" charset="0"/>
                <a:cs typeface="Calibri" panose="020F0502020204030204" pitchFamily="34" charset="0"/>
              </a:rPr>
              <a:t>drilling heads</a:t>
            </a:r>
            <a:r>
              <a:rPr lang="en-US" sz="1800" kern="100" dirty="0">
                <a:effectLst/>
                <a:latin typeface="Calibri" panose="020F0502020204030204" pitchFamily="34" charset="0"/>
                <a:ea typeface="Calibri" panose="020F0502020204030204" pitchFamily="34" charset="0"/>
                <a:cs typeface="Calibri" panose="020F0502020204030204" pitchFamily="34" charset="0"/>
              </a:rPr>
              <a:t> = the bottom part of a tool that used to drill a hole into the earth to find oil or gas</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b="1" kern="100" dirty="0">
                <a:effectLst/>
                <a:latin typeface="Calibri" panose="020F0502020204030204" pitchFamily="34" charset="0"/>
                <a:ea typeface="Calibri" panose="020F0502020204030204" pitchFamily="34" charset="0"/>
                <a:cs typeface="Calibri" panose="020F0502020204030204" pitchFamily="34" charset="0"/>
              </a:rPr>
              <a:t>electrical charge</a:t>
            </a:r>
            <a:r>
              <a:rPr lang="en-US" sz="1800" kern="100" dirty="0">
                <a:effectLst/>
                <a:latin typeface="Calibri" panose="020F0502020204030204" pitchFamily="34" charset="0"/>
                <a:ea typeface="Calibri" panose="020F0502020204030204" pitchFamily="34" charset="0"/>
                <a:cs typeface="Calibri" panose="020F0502020204030204" pitchFamily="34" charset="0"/>
              </a:rPr>
              <a:t> = electricity that is put into an electrical object, like a battery</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b="1" kern="100" dirty="0">
                <a:effectLst/>
                <a:latin typeface="Calibri" panose="020F0502020204030204" pitchFamily="34" charset="0"/>
                <a:ea typeface="Calibri" panose="020F0502020204030204" pitchFamily="34" charset="0"/>
                <a:cs typeface="Calibri" panose="020F0502020204030204" pitchFamily="34" charset="0"/>
              </a:rPr>
              <a:t>engine</a:t>
            </a:r>
            <a:r>
              <a:rPr lang="en-US" sz="1800" kern="100" dirty="0">
                <a:effectLst/>
                <a:latin typeface="Calibri" panose="020F0502020204030204" pitchFamily="34" charset="0"/>
                <a:ea typeface="Calibri" panose="020F0502020204030204" pitchFamily="34" charset="0"/>
                <a:cs typeface="Calibri" panose="020F0502020204030204" pitchFamily="34" charset="0"/>
              </a:rPr>
              <a:t> =motor, a machine that produces power</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b="1" kern="100" dirty="0">
                <a:effectLst/>
                <a:latin typeface="Calibri" panose="020F0502020204030204" pitchFamily="34" charset="0"/>
                <a:ea typeface="Calibri" panose="020F0502020204030204" pitchFamily="34" charset="0"/>
                <a:cs typeface="Calibri" panose="020F0502020204030204" pitchFamily="34" charset="0"/>
              </a:rPr>
              <a:t>feature</a:t>
            </a:r>
            <a:r>
              <a:rPr lang="en-US" sz="1800" kern="100" dirty="0">
                <a:effectLst/>
                <a:latin typeface="Calibri" panose="020F0502020204030204" pitchFamily="34" charset="0"/>
                <a:ea typeface="Calibri" panose="020F0502020204030204" pitchFamily="34" charset="0"/>
                <a:cs typeface="Calibri" panose="020F0502020204030204" pitchFamily="34" charset="0"/>
              </a:rPr>
              <a:t> = characteristic, quality</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b="1" kern="100" dirty="0">
                <a:effectLst/>
                <a:latin typeface="Calibri" panose="020F0502020204030204" pitchFamily="34" charset="0"/>
                <a:ea typeface="Calibri" panose="020F0502020204030204" pitchFamily="34" charset="0"/>
                <a:cs typeface="Calibri" panose="020F0502020204030204" pitchFamily="34" charset="0"/>
              </a:rPr>
              <a:t>fertilizer</a:t>
            </a:r>
            <a:r>
              <a:rPr lang="en-US" sz="1800" kern="100" dirty="0">
                <a:effectLst/>
                <a:latin typeface="Calibri" panose="020F0502020204030204" pitchFamily="34" charset="0"/>
                <a:ea typeface="Calibri" panose="020F0502020204030204" pitchFamily="34" charset="0"/>
                <a:cs typeface="Calibri" panose="020F0502020204030204" pitchFamily="34" charset="0"/>
              </a:rPr>
              <a:t> = something that you put into the soil to make plants grow</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b="1" kern="100" dirty="0">
                <a:effectLst/>
                <a:latin typeface="Calibri" panose="020F0502020204030204" pitchFamily="34" charset="0"/>
                <a:ea typeface="Calibri" panose="020F0502020204030204" pitchFamily="34" charset="0"/>
                <a:cs typeface="Calibri" panose="020F0502020204030204" pitchFamily="34" charset="0"/>
              </a:rPr>
              <a:t>fission</a:t>
            </a:r>
            <a:r>
              <a:rPr lang="en-US" sz="1800" kern="100" dirty="0">
                <a:effectLst/>
                <a:latin typeface="Calibri" panose="020F0502020204030204" pitchFamily="34" charset="0"/>
                <a:ea typeface="Calibri" panose="020F0502020204030204" pitchFamily="34" charset="0"/>
                <a:cs typeface="Calibri" panose="020F0502020204030204" pitchFamily="34" charset="0"/>
              </a:rPr>
              <a:t> = when you split atoms to produce energy</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b="1" kern="100" dirty="0">
                <a:effectLst/>
                <a:latin typeface="Calibri" panose="020F0502020204030204" pitchFamily="34" charset="0"/>
                <a:ea typeface="Calibri" panose="020F0502020204030204" pitchFamily="34" charset="0"/>
                <a:cs typeface="Calibri" panose="020F0502020204030204" pitchFamily="34" charset="0"/>
              </a:rPr>
              <a:t>fuel</a:t>
            </a:r>
            <a:r>
              <a:rPr lang="en-US" sz="1800" kern="100" dirty="0">
                <a:effectLst/>
                <a:latin typeface="Calibri" panose="020F0502020204030204" pitchFamily="34" charset="0"/>
                <a:ea typeface="Calibri" panose="020F0502020204030204" pitchFamily="34" charset="0"/>
                <a:cs typeface="Calibri" panose="020F0502020204030204" pitchFamily="34" charset="0"/>
              </a:rPr>
              <a:t> = material like coal or oil that can be burned to make energy</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b="1" kern="100" dirty="0">
                <a:effectLst/>
                <a:latin typeface="Calibri" panose="020F0502020204030204" pitchFamily="34" charset="0"/>
                <a:ea typeface="Calibri" panose="020F0502020204030204" pitchFamily="34" charset="0"/>
                <a:cs typeface="Calibri" panose="020F0502020204030204" pitchFamily="34" charset="0"/>
              </a:rPr>
              <a:t>graphite</a:t>
            </a:r>
            <a:r>
              <a:rPr lang="en-US" sz="1800" kern="100" dirty="0">
                <a:effectLst/>
                <a:latin typeface="Calibri" panose="020F0502020204030204" pitchFamily="34" charset="0"/>
                <a:ea typeface="Calibri" panose="020F0502020204030204" pitchFamily="34" charset="0"/>
                <a:cs typeface="Calibri" panose="020F0502020204030204" pitchFamily="34" charset="0"/>
              </a:rPr>
              <a:t> = a soft black material you can find in pencils</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b="1" kern="100" dirty="0">
                <a:effectLst/>
                <a:latin typeface="Calibri" panose="020F0502020204030204" pitchFamily="34" charset="0"/>
                <a:ea typeface="Calibri" panose="020F0502020204030204" pitchFamily="34" charset="0"/>
                <a:cs typeface="Calibri" panose="020F0502020204030204" pitchFamily="34" charset="0"/>
              </a:rPr>
              <a:t>hemoglobin</a:t>
            </a:r>
            <a:r>
              <a:rPr lang="en-US" sz="1800" kern="100" dirty="0">
                <a:effectLst/>
                <a:latin typeface="Calibri" panose="020F0502020204030204" pitchFamily="34" charset="0"/>
                <a:ea typeface="Calibri" panose="020F0502020204030204" pitchFamily="34" charset="0"/>
                <a:cs typeface="Calibri" panose="020F0502020204030204" pitchFamily="34" charset="0"/>
              </a:rPr>
              <a:t> = a red substance in your body that has iron in it and carries oxygen</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b="1" kern="100" dirty="0">
                <a:effectLst/>
                <a:latin typeface="Calibri" panose="020F0502020204030204" pitchFamily="34" charset="0"/>
                <a:ea typeface="Calibri" panose="020F0502020204030204" pitchFamily="34" charset="0"/>
                <a:cs typeface="Calibri" panose="020F0502020204030204" pitchFamily="34" charset="0"/>
              </a:rPr>
              <a:t>hydrocarbon</a:t>
            </a:r>
            <a:r>
              <a:rPr lang="en-US" sz="1800" kern="100" dirty="0">
                <a:effectLst/>
                <a:latin typeface="Calibri" panose="020F0502020204030204" pitchFamily="34" charset="0"/>
                <a:ea typeface="Calibri" panose="020F0502020204030204" pitchFamily="34" charset="0"/>
                <a:cs typeface="Calibri" panose="020F0502020204030204" pitchFamily="34" charset="0"/>
              </a:rPr>
              <a:t> = a compound made up of hydrogen and carbon</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b="1" kern="100" dirty="0">
                <a:effectLst/>
                <a:latin typeface="Calibri" panose="020F0502020204030204" pitchFamily="34" charset="0"/>
                <a:ea typeface="Calibri" panose="020F0502020204030204" pitchFamily="34" charset="0"/>
                <a:cs typeface="Calibri" panose="020F0502020204030204" pitchFamily="34" charset="0"/>
              </a:rPr>
              <a:t>hydrogen</a:t>
            </a:r>
            <a:r>
              <a:rPr lang="en-US" sz="1800" kern="100" dirty="0">
                <a:effectLst/>
                <a:latin typeface="Calibri" panose="020F0502020204030204" pitchFamily="34" charset="0"/>
                <a:ea typeface="Calibri" panose="020F0502020204030204" pitchFamily="34" charset="0"/>
                <a:cs typeface="Calibri" panose="020F0502020204030204" pitchFamily="34" charset="0"/>
              </a:rPr>
              <a:t> = a colorless gas that is the lightest of all elements</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b="1" kern="100" dirty="0">
                <a:effectLst/>
                <a:latin typeface="Calibri" panose="020F0502020204030204" pitchFamily="34" charset="0"/>
                <a:ea typeface="Calibri" panose="020F0502020204030204" pitchFamily="34" charset="0"/>
                <a:cs typeface="Calibri" panose="020F0502020204030204" pitchFamily="34" charset="0"/>
              </a:rPr>
              <a:t>in combination with</a:t>
            </a:r>
            <a:r>
              <a:rPr lang="en-US" sz="1800" kern="100" dirty="0">
                <a:effectLst/>
                <a:latin typeface="Calibri" panose="020F0502020204030204" pitchFamily="34" charset="0"/>
                <a:ea typeface="Calibri" panose="020F0502020204030204" pitchFamily="34" charset="0"/>
                <a:cs typeface="Calibri" panose="020F0502020204030204" pitchFamily="34" charset="0"/>
              </a:rPr>
              <a:t> = together with</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b="1" kern="100" dirty="0">
                <a:effectLst/>
                <a:latin typeface="Calibri" panose="020F0502020204030204" pitchFamily="34" charset="0"/>
                <a:ea typeface="Calibri" panose="020F0502020204030204" pitchFamily="34" charset="0"/>
                <a:cs typeface="Calibri" panose="020F0502020204030204" pitchFamily="34" charset="0"/>
              </a:rPr>
              <a:t>inhale</a:t>
            </a:r>
            <a:r>
              <a:rPr lang="en-US" sz="1800" kern="100" dirty="0">
                <a:effectLst/>
                <a:latin typeface="Calibri" panose="020F0502020204030204" pitchFamily="34" charset="0"/>
                <a:ea typeface="Calibri" panose="020F0502020204030204" pitchFamily="34" charset="0"/>
                <a:cs typeface="Calibri" panose="020F0502020204030204" pitchFamily="34" charset="0"/>
              </a:rPr>
              <a:t> = to breathe in something</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b="1" kern="100" dirty="0">
                <a:effectLst/>
                <a:latin typeface="Calibri" panose="020F0502020204030204" pitchFamily="34" charset="0"/>
                <a:ea typeface="Calibri" panose="020F0502020204030204" pitchFamily="34" charset="0"/>
                <a:cs typeface="Calibri" panose="020F0502020204030204" pitchFamily="34" charset="0"/>
              </a:rPr>
              <a:t>inorganic</a:t>
            </a:r>
            <a:r>
              <a:rPr lang="en-US" sz="1800" kern="100" dirty="0">
                <a:effectLst/>
                <a:latin typeface="Calibri" panose="020F0502020204030204" pitchFamily="34" charset="0"/>
                <a:ea typeface="Calibri" panose="020F0502020204030204" pitchFamily="34" charset="0"/>
                <a:cs typeface="Calibri" panose="020F0502020204030204" pitchFamily="34" charset="0"/>
              </a:rPr>
              <a:t> = everything that is not organic</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b="1" kern="100" dirty="0">
                <a:effectLst/>
                <a:latin typeface="Calibri" panose="020F0502020204030204" pitchFamily="34" charset="0"/>
                <a:ea typeface="Calibri" panose="020F0502020204030204" pitchFamily="34" charset="0"/>
                <a:cs typeface="Calibri" panose="020F0502020204030204" pitchFamily="34" charset="0"/>
              </a:rPr>
              <a:t>iron</a:t>
            </a:r>
            <a:r>
              <a:rPr lang="en-US" sz="1800" kern="100" dirty="0">
                <a:effectLst/>
                <a:latin typeface="Calibri" panose="020F0502020204030204" pitchFamily="34" charset="0"/>
                <a:ea typeface="Calibri" panose="020F0502020204030204" pitchFamily="34" charset="0"/>
                <a:cs typeface="Calibri" panose="020F0502020204030204" pitchFamily="34" charset="0"/>
              </a:rPr>
              <a:t> = a hard metal that is used to make steel</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b="1" kern="100" dirty="0">
                <a:effectLst/>
                <a:latin typeface="Calibri" panose="020F0502020204030204" pitchFamily="34" charset="0"/>
                <a:ea typeface="Calibri" panose="020F0502020204030204" pitchFamily="34" charset="0"/>
                <a:cs typeface="Calibri" panose="020F0502020204030204" pitchFamily="34" charset="0"/>
              </a:rPr>
              <a:t>isotope</a:t>
            </a:r>
            <a:r>
              <a:rPr lang="en-US" sz="1800" kern="100" dirty="0">
                <a:effectLst/>
                <a:latin typeface="Calibri" panose="020F0502020204030204" pitchFamily="34" charset="0"/>
                <a:ea typeface="Calibri" panose="020F0502020204030204" pitchFamily="34" charset="0"/>
                <a:cs typeface="Calibri" panose="020F0502020204030204" pitchFamily="34" charset="0"/>
              </a:rPr>
              <a:t> = different forms of an element</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b="1" kern="100" dirty="0">
                <a:effectLst/>
                <a:latin typeface="Calibri" panose="020F0502020204030204" pitchFamily="34" charset="0"/>
                <a:ea typeface="Calibri" panose="020F0502020204030204" pitchFamily="34" charset="0"/>
                <a:cs typeface="Calibri" panose="020F0502020204030204" pitchFamily="34" charset="0"/>
              </a:rPr>
              <a:t>jewelry</a:t>
            </a:r>
            <a:r>
              <a:rPr lang="en-US" sz="1800" kern="100" dirty="0">
                <a:effectLst/>
                <a:latin typeface="Calibri" panose="020F0502020204030204" pitchFamily="34" charset="0"/>
                <a:ea typeface="Calibri" panose="020F0502020204030204" pitchFamily="34" charset="0"/>
                <a:cs typeface="Calibri" panose="020F0502020204030204" pitchFamily="34" charset="0"/>
              </a:rPr>
              <a:t> = small things made of gold or silver that you wear</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b="1" kern="100" dirty="0">
                <a:effectLst/>
                <a:latin typeface="Calibri" panose="020F0502020204030204" pitchFamily="34" charset="0"/>
                <a:ea typeface="Calibri" panose="020F0502020204030204" pitchFamily="34" charset="0"/>
                <a:cs typeface="Calibri" panose="020F0502020204030204" pitchFamily="34" charset="0"/>
              </a:rPr>
              <a:t>lab</a:t>
            </a:r>
            <a:r>
              <a:rPr lang="en-US" sz="1800" kern="100" dirty="0">
                <a:effectLst/>
                <a:latin typeface="Calibri" panose="020F0502020204030204" pitchFamily="34" charset="0"/>
                <a:ea typeface="Calibri" panose="020F0502020204030204" pitchFamily="34" charset="0"/>
                <a:cs typeface="Calibri" panose="020F0502020204030204" pitchFamily="34" charset="0"/>
              </a:rPr>
              <a:t> = short word for laboratory</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b="1" kern="100" dirty="0">
                <a:effectLst/>
                <a:latin typeface="Calibri" panose="020F0502020204030204" pitchFamily="34" charset="0"/>
                <a:ea typeface="Calibri" panose="020F0502020204030204" pitchFamily="34" charset="0"/>
                <a:cs typeface="Calibri" panose="020F0502020204030204" pitchFamily="34" charset="0"/>
              </a:rPr>
              <a:t>laboratory</a:t>
            </a:r>
            <a:r>
              <a:rPr lang="en-US" sz="1800" kern="100" dirty="0">
                <a:effectLst/>
                <a:latin typeface="Calibri" panose="020F0502020204030204" pitchFamily="34" charset="0"/>
                <a:ea typeface="Calibri" panose="020F0502020204030204" pitchFamily="34" charset="0"/>
                <a:cs typeface="Calibri" panose="020F0502020204030204" pitchFamily="34" charset="0"/>
              </a:rPr>
              <a:t> = a special room in which scientists make experiments</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b="1" dirty="0">
                <a:effectLst/>
                <a:latin typeface="Calibri" panose="020F0502020204030204" pitchFamily="34" charset="0"/>
                <a:ea typeface="Calibri" panose="020F0502020204030204" pitchFamily="34" charset="0"/>
              </a:rPr>
              <a:t>lead</a:t>
            </a:r>
            <a:r>
              <a:rPr lang="en-US" sz="1800" dirty="0">
                <a:effectLst/>
                <a:latin typeface="Calibri" panose="020F0502020204030204" pitchFamily="34" charset="0"/>
                <a:ea typeface="Calibri" panose="020F0502020204030204" pitchFamily="34" charset="0"/>
              </a:rPr>
              <a:t> = a soft grey metal that melts very easily. It can be found in pencils</a:t>
            </a:r>
            <a:br>
              <a:rPr lang="en-US" sz="1800" dirty="0">
                <a:effectLst/>
                <a:latin typeface="Calibri" panose="020F0502020204030204" pitchFamily="34" charset="0"/>
                <a:ea typeface="Calibri" panose="020F0502020204030204" pitchFamily="34" charset="0"/>
              </a:rPr>
            </a:br>
            <a:r>
              <a:rPr lang="en-US" sz="1800" b="1" dirty="0">
                <a:effectLst/>
                <a:latin typeface="Calibri" panose="020F0502020204030204" pitchFamily="34" charset="0"/>
                <a:ea typeface="Calibri" panose="020F0502020204030204" pitchFamily="34" charset="0"/>
              </a:rPr>
              <a:t>limestone</a:t>
            </a:r>
            <a:r>
              <a:rPr lang="en-US" sz="1800" dirty="0">
                <a:effectLst/>
                <a:latin typeface="Calibri" panose="020F0502020204030204" pitchFamily="34" charset="0"/>
                <a:ea typeface="Calibri" panose="020F0502020204030204" pitchFamily="34" charset="0"/>
              </a:rPr>
              <a:t> = a kind of rock that has calcium in it</a:t>
            </a:r>
            <a:endParaRPr lang="en-US" sz="2000" dirty="0">
              <a:solidFill>
                <a:schemeClr val="tx1">
                  <a:lumMod val="65000"/>
                  <a:lumOff val="35000"/>
                </a:schemeClr>
              </a:solidFill>
              <a:latin typeface="+mn-lt"/>
              <a:ea typeface="+mn-ea"/>
              <a:cs typeface="+mn-cs"/>
            </a:endParaRPr>
          </a:p>
        </p:txBody>
      </p:sp>
    </p:spTree>
    <p:extLst>
      <p:ext uri="{BB962C8B-B14F-4D97-AF65-F5344CB8AC3E}">
        <p14:creationId xmlns:p14="http://schemas.microsoft.com/office/powerpoint/2010/main" val="41013363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AB825C4-F3AB-FB0A-0F01-1F4FD121331F}"/>
              </a:ext>
            </a:extLst>
          </p:cNvPr>
          <p:cNvSpPr>
            <a:spLocks noGrp="1"/>
          </p:cNvSpPr>
          <p:nvPr>
            <p:ph type="title"/>
          </p:nvPr>
        </p:nvSpPr>
        <p:spPr>
          <a:xfrm>
            <a:off x="997527" y="249382"/>
            <a:ext cx="10792691" cy="6483927"/>
          </a:xfrm>
        </p:spPr>
        <p:txBody>
          <a:bodyPr>
            <a:normAutofit fontScale="90000"/>
          </a:bodyPr>
          <a:lstStyle/>
          <a:p>
            <a:pPr>
              <a:lnSpc>
                <a:spcPct val="107000"/>
              </a:lnSpc>
              <a:spcAft>
                <a:spcPts val="800"/>
              </a:spcAft>
            </a:pPr>
            <a:r>
              <a:rPr lang="en-US" sz="1800" b="1" kern="100" dirty="0">
                <a:effectLst/>
                <a:latin typeface="Calibri" panose="020F0502020204030204" pitchFamily="34" charset="0"/>
                <a:ea typeface="Calibri" panose="020F0502020204030204" pitchFamily="34" charset="0"/>
                <a:cs typeface="Calibri" panose="020F0502020204030204" pitchFamily="34" charset="0"/>
              </a:rPr>
              <a:t>magnesium</a:t>
            </a:r>
            <a:r>
              <a:rPr lang="en-US" sz="1800" kern="100" dirty="0">
                <a:effectLst/>
                <a:latin typeface="Calibri" panose="020F0502020204030204" pitchFamily="34" charset="0"/>
                <a:ea typeface="Calibri" panose="020F0502020204030204" pitchFamily="34" charset="0"/>
                <a:cs typeface="Calibri" panose="020F0502020204030204" pitchFamily="34" charset="0"/>
              </a:rPr>
              <a:t> = a silver, white metal that burns with a bright white flame</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b="1" kern="100" dirty="0">
                <a:effectLst/>
                <a:latin typeface="Calibri" panose="020F0502020204030204" pitchFamily="34" charset="0"/>
                <a:ea typeface="Calibri" panose="020F0502020204030204" pitchFamily="34" charset="0"/>
                <a:cs typeface="Calibri" panose="020F0502020204030204" pitchFamily="34" charset="0"/>
              </a:rPr>
              <a:t>mass</a:t>
            </a:r>
            <a:r>
              <a:rPr lang="en-US" sz="1800" kern="100" dirty="0">
                <a:effectLst/>
                <a:latin typeface="Calibri" panose="020F0502020204030204" pitchFamily="34" charset="0"/>
                <a:ea typeface="Calibri" panose="020F0502020204030204" pitchFamily="34" charset="0"/>
                <a:cs typeface="Calibri" panose="020F0502020204030204" pitchFamily="34" charset="0"/>
              </a:rPr>
              <a:t> = the amount of material in something</a:t>
            </a:r>
            <a:br>
              <a:rPr lang="it-IT" sz="1800" kern="100" dirty="0">
                <a:latin typeface="Calibri" panose="020F0502020204030204" pitchFamily="34" charset="0"/>
                <a:ea typeface="Calibri" panose="020F0502020204030204" pitchFamily="34" charset="0"/>
                <a:cs typeface="Times New Roman" panose="02020603050405020304" pitchFamily="18" charset="0"/>
              </a:rPr>
            </a:br>
            <a:r>
              <a:rPr lang="en-US" sz="1800" b="1" kern="100" dirty="0">
                <a:effectLst/>
                <a:latin typeface="Calibri" panose="020F0502020204030204" pitchFamily="34" charset="0"/>
                <a:ea typeface="Calibri" panose="020F0502020204030204" pitchFamily="34" charset="0"/>
                <a:cs typeface="Calibri" panose="020F0502020204030204" pitchFamily="34" charset="0"/>
              </a:rPr>
              <a:t>melt</a:t>
            </a:r>
            <a:r>
              <a:rPr lang="en-US" sz="1800" kern="100" dirty="0">
                <a:effectLst/>
                <a:latin typeface="Calibri" panose="020F0502020204030204" pitchFamily="34" charset="0"/>
                <a:ea typeface="Calibri" panose="020F0502020204030204" pitchFamily="34" charset="0"/>
                <a:cs typeface="Calibri" panose="020F0502020204030204" pitchFamily="34" charset="0"/>
              </a:rPr>
              <a:t> = if something changes from solid to liquid</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b="1" kern="100" dirty="0">
                <a:effectLst/>
                <a:latin typeface="Calibri" panose="020F0502020204030204" pitchFamily="34" charset="0"/>
                <a:ea typeface="Calibri" panose="020F0502020204030204" pitchFamily="34" charset="0"/>
                <a:cs typeface="Calibri" panose="020F0502020204030204" pitchFamily="34" charset="0"/>
              </a:rPr>
              <a:t>mine</a:t>
            </a:r>
            <a:r>
              <a:rPr lang="en-US" sz="1800" kern="100" dirty="0">
                <a:effectLst/>
                <a:latin typeface="Calibri" panose="020F0502020204030204" pitchFamily="34" charset="0"/>
                <a:ea typeface="Calibri" panose="020F0502020204030204" pitchFamily="34" charset="0"/>
                <a:cs typeface="Calibri" panose="020F0502020204030204" pitchFamily="34" charset="0"/>
              </a:rPr>
              <a:t> = to dig large holes in the ground to get raw materials</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b="1" kern="100" dirty="0">
                <a:effectLst/>
                <a:latin typeface="Calibri" panose="020F0502020204030204" pitchFamily="34" charset="0"/>
                <a:ea typeface="Calibri" panose="020F0502020204030204" pitchFamily="34" charset="0"/>
                <a:cs typeface="Calibri" panose="020F0502020204030204" pitchFamily="34" charset="0"/>
              </a:rPr>
              <a:t>mixture</a:t>
            </a:r>
            <a:r>
              <a:rPr lang="en-US" sz="1800" kern="100" dirty="0">
                <a:effectLst/>
                <a:latin typeface="Calibri" panose="020F0502020204030204" pitchFamily="34" charset="0"/>
                <a:ea typeface="Calibri" panose="020F0502020204030204" pitchFamily="34" charset="0"/>
                <a:cs typeface="Calibri" panose="020F0502020204030204" pitchFamily="34" charset="0"/>
              </a:rPr>
              <a:t> = combination, mix</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b="1" kern="100" dirty="0">
                <a:effectLst/>
                <a:latin typeface="Calibri" panose="020F0502020204030204" pitchFamily="34" charset="0"/>
                <a:ea typeface="Calibri" panose="020F0502020204030204" pitchFamily="34" charset="0"/>
                <a:cs typeface="Calibri" panose="020F0502020204030204" pitchFamily="34" charset="0"/>
              </a:rPr>
              <a:t>molecule</a:t>
            </a:r>
            <a:r>
              <a:rPr lang="en-US" sz="1800" kern="100" dirty="0">
                <a:effectLst/>
                <a:latin typeface="Calibri" panose="020F0502020204030204" pitchFamily="34" charset="0"/>
                <a:ea typeface="Calibri" panose="020F0502020204030204" pitchFamily="34" charset="0"/>
                <a:cs typeface="Calibri" panose="020F0502020204030204" pitchFamily="34" charset="0"/>
              </a:rPr>
              <a:t> = the smallest unit made up of two or more atoms</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b="1" kern="100" dirty="0">
                <a:effectLst/>
                <a:latin typeface="Calibri" panose="020F0502020204030204" pitchFamily="34" charset="0"/>
                <a:ea typeface="Calibri" panose="020F0502020204030204" pitchFamily="34" charset="0"/>
                <a:cs typeface="Calibri" panose="020F0502020204030204" pitchFamily="34" charset="0"/>
              </a:rPr>
              <a:t>naturally</a:t>
            </a:r>
            <a:r>
              <a:rPr lang="en-US" sz="1800" kern="100" dirty="0">
                <a:effectLst/>
                <a:latin typeface="Calibri" panose="020F0502020204030204" pitchFamily="34" charset="0"/>
                <a:ea typeface="Calibri" panose="020F0502020204030204" pitchFamily="34" charset="0"/>
                <a:cs typeface="Calibri" panose="020F0502020204030204" pitchFamily="34" charset="0"/>
              </a:rPr>
              <a:t> = by nature and not with the help of scientists</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b="1" kern="100" dirty="0">
                <a:effectLst/>
                <a:latin typeface="Calibri" panose="020F0502020204030204" pitchFamily="34" charset="0"/>
                <a:ea typeface="Calibri" panose="020F0502020204030204" pitchFamily="34" charset="0"/>
                <a:cs typeface="Calibri" panose="020F0502020204030204" pitchFamily="34" charset="0"/>
              </a:rPr>
              <a:t>nitrogen</a:t>
            </a:r>
            <a:r>
              <a:rPr lang="en-US" sz="1800" kern="100" dirty="0">
                <a:effectLst/>
                <a:latin typeface="Calibri" panose="020F0502020204030204" pitchFamily="34" charset="0"/>
                <a:ea typeface="Calibri" panose="020F0502020204030204" pitchFamily="34" charset="0"/>
                <a:cs typeface="Calibri" panose="020F0502020204030204" pitchFamily="34" charset="0"/>
              </a:rPr>
              <a:t> = a gas that has no smell or color; it forms most of the Earth’s atmosphere</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b="1" kern="100" dirty="0">
                <a:effectLst/>
                <a:latin typeface="Calibri" panose="020F0502020204030204" pitchFamily="34" charset="0"/>
                <a:ea typeface="Calibri" panose="020F0502020204030204" pitchFamily="34" charset="0"/>
                <a:cs typeface="Calibri" panose="020F0502020204030204" pitchFamily="34" charset="0"/>
              </a:rPr>
              <a:t>noble gas</a:t>
            </a:r>
            <a:r>
              <a:rPr lang="en-US" sz="1800" kern="100" dirty="0">
                <a:effectLst/>
                <a:latin typeface="Calibri" panose="020F0502020204030204" pitchFamily="34" charset="0"/>
                <a:ea typeface="Calibri" panose="020F0502020204030204" pitchFamily="34" charset="0"/>
                <a:cs typeface="Calibri" panose="020F0502020204030204" pitchFamily="34" charset="0"/>
              </a:rPr>
              <a:t> = a pure gas that does not combine with other materials</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b="1" kern="100" dirty="0">
                <a:effectLst/>
                <a:latin typeface="Calibri" panose="020F0502020204030204" pitchFamily="34" charset="0"/>
                <a:ea typeface="Calibri" panose="020F0502020204030204" pitchFamily="34" charset="0"/>
                <a:cs typeface="Calibri" panose="020F0502020204030204" pitchFamily="34" charset="0"/>
              </a:rPr>
              <a:t>nucleus</a:t>
            </a:r>
            <a:r>
              <a:rPr lang="en-US" sz="1800" kern="100" dirty="0">
                <a:effectLst/>
                <a:latin typeface="Calibri" panose="020F0502020204030204" pitchFamily="34" charset="0"/>
                <a:ea typeface="Calibri" panose="020F0502020204030204" pitchFamily="34" charset="0"/>
                <a:cs typeface="Calibri" panose="020F0502020204030204" pitchFamily="34" charset="0"/>
              </a:rPr>
              <a:t> = the middle part of an atom with protons and neutrons</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b="1" kern="100" dirty="0">
                <a:effectLst/>
                <a:latin typeface="Calibri" panose="020F0502020204030204" pitchFamily="34" charset="0"/>
                <a:ea typeface="Calibri" panose="020F0502020204030204" pitchFamily="34" charset="0"/>
                <a:cs typeface="Calibri" panose="020F0502020204030204" pitchFamily="34" charset="0"/>
              </a:rPr>
              <a:t>occur</a:t>
            </a:r>
            <a:r>
              <a:rPr lang="en-US" sz="1800" kern="100" dirty="0">
                <a:effectLst/>
                <a:latin typeface="Calibri" panose="020F0502020204030204" pitchFamily="34" charset="0"/>
                <a:ea typeface="Calibri" panose="020F0502020204030204" pitchFamily="34" charset="0"/>
                <a:cs typeface="Calibri" panose="020F0502020204030204" pitchFamily="34" charset="0"/>
              </a:rPr>
              <a:t> = can be found</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b="1" kern="100" dirty="0">
                <a:effectLst/>
                <a:latin typeface="Calibri" panose="020F0502020204030204" pitchFamily="34" charset="0"/>
                <a:ea typeface="Calibri" panose="020F0502020204030204" pitchFamily="34" charset="0"/>
                <a:cs typeface="Calibri" panose="020F0502020204030204" pitchFamily="34" charset="0"/>
              </a:rPr>
              <a:t>orbit</a:t>
            </a:r>
            <a:r>
              <a:rPr lang="en-US" sz="1800" kern="100" dirty="0">
                <a:effectLst/>
                <a:latin typeface="Calibri" panose="020F0502020204030204" pitchFamily="34" charset="0"/>
                <a:ea typeface="Calibri" panose="020F0502020204030204" pitchFamily="34" charset="0"/>
                <a:cs typeface="Calibri" panose="020F0502020204030204" pitchFamily="34" charset="0"/>
              </a:rPr>
              <a:t> = to travel around an object in a circle</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b="1" kern="100" dirty="0">
                <a:effectLst/>
                <a:latin typeface="Calibri" panose="020F0502020204030204" pitchFamily="34" charset="0"/>
                <a:ea typeface="Calibri" panose="020F0502020204030204" pitchFamily="34" charset="0"/>
                <a:cs typeface="Calibri" panose="020F0502020204030204" pitchFamily="34" charset="0"/>
              </a:rPr>
              <a:t>ore</a:t>
            </a:r>
            <a:r>
              <a:rPr lang="en-US" sz="1800" kern="100" dirty="0">
                <a:effectLst/>
                <a:latin typeface="Calibri" panose="020F0502020204030204" pitchFamily="34" charset="0"/>
                <a:ea typeface="Calibri" panose="020F0502020204030204" pitchFamily="34" charset="0"/>
                <a:cs typeface="Calibri" panose="020F0502020204030204" pitchFamily="34" charset="0"/>
              </a:rPr>
              <a:t> = a rock that has metal in it</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b="1" kern="100" dirty="0">
                <a:effectLst/>
                <a:latin typeface="Calibri" panose="020F0502020204030204" pitchFamily="34" charset="0"/>
                <a:ea typeface="Calibri" panose="020F0502020204030204" pitchFamily="34" charset="0"/>
                <a:cs typeface="Calibri" panose="020F0502020204030204" pitchFamily="34" charset="0"/>
              </a:rPr>
              <a:t>organic</a:t>
            </a:r>
            <a:r>
              <a:rPr lang="en-US" sz="1800" kern="100" dirty="0">
                <a:effectLst/>
                <a:latin typeface="Calibri" panose="020F0502020204030204" pitchFamily="34" charset="0"/>
                <a:ea typeface="Calibri" panose="020F0502020204030204" pitchFamily="34" charset="0"/>
                <a:cs typeface="Calibri" panose="020F0502020204030204" pitchFamily="34" charset="0"/>
              </a:rPr>
              <a:t> = something that is living or is made by living things</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b="1" kern="100" dirty="0">
                <a:effectLst/>
                <a:latin typeface="Calibri" panose="020F0502020204030204" pitchFamily="34" charset="0"/>
                <a:ea typeface="Calibri" panose="020F0502020204030204" pitchFamily="34" charset="0"/>
                <a:cs typeface="Calibri" panose="020F0502020204030204" pitchFamily="34" charset="0"/>
              </a:rPr>
              <a:t>ounce</a:t>
            </a:r>
            <a:r>
              <a:rPr lang="en-US" sz="1800" kern="100" dirty="0">
                <a:effectLst/>
                <a:latin typeface="Calibri" panose="020F0502020204030204" pitchFamily="34" charset="0"/>
                <a:ea typeface="Calibri" panose="020F0502020204030204" pitchFamily="34" charset="0"/>
                <a:cs typeface="Calibri" panose="020F0502020204030204" pitchFamily="34" charset="0"/>
              </a:rPr>
              <a:t> = a unit for measuring weight = 28.35 grams</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b="1" kern="100" dirty="0">
                <a:effectLst/>
                <a:latin typeface="Calibri" panose="020F0502020204030204" pitchFamily="34" charset="0"/>
                <a:ea typeface="Calibri" panose="020F0502020204030204" pitchFamily="34" charset="0"/>
                <a:cs typeface="Calibri" panose="020F0502020204030204" pitchFamily="34" charset="0"/>
              </a:rPr>
              <a:t>outer</a:t>
            </a:r>
            <a:r>
              <a:rPr lang="en-US" sz="1800" kern="100" dirty="0">
                <a:effectLst/>
                <a:latin typeface="Calibri" panose="020F0502020204030204" pitchFamily="34" charset="0"/>
                <a:ea typeface="Calibri" panose="020F0502020204030204" pitchFamily="34" charset="0"/>
                <a:cs typeface="Calibri" panose="020F0502020204030204" pitchFamily="34" charset="0"/>
              </a:rPr>
              <a:t> = far away from the center</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b="1" kern="100" dirty="0">
                <a:effectLst/>
                <a:latin typeface="Calibri" panose="020F0502020204030204" pitchFamily="34" charset="0"/>
                <a:ea typeface="Calibri" panose="020F0502020204030204" pitchFamily="34" charset="0"/>
                <a:cs typeface="Calibri" panose="020F0502020204030204" pitchFamily="34" charset="0"/>
              </a:rPr>
              <a:t>oxygen</a:t>
            </a:r>
            <a:r>
              <a:rPr lang="en-US" sz="1800" kern="100" dirty="0">
                <a:effectLst/>
                <a:latin typeface="Calibri" panose="020F0502020204030204" pitchFamily="34" charset="0"/>
                <a:ea typeface="Calibri" panose="020F0502020204030204" pitchFamily="34" charset="0"/>
                <a:cs typeface="Calibri" panose="020F0502020204030204" pitchFamily="34" charset="0"/>
              </a:rPr>
              <a:t> = a gas that is in our air and that we need to live</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b="1" kern="100" dirty="0">
                <a:effectLst/>
                <a:latin typeface="Calibri" panose="020F0502020204030204" pitchFamily="34" charset="0"/>
                <a:ea typeface="Calibri" panose="020F0502020204030204" pitchFamily="34" charset="0"/>
                <a:cs typeface="Calibri" panose="020F0502020204030204" pitchFamily="34" charset="0"/>
              </a:rPr>
              <a:t>particle</a:t>
            </a:r>
            <a:r>
              <a:rPr lang="en-US" sz="1800" kern="100" dirty="0">
                <a:effectLst/>
                <a:latin typeface="Calibri" panose="020F0502020204030204" pitchFamily="34" charset="0"/>
                <a:ea typeface="Calibri" panose="020F0502020204030204" pitchFamily="34" charset="0"/>
                <a:cs typeface="Calibri" panose="020F0502020204030204" pitchFamily="34" charset="0"/>
              </a:rPr>
              <a:t> = a very small piece of something</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b="1" kern="100" dirty="0">
                <a:effectLst/>
                <a:latin typeface="Calibri" panose="020F0502020204030204" pitchFamily="34" charset="0"/>
                <a:ea typeface="Calibri" panose="020F0502020204030204" pitchFamily="34" charset="0"/>
                <a:cs typeface="Calibri" panose="020F0502020204030204" pitchFamily="34" charset="0"/>
              </a:rPr>
              <a:t>periodic table</a:t>
            </a:r>
            <a:r>
              <a:rPr lang="en-US" sz="1800" kern="100" dirty="0">
                <a:effectLst/>
                <a:latin typeface="Calibri" panose="020F0502020204030204" pitchFamily="34" charset="0"/>
                <a:ea typeface="Calibri" panose="020F0502020204030204" pitchFamily="34" charset="0"/>
                <a:cs typeface="Calibri" panose="020F0502020204030204" pitchFamily="34" charset="0"/>
              </a:rPr>
              <a:t> = a list of elements that are in groups</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b="1" kern="100" dirty="0">
                <a:effectLst/>
                <a:latin typeface="Calibri" panose="020F0502020204030204" pitchFamily="34" charset="0"/>
                <a:ea typeface="Calibri" panose="020F0502020204030204" pitchFamily="34" charset="0"/>
                <a:cs typeface="Calibri" panose="020F0502020204030204" pitchFamily="34" charset="0"/>
              </a:rPr>
              <a:t>petrol</a:t>
            </a:r>
            <a:r>
              <a:rPr lang="en-US" sz="1800" kern="100" dirty="0">
                <a:effectLst/>
                <a:latin typeface="Calibri" panose="020F0502020204030204" pitchFamily="34" charset="0"/>
                <a:ea typeface="Calibri" panose="020F0502020204030204" pitchFamily="34" charset="0"/>
                <a:cs typeface="Calibri" panose="020F0502020204030204" pitchFamily="34" charset="0"/>
              </a:rPr>
              <a:t> = a liquid that comes from oil</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b="1" kern="100" dirty="0">
                <a:effectLst/>
                <a:latin typeface="Calibri" panose="020F0502020204030204" pitchFamily="34" charset="0"/>
                <a:ea typeface="Calibri" panose="020F0502020204030204" pitchFamily="34" charset="0"/>
                <a:cs typeface="Calibri" panose="020F0502020204030204" pitchFamily="34" charset="0"/>
              </a:rPr>
              <a:t>poisonous</a:t>
            </a:r>
            <a:r>
              <a:rPr lang="en-US" sz="1800" kern="100" dirty="0">
                <a:effectLst/>
                <a:latin typeface="Calibri" panose="020F0502020204030204" pitchFamily="34" charset="0"/>
                <a:ea typeface="Calibri" panose="020F0502020204030204" pitchFamily="34" charset="0"/>
                <a:cs typeface="Calibri" panose="020F0502020204030204" pitchFamily="34" charset="0"/>
              </a:rPr>
              <a:t> = a substance or material that can hurt or kill you</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b="1" kern="100" dirty="0">
                <a:effectLst/>
                <a:latin typeface="Calibri" panose="020F0502020204030204" pitchFamily="34" charset="0"/>
                <a:ea typeface="Calibri" panose="020F0502020204030204" pitchFamily="34" charset="0"/>
                <a:cs typeface="Calibri" panose="020F0502020204030204" pitchFamily="34" charset="0"/>
              </a:rPr>
              <a:t>polish</a:t>
            </a:r>
            <a:r>
              <a:rPr lang="en-US" sz="1800" kern="100" dirty="0">
                <a:effectLst/>
                <a:latin typeface="Calibri" panose="020F0502020204030204" pitchFamily="34" charset="0"/>
                <a:ea typeface="Calibri" panose="020F0502020204030204" pitchFamily="34" charset="0"/>
                <a:cs typeface="Calibri" panose="020F0502020204030204" pitchFamily="34" charset="0"/>
              </a:rPr>
              <a:t> = to make something bright and shiny</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b="1" kern="100" dirty="0">
                <a:effectLst/>
                <a:latin typeface="Calibri" panose="020F0502020204030204" pitchFamily="34" charset="0"/>
                <a:ea typeface="Calibri" panose="020F0502020204030204" pitchFamily="34" charset="0"/>
                <a:cs typeface="Calibri" panose="020F0502020204030204" pitchFamily="34" charset="0"/>
              </a:rPr>
              <a:t>power</a:t>
            </a:r>
            <a:r>
              <a:rPr lang="en-US" sz="1800" kern="100" dirty="0">
                <a:effectLst/>
                <a:latin typeface="Calibri" panose="020F0502020204030204" pitchFamily="34" charset="0"/>
                <a:ea typeface="Calibri" panose="020F0502020204030204" pitchFamily="34" charset="0"/>
                <a:cs typeface="Calibri" panose="020F0502020204030204" pitchFamily="34" charset="0"/>
              </a:rPr>
              <a:t> = to make something run or work</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b="1" dirty="0">
                <a:effectLst/>
                <a:latin typeface="Calibri" panose="020F0502020204030204" pitchFamily="34" charset="0"/>
                <a:ea typeface="Calibri" panose="020F0502020204030204" pitchFamily="34" charset="0"/>
              </a:rPr>
              <a:t>power plant</a:t>
            </a:r>
            <a:r>
              <a:rPr lang="en-US" sz="1800" dirty="0">
                <a:effectLst/>
                <a:latin typeface="Calibri" panose="020F0502020204030204" pitchFamily="34" charset="0"/>
                <a:ea typeface="Calibri" panose="020F0502020204030204" pitchFamily="34" charset="0"/>
              </a:rPr>
              <a:t> = a building where electricity is produced</a:t>
            </a:r>
            <a:r>
              <a:rPr lang="it-IT" sz="800" dirty="0">
                <a:effectLst/>
              </a:rPr>
              <a:t> </a:t>
            </a:r>
            <a:r>
              <a:rPr lang="en-US" sz="1800" dirty="0">
                <a:effectLst/>
                <a:latin typeface="Calibri" panose="020F0502020204030204" pitchFamily="34" charset="0"/>
                <a:ea typeface="Calibri" panose="020F0502020204030204" pitchFamily="34" charset="0"/>
              </a:rPr>
              <a:t> </a:t>
            </a:r>
            <a:endParaRPr lang="en-US" sz="2000" dirty="0">
              <a:solidFill>
                <a:schemeClr val="tx1">
                  <a:lumMod val="65000"/>
                  <a:lumOff val="35000"/>
                </a:schemeClr>
              </a:solidFill>
              <a:latin typeface="+mn-lt"/>
              <a:ea typeface="+mn-ea"/>
              <a:cs typeface="+mn-cs"/>
            </a:endParaRPr>
          </a:p>
        </p:txBody>
      </p:sp>
    </p:spTree>
    <p:extLst>
      <p:ext uri="{BB962C8B-B14F-4D97-AF65-F5344CB8AC3E}">
        <p14:creationId xmlns:p14="http://schemas.microsoft.com/office/powerpoint/2010/main" val="29531857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D505166-B395-0315-3655-407A8CCE4887}"/>
              </a:ext>
            </a:extLst>
          </p:cNvPr>
          <p:cNvSpPr>
            <a:spLocks noGrp="1"/>
          </p:cNvSpPr>
          <p:nvPr>
            <p:ph type="title"/>
          </p:nvPr>
        </p:nvSpPr>
        <p:spPr>
          <a:xfrm>
            <a:off x="1025236" y="319335"/>
            <a:ext cx="10709564" cy="6373091"/>
          </a:xfrm>
        </p:spPr>
        <p:txBody>
          <a:bodyPr>
            <a:normAutofit fontScale="90000"/>
          </a:bodyPr>
          <a:lstStyle/>
          <a:p>
            <a:pPr>
              <a:lnSpc>
                <a:spcPct val="107000"/>
              </a:lnSpc>
              <a:spcAft>
                <a:spcPts val="800"/>
              </a:spcAft>
            </a:pPr>
            <a:r>
              <a:rPr lang="en-US" sz="1800" b="1" kern="100" dirty="0">
                <a:effectLst/>
                <a:latin typeface="Calibri" panose="020F0502020204030204" pitchFamily="34" charset="0"/>
                <a:ea typeface="Calibri" panose="020F0502020204030204" pitchFamily="34" charset="0"/>
                <a:cs typeface="Calibri" panose="020F0502020204030204" pitchFamily="34" charset="0"/>
              </a:rPr>
              <a:t>pressure</a:t>
            </a:r>
            <a:r>
              <a:rPr lang="en-US" sz="1800" kern="100" dirty="0">
                <a:effectLst/>
                <a:latin typeface="Calibri" panose="020F0502020204030204" pitchFamily="34" charset="0"/>
                <a:ea typeface="Calibri" panose="020F0502020204030204" pitchFamily="34" charset="0"/>
                <a:cs typeface="Calibri" panose="020F0502020204030204" pitchFamily="34" charset="0"/>
              </a:rPr>
              <a:t> = the weight or power that you put on something</a:t>
            </a:r>
            <a:br>
              <a:rPr lang="it-IT" sz="1800" kern="100" dirty="0">
                <a:latin typeface="Calibri" panose="020F0502020204030204" pitchFamily="34" charset="0"/>
                <a:ea typeface="Calibri" panose="020F0502020204030204" pitchFamily="34" charset="0"/>
                <a:cs typeface="Times New Roman" panose="02020603050405020304" pitchFamily="18" charset="0"/>
              </a:rPr>
            </a:br>
            <a:r>
              <a:rPr lang="en-US" sz="1800" b="1" kern="100" dirty="0">
                <a:effectLst/>
                <a:latin typeface="Calibri" panose="020F0502020204030204" pitchFamily="34" charset="0"/>
                <a:ea typeface="Calibri" panose="020F0502020204030204" pitchFamily="34" charset="0"/>
                <a:cs typeface="Calibri" panose="020F0502020204030204" pitchFamily="34" charset="0"/>
              </a:rPr>
              <a:t>pure</a:t>
            </a:r>
            <a:r>
              <a:rPr lang="en-US" sz="1800" kern="100" dirty="0">
                <a:effectLst/>
                <a:latin typeface="Calibri" panose="020F0502020204030204" pitchFamily="34" charset="0"/>
                <a:ea typeface="Calibri" panose="020F0502020204030204" pitchFamily="34" charset="0"/>
                <a:cs typeface="Calibri" panose="020F0502020204030204" pitchFamily="34" charset="0"/>
              </a:rPr>
              <a:t> = something that is not mixed with anything else</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b="1" kern="100" dirty="0">
                <a:effectLst/>
                <a:latin typeface="Calibri" panose="020F0502020204030204" pitchFamily="34" charset="0"/>
                <a:ea typeface="Calibri" panose="020F0502020204030204" pitchFamily="34" charset="0"/>
                <a:cs typeface="Calibri" panose="020F0502020204030204" pitchFamily="34" charset="0"/>
              </a:rPr>
              <a:t>radioactivity</a:t>
            </a:r>
            <a:r>
              <a:rPr lang="en-US" sz="1800" kern="100" dirty="0">
                <a:effectLst/>
                <a:latin typeface="Calibri" panose="020F0502020204030204" pitchFamily="34" charset="0"/>
                <a:ea typeface="Calibri" panose="020F0502020204030204" pitchFamily="34" charset="0"/>
                <a:cs typeface="Calibri" panose="020F0502020204030204" pitchFamily="34" charset="0"/>
              </a:rPr>
              <a:t> = if an atom sends out energy when the nucleus breaks apart</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b="1" kern="100" dirty="0">
                <a:effectLst/>
                <a:latin typeface="Calibri" panose="020F0502020204030204" pitchFamily="34" charset="0"/>
                <a:ea typeface="Calibri" panose="020F0502020204030204" pitchFamily="34" charset="0"/>
                <a:cs typeface="Calibri" panose="020F0502020204030204" pitchFamily="34" charset="0"/>
              </a:rPr>
              <a:t>ray</a:t>
            </a:r>
            <a:r>
              <a:rPr lang="en-US" sz="1800" kern="100" dirty="0">
                <a:effectLst/>
                <a:latin typeface="Calibri" panose="020F0502020204030204" pitchFamily="34" charset="0"/>
                <a:ea typeface="Calibri" panose="020F0502020204030204" pitchFamily="34" charset="0"/>
                <a:cs typeface="Calibri" panose="020F0502020204030204" pitchFamily="34" charset="0"/>
              </a:rPr>
              <a:t> = a line of light</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b="1" kern="100" dirty="0">
                <a:effectLst/>
                <a:latin typeface="Calibri" panose="020F0502020204030204" pitchFamily="34" charset="0"/>
                <a:ea typeface="Calibri" panose="020F0502020204030204" pitchFamily="34" charset="0"/>
                <a:cs typeface="Calibri" panose="020F0502020204030204" pitchFamily="34" charset="0"/>
              </a:rPr>
              <a:t>react</a:t>
            </a:r>
            <a:r>
              <a:rPr lang="en-US" sz="1800" kern="100" dirty="0">
                <a:effectLst/>
                <a:latin typeface="Calibri" panose="020F0502020204030204" pitchFamily="34" charset="0"/>
                <a:ea typeface="Calibri" panose="020F0502020204030204" pitchFamily="34" charset="0"/>
                <a:cs typeface="Calibri" panose="020F0502020204030204" pitchFamily="34" charset="0"/>
              </a:rPr>
              <a:t> = to change when mixed with something else</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b="1" kern="100" dirty="0">
                <a:effectLst/>
                <a:latin typeface="Calibri" panose="020F0502020204030204" pitchFamily="34" charset="0"/>
                <a:ea typeface="Calibri" panose="020F0502020204030204" pitchFamily="34" charset="0"/>
                <a:cs typeface="Calibri" panose="020F0502020204030204" pitchFamily="34" charset="0"/>
              </a:rPr>
              <a:t>reactor</a:t>
            </a:r>
            <a:r>
              <a:rPr lang="en-US" sz="1800" kern="100" dirty="0">
                <a:effectLst/>
                <a:latin typeface="Calibri" panose="020F0502020204030204" pitchFamily="34" charset="0"/>
                <a:ea typeface="Calibri" panose="020F0502020204030204" pitchFamily="34" charset="0"/>
                <a:cs typeface="Calibri" panose="020F0502020204030204" pitchFamily="34" charset="0"/>
              </a:rPr>
              <a:t> = a large machine that can produce nuclear energy</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b="1" kern="100" dirty="0">
                <a:effectLst/>
                <a:latin typeface="Calibri" panose="020F0502020204030204" pitchFamily="34" charset="0"/>
                <a:ea typeface="Calibri" panose="020F0502020204030204" pitchFamily="34" charset="0"/>
                <a:cs typeface="Calibri" panose="020F0502020204030204" pitchFamily="34" charset="0"/>
              </a:rPr>
              <a:t>rust</a:t>
            </a:r>
            <a:r>
              <a:rPr lang="en-US" sz="1800" kern="100" dirty="0">
                <a:effectLst/>
                <a:latin typeface="Calibri" panose="020F0502020204030204" pitchFamily="34" charset="0"/>
                <a:ea typeface="Calibri" panose="020F0502020204030204" pitchFamily="34" charset="0"/>
                <a:cs typeface="Calibri" panose="020F0502020204030204" pitchFamily="34" charset="0"/>
              </a:rPr>
              <a:t> = a reddish-brown substance that forms on iron or steel when it gets wet</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b="1" kern="100" dirty="0">
                <a:effectLst/>
                <a:latin typeface="Calibri" panose="020F0502020204030204" pitchFamily="34" charset="0"/>
                <a:ea typeface="Calibri" panose="020F0502020204030204" pitchFamily="34" charset="0"/>
                <a:cs typeface="Calibri" panose="020F0502020204030204" pitchFamily="34" charset="0"/>
              </a:rPr>
              <a:t>shape</a:t>
            </a:r>
            <a:r>
              <a:rPr lang="en-US" sz="1800" kern="100" dirty="0">
                <a:effectLst/>
                <a:latin typeface="Calibri" panose="020F0502020204030204" pitchFamily="34" charset="0"/>
                <a:ea typeface="Calibri" panose="020F0502020204030204" pitchFamily="34" charset="0"/>
                <a:cs typeface="Calibri" panose="020F0502020204030204" pitchFamily="34" charset="0"/>
              </a:rPr>
              <a:t> = the form that something has</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b="1" kern="100" dirty="0">
                <a:effectLst/>
                <a:latin typeface="Calibri" panose="020F0502020204030204" pitchFamily="34" charset="0"/>
                <a:ea typeface="Calibri" panose="020F0502020204030204" pitchFamily="34" charset="0"/>
                <a:cs typeface="Calibri" panose="020F0502020204030204" pitchFamily="34" charset="0"/>
              </a:rPr>
              <a:t>sheet</a:t>
            </a:r>
            <a:r>
              <a:rPr lang="en-US" sz="1800" kern="100" dirty="0">
                <a:effectLst/>
                <a:latin typeface="Calibri" panose="020F0502020204030204" pitchFamily="34" charset="0"/>
                <a:ea typeface="Calibri" panose="020F0502020204030204" pitchFamily="34" charset="0"/>
                <a:cs typeface="Calibri" panose="020F0502020204030204" pitchFamily="34" charset="0"/>
              </a:rPr>
              <a:t> =layer</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b="1" kern="100" dirty="0">
                <a:effectLst/>
                <a:latin typeface="Calibri" panose="020F0502020204030204" pitchFamily="34" charset="0"/>
                <a:ea typeface="Calibri" panose="020F0502020204030204" pitchFamily="34" charset="0"/>
                <a:cs typeface="Calibri" panose="020F0502020204030204" pitchFamily="34" charset="0"/>
              </a:rPr>
              <a:t>shell</a:t>
            </a:r>
            <a:r>
              <a:rPr lang="en-US" sz="1800" kern="100" dirty="0">
                <a:effectLst/>
                <a:latin typeface="Calibri" panose="020F0502020204030204" pitchFamily="34" charset="0"/>
                <a:ea typeface="Calibri" panose="020F0502020204030204" pitchFamily="34" charset="0"/>
                <a:cs typeface="Calibri" panose="020F0502020204030204" pitchFamily="34" charset="0"/>
              </a:rPr>
              <a:t> =path</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b="1" kern="100" dirty="0">
                <a:effectLst/>
                <a:latin typeface="Calibri" panose="020F0502020204030204" pitchFamily="34" charset="0"/>
                <a:ea typeface="Calibri" panose="020F0502020204030204" pitchFamily="34" charset="0"/>
                <a:cs typeface="Calibri" panose="020F0502020204030204" pitchFamily="34" charset="0"/>
              </a:rPr>
              <a:t>sodium</a:t>
            </a:r>
            <a:r>
              <a:rPr lang="en-US" sz="1800" kern="100" dirty="0">
                <a:effectLst/>
                <a:latin typeface="Calibri" panose="020F0502020204030204" pitchFamily="34" charset="0"/>
                <a:ea typeface="Calibri" panose="020F0502020204030204" pitchFamily="34" charset="0"/>
                <a:cs typeface="Calibri" panose="020F0502020204030204" pitchFamily="34" charset="0"/>
              </a:rPr>
              <a:t> =a silver white metal that usually exists together with other chemicals, for </a:t>
            </a:r>
            <a:r>
              <a:rPr lang="en-US" sz="1800" b="1" kern="100" dirty="0">
                <a:effectLst/>
                <a:latin typeface="Calibri" panose="020F0502020204030204" pitchFamily="34" charset="0"/>
                <a:ea typeface="Calibri" panose="020F0502020204030204" pitchFamily="34" charset="0"/>
                <a:cs typeface="Calibri" panose="020F0502020204030204" pitchFamily="34" charset="0"/>
              </a:rPr>
              <a:t>example</a:t>
            </a:r>
            <a:r>
              <a:rPr lang="en-US" sz="1800" kern="100" dirty="0">
                <a:effectLst/>
                <a:latin typeface="Calibri" panose="020F0502020204030204" pitchFamily="34" charset="0"/>
                <a:ea typeface="Calibri" panose="020F0502020204030204" pitchFamily="34" charset="0"/>
                <a:cs typeface="Calibri" panose="020F0502020204030204" pitchFamily="34" charset="0"/>
              </a:rPr>
              <a:t> in salt</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b="1" kern="100" dirty="0">
                <a:effectLst/>
                <a:latin typeface="Calibri" panose="020F0502020204030204" pitchFamily="34" charset="0"/>
                <a:ea typeface="Calibri" panose="020F0502020204030204" pitchFamily="34" charset="0"/>
                <a:cs typeface="Calibri" panose="020F0502020204030204" pitchFamily="34" charset="0"/>
              </a:rPr>
              <a:t>solid</a:t>
            </a:r>
            <a:r>
              <a:rPr lang="en-US" sz="1800" kern="100" dirty="0">
                <a:effectLst/>
                <a:latin typeface="Calibri" panose="020F0502020204030204" pitchFamily="34" charset="0"/>
                <a:ea typeface="Calibri" panose="020F0502020204030204" pitchFamily="34" charset="0"/>
                <a:cs typeface="Calibri" panose="020F0502020204030204" pitchFamily="34" charset="0"/>
              </a:rPr>
              <a:t> =an object that is not a gas or a liquid</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b="1" kern="100" dirty="0">
                <a:effectLst/>
                <a:latin typeface="Calibri" panose="020F0502020204030204" pitchFamily="34" charset="0"/>
                <a:ea typeface="Calibri" panose="020F0502020204030204" pitchFamily="34" charset="0"/>
                <a:cs typeface="Calibri" panose="020F0502020204030204" pitchFamily="34" charset="0"/>
              </a:rPr>
              <a:t>split up</a:t>
            </a:r>
            <a:r>
              <a:rPr lang="en-US" sz="1800" kern="100" dirty="0">
                <a:effectLst/>
                <a:latin typeface="Calibri" panose="020F0502020204030204" pitchFamily="34" charset="0"/>
                <a:ea typeface="Calibri" panose="020F0502020204030204" pitchFamily="34" charset="0"/>
                <a:cs typeface="Calibri" panose="020F0502020204030204" pitchFamily="34" charset="0"/>
              </a:rPr>
              <a:t> = to divide into two or more parts</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b="1" kern="100" dirty="0">
                <a:effectLst/>
                <a:latin typeface="Calibri" panose="020F0502020204030204" pitchFamily="34" charset="0"/>
                <a:ea typeface="Calibri" panose="020F0502020204030204" pitchFamily="34" charset="0"/>
                <a:cs typeface="Calibri" panose="020F0502020204030204" pitchFamily="34" charset="0"/>
              </a:rPr>
              <a:t>structure</a:t>
            </a:r>
            <a:r>
              <a:rPr lang="en-US" sz="1800" kern="100" dirty="0">
                <a:effectLst/>
                <a:latin typeface="Calibri" panose="020F0502020204030204" pitchFamily="34" charset="0"/>
                <a:ea typeface="Calibri" panose="020F0502020204030204" pitchFamily="34" charset="0"/>
                <a:cs typeface="Calibri" panose="020F0502020204030204" pitchFamily="34" charset="0"/>
              </a:rPr>
              <a:t> = the ways things are connected to each other</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b="1" kern="100" dirty="0">
                <a:effectLst/>
                <a:latin typeface="Calibri" panose="020F0502020204030204" pitchFamily="34" charset="0"/>
                <a:ea typeface="Calibri" panose="020F0502020204030204" pitchFamily="34" charset="0"/>
                <a:cs typeface="Calibri" panose="020F0502020204030204" pitchFamily="34" charset="0"/>
              </a:rPr>
              <a:t>surface</a:t>
            </a:r>
            <a:r>
              <a:rPr lang="en-US" sz="1800" kern="100" dirty="0">
                <a:effectLst/>
                <a:latin typeface="Calibri" panose="020F0502020204030204" pitchFamily="34" charset="0"/>
                <a:ea typeface="Calibri" panose="020F0502020204030204" pitchFamily="34" charset="0"/>
                <a:cs typeface="Calibri" panose="020F0502020204030204" pitchFamily="34" charset="0"/>
              </a:rPr>
              <a:t> = the top layer of an object</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b="1" kern="100" dirty="0">
                <a:effectLst/>
                <a:latin typeface="Calibri" panose="020F0502020204030204" pitchFamily="34" charset="0"/>
                <a:ea typeface="Calibri" panose="020F0502020204030204" pitchFamily="34" charset="0"/>
                <a:cs typeface="Calibri" panose="020F0502020204030204" pitchFamily="34" charset="0"/>
              </a:rPr>
              <a:t>tie</a:t>
            </a:r>
            <a:r>
              <a:rPr lang="en-US" sz="1800" kern="100" dirty="0">
                <a:effectLst/>
                <a:latin typeface="Calibri" panose="020F0502020204030204" pitchFamily="34" charset="0"/>
                <a:ea typeface="Calibri" panose="020F0502020204030204" pitchFamily="34" charset="0"/>
                <a:cs typeface="Calibri" panose="020F0502020204030204" pitchFamily="34" charset="0"/>
              </a:rPr>
              <a:t> = to hold together</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b="1" kern="100" dirty="0">
                <a:effectLst/>
                <a:latin typeface="Calibri" panose="020F0502020204030204" pitchFamily="34" charset="0"/>
                <a:ea typeface="Calibri" panose="020F0502020204030204" pitchFamily="34" charset="0"/>
                <a:cs typeface="Calibri" panose="020F0502020204030204" pitchFamily="34" charset="0"/>
              </a:rPr>
              <a:t>tin</a:t>
            </a:r>
            <a:r>
              <a:rPr lang="en-US" sz="1800" kern="100" dirty="0">
                <a:effectLst/>
                <a:latin typeface="Calibri" panose="020F0502020204030204" pitchFamily="34" charset="0"/>
                <a:ea typeface="Calibri" panose="020F0502020204030204" pitchFamily="34" charset="0"/>
                <a:cs typeface="Calibri" panose="020F0502020204030204" pitchFamily="34" charset="0"/>
              </a:rPr>
              <a:t> = a soft white metal that is often used to cover and protect steel</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b="1" kern="100" dirty="0">
                <a:effectLst/>
                <a:latin typeface="Calibri" panose="020F0502020204030204" pitchFamily="34" charset="0"/>
                <a:ea typeface="Calibri" panose="020F0502020204030204" pitchFamily="34" charset="0"/>
                <a:cs typeface="Calibri" panose="020F0502020204030204" pitchFamily="34" charset="0"/>
              </a:rPr>
              <a:t>uranium</a:t>
            </a:r>
            <a:r>
              <a:rPr lang="en-US" sz="1800" kern="100" dirty="0">
                <a:effectLst/>
                <a:latin typeface="Calibri" panose="020F0502020204030204" pitchFamily="34" charset="0"/>
                <a:ea typeface="Calibri" panose="020F0502020204030204" pitchFamily="34" charset="0"/>
                <a:cs typeface="Calibri" panose="020F0502020204030204" pitchFamily="34" charset="0"/>
              </a:rPr>
              <a:t> = a heavy white metal that is radioactive and used to produce nuclear power and bombs</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b="1" kern="100" dirty="0">
                <a:effectLst/>
                <a:latin typeface="Calibri" panose="020F0502020204030204" pitchFamily="34" charset="0"/>
                <a:ea typeface="Calibri" panose="020F0502020204030204" pitchFamily="34" charset="0"/>
                <a:cs typeface="Calibri" panose="020F0502020204030204" pitchFamily="34" charset="0"/>
              </a:rPr>
              <a:t>use</a:t>
            </a:r>
            <a:r>
              <a:rPr lang="en-US" sz="1800" kern="100" dirty="0">
                <a:effectLst/>
                <a:latin typeface="Calibri" panose="020F0502020204030204" pitchFamily="34" charset="0"/>
                <a:ea typeface="Calibri" panose="020F0502020204030204" pitchFamily="34" charset="0"/>
                <a:cs typeface="Calibri" panose="020F0502020204030204" pitchFamily="34" charset="0"/>
              </a:rPr>
              <a:t> = function, purpose</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b="1" dirty="0">
                <a:effectLst/>
                <a:latin typeface="Calibri" panose="020F0502020204030204" pitchFamily="34" charset="0"/>
                <a:ea typeface="Calibri" panose="020F0502020204030204" pitchFamily="34" charset="0"/>
              </a:rPr>
              <a:t>wire</a:t>
            </a:r>
            <a:r>
              <a:rPr lang="en-US" sz="1800" dirty="0">
                <a:effectLst/>
                <a:latin typeface="Calibri" panose="020F0502020204030204" pitchFamily="34" charset="0"/>
                <a:ea typeface="Calibri" panose="020F0502020204030204" pitchFamily="34" charset="0"/>
              </a:rPr>
              <a:t> = thin metal that has the form of a thread; it is used to carry electricity or telephone signals</a:t>
            </a:r>
            <a:endParaRPr lang="en-US" sz="2000" dirty="0">
              <a:solidFill>
                <a:schemeClr val="tx1">
                  <a:lumMod val="65000"/>
                  <a:lumOff val="35000"/>
                </a:schemeClr>
              </a:solidFill>
              <a:latin typeface="+mn-lt"/>
              <a:ea typeface="+mn-ea"/>
              <a:cs typeface="+mn-cs"/>
            </a:endParaRPr>
          </a:p>
        </p:txBody>
      </p:sp>
    </p:spTree>
    <p:extLst>
      <p:ext uri="{BB962C8B-B14F-4D97-AF65-F5344CB8AC3E}">
        <p14:creationId xmlns:p14="http://schemas.microsoft.com/office/powerpoint/2010/main" val="36652177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AB825C4-F3AB-FB0A-0F01-1F4FD121331F}"/>
              </a:ext>
            </a:extLst>
          </p:cNvPr>
          <p:cNvSpPr>
            <a:spLocks noGrp="1"/>
          </p:cNvSpPr>
          <p:nvPr>
            <p:ph type="title"/>
          </p:nvPr>
        </p:nvSpPr>
        <p:spPr>
          <a:xfrm>
            <a:off x="997527" y="249382"/>
            <a:ext cx="10792691" cy="6483927"/>
          </a:xfrm>
        </p:spPr>
        <p:txBody>
          <a:bodyPr>
            <a:normAutofit fontScale="90000"/>
          </a:bodyPr>
          <a:lstStyle/>
          <a:p>
            <a:pPr>
              <a:lnSpc>
                <a:spcPct val="107000"/>
              </a:lnSpc>
              <a:spcAft>
                <a:spcPts val="800"/>
              </a:spcAft>
            </a:pPr>
            <a:r>
              <a:rPr lang="en-US" sz="1800" b="1" u="sng" kern="100" dirty="0">
                <a:effectLst/>
                <a:latin typeface="Calibri" panose="020F0502020204030204" pitchFamily="34" charset="0"/>
                <a:ea typeface="Calibri" panose="020F0502020204030204" pitchFamily="34" charset="0"/>
                <a:cs typeface="Calibri" panose="020F0502020204030204" pitchFamily="34" charset="0"/>
              </a:rPr>
              <a:t>Atoms and elements</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100" dirty="0">
                <a:effectLst/>
                <a:latin typeface="Calibri" panose="020F0502020204030204" pitchFamily="34" charset="0"/>
                <a:ea typeface="Calibri" panose="020F0502020204030204" pitchFamily="34" charset="0"/>
                <a:cs typeface="Calibri" panose="020F0502020204030204" pitchFamily="34" charset="0"/>
              </a:rPr>
              <a:t> </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100" dirty="0">
                <a:effectLst/>
                <a:latin typeface="Calibri" panose="020F0502020204030204" pitchFamily="34" charset="0"/>
                <a:ea typeface="Calibri" panose="020F0502020204030204" pitchFamily="34" charset="0"/>
                <a:cs typeface="Calibri" panose="020F0502020204030204" pitchFamily="34" charset="0"/>
              </a:rPr>
              <a:t>An atom is the smallest building block of everything that exists. The smallest object you can see under a microscope has more than 10 billion atoms.</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100" dirty="0">
                <a:effectLst/>
                <a:latin typeface="Calibri" panose="020F0502020204030204" pitchFamily="34" charset="0"/>
                <a:ea typeface="Calibri" panose="020F0502020204030204" pitchFamily="34" charset="0"/>
                <a:cs typeface="Calibri" panose="020F0502020204030204" pitchFamily="34" charset="0"/>
              </a:rPr>
              <a:t> </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100" dirty="0">
                <a:effectLst/>
                <a:latin typeface="Calibri" panose="020F0502020204030204" pitchFamily="34" charset="0"/>
                <a:ea typeface="Calibri" panose="020F0502020204030204" pitchFamily="34" charset="0"/>
                <a:cs typeface="Calibri" panose="020F0502020204030204" pitchFamily="34" charset="0"/>
              </a:rPr>
              <a:t>There are over a hundred different types of atoms, that we call elements. They form the world we live in.</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100" dirty="0">
                <a:effectLst/>
                <a:latin typeface="Calibri" panose="020F0502020204030204" pitchFamily="34" charset="0"/>
                <a:ea typeface="Calibri" panose="020F0502020204030204" pitchFamily="34" charset="0"/>
                <a:cs typeface="Calibri" panose="020F0502020204030204" pitchFamily="34" charset="0"/>
              </a:rPr>
              <a:t> </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100" dirty="0">
                <a:effectLst/>
                <a:latin typeface="Calibri" panose="020F0502020204030204" pitchFamily="34" charset="0"/>
                <a:ea typeface="Calibri" panose="020F0502020204030204" pitchFamily="34" charset="0"/>
                <a:cs typeface="Calibri" panose="020F0502020204030204" pitchFamily="34" charset="0"/>
              </a:rPr>
              <a:t>Well known elements are hydrogen, oxygen, iron or lead. When two elements get together, they form a compound. For example, water has two atoms of hydrogen and one atom of oxygen.</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100" dirty="0">
                <a:effectLst/>
                <a:latin typeface="Calibri" panose="020F0502020204030204" pitchFamily="34" charset="0"/>
                <a:ea typeface="Calibri" panose="020F0502020204030204" pitchFamily="34" charset="0"/>
                <a:cs typeface="Calibri" panose="020F0502020204030204" pitchFamily="34" charset="0"/>
              </a:rPr>
              <a:t> </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100" dirty="0">
                <a:effectLst/>
                <a:latin typeface="Calibri" panose="020F0502020204030204" pitchFamily="34" charset="0"/>
                <a:ea typeface="Calibri" panose="020F0502020204030204" pitchFamily="34" charset="0"/>
                <a:cs typeface="Calibri" panose="020F0502020204030204" pitchFamily="34" charset="0"/>
              </a:rPr>
              <a:t>Atoms all have about the same size, but they have different weights. Plutonium is one of the heaviest atoms, about 200 times heavier than hydrogen, which is the lightest element.</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100" dirty="0">
                <a:effectLst/>
                <a:latin typeface="Calibri" panose="020F0502020204030204" pitchFamily="34" charset="0"/>
                <a:ea typeface="Calibri" panose="020F0502020204030204" pitchFamily="34" charset="0"/>
                <a:cs typeface="Calibri" panose="020F0502020204030204" pitchFamily="34" charset="0"/>
              </a:rPr>
              <a:t> </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u="sng" kern="100" dirty="0">
                <a:effectLst/>
                <a:latin typeface="Calibri" panose="020F0502020204030204" pitchFamily="34" charset="0"/>
                <a:ea typeface="Calibri" panose="020F0502020204030204" pitchFamily="34" charset="0"/>
                <a:cs typeface="Calibri" panose="020F0502020204030204" pitchFamily="34" charset="0"/>
              </a:rPr>
              <a:t>Parts of the Atom</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100" dirty="0">
                <a:effectLst/>
                <a:latin typeface="Calibri" panose="020F0502020204030204" pitchFamily="34" charset="0"/>
                <a:ea typeface="Calibri" panose="020F0502020204030204" pitchFamily="34" charset="0"/>
                <a:cs typeface="Calibri" panose="020F0502020204030204" pitchFamily="34" charset="0"/>
              </a:rPr>
              <a:t> </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100" dirty="0">
                <a:effectLst/>
                <a:latin typeface="Calibri" panose="020F0502020204030204" pitchFamily="34" charset="0"/>
                <a:ea typeface="Calibri" panose="020F0502020204030204" pitchFamily="34" charset="0"/>
                <a:cs typeface="Calibri" panose="020F0502020204030204" pitchFamily="34" charset="0"/>
              </a:rPr>
              <a:t>An atom consists of three parts: protons, neutrons, electrons.</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100" dirty="0">
                <a:effectLst/>
                <a:latin typeface="Calibri" panose="020F0502020204030204" pitchFamily="34" charset="0"/>
                <a:ea typeface="Calibri" panose="020F0502020204030204" pitchFamily="34" charset="0"/>
                <a:cs typeface="Calibri" panose="020F0502020204030204" pitchFamily="34" charset="0"/>
              </a:rPr>
              <a:t> </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dirty="0">
                <a:effectLst/>
                <a:latin typeface="Calibri" panose="020F0502020204030204" pitchFamily="34" charset="0"/>
                <a:ea typeface="Calibri" panose="020F0502020204030204" pitchFamily="34" charset="0"/>
              </a:rPr>
              <a:t>Protons and neutrons are in the center of an atom, which is called the nucleus. It is very small if you compare it with the whole atom and it has almost all of an atom’s mass. If an atom had a diameter of about 6 km the nucleus would only be as big as a tennis ball. The rest of the atom outside the nucleus is mostly empty.</a:t>
            </a:r>
            <a:endParaRPr lang="en-US" sz="2000" dirty="0">
              <a:solidFill>
                <a:schemeClr val="tx1">
                  <a:lumMod val="65000"/>
                  <a:lumOff val="35000"/>
                </a:schemeClr>
              </a:solidFill>
              <a:latin typeface="+mn-lt"/>
              <a:ea typeface="+mn-ea"/>
              <a:cs typeface="+mn-cs"/>
            </a:endParaRPr>
          </a:p>
        </p:txBody>
      </p:sp>
    </p:spTree>
    <p:extLst>
      <p:ext uri="{BB962C8B-B14F-4D97-AF65-F5344CB8AC3E}">
        <p14:creationId xmlns:p14="http://schemas.microsoft.com/office/powerpoint/2010/main" val="39076287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AB825C4-F3AB-FB0A-0F01-1F4FD121331F}"/>
              </a:ext>
            </a:extLst>
          </p:cNvPr>
          <p:cNvSpPr>
            <a:spLocks noGrp="1"/>
          </p:cNvSpPr>
          <p:nvPr>
            <p:ph type="title"/>
          </p:nvPr>
        </p:nvSpPr>
        <p:spPr>
          <a:xfrm>
            <a:off x="997527" y="249382"/>
            <a:ext cx="10792691" cy="6483927"/>
          </a:xfrm>
        </p:spPr>
        <p:txBody>
          <a:bodyPr>
            <a:normAutofit fontScale="90000"/>
          </a:bodyPr>
          <a:lstStyle/>
          <a:p>
            <a:pPr>
              <a:lnSpc>
                <a:spcPct val="107000"/>
              </a:lnSpc>
              <a:spcAft>
                <a:spcPts val="800"/>
              </a:spcAft>
            </a:pPr>
            <a:r>
              <a:rPr lang="en-US" sz="1800" kern="100" dirty="0">
                <a:effectLst/>
                <a:latin typeface="Calibri" panose="020F0502020204030204" pitchFamily="34" charset="0"/>
                <a:ea typeface="Calibri" panose="020F0502020204030204" pitchFamily="34" charset="0"/>
                <a:cs typeface="Calibri" panose="020F0502020204030204" pitchFamily="34" charset="0"/>
              </a:rPr>
              <a:t>Electrons fly around in an atom very, very quickly. They have almost no mass and travel around the nucleus millions of times every second.</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100" dirty="0">
                <a:effectLst/>
                <a:latin typeface="Calibri" panose="020F0502020204030204" pitchFamily="34" charset="0"/>
                <a:ea typeface="Calibri" panose="020F0502020204030204" pitchFamily="34" charset="0"/>
                <a:cs typeface="Calibri" panose="020F0502020204030204" pitchFamily="34" charset="0"/>
              </a:rPr>
              <a:t> </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100" dirty="0">
                <a:effectLst/>
                <a:latin typeface="Calibri" panose="020F0502020204030204" pitchFamily="34" charset="0"/>
                <a:ea typeface="Calibri" panose="020F0502020204030204" pitchFamily="34" charset="0"/>
                <a:cs typeface="Calibri" panose="020F0502020204030204" pitchFamily="34" charset="0"/>
              </a:rPr>
              <a:t>The parts of an atom have electrical charges. Each proton carries a positive electrical charge, and each electron has a negative electrical charge. Neutrons have no charge. In most cases an atom has the same number of protons and electrons. It is electrically neutral.</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100" dirty="0">
                <a:effectLst/>
                <a:latin typeface="Calibri" panose="020F0502020204030204" pitchFamily="34" charset="0"/>
                <a:ea typeface="Calibri" panose="020F0502020204030204" pitchFamily="34" charset="0"/>
                <a:cs typeface="Calibri" panose="020F0502020204030204" pitchFamily="34" charset="0"/>
              </a:rPr>
              <a:t> </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100" dirty="0">
                <a:effectLst/>
                <a:latin typeface="Calibri" panose="020F0502020204030204" pitchFamily="34" charset="0"/>
                <a:ea typeface="Calibri" panose="020F0502020204030204" pitchFamily="34" charset="0"/>
                <a:cs typeface="Calibri" panose="020F0502020204030204" pitchFamily="34" charset="0"/>
              </a:rPr>
              <a:t>The energy of the nucleus keeps the electron inside the atom—just like the Earth keeps the moon in its orbit. But electrons have energy themselves. They want to break away from the nucleus. If an electron has a lot of energy, it moves around farther away from the nucleus.</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100" dirty="0">
                <a:effectLst/>
                <a:latin typeface="Calibri" panose="020F0502020204030204" pitchFamily="34" charset="0"/>
                <a:ea typeface="Calibri" panose="020F0502020204030204" pitchFamily="34" charset="0"/>
                <a:cs typeface="Calibri" panose="020F0502020204030204" pitchFamily="34" charset="0"/>
              </a:rPr>
              <a:t> </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100" dirty="0">
                <a:effectLst/>
                <a:latin typeface="Calibri" panose="020F0502020204030204" pitchFamily="34" charset="0"/>
                <a:ea typeface="Calibri" panose="020F0502020204030204" pitchFamily="34" charset="0"/>
                <a:cs typeface="Calibri" panose="020F0502020204030204" pitchFamily="34" charset="0"/>
              </a:rPr>
              <a:t>Electrons move around the nucleus in up to seven round paths, called shells. The first shell is closest to the nucleus. It can hold two electrons. The second shell can hold 8, the third 18 and the fourth 32 electrons. In most atoms, the outer shells are never completely filled with electrons. The inner electrons travel fastest, the outer ones are the slowest.</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100" dirty="0">
                <a:effectLst/>
                <a:latin typeface="Calibri" panose="020F0502020204030204" pitchFamily="34" charset="0"/>
                <a:ea typeface="Calibri" panose="020F0502020204030204" pitchFamily="34" charset="0"/>
                <a:cs typeface="Calibri" panose="020F0502020204030204" pitchFamily="34" charset="0"/>
              </a:rPr>
              <a:t> </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u="sng" kern="100" dirty="0">
                <a:effectLst/>
                <a:latin typeface="Calibri" panose="020F0502020204030204" pitchFamily="34" charset="0"/>
                <a:ea typeface="Calibri" panose="020F0502020204030204" pitchFamily="34" charset="0"/>
                <a:cs typeface="Calibri" panose="020F0502020204030204" pitchFamily="34" charset="0"/>
              </a:rPr>
              <a:t>Properties of an Atom</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100" dirty="0">
                <a:effectLst/>
                <a:latin typeface="Calibri" panose="020F0502020204030204" pitchFamily="34" charset="0"/>
                <a:ea typeface="Calibri" panose="020F0502020204030204" pitchFamily="34" charset="0"/>
                <a:cs typeface="Calibri" panose="020F0502020204030204" pitchFamily="34" charset="0"/>
              </a:rPr>
              <a:t> </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b="1" kern="100" dirty="0">
                <a:effectLst/>
                <a:latin typeface="Calibri" panose="020F0502020204030204" pitchFamily="34" charset="0"/>
                <a:ea typeface="Calibri" panose="020F0502020204030204" pitchFamily="34" charset="0"/>
                <a:cs typeface="Calibri" panose="020F0502020204030204" pitchFamily="34" charset="0"/>
              </a:rPr>
              <a:t>Atomic Number</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dirty="0">
                <a:effectLst/>
                <a:latin typeface="Calibri" panose="020F0502020204030204" pitchFamily="34" charset="0"/>
                <a:ea typeface="Calibri" panose="020F0502020204030204" pitchFamily="34" charset="0"/>
              </a:rPr>
              <a:t>The atomic number tells you how many protons an atom has. For example, every hydrogen atom has the atomic number 1 because it only has 1 proton.</a:t>
            </a:r>
            <a:endParaRPr lang="en-US" sz="2000" dirty="0">
              <a:solidFill>
                <a:schemeClr val="tx1">
                  <a:lumMod val="65000"/>
                  <a:lumOff val="35000"/>
                </a:schemeClr>
              </a:solidFill>
              <a:latin typeface="+mn-lt"/>
              <a:ea typeface="+mn-ea"/>
              <a:cs typeface="+mn-cs"/>
            </a:endParaRPr>
          </a:p>
        </p:txBody>
      </p:sp>
    </p:spTree>
    <p:extLst>
      <p:ext uri="{BB962C8B-B14F-4D97-AF65-F5344CB8AC3E}">
        <p14:creationId xmlns:p14="http://schemas.microsoft.com/office/powerpoint/2010/main" val="35720852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D505166-B395-0315-3655-407A8CCE4887}"/>
              </a:ext>
            </a:extLst>
          </p:cNvPr>
          <p:cNvSpPr>
            <a:spLocks noGrp="1"/>
          </p:cNvSpPr>
          <p:nvPr>
            <p:ph type="title"/>
          </p:nvPr>
        </p:nvSpPr>
        <p:spPr>
          <a:xfrm>
            <a:off x="1025236" y="429498"/>
            <a:ext cx="10709564" cy="5944669"/>
          </a:xfrm>
        </p:spPr>
        <p:txBody>
          <a:bodyPr>
            <a:normAutofit fontScale="90000"/>
          </a:bodyPr>
          <a:lstStyle/>
          <a:p>
            <a:pPr>
              <a:lnSpc>
                <a:spcPct val="107000"/>
              </a:lnSpc>
              <a:spcAft>
                <a:spcPts val="800"/>
              </a:spcAft>
            </a:pPr>
            <a:r>
              <a:rPr lang="en-US" sz="1800" kern="100" dirty="0">
                <a:effectLst/>
                <a:latin typeface="Calibri" panose="020F0502020204030204" pitchFamily="34" charset="0"/>
                <a:ea typeface="Calibri" panose="020F0502020204030204" pitchFamily="34" charset="0"/>
                <a:cs typeface="Calibri" panose="020F0502020204030204" pitchFamily="34" charset="0"/>
              </a:rPr>
              <a:t>Elements that have atomic numbers of up to 92 can be found in nature; those over 92 are created by scientists in a laboratory.</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100" dirty="0">
                <a:effectLst/>
                <a:latin typeface="Calibri" panose="020F0502020204030204" pitchFamily="34" charset="0"/>
                <a:ea typeface="Calibri" panose="020F0502020204030204" pitchFamily="34" charset="0"/>
                <a:cs typeface="Calibri" panose="020F0502020204030204" pitchFamily="34" charset="0"/>
              </a:rPr>
              <a:t>The atomic number tells us where we can find an element in the periodic table. This table shows all the atoms in groups.</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b="1" kern="100" dirty="0">
                <a:effectLst/>
                <a:latin typeface="Calibri" panose="020F0502020204030204" pitchFamily="34" charset="0"/>
                <a:ea typeface="Calibri" panose="020F0502020204030204" pitchFamily="34" charset="0"/>
                <a:cs typeface="Calibri" panose="020F0502020204030204" pitchFamily="34" charset="0"/>
              </a:rPr>
              <a:t>Atomic Mass</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100" dirty="0">
                <a:effectLst/>
                <a:latin typeface="Calibri" panose="020F0502020204030204" pitchFamily="34" charset="0"/>
                <a:ea typeface="Calibri" panose="020F0502020204030204" pitchFamily="34" charset="0"/>
                <a:cs typeface="Calibri" panose="020F0502020204030204" pitchFamily="34" charset="0"/>
              </a:rPr>
              <a:t>The atomic mass is the number of protons and neutrons in an atom. Although all atoms of the same element have the same number of protons, they sometimes have more neutrons. </a:t>
            </a:r>
            <a:br>
              <a:rPr lang="en-US" sz="1800" kern="100" dirty="0">
                <a:effectLst/>
                <a:latin typeface="Calibri" panose="020F0502020204030204" pitchFamily="34" charset="0"/>
                <a:ea typeface="Calibri" panose="020F0502020204030204" pitchFamily="34" charset="0"/>
                <a:cs typeface="Calibri" panose="020F0502020204030204" pitchFamily="34" charset="0"/>
              </a:rPr>
            </a:br>
            <a:r>
              <a:rPr lang="en-US" sz="1800" kern="100" dirty="0">
                <a:effectLst/>
                <a:latin typeface="Calibri" panose="020F0502020204030204" pitchFamily="34" charset="0"/>
                <a:ea typeface="Calibri" panose="020F0502020204030204" pitchFamily="34" charset="0"/>
                <a:cs typeface="Calibri" panose="020F0502020204030204" pitchFamily="34" charset="0"/>
              </a:rPr>
              <a:t>Such atoms are called </a:t>
            </a:r>
            <a:r>
              <a:rPr lang="en-US" sz="1800" u="sng" kern="100" dirty="0">
                <a:effectLst/>
                <a:latin typeface="Calibri" panose="020F0502020204030204" pitchFamily="34" charset="0"/>
                <a:ea typeface="Calibri" panose="020F0502020204030204" pitchFamily="34" charset="0"/>
                <a:cs typeface="Calibri" panose="020F0502020204030204" pitchFamily="34" charset="0"/>
              </a:rPr>
              <a:t>isotopes</a:t>
            </a:r>
            <a:r>
              <a:rPr lang="en-US" sz="1800" kern="100" dirty="0">
                <a:effectLst/>
                <a:latin typeface="Calibri" panose="020F0502020204030204" pitchFamily="34" charset="0"/>
                <a:ea typeface="Calibri" panose="020F0502020204030204" pitchFamily="34" charset="0"/>
                <a:cs typeface="Calibri" panose="020F0502020204030204" pitchFamily="34" charset="0"/>
              </a:rPr>
              <a:t>.</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100" dirty="0">
                <a:effectLst/>
                <a:latin typeface="Calibri" panose="020F0502020204030204" pitchFamily="34" charset="0"/>
                <a:ea typeface="Calibri" panose="020F0502020204030204" pitchFamily="34" charset="0"/>
                <a:cs typeface="Calibri" panose="020F0502020204030204" pitchFamily="34" charset="0"/>
              </a:rPr>
              <a:t>For example, hydrogen has three isotopes. Most of the time a hydrogen atom has one proton and one neutron. Sometimes you can find hydrogen isotopes that have two or three neutrons, but they too have only one proton.</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100" dirty="0">
                <a:effectLst/>
                <a:latin typeface="Calibri" panose="020F0502020204030204" pitchFamily="34" charset="0"/>
                <a:ea typeface="Calibri" panose="020F0502020204030204" pitchFamily="34" charset="0"/>
                <a:cs typeface="Calibri" panose="020F0502020204030204" pitchFamily="34" charset="0"/>
              </a:rPr>
              <a:t>In most lighter elements the nucleus of each atom has the same number of protons and neutrons. but heavier elements have more neutrons than protons. Uranium, for example, has 92 protons and 146 neutrons. Its atomic mass is 238.</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dirty="0">
                <a:effectLst/>
                <a:latin typeface="Calibri" panose="020F0502020204030204" pitchFamily="34" charset="0"/>
                <a:ea typeface="Calibri" panose="020F0502020204030204" pitchFamily="34" charset="0"/>
              </a:rPr>
              <a:t>The atomic mass is never a whole number, because scientists do not just add protons and neutrons together. They use a complicated formula.</a:t>
            </a:r>
            <a:endParaRPr lang="en-US" sz="2000" dirty="0">
              <a:solidFill>
                <a:schemeClr val="tx1">
                  <a:lumMod val="65000"/>
                  <a:lumOff val="35000"/>
                </a:schemeClr>
              </a:solidFill>
              <a:latin typeface="+mn-lt"/>
              <a:ea typeface="+mn-ea"/>
              <a:cs typeface="+mn-cs"/>
            </a:endParaRPr>
          </a:p>
        </p:txBody>
      </p:sp>
    </p:spTree>
    <p:extLst>
      <p:ext uri="{BB962C8B-B14F-4D97-AF65-F5344CB8AC3E}">
        <p14:creationId xmlns:p14="http://schemas.microsoft.com/office/powerpoint/2010/main" val="11987987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AB825C4-F3AB-FB0A-0F01-1F4FD121331F}"/>
              </a:ext>
            </a:extLst>
          </p:cNvPr>
          <p:cNvSpPr>
            <a:spLocks noGrp="1"/>
          </p:cNvSpPr>
          <p:nvPr>
            <p:ph type="title"/>
          </p:nvPr>
        </p:nvSpPr>
        <p:spPr>
          <a:xfrm>
            <a:off x="997527" y="96982"/>
            <a:ext cx="10792691" cy="6761018"/>
          </a:xfrm>
        </p:spPr>
        <p:txBody>
          <a:bodyPr>
            <a:normAutofit fontScale="90000"/>
          </a:bodyPr>
          <a:lstStyle/>
          <a:p>
            <a:pPr>
              <a:lnSpc>
                <a:spcPct val="107000"/>
              </a:lnSpc>
              <a:spcAft>
                <a:spcPts val="800"/>
              </a:spcAft>
            </a:pPr>
            <a:r>
              <a:rPr lang="en-US" sz="1800" b="1" kern="100" dirty="0">
                <a:effectLst/>
                <a:latin typeface="Calibri" panose="020F0502020204030204" pitchFamily="34" charset="0"/>
                <a:ea typeface="Calibri" panose="020F0502020204030204" pitchFamily="34" charset="0"/>
                <a:cs typeface="Calibri" panose="020F0502020204030204" pitchFamily="34" charset="0"/>
              </a:rPr>
              <a:t>Electric charge</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100" dirty="0">
                <a:effectLst/>
                <a:latin typeface="Calibri" panose="020F0502020204030204" pitchFamily="34" charset="0"/>
                <a:ea typeface="Calibri" panose="020F0502020204030204" pitchFamily="34" charset="0"/>
                <a:cs typeface="Calibri" panose="020F0502020204030204" pitchFamily="34" charset="0"/>
              </a:rPr>
              <a:t>Normally, an atom is electrically neutral. But it can gain or lose electrons when it crashes with other atoms. Atoms that gain or lose electrons are called ions. They have an electric charge.</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br>
              <a:rPr lang="it-IT" sz="13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100" dirty="0">
                <a:effectLst/>
                <a:latin typeface="Calibri" panose="020F0502020204030204" pitchFamily="34" charset="0"/>
                <a:ea typeface="Calibri" panose="020F0502020204030204" pitchFamily="34" charset="0"/>
                <a:cs typeface="Calibri" panose="020F0502020204030204" pitchFamily="34" charset="0"/>
              </a:rPr>
              <a:t>Atoms that lose electrons become positive ions; atoms that win electrons become negative ions.</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br>
              <a:rPr lang="it-IT" sz="13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b="1" kern="100" dirty="0">
                <a:effectLst/>
                <a:latin typeface="Calibri" panose="020F0502020204030204" pitchFamily="34" charset="0"/>
                <a:ea typeface="Calibri" panose="020F0502020204030204" pitchFamily="34" charset="0"/>
                <a:cs typeface="Calibri" panose="020F0502020204030204" pitchFamily="34" charset="0"/>
              </a:rPr>
              <a:t>Radioactivity</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100" dirty="0">
                <a:effectLst/>
                <a:latin typeface="Calibri" panose="020F0502020204030204" pitchFamily="34" charset="0"/>
                <a:ea typeface="Calibri" panose="020F0502020204030204" pitchFamily="34" charset="0"/>
                <a:cs typeface="Calibri" panose="020F0502020204030204" pitchFamily="34" charset="0"/>
              </a:rPr>
              <a:t>In some atoms the nucleus can change naturally. Such an atom is radioactive. When a nucleus changes it produces rays.</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br>
              <a:rPr lang="it-IT" sz="13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100" dirty="0">
                <a:effectLst/>
                <a:latin typeface="Calibri" panose="020F0502020204030204" pitchFamily="34" charset="0"/>
                <a:ea typeface="Calibri" panose="020F0502020204030204" pitchFamily="34" charset="0"/>
                <a:cs typeface="Calibri" panose="020F0502020204030204" pitchFamily="34" charset="0"/>
              </a:rPr>
              <a:t>In nature, there are some elements that are radioactive, like uranium or radium. In labs scientists can produce radioactivity by bombarding atoms with smaller particles.</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br>
              <a:rPr lang="it-IT" sz="13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b="1" kern="100" dirty="0">
                <a:effectLst/>
                <a:latin typeface="Calibri" panose="020F0502020204030204" pitchFamily="34" charset="0"/>
                <a:ea typeface="Calibri" panose="020F0502020204030204" pitchFamily="34" charset="0"/>
                <a:cs typeface="Calibri" panose="020F0502020204030204" pitchFamily="34" charset="0"/>
              </a:rPr>
              <a:t>Atomic energy</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100" dirty="0">
                <a:effectLst/>
                <a:latin typeface="Calibri" panose="020F0502020204030204" pitchFamily="34" charset="0"/>
                <a:ea typeface="Calibri" panose="020F0502020204030204" pitchFamily="34" charset="0"/>
                <a:cs typeface="Calibri" panose="020F0502020204030204" pitchFamily="34" charset="0"/>
              </a:rPr>
              <a:t>In the 1930</a:t>
            </a:r>
            <a:r>
              <a:rPr lang="en-US" sz="1800" kern="100" cap="none" dirty="0">
                <a:effectLst/>
                <a:latin typeface="Calibri" panose="020F0502020204030204" pitchFamily="34" charset="0"/>
                <a:ea typeface="Calibri" panose="020F0502020204030204" pitchFamily="34" charset="0"/>
                <a:cs typeface="Calibri" panose="020F0502020204030204" pitchFamily="34" charset="0"/>
              </a:rPr>
              <a:t>s</a:t>
            </a:r>
            <a:r>
              <a:rPr lang="en-US" sz="1800" kern="100" dirty="0">
                <a:effectLst/>
                <a:latin typeface="Calibri" panose="020F0502020204030204" pitchFamily="34" charset="0"/>
                <a:ea typeface="Calibri" panose="020F0502020204030204" pitchFamily="34" charset="0"/>
                <a:cs typeface="Calibri" panose="020F0502020204030204" pitchFamily="34" charset="0"/>
              </a:rPr>
              <a:t> and 40</a:t>
            </a:r>
            <a:r>
              <a:rPr lang="en-US" sz="1800" kern="100" cap="none" dirty="0">
                <a:effectLst/>
                <a:latin typeface="Calibri" panose="020F0502020204030204" pitchFamily="34" charset="0"/>
                <a:ea typeface="Calibri" panose="020F0502020204030204" pitchFamily="34" charset="0"/>
                <a:cs typeface="Calibri" panose="020F0502020204030204" pitchFamily="34" charset="0"/>
              </a:rPr>
              <a:t>s</a:t>
            </a:r>
            <a:r>
              <a:rPr lang="en-US" sz="1800" kern="100" dirty="0">
                <a:effectLst/>
                <a:latin typeface="Calibri" panose="020F0502020204030204" pitchFamily="34" charset="0"/>
                <a:ea typeface="Calibri" panose="020F0502020204030204" pitchFamily="34" charset="0"/>
                <a:cs typeface="Calibri" panose="020F0502020204030204" pitchFamily="34" charset="0"/>
              </a:rPr>
              <a:t> scientists found out that if they bombarded a uranium atom with a neutron the nucleus would split up into two parts. When this happens, energy is set free. We call this nuclear fission.</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br>
              <a:rPr lang="it-IT" sz="13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100" dirty="0">
                <a:effectLst/>
                <a:latin typeface="Calibri" panose="020F0502020204030204" pitchFamily="34" charset="0"/>
                <a:ea typeface="Calibri" panose="020F0502020204030204" pitchFamily="34" charset="0"/>
                <a:cs typeface="Calibri" panose="020F0502020204030204" pitchFamily="34" charset="0"/>
              </a:rPr>
              <a:t>Fission was first used in atomic bombs that the Americans dropped over Japan to end the Second World War. The bombs released so much energy that they killed hundreds of thousands of people. Later on, scientists found out how this energy could be used in a peaceful way.</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br>
              <a:rPr lang="it-IT" sz="13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dirty="0">
                <a:effectLst/>
                <a:latin typeface="Calibri" panose="020F0502020204030204" pitchFamily="34" charset="0"/>
                <a:ea typeface="Calibri" panose="020F0502020204030204" pitchFamily="34" charset="0"/>
              </a:rPr>
              <a:t>In the 1950</a:t>
            </a:r>
            <a:r>
              <a:rPr lang="en-US" sz="1800" cap="none" dirty="0">
                <a:effectLst/>
                <a:latin typeface="Calibri" panose="020F0502020204030204" pitchFamily="34" charset="0"/>
                <a:ea typeface="Calibri" panose="020F0502020204030204" pitchFamily="34" charset="0"/>
              </a:rPr>
              <a:t>s</a:t>
            </a:r>
            <a:r>
              <a:rPr lang="en-US" sz="1800" dirty="0">
                <a:effectLst/>
                <a:latin typeface="Calibri" panose="020F0502020204030204" pitchFamily="34" charset="0"/>
                <a:ea typeface="Calibri" panose="020F0502020204030204" pitchFamily="34" charset="0"/>
              </a:rPr>
              <a:t> the first atomic reactors were built. They produced energy by splitting atoms.</a:t>
            </a:r>
            <a:r>
              <a:rPr lang="it-IT" sz="800" dirty="0">
                <a:effectLst/>
              </a:rPr>
              <a:t> </a:t>
            </a:r>
            <a:endParaRPr lang="en-US" sz="2000" dirty="0">
              <a:solidFill>
                <a:schemeClr val="tx1">
                  <a:lumMod val="65000"/>
                  <a:lumOff val="35000"/>
                </a:schemeClr>
              </a:solidFill>
              <a:latin typeface="+mn-lt"/>
              <a:ea typeface="+mn-ea"/>
              <a:cs typeface="+mn-cs"/>
            </a:endParaRPr>
          </a:p>
        </p:txBody>
      </p:sp>
    </p:spTree>
    <p:extLst>
      <p:ext uri="{BB962C8B-B14F-4D97-AF65-F5344CB8AC3E}">
        <p14:creationId xmlns:p14="http://schemas.microsoft.com/office/powerpoint/2010/main" val="12217899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AB825C4-F3AB-FB0A-0F01-1F4FD121331F}"/>
              </a:ext>
            </a:extLst>
          </p:cNvPr>
          <p:cNvSpPr>
            <a:spLocks noGrp="1"/>
          </p:cNvSpPr>
          <p:nvPr>
            <p:ph type="title"/>
          </p:nvPr>
        </p:nvSpPr>
        <p:spPr>
          <a:xfrm>
            <a:off x="997527" y="69267"/>
            <a:ext cx="10792691" cy="6677897"/>
          </a:xfrm>
        </p:spPr>
        <p:txBody>
          <a:bodyPr>
            <a:normAutofit fontScale="90000"/>
          </a:bodyPr>
          <a:lstStyle/>
          <a:p>
            <a:pPr>
              <a:lnSpc>
                <a:spcPct val="107000"/>
              </a:lnSpc>
              <a:spcAft>
                <a:spcPts val="800"/>
              </a:spcAft>
            </a:pPr>
            <a:r>
              <a:rPr lang="en-US" sz="1800" u="sng" kern="100" dirty="0">
                <a:effectLst/>
                <a:latin typeface="Calibri" panose="020F0502020204030204" pitchFamily="34" charset="0"/>
                <a:ea typeface="Calibri" panose="020F0502020204030204" pitchFamily="34" charset="0"/>
                <a:cs typeface="Calibri" panose="020F0502020204030204" pitchFamily="34" charset="0"/>
              </a:rPr>
              <a:t>Compounds</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100" dirty="0">
                <a:effectLst/>
                <a:latin typeface="Calibri" panose="020F0502020204030204" pitchFamily="34" charset="0"/>
                <a:ea typeface="Calibri" panose="020F0502020204030204" pitchFamily="34" charset="0"/>
                <a:cs typeface="Calibri" panose="020F0502020204030204" pitchFamily="34" charset="0"/>
              </a:rPr>
              <a:t> </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100" dirty="0">
                <a:effectLst/>
                <a:latin typeface="Calibri" panose="020F0502020204030204" pitchFamily="34" charset="0"/>
                <a:ea typeface="Calibri" panose="020F0502020204030204" pitchFamily="34" charset="0"/>
                <a:cs typeface="Calibri" panose="020F0502020204030204" pitchFamily="34" charset="0"/>
              </a:rPr>
              <a:t>Compounds are groups of two or more elements that are tied together. They are created when two different atoms share the same electron or when electrons travel from one atom to another.</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100" dirty="0">
                <a:effectLst/>
                <a:latin typeface="Calibri" panose="020F0502020204030204" pitchFamily="34" charset="0"/>
                <a:ea typeface="Calibri" panose="020F0502020204030204" pitchFamily="34" charset="0"/>
                <a:cs typeface="Calibri" panose="020F0502020204030204" pitchFamily="34" charset="0"/>
              </a:rPr>
              <a:t> </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100" dirty="0">
                <a:effectLst/>
                <a:latin typeface="Calibri" panose="020F0502020204030204" pitchFamily="34" charset="0"/>
                <a:ea typeface="Calibri" panose="020F0502020204030204" pitchFamily="34" charset="0"/>
                <a:cs typeface="Calibri" panose="020F0502020204030204" pitchFamily="34" charset="0"/>
              </a:rPr>
              <a:t>Every compound has certain features and a chemical formula. Water, for example, is a compound that has two hydrogen atoms and one oxygen atom in it. Its chemical formula is </a:t>
            </a:r>
            <a:r>
              <a:rPr lang="en-US" sz="1800" b="1" kern="100" dirty="0">
                <a:effectLst/>
                <a:latin typeface="Calibri" panose="020F0502020204030204" pitchFamily="34" charset="0"/>
                <a:ea typeface="Calibri" panose="020F0502020204030204" pitchFamily="34" charset="0"/>
                <a:cs typeface="Calibri" panose="020F0502020204030204" pitchFamily="34" charset="0"/>
              </a:rPr>
              <a:t>H2O</a:t>
            </a:r>
            <a:r>
              <a:rPr lang="en-US" sz="1800" kern="100" dirty="0">
                <a:effectLst/>
                <a:latin typeface="Calibri" panose="020F0502020204030204" pitchFamily="34" charset="0"/>
                <a:ea typeface="Calibri" panose="020F0502020204030204" pitchFamily="34" charset="0"/>
                <a:cs typeface="Calibri" panose="020F0502020204030204" pitchFamily="34" charset="0"/>
              </a:rPr>
              <a:t>. When sodium (</a:t>
            </a:r>
            <a:r>
              <a:rPr lang="en-US" sz="1800" b="1" kern="100" dirty="0">
                <a:effectLst/>
                <a:latin typeface="Calibri" panose="020F0502020204030204" pitchFamily="34" charset="0"/>
                <a:ea typeface="Calibri" panose="020F0502020204030204" pitchFamily="34" charset="0"/>
                <a:cs typeface="Calibri" panose="020F0502020204030204" pitchFamily="34" charset="0"/>
              </a:rPr>
              <a:t>Na</a:t>
            </a:r>
            <a:r>
              <a:rPr lang="en-US" sz="1800" kern="100" dirty="0">
                <a:effectLst/>
                <a:latin typeface="Calibri" panose="020F0502020204030204" pitchFamily="34" charset="0"/>
                <a:ea typeface="Calibri" panose="020F0502020204030204" pitchFamily="34" charset="0"/>
                <a:cs typeface="Calibri" panose="020F0502020204030204" pitchFamily="34" charset="0"/>
              </a:rPr>
              <a:t>) combines with chlorine (</a:t>
            </a:r>
            <a:r>
              <a:rPr lang="en-US" sz="1800" b="1" kern="100" dirty="0">
                <a:effectLst/>
                <a:latin typeface="Calibri" panose="020F0502020204030204" pitchFamily="34" charset="0"/>
                <a:ea typeface="Calibri" panose="020F0502020204030204" pitchFamily="34" charset="0"/>
                <a:cs typeface="Calibri" panose="020F0502020204030204" pitchFamily="34" charset="0"/>
              </a:rPr>
              <a:t>Cl</a:t>
            </a:r>
            <a:r>
              <a:rPr lang="en-US" sz="1800" kern="100" dirty="0">
                <a:effectLst/>
                <a:latin typeface="Calibri" panose="020F0502020204030204" pitchFamily="34" charset="0"/>
                <a:ea typeface="Calibri" panose="020F0502020204030204" pitchFamily="34" charset="0"/>
                <a:cs typeface="Calibri" panose="020F0502020204030204" pitchFamily="34" charset="0"/>
              </a:rPr>
              <a:t>) you get a compound called salt (</a:t>
            </a:r>
            <a:r>
              <a:rPr lang="en-US" sz="1800" b="1" kern="100" dirty="0">
                <a:effectLst/>
                <a:latin typeface="Calibri" panose="020F0502020204030204" pitchFamily="34" charset="0"/>
                <a:ea typeface="Calibri" panose="020F0502020204030204" pitchFamily="34" charset="0"/>
                <a:cs typeface="Calibri" panose="020F0502020204030204" pitchFamily="34" charset="0"/>
              </a:rPr>
              <a:t>NaCl</a:t>
            </a:r>
            <a:r>
              <a:rPr lang="en-US" sz="1800" kern="100" dirty="0">
                <a:effectLst/>
                <a:latin typeface="Calibri" panose="020F0502020204030204" pitchFamily="34" charset="0"/>
                <a:ea typeface="Calibri" panose="020F0502020204030204" pitchFamily="34" charset="0"/>
                <a:cs typeface="Calibri" panose="020F0502020204030204" pitchFamily="34" charset="0"/>
              </a:rPr>
              <a:t>). Carbon and hydrogen atoms form methane, or natural gas (</a:t>
            </a:r>
            <a:r>
              <a:rPr lang="en-US" sz="1800" b="1" kern="100" dirty="0">
                <a:effectLst/>
                <a:latin typeface="Calibri" panose="020F0502020204030204" pitchFamily="34" charset="0"/>
                <a:ea typeface="Calibri" panose="020F0502020204030204" pitchFamily="34" charset="0"/>
                <a:cs typeface="Calibri" panose="020F0502020204030204" pitchFamily="34" charset="0"/>
              </a:rPr>
              <a:t>CH4</a:t>
            </a:r>
            <a:r>
              <a:rPr lang="en-US" sz="1800" kern="100" dirty="0">
                <a:effectLst/>
                <a:latin typeface="Calibri" panose="020F0502020204030204" pitchFamily="34" charset="0"/>
                <a:ea typeface="Calibri" panose="020F0502020204030204" pitchFamily="34" charset="0"/>
                <a:cs typeface="Calibri" panose="020F0502020204030204" pitchFamily="34" charset="0"/>
              </a:rPr>
              <a:t>).</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100" dirty="0">
                <a:effectLst/>
                <a:latin typeface="Calibri" panose="020F0502020204030204" pitchFamily="34" charset="0"/>
                <a:ea typeface="Calibri" panose="020F0502020204030204" pitchFamily="34" charset="0"/>
                <a:cs typeface="Calibri" panose="020F0502020204030204" pitchFamily="34" charset="0"/>
              </a:rPr>
              <a:t> </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100" dirty="0">
                <a:effectLst/>
                <a:latin typeface="Calibri" panose="020F0502020204030204" pitchFamily="34" charset="0"/>
                <a:ea typeface="Calibri" panose="020F0502020204030204" pitchFamily="34" charset="0"/>
                <a:cs typeface="Calibri" panose="020F0502020204030204" pitchFamily="34" charset="0"/>
              </a:rPr>
              <a:t>Compounds can be divided into two groups: organic compounds always have carbon atoms in them. You can find them in all living creatures, in plants and in a lot of our food, for example sugar and fat. All other compounds are called inorganic compounds.</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100" dirty="0">
                <a:effectLst/>
                <a:latin typeface="Calibri" panose="020F0502020204030204" pitchFamily="34" charset="0"/>
                <a:ea typeface="Calibri" panose="020F0502020204030204" pitchFamily="34" charset="0"/>
                <a:cs typeface="Calibri" panose="020F0502020204030204" pitchFamily="34" charset="0"/>
              </a:rPr>
              <a:t> </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100" dirty="0">
                <a:effectLst/>
                <a:latin typeface="Calibri" panose="020F0502020204030204" pitchFamily="34" charset="0"/>
                <a:ea typeface="Calibri" panose="020F0502020204030204" pitchFamily="34" charset="0"/>
                <a:cs typeface="Calibri" panose="020F0502020204030204" pitchFamily="34" charset="0"/>
              </a:rPr>
              <a:t>Compounds can be solids, liquids, or gases. They may also turn into many different colors. </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100" dirty="0">
                <a:effectLst/>
                <a:latin typeface="Calibri" panose="020F0502020204030204" pitchFamily="34" charset="0"/>
                <a:ea typeface="Calibri" panose="020F0502020204030204" pitchFamily="34" charset="0"/>
                <a:cs typeface="Calibri" panose="020F0502020204030204" pitchFamily="34" charset="0"/>
              </a:rPr>
              <a:t>Some compounds react very quickly, others don’t react at all.</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100" dirty="0">
                <a:effectLst/>
                <a:latin typeface="Calibri" panose="020F0502020204030204" pitchFamily="34" charset="0"/>
                <a:ea typeface="Calibri" panose="020F0502020204030204" pitchFamily="34" charset="0"/>
                <a:cs typeface="Calibri" panose="020F0502020204030204" pitchFamily="34" charset="0"/>
              </a:rPr>
              <a:t> </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u="sng" kern="100" dirty="0">
                <a:effectLst/>
                <a:latin typeface="Calibri" panose="020F0502020204030204" pitchFamily="34" charset="0"/>
                <a:ea typeface="Calibri" panose="020F0502020204030204" pitchFamily="34" charset="0"/>
                <a:cs typeface="Calibri" panose="020F0502020204030204" pitchFamily="34" charset="0"/>
              </a:rPr>
              <a:t>Important Elements</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100" dirty="0">
                <a:effectLst/>
                <a:latin typeface="Calibri" panose="020F0502020204030204" pitchFamily="34" charset="0"/>
                <a:ea typeface="Calibri" panose="020F0502020204030204" pitchFamily="34" charset="0"/>
                <a:cs typeface="Calibri" panose="020F0502020204030204" pitchFamily="34" charset="0"/>
              </a:rPr>
              <a:t> </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b="1" kern="100" dirty="0">
                <a:effectLst/>
                <a:latin typeface="Calibri" panose="020F0502020204030204" pitchFamily="34" charset="0"/>
                <a:ea typeface="Calibri" panose="020F0502020204030204" pitchFamily="34" charset="0"/>
                <a:cs typeface="Calibri" panose="020F0502020204030204" pitchFamily="34" charset="0"/>
              </a:rPr>
              <a:t>Hydrogen</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dirty="0">
                <a:effectLst/>
                <a:latin typeface="Calibri" panose="020F0502020204030204" pitchFamily="34" charset="0"/>
                <a:ea typeface="Calibri" panose="020F0502020204030204" pitchFamily="34" charset="0"/>
              </a:rPr>
              <a:t>The hydrogen atom is the smallest that we know, and it has a very simple structure: one proton with a positive charge and one electron with a negative charge</a:t>
            </a:r>
            <a:endParaRPr lang="en-US" sz="2000" dirty="0">
              <a:solidFill>
                <a:schemeClr val="tx1">
                  <a:lumMod val="65000"/>
                  <a:lumOff val="35000"/>
                </a:schemeClr>
              </a:solidFill>
              <a:latin typeface="+mn-lt"/>
              <a:ea typeface="+mn-ea"/>
              <a:cs typeface="+mn-cs"/>
            </a:endParaRPr>
          </a:p>
        </p:txBody>
      </p:sp>
    </p:spTree>
    <p:extLst>
      <p:ext uri="{BB962C8B-B14F-4D97-AF65-F5344CB8AC3E}">
        <p14:creationId xmlns:p14="http://schemas.microsoft.com/office/powerpoint/2010/main" val="884822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D505166-B395-0315-3655-407A8CCE4887}"/>
              </a:ext>
            </a:extLst>
          </p:cNvPr>
          <p:cNvSpPr>
            <a:spLocks noGrp="1"/>
          </p:cNvSpPr>
          <p:nvPr>
            <p:ph type="title"/>
          </p:nvPr>
        </p:nvSpPr>
        <p:spPr>
          <a:xfrm>
            <a:off x="1025236" y="374078"/>
            <a:ext cx="10709564" cy="5860467"/>
          </a:xfrm>
        </p:spPr>
        <p:txBody>
          <a:bodyPr>
            <a:normAutofit fontScale="90000"/>
          </a:bodyPr>
          <a:lstStyle/>
          <a:p>
            <a:pPr>
              <a:lnSpc>
                <a:spcPct val="107000"/>
              </a:lnSpc>
              <a:spcAft>
                <a:spcPts val="800"/>
              </a:spcAft>
            </a:pPr>
            <a:r>
              <a:rPr lang="en-US" sz="1800" kern="100" dirty="0">
                <a:effectLst/>
                <a:latin typeface="Calibri" panose="020F0502020204030204" pitchFamily="34" charset="0"/>
                <a:ea typeface="Calibri" panose="020F0502020204030204" pitchFamily="34" charset="0"/>
                <a:cs typeface="Calibri" panose="020F0502020204030204" pitchFamily="34" charset="0"/>
              </a:rPr>
              <a:t>Hydrogen occurs as a gas that you can’t see and can’t smell. It is about 14 times lighter than air. When you combine two atoms of hydrogen with one atom of oxygen you get a water molecule </a:t>
            </a:r>
            <a:r>
              <a:rPr lang="en-US" sz="1800" b="1" kern="100" dirty="0">
                <a:effectLst/>
                <a:latin typeface="Calibri" panose="020F0502020204030204" pitchFamily="34" charset="0"/>
                <a:ea typeface="Calibri" panose="020F0502020204030204" pitchFamily="34" charset="0"/>
                <a:cs typeface="Calibri" panose="020F0502020204030204" pitchFamily="34" charset="0"/>
              </a:rPr>
              <a:t>H2O</a:t>
            </a:r>
            <a:r>
              <a:rPr lang="en-US" sz="1800" kern="100" dirty="0">
                <a:effectLst/>
                <a:latin typeface="Calibri" panose="020F0502020204030204" pitchFamily="34" charset="0"/>
                <a:ea typeface="Calibri" panose="020F0502020204030204" pitchFamily="34" charset="0"/>
                <a:cs typeface="Calibri" panose="020F0502020204030204" pitchFamily="34" charset="0"/>
              </a:rPr>
              <a:t>. Like nitrogen, hydrogen can also be condensed to a liquid that freezes at </a:t>
            </a:r>
            <a:r>
              <a:rPr lang="en-US" sz="1800" kern="100" dirty="0">
                <a:latin typeface="Calibri" panose="020F0502020204030204" pitchFamily="34" charset="0"/>
                <a:ea typeface="Calibri" panose="020F0502020204030204" pitchFamily="34" charset="0"/>
                <a:cs typeface="Calibri" panose="020F0502020204030204" pitchFamily="34" charset="0"/>
              </a:rPr>
              <a:t>-</a:t>
            </a:r>
            <a:r>
              <a:rPr lang="en-US" sz="1800" kern="100" dirty="0">
                <a:effectLst/>
                <a:latin typeface="Calibri" panose="020F0502020204030204" pitchFamily="34" charset="0"/>
                <a:ea typeface="Calibri" panose="020F0502020204030204" pitchFamily="34" charset="0"/>
                <a:cs typeface="Calibri" panose="020F0502020204030204" pitchFamily="34" charset="0"/>
              </a:rPr>
              <a:t>259°C (-434°F) and boils at -252°C (-423°F)</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100" dirty="0">
                <a:effectLst/>
                <a:latin typeface="Calibri" panose="020F0502020204030204" pitchFamily="34" charset="0"/>
                <a:ea typeface="Calibri" panose="020F0502020204030204" pitchFamily="34" charset="0"/>
                <a:cs typeface="Calibri" panose="020F0502020204030204" pitchFamily="34" charset="0"/>
              </a:rPr>
              <a:t> </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100" dirty="0">
                <a:effectLst/>
                <a:latin typeface="Calibri" panose="020F0502020204030204" pitchFamily="34" charset="0"/>
                <a:ea typeface="Calibri" panose="020F0502020204030204" pitchFamily="34" charset="0"/>
                <a:cs typeface="Calibri" panose="020F0502020204030204" pitchFamily="34" charset="0"/>
              </a:rPr>
              <a:t>Hydrogen is one of the most common elements in our universe. The sun and many stars are made of hydrogen. It can also be found in the earth’s crust. Hydrogen is in many compounds of animals and plants.</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100" dirty="0">
                <a:effectLst/>
                <a:latin typeface="Calibri" panose="020F0502020204030204" pitchFamily="34" charset="0"/>
                <a:ea typeface="Calibri" panose="020F0502020204030204" pitchFamily="34" charset="0"/>
                <a:cs typeface="Calibri" panose="020F0502020204030204" pitchFamily="34" charset="0"/>
              </a:rPr>
              <a:t> </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100" dirty="0">
                <a:effectLst/>
                <a:latin typeface="Calibri" panose="020F0502020204030204" pitchFamily="34" charset="0"/>
                <a:ea typeface="Calibri" panose="020F0502020204030204" pitchFamily="34" charset="0"/>
                <a:cs typeface="Calibri" panose="020F0502020204030204" pitchFamily="34" charset="0"/>
              </a:rPr>
              <a:t>Hydrocarbons are compounds that only have hydrogen and carbon in them, like petroleum, natural gas or plastic.</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100" dirty="0">
                <a:effectLst/>
                <a:latin typeface="Calibri" panose="020F0502020204030204" pitchFamily="34" charset="0"/>
                <a:ea typeface="Calibri" panose="020F0502020204030204" pitchFamily="34" charset="0"/>
                <a:cs typeface="Calibri" panose="020F0502020204030204" pitchFamily="34" charset="0"/>
              </a:rPr>
              <a:t> </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100" dirty="0">
                <a:effectLst/>
                <a:latin typeface="Calibri" panose="020F0502020204030204" pitchFamily="34" charset="0"/>
                <a:ea typeface="Calibri" panose="020F0502020204030204" pitchFamily="34" charset="0"/>
                <a:cs typeface="Calibri" panose="020F0502020204030204" pitchFamily="34" charset="0"/>
              </a:rPr>
              <a:t>Hydrogen has many uses. When two hydrogen atoms get together, they form a molecule and give off a lot of heat. That’s why, together with oxygen, hydrogen makes a good fuel. It, for example, powers the engines of space rockets. Power plants use hydrogen to produce energy. There are even cars that run on hydrogen fuel. When you add hydrogen to coal you can make petrol.</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100" dirty="0">
                <a:effectLst/>
                <a:latin typeface="Calibri" panose="020F0502020204030204" pitchFamily="34" charset="0"/>
                <a:ea typeface="Calibri" panose="020F0502020204030204" pitchFamily="34" charset="0"/>
                <a:cs typeface="Calibri" panose="020F0502020204030204" pitchFamily="34" charset="0"/>
              </a:rPr>
              <a:t> </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b="1" kern="100" dirty="0">
                <a:effectLst/>
                <a:latin typeface="Calibri" panose="020F0502020204030204" pitchFamily="34" charset="0"/>
                <a:ea typeface="Calibri" panose="020F0502020204030204" pitchFamily="34" charset="0"/>
                <a:cs typeface="Calibri" panose="020F0502020204030204" pitchFamily="34" charset="0"/>
              </a:rPr>
              <a:t>Helium</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dirty="0">
                <a:effectLst/>
                <a:latin typeface="Calibri" panose="020F0502020204030204" pitchFamily="34" charset="0"/>
                <a:ea typeface="Calibri" panose="020F0502020204030204" pitchFamily="34" charset="0"/>
              </a:rPr>
              <a:t>Helium is a light, colorless and odorless gas. It belongs to the group of noble gases because you cannot combine it with other elements. It has two protons and two neutrons.</a:t>
            </a:r>
            <a:endParaRPr lang="en-US" sz="2000" dirty="0">
              <a:solidFill>
                <a:schemeClr val="tx1">
                  <a:lumMod val="65000"/>
                  <a:lumOff val="35000"/>
                </a:schemeClr>
              </a:solidFill>
              <a:latin typeface="+mn-lt"/>
              <a:ea typeface="+mn-ea"/>
              <a:cs typeface="+mn-cs"/>
            </a:endParaRPr>
          </a:p>
        </p:txBody>
      </p:sp>
    </p:spTree>
    <p:extLst>
      <p:ext uri="{BB962C8B-B14F-4D97-AF65-F5344CB8AC3E}">
        <p14:creationId xmlns:p14="http://schemas.microsoft.com/office/powerpoint/2010/main" val="39281581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AB825C4-F3AB-FB0A-0F01-1F4FD121331F}"/>
              </a:ext>
            </a:extLst>
          </p:cNvPr>
          <p:cNvSpPr>
            <a:spLocks noGrp="1"/>
          </p:cNvSpPr>
          <p:nvPr>
            <p:ph type="title"/>
          </p:nvPr>
        </p:nvSpPr>
        <p:spPr>
          <a:xfrm>
            <a:off x="997527" y="304803"/>
            <a:ext cx="10792691" cy="5957454"/>
          </a:xfrm>
        </p:spPr>
        <p:txBody>
          <a:bodyPr>
            <a:normAutofit fontScale="90000"/>
          </a:bodyPr>
          <a:lstStyle/>
          <a:p>
            <a:pPr>
              <a:lnSpc>
                <a:spcPct val="107000"/>
              </a:lnSpc>
              <a:spcAft>
                <a:spcPts val="800"/>
              </a:spcAft>
            </a:pPr>
            <a:r>
              <a:rPr lang="en-US" sz="1800" kern="100" dirty="0">
                <a:effectLst/>
                <a:latin typeface="Calibri" panose="020F0502020204030204" pitchFamily="34" charset="0"/>
                <a:ea typeface="Calibri" panose="020F0502020204030204" pitchFamily="34" charset="0"/>
                <a:cs typeface="Calibri" panose="020F0502020204030204" pitchFamily="34" charset="0"/>
              </a:rPr>
              <a:t>Like hydrogen, we can find helium everywhere in our universe. On Earth, helium can be found in natural gas and in the atmosphere. It is so light that it rises and escapes into the atmosphere.</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100" dirty="0">
                <a:effectLst/>
                <a:latin typeface="Calibri" panose="020F0502020204030204" pitchFamily="34" charset="0"/>
                <a:ea typeface="Calibri" panose="020F0502020204030204" pitchFamily="34" charset="0"/>
                <a:cs typeface="Calibri" panose="020F0502020204030204" pitchFamily="34" charset="0"/>
              </a:rPr>
              <a:t> </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100" dirty="0">
                <a:effectLst/>
                <a:latin typeface="Calibri" panose="020F0502020204030204" pitchFamily="34" charset="0"/>
                <a:ea typeface="Calibri" panose="020F0502020204030204" pitchFamily="34" charset="0"/>
                <a:cs typeface="Calibri" panose="020F0502020204030204" pitchFamily="34" charset="0"/>
              </a:rPr>
              <a:t>Helium is used to fill balloons. They can rise very high because helium is lighter than air. It is also safer than hydrogen because it does not burn.</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100" dirty="0">
                <a:effectLst/>
                <a:latin typeface="Calibri" panose="020F0502020204030204" pitchFamily="34" charset="0"/>
                <a:ea typeface="Calibri" panose="020F0502020204030204" pitchFamily="34" charset="0"/>
                <a:cs typeface="Calibri" panose="020F0502020204030204" pitchFamily="34" charset="0"/>
              </a:rPr>
              <a:t> </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100" dirty="0">
                <a:effectLst/>
                <a:latin typeface="Calibri" panose="020F0502020204030204" pitchFamily="34" charset="0"/>
                <a:ea typeface="Calibri" panose="020F0502020204030204" pitchFamily="34" charset="0"/>
                <a:cs typeface="Calibri" panose="020F0502020204030204" pitchFamily="34" charset="0"/>
              </a:rPr>
              <a:t>People who suffer from asthma sometime inhale helium and oxygen because helium can enter the lungs more easily.</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100" dirty="0">
                <a:effectLst/>
                <a:latin typeface="Calibri" panose="020F0502020204030204" pitchFamily="34" charset="0"/>
                <a:ea typeface="Calibri" panose="020F0502020204030204" pitchFamily="34" charset="0"/>
                <a:cs typeface="Calibri" panose="020F0502020204030204" pitchFamily="34" charset="0"/>
              </a:rPr>
              <a:t> </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b="1" kern="100" dirty="0">
                <a:effectLst/>
                <a:latin typeface="Calibri" panose="020F0502020204030204" pitchFamily="34" charset="0"/>
                <a:ea typeface="Calibri" panose="020F0502020204030204" pitchFamily="34" charset="0"/>
                <a:cs typeface="Calibri" panose="020F0502020204030204" pitchFamily="34" charset="0"/>
              </a:rPr>
              <a:t>Nitrogen</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100" dirty="0">
                <a:effectLst/>
                <a:latin typeface="Calibri" panose="020F0502020204030204" pitchFamily="34" charset="0"/>
                <a:ea typeface="Calibri" panose="020F0502020204030204" pitchFamily="34" charset="0"/>
                <a:cs typeface="Calibri" panose="020F0502020204030204" pitchFamily="34" charset="0"/>
              </a:rPr>
              <a:t>Nitrogen is a colorless and odorless gas. It makes up about 78 % of the Earth’s atmosphere.</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100" dirty="0">
                <a:effectLst/>
                <a:latin typeface="Calibri" panose="020F0502020204030204" pitchFamily="34" charset="0"/>
                <a:ea typeface="Calibri" panose="020F0502020204030204" pitchFamily="34" charset="0"/>
                <a:cs typeface="Calibri" panose="020F0502020204030204" pitchFamily="34" charset="0"/>
              </a:rPr>
              <a:t> </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100" dirty="0">
                <a:effectLst/>
                <a:latin typeface="Calibri" panose="020F0502020204030204" pitchFamily="34" charset="0"/>
                <a:ea typeface="Calibri" panose="020F0502020204030204" pitchFamily="34" charset="0"/>
                <a:cs typeface="Calibri" panose="020F0502020204030204" pitchFamily="34" charset="0"/>
              </a:rPr>
              <a:t>Nitrogen’s chemical symbol is </a:t>
            </a:r>
            <a:r>
              <a:rPr lang="en-US" sz="1800" b="1" kern="100" dirty="0">
                <a:effectLst/>
                <a:latin typeface="Calibri" panose="020F0502020204030204" pitchFamily="34" charset="0"/>
                <a:ea typeface="Calibri" panose="020F0502020204030204" pitchFamily="34" charset="0"/>
                <a:cs typeface="Calibri" panose="020F0502020204030204" pitchFamily="34" charset="0"/>
              </a:rPr>
              <a:t>N</a:t>
            </a:r>
            <a:r>
              <a:rPr lang="en-US" sz="1800" kern="100" dirty="0">
                <a:effectLst/>
                <a:latin typeface="Calibri" panose="020F0502020204030204" pitchFamily="34" charset="0"/>
                <a:ea typeface="Calibri" panose="020F0502020204030204" pitchFamily="34" charset="0"/>
                <a:cs typeface="Calibri" panose="020F0502020204030204" pitchFamily="34" charset="0"/>
              </a:rPr>
              <a:t>. Its atomic number is 7 and its mass is 14. Nitrogen gas has two atoms bonded together to form a molecule. The gas can be made into a liquid that freezes at -209°c and boils at 195°C.</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100" dirty="0">
                <a:effectLst/>
                <a:latin typeface="Calibri" panose="020F0502020204030204" pitchFamily="34" charset="0"/>
                <a:ea typeface="Calibri" panose="020F0502020204030204" pitchFamily="34" charset="0"/>
                <a:cs typeface="Calibri" panose="020F0502020204030204" pitchFamily="34" charset="0"/>
              </a:rPr>
              <a:t> </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100" dirty="0">
                <a:effectLst/>
                <a:latin typeface="Calibri" panose="020F0502020204030204" pitchFamily="34" charset="0"/>
                <a:ea typeface="Calibri" panose="020F0502020204030204" pitchFamily="34" charset="0"/>
                <a:cs typeface="Calibri" panose="020F0502020204030204" pitchFamily="34" charset="0"/>
              </a:rPr>
              <a:t>All plants and animals must have nitrogen to live. It is part of all amino acids. </a:t>
            </a:r>
            <a:br>
              <a:rPr lang="en-US" sz="1800" kern="100" dirty="0">
                <a:effectLst/>
                <a:latin typeface="Calibri" panose="020F0502020204030204" pitchFamily="34" charset="0"/>
                <a:ea typeface="Calibri" panose="020F0502020204030204" pitchFamily="34" charset="0"/>
                <a:cs typeface="Calibri" panose="020F0502020204030204" pitchFamily="34" charset="0"/>
              </a:rPr>
            </a:br>
            <a:r>
              <a:rPr lang="en-US" sz="1800" kern="100" dirty="0">
                <a:effectLst/>
                <a:latin typeface="Calibri" panose="020F0502020204030204" pitchFamily="34" charset="0"/>
                <a:ea typeface="Calibri" panose="020F0502020204030204" pitchFamily="34" charset="0"/>
                <a:cs typeface="Calibri" panose="020F0502020204030204" pitchFamily="34" charset="0"/>
              </a:rPr>
              <a:t>Plants produce these acids themselves; animals only produce some of them and get the rest by eating other animals and plants.</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dirty="0">
                <a:effectLst/>
                <a:latin typeface="Calibri" panose="020F0502020204030204" pitchFamily="34" charset="0"/>
                <a:ea typeface="Calibri" panose="020F0502020204030204" pitchFamily="34" charset="0"/>
              </a:rPr>
              <a:t>Nitrogen is also used as a fertilizer, which plants need to grow.</a:t>
            </a:r>
            <a:endParaRPr lang="en-US" sz="2000" dirty="0">
              <a:solidFill>
                <a:schemeClr val="tx1">
                  <a:lumMod val="65000"/>
                  <a:lumOff val="35000"/>
                </a:schemeClr>
              </a:solidFill>
              <a:latin typeface="+mn-lt"/>
              <a:ea typeface="+mn-ea"/>
              <a:cs typeface="+mn-cs"/>
            </a:endParaRPr>
          </a:p>
        </p:txBody>
      </p:sp>
    </p:spTree>
    <p:extLst>
      <p:ext uri="{BB962C8B-B14F-4D97-AF65-F5344CB8AC3E}">
        <p14:creationId xmlns:p14="http://schemas.microsoft.com/office/powerpoint/2010/main" val="40601084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AB825C4-F3AB-FB0A-0F01-1F4FD121331F}"/>
              </a:ext>
            </a:extLst>
          </p:cNvPr>
          <p:cNvSpPr>
            <a:spLocks noGrp="1"/>
          </p:cNvSpPr>
          <p:nvPr>
            <p:ph type="title"/>
          </p:nvPr>
        </p:nvSpPr>
        <p:spPr>
          <a:xfrm>
            <a:off x="997527" y="124687"/>
            <a:ext cx="10792691" cy="6636333"/>
          </a:xfrm>
        </p:spPr>
        <p:txBody>
          <a:bodyPr>
            <a:normAutofit fontScale="90000"/>
          </a:bodyPr>
          <a:lstStyle/>
          <a:p>
            <a:pPr>
              <a:lnSpc>
                <a:spcPct val="107000"/>
              </a:lnSpc>
              <a:spcAft>
                <a:spcPts val="800"/>
              </a:spcAft>
            </a:pPr>
            <a:r>
              <a:rPr lang="en-US" sz="1800" b="1" kern="100" dirty="0">
                <a:effectLst/>
                <a:latin typeface="Calibri" panose="020F0502020204030204" pitchFamily="34" charset="0"/>
                <a:ea typeface="Calibri" panose="020F0502020204030204" pitchFamily="34" charset="0"/>
                <a:cs typeface="Calibri" panose="020F0502020204030204" pitchFamily="34" charset="0"/>
              </a:rPr>
              <a:t>Iron</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100" dirty="0">
                <a:effectLst/>
                <a:latin typeface="Calibri" panose="020F0502020204030204" pitchFamily="34" charset="0"/>
                <a:ea typeface="Calibri" panose="020F0502020204030204" pitchFamily="34" charset="0"/>
                <a:cs typeface="Calibri" panose="020F0502020204030204" pitchFamily="34" charset="0"/>
              </a:rPr>
              <a:t>Iron is a silvery, white metal that you can find in rocks. Its chemical symbol is </a:t>
            </a:r>
            <a:r>
              <a:rPr lang="en-US" sz="1800" b="1" kern="100" dirty="0">
                <a:effectLst/>
                <a:latin typeface="Calibri" panose="020F0502020204030204" pitchFamily="34" charset="0"/>
                <a:ea typeface="Calibri" panose="020F0502020204030204" pitchFamily="34" charset="0"/>
                <a:cs typeface="Calibri" panose="020F0502020204030204" pitchFamily="34" charset="0"/>
              </a:rPr>
              <a:t>Fe</a:t>
            </a:r>
            <a:r>
              <a:rPr lang="en-US" sz="1800" kern="100" dirty="0">
                <a:effectLst/>
                <a:latin typeface="Calibri" panose="020F0502020204030204" pitchFamily="34" charset="0"/>
                <a:ea typeface="Calibri" panose="020F0502020204030204" pitchFamily="34" charset="0"/>
                <a:cs typeface="Calibri" panose="020F0502020204030204" pitchFamily="34" charset="0"/>
              </a:rPr>
              <a:t>, for “</a:t>
            </a:r>
            <a:r>
              <a:rPr lang="en-US" sz="1800" i="1" kern="100" dirty="0" err="1">
                <a:effectLst/>
                <a:latin typeface="Calibri" panose="020F0502020204030204" pitchFamily="34" charset="0"/>
                <a:ea typeface="Calibri" panose="020F0502020204030204" pitchFamily="34" charset="0"/>
                <a:cs typeface="Calibri" panose="020F0502020204030204" pitchFamily="34" charset="0"/>
              </a:rPr>
              <a:t>ferrum</a:t>
            </a:r>
            <a:r>
              <a:rPr lang="en-US" sz="1800" kern="100" dirty="0">
                <a:effectLst/>
                <a:latin typeface="Calibri" panose="020F0502020204030204" pitchFamily="34" charset="0"/>
                <a:ea typeface="Calibri" panose="020F0502020204030204" pitchFamily="34" charset="0"/>
                <a:cs typeface="Calibri" panose="020F0502020204030204" pitchFamily="34" charset="0"/>
              </a:rPr>
              <a:t>”. It has 26 protons and a mass of 56.</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100" dirty="0">
                <a:effectLst/>
                <a:latin typeface="Calibri" panose="020F0502020204030204" pitchFamily="34" charset="0"/>
                <a:ea typeface="Calibri" panose="020F0502020204030204" pitchFamily="34" charset="0"/>
                <a:cs typeface="Calibri" panose="020F0502020204030204" pitchFamily="34" charset="0"/>
              </a:rPr>
              <a:t>The industry gets pure iron out of ore that is melted at a high temperature about 1,500°C.</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100" dirty="0">
                <a:effectLst/>
                <a:latin typeface="Calibri" panose="020F0502020204030204" pitchFamily="34" charset="0"/>
                <a:ea typeface="Calibri" panose="020F0502020204030204" pitchFamily="34" charset="0"/>
                <a:cs typeface="Calibri" panose="020F0502020204030204" pitchFamily="34" charset="0"/>
              </a:rPr>
              <a:t>All plants, animals and human beings need iron. Most iron in our body is in the red blood cells where it helps to form hemoglobin. Hemoglobin carries oxygen to all parts of our body. We also need iron in your muscles. So, it’s important to eat enough food with iron in it, or else you might get tired and weak.</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b="1" kern="100" dirty="0">
                <a:effectLst/>
                <a:latin typeface="Calibri" panose="020F0502020204030204" pitchFamily="34" charset="0"/>
                <a:ea typeface="Calibri" panose="020F0502020204030204" pitchFamily="34" charset="0"/>
                <a:cs typeface="Calibri" panose="020F0502020204030204" pitchFamily="34" charset="0"/>
              </a:rPr>
              <a:t>Carbon</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100" dirty="0">
                <a:effectLst/>
                <a:latin typeface="Calibri" panose="020F0502020204030204" pitchFamily="34" charset="0"/>
                <a:ea typeface="Calibri" panose="020F0502020204030204" pitchFamily="34" charset="0"/>
                <a:cs typeface="Calibri" panose="020F0502020204030204" pitchFamily="34" charset="0"/>
              </a:rPr>
              <a:t>Carbon is one of the most important elements. All living creatures have carbon in them, and the industry uses carbon in many ways.</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100" dirty="0">
                <a:effectLst/>
                <a:latin typeface="Calibri" panose="020F0502020204030204" pitchFamily="34" charset="0"/>
                <a:ea typeface="Calibri" panose="020F0502020204030204" pitchFamily="34" charset="0"/>
                <a:cs typeface="Calibri" panose="020F0502020204030204" pitchFamily="34" charset="0"/>
              </a:rPr>
              <a:t>Carbon’s chemical symbol is </a:t>
            </a:r>
            <a:r>
              <a:rPr lang="en-US" sz="1800" b="1" kern="100" dirty="0">
                <a:effectLst/>
                <a:latin typeface="Calibri" panose="020F0502020204030204" pitchFamily="34" charset="0"/>
                <a:ea typeface="Calibri" panose="020F0502020204030204" pitchFamily="34" charset="0"/>
                <a:cs typeface="Calibri" panose="020F0502020204030204" pitchFamily="34" charset="0"/>
              </a:rPr>
              <a:t>C</a:t>
            </a:r>
            <a:r>
              <a:rPr lang="en-US" sz="1800" kern="100" dirty="0">
                <a:effectLst/>
                <a:latin typeface="Calibri" panose="020F0502020204030204" pitchFamily="34" charset="0"/>
                <a:ea typeface="Calibri" panose="020F0502020204030204" pitchFamily="34" charset="0"/>
                <a:cs typeface="Calibri" panose="020F0502020204030204" pitchFamily="34" charset="0"/>
              </a:rPr>
              <a:t>. Its atomic number is 6 and it has a mass of 12, but there are other isotopes of carbon too.</a:t>
            </a: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br>
              <a:rPr lang="it-IT"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dirty="0">
                <a:effectLst/>
                <a:latin typeface="Calibri" panose="020F0502020204030204" pitchFamily="34" charset="0"/>
                <a:ea typeface="Calibri" panose="020F0502020204030204" pitchFamily="34" charset="0"/>
              </a:rPr>
              <a:t>Carbon atoms like to form bonds with other atoms. They can link together with other elements and form very long chains.</a:t>
            </a:r>
            <a:br>
              <a:rPr lang="en-US" sz="1800" dirty="0">
                <a:effectLst/>
                <a:latin typeface="Calibri" panose="020F0502020204030204" pitchFamily="34" charset="0"/>
                <a:ea typeface="Calibri" panose="020F0502020204030204" pitchFamily="34" charset="0"/>
              </a:rPr>
            </a:br>
            <a:br>
              <a:rPr lang="en-US" sz="1800" dirty="0">
                <a:effectLst/>
                <a:latin typeface="Calibri" panose="020F0502020204030204" pitchFamily="34" charset="0"/>
                <a:ea typeface="Calibri" panose="020F0502020204030204" pitchFamily="34" charset="0"/>
              </a:rPr>
            </a:br>
            <a:r>
              <a:rPr lang="en-US" sz="1800" dirty="0">
                <a:effectLst/>
                <a:latin typeface="Calibri" panose="020F0502020204030204" pitchFamily="34" charset="0"/>
                <a:ea typeface="Calibri" panose="020F0502020204030204" pitchFamily="34" charset="0"/>
              </a:rPr>
              <a:t>A lot of carbon on Earth is found together with other elements. Carbon dioxides in the air that we breathe out. Minerals, like limestone, have carbon in them. Mixtures of carbon and hydrogen are in petroleum and natural gas.</a:t>
            </a:r>
            <a:r>
              <a:rPr lang="it-IT" sz="800" dirty="0">
                <a:effectLst/>
              </a:rPr>
              <a:t> </a:t>
            </a:r>
            <a:endParaRPr lang="en-US" sz="2000" dirty="0">
              <a:solidFill>
                <a:schemeClr val="tx1">
                  <a:lumMod val="65000"/>
                  <a:lumOff val="35000"/>
                </a:schemeClr>
              </a:solidFill>
              <a:latin typeface="+mn-lt"/>
              <a:ea typeface="+mn-ea"/>
              <a:cs typeface="+mn-cs"/>
            </a:endParaRPr>
          </a:p>
        </p:txBody>
      </p:sp>
    </p:spTree>
    <p:extLst>
      <p:ext uri="{BB962C8B-B14F-4D97-AF65-F5344CB8AC3E}">
        <p14:creationId xmlns:p14="http://schemas.microsoft.com/office/powerpoint/2010/main" val="969847813"/>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docProps/app.xml><?xml version="1.0" encoding="utf-8"?>
<Properties xmlns="http://schemas.openxmlformats.org/officeDocument/2006/extended-properties" xmlns:vt="http://schemas.openxmlformats.org/officeDocument/2006/docPropsVTypes">
  <Template>Badge</Template>
  <TotalTime>65</TotalTime>
  <Words>3691</Words>
  <Application>Microsoft Office PowerPoint</Application>
  <PresentationFormat>Widescreen</PresentationFormat>
  <Paragraphs>17</Paragraphs>
  <Slides>16</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16</vt:i4>
      </vt:variant>
    </vt:vector>
  </HeadingPairs>
  <TitlesOfParts>
    <vt:vector size="22" baseType="lpstr">
      <vt:lpstr>Arial</vt:lpstr>
      <vt:lpstr>Calibri</vt:lpstr>
      <vt:lpstr>Gill Sans MT</vt:lpstr>
      <vt:lpstr>Impact</vt:lpstr>
      <vt:lpstr>Times New Roman</vt:lpstr>
      <vt:lpstr>Badge</vt:lpstr>
      <vt:lpstr>Atoms and elements </vt:lpstr>
      <vt:lpstr>Atoms and elements   An atom is the smallest building block of everything that exists. The smallest object you can see under a microscope has more than 10 billion atoms.   There are over a hundred different types of atoms, that we call elements. They form the world we live in.   Well known elements are hydrogen, oxygen, iron or lead. When two elements get together, they form a compound. For example, water has two atoms of hydrogen and one atom of oxygen.   Atoms all have about the same size, but they have different weights. Plutonium is one of the heaviest atoms, about 200 times heavier than hydrogen, which is the lightest element.   Parts of the Atom   An atom consists of three parts: protons, neutrons, electrons.   Protons and neutrons are in the center of an atom, which is called the nucleus. It is very small if you compare it with the whole atom and it has almost all of an atom’s mass. If an atom had a diameter of about 6 km the nucleus would only be as big as a tennis ball. The rest of the atom outside the nucleus is mostly empty.</vt:lpstr>
      <vt:lpstr>Electrons fly around in an atom very, very quickly. They have almost no mass and travel around the nucleus millions of times every second.   The parts of an atom have electrical charges. Each proton carries a positive electrical charge, and each electron has a negative electrical charge. Neutrons have no charge. In most cases an atom has the same number of protons and electrons. It is electrically neutral.   The energy of the nucleus keeps the electron inside the atom—just like the Earth keeps the moon in its orbit. But electrons have energy themselves. They want to break away from the nucleus. If an electron has a lot of energy, it moves around farther away from the nucleus.   Electrons move around the nucleus in up to seven round paths, called shells. The first shell is closest to the nucleus. It can hold two electrons. The second shell can hold 8, the third 18 and the fourth 32 electrons. In most atoms, the outer shells are never completely filled with electrons. The inner electrons travel fastest, the outer ones are the slowest.   Properties of an Atom   Atomic Number The atomic number tells you how many protons an atom has. For example, every hydrogen atom has the atomic number 1 because it only has 1 proton.</vt:lpstr>
      <vt:lpstr>Elements that have atomic numbers of up to 92 can be found in nature; those over 92 are created by scientists in a laboratory.  The atomic number tells us where we can find an element in the periodic table. This table shows all the atoms in groups.  Atomic Mass The atomic mass is the number of protons and neutrons in an atom. Although all atoms of the same element have the same number of protons, they sometimes have more neutrons.  Such atoms are called isotopes.  For example, hydrogen has three isotopes. Most of the time a hydrogen atom has one proton and one neutron. Sometimes you can find hydrogen isotopes that have two or three neutrons, but they too have only one proton.  In most lighter elements the nucleus of each atom has the same number of protons and neutrons. but heavier elements have more neutrons than protons. Uranium, for example, has 92 protons and 146 neutrons. Its atomic mass is 238.  The atomic mass is never a whole number, because scientists do not just add protons and neutrons together. They use a complicated formula.</vt:lpstr>
      <vt:lpstr>Electric charge Normally, an atom is electrically neutral. But it can gain or lose electrons when it crashes with other atoms. Atoms that gain or lose electrons are called ions. They have an electric charge.  Atoms that lose electrons become positive ions; atoms that win electrons become negative ions.  Radioactivity In some atoms the nucleus can change naturally. Such an atom is radioactive. When a nucleus changes it produces rays.  In nature, there are some elements that are radioactive, like uranium or radium. In labs scientists can produce radioactivity by bombarding atoms with smaller particles.  Atomic energy In the 1930s and 40s scientists found out that if they bombarded a uranium atom with a neutron the nucleus would split up into two parts. When this happens, energy is set free. We call this nuclear fission.  Fission was first used in atomic bombs that the Americans dropped over Japan to end the Second World War. The bombs released so much energy that they killed hundreds of thousands of people. Later on, scientists found out how this energy could be used in a peaceful way.  In the 1950s the first atomic reactors were built. They produced energy by splitting atoms. </vt:lpstr>
      <vt:lpstr>Compounds   Compounds are groups of two or more elements that are tied together. They are created when two different atoms share the same electron or when electrons travel from one atom to another.   Every compound has certain features and a chemical formula. Water, for example, is a compound that has two hydrogen atoms and one oxygen atom in it. Its chemical formula is H2O. When sodium (Na) combines with chlorine (Cl) you get a compound called salt (NaCl). Carbon and hydrogen atoms form methane, or natural gas (CH4).   Compounds can be divided into two groups: organic compounds always have carbon atoms in them. You can find them in all living creatures, in plants and in a lot of our food, for example sugar and fat. All other compounds are called inorganic compounds.   Compounds can be solids, liquids, or gases. They may also turn into many different colors.  Some compounds react very quickly, others don’t react at all.   Important Elements   Hydrogen The hydrogen atom is the smallest that we know, and it has a very simple structure: one proton with a positive charge and one electron with a negative charge</vt:lpstr>
      <vt:lpstr>Hydrogen occurs as a gas that you can’t see and can’t smell. It is about 14 times lighter than air. When you combine two atoms of hydrogen with one atom of oxygen you get a water molecule H2O. Like nitrogen, hydrogen can also be condensed to a liquid that freezes at -259°C (-434°F) and boils at -252°C (-423°F)   Hydrogen is one of the most common elements in our universe. The sun and many stars are made of hydrogen. It can also be found in the earth’s crust. Hydrogen is in many compounds of animals and plants.   Hydrocarbons are compounds that only have hydrogen and carbon in them, like petroleum, natural gas or plastic.   Hydrogen has many uses. When two hydrogen atoms get together, they form a molecule and give off a lot of heat. That’s why, together with oxygen, hydrogen makes a good fuel. It, for example, powers the engines of space rockets. Power plants use hydrogen to produce energy. There are even cars that run on hydrogen fuel. When you add hydrogen to coal you can make petrol.   Helium Helium is a light, colorless and odorless gas. It belongs to the group of noble gases because you cannot combine it with other elements. It has two protons and two neutrons.</vt:lpstr>
      <vt:lpstr>Like hydrogen, we can find helium everywhere in our universe. On Earth, helium can be found in natural gas and in the atmosphere. It is so light that it rises and escapes into the atmosphere.   Helium is used to fill balloons. They can rise very high because helium is lighter than air. It is also safer than hydrogen because it does not burn.   People who suffer from asthma sometime inhale helium and oxygen because helium can enter the lungs more easily.   Nitrogen Nitrogen is a colorless and odorless gas. It makes up about 78 % of the Earth’s atmosphere.   Nitrogen’s chemical symbol is N. Its atomic number is 7 and its mass is 14. Nitrogen gas has two atoms bonded together to form a molecule. The gas can be made into a liquid that freezes at -209°c and boils at 195°C.   All plants and animals must have nitrogen to live. It is part of all amino acids.  Plants produce these acids themselves; animals only produce some of them and get the rest by eating other animals and plants. Nitrogen is also used as a fertilizer, which plants need to grow.</vt:lpstr>
      <vt:lpstr>Iron Iron is a silvery, white metal that you can find in rocks. Its chemical symbol is Fe, for “ferrum”. It has 26 protons and a mass of 56.  The industry gets pure iron out of ore that is melted at a high temperature about 1,500°C.  All plants, animals and human beings need iron. Most iron in our body is in the red blood cells where it helps to form hemoglobin. Hemoglobin carries oxygen to all parts of our body. We also need iron in your muscles. So, it’s important to eat enough food with iron in it, or else you might get tired and weak.  Carbon Carbon is one of the most important elements. All living creatures have carbon in them, and the industry uses carbon in many ways.  Carbon’s chemical symbol is C. Its atomic number is 6 and it has a mass of 12, but there are other isotopes of carbon too.  Carbon atoms like to form bonds with other atoms. They can link together with other elements and form very long chains.  A lot of carbon on Earth is found together with other elements. Carbon dioxides in the air that we breathe out. Minerals, like limestone, have carbon in them. Mixtures of carbon and hydrogen are in petroleum and natural gas. </vt:lpstr>
      <vt:lpstr>Pure carbon does not occur very often on Earth. The best-known forms of pure carbon are diamonds and graphite.   Diamonds are the hardest objects on Earth. They are in the Earth’s crust, formed under high temperatures and pressure. Diamonds are very valuable. Most of them are used in industry—to cut or polish other objects or as drilling heads in oil fields.   Graphite is a soft grey or black mineral. Like diamonds, graphite is formed under the surface of the Earth. It is used in pencils and, because it is lightweight, you can find it in spaceships, tennis rackets and bicycles.   Chlorine Chlorine is a poisonous greenish-yellow gas with a strong, bad smell. In nature, it can only be found together with other elements, especially in minerals. Together with sodium it forms salt (NaCl).   Chlorine is used to make water clearer and purer. In swimming pools, it kills bacteria. We also use chlorine to clean metal. The industry uses chlorine compounds to produce paper, plastic, medicine, and paint.   Chlorine often combines with other elements because it easily accepts free electrons from them. It has 17 protons and an atomic mass of 35.</vt:lpstr>
      <vt:lpstr>Aluminum Aluminum is a very light silver metal that can be formed into any shape. It is one of the most common elements on Earth. About 8% of the Earth’s crust is made up of aluminum. But you always find it in combination with other elements, never in its pure form.   Aluminum is often used as an alloy—together with copper, magnesium, or tin. When it is formed with these elements, aluminum becomes very valuable. Such alloys are very light, but strong. They do not corrode, and electricity and heat can pass through them easily.   Aluminum can be as strong as steel. It is very often used to make cars and trucks as well as containers for ships. Industries make cans, pots and pans out of aluminum.   Most of our aluminum is found in rocks called bauxite. About 500 kg of aluminum can be made out of a ton of bauxite. This valuable raw material is mined in tropical and subtropical countries. Australia, Jamaica, Brazil are among the biggest producers.   </vt:lpstr>
      <vt:lpstr>Gold Gold is a shiny, yellow metal, probably one of the most expensive on Earth. It was one of the first metals discovered and people have been using gold for jewelry and coins for thousands of years.   Gold’s chemical symbol is Au (Latin for “aurum”). It is a soft metal that can be pressed into many different shapes. One ounce of gold (about 30 grams) can be made into a thin wire that is 70 km long.   Gold does not rust when it gets into contact with water or air. Radios and TV sets have parts made of gold because electricity can pass through it well. Dentists use gold to make crowns, because it is easy to shape, and gold crowns last a long time. Artists use thin sheets of gold to decorate objects.   Gold can be found in many rocks on Earth. In most cases, gold ore is mined deep under the surface. Sometimes gold is washed away by rain and wind. It gets into rivers where it sinks to the bottom because it is very heavy. In the middle of the 19th century a gold rush broke out all over the world. Gold was discovered in the rivers of Alaska, California, and Australia.   Today, South Africa, the USA and Australia are the world’s largest gold-producing countries.</vt:lpstr>
      <vt:lpstr>Vocabulary   acid = a strong liquid that can burn holes in materials or damage your skin alloy = a metal that is made up of two or more metals mixed together amino acid =one of the substances that combine to form proteins bacteria = very small living things that can lead to illnesses boil = when a liquid becomes hot enough it turns into a gas bombard = to shoot at bond = two or more things become fixed together building block = the pieces or parts of an object carbon = a chemical substance that is in coal, oil or diamonds carbon dioxide = the gas that is produced when people or animals blow out air or when carbon is burned chain = line that is connected charge = electricity that is put into an electrical object, like a battery chlorine = a greenish yellow gas with a strong smell combine = to get together with common = you can find it very often compound = is made up of two or more elements condense = if a gas becomes a liquid consist of = are made up of copper = a reddish-brown metal used to make wires and pipes corrode = to rust create = make creature = anything that is living </vt:lpstr>
      <vt:lpstr>crown = a top for a bad tooth decorate = to make something look nice by putting objects on it diameter = a straight line from one side of a circle to the other drilling heads = the bottom part of a tool that used to drill a hole into the earth to find oil or gas electrical charge = electricity that is put into an electrical object, like a battery engine =motor, a machine that produces power feature = characteristic, quality fertilizer = something that you put into the soil to make plants grow fission = when you split atoms to produce energy fuel = material like coal or oil that can be burned to make energy graphite = a soft black material you can find in pencils hemoglobin = a red substance in your body that has iron in it and carries oxygen hydrocarbon = a compound made up of hydrogen and carbon hydrogen = a colorless gas that is the lightest of all elements in combination with = together with inhale = to breathe in something inorganic = everything that is not organic iron = a hard metal that is used to make steel isotope = different forms of an element jewelry = small things made of gold or silver that you wear lab = short word for laboratory laboratory = a special room in which scientists make experiments lead = a soft grey metal that melts very easily. It can be found in pencils limestone = a kind of rock that has calcium in it</vt:lpstr>
      <vt:lpstr>magnesium = a silver, white metal that burns with a bright white flame mass = the amount of material in something melt = if something changes from solid to liquid mine = to dig large holes in the ground to get raw materials mixture = combination, mix molecule = the smallest unit made up of two or more atoms naturally = by nature and not with the help of scientists nitrogen = a gas that has no smell or color; it forms most of the Earth’s atmosphere noble gas = a pure gas that does not combine with other materials nucleus = the middle part of an atom with protons and neutrons occur = can be found orbit = to travel around an object in a circle ore = a rock that has metal in it organic = something that is living or is made by living things ounce = a unit for measuring weight = 28.35 grams outer = far away from the center oxygen = a gas that is in our air and that we need to live particle = a very small piece of something periodic table = a list of elements that are in groups petrol = a liquid that comes from oil poisonous = a substance or material that can hurt or kill you polish = to make something bright and shiny power = to make something run or work power plant = a building where electricity is produced  </vt:lpstr>
      <vt:lpstr>pressure = the weight or power that you put on something pure = something that is not mixed with anything else radioactivity = if an atom sends out energy when the nucleus breaks apart ray = a line of light react = to change when mixed with something else reactor = a large machine that can produce nuclear energy rust = a reddish-brown substance that forms on iron or steel when it gets wet shape = the form that something has sheet =layer shell =path sodium =a silver white metal that usually exists together with other chemicals, for example in salt solid =an object that is not a gas or a liquid split up = to divide into two or more parts structure = the ways things are connected to each other surface = the top layer of an object tie = to hold together tin = a soft white metal that is often used to cover and protect steel uranium = a heavy white metal that is radioactive and used to produce nuclear power and bombs use = function, purpose wire = thin metal that has the form of a thread; it is used to carry electricity or telephone signals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Atoms and elements </dc:title>
  <dc:creator>BARZELATTO ELENA</dc:creator>
  <cp:lastModifiedBy>BARZELATTO ELENA</cp:lastModifiedBy>
  <cp:revision>17</cp:revision>
  <dcterms:created xsi:type="dcterms:W3CDTF">2023-06-05T04:45:32Z</dcterms:created>
  <dcterms:modified xsi:type="dcterms:W3CDTF">2023-06-05T10:09:17Z</dcterms:modified>
</cp:coreProperties>
</file>