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7" r:id="rId3"/>
    <p:sldId id="260" r:id="rId4"/>
    <p:sldId id="259" r:id="rId5"/>
    <p:sldId id="261" r:id="rId6"/>
    <p:sldId id="262" r:id="rId7"/>
    <p:sldId id="263" r:id="rId8"/>
    <p:sldId id="264" r:id="rId9"/>
    <p:sldId id="265" r:id="rId10"/>
    <p:sldId id="266" r:id="rId11"/>
    <p:sldId id="267" r:id="rId12"/>
    <p:sldId id="268" r:id="rId13"/>
    <p:sldId id="269" r:id="rId14"/>
    <p:sldId id="270" r:id="rId15"/>
    <p:sldId id="272"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028"/>
  </p:normalViewPr>
  <p:slideViewPr>
    <p:cSldViewPr snapToGrid="0">
      <p:cViewPr varScale="1">
        <p:scale>
          <a:sx n="86" d="100"/>
          <a:sy n="86" d="100"/>
        </p:scale>
        <p:origin x="53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6/5/2023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6/5/2023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257300" y="2909102"/>
            <a:ext cx="4800600" cy="299639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33864" y="2909102"/>
            <a:ext cx="4800600" cy="299639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6/5/2023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6/5/2023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6/5/2023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6/5/2023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6/5/2023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6/5/2023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C0597B-2745-DA43-EA38-DF360DD62DED}"/>
              </a:ext>
            </a:extLst>
          </p:cNvPr>
          <p:cNvSpPr>
            <a:spLocks noGrp="1"/>
          </p:cNvSpPr>
          <p:nvPr>
            <p:ph type="title"/>
          </p:nvPr>
        </p:nvSpPr>
        <p:spPr>
          <a:xfrm>
            <a:off x="3242929" y="3837709"/>
            <a:ext cx="8187071" cy="1300806"/>
          </a:xfrm>
        </p:spPr>
        <p:txBody>
          <a:bodyPr>
            <a:normAutofit/>
          </a:bodyPr>
          <a:lstStyle/>
          <a:p>
            <a:r>
              <a:rPr lang="en-US" sz="3200" b="1" u="sng" kern="100" dirty="0">
                <a:effectLst/>
                <a:latin typeface="Calibri" panose="020F0502020204030204" pitchFamily="34" charset="0"/>
                <a:ea typeface="Calibri" panose="020F0502020204030204" pitchFamily="34" charset="0"/>
                <a:cs typeface="Calibri" panose="020F0502020204030204" pitchFamily="34" charset="0"/>
              </a:rPr>
              <a:t>Atoms and elements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Segnaposto testo 2">
            <a:extLst>
              <a:ext uri="{FF2B5EF4-FFF2-40B4-BE49-F238E27FC236}">
                <a16:creationId xmlns:a16="http://schemas.microsoft.com/office/drawing/2014/main" id="{4811B840-30B0-B58D-49E2-63C5ED4B5B8D}"/>
              </a:ext>
            </a:extLst>
          </p:cNvPr>
          <p:cNvSpPr>
            <a:spLocks noGrp="1"/>
          </p:cNvSpPr>
          <p:nvPr>
            <p:ph type="body" idx="1"/>
          </p:nvPr>
        </p:nvSpPr>
        <p:spPr>
          <a:xfrm>
            <a:off x="3242930" y="5159782"/>
            <a:ext cx="7017488" cy="492874"/>
          </a:xfrm>
        </p:spPr>
        <p:txBody>
          <a:bodyPr/>
          <a:lstStyle/>
          <a:p>
            <a:r>
              <a:rPr lang="en-US" dirty="0"/>
              <a:t>…and vocabulary</a:t>
            </a:r>
          </a:p>
        </p:txBody>
      </p:sp>
    </p:spTree>
    <p:extLst>
      <p:ext uri="{BB962C8B-B14F-4D97-AF65-F5344CB8AC3E}">
        <p14:creationId xmlns:p14="http://schemas.microsoft.com/office/powerpoint/2010/main" val="235481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505166-B395-0315-3655-407A8CCE4887}"/>
              </a:ext>
            </a:extLst>
          </p:cNvPr>
          <p:cNvSpPr>
            <a:spLocks noGrp="1"/>
          </p:cNvSpPr>
          <p:nvPr>
            <p:ph type="title"/>
          </p:nvPr>
        </p:nvSpPr>
        <p:spPr>
          <a:xfrm>
            <a:off x="1025236" y="318657"/>
            <a:ext cx="10709564" cy="5874327"/>
          </a:xfrm>
        </p:spPr>
        <p:txBody>
          <a:bodyPr>
            <a:normAutofit fontScale="90000"/>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Pure carbon does not occur very often on Earth. The best-known forms of pure carbon are diamonds and graphite.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Diamonds are the hardest objects on Earth. They are in the Earth’s crust, formed under high temperatures and pressure. Diamonds are very valuable. Most of them are used in industry—to cut or polish other objects or as drilling heads in oil fields.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Graphite is a soft grey or black mineral. Like diamonds, graphite is formed under the surface of the Earth. It is used in pencils and, because it is lightweight, you can find it in spaceships, tennis rackets and bicycles.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Chlorine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Chlorine is a poisonous greenish-yellow gas with a strong, bad smell. In nature, it can only be found together with other elements, especially in minerals. Together with sodium it forms salt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NaCl</a:t>
            </a:r>
            <a:r>
              <a:rPr lang="en-US" sz="1800" kern="100" dirty="0">
                <a:effectLst/>
                <a:latin typeface="Calibri" panose="020F0502020204030204" pitchFamily="34" charset="0"/>
                <a:ea typeface="Calibri" panose="020F0502020204030204" pitchFamily="34" charset="0"/>
                <a:cs typeface="Calibri" panose="020F0502020204030204" pitchFamily="34" charset="0"/>
              </a:rPr>
              <a: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Chlorine is used to make water clearer and purer. In swimming pools, it kills bacteria. We also use chlorine to clean metal. The industry uses chlorine compounds to produce paper, plastic, medicine, and paint.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Chlorine often combines with other elements because it easily accepts free electrons from them. It has 17 protons and an atomic mass of 35.</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186393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825C4-F3AB-FB0A-0F01-1F4FD121331F}"/>
              </a:ext>
            </a:extLst>
          </p:cNvPr>
          <p:cNvSpPr>
            <a:spLocks noGrp="1"/>
          </p:cNvSpPr>
          <p:nvPr>
            <p:ph type="title"/>
          </p:nvPr>
        </p:nvSpPr>
        <p:spPr>
          <a:xfrm>
            <a:off x="997527" y="678876"/>
            <a:ext cx="10792691" cy="4876800"/>
          </a:xfrm>
        </p:spPr>
        <p:txBody>
          <a:bodyPr>
            <a:normAutofit fontScale="90000"/>
          </a:bodyPr>
          <a:lstStyle/>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Calibri" panose="020F0502020204030204" pitchFamily="34" charset="0"/>
              </a:rPr>
              <a:t>Aluminum</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Aluminum is a very light silver metal that can be formed into any shape. It is one of the most common elements on Earth. About 8% of the Earth’s crust is made up of aluminum. But you always find it in combination with other elements, never in its pure form.</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Aluminum is often used as an alloy—together with copper, magnesium, or tin. When it is formed with these elements, aluminum becomes very valuable. Such alloys are very light, but strong. They do not corrode, and electricity and heat can pass through them easily.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Aluminum can be as strong as steel. It is very often used to make cars and trucks as well as containers for ships. Industries make cans, pots and pans out of aluminum.</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Most of our aluminum is found in rocks called bauxite. About 500 kg of aluminum can be made out of a ton of bauxite. This valuable raw material is mined in tropical and subtropical countries. Australia, Jamaica, Brazil are among the biggest producers.</a:t>
            </a:r>
            <a:br>
              <a:rPr lang="en-US" sz="1800" dirty="0">
                <a:effectLst/>
                <a:latin typeface="Calibri" panose="020F0502020204030204" pitchFamily="34" charset="0"/>
                <a:ea typeface="Calibri" panose="020F0502020204030204" pitchFamily="34" charset="0"/>
              </a:rPr>
            </a:br>
            <a:br>
              <a:rPr lang="en-US" sz="1800" dirty="0">
                <a:effectLst/>
                <a:latin typeface="Calibri" panose="020F0502020204030204" pitchFamily="34" charset="0"/>
                <a:ea typeface="Calibri" panose="020F0502020204030204" pitchFamily="34" charset="0"/>
              </a:rPr>
            </a:br>
            <a:br>
              <a:rPr lang="en-US" sz="1800" dirty="0">
                <a:effectLst/>
                <a:latin typeface="Calibri" panose="020F0502020204030204" pitchFamily="34" charset="0"/>
                <a:ea typeface="Calibri" panose="020F0502020204030204" pitchFamily="34" charset="0"/>
              </a:rPr>
            </a:b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693519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825C4-F3AB-FB0A-0F01-1F4FD121331F}"/>
              </a:ext>
            </a:extLst>
          </p:cNvPr>
          <p:cNvSpPr>
            <a:spLocks noGrp="1"/>
          </p:cNvSpPr>
          <p:nvPr>
            <p:ph type="title"/>
          </p:nvPr>
        </p:nvSpPr>
        <p:spPr>
          <a:xfrm>
            <a:off x="997527" y="401784"/>
            <a:ext cx="10792691" cy="5971309"/>
          </a:xfrm>
        </p:spPr>
        <p:txBody>
          <a:bodyPr>
            <a:normAutofit fontScale="90000"/>
          </a:bodyPr>
          <a:lstStyle/>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Calibri" panose="020F0502020204030204" pitchFamily="34" charset="0"/>
              </a:rPr>
              <a:t>Gold</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Gold is a shiny, yellow metal, probably one of the most expensive on Earth. It was one of the first metals discovered and people have been using gold for jewelry and coins for thousands of years.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Gold’s chemical symbol is Au (Latin for “</a:t>
            </a:r>
            <a:r>
              <a:rPr lang="en-US" sz="1800" i="1" kern="100" dirty="0">
                <a:effectLst/>
                <a:latin typeface="Calibri" panose="020F0502020204030204" pitchFamily="34" charset="0"/>
                <a:ea typeface="Calibri" panose="020F0502020204030204" pitchFamily="34" charset="0"/>
                <a:cs typeface="Calibri" panose="020F0502020204030204" pitchFamily="34" charset="0"/>
              </a:rPr>
              <a:t>aurum</a:t>
            </a:r>
            <a:r>
              <a:rPr lang="en-US" sz="1800" kern="100" dirty="0">
                <a:effectLst/>
                <a:latin typeface="Calibri" panose="020F0502020204030204" pitchFamily="34" charset="0"/>
                <a:ea typeface="Calibri" panose="020F0502020204030204" pitchFamily="34" charset="0"/>
                <a:cs typeface="Calibri" panose="020F0502020204030204" pitchFamily="34" charset="0"/>
              </a:rPr>
              <a:t>”). It is a soft metal that can be pressed into many different shapes. One ounce of gold (about 30 grams) can be made into a thin wire that is 70 km long.</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Gold does not rust when it gets into contact with water or air. Radios and TV sets have parts made of gold because electricity can pass through it well. Dentists use gold to make crowns, because it is easy to shape, and gold crowns last a long time. Artists use thin sheets of gold to decorate objects.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Gold can be found in many rocks on Earth. In most cases, gold ore is mined deep under the surface. Sometimes gold is washed away by rain and wind. It gets into rivers where it sinks to the bottom because it is very heavy. In the middle of the 19th century a gold rush broke out all over the world. Gold was discovered in the rivers of Alaska, California, and Australia.</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Today, South Africa, the USA and Australia are the world’s largest gold-producing countries.</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214962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505166-B395-0315-3655-407A8CCE4887}"/>
              </a:ext>
            </a:extLst>
          </p:cNvPr>
          <p:cNvSpPr>
            <a:spLocks noGrp="1"/>
          </p:cNvSpPr>
          <p:nvPr>
            <p:ph type="title"/>
          </p:nvPr>
        </p:nvSpPr>
        <p:spPr>
          <a:xfrm>
            <a:off x="942106" y="83123"/>
            <a:ext cx="11000512" cy="6650186"/>
          </a:xfrm>
        </p:spPr>
        <p:txBody>
          <a:bodyPr>
            <a:normAutofit fontScale="90000"/>
          </a:bodyPr>
          <a:lstStyle/>
          <a:p>
            <a:pPr>
              <a:lnSpc>
                <a:spcPct val="107000"/>
              </a:lnSpc>
              <a:spcAft>
                <a:spcPts val="800"/>
              </a:spcAft>
            </a:pPr>
            <a:r>
              <a:rPr lang="en-US" sz="1800" b="1" u="sng" kern="100" dirty="0">
                <a:effectLst/>
                <a:latin typeface="Calibri" panose="020F0502020204030204" pitchFamily="34" charset="0"/>
                <a:ea typeface="Calibri" panose="020F0502020204030204" pitchFamily="34" charset="0"/>
                <a:cs typeface="Calibri" panose="020F0502020204030204" pitchFamily="34" charset="0"/>
              </a:rPr>
              <a:t>Vocabulary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acid</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strong liquid that can burn holes in materials or damage your skin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alloy</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metal that is made up of two or more metals mixed together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amino acid</a:t>
            </a:r>
            <a:r>
              <a:rPr lang="en-US" sz="1800" kern="100" dirty="0">
                <a:effectLst/>
                <a:latin typeface="Calibri" panose="020F0502020204030204" pitchFamily="34" charset="0"/>
                <a:ea typeface="Calibri" panose="020F0502020204030204" pitchFamily="34" charset="0"/>
                <a:cs typeface="Calibri" panose="020F0502020204030204" pitchFamily="34" charset="0"/>
              </a:rPr>
              <a:t> =one of the substances that combine to form proteins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bacteria</a:t>
            </a:r>
            <a:r>
              <a:rPr lang="en-US" sz="1800" kern="100" dirty="0">
                <a:effectLst/>
                <a:latin typeface="Calibri" panose="020F0502020204030204" pitchFamily="34" charset="0"/>
                <a:ea typeface="Calibri" panose="020F0502020204030204" pitchFamily="34" charset="0"/>
                <a:cs typeface="Calibri" panose="020F0502020204030204" pitchFamily="34" charset="0"/>
              </a:rPr>
              <a:t> = very small living things that can lead to illnesses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boil</a:t>
            </a:r>
            <a:r>
              <a:rPr lang="en-US" sz="1800" kern="100" dirty="0">
                <a:effectLst/>
                <a:latin typeface="Calibri" panose="020F0502020204030204" pitchFamily="34" charset="0"/>
                <a:ea typeface="Calibri" panose="020F0502020204030204" pitchFamily="34" charset="0"/>
                <a:cs typeface="Calibri" panose="020F0502020204030204" pitchFamily="34" charset="0"/>
              </a:rPr>
              <a:t> = when a liquid becomes hot enough it turns into a gas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bombard</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shoot at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bond</a:t>
            </a:r>
            <a:r>
              <a:rPr lang="en-US" sz="1800" kern="100" dirty="0">
                <a:effectLst/>
                <a:latin typeface="Calibri" panose="020F0502020204030204" pitchFamily="34" charset="0"/>
                <a:ea typeface="Calibri" panose="020F0502020204030204" pitchFamily="34" charset="0"/>
                <a:cs typeface="Calibri" panose="020F0502020204030204" pitchFamily="34" charset="0"/>
              </a:rPr>
              <a:t> = two or more things become fixed together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building block</a:t>
            </a:r>
            <a:r>
              <a:rPr lang="en-US" sz="1800" kern="100" dirty="0">
                <a:effectLst/>
                <a:latin typeface="Calibri" panose="020F0502020204030204" pitchFamily="34" charset="0"/>
                <a:ea typeface="Calibri" panose="020F0502020204030204" pitchFamily="34" charset="0"/>
                <a:cs typeface="Calibri" panose="020F0502020204030204" pitchFamily="34" charset="0"/>
              </a:rPr>
              <a:t> = the pieces or parts of an object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carbon</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chemical substance that is in coal, oil or diamonds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carbon dioxide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the gas that is produced when people or animals blow out air or when carbon is burned</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chain</a:t>
            </a:r>
            <a:r>
              <a:rPr lang="en-US" sz="1800" kern="100" dirty="0">
                <a:effectLst/>
                <a:latin typeface="Calibri" panose="020F0502020204030204" pitchFamily="34" charset="0"/>
                <a:ea typeface="Calibri" panose="020F0502020204030204" pitchFamily="34" charset="0"/>
                <a:cs typeface="Calibri" panose="020F0502020204030204" pitchFamily="34" charset="0"/>
              </a:rPr>
              <a:t> = line that is connected</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charge</a:t>
            </a:r>
            <a:r>
              <a:rPr lang="en-US" sz="1800" kern="100" dirty="0">
                <a:effectLst/>
                <a:latin typeface="Calibri" panose="020F0502020204030204" pitchFamily="34" charset="0"/>
                <a:ea typeface="Calibri" panose="020F0502020204030204" pitchFamily="34" charset="0"/>
                <a:cs typeface="Calibri" panose="020F0502020204030204" pitchFamily="34" charset="0"/>
              </a:rPr>
              <a:t> = electricity that is put into an electrical object, like a battery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chlorine</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greenish yellow gas with a strong smell</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combine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get together with</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common</a:t>
            </a:r>
            <a:r>
              <a:rPr lang="en-US" sz="1800" kern="100" dirty="0">
                <a:effectLst/>
                <a:latin typeface="Calibri" panose="020F0502020204030204" pitchFamily="34" charset="0"/>
                <a:ea typeface="Calibri" panose="020F0502020204030204" pitchFamily="34" charset="0"/>
                <a:cs typeface="Calibri" panose="020F0502020204030204" pitchFamily="34" charset="0"/>
              </a:rPr>
              <a:t> = you can find it very often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compound</a:t>
            </a:r>
            <a:r>
              <a:rPr lang="en-US" sz="1800" kern="100" dirty="0">
                <a:effectLst/>
                <a:latin typeface="Calibri" panose="020F0502020204030204" pitchFamily="34" charset="0"/>
                <a:ea typeface="Calibri" panose="020F0502020204030204" pitchFamily="34" charset="0"/>
                <a:cs typeface="Calibri" panose="020F0502020204030204" pitchFamily="34" charset="0"/>
              </a:rPr>
              <a:t> = is made up of two or more elements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condense</a:t>
            </a:r>
            <a:r>
              <a:rPr lang="en-US" sz="1800" kern="100" dirty="0">
                <a:effectLst/>
                <a:latin typeface="Calibri" panose="020F0502020204030204" pitchFamily="34" charset="0"/>
                <a:ea typeface="Calibri" panose="020F0502020204030204" pitchFamily="34" charset="0"/>
                <a:cs typeface="Calibri" panose="020F0502020204030204" pitchFamily="34" charset="0"/>
              </a:rPr>
              <a:t> = if a gas becomes a liquid</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consist of</a:t>
            </a:r>
            <a:r>
              <a:rPr lang="en-US" sz="1800" kern="100" dirty="0">
                <a:effectLst/>
                <a:latin typeface="Calibri" panose="020F0502020204030204" pitchFamily="34" charset="0"/>
                <a:ea typeface="Calibri" panose="020F0502020204030204" pitchFamily="34" charset="0"/>
                <a:cs typeface="Calibri" panose="020F0502020204030204" pitchFamily="34" charset="0"/>
              </a:rPr>
              <a:t> = are made up of</a:t>
            </a:r>
            <a:br>
              <a:rPr lang="en-US" sz="1800" kern="100" dirty="0">
                <a:effectLst/>
                <a:latin typeface="Calibri" panose="020F0502020204030204" pitchFamily="34" charset="0"/>
                <a:ea typeface="Calibri" panose="020F0502020204030204" pitchFamily="34" charset="0"/>
                <a:cs typeface="Calibri" panose="020F0502020204030204" pitchFamily="34"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copper</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reddish-brown metal used to make wires and pipes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corrode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rust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create</a:t>
            </a:r>
            <a:r>
              <a:rPr lang="en-US" sz="1800" kern="100" dirty="0">
                <a:effectLst/>
                <a:latin typeface="Calibri" panose="020F0502020204030204" pitchFamily="34" charset="0"/>
                <a:ea typeface="Calibri" panose="020F0502020204030204" pitchFamily="34" charset="0"/>
                <a:cs typeface="Calibri" panose="020F0502020204030204" pitchFamily="34" charset="0"/>
              </a:rPr>
              <a:t> = make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rPr>
              <a:t>creature</a:t>
            </a:r>
            <a:r>
              <a:rPr lang="en-US" sz="1800" dirty="0">
                <a:effectLst/>
                <a:latin typeface="Calibri" panose="020F0502020204030204" pitchFamily="34" charset="0"/>
                <a:ea typeface="Calibri" panose="020F0502020204030204" pitchFamily="34" charset="0"/>
              </a:rPr>
              <a:t> = anything that is living</a:t>
            </a:r>
            <a:r>
              <a:rPr lang="it-IT" sz="800" dirty="0">
                <a:effectLst/>
              </a:rPr>
              <a:t> </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751807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825C4-F3AB-FB0A-0F01-1F4FD121331F}"/>
              </a:ext>
            </a:extLst>
          </p:cNvPr>
          <p:cNvSpPr>
            <a:spLocks noGrp="1"/>
          </p:cNvSpPr>
          <p:nvPr>
            <p:ph type="title"/>
          </p:nvPr>
        </p:nvSpPr>
        <p:spPr>
          <a:xfrm>
            <a:off x="997527" y="138542"/>
            <a:ext cx="10792691" cy="6594767"/>
          </a:xfrm>
        </p:spPr>
        <p:txBody>
          <a:bodyPr>
            <a:normAutofit fontScale="90000"/>
          </a:bodyPr>
          <a:lstStyle/>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Calibri" panose="020F0502020204030204" pitchFamily="34" charset="0"/>
              </a:rPr>
              <a:t>crown</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top for a bad tooth</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decorate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make something look nice by putting objects on it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diameter</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straight line from one side of a circle to the other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drilling heads</a:t>
            </a:r>
            <a:r>
              <a:rPr lang="en-US" sz="1800" kern="100" dirty="0">
                <a:effectLst/>
                <a:latin typeface="Calibri" panose="020F0502020204030204" pitchFamily="34" charset="0"/>
                <a:ea typeface="Calibri" panose="020F0502020204030204" pitchFamily="34" charset="0"/>
                <a:cs typeface="Calibri" panose="020F0502020204030204" pitchFamily="34" charset="0"/>
              </a:rPr>
              <a:t> = the bottom part of a tool that used to drill a hole into the earth to find oil or gas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electrical charge</a:t>
            </a:r>
            <a:r>
              <a:rPr lang="en-US" sz="1800" kern="100" dirty="0">
                <a:effectLst/>
                <a:latin typeface="Calibri" panose="020F0502020204030204" pitchFamily="34" charset="0"/>
                <a:ea typeface="Calibri" panose="020F0502020204030204" pitchFamily="34" charset="0"/>
                <a:cs typeface="Calibri" panose="020F0502020204030204" pitchFamily="34" charset="0"/>
              </a:rPr>
              <a:t> = electricity that is put into an electrical object, like a battery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engine</a:t>
            </a:r>
            <a:r>
              <a:rPr lang="en-US" sz="1800" kern="100" dirty="0">
                <a:effectLst/>
                <a:latin typeface="Calibri" panose="020F0502020204030204" pitchFamily="34" charset="0"/>
                <a:ea typeface="Calibri" panose="020F0502020204030204" pitchFamily="34" charset="0"/>
                <a:cs typeface="Calibri" panose="020F0502020204030204" pitchFamily="34" charset="0"/>
              </a:rPr>
              <a:t> =motor, a machine that produces power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feature</a:t>
            </a:r>
            <a:r>
              <a:rPr lang="en-US" sz="1800" kern="100" dirty="0">
                <a:effectLst/>
                <a:latin typeface="Calibri" panose="020F0502020204030204" pitchFamily="34" charset="0"/>
                <a:ea typeface="Calibri" panose="020F0502020204030204" pitchFamily="34" charset="0"/>
                <a:cs typeface="Calibri" panose="020F0502020204030204" pitchFamily="34" charset="0"/>
              </a:rPr>
              <a:t> = characteristic, quality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fertilizer</a:t>
            </a:r>
            <a:r>
              <a:rPr lang="en-US" sz="1800" kern="100" dirty="0">
                <a:effectLst/>
                <a:latin typeface="Calibri" panose="020F0502020204030204" pitchFamily="34" charset="0"/>
                <a:ea typeface="Calibri" panose="020F0502020204030204" pitchFamily="34" charset="0"/>
                <a:cs typeface="Calibri" panose="020F0502020204030204" pitchFamily="34" charset="0"/>
              </a:rPr>
              <a:t> = something that you put into the soil to make plants grow</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fission</a:t>
            </a:r>
            <a:r>
              <a:rPr lang="en-US" sz="1800" kern="100" dirty="0">
                <a:effectLst/>
                <a:latin typeface="Calibri" panose="020F0502020204030204" pitchFamily="34" charset="0"/>
                <a:ea typeface="Calibri" panose="020F0502020204030204" pitchFamily="34" charset="0"/>
                <a:cs typeface="Calibri" panose="020F0502020204030204" pitchFamily="34" charset="0"/>
              </a:rPr>
              <a:t> = when you split atoms to produce energy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fuel</a:t>
            </a:r>
            <a:r>
              <a:rPr lang="en-US" sz="1800" kern="100" dirty="0">
                <a:effectLst/>
                <a:latin typeface="Calibri" panose="020F0502020204030204" pitchFamily="34" charset="0"/>
                <a:ea typeface="Calibri" panose="020F0502020204030204" pitchFamily="34" charset="0"/>
                <a:cs typeface="Calibri" panose="020F0502020204030204" pitchFamily="34" charset="0"/>
              </a:rPr>
              <a:t> = material like coal or oil that can be burned to make energy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graphite</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soft black material you can find in pencils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hemoglobin</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red substance in your body that has iron in it and carries oxygen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hydrocarbon</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compound made up of hydrogen and carbon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hydrogen</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colorless gas that is the lightest of all elements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in combination with</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together with</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inhale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breathe in something</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inorganic</a:t>
            </a:r>
            <a:r>
              <a:rPr lang="en-US" sz="1800" kern="100" dirty="0">
                <a:effectLst/>
                <a:latin typeface="Calibri" panose="020F0502020204030204" pitchFamily="34" charset="0"/>
                <a:ea typeface="Calibri" panose="020F0502020204030204" pitchFamily="34" charset="0"/>
                <a:cs typeface="Calibri" panose="020F0502020204030204" pitchFamily="34" charset="0"/>
              </a:rPr>
              <a:t> = everything that is not organic</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iron</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hard metal that is used to make steel</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isotope</a:t>
            </a:r>
            <a:r>
              <a:rPr lang="en-US" sz="1800" kern="100" dirty="0">
                <a:effectLst/>
                <a:latin typeface="Calibri" panose="020F0502020204030204" pitchFamily="34" charset="0"/>
                <a:ea typeface="Calibri" panose="020F0502020204030204" pitchFamily="34" charset="0"/>
                <a:cs typeface="Calibri" panose="020F0502020204030204" pitchFamily="34" charset="0"/>
              </a:rPr>
              <a:t> = different forms of an element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jewelry</a:t>
            </a:r>
            <a:r>
              <a:rPr lang="en-US" sz="1800" kern="100" dirty="0">
                <a:effectLst/>
                <a:latin typeface="Calibri" panose="020F0502020204030204" pitchFamily="34" charset="0"/>
                <a:ea typeface="Calibri" panose="020F0502020204030204" pitchFamily="34" charset="0"/>
                <a:cs typeface="Calibri" panose="020F0502020204030204" pitchFamily="34" charset="0"/>
              </a:rPr>
              <a:t> = small things made of gold or silver that you wear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lab</a:t>
            </a:r>
            <a:r>
              <a:rPr lang="en-US" sz="1800" kern="100" dirty="0">
                <a:effectLst/>
                <a:latin typeface="Calibri" panose="020F0502020204030204" pitchFamily="34" charset="0"/>
                <a:ea typeface="Calibri" panose="020F0502020204030204" pitchFamily="34" charset="0"/>
                <a:cs typeface="Calibri" panose="020F0502020204030204" pitchFamily="34" charset="0"/>
              </a:rPr>
              <a:t> = short word for laboratory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laboratory</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special room in which scientists make experiments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rPr>
              <a:t>lead</a:t>
            </a:r>
            <a:r>
              <a:rPr lang="en-US" sz="1800" dirty="0">
                <a:effectLst/>
                <a:latin typeface="Calibri" panose="020F0502020204030204" pitchFamily="34" charset="0"/>
                <a:ea typeface="Calibri" panose="020F0502020204030204" pitchFamily="34" charset="0"/>
              </a:rPr>
              <a:t> = a soft grey metal that melts very easily. It can be found in pencils</a:t>
            </a:r>
            <a:br>
              <a:rPr lang="en-US" sz="1800" dirty="0">
                <a:effectLst/>
                <a:latin typeface="Calibri" panose="020F0502020204030204" pitchFamily="34" charset="0"/>
                <a:ea typeface="Calibri" panose="020F0502020204030204" pitchFamily="34" charset="0"/>
              </a:rPr>
            </a:br>
            <a:r>
              <a:rPr lang="en-US" sz="1800" b="1" dirty="0">
                <a:effectLst/>
                <a:latin typeface="Calibri" panose="020F0502020204030204" pitchFamily="34" charset="0"/>
                <a:ea typeface="Calibri" panose="020F0502020204030204" pitchFamily="34" charset="0"/>
              </a:rPr>
              <a:t>limestone</a:t>
            </a:r>
            <a:r>
              <a:rPr lang="en-US" sz="1800" dirty="0">
                <a:effectLst/>
                <a:latin typeface="Calibri" panose="020F0502020204030204" pitchFamily="34" charset="0"/>
                <a:ea typeface="Calibri" panose="020F0502020204030204" pitchFamily="34" charset="0"/>
              </a:rPr>
              <a:t> = a kind of rock that has calcium in it</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4101336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825C4-F3AB-FB0A-0F01-1F4FD121331F}"/>
              </a:ext>
            </a:extLst>
          </p:cNvPr>
          <p:cNvSpPr>
            <a:spLocks noGrp="1"/>
          </p:cNvSpPr>
          <p:nvPr>
            <p:ph type="title"/>
          </p:nvPr>
        </p:nvSpPr>
        <p:spPr>
          <a:xfrm>
            <a:off x="997527" y="249382"/>
            <a:ext cx="10792691" cy="6483927"/>
          </a:xfrm>
        </p:spPr>
        <p:txBody>
          <a:bodyPr>
            <a:normAutofit fontScale="90000"/>
          </a:bodyPr>
          <a:lstStyle/>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Calibri" panose="020F0502020204030204" pitchFamily="34" charset="0"/>
              </a:rPr>
              <a:t>magnesium</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silver, white metal that burns with a bright white flame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mass</a:t>
            </a:r>
            <a:r>
              <a:rPr lang="en-US" sz="1800" kern="100" dirty="0">
                <a:effectLst/>
                <a:latin typeface="Calibri" panose="020F0502020204030204" pitchFamily="34" charset="0"/>
                <a:ea typeface="Calibri" panose="020F0502020204030204" pitchFamily="34" charset="0"/>
                <a:cs typeface="Calibri" panose="020F0502020204030204" pitchFamily="34" charset="0"/>
              </a:rPr>
              <a:t> = the amount of material in something</a:t>
            </a:r>
            <a:br>
              <a:rPr lang="it-IT" sz="1800" kern="100" dirty="0">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melt</a:t>
            </a:r>
            <a:r>
              <a:rPr lang="en-US" sz="1800" kern="100" dirty="0">
                <a:effectLst/>
                <a:latin typeface="Calibri" panose="020F0502020204030204" pitchFamily="34" charset="0"/>
                <a:ea typeface="Calibri" panose="020F0502020204030204" pitchFamily="34" charset="0"/>
                <a:cs typeface="Calibri" panose="020F0502020204030204" pitchFamily="34" charset="0"/>
              </a:rPr>
              <a:t> = if something changes from solid to liquid</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mine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dig large holes in the ground to get raw materials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mixture</a:t>
            </a:r>
            <a:r>
              <a:rPr lang="en-US" sz="1800" kern="100" dirty="0">
                <a:effectLst/>
                <a:latin typeface="Calibri" panose="020F0502020204030204" pitchFamily="34" charset="0"/>
                <a:ea typeface="Calibri" panose="020F0502020204030204" pitchFamily="34" charset="0"/>
                <a:cs typeface="Calibri" panose="020F0502020204030204" pitchFamily="34" charset="0"/>
              </a:rPr>
              <a:t> = combination, mix</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molecule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the smallest unit made up of two or more atoms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naturally</a:t>
            </a:r>
            <a:r>
              <a:rPr lang="en-US" sz="1800" kern="100" dirty="0">
                <a:effectLst/>
                <a:latin typeface="Calibri" panose="020F0502020204030204" pitchFamily="34" charset="0"/>
                <a:ea typeface="Calibri" panose="020F0502020204030204" pitchFamily="34" charset="0"/>
                <a:cs typeface="Calibri" panose="020F0502020204030204" pitchFamily="34" charset="0"/>
              </a:rPr>
              <a:t> = by nature and not with the help of scientists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nitrogen</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gas that has no smell or color; it forms most of the Earth’s atmosphere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noble gas</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pure gas that does not combine with other materials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nucleus</a:t>
            </a:r>
            <a:r>
              <a:rPr lang="en-US" sz="1800" kern="100" dirty="0">
                <a:effectLst/>
                <a:latin typeface="Calibri" panose="020F0502020204030204" pitchFamily="34" charset="0"/>
                <a:ea typeface="Calibri" panose="020F0502020204030204" pitchFamily="34" charset="0"/>
                <a:cs typeface="Calibri" panose="020F0502020204030204" pitchFamily="34" charset="0"/>
              </a:rPr>
              <a:t> = the middle part of an atom with protons and neutrons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occur</a:t>
            </a:r>
            <a:r>
              <a:rPr lang="en-US" sz="1800" kern="100" dirty="0">
                <a:effectLst/>
                <a:latin typeface="Calibri" panose="020F0502020204030204" pitchFamily="34" charset="0"/>
                <a:ea typeface="Calibri" panose="020F0502020204030204" pitchFamily="34" charset="0"/>
                <a:cs typeface="Calibri" panose="020F0502020204030204" pitchFamily="34" charset="0"/>
              </a:rPr>
              <a:t> = can be found</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orbit</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travel around an object in a circle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ore</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rock that has metal in it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organic</a:t>
            </a:r>
            <a:r>
              <a:rPr lang="en-US" sz="1800" kern="100" dirty="0">
                <a:effectLst/>
                <a:latin typeface="Calibri" panose="020F0502020204030204" pitchFamily="34" charset="0"/>
                <a:ea typeface="Calibri" panose="020F0502020204030204" pitchFamily="34" charset="0"/>
                <a:cs typeface="Calibri" panose="020F0502020204030204" pitchFamily="34" charset="0"/>
              </a:rPr>
              <a:t> = something that is living or is made by living things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ounce</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unit for measuring weight = 28.35 grams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outer</a:t>
            </a:r>
            <a:r>
              <a:rPr lang="en-US" sz="1800" kern="100" dirty="0">
                <a:effectLst/>
                <a:latin typeface="Calibri" panose="020F0502020204030204" pitchFamily="34" charset="0"/>
                <a:ea typeface="Calibri" panose="020F0502020204030204" pitchFamily="34" charset="0"/>
                <a:cs typeface="Calibri" panose="020F0502020204030204" pitchFamily="34" charset="0"/>
              </a:rPr>
              <a:t> = far away from the center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oxygen</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gas that is in our air and that we need to live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particle</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very small piece of something</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periodic table</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list of elements that are in groups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petrol</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liquid that comes from oil</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poisonous</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substance or material that can hurt or kill you</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polish</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make something bright and shiny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power</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make something run or work</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rPr>
              <a:t>power plant</a:t>
            </a:r>
            <a:r>
              <a:rPr lang="en-US" sz="1800" dirty="0">
                <a:effectLst/>
                <a:latin typeface="Calibri" panose="020F0502020204030204" pitchFamily="34" charset="0"/>
                <a:ea typeface="Calibri" panose="020F0502020204030204" pitchFamily="34" charset="0"/>
              </a:rPr>
              <a:t> = a building where electricity is produced</a:t>
            </a:r>
            <a:r>
              <a:rPr lang="it-IT" sz="800" dirty="0">
                <a:effectLst/>
              </a:rPr>
              <a:t> </a:t>
            </a:r>
            <a:r>
              <a:rPr lang="en-US" sz="1800" dirty="0">
                <a:effectLst/>
                <a:latin typeface="Calibri" panose="020F0502020204030204" pitchFamily="34" charset="0"/>
                <a:ea typeface="Calibri" panose="020F0502020204030204" pitchFamily="34" charset="0"/>
              </a:rPr>
              <a:t> </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2953185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505166-B395-0315-3655-407A8CCE4887}"/>
              </a:ext>
            </a:extLst>
          </p:cNvPr>
          <p:cNvSpPr>
            <a:spLocks noGrp="1"/>
          </p:cNvSpPr>
          <p:nvPr>
            <p:ph type="title"/>
          </p:nvPr>
        </p:nvSpPr>
        <p:spPr>
          <a:xfrm>
            <a:off x="1025236" y="319335"/>
            <a:ext cx="10709564" cy="6373091"/>
          </a:xfrm>
        </p:spPr>
        <p:txBody>
          <a:bodyPr>
            <a:normAutofit fontScale="90000"/>
          </a:bodyPr>
          <a:lstStyle/>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Calibri" panose="020F0502020204030204" pitchFamily="34" charset="0"/>
              </a:rPr>
              <a:t>pressure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the weight or power that you put on something</a:t>
            </a:r>
            <a:br>
              <a:rPr lang="it-IT" sz="1800" kern="100" dirty="0">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pure</a:t>
            </a:r>
            <a:r>
              <a:rPr lang="en-US" sz="1800" kern="100" dirty="0">
                <a:effectLst/>
                <a:latin typeface="Calibri" panose="020F0502020204030204" pitchFamily="34" charset="0"/>
                <a:ea typeface="Calibri" panose="020F0502020204030204" pitchFamily="34" charset="0"/>
                <a:cs typeface="Calibri" panose="020F0502020204030204" pitchFamily="34" charset="0"/>
              </a:rPr>
              <a:t> = something that is not mixed with anything else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radioactivity</a:t>
            </a:r>
            <a:r>
              <a:rPr lang="en-US" sz="1800" kern="100" dirty="0">
                <a:effectLst/>
                <a:latin typeface="Calibri" panose="020F0502020204030204" pitchFamily="34" charset="0"/>
                <a:ea typeface="Calibri" panose="020F0502020204030204" pitchFamily="34" charset="0"/>
                <a:cs typeface="Calibri" panose="020F0502020204030204" pitchFamily="34" charset="0"/>
              </a:rPr>
              <a:t> = if an atom sends out energy when the nucleus breaks apart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ray</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line of light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react</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change when mixed with something else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reactor</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large machine that can produce nuclear energy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rust</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reddish-brown substance that forms on iron or steel when it gets wet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shape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the form that something has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sheet</a:t>
            </a:r>
            <a:r>
              <a:rPr lang="en-US" sz="1800" kern="100" dirty="0">
                <a:effectLst/>
                <a:latin typeface="Calibri" panose="020F0502020204030204" pitchFamily="34" charset="0"/>
                <a:ea typeface="Calibri" panose="020F0502020204030204" pitchFamily="34" charset="0"/>
                <a:cs typeface="Calibri" panose="020F0502020204030204" pitchFamily="34" charset="0"/>
              </a:rPr>
              <a:t> =layer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shell</a:t>
            </a:r>
            <a:r>
              <a:rPr lang="en-US" sz="1800" kern="100" dirty="0">
                <a:effectLst/>
                <a:latin typeface="Calibri" panose="020F0502020204030204" pitchFamily="34" charset="0"/>
                <a:ea typeface="Calibri" panose="020F0502020204030204" pitchFamily="34" charset="0"/>
                <a:cs typeface="Calibri" panose="020F0502020204030204" pitchFamily="34" charset="0"/>
              </a:rPr>
              <a:t> =path</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sodium</a:t>
            </a:r>
            <a:r>
              <a:rPr lang="en-US" sz="1800" kern="100" dirty="0">
                <a:effectLst/>
                <a:latin typeface="Calibri" panose="020F0502020204030204" pitchFamily="34" charset="0"/>
                <a:ea typeface="Calibri" panose="020F0502020204030204" pitchFamily="34" charset="0"/>
                <a:cs typeface="Calibri" panose="020F0502020204030204" pitchFamily="34" charset="0"/>
              </a:rPr>
              <a:t> =a silver white metal that usually exists together with other chemicals, for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example</a:t>
            </a:r>
            <a:r>
              <a:rPr lang="en-US" sz="1800" kern="100" dirty="0">
                <a:effectLst/>
                <a:latin typeface="Calibri" panose="020F0502020204030204" pitchFamily="34" charset="0"/>
                <a:ea typeface="Calibri" panose="020F0502020204030204" pitchFamily="34" charset="0"/>
                <a:cs typeface="Calibri" panose="020F0502020204030204" pitchFamily="34" charset="0"/>
              </a:rPr>
              <a:t> in salt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solid</a:t>
            </a:r>
            <a:r>
              <a:rPr lang="en-US" sz="1800" kern="100" dirty="0">
                <a:effectLst/>
                <a:latin typeface="Calibri" panose="020F0502020204030204" pitchFamily="34" charset="0"/>
                <a:ea typeface="Calibri" panose="020F0502020204030204" pitchFamily="34" charset="0"/>
                <a:cs typeface="Calibri" panose="020F0502020204030204" pitchFamily="34" charset="0"/>
              </a:rPr>
              <a:t> =an object that is not a gas or a liquid</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split up</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divide into two or more parts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structure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the ways things are connected to each other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surface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the top layer of an object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tie</a:t>
            </a:r>
            <a:r>
              <a:rPr lang="en-US" sz="1800" kern="100" dirty="0">
                <a:effectLst/>
                <a:latin typeface="Calibri" panose="020F0502020204030204" pitchFamily="34" charset="0"/>
                <a:ea typeface="Calibri" panose="020F0502020204030204" pitchFamily="34" charset="0"/>
                <a:cs typeface="Calibri" panose="020F0502020204030204" pitchFamily="34" charset="0"/>
              </a:rPr>
              <a:t> = to hold together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tin</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soft white metal that is often used to cover and protect steel</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uranium</a:t>
            </a:r>
            <a:r>
              <a:rPr lang="en-US" sz="1800" kern="100" dirty="0">
                <a:effectLst/>
                <a:latin typeface="Calibri" panose="020F0502020204030204" pitchFamily="34" charset="0"/>
                <a:ea typeface="Calibri" panose="020F0502020204030204" pitchFamily="34" charset="0"/>
                <a:cs typeface="Calibri" panose="020F0502020204030204" pitchFamily="34" charset="0"/>
              </a:rPr>
              <a:t> = a heavy white metal that is radioactive and used to produce nuclear power and bombs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use</a:t>
            </a:r>
            <a:r>
              <a:rPr lang="en-US" sz="1800" kern="100" dirty="0">
                <a:effectLst/>
                <a:latin typeface="Calibri" panose="020F0502020204030204" pitchFamily="34" charset="0"/>
                <a:ea typeface="Calibri" panose="020F0502020204030204" pitchFamily="34" charset="0"/>
                <a:cs typeface="Calibri" panose="020F0502020204030204" pitchFamily="34" charset="0"/>
              </a:rPr>
              <a:t> = function, purpose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Calibri" panose="020F0502020204030204" pitchFamily="34" charset="0"/>
                <a:ea typeface="Calibri" panose="020F0502020204030204" pitchFamily="34" charset="0"/>
              </a:rPr>
              <a:t>wire</a:t>
            </a:r>
            <a:r>
              <a:rPr lang="en-US" sz="1800" dirty="0">
                <a:effectLst/>
                <a:latin typeface="Calibri" panose="020F0502020204030204" pitchFamily="34" charset="0"/>
                <a:ea typeface="Calibri" panose="020F0502020204030204" pitchFamily="34" charset="0"/>
              </a:rPr>
              <a:t> = thin metal that has the form of a thread; it is used to carry electricity or telephone signals</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3665217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825C4-F3AB-FB0A-0F01-1F4FD121331F}"/>
              </a:ext>
            </a:extLst>
          </p:cNvPr>
          <p:cNvSpPr>
            <a:spLocks noGrp="1"/>
          </p:cNvSpPr>
          <p:nvPr>
            <p:ph type="title"/>
          </p:nvPr>
        </p:nvSpPr>
        <p:spPr>
          <a:xfrm>
            <a:off x="997527" y="249382"/>
            <a:ext cx="10792691" cy="6483927"/>
          </a:xfrm>
        </p:spPr>
        <p:txBody>
          <a:bodyPr>
            <a:normAutofit fontScale="90000"/>
          </a:bodyPr>
          <a:lstStyle/>
          <a:p>
            <a:pPr>
              <a:lnSpc>
                <a:spcPct val="107000"/>
              </a:lnSpc>
              <a:spcAft>
                <a:spcPts val="800"/>
              </a:spcAft>
            </a:pPr>
            <a:r>
              <a:rPr lang="en-US" sz="1800" b="1" u="sng" kern="100" dirty="0">
                <a:effectLst/>
                <a:latin typeface="Calibri" panose="020F0502020204030204" pitchFamily="34" charset="0"/>
                <a:ea typeface="Calibri" panose="020F0502020204030204" pitchFamily="34" charset="0"/>
                <a:cs typeface="Calibri" panose="020F0502020204030204" pitchFamily="34" charset="0"/>
              </a:rPr>
              <a:t>Atoms and elements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An atom is the smallest building block of everything that exists. The smallest object you can see under a microscope has more than 10 billion atoms.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There are over a hundred different types of atoms, that we call elements. They form the world we live in.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Well known elements are hydrogen, oxygen, iron or lead. When two elements get together, they form a compound. For example, water has two atoms of hydrogen and one atom of oxygen.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Atoms all have about the same size, but they have different weights. Plutonium is one of the heaviest atoms, about 200 times heavier than hydrogen, which is the lightest element.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u="sng" kern="100" dirty="0">
                <a:effectLst/>
                <a:latin typeface="Calibri" panose="020F0502020204030204" pitchFamily="34" charset="0"/>
                <a:ea typeface="Calibri" panose="020F0502020204030204" pitchFamily="34" charset="0"/>
                <a:cs typeface="Calibri" panose="020F0502020204030204" pitchFamily="34" charset="0"/>
              </a:rPr>
              <a:t>Parts of the Atom</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An atom consists of three parts: protons, neutrons, electrons.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Protons and neutrons are in the center of an atom, which is called the nucleus. It is very small if you compare it with the whole atom and it has almost all of an atom’s mass. If an atom had a diameter of about 6 km the nucleus would only be as big as a tennis ball. The rest of the atom outside the nucleus is mostly empty.</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390762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825C4-F3AB-FB0A-0F01-1F4FD121331F}"/>
              </a:ext>
            </a:extLst>
          </p:cNvPr>
          <p:cNvSpPr>
            <a:spLocks noGrp="1"/>
          </p:cNvSpPr>
          <p:nvPr>
            <p:ph type="title"/>
          </p:nvPr>
        </p:nvSpPr>
        <p:spPr>
          <a:xfrm>
            <a:off x="997527" y="249382"/>
            <a:ext cx="10792691" cy="6483927"/>
          </a:xfrm>
        </p:spPr>
        <p:txBody>
          <a:bodyPr>
            <a:normAutofit fontScale="90000"/>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Electrons fly around in an atom very, very quickly. They have almost no mass and travel around the nucleus millions of times every second.</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The parts of an atom have electrical charges. Each proton carries a positive electrical charge, and each electron has a negative electrical charge. Neutrons have no charge. In most cases an atom has the same number of protons and electrons. It is electrically neutral.</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The energy of the nucleus keeps the electron inside the atom—just like the Earth keeps the moon in its orbit. But electrons have energy themselves. They want to break away from the nucleus. If an electron has a lot of energy, it moves around farther away from the nucleus.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Electrons move around the nucleus in up to seven round paths, called shells. The first shell is closest to the nucleus. It can hold two electrons. The second shell can hold 8, the third 18 and the fourth 32 electrons. In most atoms, the outer shells are never completely filled with electrons. The inner electrons travel fastest, the outer ones are the slowest.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u="sng" kern="100" dirty="0">
                <a:effectLst/>
                <a:latin typeface="Calibri" panose="020F0502020204030204" pitchFamily="34" charset="0"/>
                <a:ea typeface="Calibri" panose="020F0502020204030204" pitchFamily="34" charset="0"/>
                <a:cs typeface="Calibri" panose="020F0502020204030204" pitchFamily="34" charset="0"/>
              </a:rPr>
              <a:t>Properties of an Atom</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Atomic Number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The atomic number tells you how many protons an atom has. For example, every hydrogen atom has the atomic number 1 because it only has 1 proton.</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3572085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505166-B395-0315-3655-407A8CCE4887}"/>
              </a:ext>
            </a:extLst>
          </p:cNvPr>
          <p:cNvSpPr>
            <a:spLocks noGrp="1"/>
          </p:cNvSpPr>
          <p:nvPr>
            <p:ph type="title"/>
          </p:nvPr>
        </p:nvSpPr>
        <p:spPr>
          <a:xfrm>
            <a:off x="1025236" y="429498"/>
            <a:ext cx="10709564" cy="5944669"/>
          </a:xfrm>
        </p:spPr>
        <p:txBody>
          <a:bodyPr>
            <a:normAutofit fontScale="90000"/>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Elements that have atomic numbers of up to 92 can be found in nature; those over 92 are created by scientists in a laboratory.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The atomic number tells us where we can find an element in the periodic table. This table shows all the atoms in groups.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Atomic Mass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The atomic mass is the number of protons and neutrons in an atom. Although all atoms of the same element have the same number of protons, they sometimes have more neutrons. </a:t>
            </a:r>
            <a:br>
              <a:rPr lang="en-US" sz="1800" kern="100" dirty="0">
                <a:effectLst/>
                <a:latin typeface="Calibri" panose="020F0502020204030204" pitchFamily="34" charset="0"/>
                <a:ea typeface="Calibri" panose="020F0502020204030204" pitchFamily="34" charset="0"/>
                <a:cs typeface="Calibri" panose="020F0502020204030204" pitchFamily="34"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Such atoms are called </a:t>
            </a:r>
            <a:r>
              <a:rPr lang="en-US" sz="1800" u="sng" kern="100" dirty="0">
                <a:effectLst/>
                <a:latin typeface="Calibri" panose="020F0502020204030204" pitchFamily="34" charset="0"/>
                <a:ea typeface="Calibri" panose="020F0502020204030204" pitchFamily="34" charset="0"/>
                <a:cs typeface="Calibri" panose="020F0502020204030204" pitchFamily="34" charset="0"/>
              </a:rPr>
              <a:t>isotopes</a:t>
            </a:r>
            <a:r>
              <a:rPr lang="en-US" sz="1800" kern="100" dirty="0">
                <a:effectLst/>
                <a:latin typeface="Calibri" panose="020F0502020204030204" pitchFamily="34" charset="0"/>
                <a:ea typeface="Calibri" panose="020F0502020204030204" pitchFamily="34" charset="0"/>
                <a:cs typeface="Calibri" panose="020F0502020204030204" pitchFamily="34" charset="0"/>
              </a:rPr>
              <a: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For example, hydrogen has three isotopes. Most of the time a hydrogen atom has one proton and one neutron. Sometimes you can find hydrogen isotopes that have two or three neutrons, but they too have only one proton.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In most lighter elements the nucleus of each atom has the same number of protons and neutrons. but heavier elements have more neutrons than protons. Uranium, for example, has 92 protons and 146 neutrons. Its atomic mass is 238.</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The atomic mass is never a whole number, because scientists do not just add protons and neutrons together. They use a complicated formula.</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1198798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825C4-F3AB-FB0A-0F01-1F4FD121331F}"/>
              </a:ext>
            </a:extLst>
          </p:cNvPr>
          <p:cNvSpPr>
            <a:spLocks noGrp="1"/>
          </p:cNvSpPr>
          <p:nvPr>
            <p:ph type="title"/>
          </p:nvPr>
        </p:nvSpPr>
        <p:spPr>
          <a:xfrm>
            <a:off x="997527" y="96982"/>
            <a:ext cx="10792691" cy="6761018"/>
          </a:xfrm>
        </p:spPr>
        <p:txBody>
          <a:bodyPr>
            <a:normAutofit fontScale="90000"/>
          </a:bodyPr>
          <a:lstStyle/>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Calibri" panose="020F0502020204030204" pitchFamily="34" charset="0"/>
              </a:rPr>
              <a:t>Electric charge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Normally, an atom is electrically neutral. But it can gain or lose electrons when it crashes with other atoms. Atoms that gain or lose electrons are called ions. They have an electric charge.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3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Atoms that lose electrons become positive ions; atoms that win electrons become negative ions.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3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Radioactivity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In some atoms the nucleus can change naturally. Such an atom is radioactive. When a nucleus changes it produces rays.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3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In nature, there are some elements that are radioactive, like uranium or radium. In labs scientists can produce radioactivity by bombarding atoms with smaller particles.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3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Atomic energy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In the 1930</a:t>
            </a:r>
            <a:r>
              <a:rPr lang="en-US" sz="1800" kern="100" cap="none" dirty="0">
                <a:effectLst/>
                <a:latin typeface="Calibri" panose="020F0502020204030204" pitchFamily="34" charset="0"/>
                <a:ea typeface="Calibri" panose="020F0502020204030204" pitchFamily="34" charset="0"/>
                <a:cs typeface="Calibri" panose="020F0502020204030204" pitchFamily="34" charset="0"/>
              </a:rPr>
              <a:t>s</a:t>
            </a:r>
            <a:r>
              <a:rPr lang="en-US" sz="1800" kern="100" dirty="0">
                <a:effectLst/>
                <a:latin typeface="Calibri" panose="020F0502020204030204" pitchFamily="34" charset="0"/>
                <a:ea typeface="Calibri" panose="020F0502020204030204" pitchFamily="34" charset="0"/>
                <a:cs typeface="Calibri" panose="020F0502020204030204" pitchFamily="34" charset="0"/>
              </a:rPr>
              <a:t> and 40</a:t>
            </a:r>
            <a:r>
              <a:rPr lang="en-US" sz="1800" kern="100" cap="none" dirty="0">
                <a:effectLst/>
                <a:latin typeface="Calibri" panose="020F0502020204030204" pitchFamily="34" charset="0"/>
                <a:ea typeface="Calibri" panose="020F0502020204030204" pitchFamily="34" charset="0"/>
                <a:cs typeface="Calibri" panose="020F0502020204030204" pitchFamily="34" charset="0"/>
              </a:rPr>
              <a:t>s</a:t>
            </a:r>
            <a:r>
              <a:rPr lang="en-US" sz="1800" kern="100" dirty="0">
                <a:effectLst/>
                <a:latin typeface="Calibri" panose="020F0502020204030204" pitchFamily="34" charset="0"/>
                <a:ea typeface="Calibri" panose="020F0502020204030204" pitchFamily="34" charset="0"/>
                <a:cs typeface="Calibri" panose="020F0502020204030204" pitchFamily="34" charset="0"/>
              </a:rPr>
              <a:t> scientists found out that if they bombarded a uranium atom with a neutron the nucleus would split up into two parts. When this happens, energy is set free. We call this nuclear fission.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3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Fission was first used in atomic bombs that the Americans dropped over Japan to end the Second World War. The bombs released so much energy that they killed hundreds of thousands of people. Later on, scientists found out how this energy could be used in a peaceful way.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3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In the 1950</a:t>
            </a:r>
            <a:r>
              <a:rPr lang="en-US" sz="1800" cap="none" dirty="0">
                <a:effectLst/>
                <a:latin typeface="Calibri" panose="020F0502020204030204" pitchFamily="34" charset="0"/>
                <a:ea typeface="Calibri" panose="020F0502020204030204" pitchFamily="34" charset="0"/>
              </a:rPr>
              <a:t>s</a:t>
            </a:r>
            <a:r>
              <a:rPr lang="en-US" sz="1800" dirty="0">
                <a:effectLst/>
                <a:latin typeface="Calibri" panose="020F0502020204030204" pitchFamily="34" charset="0"/>
                <a:ea typeface="Calibri" panose="020F0502020204030204" pitchFamily="34" charset="0"/>
              </a:rPr>
              <a:t> the first atomic reactors were built. They produced energy by splitting atoms.</a:t>
            </a:r>
            <a:r>
              <a:rPr lang="it-IT" sz="800" dirty="0">
                <a:effectLst/>
              </a:rPr>
              <a:t> </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122178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825C4-F3AB-FB0A-0F01-1F4FD121331F}"/>
              </a:ext>
            </a:extLst>
          </p:cNvPr>
          <p:cNvSpPr>
            <a:spLocks noGrp="1"/>
          </p:cNvSpPr>
          <p:nvPr>
            <p:ph type="title"/>
          </p:nvPr>
        </p:nvSpPr>
        <p:spPr>
          <a:xfrm>
            <a:off x="997527" y="69267"/>
            <a:ext cx="10792691" cy="6677897"/>
          </a:xfrm>
        </p:spPr>
        <p:txBody>
          <a:bodyPr>
            <a:normAutofit fontScale="90000"/>
          </a:bodyPr>
          <a:lstStyle/>
          <a:p>
            <a:pPr>
              <a:lnSpc>
                <a:spcPct val="107000"/>
              </a:lnSpc>
              <a:spcAft>
                <a:spcPts val="800"/>
              </a:spcAft>
            </a:pPr>
            <a:r>
              <a:rPr lang="en-US" sz="1800" u="sng" kern="100" dirty="0">
                <a:effectLst/>
                <a:latin typeface="Calibri" panose="020F0502020204030204" pitchFamily="34" charset="0"/>
                <a:ea typeface="Calibri" panose="020F0502020204030204" pitchFamily="34" charset="0"/>
                <a:cs typeface="Calibri" panose="020F0502020204030204" pitchFamily="34" charset="0"/>
              </a:rPr>
              <a:t>Compounds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Compounds are groups of two or more elements that are tied together. They are created when two different atoms share the same electron or when electrons travel from one atom to another.</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Every compound has certain features and a chemical formula. Water, for example, is a compound that has two hydrogen atoms and one oxygen atom in it. Its chemical formula is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H2O</a:t>
            </a:r>
            <a:r>
              <a:rPr lang="en-US" sz="1800" kern="100" dirty="0">
                <a:effectLst/>
                <a:latin typeface="Calibri" panose="020F0502020204030204" pitchFamily="34" charset="0"/>
                <a:ea typeface="Calibri" panose="020F0502020204030204" pitchFamily="34" charset="0"/>
                <a:cs typeface="Calibri" panose="020F0502020204030204" pitchFamily="34" charset="0"/>
              </a:rPr>
              <a:t>. When sodium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Na</a:t>
            </a:r>
            <a:r>
              <a:rPr lang="en-US" sz="1800" kern="100" dirty="0">
                <a:effectLst/>
                <a:latin typeface="Calibri" panose="020F0502020204030204" pitchFamily="34" charset="0"/>
                <a:ea typeface="Calibri" panose="020F0502020204030204" pitchFamily="34" charset="0"/>
                <a:cs typeface="Calibri" panose="020F0502020204030204" pitchFamily="34" charset="0"/>
              </a:rPr>
              <a:t>) combines with chlorine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Cl</a:t>
            </a:r>
            <a:r>
              <a:rPr lang="en-US" sz="1800" kern="100" dirty="0">
                <a:effectLst/>
                <a:latin typeface="Calibri" panose="020F0502020204030204" pitchFamily="34" charset="0"/>
                <a:ea typeface="Calibri" panose="020F0502020204030204" pitchFamily="34" charset="0"/>
                <a:cs typeface="Calibri" panose="020F0502020204030204" pitchFamily="34" charset="0"/>
              </a:rPr>
              <a:t>) you get a compound called salt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NaCl</a:t>
            </a:r>
            <a:r>
              <a:rPr lang="en-US" sz="1800" kern="100" dirty="0">
                <a:effectLst/>
                <a:latin typeface="Calibri" panose="020F0502020204030204" pitchFamily="34" charset="0"/>
                <a:ea typeface="Calibri" panose="020F0502020204030204" pitchFamily="34" charset="0"/>
                <a:cs typeface="Calibri" panose="020F0502020204030204" pitchFamily="34" charset="0"/>
              </a:rPr>
              <a:t>). Carbon and hydrogen atoms form methane, or natural gas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CH4</a:t>
            </a:r>
            <a:r>
              <a:rPr lang="en-US" sz="1800" kern="100" dirty="0">
                <a:effectLst/>
                <a:latin typeface="Calibri" panose="020F0502020204030204" pitchFamily="34" charset="0"/>
                <a:ea typeface="Calibri" panose="020F0502020204030204" pitchFamily="34" charset="0"/>
                <a:cs typeface="Calibri" panose="020F0502020204030204" pitchFamily="34" charset="0"/>
              </a:rPr>
              <a:t>).</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Compounds can be divided into two groups: organic compounds always have carbon atoms in them. You can find them in all living creatures, in plants and in a lot of our food, for example sugar and fat. All other compounds are called inorganic compounds.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Compounds can be solids, liquids, or gases. They may also turn into many different colors.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Some compounds react very quickly, others don’t react at all.</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u="sng" kern="100" dirty="0">
                <a:effectLst/>
                <a:latin typeface="Calibri" panose="020F0502020204030204" pitchFamily="34" charset="0"/>
                <a:ea typeface="Calibri" panose="020F0502020204030204" pitchFamily="34" charset="0"/>
                <a:cs typeface="Calibri" panose="020F0502020204030204" pitchFamily="34" charset="0"/>
              </a:rPr>
              <a:t>Important Elements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Hydrogen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The hydrogen atom is the smallest that we know, and it has a very simple structure: one proton with a positive charge and one electron with a negative charge</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8848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505166-B395-0315-3655-407A8CCE4887}"/>
              </a:ext>
            </a:extLst>
          </p:cNvPr>
          <p:cNvSpPr>
            <a:spLocks noGrp="1"/>
          </p:cNvSpPr>
          <p:nvPr>
            <p:ph type="title"/>
          </p:nvPr>
        </p:nvSpPr>
        <p:spPr>
          <a:xfrm>
            <a:off x="1025236" y="374078"/>
            <a:ext cx="10709564" cy="5860467"/>
          </a:xfrm>
        </p:spPr>
        <p:txBody>
          <a:bodyPr>
            <a:normAutofit fontScale="90000"/>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Hydrogen occurs as a gas that you can’t see and can’t smell. It is about 14 times lighter than air. When you combine two atoms of hydrogen with one atom of oxygen you get a water molecule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H2O</a:t>
            </a:r>
            <a:r>
              <a:rPr lang="en-US" sz="1800" kern="100" dirty="0">
                <a:effectLst/>
                <a:latin typeface="Calibri" panose="020F0502020204030204" pitchFamily="34" charset="0"/>
                <a:ea typeface="Calibri" panose="020F0502020204030204" pitchFamily="34" charset="0"/>
                <a:cs typeface="Calibri" panose="020F0502020204030204" pitchFamily="34" charset="0"/>
              </a:rPr>
              <a:t>. Like nitrogen, hydrogen can also be condensed to a liquid that freezes at </a:t>
            </a:r>
            <a:r>
              <a:rPr lang="en-US" sz="1800" kern="100" dirty="0">
                <a:latin typeface="Calibri" panose="020F0502020204030204" pitchFamily="34" charset="0"/>
                <a:ea typeface="Calibri" panose="020F0502020204030204" pitchFamily="34" charset="0"/>
                <a:cs typeface="Calibri" panose="020F0502020204030204" pitchFamily="34" charset="0"/>
              </a:rPr>
              <a:t>-</a:t>
            </a:r>
            <a:r>
              <a:rPr lang="en-US" sz="1800" kern="100" dirty="0">
                <a:effectLst/>
                <a:latin typeface="Calibri" panose="020F0502020204030204" pitchFamily="34" charset="0"/>
                <a:ea typeface="Calibri" panose="020F0502020204030204" pitchFamily="34" charset="0"/>
                <a:cs typeface="Calibri" panose="020F0502020204030204" pitchFamily="34" charset="0"/>
              </a:rPr>
              <a:t>259°C (-434°F) and boils at -252°C (-423°F)</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Hydrogen is one of the most common elements in our universe. The sun and many stars are made of hydrogen. It can also be found in the earth’s crust. Hydrogen is in many compounds of animals and plants.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Hydrocarbons are compounds that only have hydrogen and carbon in them, like petroleum, natural gas or plastic.</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Hydrogen has many uses. When two hydrogen atoms get together, they form a molecule and give off a lot of heat. That’s why, together with oxygen, hydrogen makes a good fuel. It, for example, powers the engines of space rockets. Power plants use hydrogen to produce energy. There are even cars that run on hydrogen fuel. When you add hydrogen to coal you can make petrol.</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Helium</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Helium is a light, colorless and odorless gas. It belongs to the group of noble gases because you cannot combine it with other elements. It has two protons and two neutrons.</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3928158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825C4-F3AB-FB0A-0F01-1F4FD121331F}"/>
              </a:ext>
            </a:extLst>
          </p:cNvPr>
          <p:cNvSpPr>
            <a:spLocks noGrp="1"/>
          </p:cNvSpPr>
          <p:nvPr>
            <p:ph type="title"/>
          </p:nvPr>
        </p:nvSpPr>
        <p:spPr>
          <a:xfrm>
            <a:off x="997527" y="304803"/>
            <a:ext cx="10792691" cy="5957454"/>
          </a:xfrm>
        </p:spPr>
        <p:txBody>
          <a:bodyPr>
            <a:normAutofit fontScale="90000"/>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Like hydrogen, we can find helium everywhere in our universe. On Earth, helium can be found in natural gas and in the atmosphere. It is so light that it rises and escapes into the atmosphere.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Helium is used to fill balloons. They can rise very high because helium is lighter than air. It is also safer than hydrogen because it does not burn.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People who suffer from asthma sometime inhale helium and oxygen because helium can enter the lungs more easily.</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Nitrogen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Nitrogen is a colorless and odorless gas. It makes up about 78 % of the Earth’s atmosphere.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Nitrogen’s chemical symbol is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N</a:t>
            </a:r>
            <a:r>
              <a:rPr lang="en-US" sz="1800" kern="100" dirty="0">
                <a:effectLst/>
                <a:latin typeface="Calibri" panose="020F0502020204030204" pitchFamily="34" charset="0"/>
                <a:ea typeface="Calibri" panose="020F0502020204030204" pitchFamily="34" charset="0"/>
                <a:cs typeface="Calibri" panose="020F0502020204030204" pitchFamily="34" charset="0"/>
              </a:rPr>
              <a:t>. Its atomic number is 7 and its mass is 14. Nitrogen gas has two atoms bonded together to form a molecule. The gas can be made into a liquid that freezes at -209°c and boils at 195°C.</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All plants and animals must have nitrogen to live. It is part of all amino acids. </a:t>
            </a:r>
            <a:br>
              <a:rPr lang="en-US" sz="1800" kern="100" dirty="0">
                <a:effectLst/>
                <a:latin typeface="Calibri" panose="020F0502020204030204" pitchFamily="34" charset="0"/>
                <a:ea typeface="Calibri" panose="020F0502020204030204" pitchFamily="34" charset="0"/>
                <a:cs typeface="Calibri" panose="020F0502020204030204" pitchFamily="34"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Plants produce these acids themselves; animals only produce some of them and get the rest by eating other animals and plants.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Nitrogen is also used as a fertilizer, which plants need to grow.</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406010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825C4-F3AB-FB0A-0F01-1F4FD121331F}"/>
              </a:ext>
            </a:extLst>
          </p:cNvPr>
          <p:cNvSpPr>
            <a:spLocks noGrp="1"/>
          </p:cNvSpPr>
          <p:nvPr>
            <p:ph type="title"/>
          </p:nvPr>
        </p:nvSpPr>
        <p:spPr>
          <a:xfrm>
            <a:off x="997527" y="124687"/>
            <a:ext cx="10792691" cy="6636333"/>
          </a:xfrm>
        </p:spPr>
        <p:txBody>
          <a:bodyPr>
            <a:normAutofit fontScale="90000"/>
          </a:bodyPr>
          <a:lstStyle/>
          <a:p>
            <a:pPr>
              <a:lnSpc>
                <a:spcPct val="107000"/>
              </a:lnSpc>
              <a:spcAft>
                <a:spcPts val="800"/>
              </a:spcAft>
            </a:pPr>
            <a:r>
              <a:rPr lang="en-US" sz="1800" b="1" kern="100" dirty="0">
                <a:effectLst/>
                <a:latin typeface="Calibri" panose="020F0502020204030204" pitchFamily="34" charset="0"/>
                <a:ea typeface="Calibri" panose="020F0502020204030204" pitchFamily="34" charset="0"/>
                <a:cs typeface="Calibri" panose="020F0502020204030204" pitchFamily="34" charset="0"/>
              </a:rPr>
              <a:t>Iron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Iron is a silvery, white metal that you can find in rocks. Its chemical symbol is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Fe</a:t>
            </a:r>
            <a:r>
              <a:rPr lang="en-US" sz="1800" kern="100" dirty="0">
                <a:effectLst/>
                <a:latin typeface="Calibri" panose="020F0502020204030204" pitchFamily="34" charset="0"/>
                <a:ea typeface="Calibri" panose="020F0502020204030204" pitchFamily="34" charset="0"/>
                <a:cs typeface="Calibri" panose="020F0502020204030204" pitchFamily="34" charset="0"/>
              </a:rPr>
              <a:t>, for “</a:t>
            </a:r>
            <a:r>
              <a:rPr lang="en-US" sz="1800" i="1" kern="100" dirty="0" err="1">
                <a:effectLst/>
                <a:latin typeface="Calibri" panose="020F0502020204030204" pitchFamily="34" charset="0"/>
                <a:ea typeface="Calibri" panose="020F0502020204030204" pitchFamily="34" charset="0"/>
                <a:cs typeface="Calibri" panose="020F0502020204030204" pitchFamily="34" charset="0"/>
              </a:rPr>
              <a:t>ferrum</a:t>
            </a:r>
            <a:r>
              <a:rPr lang="en-US" sz="1800" kern="100" dirty="0">
                <a:effectLst/>
                <a:latin typeface="Calibri" panose="020F0502020204030204" pitchFamily="34" charset="0"/>
                <a:ea typeface="Calibri" panose="020F0502020204030204" pitchFamily="34" charset="0"/>
                <a:cs typeface="Calibri" panose="020F0502020204030204" pitchFamily="34" charset="0"/>
              </a:rPr>
              <a:t>”. It has 26 protons and a mass of 56.</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The industry gets pure iron out of ore that is melted at a high temperature about 1,500°C.</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All plants, animals and human beings need iron. Most iron in our body is in the red blood cells where it helps to form hemoglobin. Hemoglobin carries oxygen to all parts of our body. We also need iron in your muscles. So, it’s important to eat enough food with iron in it, or else you might get tired and weak.</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b="1" kern="100" dirty="0">
                <a:effectLst/>
                <a:latin typeface="Calibri" panose="020F0502020204030204" pitchFamily="34" charset="0"/>
                <a:ea typeface="Calibri" panose="020F0502020204030204" pitchFamily="34" charset="0"/>
                <a:cs typeface="Calibri" panose="020F0502020204030204" pitchFamily="34" charset="0"/>
              </a:rPr>
              <a:t>Carbon</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Carbon is one of the most important elements. All living creatures have carbon in them, and the industry uses carbon in many ways.</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Calibri" panose="020F0502020204030204" pitchFamily="34" charset="0"/>
              </a:rPr>
              <a:t>Carbon’s chemical symbol is </a:t>
            </a:r>
            <a:r>
              <a:rPr lang="en-US" sz="1800" b="1" kern="100" dirty="0">
                <a:effectLst/>
                <a:latin typeface="Calibri" panose="020F0502020204030204" pitchFamily="34" charset="0"/>
                <a:ea typeface="Calibri" panose="020F0502020204030204" pitchFamily="34" charset="0"/>
                <a:cs typeface="Calibri" panose="020F0502020204030204" pitchFamily="34" charset="0"/>
              </a:rPr>
              <a:t>C</a:t>
            </a:r>
            <a:r>
              <a:rPr lang="en-US" sz="1800" kern="100" dirty="0">
                <a:effectLst/>
                <a:latin typeface="Calibri" panose="020F0502020204030204" pitchFamily="34" charset="0"/>
                <a:ea typeface="Calibri" panose="020F0502020204030204" pitchFamily="34" charset="0"/>
                <a:cs typeface="Calibri" panose="020F0502020204030204" pitchFamily="34" charset="0"/>
              </a:rPr>
              <a:t>. Its atomic number is 6 and it has a mass of 12, but there are other isotopes of carbon too.</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rPr>
              <a:t>Carbon atoms like to form bonds with other atoms. They can link together with other elements and form very long chains.</a:t>
            </a:r>
            <a:br>
              <a:rPr lang="en-US" sz="1800" dirty="0">
                <a:effectLst/>
                <a:latin typeface="Calibri" panose="020F0502020204030204" pitchFamily="34" charset="0"/>
                <a:ea typeface="Calibri" panose="020F0502020204030204" pitchFamily="34" charset="0"/>
              </a:rPr>
            </a:br>
            <a:br>
              <a:rPr lang="en-US" sz="1800" dirty="0">
                <a:effectLst/>
                <a:latin typeface="Calibri" panose="020F050202020403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A lot of carbon on Earth is found together with other elements. Carbon dioxides in the air that we breathe out. Minerals, like limestone, have carbon in them. Mixtures of carbon and hydrogen are in petroleum and natural gas.</a:t>
            </a:r>
            <a:r>
              <a:rPr lang="it-IT" sz="800" dirty="0">
                <a:effectLst/>
              </a:rPr>
              <a:t> </a:t>
            </a:r>
            <a:endParaRPr lang="en-US" sz="2000" dirty="0">
              <a:solidFill>
                <a:schemeClr val="tx1">
                  <a:lumMod val="65000"/>
                  <a:lumOff val="35000"/>
                </a:schemeClr>
              </a:solidFill>
              <a:latin typeface="+mn-lt"/>
              <a:ea typeface="+mn-ea"/>
              <a:cs typeface="+mn-cs"/>
            </a:endParaRPr>
          </a:p>
        </p:txBody>
      </p:sp>
    </p:spTree>
    <p:extLst>
      <p:ext uri="{BB962C8B-B14F-4D97-AF65-F5344CB8AC3E}">
        <p14:creationId xmlns:p14="http://schemas.microsoft.com/office/powerpoint/2010/main" val="96984781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65</TotalTime>
  <Words>3691</Words>
  <Application>Microsoft Office PowerPoint</Application>
  <PresentationFormat>Widescreen</PresentationFormat>
  <Paragraphs>17</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Calibri</vt:lpstr>
      <vt:lpstr>Gill Sans MT</vt:lpstr>
      <vt:lpstr>Impact</vt:lpstr>
      <vt:lpstr>Times New Roman</vt:lpstr>
      <vt:lpstr>Badge</vt:lpstr>
      <vt:lpstr>Atoms and elements </vt:lpstr>
      <vt:lpstr>Atoms and elements   An atom is the smallest building block of everything that exists. The smallest object you can see under a microscope has more than 10 billion atoms.   There are over a hundred different types of atoms, that we call elements. They form the world we live in.   Well known elements are hydrogen, oxygen, iron or lead. When two elements get together, they form a compound. For example, water has two atoms of hydrogen and one atom of oxygen.   Atoms all have about the same size, but they have different weights. Plutonium is one of the heaviest atoms, about 200 times heavier than hydrogen, which is the lightest element.   Parts of the Atom   An atom consists of three parts: protons, neutrons, electrons.   Protons and neutrons are in the center of an atom, which is called the nucleus. It is very small if you compare it with the whole atom and it has almost all of an atom’s mass. If an atom had a diameter of about 6 km the nucleus would only be as big as a tennis ball. The rest of the atom outside the nucleus is mostly empty.</vt:lpstr>
      <vt:lpstr>Electrons fly around in an atom very, very quickly. They have almost no mass and travel around the nucleus millions of times every second.   The parts of an atom have electrical charges. Each proton carries a positive electrical charge, and each electron has a negative electrical charge. Neutrons have no charge. In most cases an atom has the same number of protons and electrons. It is electrically neutral.   The energy of the nucleus keeps the electron inside the atom—just like the Earth keeps the moon in its orbit. But electrons have energy themselves. They want to break away from the nucleus. If an electron has a lot of energy, it moves around farther away from the nucleus.   Electrons move around the nucleus in up to seven round paths, called shells. The first shell is closest to the nucleus. It can hold two electrons. The second shell can hold 8, the third 18 and the fourth 32 electrons. In most atoms, the outer shells are never completely filled with electrons. The inner electrons travel fastest, the outer ones are the slowest.   Properties of an Atom   Atomic Number The atomic number tells you how many protons an atom has. For example, every hydrogen atom has the atomic number 1 because it only has 1 proton.</vt:lpstr>
      <vt:lpstr>Elements that have atomic numbers of up to 92 can be found in nature; those over 92 are created by scientists in a laboratory.  The atomic number tells us where we can find an element in the periodic table. This table shows all the atoms in groups.  Atomic Mass The atomic mass is the number of protons and neutrons in an atom. Although all atoms of the same element have the same number of protons, they sometimes have more neutrons.  Such atoms are called isotopes.  For example, hydrogen has three isotopes. Most of the time a hydrogen atom has one proton and one neutron. Sometimes you can find hydrogen isotopes that have two or three neutrons, but they too have only one proton.  In most lighter elements the nucleus of each atom has the same number of protons and neutrons. but heavier elements have more neutrons than protons. Uranium, for example, has 92 protons and 146 neutrons. Its atomic mass is 238.  The atomic mass is never a whole number, because scientists do not just add protons and neutrons together. They use a complicated formula.</vt:lpstr>
      <vt:lpstr>Electric charge Normally, an atom is electrically neutral. But it can gain or lose electrons when it crashes with other atoms. Atoms that gain or lose electrons are called ions. They have an electric charge.  Atoms that lose electrons become positive ions; atoms that win electrons become negative ions.  Radioactivity In some atoms the nucleus can change naturally. Such an atom is radioactive. When a nucleus changes it produces rays.  In nature, there are some elements that are radioactive, like uranium or radium. In labs scientists can produce radioactivity by bombarding atoms with smaller particles.  Atomic energy In the 1930s and 40s scientists found out that if they bombarded a uranium atom with a neutron the nucleus would split up into two parts. When this happens, energy is set free. We call this nuclear fission.  Fission was first used in atomic bombs that the Americans dropped over Japan to end the Second World War. The bombs released so much energy that they killed hundreds of thousands of people. Later on, scientists found out how this energy could be used in a peaceful way.  In the 1950s the first atomic reactors were built. They produced energy by splitting atoms. </vt:lpstr>
      <vt:lpstr>Compounds   Compounds are groups of two or more elements that are tied together. They are created when two different atoms share the same electron or when electrons travel from one atom to another.   Every compound has certain features and a chemical formula. Water, for example, is a compound that has two hydrogen atoms and one oxygen atom in it. Its chemical formula is H2O. When sodium (Na) combines with chlorine (Cl) you get a compound called salt (NaCl). Carbon and hydrogen atoms form methane, or natural gas (CH4).   Compounds can be divided into two groups: organic compounds always have carbon atoms in them. You can find them in all living creatures, in plants and in a lot of our food, for example sugar and fat. All other compounds are called inorganic compounds.   Compounds can be solids, liquids, or gases. They may also turn into many different colors.  Some compounds react very quickly, others don’t react at all.   Important Elements   Hydrogen The hydrogen atom is the smallest that we know, and it has a very simple structure: one proton with a positive charge and one electron with a negative charge</vt:lpstr>
      <vt:lpstr>Hydrogen occurs as a gas that you can’t see and can’t smell. It is about 14 times lighter than air. When you combine two atoms of hydrogen with one atom of oxygen you get a water molecule H2O. Like nitrogen, hydrogen can also be condensed to a liquid that freezes at -259°C (-434°F) and boils at -252°C (-423°F)   Hydrogen is one of the most common elements in our universe. The sun and many stars are made of hydrogen. It can also be found in the earth’s crust. Hydrogen is in many compounds of animals and plants.   Hydrocarbons are compounds that only have hydrogen and carbon in them, like petroleum, natural gas or plastic.   Hydrogen has many uses. When two hydrogen atoms get together, they form a molecule and give off a lot of heat. That’s why, together with oxygen, hydrogen makes a good fuel. It, for example, powers the engines of space rockets. Power plants use hydrogen to produce energy. There are even cars that run on hydrogen fuel. When you add hydrogen to coal you can make petrol.   Helium Helium is a light, colorless and odorless gas. It belongs to the group of noble gases because you cannot combine it with other elements. It has two protons and two neutrons.</vt:lpstr>
      <vt:lpstr>Like hydrogen, we can find helium everywhere in our universe. On Earth, helium can be found in natural gas and in the atmosphere. It is so light that it rises and escapes into the atmosphere.   Helium is used to fill balloons. They can rise very high because helium is lighter than air. It is also safer than hydrogen because it does not burn.   People who suffer from asthma sometime inhale helium and oxygen because helium can enter the lungs more easily.   Nitrogen Nitrogen is a colorless and odorless gas. It makes up about 78 % of the Earth’s atmosphere.   Nitrogen’s chemical symbol is N. Its atomic number is 7 and its mass is 14. Nitrogen gas has two atoms bonded together to form a molecule. The gas can be made into a liquid that freezes at -209°c and boils at 195°C.   All plants and animals must have nitrogen to live. It is part of all amino acids.  Plants produce these acids themselves; animals only produce some of them and get the rest by eating other animals and plants. Nitrogen is also used as a fertilizer, which plants need to grow.</vt:lpstr>
      <vt:lpstr>Iron Iron is a silvery, white metal that you can find in rocks. Its chemical symbol is Fe, for “ferrum”. It has 26 protons and a mass of 56.  The industry gets pure iron out of ore that is melted at a high temperature about 1,500°C.  All plants, animals and human beings need iron. Most iron in our body is in the red blood cells where it helps to form hemoglobin. Hemoglobin carries oxygen to all parts of our body. We also need iron in your muscles. So, it’s important to eat enough food with iron in it, or else you might get tired and weak.  Carbon Carbon is one of the most important elements. All living creatures have carbon in them, and the industry uses carbon in many ways.  Carbon’s chemical symbol is C. Its atomic number is 6 and it has a mass of 12, but there are other isotopes of carbon too.  Carbon atoms like to form bonds with other atoms. They can link together with other elements and form very long chains.  A lot of carbon on Earth is found together with other elements. Carbon dioxides in the air that we breathe out. Minerals, like limestone, have carbon in them. Mixtures of carbon and hydrogen are in petroleum and natural gas. </vt:lpstr>
      <vt:lpstr>Pure carbon does not occur very often on Earth. The best-known forms of pure carbon are diamonds and graphite.   Diamonds are the hardest objects on Earth. They are in the Earth’s crust, formed under high temperatures and pressure. Diamonds are very valuable. Most of them are used in industry—to cut or polish other objects or as drilling heads in oil fields.   Graphite is a soft grey or black mineral. Like diamonds, graphite is formed under the surface of the Earth. It is used in pencils and, because it is lightweight, you can find it in spaceships, tennis rackets and bicycles.   Chlorine Chlorine is a poisonous greenish-yellow gas with a strong, bad smell. In nature, it can only be found together with other elements, especially in minerals. Together with sodium it forms salt (NaCl).   Chlorine is used to make water clearer and purer. In swimming pools, it kills bacteria. We also use chlorine to clean metal. The industry uses chlorine compounds to produce paper, plastic, medicine, and paint.   Chlorine often combines with other elements because it easily accepts free electrons from them. It has 17 protons and an atomic mass of 35.</vt:lpstr>
      <vt:lpstr>Aluminum Aluminum is a very light silver metal that can be formed into any shape. It is one of the most common elements on Earth. About 8% of the Earth’s crust is made up of aluminum. But you always find it in combination with other elements, never in its pure form.   Aluminum is often used as an alloy—together with copper, magnesium, or tin. When it is formed with these elements, aluminum becomes very valuable. Such alloys are very light, but strong. They do not corrode, and electricity and heat can pass through them easily.   Aluminum can be as strong as steel. It is very often used to make cars and trucks as well as containers for ships. Industries make cans, pots and pans out of aluminum.   Most of our aluminum is found in rocks called bauxite. About 500 kg of aluminum can be made out of a ton of bauxite. This valuable raw material is mined in tropical and subtropical countries. Australia, Jamaica, Brazil are among the biggest producers.   </vt:lpstr>
      <vt:lpstr>Gold Gold is a shiny, yellow metal, probably one of the most expensive on Earth. It was one of the first metals discovered and people have been using gold for jewelry and coins for thousands of years.   Gold’s chemical symbol is Au (Latin for “aurum”). It is a soft metal that can be pressed into many different shapes. One ounce of gold (about 30 grams) can be made into a thin wire that is 70 km long.   Gold does not rust when it gets into contact with water or air. Radios and TV sets have parts made of gold because electricity can pass through it well. Dentists use gold to make crowns, because it is easy to shape, and gold crowns last a long time. Artists use thin sheets of gold to decorate objects.   Gold can be found in many rocks on Earth. In most cases, gold ore is mined deep under the surface. Sometimes gold is washed away by rain and wind. It gets into rivers where it sinks to the bottom because it is very heavy. In the middle of the 19th century a gold rush broke out all over the world. Gold was discovered in the rivers of Alaska, California, and Australia.   Today, South Africa, the USA and Australia are the world’s largest gold-producing countries.</vt:lpstr>
      <vt:lpstr>Vocabulary   acid = a strong liquid that can burn holes in materials or damage your skin alloy = a metal that is made up of two or more metals mixed together amino acid =one of the substances that combine to form proteins bacteria = very small living things that can lead to illnesses boil = when a liquid becomes hot enough it turns into a gas bombard = to shoot at bond = two or more things become fixed together building block = the pieces or parts of an object carbon = a chemical substance that is in coal, oil or diamonds carbon dioxide = the gas that is produced when people or animals blow out air or when carbon is burned chain = line that is connected charge = electricity that is put into an electrical object, like a battery chlorine = a greenish yellow gas with a strong smell combine = to get together with common = you can find it very often compound = is made up of two or more elements condense = if a gas becomes a liquid consist of = are made up of copper = a reddish-brown metal used to make wires and pipes corrode = to rust create = make creature = anything that is living </vt:lpstr>
      <vt:lpstr>crown = a top for a bad tooth decorate = to make something look nice by putting objects on it diameter = a straight line from one side of a circle to the other drilling heads = the bottom part of a tool that used to drill a hole into the earth to find oil or gas electrical charge = electricity that is put into an electrical object, like a battery engine =motor, a machine that produces power feature = characteristic, quality fertilizer = something that you put into the soil to make plants grow fission = when you split atoms to produce energy fuel = material like coal or oil that can be burned to make energy graphite = a soft black material you can find in pencils hemoglobin = a red substance in your body that has iron in it and carries oxygen hydrocarbon = a compound made up of hydrogen and carbon hydrogen = a colorless gas that is the lightest of all elements in combination with = together with inhale = to breathe in something inorganic = everything that is not organic iron = a hard metal that is used to make steel isotope = different forms of an element jewelry = small things made of gold or silver that you wear lab = short word for laboratory laboratory = a special room in which scientists make experiments lead = a soft grey metal that melts very easily. It can be found in pencils limestone = a kind of rock that has calcium in it</vt:lpstr>
      <vt:lpstr>magnesium = a silver, white metal that burns with a bright white flame mass = the amount of material in something melt = if something changes from solid to liquid mine = to dig large holes in the ground to get raw materials mixture = combination, mix molecule = the smallest unit made up of two or more atoms naturally = by nature and not with the help of scientists nitrogen = a gas that has no smell or color; it forms most of the Earth’s atmosphere noble gas = a pure gas that does not combine with other materials nucleus = the middle part of an atom with protons and neutrons occur = can be found orbit = to travel around an object in a circle ore = a rock that has metal in it organic = something that is living or is made by living things ounce = a unit for measuring weight = 28.35 grams outer = far away from the center oxygen = a gas that is in our air and that we need to live particle = a very small piece of something periodic table = a list of elements that are in groups petrol = a liquid that comes from oil poisonous = a substance or material that can hurt or kill you polish = to make something bright and shiny power = to make something run or work power plant = a building where electricity is produced  </vt:lpstr>
      <vt:lpstr>pressure = the weight or power that you put on something pure = something that is not mixed with anything else radioactivity = if an atom sends out energy when the nucleus breaks apart ray = a line of light react = to change when mixed with something else reactor = a large machine that can produce nuclear energy rust = a reddish-brown substance that forms on iron or steel when it gets wet shape = the form that something has sheet =layer shell =path sodium =a silver white metal that usually exists together with other chemicals, for example in salt solid =an object that is not a gas or a liquid split up = to divide into two or more parts structure = the ways things are connected to each other surface = the top layer of an object tie = to hold together tin = a soft white metal that is often used to cover and protect steel uranium = a heavy white metal that is radioactive and used to produce nuclear power and bombs use = function, purpose wire = thin metal that has the form of a thread; it is used to carry electricity or telephone signals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Atoms and elements </dc:title>
  <dc:creator>BARZELATTO ELENA</dc:creator>
  <cp:lastModifiedBy>BARZELATTO ELENA</cp:lastModifiedBy>
  <cp:revision>17</cp:revision>
  <dcterms:created xsi:type="dcterms:W3CDTF">2023-06-05T04:45:32Z</dcterms:created>
  <dcterms:modified xsi:type="dcterms:W3CDTF">2023-06-05T10:09:17Z</dcterms:modified>
</cp:coreProperties>
</file>