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E6CD-11F3-4C90-B835-F1764C012326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C8F9-8658-4FDE-97BF-3A5377DDE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985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E6CD-11F3-4C90-B835-F1764C012326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C8F9-8658-4FDE-97BF-3A5377DDE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275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E6CD-11F3-4C90-B835-F1764C012326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C8F9-8658-4FDE-97BF-3A5377DDE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690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E6CD-11F3-4C90-B835-F1764C012326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C8F9-8658-4FDE-97BF-3A5377DDE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61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E6CD-11F3-4C90-B835-F1764C012326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C8F9-8658-4FDE-97BF-3A5377DDE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64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E6CD-11F3-4C90-B835-F1764C012326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C8F9-8658-4FDE-97BF-3A5377DDE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0551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E6CD-11F3-4C90-B835-F1764C012326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C8F9-8658-4FDE-97BF-3A5377DDE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603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E6CD-11F3-4C90-B835-F1764C012326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C8F9-8658-4FDE-97BF-3A5377DDE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5696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E6CD-11F3-4C90-B835-F1764C012326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C8F9-8658-4FDE-97BF-3A5377DDE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1065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E6CD-11F3-4C90-B835-F1764C012326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C8F9-8658-4FDE-97BF-3A5377DDE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8043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E6CD-11F3-4C90-B835-F1764C012326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C8F9-8658-4FDE-97BF-3A5377DDE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112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EE6CD-11F3-4C90-B835-F1764C012326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FC8F9-8658-4FDE-97BF-3A5377DDE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30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3226525" y="509452"/>
            <a:ext cx="2716513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cap="small">
                <a:latin typeface="Palatino Linotype" panose="02040502050505030304" pitchFamily="18" charset="0"/>
              </a:rPr>
              <a:t>Struttura dell’</a:t>
            </a:r>
            <a:r>
              <a:rPr lang="it-IT" b="1" i="1" cap="small">
                <a:latin typeface="Palatino Linotype" panose="02040502050505030304" pitchFamily="18" charset="0"/>
              </a:rPr>
              <a:t>Eneide</a:t>
            </a:r>
          </a:p>
          <a:p>
            <a:endParaRPr lang="it-IT">
              <a:latin typeface="Palatino Linotype" panose="02040502050505030304" pitchFamily="18" charset="0"/>
            </a:endParaRPr>
          </a:p>
          <a:p>
            <a:r>
              <a:rPr lang="it-IT">
                <a:latin typeface="Palatino Linotype" panose="02040502050505030304" pitchFamily="18" charset="0"/>
              </a:rPr>
              <a:t>1</a:t>
            </a:r>
          </a:p>
          <a:p>
            <a:r>
              <a:rPr lang="it-IT">
                <a:latin typeface="Palatino Linotype" panose="02040502050505030304" pitchFamily="18" charset="0"/>
              </a:rPr>
              <a:t>2</a:t>
            </a:r>
          </a:p>
          <a:p>
            <a:r>
              <a:rPr lang="it-IT">
                <a:latin typeface="Palatino Linotype" panose="02040502050505030304" pitchFamily="18" charset="0"/>
              </a:rPr>
              <a:t>3</a:t>
            </a:r>
          </a:p>
          <a:p>
            <a:r>
              <a:rPr lang="it-IT">
                <a:latin typeface="Palatino Linotype" panose="02040502050505030304" pitchFamily="18" charset="0"/>
              </a:rPr>
              <a:t>4</a:t>
            </a:r>
          </a:p>
          <a:p>
            <a:r>
              <a:rPr lang="it-IT">
                <a:latin typeface="Palatino Linotype" panose="02040502050505030304" pitchFamily="18" charset="0"/>
              </a:rPr>
              <a:t>5</a:t>
            </a:r>
          </a:p>
          <a:p>
            <a:r>
              <a:rPr lang="it-IT">
                <a:latin typeface="Palatino Linotype" panose="02040502050505030304" pitchFamily="18" charset="0"/>
              </a:rPr>
              <a:t>6</a:t>
            </a:r>
          </a:p>
          <a:p>
            <a:endParaRPr lang="it-IT">
              <a:latin typeface="Palatino Linotype" panose="02040502050505030304" pitchFamily="18" charset="0"/>
            </a:endParaRPr>
          </a:p>
          <a:p>
            <a:r>
              <a:rPr lang="it-IT">
                <a:latin typeface="Palatino Linotype" panose="02040502050505030304" pitchFamily="18" charset="0"/>
              </a:rPr>
              <a:t>7</a:t>
            </a:r>
          </a:p>
          <a:p>
            <a:r>
              <a:rPr lang="it-IT">
                <a:latin typeface="Palatino Linotype" panose="02040502050505030304" pitchFamily="18" charset="0"/>
              </a:rPr>
              <a:t>8</a:t>
            </a:r>
          </a:p>
          <a:p>
            <a:r>
              <a:rPr lang="it-IT">
                <a:latin typeface="Palatino Linotype" panose="02040502050505030304" pitchFamily="18" charset="0"/>
              </a:rPr>
              <a:t>9</a:t>
            </a:r>
          </a:p>
          <a:p>
            <a:r>
              <a:rPr lang="it-IT">
                <a:latin typeface="Palatino Linotype" panose="02040502050505030304" pitchFamily="18" charset="0"/>
              </a:rPr>
              <a:t>10</a:t>
            </a:r>
          </a:p>
          <a:p>
            <a:r>
              <a:rPr lang="it-IT">
                <a:latin typeface="Palatino Linotype" panose="02040502050505030304" pitchFamily="18" charset="0"/>
              </a:rPr>
              <a:t>11</a:t>
            </a:r>
          </a:p>
          <a:p>
            <a:r>
              <a:rPr lang="it-IT">
                <a:latin typeface="Palatino Linotype" panose="02040502050505030304" pitchFamily="18" charset="0"/>
              </a:rPr>
              <a:t>12</a:t>
            </a:r>
          </a:p>
          <a:p>
            <a:endParaRPr lang="it-IT"/>
          </a:p>
          <a:p>
            <a:endParaRPr lang="it-IT"/>
          </a:p>
        </p:txBody>
      </p:sp>
      <p:sp>
        <p:nvSpPr>
          <p:cNvPr id="9" name="Parentesi quadra chiusa 8"/>
          <p:cNvSpPr/>
          <p:nvPr/>
        </p:nvSpPr>
        <p:spPr>
          <a:xfrm>
            <a:off x="3451205" y="1188720"/>
            <a:ext cx="599585" cy="1463040"/>
          </a:xfrm>
          <a:prstGeom prst="rightBracket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Parentesi quadra aperta 9"/>
          <p:cNvSpPr/>
          <p:nvPr/>
        </p:nvSpPr>
        <p:spPr>
          <a:xfrm>
            <a:off x="3109938" y="1216682"/>
            <a:ext cx="128669" cy="901337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Parentesi quadra chiusa 10"/>
          <p:cNvSpPr/>
          <p:nvPr/>
        </p:nvSpPr>
        <p:spPr>
          <a:xfrm>
            <a:off x="3487782" y="3094774"/>
            <a:ext cx="563007" cy="1490290"/>
          </a:xfrm>
          <a:prstGeom prst="rightBracket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4559416" y="1584532"/>
            <a:ext cx="2141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latin typeface="Palatino Linotype" panose="02040502050505030304" pitchFamily="18" charset="0"/>
              </a:rPr>
              <a:t>esade «odissiaca»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4559416" y="3657604"/>
            <a:ext cx="179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>
                <a:latin typeface="Palatino Linotype" panose="02040502050505030304" pitchFamily="18" charset="0"/>
              </a:rPr>
              <a:t>esade «iliadica»</a:t>
            </a:r>
          </a:p>
        </p:txBody>
      </p:sp>
      <p:sp>
        <p:nvSpPr>
          <p:cNvPr id="15" name="Parentesi quadra aperta 14"/>
          <p:cNvSpPr/>
          <p:nvPr/>
        </p:nvSpPr>
        <p:spPr>
          <a:xfrm>
            <a:off x="3145862" y="2340088"/>
            <a:ext cx="128669" cy="1140041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Parentesi quadra aperta 15"/>
          <p:cNvSpPr/>
          <p:nvPr/>
        </p:nvSpPr>
        <p:spPr>
          <a:xfrm>
            <a:off x="3109938" y="3657602"/>
            <a:ext cx="164593" cy="92746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Parentesi quadra aperta 20"/>
          <p:cNvSpPr/>
          <p:nvPr/>
        </p:nvSpPr>
        <p:spPr>
          <a:xfrm>
            <a:off x="3226525" y="1467580"/>
            <a:ext cx="121158" cy="399540"/>
          </a:xfrm>
          <a:prstGeom prst="leftBracket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" name="Connettore 2 22"/>
          <p:cNvCxnSpPr>
            <a:stCxn id="21" idx="1"/>
          </p:cNvCxnSpPr>
          <p:nvPr/>
        </p:nvCxnSpPr>
        <p:spPr>
          <a:xfrm flipH="1">
            <a:off x="2638697" y="1667350"/>
            <a:ext cx="587828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/>
          <p:cNvSpPr txBox="1"/>
          <p:nvPr/>
        </p:nvSpPr>
        <p:spPr>
          <a:xfrm>
            <a:off x="646498" y="1482683"/>
            <a:ext cx="2071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>
                <a:latin typeface="Palatino Linotype" panose="02040502050505030304" pitchFamily="18" charset="0"/>
              </a:rPr>
              <a:t>«apologo» di Enea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798857" y="2725442"/>
            <a:ext cx="856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latin typeface="Palatino Linotype" panose="02040502050505030304" pitchFamily="18" charset="0"/>
              </a:rPr>
              <a:t>tetradi</a:t>
            </a:r>
          </a:p>
        </p:txBody>
      </p:sp>
      <p:cxnSp>
        <p:nvCxnSpPr>
          <p:cNvPr id="29" name="Connettore 2 28"/>
          <p:cNvCxnSpPr>
            <a:stCxn id="27" idx="3"/>
          </p:cNvCxnSpPr>
          <p:nvPr/>
        </p:nvCxnSpPr>
        <p:spPr>
          <a:xfrm>
            <a:off x="1655778" y="2910108"/>
            <a:ext cx="1276833" cy="1140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27" idx="3"/>
          </p:cNvCxnSpPr>
          <p:nvPr/>
        </p:nvCxnSpPr>
        <p:spPr>
          <a:xfrm>
            <a:off x="1655778" y="2910108"/>
            <a:ext cx="12739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 flipV="1">
            <a:off x="1658802" y="1944348"/>
            <a:ext cx="1313410" cy="9562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39"/>
          <p:cNvSpPr txBox="1"/>
          <p:nvPr/>
        </p:nvSpPr>
        <p:spPr>
          <a:xfrm>
            <a:off x="266116" y="5461806"/>
            <a:ext cx="226696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00050" indent="-400050">
              <a:buAutoNum type="romanUcPeriod"/>
            </a:pPr>
            <a:r>
              <a:rPr lang="it-IT" sz="1400">
                <a:latin typeface="Palatino Linotype" panose="02040502050505030304" pitchFamily="18" charset="0"/>
              </a:rPr>
              <a:t>Arrivo a Cartagine</a:t>
            </a:r>
          </a:p>
          <a:p>
            <a:pPr marL="400050" indent="-400050">
              <a:buAutoNum type="romanUcPeriod"/>
            </a:pPr>
            <a:r>
              <a:rPr lang="it-IT" sz="1400" i="1">
                <a:latin typeface="Palatino Linotype" panose="02040502050505030304" pitchFamily="18" charset="0"/>
              </a:rPr>
              <a:t>Ilioupersis</a:t>
            </a:r>
          </a:p>
          <a:p>
            <a:pPr marL="400050" indent="-400050">
              <a:buAutoNum type="romanUcPeriod"/>
            </a:pPr>
            <a:r>
              <a:rPr lang="it-IT" sz="1400" i="1">
                <a:latin typeface="Palatino Linotype" panose="02040502050505030304" pitchFamily="18" charset="0"/>
              </a:rPr>
              <a:t>errores</a:t>
            </a:r>
          </a:p>
          <a:p>
            <a:pPr marL="400050" indent="-400050">
              <a:buAutoNum type="romanUcPeriod"/>
            </a:pPr>
            <a:r>
              <a:rPr lang="it-IT" sz="1400">
                <a:latin typeface="Palatino Linotype" panose="02040502050505030304" pitchFamily="18" charset="0"/>
              </a:rPr>
              <a:t>«tragedia» di Didone</a:t>
            </a:r>
          </a:p>
        </p:txBody>
      </p:sp>
      <p:sp>
        <p:nvSpPr>
          <p:cNvPr id="42" name="CasellaDiTesto 41"/>
          <p:cNvSpPr txBox="1"/>
          <p:nvPr/>
        </p:nvSpPr>
        <p:spPr>
          <a:xfrm>
            <a:off x="2630531" y="5424702"/>
            <a:ext cx="31416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>
                <a:latin typeface="Palatino Linotype" panose="02040502050505030304" pitchFamily="18" charset="0"/>
              </a:rPr>
              <a:t>V. Sicilia: giochi funebri per Anchise</a:t>
            </a:r>
          </a:p>
          <a:p>
            <a:r>
              <a:rPr lang="it-IT" sz="1400">
                <a:latin typeface="Palatino Linotype" panose="02040502050505030304" pitchFamily="18" charset="0"/>
              </a:rPr>
              <a:t>VI. Cuma: discesa agli Inferi</a:t>
            </a:r>
          </a:p>
          <a:p>
            <a:r>
              <a:rPr lang="it-IT" sz="1400">
                <a:latin typeface="Palatino Linotype" panose="02040502050505030304" pitchFamily="18" charset="0"/>
              </a:rPr>
              <a:t>VII. Tevere: ambasceria a Lavinio</a:t>
            </a:r>
          </a:p>
          <a:p>
            <a:r>
              <a:rPr lang="it-IT" sz="1400">
                <a:latin typeface="Palatino Linotype" panose="02040502050505030304" pitchFamily="18" charset="0"/>
              </a:rPr>
              <a:t>VIII. Palatino: incontro con Evandro</a:t>
            </a:r>
          </a:p>
        </p:txBody>
      </p:sp>
      <p:sp>
        <p:nvSpPr>
          <p:cNvPr id="43" name="CasellaDiTesto 42"/>
          <p:cNvSpPr txBox="1"/>
          <p:nvPr/>
        </p:nvSpPr>
        <p:spPr>
          <a:xfrm>
            <a:off x="5846217" y="5431739"/>
            <a:ext cx="28928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>
                <a:latin typeface="Palatino Linotype" panose="02040502050505030304" pitchFamily="18" charset="0"/>
              </a:rPr>
              <a:t>IX. Eurialo e Niso; Turno</a:t>
            </a:r>
          </a:p>
          <a:p>
            <a:r>
              <a:rPr lang="it-IT" sz="1400">
                <a:latin typeface="Palatino Linotype" panose="02040502050505030304" pitchFamily="18" charset="0"/>
              </a:rPr>
              <a:t>X. morte di Pallante</a:t>
            </a:r>
          </a:p>
          <a:p>
            <a:r>
              <a:rPr lang="it-IT" sz="1400">
                <a:latin typeface="Palatino Linotype" panose="02040502050505030304" pitchFamily="18" charset="0"/>
              </a:rPr>
              <a:t>XI. Camilla</a:t>
            </a:r>
          </a:p>
          <a:p>
            <a:r>
              <a:rPr lang="it-IT" sz="1400">
                <a:latin typeface="Palatino Linotype" panose="02040502050505030304" pitchFamily="18" charset="0"/>
              </a:rPr>
              <a:t>XII. duello finale, morte di Turno </a:t>
            </a:r>
          </a:p>
        </p:txBody>
      </p:sp>
    </p:spTree>
    <p:extLst>
      <p:ext uri="{BB962C8B-B14F-4D97-AF65-F5344CB8AC3E}">
        <p14:creationId xmlns:p14="http://schemas.microsoft.com/office/powerpoint/2010/main" val="30676166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F63EFE748F70408E1FBA4C07B78A01" ma:contentTypeVersion="2" ma:contentTypeDescription="Creare un nuovo documento." ma:contentTypeScope="" ma:versionID="7a8ce8fbdc2ca0bf95b61f2ac57dee1c">
  <xsd:schema xmlns:xsd="http://www.w3.org/2001/XMLSchema" xmlns:xs="http://www.w3.org/2001/XMLSchema" xmlns:p="http://schemas.microsoft.com/office/2006/metadata/properties" xmlns:ns2="735c8ad1-ff0f-4a64-ac81-ca2e649f2e73" targetNamespace="http://schemas.microsoft.com/office/2006/metadata/properties" ma:root="true" ma:fieldsID="466fa6dbe745821345f4e6f7d8e1e9d7" ns2:_="">
    <xsd:import namespace="735c8ad1-ff0f-4a64-ac81-ca2e649f2e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5c8ad1-ff0f-4a64-ac81-ca2e649f2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124EA1-D0B6-462B-9F30-5A2A1054F2D0}"/>
</file>

<file path=customXml/itemProps2.xml><?xml version="1.0" encoding="utf-8"?>
<ds:datastoreItem xmlns:ds="http://schemas.openxmlformats.org/officeDocument/2006/customXml" ds:itemID="{2A67C9AF-27EA-40AC-8EFA-AC69A9B895DE}"/>
</file>

<file path=customXml/itemProps3.xml><?xml version="1.0" encoding="utf-8"?>
<ds:datastoreItem xmlns:ds="http://schemas.openxmlformats.org/officeDocument/2006/customXml" ds:itemID="{81723DB4-79FD-49D6-9E08-88A2DD2857C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90</Words>
  <Application>Microsoft Office PowerPoint</Application>
  <PresentationFormat>Presentazione su schermo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Palatino Linotype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FERNANDELLI MARCO</dc:creator>
  <cp:lastModifiedBy>FERNANDELLI MARCO</cp:lastModifiedBy>
  <cp:revision>1</cp:revision>
  <dcterms:created xsi:type="dcterms:W3CDTF">2023-05-15T21:58:47Z</dcterms:created>
  <dcterms:modified xsi:type="dcterms:W3CDTF">2023-05-15T22:03:28Z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0x0101003DF63EFE748F70408E1FBA4C07B78A01</vt:lpwstr>
  </property>
</Properties>
</file>