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6" r:id="rId6"/>
    <p:sldId id="260" r:id="rId7"/>
    <p:sldId id="257" r:id="rId8"/>
    <p:sldId id="262" r:id="rId9"/>
    <p:sldId id="263" r:id="rId10"/>
    <p:sldId id="258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69686-2169-4ECC-81FC-A0E917A54098}" v="1125" dt="2023-05-25T09:21:55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17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91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3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16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85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22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90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36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3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012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8076-E674-4585-B3A8-FF1C7D915477}" type="datetimeFigureOut">
              <a:rPr lang="it-IT" smtClean="0"/>
              <a:t>25/05/2023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1FFBC-23BF-42B8-A408-504A72D69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32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5DC7089-6471-42AF-B66F-8A9F09CF0DA4}"/>
              </a:ext>
            </a:extLst>
          </p:cNvPr>
          <p:cNvSpPr txBox="1"/>
          <p:nvPr/>
        </p:nvSpPr>
        <p:spPr>
          <a:xfrm flipH="1">
            <a:off x="1047749" y="1859339"/>
            <a:ext cx="73151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				Dardano (da Corito)</a:t>
            </a:r>
          </a:p>
          <a:p>
            <a:r>
              <a:rPr lang="it-IT"/>
              <a:t>						      |</a:t>
            </a:r>
          </a:p>
          <a:p>
            <a:r>
              <a:rPr lang="it-IT"/>
              <a:t>                                                    Erittonio</a:t>
            </a:r>
          </a:p>
          <a:p>
            <a:r>
              <a:rPr lang="it-IT"/>
              <a:t>						      |</a:t>
            </a:r>
          </a:p>
          <a:p>
            <a:r>
              <a:rPr lang="it-IT"/>
              <a:t>                                                       Troo</a:t>
            </a:r>
          </a:p>
          <a:p>
            <a:r>
              <a:rPr lang="it-IT"/>
              <a:t>					               |</a:t>
            </a:r>
          </a:p>
          <a:p>
            <a:r>
              <a:rPr lang="it-IT"/>
              <a:t>Ilo               				Assaraco 					Ganimede</a:t>
            </a:r>
          </a:p>
          <a:p>
            <a:r>
              <a:rPr lang="it-IT"/>
              <a:t>|                                                         |</a:t>
            </a:r>
          </a:p>
          <a:p>
            <a:r>
              <a:rPr lang="it-IT"/>
              <a:t>Laomedonte                              Capys</a:t>
            </a:r>
          </a:p>
          <a:p>
            <a:r>
              <a:rPr lang="it-IT"/>
              <a:t>|                                                 	       |        </a:t>
            </a:r>
          </a:p>
          <a:p>
            <a:r>
              <a:rPr lang="it-IT"/>
              <a:t>Priamo 					Anchise</a:t>
            </a:r>
          </a:p>
        </p:txBody>
      </p:sp>
    </p:spTree>
    <p:extLst>
      <p:ext uri="{BB962C8B-B14F-4D97-AF65-F5344CB8AC3E}">
        <p14:creationId xmlns:p14="http://schemas.microsoft.com/office/powerpoint/2010/main" val="79008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A3CB87-FC3A-407A-86ED-80539CAD50FF}"/>
              </a:ext>
            </a:extLst>
          </p:cNvPr>
          <p:cNvSpPr txBox="1"/>
          <p:nvPr/>
        </p:nvSpPr>
        <p:spPr>
          <a:xfrm>
            <a:off x="1952624" y="981075"/>
            <a:ext cx="6400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/>
              <a:t>vv. 54-56 </a:t>
            </a:r>
            <a:r>
              <a:rPr lang="it-IT" b="1">
                <a:solidFill>
                  <a:srgbClr val="0070C0"/>
                </a:solidFill>
              </a:rPr>
              <a:t>[cf. Casali </a:t>
            </a:r>
            <a:r>
              <a:rPr lang="it-IT" b="1" i="1">
                <a:solidFill>
                  <a:srgbClr val="0070C0"/>
                </a:solidFill>
              </a:rPr>
              <a:t>ad loc.</a:t>
            </a:r>
            <a:r>
              <a:rPr lang="it-IT" b="1">
                <a:solidFill>
                  <a:srgbClr val="0070C0"/>
                </a:solidFill>
              </a:rPr>
              <a:t>] </a:t>
            </a:r>
            <a:r>
              <a:rPr lang="it-IT" b="1"/>
              <a:t>(commenti di Enea)</a:t>
            </a:r>
          </a:p>
          <a:p>
            <a:r>
              <a:rPr lang="it-IT"/>
              <a:t>Et, si fata deum, si mens non laeua fuisset,</a:t>
            </a:r>
          </a:p>
          <a:p>
            <a:r>
              <a:rPr lang="it-IT"/>
              <a:t>[Laocoon] impulerat ferro Argolicas foedare latebras, 	55</a:t>
            </a:r>
          </a:p>
          <a:p>
            <a:r>
              <a:rPr lang="it-IT"/>
              <a:t>Troiaque nunc staret, Priamique arx alta maneres.</a:t>
            </a:r>
          </a:p>
          <a:p>
            <a:endParaRPr lang="it-IT"/>
          </a:p>
          <a:p>
            <a:r>
              <a:rPr lang="it-IT" b="1"/>
              <a:t>65-66</a:t>
            </a:r>
          </a:p>
          <a:p>
            <a:r>
              <a:rPr lang="it-IT"/>
              <a:t>Accipe nunc Danaum insidias et crimine ab uno 		65</a:t>
            </a:r>
          </a:p>
          <a:p>
            <a:r>
              <a:rPr lang="it-IT"/>
              <a:t>disce omnis. </a:t>
            </a:r>
            <a:r>
              <a:rPr lang="it-IT" b="1"/>
              <a:t>(</a:t>
            </a:r>
            <a:r>
              <a:rPr lang="it-IT" b="1" i="1"/>
              <a:t>tibicen/tibicines</a:t>
            </a:r>
            <a:r>
              <a:rPr lang="it-IT" b="1"/>
              <a:t>)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0067BAC-326A-46CB-9E13-D9E19CEB8AFA}"/>
              </a:ext>
            </a:extLst>
          </p:cNvPr>
          <p:cNvSpPr txBox="1"/>
          <p:nvPr/>
        </p:nvSpPr>
        <p:spPr>
          <a:xfrm>
            <a:off x="466724" y="3776722"/>
            <a:ext cx="84296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/>
              <a:t>tibicen</a:t>
            </a:r>
            <a:r>
              <a:rPr lang="it-IT"/>
              <a:t>: «puntello», come in</a:t>
            </a:r>
          </a:p>
          <a:p>
            <a:endParaRPr lang="it-IT"/>
          </a:p>
          <a:p>
            <a:r>
              <a:rPr lang="it-IT"/>
              <a:t>Elio Donato, </a:t>
            </a:r>
            <a:r>
              <a:rPr lang="it-IT" i="1"/>
              <a:t>Vita Vergilii </a:t>
            </a:r>
            <a:r>
              <a:rPr lang="it-IT"/>
              <a:t>24 (basata sulla biografia di Suet. </a:t>
            </a:r>
            <a:r>
              <a:rPr lang="it-IT" i="1"/>
              <a:t>De poetis</a:t>
            </a:r>
            <a:r>
              <a:rPr lang="it-IT"/>
              <a:t>, parte del </a:t>
            </a:r>
            <a:r>
              <a:rPr lang="it-IT" i="1"/>
              <a:t>De uiris illustribus</a:t>
            </a:r>
            <a:r>
              <a:rPr lang="it-IT"/>
              <a:t>).</a:t>
            </a:r>
          </a:p>
          <a:p>
            <a:r>
              <a:rPr lang="it-IT"/>
              <a:t>E affinché l’impeto della composizione non fosse raffrenato… puntellò alcune parti con versi leggerissimi, che scherzando diceva di aver inserito proprio come puntelli (</a:t>
            </a:r>
            <a:r>
              <a:rPr lang="it-IT" i="1"/>
              <a:t>tibicines</a:t>
            </a:r>
            <a:r>
              <a:rPr lang="it-IT"/>
              <a:t>) per sorreggere l’opera fintanto che non erano disponibili solide colonne.</a:t>
            </a:r>
          </a:p>
          <a:p>
            <a:r>
              <a:rPr lang="it-IT"/>
              <a:t>Servio Danielino, </a:t>
            </a:r>
            <a:r>
              <a:rPr lang="it-IT" i="1"/>
              <a:t>ad Aen</a:t>
            </a:r>
            <a:r>
              <a:rPr lang="it-IT"/>
              <a:t>. I 560: </a:t>
            </a:r>
          </a:p>
          <a:p>
            <a:r>
              <a:rPr lang="it-IT" i="1"/>
              <a:t>Haec hemistichia Vergilius tibicines nominabat quae in emendando carmine fuerat repleturus.</a:t>
            </a:r>
          </a:p>
        </p:txBody>
      </p:sp>
    </p:spTree>
    <p:extLst>
      <p:ext uri="{BB962C8B-B14F-4D97-AF65-F5344CB8AC3E}">
        <p14:creationId xmlns:p14="http://schemas.microsoft.com/office/powerpoint/2010/main" val="116596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2C54C7-8E7D-473A-AEC0-46E9D1790DD9}"/>
              </a:ext>
            </a:extLst>
          </p:cNvPr>
          <p:cNvSpPr txBox="1"/>
          <p:nvPr/>
        </p:nvSpPr>
        <p:spPr>
          <a:xfrm>
            <a:off x="2019300" y="1352550"/>
            <a:ext cx="61912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/>
              <a:t>237-244 (ingresso del cavallo nella città)</a:t>
            </a:r>
          </a:p>
          <a:p>
            <a:r>
              <a:rPr lang="it-IT"/>
              <a:t>			scandit fatalis machina muros</a:t>
            </a:r>
            <a:br>
              <a:rPr lang="it-IT"/>
            </a:br>
            <a:r>
              <a:rPr lang="it-IT"/>
              <a:t>feta armis. Pueri circum innuptaeque puellae</a:t>
            </a:r>
            <a:br>
              <a:rPr lang="it-IT"/>
            </a:br>
            <a:r>
              <a:rPr lang="it-IT"/>
              <a:t>sacra canunt funemque manu contingere gaudent;</a:t>
            </a:r>
            <a:br>
              <a:rPr lang="it-IT"/>
            </a:br>
            <a:r>
              <a:rPr lang="it-IT"/>
              <a:t>illa subit mediaeque minans inlabitur urbi.               	240</a:t>
            </a:r>
            <a:br>
              <a:rPr lang="it-IT"/>
            </a:br>
            <a:r>
              <a:rPr lang="it-IT"/>
              <a:t>O patria, o diuum domus Ilium et incluta bello</a:t>
            </a:r>
            <a:br>
              <a:rPr lang="it-IT"/>
            </a:br>
            <a:r>
              <a:rPr lang="it-IT"/>
              <a:t>moenia Dardanidum! quater ipso in limine portae</a:t>
            </a:r>
            <a:br>
              <a:rPr lang="it-IT"/>
            </a:br>
            <a:r>
              <a:rPr lang="it-IT"/>
              <a:t>substitit atque utero sonitum quater arma dedere;</a:t>
            </a:r>
            <a:br>
              <a:rPr lang="it-IT"/>
            </a:br>
            <a:r>
              <a:rPr lang="it-IT"/>
              <a:t>instamus tamen immemores caecique furore</a:t>
            </a:r>
            <a:br>
              <a:rPr lang="it-IT"/>
            </a:br>
            <a:r>
              <a:rPr lang="it-IT"/>
              <a:t>et monstrum infelix sacrata sistimus arce.   </a:t>
            </a:r>
          </a:p>
        </p:txBody>
      </p:sp>
    </p:spTree>
    <p:extLst>
      <p:ext uri="{BB962C8B-B14F-4D97-AF65-F5344CB8AC3E}">
        <p14:creationId xmlns:p14="http://schemas.microsoft.com/office/powerpoint/2010/main" val="38164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C46EAB-C1F3-4623-BBB4-55D1F919AF42}"/>
              </a:ext>
            </a:extLst>
          </p:cNvPr>
          <p:cNvSpPr txBox="1"/>
          <p:nvPr/>
        </p:nvSpPr>
        <p:spPr>
          <a:xfrm>
            <a:off x="1862137" y="197346"/>
            <a:ext cx="5629275" cy="73866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it-IT" b="1"/>
          </a:p>
          <a:p>
            <a:r>
              <a:rPr lang="it-IT" sz="2400" cap="small" dirty="0"/>
              <a:t>Doppia designazione; tema e variazione</a:t>
            </a:r>
            <a:endParaRPr lang="it-IT" sz="2400" cap="small" dirty="0">
              <a:cs typeface="Calibri"/>
            </a:endParaRPr>
          </a:p>
          <a:p>
            <a:endParaRPr lang="it-IT" b="1"/>
          </a:p>
          <a:p>
            <a:r>
              <a:rPr lang="it-IT" b="1" dirty="0" err="1"/>
              <a:t>vv</a:t>
            </a:r>
            <a:r>
              <a:rPr lang="it-IT" b="1" dirty="0"/>
              <a:t>. 15-16 [</a:t>
            </a:r>
            <a:r>
              <a:rPr lang="it-IT" b="1" dirty="0" err="1"/>
              <a:t>Aeneas</a:t>
            </a:r>
            <a:r>
              <a:rPr lang="it-IT" b="1" dirty="0"/>
              <a:t> </a:t>
            </a:r>
            <a:r>
              <a:rPr lang="it-IT" b="1" dirty="0" err="1"/>
              <a:t>loquitur</a:t>
            </a:r>
            <a:r>
              <a:rPr lang="it-IT" b="1" dirty="0"/>
              <a:t>]</a:t>
            </a:r>
            <a:endParaRPr lang="it-IT" b="1" dirty="0">
              <a:cs typeface="Calibri"/>
            </a:endParaRPr>
          </a:p>
          <a:p>
            <a:r>
              <a:rPr lang="it-IT" dirty="0">
                <a:highlight>
                  <a:srgbClr val="FFFF00"/>
                </a:highlight>
              </a:rPr>
              <a:t>«instar </a:t>
            </a:r>
            <a:r>
              <a:rPr lang="it-IT" dirty="0" err="1">
                <a:highlight>
                  <a:srgbClr val="FFFF00"/>
                </a:highlight>
              </a:rPr>
              <a:t>montis</a:t>
            </a:r>
            <a:r>
              <a:rPr lang="it-IT" dirty="0"/>
              <a:t> </a:t>
            </a:r>
            <a:r>
              <a:rPr lang="it-IT" dirty="0" err="1"/>
              <a:t>equum</a:t>
            </a:r>
            <a:r>
              <a:rPr lang="it-IT" dirty="0"/>
              <a:t> </a:t>
            </a:r>
            <a:r>
              <a:rPr lang="it-IT" dirty="0" err="1"/>
              <a:t>diuina</a:t>
            </a:r>
            <a:r>
              <a:rPr lang="it-IT" dirty="0"/>
              <a:t> </a:t>
            </a:r>
            <a:r>
              <a:rPr lang="it-IT" dirty="0" err="1"/>
              <a:t>Palladis</a:t>
            </a:r>
            <a:r>
              <a:rPr lang="it-IT" dirty="0"/>
              <a:t> arte</a:t>
            </a:r>
            <a:endParaRPr lang="it-IT" dirty="0">
              <a:cs typeface="Calibri"/>
            </a:endParaRPr>
          </a:p>
          <a:p>
            <a:r>
              <a:rPr lang="it-IT" dirty="0"/>
              <a:t>[</a:t>
            </a:r>
            <a:r>
              <a:rPr lang="it-IT" dirty="0" err="1"/>
              <a:t>ductores</a:t>
            </a:r>
            <a:r>
              <a:rPr lang="it-IT" dirty="0"/>
              <a:t> </a:t>
            </a:r>
            <a:r>
              <a:rPr lang="it-IT" dirty="0" err="1"/>
              <a:t>Danaum</a:t>
            </a:r>
            <a:r>
              <a:rPr lang="it-IT" dirty="0"/>
              <a:t>] </a:t>
            </a:r>
            <a:r>
              <a:rPr lang="it-IT" dirty="0" err="1"/>
              <a:t>aedificant</a:t>
            </a:r>
            <a:endParaRPr lang="it-IT" dirty="0" err="1">
              <a:cs typeface="Calibri"/>
            </a:endParaRPr>
          </a:p>
          <a:p>
            <a:r>
              <a:rPr lang="it-IT" b="1" dirty="0"/>
              <a:t>18-20</a:t>
            </a:r>
            <a:endParaRPr lang="it-IT" b="1" dirty="0">
              <a:cs typeface="Calibri"/>
            </a:endParaRPr>
          </a:p>
          <a:p>
            <a:r>
              <a:rPr lang="it-IT" dirty="0" err="1"/>
              <a:t>huc</a:t>
            </a:r>
            <a:r>
              <a:rPr lang="it-IT" dirty="0"/>
              <a:t> </a:t>
            </a:r>
            <a:r>
              <a:rPr lang="it-IT" dirty="0" err="1"/>
              <a:t>delecta</a:t>
            </a:r>
            <a:r>
              <a:rPr lang="it-IT" dirty="0"/>
              <a:t> </a:t>
            </a:r>
            <a:r>
              <a:rPr lang="it-IT" dirty="0" err="1"/>
              <a:t>uirum</a:t>
            </a:r>
            <a:r>
              <a:rPr lang="it-IT" dirty="0"/>
              <a:t> sortiti corpora </a:t>
            </a:r>
            <a:r>
              <a:rPr lang="it-IT" dirty="0" err="1"/>
              <a:t>furtim</a:t>
            </a:r>
            <a:r>
              <a:rPr lang="it-IT" dirty="0"/>
              <a:t> </a:t>
            </a:r>
            <a:endParaRPr lang="it-IT" dirty="0">
              <a:cs typeface="Calibri"/>
            </a:endParaRPr>
          </a:p>
          <a:p>
            <a:r>
              <a:rPr lang="it-IT" dirty="0" err="1"/>
              <a:t>includunt</a:t>
            </a:r>
            <a:r>
              <a:rPr lang="it-IT" dirty="0"/>
              <a:t> </a:t>
            </a:r>
            <a:r>
              <a:rPr lang="it-IT" dirty="0" err="1"/>
              <a:t>caeco</a:t>
            </a:r>
            <a:r>
              <a:rPr lang="it-IT" dirty="0"/>
              <a:t> </a:t>
            </a:r>
            <a:r>
              <a:rPr lang="it-IT" dirty="0">
                <a:highlight>
                  <a:srgbClr val="00FFFF"/>
                </a:highlight>
              </a:rPr>
              <a:t>lateri</a:t>
            </a:r>
            <a:r>
              <a:rPr lang="it-IT" dirty="0"/>
              <a:t> </a:t>
            </a:r>
            <a:r>
              <a:rPr lang="it-IT" dirty="0" err="1"/>
              <a:t>penitusque</a:t>
            </a:r>
            <a:r>
              <a:rPr lang="it-IT" dirty="0"/>
              <a:t> </a:t>
            </a:r>
            <a:r>
              <a:rPr lang="it-IT" dirty="0" err="1">
                <a:highlight>
                  <a:srgbClr val="FFFF00"/>
                </a:highlight>
              </a:rPr>
              <a:t>cauernas</a:t>
            </a:r>
            <a:endParaRPr lang="it-IT" dirty="0" err="1">
              <a:highlight>
                <a:srgbClr val="FFFF00"/>
              </a:highlight>
              <a:cs typeface="Calibri"/>
            </a:endParaRPr>
          </a:p>
          <a:p>
            <a:r>
              <a:rPr lang="it-IT" dirty="0" err="1"/>
              <a:t>ingentis</a:t>
            </a:r>
            <a:r>
              <a:rPr lang="it-IT" dirty="0"/>
              <a:t> </a:t>
            </a:r>
            <a:r>
              <a:rPr lang="it-IT" dirty="0" err="1">
                <a:highlight>
                  <a:srgbClr val="00FFFF"/>
                </a:highlight>
              </a:rPr>
              <a:t>uterum</a:t>
            </a:r>
            <a:r>
              <a:rPr lang="it-IT" dirty="0" err="1"/>
              <a:t>que</a:t>
            </a:r>
            <a:r>
              <a:rPr lang="it-IT" dirty="0"/>
              <a:t> armato milite </a:t>
            </a:r>
            <a:r>
              <a:rPr lang="it-IT" dirty="0" err="1"/>
              <a:t>complent</a:t>
            </a:r>
            <a:endParaRPr lang="it-IT" dirty="0" err="1">
              <a:cs typeface="Calibri"/>
            </a:endParaRPr>
          </a:p>
          <a:p>
            <a:r>
              <a:rPr lang="it-IT" b="1" dirty="0"/>
              <a:t>38</a:t>
            </a:r>
            <a:endParaRPr lang="it-IT" b="1" dirty="0">
              <a:cs typeface="Calibri"/>
            </a:endParaRPr>
          </a:p>
          <a:p>
            <a:r>
              <a:rPr lang="it-IT" dirty="0"/>
              <a:t>aut [</a:t>
            </a:r>
            <a:r>
              <a:rPr lang="it-IT" dirty="0" err="1"/>
              <a:t>iubent</a:t>
            </a:r>
            <a:r>
              <a:rPr lang="it-IT" dirty="0"/>
              <a:t>] terebrare </a:t>
            </a:r>
            <a:r>
              <a:rPr lang="it-IT" dirty="0" err="1">
                <a:highlight>
                  <a:srgbClr val="FFFF00"/>
                </a:highlight>
              </a:rPr>
              <a:t>cauas</a:t>
            </a:r>
            <a:r>
              <a:rPr lang="it-IT" dirty="0"/>
              <a:t> </a:t>
            </a:r>
            <a:r>
              <a:rPr lang="it-IT" dirty="0">
                <a:highlight>
                  <a:srgbClr val="00FFFF"/>
                </a:highlight>
              </a:rPr>
              <a:t>uteri</a:t>
            </a:r>
            <a:r>
              <a:rPr lang="it-IT" dirty="0"/>
              <a:t> et </a:t>
            </a:r>
            <a:r>
              <a:rPr lang="it-IT" dirty="0" err="1"/>
              <a:t>temptare</a:t>
            </a:r>
            <a:r>
              <a:rPr lang="it-IT" dirty="0"/>
              <a:t> </a:t>
            </a:r>
            <a:r>
              <a:rPr lang="it-IT" dirty="0" err="1">
                <a:highlight>
                  <a:srgbClr val="FFFF00"/>
                </a:highlight>
              </a:rPr>
              <a:t>latebras</a:t>
            </a:r>
            <a:endParaRPr lang="it-IT" dirty="0" err="1">
              <a:highlight>
                <a:srgbClr val="FFFF00"/>
              </a:highlight>
              <a:cs typeface="Calibri"/>
            </a:endParaRPr>
          </a:p>
          <a:p>
            <a:endParaRPr lang="it-IT">
              <a:highlight>
                <a:srgbClr val="FFFF00"/>
              </a:highlight>
            </a:endParaRPr>
          </a:p>
          <a:p>
            <a:r>
              <a:rPr lang="it-IT" b="1" dirty="0"/>
              <a:t>45 [</a:t>
            </a:r>
            <a:r>
              <a:rPr lang="it-IT" b="1" dirty="0" err="1"/>
              <a:t>Laocoon</a:t>
            </a:r>
            <a:r>
              <a:rPr lang="it-IT" b="1" dirty="0"/>
              <a:t> </a:t>
            </a:r>
            <a:r>
              <a:rPr lang="it-IT" b="1" dirty="0" err="1"/>
              <a:t>loquitur</a:t>
            </a:r>
            <a:r>
              <a:rPr lang="it-IT" b="1" dirty="0"/>
              <a:t>]</a:t>
            </a:r>
            <a:endParaRPr lang="it-IT" b="1" dirty="0">
              <a:cs typeface="Calibri"/>
            </a:endParaRPr>
          </a:p>
          <a:p>
            <a:r>
              <a:rPr lang="it-IT" dirty="0"/>
              <a:t>‘aut hoc inclusi </a:t>
            </a:r>
            <a:r>
              <a:rPr lang="it-IT" dirty="0" err="1"/>
              <a:t>ligno</a:t>
            </a:r>
            <a:r>
              <a:rPr lang="it-IT" dirty="0"/>
              <a:t> </a:t>
            </a:r>
            <a:r>
              <a:rPr lang="it-IT" dirty="0" err="1"/>
              <a:t>occultantur</a:t>
            </a:r>
            <a:r>
              <a:rPr lang="it-IT" dirty="0"/>
              <a:t> </a:t>
            </a:r>
            <a:r>
              <a:rPr lang="it-IT" dirty="0" err="1"/>
              <a:t>Achiui</a:t>
            </a:r>
            <a:r>
              <a:rPr lang="it-IT" dirty="0"/>
              <a:t>,</a:t>
            </a:r>
            <a:endParaRPr lang="it-IT" dirty="0">
              <a:cs typeface="Calibri"/>
            </a:endParaRPr>
          </a:p>
          <a:p>
            <a:r>
              <a:rPr lang="it-IT" dirty="0"/>
              <a:t>aut </a:t>
            </a:r>
            <a:r>
              <a:rPr lang="it-IT" dirty="0" err="1"/>
              <a:t>haec</a:t>
            </a:r>
            <a:r>
              <a:rPr lang="it-IT" dirty="0"/>
              <a:t> in </a:t>
            </a:r>
            <a:r>
              <a:rPr lang="it-IT" dirty="0" err="1"/>
              <a:t>nostros</a:t>
            </a:r>
            <a:r>
              <a:rPr lang="it-IT" dirty="0"/>
              <a:t> </a:t>
            </a:r>
            <a:r>
              <a:rPr lang="it-IT" dirty="0" err="1"/>
              <a:t>fabricata</a:t>
            </a:r>
            <a:r>
              <a:rPr lang="it-IT" dirty="0"/>
              <a:t> est </a:t>
            </a:r>
            <a:r>
              <a:rPr lang="it-IT" dirty="0">
                <a:highlight>
                  <a:srgbClr val="00FF00"/>
                </a:highlight>
              </a:rPr>
              <a:t>machina</a:t>
            </a:r>
            <a:r>
              <a:rPr lang="it-IT" dirty="0"/>
              <a:t> </a:t>
            </a:r>
            <a:r>
              <a:rPr lang="it-IT" dirty="0" err="1"/>
              <a:t>muros</a:t>
            </a:r>
            <a:r>
              <a:rPr lang="it-IT" dirty="0"/>
              <a:t>,</a:t>
            </a:r>
            <a:endParaRPr lang="it-IT" dirty="0">
              <a:cs typeface="Calibri"/>
            </a:endParaRPr>
          </a:p>
          <a:p>
            <a:r>
              <a:rPr lang="it-IT" dirty="0" err="1"/>
              <a:t>inspectura</a:t>
            </a:r>
            <a:r>
              <a:rPr lang="it-IT" dirty="0"/>
              <a:t> </a:t>
            </a:r>
            <a:r>
              <a:rPr lang="it-IT" dirty="0" err="1"/>
              <a:t>domos</a:t>
            </a:r>
            <a:r>
              <a:rPr lang="it-IT" dirty="0"/>
              <a:t> </a:t>
            </a:r>
            <a:r>
              <a:rPr lang="it-IT" dirty="0" err="1"/>
              <a:t>uenturaque</a:t>
            </a:r>
            <a:r>
              <a:rPr lang="it-IT" dirty="0"/>
              <a:t> </a:t>
            </a:r>
            <a:r>
              <a:rPr lang="it-IT" dirty="0" err="1"/>
              <a:t>desuper</a:t>
            </a:r>
            <a:r>
              <a:rPr lang="it-IT" dirty="0"/>
              <a:t> urbi,</a:t>
            </a:r>
            <a:endParaRPr lang="it-IT" dirty="0">
              <a:cs typeface="Calibri"/>
            </a:endParaRPr>
          </a:p>
          <a:p>
            <a:r>
              <a:rPr lang="it-IT" dirty="0"/>
              <a:t>aut </a:t>
            </a:r>
            <a:r>
              <a:rPr lang="it-IT" dirty="0" err="1"/>
              <a:t>aliquis</a:t>
            </a:r>
            <a:r>
              <a:rPr lang="it-IT" dirty="0"/>
              <a:t> </a:t>
            </a:r>
            <a:r>
              <a:rPr lang="it-IT" dirty="0" err="1"/>
              <a:t>latet</a:t>
            </a:r>
            <a:r>
              <a:rPr lang="it-IT" dirty="0"/>
              <a:t> </a:t>
            </a:r>
            <a:r>
              <a:rPr lang="it-IT" dirty="0" err="1"/>
              <a:t>error</a:t>
            </a:r>
            <a:r>
              <a:rPr lang="it-IT" dirty="0"/>
              <a:t>; equo ne </a:t>
            </a:r>
            <a:r>
              <a:rPr lang="it-IT" dirty="0" err="1"/>
              <a:t>credite</a:t>
            </a:r>
            <a:r>
              <a:rPr lang="it-IT" dirty="0"/>
              <a:t>, Teucri’.</a:t>
            </a:r>
            <a:endParaRPr lang="it-IT" dirty="0">
              <a:cs typeface="Calibri"/>
            </a:endParaRPr>
          </a:p>
          <a:p>
            <a:r>
              <a:rPr lang="it-IT" b="1" dirty="0"/>
              <a:t>51</a:t>
            </a:r>
            <a:endParaRPr lang="it-IT" b="1" dirty="0">
              <a:cs typeface="Calibri"/>
            </a:endParaRPr>
          </a:p>
          <a:p>
            <a:r>
              <a:rPr lang="it-IT" dirty="0"/>
              <a:t>[</a:t>
            </a:r>
            <a:r>
              <a:rPr lang="it-IT" dirty="0" err="1"/>
              <a:t>Laocoon</a:t>
            </a:r>
            <a:r>
              <a:rPr lang="it-IT" dirty="0"/>
              <a:t>] sic </a:t>
            </a:r>
            <a:r>
              <a:rPr lang="it-IT" dirty="0" err="1"/>
              <a:t>fatus</a:t>
            </a:r>
            <a:r>
              <a:rPr lang="it-IT" dirty="0"/>
              <a:t> </a:t>
            </a:r>
            <a:r>
              <a:rPr lang="it-IT" dirty="0" err="1"/>
              <a:t>ualidis</a:t>
            </a:r>
            <a:r>
              <a:rPr lang="it-IT" dirty="0"/>
              <a:t> </a:t>
            </a:r>
            <a:r>
              <a:rPr lang="it-IT" dirty="0" err="1"/>
              <a:t>ingentem</a:t>
            </a:r>
            <a:r>
              <a:rPr lang="it-IT" dirty="0"/>
              <a:t> </a:t>
            </a:r>
            <a:r>
              <a:rPr lang="it-IT" dirty="0" err="1"/>
              <a:t>uiribus</a:t>
            </a:r>
            <a:r>
              <a:rPr lang="it-IT" dirty="0"/>
              <a:t> </a:t>
            </a:r>
            <a:r>
              <a:rPr lang="it-IT" dirty="0" err="1"/>
              <a:t>hastam</a:t>
            </a:r>
            <a:endParaRPr lang="it-IT" dirty="0" err="1">
              <a:cs typeface="Calibri"/>
            </a:endParaRPr>
          </a:p>
          <a:p>
            <a:r>
              <a:rPr lang="it-IT" dirty="0"/>
              <a:t>in </a:t>
            </a:r>
            <a:r>
              <a:rPr lang="it-IT" dirty="0" err="1"/>
              <a:t>latus</a:t>
            </a:r>
            <a:r>
              <a:rPr lang="it-IT" dirty="0"/>
              <a:t> </a:t>
            </a:r>
            <a:r>
              <a:rPr lang="it-IT" dirty="0" err="1"/>
              <a:t>inque</a:t>
            </a:r>
            <a:r>
              <a:rPr lang="it-IT" dirty="0"/>
              <a:t> feri </a:t>
            </a:r>
            <a:r>
              <a:rPr lang="it-IT" dirty="0" err="1"/>
              <a:t>curuam</a:t>
            </a:r>
            <a:r>
              <a:rPr lang="it-IT" dirty="0"/>
              <a:t> </a:t>
            </a:r>
            <a:r>
              <a:rPr lang="it-IT" dirty="0" err="1"/>
              <a:t>compagibus</a:t>
            </a:r>
            <a:r>
              <a:rPr lang="it-IT" dirty="0"/>
              <a:t> </a:t>
            </a:r>
            <a:r>
              <a:rPr lang="it-IT" dirty="0" err="1"/>
              <a:t>aluum</a:t>
            </a:r>
            <a:endParaRPr lang="it-IT" dirty="0" err="1">
              <a:cs typeface="Calibri"/>
            </a:endParaRPr>
          </a:p>
          <a:p>
            <a:r>
              <a:rPr lang="it-IT" dirty="0" err="1"/>
              <a:t>contorsit</a:t>
            </a:r>
            <a:r>
              <a:rPr lang="it-IT" dirty="0"/>
              <a:t>. </a:t>
            </a:r>
            <a:r>
              <a:rPr lang="it-IT" dirty="0" err="1"/>
              <a:t>Stetit</a:t>
            </a:r>
            <a:r>
              <a:rPr lang="it-IT" dirty="0"/>
              <a:t> </a:t>
            </a:r>
            <a:r>
              <a:rPr lang="it-IT" dirty="0" err="1"/>
              <a:t>illa</a:t>
            </a:r>
            <a:r>
              <a:rPr lang="it-IT" dirty="0"/>
              <a:t> tremens, </a:t>
            </a:r>
            <a:r>
              <a:rPr lang="it-IT" dirty="0" err="1"/>
              <a:t>uteroque</a:t>
            </a:r>
            <a:r>
              <a:rPr lang="it-IT" dirty="0"/>
              <a:t> </a:t>
            </a:r>
            <a:r>
              <a:rPr lang="it-IT" dirty="0" err="1"/>
              <a:t>recusso</a:t>
            </a:r>
            <a:endParaRPr lang="it-IT" dirty="0" err="1">
              <a:cs typeface="Calibri"/>
            </a:endParaRPr>
          </a:p>
          <a:p>
            <a:r>
              <a:rPr lang="it-IT" dirty="0" err="1"/>
              <a:t>insonuere</a:t>
            </a:r>
            <a:r>
              <a:rPr lang="it-IT" dirty="0"/>
              <a:t> </a:t>
            </a:r>
            <a:r>
              <a:rPr lang="it-IT" dirty="0" err="1"/>
              <a:t>cauae</a:t>
            </a:r>
            <a:r>
              <a:rPr lang="it-IT" dirty="0"/>
              <a:t> </a:t>
            </a:r>
            <a:r>
              <a:rPr lang="it-IT" dirty="0" err="1"/>
              <a:t>gemitumque</a:t>
            </a:r>
            <a:r>
              <a:rPr lang="it-IT" dirty="0"/>
              <a:t> </a:t>
            </a:r>
            <a:r>
              <a:rPr lang="it-IT" dirty="0" err="1"/>
              <a:t>dedere</a:t>
            </a:r>
            <a:r>
              <a:rPr lang="it-IT" dirty="0"/>
              <a:t> </a:t>
            </a:r>
            <a:r>
              <a:rPr lang="it-IT" dirty="0" err="1"/>
              <a:t>cauernae</a:t>
            </a:r>
            <a:r>
              <a:rPr lang="it-IT" dirty="0"/>
              <a:t>».</a:t>
            </a:r>
            <a:endParaRPr lang="it-IT" dirty="0">
              <a:cs typeface="Calibri"/>
            </a:endParaRPr>
          </a:p>
          <a:p>
            <a:endParaRPr lang="it-IT"/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56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A306CD-A33D-BCA4-1D63-9A12F9256835}"/>
              </a:ext>
            </a:extLst>
          </p:cNvPr>
          <p:cNvSpPr txBox="1"/>
          <p:nvPr/>
        </p:nvSpPr>
        <p:spPr>
          <a:xfrm>
            <a:off x="2492374" y="888999"/>
            <a:ext cx="5508625" cy="50641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B4F9AD-6207-2572-AA28-4DB2A1658616}"/>
              </a:ext>
            </a:extLst>
          </p:cNvPr>
          <p:cNvSpPr txBox="1"/>
          <p:nvPr/>
        </p:nvSpPr>
        <p:spPr>
          <a:xfrm>
            <a:off x="1513417" y="79374"/>
            <a:ext cx="6858000" cy="68326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cap="small" dirty="0">
                <a:cs typeface="Calibri"/>
              </a:rPr>
              <a:t>Doppia designazione; tema e variazione</a:t>
            </a:r>
            <a:endParaRPr lang="it-IT" sz="2400" dirty="0">
              <a:cs typeface="Calibri"/>
            </a:endParaRPr>
          </a:p>
          <a:p>
            <a:endParaRPr lang="it-IT" dirty="0">
              <a:cs typeface="Calibri"/>
            </a:endParaRPr>
          </a:p>
          <a:p>
            <a:r>
              <a:rPr lang="it-IT" b="1" dirty="0" err="1">
                <a:cs typeface="Calibri"/>
              </a:rPr>
              <a:t>vv</a:t>
            </a:r>
            <a:r>
              <a:rPr lang="it-IT" b="1" dirty="0">
                <a:cs typeface="Calibri"/>
              </a:rPr>
              <a:t>. 15-16 [</a:t>
            </a:r>
            <a:r>
              <a:rPr lang="it-IT" b="1" dirty="0" err="1">
                <a:cs typeface="Calibri"/>
              </a:rPr>
              <a:t>Aeneas</a:t>
            </a:r>
            <a:r>
              <a:rPr lang="it-IT" b="1" dirty="0">
                <a:cs typeface="Calibri"/>
              </a:rPr>
              <a:t> </a:t>
            </a:r>
            <a:r>
              <a:rPr lang="it-IT" b="1" dirty="0" err="1">
                <a:cs typeface="Calibri"/>
              </a:rPr>
              <a:t>loquitur</a:t>
            </a:r>
            <a:r>
              <a:rPr lang="it-IT" b="1" dirty="0">
                <a:cs typeface="Calibri"/>
              </a:rPr>
              <a:t>]</a:t>
            </a:r>
            <a:endParaRPr lang="it-IT" dirty="0">
              <a:cs typeface="Calibri"/>
            </a:endParaRPr>
          </a:p>
          <a:p>
            <a:r>
              <a:rPr lang="it-IT" dirty="0">
                <a:highlight>
                  <a:srgbClr val="FFFF00"/>
                </a:highlight>
                <a:cs typeface="Calibri"/>
              </a:rPr>
              <a:t>«instar </a:t>
            </a:r>
            <a:r>
              <a:rPr lang="it-IT" dirty="0" err="1">
                <a:highlight>
                  <a:srgbClr val="FFFF00"/>
                </a:highlight>
                <a:cs typeface="Calibri"/>
              </a:rPr>
              <a:t>montis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equum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diuina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Palladis</a:t>
            </a:r>
            <a:r>
              <a:rPr lang="it-IT" dirty="0">
                <a:cs typeface="Calibri"/>
              </a:rPr>
              <a:t> arte</a:t>
            </a:r>
          </a:p>
          <a:p>
            <a:r>
              <a:rPr lang="it-IT" dirty="0">
                <a:cs typeface="Calibri"/>
              </a:rPr>
              <a:t>[</a:t>
            </a:r>
            <a:r>
              <a:rPr lang="it-IT" dirty="0" err="1">
                <a:cs typeface="Calibri"/>
              </a:rPr>
              <a:t>ductores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Danaum</a:t>
            </a:r>
            <a:r>
              <a:rPr lang="it-IT" dirty="0">
                <a:cs typeface="Calibri"/>
              </a:rPr>
              <a:t>] </a:t>
            </a:r>
            <a:r>
              <a:rPr lang="it-IT" dirty="0" err="1">
                <a:cs typeface="Calibri"/>
              </a:rPr>
              <a:t>aedificant</a:t>
            </a:r>
            <a:endParaRPr lang="it-IT" dirty="0">
              <a:cs typeface="Calibri"/>
            </a:endParaRPr>
          </a:p>
          <a:p>
            <a:r>
              <a:rPr lang="it-IT" b="1" dirty="0">
                <a:cs typeface="Calibri"/>
              </a:rPr>
              <a:t>18-20</a:t>
            </a:r>
            <a:endParaRPr lang="it-IT" dirty="0">
              <a:cs typeface="Calibri"/>
            </a:endParaRPr>
          </a:p>
          <a:p>
            <a:r>
              <a:rPr lang="it-IT" u="sng" err="1">
                <a:cs typeface="Calibri"/>
              </a:rPr>
              <a:t>huc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cs typeface="Calibri"/>
              </a:rPr>
              <a:t>delecta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cs typeface="Calibri"/>
              </a:rPr>
              <a:t>uirum</a:t>
            </a:r>
            <a:r>
              <a:rPr lang="it-IT" u="sng" dirty="0">
                <a:cs typeface="Calibri"/>
              </a:rPr>
              <a:t> sortiti corpora </a:t>
            </a:r>
            <a:r>
              <a:rPr lang="it-IT" u="sng" err="1">
                <a:cs typeface="Calibri"/>
              </a:rPr>
              <a:t>furtim</a:t>
            </a:r>
            <a:r>
              <a:rPr lang="it-IT" u="sng" dirty="0">
                <a:cs typeface="Calibri"/>
              </a:rPr>
              <a:t> </a:t>
            </a:r>
          </a:p>
          <a:p>
            <a:r>
              <a:rPr lang="it-IT" u="sng" err="1">
                <a:cs typeface="Calibri"/>
              </a:rPr>
              <a:t>includunt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cs typeface="Calibri"/>
              </a:rPr>
              <a:t>caeco</a:t>
            </a:r>
            <a:r>
              <a:rPr lang="it-IT" u="sng" dirty="0">
                <a:cs typeface="Calibri"/>
              </a:rPr>
              <a:t> </a:t>
            </a:r>
            <a:r>
              <a:rPr lang="it-IT" u="sng" dirty="0">
                <a:highlight>
                  <a:srgbClr val="00FFFF"/>
                </a:highlight>
                <a:cs typeface="Calibri"/>
              </a:rPr>
              <a:t>lateri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cs typeface="Calibri"/>
              </a:rPr>
              <a:t>penitusque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highlight>
                  <a:srgbClr val="FFFF00"/>
                </a:highlight>
                <a:cs typeface="Calibri"/>
              </a:rPr>
              <a:t>cauernas</a:t>
            </a:r>
            <a:endParaRPr lang="it-IT" u="sng">
              <a:cs typeface="Calibri"/>
            </a:endParaRPr>
          </a:p>
          <a:p>
            <a:r>
              <a:rPr lang="it-IT" b="1" u="sng" dirty="0" err="1">
                <a:solidFill>
                  <a:srgbClr val="FF0000"/>
                </a:solidFill>
                <a:highlight>
                  <a:srgbClr val="FFFF00"/>
                </a:highlight>
                <a:cs typeface="Calibri"/>
              </a:rPr>
              <a:t>Ingentis</a:t>
            </a:r>
            <a:r>
              <a:rPr lang="it-IT" b="1" u="sng" dirty="0">
                <a:solidFill>
                  <a:srgbClr val="FF0000"/>
                </a:solidFill>
                <a:highlight>
                  <a:srgbClr val="FFFF00"/>
                </a:highlight>
                <a:cs typeface="Calibri"/>
              </a:rPr>
              <a:t>*</a:t>
            </a:r>
            <a:r>
              <a:rPr lang="it-IT" u="sng" dirty="0">
                <a:cs typeface="Calibri"/>
              </a:rPr>
              <a:t> </a:t>
            </a:r>
            <a:r>
              <a:rPr lang="it-IT" u="sng" dirty="0" err="1">
                <a:highlight>
                  <a:srgbClr val="00FFFF"/>
                </a:highlight>
                <a:cs typeface="Calibri"/>
              </a:rPr>
              <a:t>uterum</a:t>
            </a:r>
            <a:r>
              <a:rPr lang="it-IT" u="sng" dirty="0" err="1">
                <a:cs typeface="Calibri"/>
              </a:rPr>
              <a:t>que</a:t>
            </a:r>
            <a:r>
              <a:rPr lang="it-IT" u="sng" dirty="0">
                <a:cs typeface="Calibri"/>
              </a:rPr>
              <a:t> armato milite </a:t>
            </a:r>
            <a:r>
              <a:rPr lang="it-IT" u="sng" dirty="0" err="1">
                <a:cs typeface="Calibri"/>
              </a:rPr>
              <a:t>complent</a:t>
            </a:r>
            <a:endParaRPr lang="it-IT" u="sng">
              <a:cs typeface="Calibri"/>
            </a:endParaRPr>
          </a:p>
          <a:p>
            <a:r>
              <a:rPr lang="it-IT" b="1" dirty="0">
                <a:cs typeface="Calibri"/>
              </a:rPr>
              <a:t>38</a:t>
            </a:r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aut [</a:t>
            </a:r>
            <a:r>
              <a:rPr lang="it-IT" dirty="0" err="1">
                <a:cs typeface="Calibri"/>
              </a:rPr>
              <a:t>iubent</a:t>
            </a:r>
            <a:r>
              <a:rPr lang="it-IT" dirty="0">
                <a:cs typeface="Calibri"/>
              </a:rPr>
              <a:t>] terebrare </a:t>
            </a:r>
            <a:r>
              <a:rPr lang="it-IT" dirty="0" err="1">
                <a:highlight>
                  <a:srgbClr val="FFFF00"/>
                </a:highlight>
                <a:cs typeface="Calibri"/>
              </a:rPr>
              <a:t>cauas</a:t>
            </a:r>
            <a:r>
              <a:rPr lang="it-IT" dirty="0">
                <a:cs typeface="Calibri"/>
              </a:rPr>
              <a:t> </a:t>
            </a:r>
            <a:r>
              <a:rPr lang="it-IT" dirty="0">
                <a:highlight>
                  <a:srgbClr val="00FFFF"/>
                </a:highlight>
                <a:cs typeface="Calibri"/>
              </a:rPr>
              <a:t>uteri</a:t>
            </a:r>
            <a:r>
              <a:rPr lang="it-IT" dirty="0">
                <a:cs typeface="Calibri"/>
              </a:rPr>
              <a:t> et </a:t>
            </a:r>
            <a:r>
              <a:rPr lang="it-IT" dirty="0" err="1">
                <a:cs typeface="Calibri"/>
              </a:rPr>
              <a:t>temptare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highlight>
                  <a:srgbClr val="FFFF00"/>
                </a:highlight>
                <a:cs typeface="Calibri"/>
              </a:rPr>
              <a:t>latebras</a:t>
            </a:r>
            <a:endParaRPr lang="it-IT" dirty="0" err="1">
              <a:cs typeface="Calibri"/>
            </a:endParaRPr>
          </a:p>
          <a:p>
            <a:endParaRPr lang="it-IT" dirty="0">
              <a:cs typeface="Calibri"/>
            </a:endParaRPr>
          </a:p>
          <a:p>
            <a:r>
              <a:rPr lang="it-IT" b="1" dirty="0">
                <a:cs typeface="Calibri"/>
              </a:rPr>
              <a:t>45 [</a:t>
            </a:r>
            <a:r>
              <a:rPr lang="it-IT" b="1" dirty="0" err="1">
                <a:cs typeface="Calibri"/>
              </a:rPr>
              <a:t>Laocoon</a:t>
            </a:r>
            <a:r>
              <a:rPr lang="it-IT" b="1" dirty="0">
                <a:cs typeface="Calibri"/>
              </a:rPr>
              <a:t> </a:t>
            </a:r>
            <a:r>
              <a:rPr lang="it-IT" b="1" dirty="0" err="1">
                <a:cs typeface="Calibri"/>
              </a:rPr>
              <a:t>loquitur</a:t>
            </a:r>
            <a:r>
              <a:rPr lang="it-IT" b="1" dirty="0">
                <a:cs typeface="Calibri"/>
              </a:rPr>
              <a:t>]</a:t>
            </a:r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‘aut hoc inclusi </a:t>
            </a:r>
            <a:r>
              <a:rPr lang="it-IT" dirty="0" err="1">
                <a:cs typeface="Calibri"/>
              </a:rPr>
              <a:t>ligno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occultantur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Achiui</a:t>
            </a:r>
            <a:r>
              <a:rPr lang="it-IT" dirty="0">
                <a:cs typeface="Calibri"/>
              </a:rPr>
              <a:t>,</a:t>
            </a:r>
          </a:p>
          <a:p>
            <a:r>
              <a:rPr lang="it-IT" dirty="0">
                <a:cs typeface="Calibri"/>
              </a:rPr>
              <a:t>aut </a:t>
            </a:r>
            <a:r>
              <a:rPr lang="it-IT" dirty="0" err="1">
                <a:cs typeface="Calibri"/>
              </a:rPr>
              <a:t>haec</a:t>
            </a:r>
            <a:r>
              <a:rPr lang="it-IT" dirty="0">
                <a:cs typeface="Calibri"/>
              </a:rPr>
              <a:t> in </a:t>
            </a:r>
            <a:r>
              <a:rPr lang="it-IT" dirty="0" err="1">
                <a:cs typeface="Calibri"/>
              </a:rPr>
              <a:t>nostros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fabricata</a:t>
            </a:r>
            <a:r>
              <a:rPr lang="it-IT" dirty="0">
                <a:cs typeface="Calibri"/>
              </a:rPr>
              <a:t> est </a:t>
            </a:r>
            <a:r>
              <a:rPr lang="it-IT" dirty="0">
                <a:highlight>
                  <a:srgbClr val="00FF00"/>
                </a:highlight>
                <a:cs typeface="Calibri"/>
              </a:rPr>
              <a:t>machina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muros</a:t>
            </a:r>
            <a:r>
              <a:rPr lang="it-IT" dirty="0">
                <a:cs typeface="Calibri"/>
              </a:rPr>
              <a:t>,</a:t>
            </a:r>
          </a:p>
          <a:p>
            <a:r>
              <a:rPr lang="it-IT" dirty="0" err="1">
                <a:cs typeface="Calibri"/>
              </a:rPr>
              <a:t>inspectura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domos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uenturaque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desuper</a:t>
            </a:r>
            <a:r>
              <a:rPr lang="it-IT" dirty="0">
                <a:cs typeface="Calibri"/>
              </a:rPr>
              <a:t> urbi,</a:t>
            </a:r>
          </a:p>
          <a:p>
            <a:r>
              <a:rPr lang="it-IT" dirty="0">
                <a:cs typeface="Calibri"/>
              </a:rPr>
              <a:t>aut </a:t>
            </a:r>
            <a:r>
              <a:rPr lang="it-IT" dirty="0" err="1">
                <a:cs typeface="Calibri"/>
              </a:rPr>
              <a:t>aliquis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latet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error</a:t>
            </a:r>
            <a:r>
              <a:rPr lang="it-IT" dirty="0">
                <a:cs typeface="Calibri"/>
              </a:rPr>
              <a:t>; equo ne </a:t>
            </a:r>
            <a:r>
              <a:rPr lang="it-IT" dirty="0" err="1">
                <a:cs typeface="Calibri"/>
              </a:rPr>
              <a:t>credite</a:t>
            </a:r>
            <a:r>
              <a:rPr lang="it-IT" dirty="0">
                <a:cs typeface="Calibri"/>
              </a:rPr>
              <a:t>, Teucri’.</a:t>
            </a:r>
          </a:p>
          <a:p>
            <a:r>
              <a:rPr lang="it-IT" b="1" dirty="0">
                <a:cs typeface="Calibri"/>
              </a:rPr>
              <a:t>51</a:t>
            </a:r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[</a:t>
            </a:r>
            <a:r>
              <a:rPr lang="it-IT" dirty="0" err="1">
                <a:cs typeface="Calibri"/>
              </a:rPr>
              <a:t>Laocoon</a:t>
            </a:r>
            <a:r>
              <a:rPr lang="it-IT" dirty="0">
                <a:cs typeface="Calibri"/>
              </a:rPr>
              <a:t>] sic </a:t>
            </a:r>
            <a:r>
              <a:rPr lang="it-IT" dirty="0" err="1">
                <a:cs typeface="Calibri"/>
              </a:rPr>
              <a:t>fatus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ualidis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ingentem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uiribus</a:t>
            </a:r>
            <a:r>
              <a:rPr lang="it-IT" dirty="0">
                <a:cs typeface="Calibri"/>
              </a:rPr>
              <a:t> </a:t>
            </a:r>
            <a:r>
              <a:rPr lang="it-IT" dirty="0" err="1">
                <a:cs typeface="Calibri"/>
              </a:rPr>
              <a:t>hastam</a:t>
            </a:r>
            <a:endParaRPr lang="it-IT" dirty="0">
              <a:cs typeface="Calibri"/>
            </a:endParaRPr>
          </a:p>
          <a:p>
            <a:r>
              <a:rPr lang="it-IT" u="sng" dirty="0">
                <a:cs typeface="Calibri"/>
              </a:rPr>
              <a:t>in </a:t>
            </a:r>
            <a:r>
              <a:rPr lang="it-IT" u="sng" err="1">
                <a:cs typeface="Calibri"/>
              </a:rPr>
              <a:t>latus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cs typeface="Calibri"/>
              </a:rPr>
              <a:t>inque</a:t>
            </a:r>
            <a:r>
              <a:rPr lang="it-IT" u="sng" dirty="0">
                <a:cs typeface="Calibri"/>
              </a:rPr>
              <a:t> feri </a:t>
            </a:r>
            <a:r>
              <a:rPr lang="it-IT" u="sng" err="1">
                <a:cs typeface="Calibri"/>
              </a:rPr>
              <a:t>curuam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highlight>
                  <a:srgbClr val="00FF00"/>
                </a:highlight>
                <a:cs typeface="Calibri"/>
              </a:rPr>
              <a:t>compagibus</a:t>
            </a:r>
            <a:r>
              <a:rPr lang="it-IT" u="sng" dirty="0">
                <a:cs typeface="Calibri"/>
              </a:rPr>
              <a:t> </a:t>
            </a:r>
            <a:r>
              <a:rPr lang="it-IT" u="sng" err="1">
                <a:highlight>
                  <a:srgbClr val="00FFFF"/>
                </a:highlight>
                <a:cs typeface="Calibri"/>
              </a:rPr>
              <a:t>aluum</a:t>
            </a:r>
            <a:endParaRPr lang="it-IT" u="sng">
              <a:highlight>
                <a:srgbClr val="00FFFF"/>
              </a:highlight>
              <a:cs typeface="Calibri"/>
            </a:endParaRPr>
          </a:p>
          <a:p>
            <a:r>
              <a:rPr lang="it-IT" err="1">
                <a:cs typeface="Calibri"/>
              </a:rPr>
              <a:t>contorsit</a:t>
            </a:r>
            <a:r>
              <a:rPr lang="it-IT" dirty="0">
                <a:cs typeface="Calibri"/>
              </a:rPr>
              <a:t>. </a:t>
            </a:r>
            <a:r>
              <a:rPr lang="it-IT" err="1">
                <a:cs typeface="Calibri"/>
              </a:rPr>
              <a:t>Stetit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cs typeface="Calibri"/>
              </a:rPr>
              <a:t>illa</a:t>
            </a:r>
            <a:r>
              <a:rPr lang="it-IT" dirty="0">
                <a:cs typeface="Calibri"/>
              </a:rPr>
              <a:t> tremens, </a:t>
            </a:r>
            <a:r>
              <a:rPr lang="it-IT" err="1">
                <a:highlight>
                  <a:srgbClr val="00FFFF"/>
                </a:highlight>
                <a:cs typeface="Calibri"/>
              </a:rPr>
              <a:t>utero</a:t>
            </a:r>
            <a:r>
              <a:rPr lang="it-IT" err="1">
                <a:cs typeface="Calibri"/>
              </a:rPr>
              <a:t>que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cs typeface="Calibri"/>
              </a:rPr>
              <a:t>recusso</a:t>
            </a:r>
            <a:endParaRPr lang="it-IT">
              <a:cs typeface="Calibri"/>
            </a:endParaRPr>
          </a:p>
          <a:p>
            <a:r>
              <a:rPr lang="it-IT" err="1">
                <a:cs typeface="Calibri"/>
              </a:rPr>
              <a:t>insonuere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highlight>
                  <a:srgbClr val="FFFF00"/>
                </a:highlight>
                <a:cs typeface="Calibri"/>
              </a:rPr>
              <a:t>cauae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cs typeface="Calibri"/>
              </a:rPr>
              <a:t>gemitumque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cs typeface="Calibri"/>
              </a:rPr>
              <a:t>dedere</a:t>
            </a:r>
            <a:r>
              <a:rPr lang="it-IT" dirty="0">
                <a:cs typeface="Calibri"/>
              </a:rPr>
              <a:t> </a:t>
            </a:r>
            <a:r>
              <a:rPr lang="it-IT" err="1">
                <a:highlight>
                  <a:srgbClr val="FFFF00"/>
                </a:highlight>
                <a:cs typeface="Calibri"/>
              </a:rPr>
              <a:t>cauernae</a:t>
            </a:r>
            <a:r>
              <a:rPr lang="it-IT" dirty="0">
                <a:cs typeface="Calibri"/>
              </a:rPr>
              <a:t>».</a:t>
            </a:r>
          </a:p>
          <a:p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199 volte, 169 nell'</a:t>
            </a:r>
            <a:r>
              <a:rPr lang="it-IT" i="1" dirty="0">
                <a:cs typeface="Calibri"/>
              </a:rPr>
              <a:t>Eneide</a:t>
            </a:r>
            <a:r>
              <a:rPr lang="it-IT" dirty="0">
                <a:cs typeface="Calibri"/>
              </a:rPr>
              <a:t>, 31 nelle </a:t>
            </a:r>
            <a:r>
              <a:rPr lang="it-IT" i="1" dirty="0">
                <a:cs typeface="Calibri"/>
              </a:rPr>
              <a:t>Georgiche</a:t>
            </a:r>
            <a:r>
              <a:rPr lang="it-IT" dirty="0">
                <a:cs typeface="Calibri"/>
              </a:rPr>
              <a:t>, mai nelle </a:t>
            </a:r>
            <a:r>
              <a:rPr lang="it-IT" i="1" dirty="0">
                <a:cs typeface="Calibri"/>
              </a:rPr>
              <a:t>Ecloghe</a:t>
            </a:r>
          </a:p>
        </p:txBody>
      </p:sp>
    </p:spTree>
    <p:extLst>
      <p:ext uri="{BB962C8B-B14F-4D97-AF65-F5344CB8AC3E}">
        <p14:creationId xmlns:p14="http://schemas.microsoft.com/office/powerpoint/2010/main" val="31639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B1BAD98-2F9A-6978-C3E4-33F600C72945}"/>
              </a:ext>
            </a:extLst>
          </p:cNvPr>
          <p:cNvSpPr txBox="1"/>
          <p:nvPr/>
        </p:nvSpPr>
        <p:spPr>
          <a:xfrm>
            <a:off x="1031875" y="846667"/>
            <a:ext cx="7069666" cy="49859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cs typeface="Calibri"/>
              </a:rPr>
              <a:t>Tema e variazione</a:t>
            </a:r>
          </a:p>
          <a:p>
            <a:endParaRPr lang="it-IT" sz="2400" dirty="0">
              <a:cs typeface="Calibri"/>
            </a:endParaRPr>
          </a:p>
          <a:p>
            <a:r>
              <a:rPr lang="it-IT" dirty="0">
                <a:cs typeface="Calibri"/>
              </a:rPr>
              <a:t>Lo stesso fatto sembra venir ripetuto due volte, normalmente con l'uso di congiunzioni copulative (</a:t>
            </a:r>
            <a:r>
              <a:rPr lang="it-IT" i="1" dirty="0">
                <a:cs typeface="Calibri"/>
              </a:rPr>
              <a:t>et</a:t>
            </a:r>
            <a:r>
              <a:rPr lang="it-IT" dirty="0">
                <a:cs typeface="Calibri"/>
              </a:rPr>
              <a:t>, </a:t>
            </a:r>
            <a:r>
              <a:rPr lang="it-IT" i="1" dirty="0">
                <a:cs typeface="Calibri"/>
              </a:rPr>
              <a:t>-</a:t>
            </a:r>
            <a:r>
              <a:rPr lang="it-IT" i="1" dirty="0" err="1">
                <a:cs typeface="Calibri"/>
              </a:rPr>
              <a:t>que</a:t>
            </a:r>
            <a:r>
              <a:rPr lang="it-IT" dirty="0">
                <a:cs typeface="Calibri"/>
              </a:rPr>
              <a:t>), cioè con "copula epesegetica":</a:t>
            </a:r>
          </a:p>
          <a:p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II 1 </a:t>
            </a:r>
            <a:r>
              <a:rPr lang="it-IT" i="1" dirty="0" err="1">
                <a:cs typeface="Calibri"/>
              </a:rPr>
              <a:t>Conticuere</a:t>
            </a:r>
            <a:r>
              <a:rPr lang="it-IT" i="1" dirty="0">
                <a:cs typeface="Calibri"/>
              </a:rPr>
              <a:t> omnes </a:t>
            </a:r>
            <a:r>
              <a:rPr lang="it-IT" i="1" dirty="0" err="1">
                <a:cs typeface="Calibri"/>
              </a:rPr>
              <a:t>intenti</a:t>
            </a:r>
            <a:r>
              <a:rPr lang="it-IT" b="1" i="1" dirty="0" err="1">
                <a:cs typeface="Calibri"/>
              </a:rPr>
              <a:t>que</a:t>
            </a:r>
            <a:r>
              <a:rPr lang="it-IT" i="1" dirty="0">
                <a:cs typeface="Calibri"/>
              </a:rPr>
              <a:t> ora </a:t>
            </a:r>
            <a:r>
              <a:rPr lang="it-IT" i="1" dirty="0" err="1">
                <a:cs typeface="Calibri"/>
              </a:rPr>
              <a:t>tenebant</a:t>
            </a:r>
            <a:endParaRPr lang="it-IT" i="1" dirty="0">
              <a:cs typeface="Calibri"/>
            </a:endParaRPr>
          </a:p>
          <a:p>
            <a:r>
              <a:rPr lang="it-IT" dirty="0">
                <a:cs typeface="Calibri"/>
              </a:rPr>
              <a:t>10-11 </a:t>
            </a:r>
            <a:r>
              <a:rPr lang="it-IT" i="1" dirty="0">
                <a:cs typeface="Calibri"/>
              </a:rPr>
              <a:t>Sed si </a:t>
            </a:r>
            <a:r>
              <a:rPr lang="it-IT" i="1" dirty="0" err="1">
                <a:cs typeface="Calibri"/>
              </a:rPr>
              <a:t>tantus</a:t>
            </a:r>
            <a:r>
              <a:rPr lang="it-IT" i="1" dirty="0">
                <a:cs typeface="Calibri"/>
              </a:rPr>
              <a:t> amor casus </a:t>
            </a:r>
            <a:r>
              <a:rPr lang="it-IT" i="1" dirty="0" err="1">
                <a:cs typeface="Calibri"/>
              </a:rPr>
              <a:t>cognoscere</a:t>
            </a:r>
            <a:r>
              <a:rPr lang="it-IT" i="1" dirty="0">
                <a:cs typeface="Calibri"/>
              </a:rPr>
              <a:t> </a:t>
            </a:r>
            <a:r>
              <a:rPr lang="it-IT" i="1" dirty="0" err="1">
                <a:cs typeface="Calibri"/>
              </a:rPr>
              <a:t>nostros</a:t>
            </a:r>
            <a:r>
              <a:rPr lang="it-IT" i="1" dirty="0">
                <a:cs typeface="Calibri"/>
              </a:rPr>
              <a:t> | </a:t>
            </a:r>
            <a:r>
              <a:rPr lang="it-IT" b="1" i="1" dirty="0">
                <a:cs typeface="Calibri"/>
              </a:rPr>
              <a:t>et</a:t>
            </a:r>
            <a:r>
              <a:rPr lang="it-IT" i="1" dirty="0">
                <a:cs typeface="Calibri"/>
              </a:rPr>
              <a:t> </a:t>
            </a:r>
            <a:r>
              <a:rPr lang="it-IT" i="1" dirty="0" err="1">
                <a:cs typeface="Calibri"/>
              </a:rPr>
              <a:t>breuiter</a:t>
            </a:r>
            <a:r>
              <a:rPr lang="it-IT" i="1" dirty="0">
                <a:cs typeface="Calibri"/>
              </a:rPr>
              <a:t> </a:t>
            </a:r>
            <a:r>
              <a:rPr lang="it-IT" i="1" dirty="0" err="1">
                <a:cs typeface="Calibri"/>
              </a:rPr>
              <a:t>Troiae</a:t>
            </a:r>
            <a:r>
              <a:rPr lang="it-IT" i="1" dirty="0">
                <a:cs typeface="Calibri"/>
              </a:rPr>
              <a:t> </a:t>
            </a:r>
            <a:r>
              <a:rPr lang="it-IT" i="1" dirty="0" err="1">
                <a:cs typeface="Calibri"/>
              </a:rPr>
              <a:t>supremum</a:t>
            </a:r>
            <a:r>
              <a:rPr lang="it-IT" i="1" dirty="0">
                <a:cs typeface="Calibri"/>
              </a:rPr>
              <a:t> </a:t>
            </a:r>
            <a:r>
              <a:rPr lang="it-IT" i="1" dirty="0" err="1">
                <a:cs typeface="Calibri"/>
              </a:rPr>
              <a:t>audire</a:t>
            </a:r>
            <a:r>
              <a:rPr lang="it-IT" i="1" dirty="0">
                <a:cs typeface="Calibri"/>
              </a:rPr>
              <a:t> </a:t>
            </a:r>
            <a:r>
              <a:rPr lang="it-IT" i="1" dirty="0" err="1">
                <a:cs typeface="Calibri"/>
              </a:rPr>
              <a:t>laborem</a:t>
            </a:r>
            <a:r>
              <a:rPr lang="it-IT" i="1" dirty="0">
                <a:cs typeface="Calibri"/>
              </a:rPr>
              <a:t>.</a:t>
            </a:r>
          </a:p>
          <a:p>
            <a:endParaRPr lang="it-IT" i="1" dirty="0">
              <a:cs typeface="Calibri"/>
            </a:endParaRPr>
          </a:p>
          <a:p>
            <a:r>
              <a:rPr lang="it-IT" dirty="0">
                <a:cs typeface="Calibri"/>
              </a:rPr>
              <a:t>In realtà non si tratta mai o quasi di una ripetizione pura e semplice.</a:t>
            </a:r>
          </a:p>
          <a:p>
            <a:r>
              <a:rPr lang="it-IT" dirty="0">
                <a:cs typeface="Calibri"/>
              </a:rPr>
              <a:t>Funzioni possibili:</a:t>
            </a:r>
          </a:p>
          <a:p>
            <a:pPr marL="342900" indent="-342900">
              <a:buAutoNum type="alphaLcParenR"/>
            </a:pPr>
            <a:r>
              <a:rPr lang="it-IT" dirty="0">
                <a:cs typeface="Calibri"/>
              </a:rPr>
              <a:t>il fatto viene descritto da un'angolatura diversa;</a:t>
            </a:r>
          </a:p>
          <a:p>
            <a:pPr marL="342900" indent="-342900">
              <a:buAutoNum type="alphaLcParenR"/>
            </a:pPr>
            <a:r>
              <a:rPr lang="it-IT" dirty="0">
                <a:cs typeface="Calibri"/>
              </a:rPr>
              <a:t>dettagli vengono aggiunti;</a:t>
            </a:r>
          </a:p>
          <a:p>
            <a:pPr marL="342900" indent="-342900">
              <a:buAutoNum type="alphaLcParenR"/>
            </a:pPr>
            <a:r>
              <a:rPr lang="it-IT" err="1">
                <a:cs typeface="Calibri"/>
              </a:rPr>
              <a:t>aun</a:t>
            </a:r>
            <a:r>
              <a:rPr lang="it-IT" dirty="0">
                <a:cs typeface="Calibri"/>
              </a:rPr>
              <a:t> dato o fatto o concetto generico segue poi la sua precisazione.</a:t>
            </a:r>
          </a:p>
          <a:p>
            <a:pPr marL="342900" indent="-342900">
              <a:buAutoNum type="alphaLcParenR"/>
            </a:pPr>
            <a:endParaRPr lang="it-IT" dirty="0">
              <a:cs typeface="Calibri"/>
            </a:endParaRPr>
          </a:p>
          <a:p>
            <a:r>
              <a:rPr lang="it-IT" dirty="0">
                <a:cs typeface="Calibri"/>
              </a:rPr>
              <a:t>La tendenza dello stile epico all'abbondanza è la giustificazione </a:t>
            </a:r>
            <a:r>
              <a:rPr lang="it-IT" u="sng" dirty="0">
                <a:cs typeface="Calibri"/>
              </a:rPr>
              <a:t>esteriore</a:t>
            </a:r>
            <a:r>
              <a:rPr lang="it-IT" dirty="0">
                <a:cs typeface="Calibri"/>
              </a:rPr>
              <a:t> di questo stilema, caratteristicamente virgiliano.</a:t>
            </a:r>
          </a:p>
        </p:txBody>
      </p:sp>
    </p:spTree>
    <p:extLst>
      <p:ext uri="{BB962C8B-B14F-4D97-AF65-F5344CB8AC3E}">
        <p14:creationId xmlns:p14="http://schemas.microsoft.com/office/powerpoint/2010/main" val="370803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33F665-F2C8-4DAA-BCBA-28155FCF44CB}"/>
              </a:ext>
            </a:extLst>
          </p:cNvPr>
          <p:cNvSpPr txBox="1"/>
          <p:nvPr/>
        </p:nvSpPr>
        <p:spPr>
          <a:xfrm>
            <a:off x="1628774" y="501458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/>
              <a:t>10-13a (ironia drammatica)</a:t>
            </a:r>
          </a:p>
          <a:p>
            <a:r>
              <a:rPr lang="it-IT"/>
              <a:t>sed si tantus </a:t>
            </a:r>
            <a:r>
              <a:rPr lang="it-IT">
                <a:solidFill>
                  <a:srgbClr val="C00000"/>
                </a:solidFill>
              </a:rPr>
              <a:t>amor </a:t>
            </a:r>
            <a:r>
              <a:rPr lang="it-IT"/>
              <a:t>casus cognoscere nostros</a:t>
            </a:r>
          </a:p>
          <a:p>
            <a:r>
              <a:rPr lang="it-IT"/>
              <a:t>et </a:t>
            </a:r>
            <a:r>
              <a:rPr lang="it-IT" b="1"/>
              <a:t>breuiter</a:t>
            </a:r>
            <a:r>
              <a:rPr lang="it-IT"/>
              <a:t> Troiae </a:t>
            </a:r>
            <a:r>
              <a:rPr lang="it-IT" b="1"/>
              <a:t>supremum</a:t>
            </a:r>
            <a:r>
              <a:rPr lang="it-IT"/>
              <a:t> audire laborem,</a:t>
            </a:r>
          </a:p>
          <a:p>
            <a:r>
              <a:rPr lang="it-IT"/>
              <a:t>quamquam animus meminisse </a:t>
            </a:r>
            <a:r>
              <a:rPr lang="it-IT" b="1"/>
              <a:t>horret luctuque </a:t>
            </a:r>
            <a:r>
              <a:rPr lang="it-IT"/>
              <a:t>refugit,</a:t>
            </a:r>
          </a:p>
          <a:p>
            <a:r>
              <a:rPr lang="it-IT"/>
              <a:t>incipiam.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1DC72EB-8272-4986-B712-DCD3F2F7DA3C}"/>
              </a:ext>
            </a:extLst>
          </p:cNvPr>
          <p:cNvSpPr txBox="1"/>
          <p:nvPr/>
        </p:nvSpPr>
        <p:spPr>
          <a:xfrm>
            <a:off x="1628774" y="2628721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/>
              <a:t>750-751</a:t>
            </a:r>
          </a:p>
          <a:p>
            <a:r>
              <a:rPr lang="it-IT"/>
              <a:t>stat </a:t>
            </a:r>
            <a:r>
              <a:rPr lang="it-IT">
                <a:solidFill>
                  <a:srgbClr val="0070C0"/>
                </a:solidFill>
              </a:rPr>
              <a:t>casus renouare omnis </a:t>
            </a:r>
            <a:r>
              <a:rPr lang="it-IT"/>
              <a:t>omnemque reuerti</a:t>
            </a:r>
          </a:p>
          <a:p>
            <a:r>
              <a:rPr lang="it-IT"/>
              <a:t>per Troiam</a:t>
            </a:r>
          </a:p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A68196-B56D-494E-9891-296750316B4C}"/>
              </a:ext>
            </a:extLst>
          </p:cNvPr>
          <p:cNvSpPr txBox="1"/>
          <p:nvPr/>
        </p:nvSpPr>
        <p:spPr>
          <a:xfrm>
            <a:off x="1628774" y="4417549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I 748-749 </a:t>
            </a:r>
          </a:p>
          <a:p>
            <a:r>
              <a:rPr lang="it-IT"/>
              <a:t>			noctem sermone trahebat</a:t>
            </a:r>
          </a:p>
          <a:p>
            <a:r>
              <a:rPr lang="it-IT">
                <a:solidFill>
                  <a:srgbClr val="C00000"/>
                </a:solidFill>
              </a:rPr>
              <a:t>infelix </a:t>
            </a:r>
            <a:r>
              <a:rPr lang="it-IT"/>
              <a:t>Dido, longumque bibebat </a:t>
            </a:r>
            <a:r>
              <a:rPr lang="it-IT">
                <a:solidFill>
                  <a:srgbClr val="C00000"/>
                </a:solidFill>
              </a:rPr>
              <a:t>amorem</a:t>
            </a:r>
            <a:r>
              <a:rPr lang="it-IT"/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DC13C2-A2AB-47B8-97E8-7A907C40D193}"/>
              </a:ext>
            </a:extLst>
          </p:cNvPr>
          <p:cNvSpPr txBox="1"/>
          <p:nvPr/>
        </p:nvSpPr>
        <p:spPr>
          <a:xfrm>
            <a:off x="128587" y="3861109"/>
            <a:ext cx="87153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99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AF2867A-0FBC-4B9C-936A-F6D1247DE250}"/>
              </a:ext>
            </a:extLst>
          </p:cNvPr>
          <p:cNvSpPr txBox="1"/>
          <p:nvPr/>
        </p:nvSpPr>
        <p:spPr>
          <a:xfrm>
            <a:off x="609600" y="200025"/>
            <a:ext cx="7924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/>
              <a:t>εἰρωνεία </a:t>
            </a:r>
            <a:r>
              <a:rPr lang="it-IT"/>
              <a:t>da </a:t>
            </a:r>
          </a:p>
          <a:p>
            <a:r>
              <a:rPr lang="el-GR"/>
              <a:t>εἴρων </a:t>
            </a:r>
            <a:r>
              <a:rPr lang="it-IT"/>
              <a:t>= dissimulatore (nella commedia, in part. qno che finge di non essere intelligente);</a:t>
            </a:r>
          </a:p>
          <a:p>
            <a:r>
              <a:rPr lang="el-GR"/>
              <a:t>ἀλαζών</a:t>
            </a:r>
            <a:r>
              <a:rPr lang="it-IT"/>
              <a:t> = vanaglorioso, spaccone (la vittima del dissimulatore)</a:t>
            </a:r>
          </a:p>
          <a:p>
            <a:endParaRPr lang="it-IT"/>
          </a:p>
          <a:p>
            <a:r>
              <a:rPr lang="it-IT"/>
              <a:t>Tipi: ironia verbale*/strutturale (l’eroe ingenuo, il narratore ingenuo/miope/inattendibile); sarcasmo; socratica**; drammatica</a:t>
            </a:r>
            <a:r>
              <a:rPr lang="it-IT">
                <a:solidFill>
                  <a:srgbClr val="C00000"/>
                </a:solidFill>
              </a:rPr>
              <a:t>***</a:t>
            </a:r>
            <a:r>
              <a:rPr lang="it-IT"/>
              <a:t> e tragica; romantica****.</a:t>
            </a:r>
          </a:p>
          <a:p>
            <a:r>
              <a:rPr lang="it-IT"/>
              <a:t>Modalità: ironia stabile*****/instabile.</a:t>
            </a:r>
          </a:p>
          <a:p>
            <a:endParaRPr lang="it-IT"/>
          </a:p>
          <a:p>
            <a:r>
              <a:rPr lang="it-IT" sz="1600"/>
              <a:t>* il significato inteso da uno speaker differisce da quello espresso (significato di superficie)</a:t>
            </a:r>
          </a:p>
          <a:p>
            <a:r>
              <a:rPr lang="it-IT" sz="1600"/>
              <a:t>** Socrate assume una posa di ignoranza, di modesta preparazione a confrontarsi con le opinioni di altri, per rivelarle infine come infondate o come premesse di conseguenze assurde</a:t>
            </a:r>
          </a:p>
          <a:p>
            <a:r>
              <a:rPr lang="it-IT" sz="1600">
                <a:solidFill>
                  <a:srgbClr val="C00000"/>
                </a:solidFill>
              </a:rPr>
              <a:t>***</a:t>
            </a:r>
            <a:r>
              <a:rPr lang="it-IT" sz="1600"/>
              <a:t> nel dramma o nella narrativa: il pubblico/il lettore condivide con l’autore (eventualmente con il narratore) la conoscenza di circostanze presenti o future o di significati di cui il personaggio è ignaro: riconosciamo che il personaggio agisce in modo inappropriato alle circostanze, si attende l’opposto di quello che sappiamo/presentiamo accadrà, dice inconsapevolmente qualcosa che anticipa l’esito finale.</a:t>
            </a:r>
          </a:p>
          <a:p>
            <a:r>
              <a:rPr lang="it-IT" sz="1600"/>
              <a:t>**** una modalità di scrittura drammatica o narrativa in cui nella quale l’autore pone in essere l’illusione di rappresentare al realtà, solo per smascherare il fatto che l’autore, l’artista, è il creatore e l’arbitrario manipolatore dei caratteri e delle loro azioni. In luce il profilo dell’autore/artista autocosciente.</a:t>
            </a:r>
          </a:p>
          <a:p>
            <a:r>
              <a:rPr lang="it-IT" sz="1600"/>
              <a:t>***** l’autore o il narratore rende disponibile al pubblico/al lettore una asserzione o una posizione che vale come stabile fondamento per qualificare ironicamente/sovvertire il significato apparente.</a:t>
            </a:r>
          </a:p>
        </p:txBody>
      </p:sp>
    </p:spTree>
    <p:extLst>
      <p:ext uri="{BB962C8B-B14F-4D97-AF65-F5344CB8AC3E}">
        <p14:creationId xmlns:p14="http://schemas.microsoft.com/office/powerpoint/2010/main" val="438696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4A9EFAEE1B464F907C7C8B2400EE62" ma:contentTypeVersion="6" ma:contentTypeDescription="Creare un nuovo documento." ma:contentTypeScope="" ma:versionID="6287a6849e0f39582d223510c9330d40">
  <xsd:schema xmlns:xsd="http://www.w3.org/2001/XMLSchema" xmlns:xs="http://www.w3.org/2001/XMLSchema" xmlns:p="http://schemas.microsoft.com/office/2006/metadata/properties" xmlns:ns2="b6d4cfcd-6adc-4b9b-bbf5-75383dd14b89" xmlns:ns3="60383a87-4040-438e-bc2d-461d16e9a74c" targetNamespace="http://schemas.microsoft.com/office/2006/metadata/properties" ma:root="true" ma:fieldsID="0b758f6f32c8ca72d296116db36f29b5" ns2:_="" ns3:_="">
    <xsd:import namespace="b6d4cfcd-6adc-4b9b-bbf5-75383dd14b89"/>
    <xsd:import namespace="60383a87-4040-438e-bc2d-461d16e9a7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4cfcd-6adc-4b9b-bbf5-75383dd14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83a87-4040-438e-bc2d-461d16e9a7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4511A0-5D1B-488F-93A1-D78EE3232A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055ACE-58B0-4A49-8216-C42801C489EA}">
  <ds:schemaRefs>
    <ds:schemaRef ds:uri="http://purl.org/dc/terms/"/>
    <ds:schemaRef ds:uri="http://purl.org/dc/elements/1.1/"/>
    <ds:schemaRef ds:uri="http://schemas.microsoft.com/office/2006/metadata/properties"/>
    <ds:schemaRef ds:uri="735c8ad1-ff0f-4a64-ac81-ca2e649f2e73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60C863-7DB0-463A-9854-B4C2704EBB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1078</Words>
  <Application>Microsoft Office PowerPoint</Application>
  <PresentationFormat>Presentazione su schermo (4:3)</PresentationFormat>
  <Paragraphs>112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FERNANDELLI MARCO</dc:creator>
  <cp:lastModifiedBy>FERNANDELLI MARCO</cp:lastModifiedBy>
  <cp:revision>122</cp:revision>
  <dcterms:created xsi:type="dcterms:W3CDTF">2023-05-23T08:06:01Z</dcterms:created>
  <dcterms:modified xsi:type="dcterms:W3CDTF">2023-05-25T11:51:02Z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0x010100904A9EFAEE1B464F907C7C8B2400EE62</vt:lpwstr>
  </property>
</Properties>
</file>