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257" r:id="rId7"/>
    <p:sldId id="266" r:id="rId8"/>
    <p:sldId id="258" r:id="rId9"/>
    <p:sldId id="259" r:id="rId10"/>
    <p:sldId id="263" r:id="rId11"/>
    <p:sldId id="265" r:id="rId12"/>
    <p:sldId id="260" r:id="rId13"/>
    <p:sldId id="261" r:id="rId14"/>
    <p:sldId id="262" r:id="rId15"/>
    <p:sldId id="264" r:id="rId16"/>
    <p:sldId id="269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97946B-CBCF-4CD7-BC0F-FD899259E21E}" v="204" dt="2022-05-27T05:53:49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78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37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38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77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11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90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13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36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48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15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E9093-8279-4082-A72B-47A345FF1574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78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D00E7D5-3054-4F4F-8368-D85C0B0A3C18}"/>
              </a:ext>
            </a:extLst>
          </p:cNvPr>
          <p:cNvSpPr txBox="1"/>
          <p:nvPr/>
        </p:nvSpPr>
        <p:spPr>
          <a:xfrm>
            <a:off x="1176337" y="1276350"/>
            <a:ext cx="6791326" cy="3650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cap="small">
                <a:solidFill>
                  <a:srgbClr val="0070C0"/>
                </a:solidFill>
              </a:rPr>
              <a:t>Giacomo Leopardi</a:t>
            </a:r>
          </a:p>
          <a:p>
            <a:r>
              <a:rPr lang="it-IT" i="1"/>
              <a:t>Zibaldone</a:t>
            </a:r>
            <a:r>
              <a:rPr lang="it-IT"/>
              <a:t>, 4234 </a:t>
            </a:r>
          </a:p>
          <a:p>
            <a:r>
              <a:rPr lang="it-IT"/>
              <a:t>(4234-4236 15 Dic. 1826)</a:t>
            </a:r>
          </a:p>
          <a:p>
            <a:pPr lvl="1"/>
            <a:endParaRPr lang="it-IT"/>
          </a:p>
          <a:p>
            <a:pPr lvl="1" algn="just">
              <a:lnSpc>
                <a:spcPct val="150000"/>
              </a:lnSpc>
            </a:pPr>
            <a:r>
              <a:rPr lang="it-IT"/>
              <a:t>Il lirico, primogenito di tutti; proprio di ogni nazione anche selvaggia; più nobile e più poetico d’ogni altro; vera e pura poesia in tutta la sua estensione; proprio d’ogni uomo anche incolto, che cerca di ricrearsi o di consolarsi col canto, e colle parole misurate in qualunque modo, e coll’armonia; espressione libera e schietta di qualunque affetto vivo e ben sentito dell’uomo.</a:t>
            </a:r>
          </a:p>
        </p:txBody>
      </p:sp>
    </p:spTree>
    <p:extLst>
      <p:ext uri="{BB962C8B-B14F-4D97-AF65-F5344CB8AC3E}">
        <p14:creationId xmlns:p14="http://schemas.microsoft.com/office/powerpoint/2010/main" val="396963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Risultato immagini per l'attimo fuggent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13" y="678731"/>
            <a:ext cx="4562573" cy="5866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376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43125" y="229017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cap="small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Lorenzo de’ Medici</a:t>
            </a:r>
          </a:p>
          <a:p>
            <a:r>
              <a:rPr lang="it-IT" i="1" cap="small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Canzona di Bacco</a:t>
            </a:r>
          </a:p>
          <a:p>
            <a:r>
              <a:rPr lang="it-IT" cap="small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 </a:t>
            </a:r>
            <a:endParaRPr lang="it-IT"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       Quant’è bella giovinezza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che </a:t>
            </a:r>
            <a:r>
              <a:rPr lang="it-IT">
                <a:solidFill>
                  <a:srgbClr val="00B05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si fugge </a:t>
            </a: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tuttavia!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</a:t>
            </a:r>
            <a: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Chi vuole esser lieto, sia,</a:t>
            </a:r>
            <a:b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di doman non c’è certezza.</a:t>
            </a: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b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5        Quest’è Bacco e Arïanna,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belli, e l’un dell’altro ardenti;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</a:t>
            </a:r>
            <a:r>
              <a:rPr lang="it-IT">
                <a:solidFill>
                  <a:srgbClr val="00B05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perché ’l tempo fugge </a:t>
            </a: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e inganna,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sempre insieme stan contenti.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Queste ninfe e altre genti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10        sono allegri tuttavia.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</a:t>
            </a:r>
            <a: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Chi vuole esser lieto, sia,</a:t>
            </a:r>
            <a:b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di doman non c’è certezza.</a:t>
            </a: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0E2F856-1530-4251-8FA1-D29A66BE641E}"/>
              </a:ext>
            </a:extLst>
          </p:cNvPr>
          <p:cNvSpPr txBox="1"/>
          <p:nvPr/>
        </p:nvSpPr>
        <p:spPr>
          <a:xfrm>
            <a:off x="471487" y="4642009"/>
            <a:ext cx="82010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>
                <a:latin typeface="Palatino Linotype" panose="02040502050505030304" pitchFamily="18" charset="0"/>
              </a:rPr>
              <a:t>La </a:t>
            </a:r>
            <a:r>
              <a:rPr lang="it-IT" sz="1400" i="1">
                <a:latin typeface="Palatino Linotype" panose="02040502050505030304" pitchFamily="18" charset="0"/>
              </a:rPr>
              <a:t>Canzona di Bacco </a:t>
            </a:r>
            <a:r>
              <a:rPr lang="it-IT" sz="1400">
                <a:latin typeface="Palatino Linotype" panose="02040502050505030304" pitchFamily="18" charset="0"/>
              </a:rPr>
              <a:t>è il più famoso dei Canti carnascialeschi, ideati dallo stesso Lorenzo e composti per essere eseguiti con musica e in forma corale durante le feste del Carnevale, descrivendo e accompagnando lo sfilare di carri mascherati di argomento mitologico. La ballata risale probabilmente al 1490 - due anni prima della morte dell’autore - e tratta del tema laurenziano per eccellenza: l’esortazione a godere pienamente delle gioie della vita (i sensi, la bellezza, l’amore) nella consapevolezza della loro fugacità. Rimane nella memoria il suo ritornello ritmato, intenso, ossessivo, quasi una formula magica e salvifica per compiere il miracolo di fermare il tempo e la luce della giovinezza</a:t>
            </a:r>
            <a:r>
              <a:rPr lang="it-IT">
                <a:latin typeface="Palatino Linotype" panose="02040502050505030304" pitchFamily="18" charset="0"/>
              </a:rPr>
              <a:t>. </a:t>
            </a:r>
            <a:r>
              <a:rPr lang="it-IT" sz="1400">
                <a:solidFill>
                  <a:srgbClr val="0070C0"/>
                </a:solidFill>
                <a:latin typeface="Palatino Linotype" panose="02040502050505030304" pitchFamily="18" charset="0"/>
              </a:rPr>
              <a:t>(G. Cavalli, https://www.treccani.it/magazine/strumenti/una_poesia_al_giorno/07_22_Medici_Lorenzo_de.html)</a:t>
            </a:r>
          </a:p>
        </p:txBody>
      </p:sp>
    </p:spTree>
    <p:extLst>
      <p:ext uri="{BB962C8B-B14F-4D97-AF65-F5344CB8AC3E}">
        <p14:creationId xmlns:p14="http://schemas.microsoft.com/office/powerpoint/2010/main" val="155061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0360" y="151179"/>
            <a:ext cx="758375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Hor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</a:t>
            </a:r>
            <a:r>
              <a:rPr lang="it-IT" sz="1400" b="1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ars poetica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, </a:t>
            </a:r>
            <a:r>
              <a:rPr lang="it-IT" sz="1400" b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vv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47s.</a:t>
            </a:r>
            <a:b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</a:br>
            <a:r>
              <a:rPr lang="it-IT" sz="1400" i="1" dirty="0" err="1">
                <a:latin typeface="Palatino Linotype" panose="02040502050505030304" pitchFamily="18" charset="0"/>
              </a:rPr>
              <a:t>dixeris</a:t>
            </a:r>
            <a:r>
              <a:rPr lang="it-IT" sz="1400" i="1" dirty="0">
                <a:latin typeface="Palatino Linotype" panose="02040502050505030304" pitchFamily="18" charset="0"/>
              </a:rPr>
              <a:t> egregie, </a:t>
            </a:r>
            <a:r>
              <a:rPr lang="it-IT" sz="1400" i="1" dirty="0" err="1">
                <a:latin typeface="Palatino Linotype" panose="02040502050505030304" pitchFamily="18" charset="0"/>
              </a:rPr>
              <a:t>notum</a:t>
            </a:r>
            <a:r>
              <a:rPr lang="it-IT" sz="1400" i="1" dirty="0">
                <a:latin typeface="Palatino Linotype" panose="02040502050505030304" pitchFamily="18" charset="0"/>
              </a:rPr>
              <a:t> si </a:t>
            </a:r>
            <a:r>
              <a:rPr lang="it-IT" sz="1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callida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uerbum</a:t>
            </a:r>
            <a:br>
              <a:rPr lang="it-IT" sz="1400" i="1" dirty="0">
                <a:latin typeface="Palatino Linotype" panose="02040502050505030304" pitchFamily="18" charset="0"/>
              </a:rPr>
            </a:br>
            <a:r>
              <a:rPr lang="it-IT" sz="1400" i="1" dirty="0" err="1">
                <a:latin typeface="Palatino Linotype" panose="02040502050505030304" pitchFamily="18" charset="0"/>
              </a:rPr>
              <a:t>reddiderit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iunctura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nouum</a:t>
            </a:r>
            <a:r>
              <a:rPr lang="it-IT" sz="1400" i="1" dirty="0">
                <a:latin typeface="Palatino Linotype" panose="02040502050505030304" pitchFamily="18" charset="0"/>
              </a:rPr>
              <a:t>.</a:t>
            </a:r>
          </a:p>
          <a:p>
            <a:endParaRPr lang="it-IT" sz="1400" i="1" dirty="0">
              <a:latin typeface="Palatino Linotype" panose="02040502050505030304" pitchFamily="18" charset="0"/>
            </a:endParaRPr>
          </a:p>
          <a:p>
            <a:r>
              <a:rPr lang="it-IT" sz="1400" b="1">
                <a:solidFill>
                  <a:srgbClr val="0070C0"/>
                </a:solidFill>
                <a:latin typeface="Palatino Linotype" panose="02040502050505030304" pitchFamily="18" charset="0"/>
              </a:rPr>
              <a:t>Pomponio Porfirione, [commento] </a:t>
            </a:r>
            <a:r>
              <a:rPr lang="it-IT" sz="1400" b="1" i="1">
                <a:solidFill>
                  <a:srgbClr val="0070C0"/>
                </a:solidFill>
                <a:latin typeface="Palatino Linotype" panose="02040502050505030304" pitchFamily="18" charset="0"/>
              </a:rPr>
              <a:t>ad</a:t>
            </a:r>
            <a:r>
              <a:rPr lang="it-IT" sz="1400" b="1">
                <a:solidFill>
                  <a:srgbClr val="0070C0"/>
                </a:solidFill>
                <a:latin typeface="Palatino Linotype" panose="02040502050505030304" pitchFamily="18" charset="0"/>
              </a:rPr>
              <a:t>  </a:t>
            </a:r>
            <a:r>
              <a:rPr lang="it-IT" sz="1400" b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Hor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</a:t>
            </a:r>
            <a:r>
              <a:rPr lang="it-IT" sz="1400" b="1" i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carm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I 11,8</a:t>
            </a:r>
          </a:p>
          <a:p>
            <a:r>
              <a:rPr lang="it-IT" sz="1400" i="1" dirty="0" err="1">
                <a:latin typeface="Palatino Linotype" panose="02040502050505030304" pitchFamily="18" charset="0"/>
              </a:rPr>
              <a:t>Translatio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autem</a:t>
            </a:r>
            <a:r>
              <a:rPr lang="it-IT" sz="1400" i="1" dirty="0">
                <a:latin typeface="Palatino Linotype" panose="02040502050505030304" pitchFamily="18" charset="0"/>
              </a:rPr>
              <a:t> a </a:t>
            </a:r>
            <a:r>
              <a:rPr lang="it-IT" sz="1400" i="1" dirty="0" err="1">
                <a:latin typeface="Palatino Linotype" panose="02040502050505030304" pitchFamily="18" charset="0"/>
              </a:rPr>
              <a:t>pomis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sumpta</a:t>
            </a:r>
            <a:r>
              <a:rPr lang="it-IT" sz="1400" i="1" dirty="0">
                <a:latin typeface="Palatino Linotype" panose="02040502050505030304" pitchFamily="18" charset="0"/>
              </a:rPr>
              <a:t> est, </a:t>
            </a:r>
            <a:r>
              <a:rPr lang="it-IT" sz="1400" i="1" dirty="0" err="1">
                <a:latin typeface="Palatino Linotype" panose="02040502050505030304" pitchFamily="18" charset="0"/>
              </a:rPr>
              <a:t>quae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scilicet</a:t>
            </a:r>
            <a:r>
              <a:rPr lang="it-IT" sz="1400" i="1" dirty="0">
                <a:latin typeface="Palatino Linotype" panose="02040502050505030304" pitchFamily="18" charset="0"/>
              </a:rPr>
              <a:t> ideo </a:t>
            </a:r>
            <a:r>
              <a:rPr lang="it-IT" sz="1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carpimus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u="sng" dirty="0">
                <a:latin typeface="Palatino Linotype" panose="02040502050505030304" pitchFamily="18" charset="0"/>
              </a:rPr>
              <a:t>ut </a:t>
            </a:r>
            <a:r>
              <a:rPr lang="it-IT" sz="1400" i="1" u="sng" dirty="0" err="1">
                <a:latin typeface="Palatino Linotype" panose="02040502050505030304" pitchFamily="18" charset="0"/>
              </a:rPr>
              <a:t>fruamur</a:t>
            </a:r>
            <a:endParaRPr lang="it-IT" sz="1400" i="1" u="sng" dirty="0">
              <a:latin typeface="Palatino Linotype" panose="02040502050505030304" pitchFamily="18" charset="0"/>
            </a:endParaRPr>
          </a:p>
          <a:p>
            <a:endParaRPr lang="it-IT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Hor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</a:t>
            </a:r>
            <a:r>
              <a:rPr lang="it-IT" sz="1400" b="1" i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epod</a:t>
            </a:r>
            <a:r>
              <a:rPr lang="it-IT" sz="1400" b="1">
                <a:solidFill>
                  <a:srgbClr val="0070C0"/>
                </a:solidFill>
                <a:latin typeface="Palatino Linotype" panose="02040502050505030304" pitchFamily="18" charset="0"/>
              </a:rPr>
              <a:t>. 13,3-4</a:t>
            </a:r>
            <a:endParaRPr lang="it-IT" sz="1400" b="1" dirty="0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r>
              <a:rPr lang="it-IT" sz="1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rapiamus</a:t>
            </a:r>
            <a:r>
              <a:rPr lang="it-IT" sz="1400" i="1" dirty="0">
                <a:latin typeface="Palatino Linotype" panose="02040502050505030304" pitchFamily="18" charset="0"/>
              </a:rPr>
              <a:t>, amici,</a:t>
            </a:r>
            <a:br>
              <a:rPr lang="it-IT" sz="1400" i="1" dirty="0">
                <a:latin typeface="Palatino Linotype" panose="02040502050505030304" pitchFamily="18" charset="0"/>
              </a:rPr>
            </a:br>
            <a:r>
              <a:rPr lang="it-IT" sz="1400" i="1" dirty="0">
                <a:latin typeface="Palatino Linotype" panose="02040502050505030304" pitchFamily="18" charset="0"/>
              </a:rPr>
              <a:t>      </a:t>
            </a:r>
            <a:r>
              <a:rPr lang="it-IT" sz="1400" i="1" u="sng" dirty="0" err="1">
                <a:latin typeface="Palatino Linotype" panose="02040502050505030304" pitchFamily="18" charset="0"/>
              </a:rPr>
              <a:t>occasionem</a:t>
            </a:r>
            <a:r>
              <a:rPr lang="it-IT" sz="1400" i="1" dirty="0">
                <a:latin typeface="Palatino Linotype" panose="02040502050505030304" pitchFamily="18" charset="0"/>
              </a:rPr>
              <a:t> de die</a:t>
            </a:r>
          </a:p>
          <a:p>
            <a:endParaRPr lang="it-IT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Id.</a:t>
            </a:r>
            <a:r>
              <a:rPr lang="it-IT" sz="1400" b="1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 </a:t>
            </a:r>
            <a:r>
              <a:rPr lang="it-IT" sz="1400" b="1" i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carm</a:t>
            </a:r>
            <a:r>
              <a:rPr lang="it-IT" sz="1400" b="1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III 8,27-28</a:t>
            </a:r>
          </a:p>
          <a:p>
            <a:r>
              <a:rPr lang="pt-BR" sz="1400" i="1" dirty="0">
                <a:latin typeface="Palatino Linotype" panose="02040502050505030304" pitchFamily="18" charset="0"/>
              </a:rPr>
              <a:t>dona praesentis </a:t>
            </a:r>
            <a:r>
              <a:rPr lang="pt-BR" sz="1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cape</a:t>
            </a:r>
            <a:r>
              <a:rPr lang="pt-BR" sz="1400" i="1" dirty="0">
                <a:latin typeface="Palatino Linotype" panose="02040502050505030304" pitchFamily="18" charset="0"/>
              </a:rPr>
              <a:t> laetus horae,</a:t>
            </a:r>
            <a:br>
              <a:rPr lang="pt-BR" sz="1400" i="1" dirty="0">
                <a:latin typeface="Palatino Linotype" panose="02040502050505030304" pitchFamily="18" charset="0"/>
              </a:rPr>
            </a:br>
            <a:r>
              <a:rPr lang="pt-BR" sz="1400" i="1" dirty="0">
                <a:latin typeface="Palatino Linotype" panose="02040502050505030304" pitchFamily="18" charset="0"/>
              </a:rPr>
              <a:t>     linque severa.</a:t>
            </a:r>
          </a:p>
          <a:p>
            <a:endParaRPr lang="pt-BR" sz="1400" i="1" dirty="0">
              <a:latin typeface="Palatino Linotype" panose="02040502050505030304" pitchFamily="18" charset="0"/>
            </a:endParaRPr>
          </a:p>
          <a:p>
            <a:r>
              <a:rPr lang="pt-BR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Id</a:t>
            </a:r>
            <a:r>
              <a:rPr lang="pt-BR" sz="1400" b="1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epist</a:t>
            </a:r>
            <a:r>
              <a:rPr lang="pt-BR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I 11,22-23</a:t>
            </a:r>
          </a:p>
          <a:p>
            <a:r>
              <a:rPr lang="pt-BR" sz="1400" i="1" dirty="0">
                <a:latin typeface="Palatino Linotype" panose="02040502050505030304" pitchFamily="18" charset="0"/>
              </a:rPr>
              <a:t>Tu quamcumque deus tibi fortunauerit horam | grata </a:t>
            </a:r>
            <a:r>
              <a:rPr lang="pt-BR" sz="1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sume </a:t>
            </a:r>
            <a:r>
              <a:rPr lang="pt-BR" sz="1400" i="1" dirty="0">
                <a:latin typeface="Palatino Linotype" panose="02040502050505030304" pitchFamily="18" charset="0"/>
              </a:rPr>
              <a:t>manu</a:t>
            </a:r>
          </a:p>
          <a:p>
            <a:endParaRPr lang="pt-BR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Sen</a:t>
            </a:r>
            <a:r>
              <a:rPr lang="it-IT" sz="1400" b="1">
                <a:solidFill>
                  <a:srgbClr val="0070C0"/>
                </a:solidFill>
                <a:latin typeface="Palatino Linotype" panose="02040502050505030304" pitchFamily="18" charset="0"/>
              </a:rPr>
              <a:t>. [</a:t>
            </a:r>
            <a:r>
              <a:rPr lang="it-IT" sz="1400" b="1" i="1">
                <a:solidFill>
                  <a:srgbClr val="0070C0"/>
                </a:solidFill>
                <a:latin typeface="Palatino Linotype" panose="02040502050505030304" pitchFamily="18" charset="0"/>
              </a:rPr>
              <a:t>epistulae</a:t>
            </a:r>
            <a:r>
              <a:rPr lang="it-IT" sz="1400" b="1">
                <a:solidFill>
                  <a:srgbClr val="0070C0"/>
                </a:solidFill>
                <a:latin typeface="Palatino Linotype" panose="02040502050505030304" pitchFamily="18" charset="0"/>
              </a:rPr>
              <a:t>] </a:t>
            </a:r>
            <a:r>
              <a:rPr lang="it-IT" sz="1400" b="1" i="1">
                <a:solidFill>
                  <a:srgbClr val="0070C0"/>
                </a:solidFill>
                <a:latin typeface="Palatino Linotype" panose="02040502050505030304" pitchFamily="18" charset="0"/>
              </a:rPr>
              <a:t>ad </a:t>
            </a:r>
            <a:r>
              <a:rPr lang="it-IT" sz="1400" b="1" i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Lucilium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, III 26,4</a:t>
            </a:r>
          </a:p>
          <a:p>
            <a:r>
              <a:rPr lang="it-IT" sz="1400" i="1" dirty="0">
                <a:latin typeface="Palatino Linotype" panose="02040502050505030304" pitchFamily="18" charset="0"/>
              </a:rPr>
              <a:t>«</a:t>
            </a:r>
            <a:r>
              <a:rPr lang="it-IT" sz="1400" i="1" dirty="0" err="1">
                <a:latin typeface="Palatino Linotype" panose="02040502050505030304" pitchFamily="18" charset="0"/>
              </a:rPr>
              <a:t>Incommodum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summum</a:t>
            </a:r>
            <a:r>
              <a:rPr lang="it-IT" sz="1400" i="1" dirty="0">
                <a:latin typeface="Palatino Linotype" panose="02040502050505030304" pitchFamily="18" charset="0"/>
              </a:rPr>
              <a:t> est» </a:t>
            </a:r>
            <a:r>
              <a:rPr lang="it-IT" sz="1400" i="1" dirty="0" err="1">
                <a:latin typeface="Palatino Linotype" panose="02040502050505030304" pitchFamily="18" charset="0"/>
              </a:rPr>
              <a:t>inquis</a:t>
            </a:r>
            <a:r>
              <a:rPr lang="it-IT" sz="1400" i="1" dirty="0">
                <a:latin typeface="Palatino Linotype" panose="02040502050505030304" pitchFamily="18" charset="0"/>
              </a:rPr>
              <a:t> «</a:t>
            </a:r>
            <a:r>
              <a:rPr lang="it-IT" sz="1400" i="1" dirty="0" err="1">
                <a:latin typeface="Palatino Linotype" panose="02040502050505030304" pitchFamily="18" charset="0"/>
              </a:rPr>
              <a:t>minui</a:t>
            </a:r>
            <a:r>
              <a:rPr lang="it-IT" sz="1400" i="1" dirty="0">
                <a:latin typeface="Palatino Linotype" panose="02040502050505030304" pitchFamily="18" charset="0"/>
              </a:rPr>
              <a:t> et deperire et, ut proprie </a:t>
            </a:r>
            <a:r>
              <a:rPr lang="it-IT" sz="1400" i="1" dirty="0" err="1">
                <a:latin typeface="Palatino Linotype" panose="02040502050505030304" pitchFamily="18" charset="0"/>
              </a:rPr>
              <a:t>dicam</a:t>
            </a:r>
            <a:r>
              <a:rPr lang="it-IT" sz="1400" i="1" dirty="0">
                <a:latin typeface="Palatino Linotype" panose="02040502050505030304" pitchFamily="18" charset="0"/>
              </a:rPr>
              <a:t>, </a:t>
            </a:r>
            <a:r>
              <a:rPr lang="it-IT" sz="1400" i="1" dirty="0" err="1">
                <a:latin typeface="Palatino Linotype" panose="02040502050505030304" pitchFamily="18" charset="0"/>
              </a:rPr>
              <a:t>liquescere</a:t>
            </a:r>
            <a:r>
              <a:rPr lang="it-IT" sz="1400" i="1" dirty="0">
                <a:latin typeface="Palatino Linotype" panose="02040502050505030304" pitchFamily="18" charset="0"/>
              </a:rPr>
              <a:t>. </a:t>
            </a:r>
            <a:r>
              <a:rPr lang="it-IT" sz="1400" i="1" u="sng" dirty="0">
                <a:latin typeface="Palatino Linotype" panose="02040502050505030304" pitchFamily="18" charset="0"/>
              </a:rPr>
              <a:t>non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enim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u="sng" dirty="0">
                <a:latin typeface="Palatino Linotype" panose="02040502050505030304" pitchFamily="18" charset="0"/>
              </a:rPr>
              <a:t>subito</a:t>
            </a:r>
            <a:r>
              <a:rPr lang="it-IT" sz="1400" i="1" dirty="0">
                <a:latin typeface="Palatino Linotype" panose="02040502050505030304" pitchFamily="18" charset="0"/>
              </a:rPr>
              <a:t> impulsi </a:t>
            </a:r>
            <a:r>
              <a:rPr lang="it-IT" sz="1400" i="1" dirty="0" err="1">
                <a:latin typeface="Palatino Linotype" panose="02040502050505030304" pitchFamily="18" charset="0"/>
              </a:rPr>
              <a:t>ac</a:t>
            </a:r>
            <a:r>
              <a:rPr lang="it-IT" sz="1400" i="1" dirty="0">
                <a:latin typeface="Palatino Linotype" panose="02040502050505030304" pitchFamily="18" charset="0"/>
              </a:rPr>
              <a:t> prostrati </a:t>
            </a:r>
            <a:r>
              <a:rPr lang="it-IT" sz="1400" i="1" dirty="0" err="1">
                <a:latin typeface="Palatino Linotype" panose="02040502050505030304" pitchFamily="18" charset="0"/>
              </a:rPr>
              <a:t>sumus</a:t>
            </a:r>
            <a:r>
              <a:rPr lang="it-IT" sz="1400" i="1" dirty="0">
                <a:latin typeface="Palatino Linotype" panose="02040502050505030304" pitchFamily="18" charset="0"/>
              </a:rPr>
              <a:t>: </a:t>
            </a:r>
            <a:r>
              <a:rPr lang="it-IT" sz="1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carpimur</a:t>
            </a:r>
            <a:r>
              <a:rPr lang="it-IT" sz="1400" i="1" dirty="0">
                <a:latin typeface="Palatino Linotype" panose="02040502050505030304" pitchFamily="18" charset="0"/>
              </a:rPr>
              <a:t>, </a:t>
            </a:r>
            <a:r>
              <a:rPr lang="it-IT" sz="1400" i="1" u="sng" dirty="0" err="1">
                <a:latin typeface="Palatino Linotype" panose="02040502050505030304" pitchFamily="18" charset="0"/>
              </a:rPr>
              <a:t>singuli</a:t>
            </a:r>
            <a:r>
              <a:rPr lang="it-IT" sz="1400" i="1" u="sng" dirty="0">
                <a:latin typeface="Palatino Linotype" panose="02040502050505030304" pitchFamily="18" charset="0"/>
              </a:rPr>
              <a:t> </a:t>
            </a:r>
            <a:r>
              <a:rPr lang="it-IT" sz="1400" i="1" u="sng" dirty="0" err="1">
                <a:latin typeface="Palatino Linotype" panose="02040502050505030304" pitchFamily="18" charset="0"/>
              </a:rPr>
              <a:t>dies</a:t>
            </a:r>
            <a:r>
              <a:rPr lang="it-IT" sz="1400" i="1" u="sng" dirty="0">
                <a:latin typeface="Palatino Linotype" panose="02040502050505030304" pitchFamily="18" charset="0"/>
              </a:rPr>
              <a:t> </a:t>
            </a:r>
            <a:r>
              <a:rPr lang="it-IT" sz="1400" i="1" u="sng" dirty="0" err="1">
                <a:latin typeface="Palatino Linotype" panose="02040502050505030304" pitchFamily="18" charset="0"/>
              </a:rPr>
              <a:t>aliquid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subtrahunt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viribus</a:t>
            </a:r>
            <a:r>
              <a:rPr lang="it-IT" sz="1400" i="1" dirty="0">
                <a:latin typeface="Palatino Linotype" panose="02040502050505030304" pitchFamily="18" charset="0"/>
              </a:rPr>
              <a:t>».</a:t>
            </a:r>
          </a:p>
          <a:p>
            <a:endParaRPr lang="it-IT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Catull</a:t>
            </a:r>
            <a:r>
              <a:rPr lang="it-IT" sz="1400" b="1">
                <a:solidFill>
                  <a:srgbClr val="0070C0"/>
                </a:solidFill>
                <a:latin typeface="Palatino Linotype" panose="02040502050505030304" pitchFamily="18" charset="0"/>
              </a:rPr>
              <a:t>. 68,35 </a:t>
            </a:r>
            <a:endParaRPr lang="it-IT" sz="1400" b="1" dirty="0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r>
              <a:rPr lang="it-IT" sz="1400" i="1" dirty="0" err="1">
                <a:latin typeface="Palatino Linotype" panose="02040502050505030304" pitchFamily="18" charset="0"/>
              </a:rPr>
              <a:t>illa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mihi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sedes</a:t>
            </a:r>
            <a:r>
              <a:rPr lang="it-IT" sz="1400" i="1" dirty="0">
                <a:latin typeface="Palatino Linotype" panose="02040502050505030304" pitchFamily="18" charset="0"/>
              </a:rPr>
              <a:t>, </a:t>
            </a:r>
            <a:r>
              <a:rPr lang="it-IT" sz="1400" i="1" dirty="0" err="1">
                <a:latin typeface="Palatino Linotype" panose="02040502050505030304" pitchFamily="18" charset="0"/>
              </a:rPr>
              <a:t>illic</a:t>
            </a:r>
            <a:r>
              <a:rPr lang="it-IT" sz="1400" i="1" dirty="0">
                <a:latin typeface="Palatino Linotype" panose="02040502050505030304" pitchFamily="18" charset="0"/>
              </a:rPr>
              <a:t> mea </a:t>
            </a:r>
            <a:r>
              <a:rPr lang="it-IT" sz="1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carpitur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u="sng" err="1">
                <a:latin typeface="Palatino Linotype" panose="02040502050505030304" pitchFamily="18" charset="0"/>
              </a:rPr>
              <a:t>aetas</a:t>
            </a:r>
            <a:r>
              <a:rPr lang="it-IT" sz="1400" i="1">
                <a:latin typeface="Palatino Linotype" panose="02040502050505030304" pitchFamily="18" charset="0"/>
              </a:rPr>
              <a:t> </a:t>
            </a:r>
            <a:r>
              <a:rPr lang="it-IT" sz="1400">
                <a:latin typeface="Palatino Linotype" panose="02040502050505030304" pitchFamily="18" charset="0"/>
              </a:rPr>
              <a:t>(cf. </a:t>
            </a:r>
            <a:r>
              <a:rPr lang="it-IT" sz="1400" i="1">
                <a:latin typeface="Palatino Linotype" panose="02040502050505030304" pitchFamily="18" charset="0"/>
              </a:rPr>
              <a:t>aeuum</a:t>
            </a:r>
            <a:r>
              <a:rPr lang="it-IT" sz="1400">
                <a:latin typeface="Palatino Linotype" panose="02040502050505030304" pitchFamily="18" charset="0"/>
              </a:rPr>
              <a:t>, </a:t>
            </a:r>
            <a:r>
              <a:rPr lang="el-GR" sz="1400">
                <a:latin typeface="Palatino Linotype" panose="02040502050505030304" pitchFamily="18" charset="0"/>
              </a:rPr>
              <a:t>ἀεί</a:t>
            </a:r>
            <a:r>
              <a:rPr lang="it-IT" sz="1400">
                <a:latin typeface="Palatino Linotype" panose="02040502050505030304" pitchFamily="18" charset="0"/>
              </a:rPr>
              <a:t>; </a:t>
            </a:r>
            <a:r>
              <a:rPr lang="it-IT" sz="1400" i="1">
                <a:latin typeface="Palatino Linotype" panose="02040502050505030304" pitchFamily="18" charset="0"/>
              </a:rPr>
              <a:t>tempus</a:t>
            </a:r>
            <a:r>
              <a:rPr lang="it-IT" sz="1400">
                <a:latin typeface="Palatino Linotype" panose="02040502050505030304" pitchFamily="18" charset="0"/>
              </a:rPr>
              <a:t>: cf. </a:t>
            </a:r>
            <a:r>
              <a:rPr lang="el-GR" sz="1400">
                <a:latin typeface="Palatino Linotype" panose="02040502050505030304" pitchFamily="18" charset="0"/>
              </a:rPr>
              <a:t>τέμνω</a:t>
            </a:r>
            <a:r>
              <a:rPr lang="it-IT" sz="1400">
                <a:latin typeface="Palatino Linotype" panose="02040502050505030304" pitchFamily="18" charset="0"/>
              </a:rPr>
              <a:t>)</a:t>
            </a:r>
          </a:p>
          <a:p>
            <a:endParaRPr lang="it-IT" sz="1400" i="1">
              <a:latin typeface="Palatino Linotype" panose="02040502050505030304" pitchFamily="18" charset="0"/>
            </a:endParaRPr>
          </a:p>
          <a:p>
            <a:r>
              <a:rPr lang="it-IT" sz="1400" i="1">
                <a:latin typeface="Palatino Linotype" panose="02040502050505030304" pitchFamily="18" charset="0"/>
              </a:rPr>
              <a:t>Thesausus Linguae Latinae s.v. «</a:t>
            </a:r>
            <a:r>
              <a:rPr lang="it-IT" sz="1400">
                <a:latin typeface="Palatino Linotype" panose="02040502050505030304" pitchFamily="18" charset="0"/>
              </a:rPr>
              <a:t>carpo»</a:t>
            </a:r>
          </a:p>
          <a:p>
            <a:r>
              <a:rPr lang="it-IT" sz="1400">
                <a:latin typeface="Palatino Linotype" panose="02040502050505030304" pitchFamily="18" charset="0"/>
              </a:rPr>
              <a:t>Summa significationis est, quod a toto aliquo et a moltitudine partes demuntur uel, quod rarius est, totum in partes dirimitur</a:t>
            </a:r>
          </a:p>
          <a:p>
            <a:endParaRPr lang="it-IT" sz="1400" i="1">
              <a:latin typeface="Palatino Linotype" panose="02040502050505030304" pitchFamily="18" charset="0"/>
            </a:endParaRPr>
          </a:p>
          <a:p>
            <a:endParaRPr lang="it-IT" sz="14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8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3144" y="1854926"/>
            <a:ext cx="7935186" cy="34163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Palatino Linotype"/>
              </a:rPr>
              <a:t>Comprendere metodico</a:t>
            </a:r>
            <a:endParaRPr lang="it-IT" sz="2400" dirty="0">
              <a:latin typeface="Palatino Linotype"/>
            </a:endParaRPr>
          </a:p>
          <a:p>
            <a:r>
              <a:rPr lang="it-IT" sz="2400" dirty="0">
                <a:latin typeface="Palatino Linotype"/>
              </a:rPr>
              <a:t>(metodo: </a:t>
            </a:r>
            <a:r>
              <a:rPr lang="el-GR" sz="2400" dirty="0" err="1">
                <a:latin typeface="Palatino Linotype"/>
              </a:rPr>
              <a:t>μέθοδος</a:t>
            </a:r>
            <a:r>
              <a:rPr lang="el-GR" sz="2400" dirty="0">
                <a:latin typeface="Palatino Linotype"/>
              </a:rPr>
              <a:t> </a:t>
            </a:r>
            <a:r>
              <a:rPr lang="it-IT" sz="2400" dirty="0">
                <a:latin typeface="Palatino Linotype"/>
              </a:rPr>
              <a:t>(</a:t>
            </a:r>
            <a:r>
              <a:rPr lang="el-GR" sz="2400" dirty="0" err="1">
                <a:latin typeface="Palatino Linotype"/>
              </a:rPr>
              <a:t>μετά</a:t>
            </a:r>
            <a:r>
              <a:rPr lang="el-GR" sz="2400" dirty="0">
                <a:latin typeface="Palatino Linotype"/>
              </a:rPr>
              <a:t> + </a:t>
            </a:r>
            <a:r>
              <a:rPr lang="el-GR" sz="2400" dirty="0" err="1">
                <a:latin typeface="Palatino Linotype"/>
              </a:rPr>
              <a:t>ὁδός</a:t>
            </a:r>
            <a:r>
              <a:rPr lang="it-IT" sz="2400" dirty="0">
                <a:latin typeface="Palatino Linotype"/>
              </a:rPr>
              <a:t>) </a:t>
            </a:r>
            <a:r>
              <a:rPr lang="it-IT" sz="2400" dirty="0">
                <a:latin typeface="Palatino Linotype"/>
                <a:cs typeface="Calibri"/>
              </a:rPr>
              <a:t>→ il seguire una strada)</a:t>
            </a:r>
          </a:p>
          <a:p>
            <a:endParaRPr lang="it-IT" sz="240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/>
              </a:rPr>
              <a:t>piano dei </a:t>
            </a:r>
            <a:r>
              <a:rPr lang="it-IT" sz="2400" i="1" dirty="0" err="1">
                <a:latin typeface="Palatino Linotype"/>
              </a:rPr>
              <a:t>Realien</a:t>
            </a:r>
            <a:r>
              <a:rPr lang="it-IT" sz="2400" dirty="0">
                <a:latin typeface="Palatino Linotype"/>
              </a:rPr>
              <a:t>, </a:t>
            </a:r>
            <a:r>
              <a:rPr lang="it-IT" sz="2400" i="1" dirty="0" err="1">
                <a:latin typeface="Palatino Linotype"/>
              </a:rPr>
              <a:t>realia</a:t>
            </a:r>
            <a:r>
              <a:rPr lang="it-IT" sz="2400" dirty="0">
                <a:latin typeface="Palatino Linotype"/>
              </a:rPr>
              <a:t>, delle </a:t>
            </a:r>
            <a:r>
              <a:rPr lang="it-IT" sz="2400" i="1" dirty="0">
                <a:latin typeface="Palatino Linotype"/>
              </a:rPr>
              <a:t>res</a:t>
            </a:r>
          </a:p>
          <a:p>
            <a:endParaRPr lang="it-IT" sz="240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/>
              </a:rPr>
              <a:t>piano linguistico/stilistico</a:t>
            </a:r>
          </a:p>
          <a:p>
            <a:endParaRPr lang="it-IT" sz="240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/>
              </a:rPr>
              <a:t>piano dei confronti (intratestuali/intertestuali), letterario</a:t>
            </a:r>
            <a:endParaRPr lang="it-IT" sz="2400" dirty="0">
              <a:latin typeface="Palatino Linotype" panose="02040502050505030304" pitchFamily="18" charset="0"/>
            </a:endParaRPr>
          </a:p>
          <a:p>
            <a:endParaRPr lang="it-IT" sz="24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96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Cithara of the Golden Age Ancient Greek Cithara 7 or 9 | Ets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88" y="1227909"/>
            <a:ext cx="4583884" cy="42976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431074" y="444137"/>
            <a:ext cx="3731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>
                <a:solidFill>
                  <a:srgbClr val="C00000"/>
                </a:solidFill>
                <a:latin typeface="Palatino Linotype" panose="02040502050505030304" pitchFamily="18" charset="0"/>
              </a:rPr>
              <a:t>barbitos</a:t>
            </a:r>
            <a:r>
              <a:rPr lang="it-IT" b="1">
                <a:solidFill>
                  <a:srgbClr val="C00000"/>
                </a:solidFill>
                <a:latin typeface="Palatino Linotype" panose="02040502050505030304" pitchFamily="18" charset="0"/>
              </a:rPr>
              <a:t> (</a:t>
            </a:r>
            <a:r>
              <a:rPr lang="it-IT" b="1" i="1">
                <a:solidFill>
                  <a:srgbClr val="C00000"/>
                </a:solidFill>
                <a:latin typeface="Palatino Linotype" panose="02040502050505030304" pitchFamily="18" charset="0"/>
              </a:rPr>
              <a:t>barbiton</a:t>
            </a:r>
            <a:r>
              <a:rPr lang="it-IT" b="1">
                <a:solidFill>
                  <a:srgbClr val="C00000"/>
                </a:solidFill>
                <a:latin typeface="Palatino Linotype" panose="02040502050505030304" pitchFamily="18" charset="0"/>
              </a:rPr>
              <a:t>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413863" y="444137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tibia</a:t>
            </a:r>
          </a:p>
        </p:txBody>
      </p:sp>
      <p:pic>
        <p:nvPicPr>
          <p:cNvPr id="5" name="Immagine 4" descr="http://www.icr.beniculturali.it/documenti/allegati/fototesto_Tibia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72" y="1678579"/>
            <a:ext cx="4114799" cy="1554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73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61704" y="0"/>
            <a:ext cx="798140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cap="small">
                <a:solidFill>
                  <a:srgbClr val="0070C0"/>
                </a:solidFill>
                <a:latin typeface="Palatino Linotype" panose="02040502050505030304" pitchFamily="18" charset="0"/>
              </a:rPr>
              <a:t>Epodi</a:t>
            </a:r>
          </a:p>
          <a:p>
            <a:endParaRPr lang="it-IT" sz="1600" cap="small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l-GR" sz="1600">
                <a:latin typeface="Palatino Linotype" panose="02040502050505030304" pitchFamily="18" charset="0"/>
              </a:rPr>
              <a:t>ᾠδή </a:t>
            </a:r>
            <a:r>
              <a:rPr lang="it-IT" sz="1600">
                <a:latin typeface="Palatino Linotype" panose="02040502050505030304" pitchFamily="18" charset="0"/>
              </a:rPr>
              <a:t>(contratto da </a:t>
            </a:r>
            <a:r>
              <a:rPr lang="el-GR" sz="1600">
                <a:latin typeface="Palatino Linotype" panose="02040502050505030304" pitchFamily="18" charset="0"/>
              </a:rPr>
              <a:t>ἀοιδή</a:t>
            </a:r>
            <a:r>
              <a:rPr lang="it-IT" sz="1600">
                <a:latin typeface="Palatino Linotype" panose="02040502050505030304" pitchFamily="18" charset="0"/>
              </a:rPr>
              <a:t>; cf.</a:t>
            </a:r>
            <a:r>
              <a:rPr lang="el-GR" sz="1600">
                <a:latin typeface="Palatino Linotype" panose="02040502050505030304" pitchFamily="18" charset="0"/>
              </a:rPr>
              <a:t> ἀείδω</a:t>
            </a:r>
            <a:r>
              <a:rPr lang="it-IT" sz="1600">
                <a:latin typeface="Palatino Linotype" panose="02040502050505030304" pitchFamily="18" charset="0"/>
              </a:rPr>
              <a:t>): canto, canzone, ode;</a:t>
            </a:r>
          </a:p>
          <a:p>
            <a:pPr algn="just"/>
            <a:r>
              <a:rPr lang="el-GR" sz="1600">
                <a:latin typeface="Palatino Linotype" panose="02040502050505030304" pitchFamily="18" charset="0"/>
              </a:rPr>
              <a:t>ἐπῳδός</a:t>
            </a:r>
            <a:r>
              <a:rPr lang="it-IT" sz="1600">
                <a:latin typeface="Palatino Linotype" panose="02040502050505030304" pitchFamily="18" charset="0"/>
              </a:rPr>
              <a:t>, -</a:t>
            </a:r>
            <a:r>
              <a:rPr lang="el-GR" sz="1600">
                <a:latin typeface="Palatino Linotype" panose="02040502050505030304" pitchFamily="18" charset="0"/>
              </a:rPr>
              <a:t>ον</a:t>
            </a:r>
            <a:r>
              <a:rPr lang="it-IT" sz="1600">
                <a:latin typeface="Palatino Linotype" panose="02040502050505030304" pitchFamily="18" charset="0"/>
              </a:rPr>
              <a:t>: cantato, idoneo a essere cantato; anche: terza parte del canto corale, dopo strofe e antistrofe. </a:t>
            </a:r>
          </a:p>
          <a:p>
            <a:endParaRPr lang="it-IT" sz="1600">
              <a:latin typeface="Palatino Linotype" panose="02040502050505030304" pitchFamily="18" charset="0"/>
            </a:endParaRPr>
          </a:p>
          <a:p>
            <a:r>
              <a:rPr lang="it-IT" sz="1600" i="1">
                <a:latin typeface="Palatino Linotype" panose="02040502050505030304" pitchFamily="18" charset="0"/>
              </a:rPr>
              <a:t>carmina</a:t>
            </a:r>
          </a:p>
          <a:p>
            <a:r>
              <a:rPr lang="it-IT" sz="1600" i="1">
                <a:latin typeface="Palatino Linotype" panose="02040502050505030304" pitchFamily="18" charset="0"/>
              </a:rPr>
              <a:t>sermones</a:t>
            </a:r>
          </a:p>
          <a:p>
            <a:r>
              <a:rPr lang="it-IT" sz="1600" i="1">
                <a:latin typeface="Palatino Linotype" panose="02040502050505030304" pitchFamily="18" charset="0"/>
              </a:rPr>
              <a:t>epistulae</a:t>
            </a:r>
          </a:p>
          <a:p>
            <a:r>
              <a:rPr lang="it-IT" sz="1600" i="1">
                <a:solidFill>
                  <a:srgbClr val="0070C0"/>
                </a:solidFill>
                <a:latin typeface="Palatino Linotype" panose="02040502050505030304" pitchFamily="18" charset="0"/>
              </a:rPr>
              <a:t>epodoe</a:t>
            </a:r>
            <a:r>
              <a:rPr lang="it-IT" sz="1600" i="1">
                <a:solidFill>
                  <a:srgbClr val="C00000"/>
                </a:solidFill>
                <a:latin typeface="Palatino Linotype" panose="02040502050505030304" pitchFamily="18" charset="0"/>
              </a:rPr>
              <a:t>*</a:t>
            </a:r>
          </a:p>
          <a:p>
            <a:r>
              <a:rPr lang="it-IT" sz="1600" i="1">
                <a:solidFill>
                  <a:srgbClr val="0070C0"/>
                </a:solidFill>
                <a:latin typeface="Palatino Linotype" panose="02040502050505030304" pitchFamily="18" charset="0"/>
              </a:rPr>
              <a:t>iambi</a:t>
            </a:r>
            <a:r>
              <a:rPr lang="it-IT" sz="1600" i="1">
                <a:latin typeface="Palatino Linotype" panose="02040502050505030304" pitchFamily="18" charset="0"/>
              </a:rPr>
              <a:t> </a:t>
            </a:r>
          </a:p>
          <a:p>
            <a:endParaRPr lang="it-IT" sz="1600">
              <a:latin typeface="Palatino Linotype" panose="02040502050505030304" pitchFamily="18" charset="0"/>
            </a:endParaRPr>
          </a:p>
          <a:p>
            <a:pPr algn="just"/>
            <a:r>
              <a:rPr lang="it-IT" sz="1600">
                <a:solidFill>
                  <a:srgbClr val="C00000"/>
                </a:solidFill>
                <a:latin typeface="Palatino Linotype" panose="02040502050505030304" pitchFamily="18" charset="0"/>
              </a:rPr>
              <a:t>*</a:t>
            </a:r>
            <a:r>
              <a:rPr lang="it-IT" sz="1600">
                <a:latin typeface="Palatino Linotype" panose="02040502050505030304" pitchFamily="18" charset="0"/>
              </a:rPr>
              <a:t>Diomede (I 485, 18ss. Keil): «Si dicono epodi versi scritti in qualsivoglia metro e che abbiano di seguito delle </a:t>
            </a:r>
            <a:r>
              <a:rPr lang="it-IT" sz="1600" i="1">
                <a:latin typeface="Palatino Linotype" panose="02040502050505030304" pitchFamily="18" charset="0"/>
              </a:rPr>
              <a:t>clausulae</a:t>
            </a:r>
            <a:r>
              <a:rPr lang="it-IT" sz="1600">
                <a:latin typeface="Palatino Linotype" panose="02040502050505030304" pitchFamily="18" charset="0"/>
              </a:rPr>
              <a:t>». Le poesie oraziane di questo tipo «sono dette </a:t>
            </a:r>
            <a:r>
              <a:rPr lang="it-IT" sz="1600" i="1">
                <a:latin typeface="Palatino Linotype" panose="02040502050505030304" pitchFamily="18" charset="0"/>
              </a:rPr>
              <a:t>Epodoe</a:t>
            </a:r>
            <a:r>
              <a:rPr lang="it-IT" sz="1600">
                <a:latin typeface="Palatino Linotype" panose="02040502050505030304" pitchFamily="18" charset="0"/>
              </a:rPr>
              <a:t> per sineddoche da quelle parti dei versi che </a:t>
            </a:r>
            <a:r>
              <a:rPr lang="el-GR" sz="1600">
                <a:latin typeface="Palatino Linotype" panose="02040502050505030304" pitchFamily="18" charset="0"/>
              </a:rPr>
              <a:t>ἐπᾴδονται</a:t>
            </a:r>
            <a:r>
              <a:rPr lang="it-IT" sz="1600">
                <a:latin typeface="Palatino Linotype" panose="02040502050505030304" pitchFamily="18" charset="0"/>
              </a:rPr>
              <a:t>, cioè </a:t>
            </a:r>
            <a:r>
              <a:rPr lang="it-IT" sz="1600" i="1">
                <a:latin typeface="Palatino Linotype" panose="02040502050505030304" pitchFamily="18" charset="0"/>
              </a:rPr>
              <a:t>accinuntur</a:t>
            </a:r>
            <a:r>
              <a:rPr lang="it-IT" sz="1600">
                <a:latin typeface="Palatino Linotype" panose="02040502050505030304" pitchFamily="18" charset="0"/>
              </a:rPr>
              <a:t>, ossia fanno eco ai versi legittimi e interi»; </a:t>
            </a:r>
            <a:r>
              <a:rPr lang="el-GR" sz="1600">
                <a:latin typeface="Palatino Linotype" panose="02040502050505030304" pitchFamily="18" charset="0"/>
              </a:rPr>
              <a:t>ὁ ἐπῳδὸς </a:t>
            </a:r>
            <a:r>
              <a:rPr lang="it-IT" sz="1600">
                <a:latin typeface="Palatino Linotype" panose="02040502050505030304" pitchFamily="18" charset="0"/>
              </a:rPr>
              <a:t>[</a:t>
            </a:r>
            <a:r>
              <a:rPr lang="el-GR" sz="1600">
                <a:latin typeface="Palatino Linotype" panose="02040502050505030304" pitchFamily="18" charset="0"/>
              </a:rPr>
              <a:t>στίχος</a:t>
            </a:r>
            <a:r>
              <a:rPr lang="it-IT" sz="1600">
                <a:latin typeface="Palatino Linotype" panose="02040502050505030304" pitchFamily="18" charset="0"/>
              </a:rPr>
              <a:t>] è dunque solo il secondo verso, cioè la </a:t>
            </a:r>
            <a:r>
              <a:rPr lang="it-IT" sz="1600" i="1">
                <a:latin typeface="Palatino Linotype" panose="02040502050505030304" pitchFamily="18" charset="0"/>
              </a:rPr>
              <a:t>clausula</a:t>
            </a:r>
            <a:r>
              <a:rPr lang="it-IT" sz="1600">
                <a:latin typeface="Palatino Linotype" panose="02040502050505030304" pitchFamily="18" charset="0"/>
              </a:rPr>
              <a:t> più breve che fa eco al verso precedente. Poi, per estensione, il distico (2 versi ritmicamente associati: periodo).</a:t>
            </a:r>
          </a:p>
          <a:p>
            <a:pPr algn="just"/>
            <a:endParaRPr lang="it-IT" sz="1600">
              <a:latin typeface="Palatino Linotype" panose="02040502050505030304" pitchFamily="18" charset="0"/>
            </a:endParaRPr>
          </a:p>
          <a:p>
            <a:pPr algn="just"/>
            <a:r>
              <a:rPr lang="it-IT" sz="1600">
                <a:latin typeface="Palatino Linotype" panose="02040502050505030304" pitchFamily="18" charset="0"/>
              </a:rPr>
              <a:t>Es. </a:t>
            </a:r>
            <a:r>
              <a:rPr lang="it-IT" sz="1600" i="1">
                <a:latin typeface="Palatino Linotype" panose="02040502050505030304" pitchFamily="18" charset="0"/>
              </a:rPr>
              <a:t>epod</a:t>
            </a:r>
            <a:r>
              <a:rPr lang="it-IT" sz="1600">
                <a:latin typeface="Palatino Linotype" panose="02040502050505030304" pitchFamily="18" charset="0"/>
              </a:rPr>
              <a:t>. 15, 1-2 </a:t>
            </a:r>
          </a:p>
          <a:p>
            <a:pPr algn="just"/>
            <a:r>
              <a:rPr lang="it-IT" sz="1600">
                <a:latin typeface="Palatino Linotype" panose="02040502050505030304" pitchFamily="18" charset="0"/>
              </a:rPr>
              <a:t>Nox erat et caelo fulgebat luna sereno        periodo</a:t>
            </a:r>
          </a:p>
          <a:p>
            <a:pPr algn="just"/>
            <a:r>
              <a:rPr lang="it-IT" sz="1600">
                <a:latin typeface="Palatino Linotype" panose="02040502050505030304" pitchFamily="18" charset="0"/>
              </a:rPr>
              <a:t>     inter minora sidera </a:t>
            </a:r>
            <a:r>
              <a:rPr lang="it-IT" sz="1600" b="1">
                <a:solidFill>
                  <a:srgbClr val="0070C0"/>
                </a:solidFill>
                <a:latin typeface="Palatino Linotype" panose="02040502050505030304" pitchFamily="18" charset="0"/>
              </a:rPr>
              <a:t>[clausula]</a:t>
            </a:r>
          </a:p>
          <a:p>
            <a:pPr algn="just"/>
            <a:endParaRPr lang="it-IT" sz="1600">
              <a:latin typeface="Palatino Linotype" panose="02040502050505030304" pitchFamily="18" charset="0"/>
            </a:endParaRPr>
          </a:p>
          <a:p>
            <a:pPr algn="just"/>
            <a:r>
              <a:rPr lang="it-IT" sz="1600">
                <a:latin typeface="Palatino Linotype" panose="02040502050505030304" pitchFamily="18" charset="0"/>
              </a:rPr>
              <a:t>In verità:</a:t>
            </a:r>
          </a:p>
          <a:p>
            <a:pPr marL="285750" indent="-285750" algn="just">
              <a:buFontTx/>
              <a:buChar char="-"/>
            </a:pPr>
            <a:r>
              <a:rPr lang="it-IT" sz="1600">
                <a:latin typeface="Palatino Linotype" panose="02040502050505030304" pitchFamily="18" charset="0"/>
              </a:rPr>
              <a:t>gli </a:t>
            </a:r>
            <a:r>
              <a:rPr lang="it-IT" sz="1600" i="1">
                <a:latin typeface="Palatino Linotype" panose="02040502050505030304" pitchFamily="18" charset="0"/>
              </a:rPr>
              <a:t>epod</a:t>
            </a:r>
            <a:r>
              <a:rPr lang="it-IT" sz="1600">
                <a:latin typeface="Palatino Linotype" panose="02040502050505030304" pitchFamily="18" charset="0"/>
              </a:rPr>
              <a:t>. 11 e 13</a:t>
            </a:r>
            <a:r>
              <a:rPr lang="it-IT" sz="1600" b="1">
                <a:solidFill>
                  <a:srgbClr val="C00000"/>
                </a:solidFill>
                <a:latin typeface="Palatino Linotype" panose="02040502050505030304" pitchFamily="18" charset="0"/>
              </a:rPr>
              <a:t>*</a:t>
            </a:r>
            <a:r>
              <a:rPr lang="it-IT" sz="1600">
                <a:latin typeface="Palatino Linotype" panose="02040502050505030304" pitchFamily="18" charset="0"/>
              </a:rPr>
              <a:t> hanno </a:t>
            </a:r>
            <a:r>
              <a:rPr lang="it-IT" sz="1600" i="1">
                <a:latin typeface="Palatino Linotype" panose="02040502050505030304" pitchFamily="18" charset="0"/>
              </a:rPr>
              <a:t>clausulae</a:t>
            </a:r>
            <a:r>
              <a:rPr lang="it-IT" sz="1600">
                <a:latin typeface="Palatino Linotype" panose="02040502050505030304" pitchFamily="18" charset="0"/>
              </a:rPr>
              <a:t> più lunghe del primo verso del distico;</a:t>
            </a:r>
          </a:p>
          <a:p>
            <a:pPr marL="285750" indent="-285750" algn="just">
              <a:buFontTx/>
              <a:buChar char="-"/>
            </a:pPr>
            <a:r>
              <a:rPr lang="it-IT" sz="1600">
                <a:latin typeface="Palatino Linotype" panose="02040502050505030304" pitchFamily="18" charset="0"/>
              </a:rPr>
              <a:t>l’</a:t>
            </a:r>
            <a:r>
              <a:rPr lang="it-IT" sz="1600" i="1">
                <a:latin typeface="Palatino Linotype" panose="02040502050505030304" pitchFamily="18" charset="0"/>
              </a:rPr>
              <a:t>epod</a:t>
            </a:r>
            <a:r>
              <a:rPr lang="it-IT" sz="1600">
                <a:latin typeface="Palatino Linotype" panose="02040502050505030304" pitchFamily="18" charset="0"/>
              </a:rPr>
              <a:t>. 16 non è costituito da distici. </a:t>
            </a:r>
          </a:p>
          <a:p>
            <a:pPr algn="just"/>
            <a:r>
              <a:rPr lang="it-IT" sz="1400" b="1">
                <a:solidFill>
                  <a:srgbClr val="C00000"/>
                </a:solidFill>
                <a:latin typeface="Palatino Linotype" panose="02040502050505030304" pitchFamily="18" charset="0"/>
              </a:rPr>
              <a:t>*</a:t>
            </a:r>
            <a:r>
              <a:rPr lang="it-IT" sz="1400">
                <a:latin typeface="Palatino Linotype" panose="02040502050505030304" pitchFamily="18" charset="0"/>
              </a:rPr>
              <a:t> 13: v. 1 esametro, v. 2 giambelego (dimetro giambico + trimetro dattilico catalettico)</a:t>
            </a:r>
          </a:p>
        </p:txBody>
      </p:sp>
      <p:sp>
        <p:nvSpPr>
          <p:cNvPr id="4" name="Parentesi graffa chiusa 3"/>
          <p:cNvSpPr/>
          <p:nvPr/>
        </p:nvSpPr>
        <p:spPr>
          <a:xfrm>
            <a:off x="4180114" y="5081451"/>
            <a:ext cx="78377" cy="50945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b="1"/>
          </a:p>
        </p:txBody>
      </p:sp>
    </p:spTree>
    <p:extLst>
      <p:ext uri="{BB962C8B-B14F-4D97-AF65-F5344CB8AC3E}">
        <p14:creationId xmlns:p14="http://schemas.microsoft.com/office/powerpoint/2010/main" val="224102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2C8642D-7CB9-6B4E-0B94-E1A1ABBE09B9}"/>
              </a:ext>
            </a:extLst>
          </p:cNvPr>
          <p:cNvSpPr txBox="1"/>
          <p:nvPr/>
        </p:nvSpPr>
        <p:spPr>
          <a:xfrm>
            <a:off x="2784764" y="1817957"/>
            <a:ext cx="2743200" cy="33239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 err="1">
                <a:latin typeface="Palatino Linotype"/>
                <a:cs typeface="Calibri"/>
              </a:rPr>
              <a:t>Strofe</a:t>
            </a:r>
            <a:r>
              <a:rPr lang="en-US" sz="2400" dirty="0">
                <a:latin typeface="Palatino Linotype"/>
                <a:cs typeface="Calibri"/>
              </a:rPr>
              <a:t> </a:t>
            </a:r>
            <a:r>
              <a:rPr lang="en-US" sz="2400" dirty="0" err="1">
                <a:latin typeface="Palatino Linotype"/>
                <a:cs typeface="Calibri"/>
              </a:rPr>
              <a:t>alcaica</a:t>
            </a:r>
            <a:endParaRPr lang="en-US" sz="2400" dirty="0">
              <a:latin typeface="Palatino Linotype"/>
              <a:cs typeface="Calibri"/>
            </a:endParaRPr>
          </a:p>
          <a:p>
            <a:pPr algn="ctr"/>
            <a:r>
              <a:rPr lang="en-US" dirty="0">
                <a:latin typeface="Palatino Linotype"/>
                <a:cs typeface="Calibri"/>
              </a:rPr>
              <a:t>(Hor. </a:t>
            </a:r>
            <a:r>
              <a:rPr lang="en-US" i="1" dirty="0" err="1">
                <a:latin typeface="Palatino Linotype"/>
                <a:cs typeface="Calibri"/>
              </a:rPr>
              <a:t>carm</a:t>
            </a:r>
            <a:r>
              <a:rPr lang="en-US" dirty="0">
                <a:latin typeface="Palatino Linotype"/>
                <a:cs typeface="Calibri"/>
              </a:rPr>
              <a:t>. I 9)</a:t>
            </a:r>
          </a:p>
          <a:p>
            <a:pPr algn="ctr"/>
            <a:endParaRPr lang="en-US" dirty="0">
              <a:latin typeface="Palatino Linotype"/>
            </a:endParaRPr>
          </a:p>
          <a:p>
            <a:r>
              <a:rPr lang="en-US" dirty="0"/>
              <a:t>X— ∪— X —∪∪ —∪ X </a:t>
            </a:r>
            <a:r>
              <a:rPr lang="en-US" dirty="0">
                <a:latin typeface="Palatino Linotype"/>
              </a:rPr>
              <a:t>(</a:t>
            </a:r>
            <a:r>
              <a:rPr lang="en-US" dirty="0" err="1">
                <a:latin typeface="Palatino Linotype"/>
              </a:rPr>
              <a:t>endecasillabo</a:t>
            </a:r>
            <a:r>
              <a:rPr lang="en-US" dirty="0">
                <a:latin typeface="Palatino Linotype"/>
              </a:rPr>
              <a:t>)</a:t>
            </a:r>
            <a:endParaRPr lang="it-IT" dirty="0">
              <a:latin typeface="Palatino Linotype"/>
              <a:cs typeface="Calibri"/>
            </a:endParaRPr>
          </a:p>
          <a:p>
            <a:r>
              <a:rPr lang="en-US" dirty="0"/>
              <a:t>X— ∪— X —∪∪ —∪ X</a:t>
            </a:r>
            <a:endParaRPr lang="en-US" dirty="0">
              <a:cs typeface="Calibri"/>
            </a:endParaRPr>
          </a:p>
          <a:p>
            <a:r>
              <a:rPr lang="en-US" dirty="0">
                <a:latin typeface="Palatino Linotype"/>
                <a:cs typeface="Calibri"/>
              </a:rPr>
              <a:t>(</a:t>
            </a:r>
            <a:r>
              <a:rPr lang="en-US" dirty="0" err="1">
                <a:latin typeface="Palatino Linotype"/>
                <a:cs typeface="Calibri"/>
              </a:rPr>
              <a:t>endecasillabo</a:t>
            </a:r>
            <a:r>
              <a:rPr lang="en-US" dirty="0">
                <a:latin typeface="Palatino Linotype"/>
                <a:cs typeface="Calibri"/>
              </a:rPr>
              <a:t>)</a:t>
            </a:r>
            <a:endParaRPr lang="en-US">
              <a:latin typeface="Palatino Linotype"/>
            </a:endParaRPr>
          </a:p>
          <a:p>
            <a:r>
              <a:rPr lang="en-US" dirty="0"/>
              <a:t>X— ∪— X —∪ —X</a:t>
            </a:r>
            <a:endParaRPr lang="en-US" dirty="0">
              <a:cs typeface="Calibri"/>
            </a:endParaRPr>
          </a:p>
          <a:p>
            <a:r>
              <a:rPr lang="en-US" dirty="0">
                <a:latin typeface="Palatino Linotype"/>
                <a:cs typeface="Calibri"/>
              </a:rPr>
              <a:t>(</a:t>
            </a:r>
            <a:r>
              <a:rPr lang="en-US" dirty="0" err="1">
                <a:latin typeface="Palatino Linotype"/>
                <a:cs typeface="Calibri"/>
              </a:rPr>
              <a:t>enneasillabo</a:t>
            </a:r>
            <a:r>
              <a:rPr lang="en-US" dirty="0">
                <a:latin typeface="Palatino Linotype"/>
                <a:cs typeface="Calibri"/>
              </a:rPr>
              <a:t>)</a:t>
            </a:r>
            <a:endParaRPr lang="en-US">
              <a:latin typeface="Palatino Linotype"/>
            </a:endParaRPr>
          </a:p>
          <a:p>
            <a:r>
              <a:rPr lang="en-US" dirty="0"/>
              <a:t>—∪∪ —∪∪ —∪ —X</a:t>
            </a:r>
          </a:p>
          <a:p>
            <a:r>
              <a:rPr lang="en-US" dirty="0">
                <a:latin typeface="Palatino Linotype"/>
                <a:cs typeface="Calibri"/>
              </a:rPr>
              <a:t>(</a:t>
            </a:r>
            <a:r>
              <a:rPr lang="en-US" dirty="0" err="1">
                <a:latin typeface="Palatino Linotype"/>
                <a:cs typeface="Calibri"/>
              </a:rPr>
              <a:t>decasillabo</a:t>
            </a:r>
            <a:r>
              <a:rPr lang="en-US" dirty="0">
                <a:latin typeface="Palatino Linotype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19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0341" y="444137"/>
            <a:ext cx="688412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cap="small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r>
              <a:rPr lang="it-IT" sz="2400" cap="small">
                <a:solidFill>
                  <a:srgbClr val="0070C0"/>
                </a:solidFill>
                <a:latin typeface="Palatino Linotype" panose="02040502050505030304" pitchFamily="18" charset="0"/>
              </a:rPr>
              <a:t>Hor. carm. I 9</a:t>
            </a:r>
          </a:p>
          <a:p>
            <a:endParaRPr lang="it-IT" cap="small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r>
              <a:rPr lang="it-IT" cap="small">
                <a:latin typeface="Palatino Linotype" panose="02040502050505030304" pitchFamily="18" charset="0"/>
              </a:rPr>
              <a:t>Epicuro, </a:t>
            </a:r>
            <a:r>
              <a:rPr lang="it-IT" i="1" cap="small">
                <a:latin typeface="Palatino Linotype" panose="02040502050505030304" pitchFamily="18" charset="0"/>
              </a:rPr>
              <a:t>Sentenze capitali</a:t>
            </a:r>
            <a:r>
              <a:rPr lang="it-IT" cap="small">
                <a:latin typeface="Palatino Linotype" panose="02040502050505030304" pitchFamily="18" charset="0"/>
              </a:rPr>
              <a:t>, 14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 panose="02040502050505030304" pitchFamily="18" charset="0"/>
              </a:rPr>
              <a:t>«Nasciamo una volta sola; due volte non è concesso: in eterno non saremo più. Tu pur non essendo padrone del domani, rimandi al domani la gioia: la vita si spreca così nell’indugio e ciascuno di noi muore senza aver goduto del riposo».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 panose="02040502050505030304" pitchFamily="18" charset="0"/>
              </a:rPr>
              <a:t>In </a:t>
            </a:r>
            <a:r>
              <a:rPr lang="it-IT" cap="small">
                <a:latin typeface="Palatino Linotype" panose="02040502050505030304" pitchFamily="18" charset="0"/>
              </a:rPr>
              <a:t>Plutarco, </a:t>
            </a:r>
            <a:r>
              <a:rPr lang="it-IT" i="1" cap="small">
                <a:latin typeface="Palatino Linotype" panose="02040502050505030304" pitchFamily="18" charset="0"/>
              </a:rPr>
              <a:t>Sulla tranquillità dell’animo</a:t>
            </a:r>
            <a:r>
              <a:rPr lang="it-IT" cap="small">
                <a:latin typeface="Palatino Linotype" panose="02040502050505030304" pitchFamily="18" charset="0"/>
              </a:rPr>
              <a:t>, 474c </a:t>
            </a:r>
            <a:r>
              <a:rPr lang="it-IT">
                <a:latin typeface="Palatino Linotype" panose="02040502050505030304" pitchFamily="18" charset="0"/>
              </a:rPr>
              <a:t>(= fr. 490 Usener)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 panose="02040502050505030304" pitchFamily="18" charset="0"/>
              </a:rPr>
              <a:t>«Chi meno sente il bisogno del domani, con più piacere si avvia verso il domani».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 panose="02040502050505030304" pitchFamily="18" charset="0"/>
              </a:rPr>
              <a:t>Cf. </a:t>
            </a:r>
            <a:r>
              <a:rPr lang="it-IT" cap="small">
                <a:solidFill>
                  <a:srgbClr val="C00000"/>
                </a:solidFill>
                <a:latin typeface="Palatino Linotype" panose="02040502050505030304" pitchFamily="18" charset="0"/>
              </a:rPr>
              <a:t>Hor. </a:t>
            </a:r>
            <a:r>
              <a:rPr lang="it-IT" i="1" cap="small">
                <a:solidFill>
                  <a:srgbClr val="C00000"/>
                </a:solidFill>
                <a:latin typeface="Palatino Linotype" panose="02040502050505030304" pitchFamily="18" charset="0"/>
              </a:rPr>
              <a:t>epod</a:t>
            </a:r>
            <a:r>
              <a:rPr lang="it-IT" cap="small">
                <a:solidFill>
                  <a:srgbClr val="C00000"/>
                </a:solidFill>
                <a:latin typeface="Palatino Linotype" panose="02040502050505030304" pitchFamily="18" charset="0"/>
              </a:rPr>
              <a:t>. 13, </a:t>
            </a:r>
            <a:r>
              <a:rPr lang="it-IT" i="1" cap="small">
                <a:solidFill>
                  <a:srgbClr val="C00000"/>
                </a:solidFill>
                <a:latin typeface="Palatino Linotype" panose="02040502050505030304" pitchFamily="18" charset="0"/>
              </a:rPr>
              <a:t>carm</a:t>
            </a:r>
            <a:r>
              <a:rPr lang="it-IT" cap="small">
                <a:solidFill>
                  <a:srgbClr val="C00000"/>
                </a:solidFill>
                <a:latin typeface="Palatino Linotype" panose="02040502050505030304" pitchFamily="18" charset="0"/>
              </a:rPr>
              <a:t>. 9, 11, III 29,29ss., </a:t>
            </a:r>
            <a:r>
              <a:rPr lang="it-IT" i="1" cap="small">
                <a:solidFill>
                  <a:srgbClr val="C00000"/>
                </a:solidFill>
                <a:latin typeface="Palatino Linotype" panose="02040502050505030304" pitchFamily="18" charset="0"/>
              </a:rPr>
              <a:t>epist</a:t>
            </a:r>
            <a:r>
              <a:rPr lang="it-IT" cap="small">
                <a:solidFill>
                  <a:srgbClr val="C00000"/>
                </a:solidFill>
                <a:latin typeface="Palatino Linotype" panose="02040502050505030304" pitchFamily="18" charset="0"/>
              </a:rPr>
              <a:t>. I 4,12ss., 11,22ss</a:t>
            </a:r>
            <a:r>
              <a:rPr lang="it-IT" cap="small">
                <a:latin typeface="Palatino Linotype" panose="02040502050505030304" pitchFamily="18" charset="0"/>
              </a:rPr>
              <a:t>.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1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50424" y="1593669"/>
            <a:ext cx="59174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cap="small">
                <a:solidFill>
                  <a:srgbClr val="0070C0"/>
                </a:solidFill>
                <a:latin typeface="Palatino Linotype" panose="02040502050505030304" pitchFamily="18" charset="0"/>
              </a:rPr>
              <a:t>Hor. </a:t>
            </a:r>
            <a:r>
              <a:rPr lang="it-IT" i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carm</a:t>
            </a:r>
            <a:r>
              <a:rPr lang="it-IT" cap="small">
                <a:solidFill>
                  <a:srgbClr val="0070C0"/>
                </a:solidFill>
                <a:latin typeface="Palatino Linotype" panose="02040502050505030304" pitchFamily="18" charset="0"/>
              </a:rPr>
              <a:t>. I 9</a:t>
            </a:r>
          </a:p>
          <a:p>
            <a:r>
              <a:rPr lang="it-IT">
                <a:latin typeface="Palatino Linotype" panose="02040502050505030304" pitchFamily="18" charset="0"/>
              </a:rPr>
              <a:t>v. 8</a:t>
            </a:r>
          </a:p>
          <a:p>
            <a:r>
              <a:rPr lang="el-GR">
                <a:latin typeface="Palatino Linotype" panose="02040502050505030304" pitchFamily="18" charset="0"/>
              </a:rPr>
              <a:t>Θάλλω</a:t>
            </a:r>
            <a:r>
              <a:rPr lang="it-IT">
                <a:latin typeface="Palatino Linotype" panose="02040502050505030304" pitchFamily="18" charset="0"/>
              </a:rPr>
              <a:t>: fiorisco, cresco:</a:t>
            </a:r>
            <a:r>
              <a:rPr lang="el-GR">
                <a:latin typeface="Palatino Linotype" panose="02040502050505030304" pitchFamily="18" charset="0"/>
              </a:rPr>
              <a:t> </a:t>
            </a:r>
            <a:r>
              <a:rPr lang="it-IT">
                <a:latin typeface="Palatino Linotype" panose="02040502050505030304" pitchFamily="18" charset="0"/>
              </a:rPr>
              <a:t>cf. </a:t>
            </a:r>
            <a:r>
              <a:rPr lang="it-IT" i="1">
                <a:latin typeface="Palatino Linotype" panose="02040502050505030304" pitchFamily="18" charset="0"/>
              </a:rPr>
              <a:t>vireo </a:t>
            </a:r>
            <a:r>
              <a:rPr lang="it-IT">
                <a:latin typeface="Palatino Linotype" panose="02040502050505030304" pitchFamily="18" charset="0"/>
              </a:rPr>
              <a:t>(v. 17)</a:t>
            </a:r>
          </a:p>
          <a:p>
            <a:r>
              <a:rPr lang="el-GR">
                <a:latin typeface="Palatino Linotype" panose="02040502050505030304" pitchFamily="18" charset="0"/>
              </a:rPr>
              <a:t>Θαλία</a:t>
            </a:r>
            <a:r>
              <a:rPr lang="it-IT">
                <a:latin typeface="Palatino Linotype" panose="02040502050505030304" pitchFamily="18" charset="0"/>
              </a:rPr>
              <a:t>: floridezza; festa, banchetto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>
                <a:latin typeface="Palatino Linotype" panose="02040502050505030304" pitchFamily="18" charset="0"/>
              </a:rPr>
              <a:t>vv. 18-24</a:t>
            </a:r>
          </a:p>
          <a:p>
            <a:r>
              <a:rPr lang="it-IT">
                <a:latin typeface="Palatino Linotype" panose="02040502050505030304" pitchFamily="18" charset="0"/>
              </a:rPr>
              <a:t>Nunc Campus, areae, susurri repentantur</a:t>
            </a:r>
          </a:p>
          <a:p>
            <a:r>
              <a:rPr lang="it-IT">
                <a:latin typeface="Palatino Linotype" panose="02040502050505030304" pitchFamily="18" charset="0"/>
              </a:rPr>
              <a:t>Nunc [repetantur] et gratus risus proditor... pignusque  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6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40970" y="561702"/>
            <a:ext cx="6476453" cy="5081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latin typeface="Palatino Linotype" panose="02040502050505030304" pitchFamily="18" charset="0"/>
              </a:rPr>
              <a:t>Orazio, </a:t>
            </a:r>
            <a:r>
              <a:rPr lang="it-IT" sz="2000" b="1" i="1" dirty="0">
                <a:latin typeface="Palatino Linotype" panose="02040502050505030304" pitchFamily="18" charset="0"/>
              </a:rPr>
              <a:t>Carmi</a:t>
            </a:r>
            <a:r>
              <a:rPr lang="it-IT" sz="2000" b="1" dirty="0">
                <a:latin typeface="Palatino Linotype" panose="02040502050505030304" pitchFamily="18" charset="0"/>
              </a:rPr>
              <a:t>, I 11</a:t>
            </a:r>
          </a:p>
          <a:p>
            <a:endParaRPr lang="it-IT" sz="2000" b="1" dirty="0">
              <a:latin typeface="Palatino Linotype" panose="02040502050505030304" pitchFamily="18" charset="0"/>
            </a:endParaRPr>
          </a:p>
          <a:p>
            <a:endParaRPr lang="it-IT" sz="2000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000" dirty="0">
                <a:latin typeface="Palatino Linotype" panose="02040502050505030304" pitchFamily="18" charset="0"/>
              </a:rPr>
              <a:t>Tu ne </a:t>
            </a:r>
            <a:r>
              <a:rPr lang="it-IT" sz="2000" dirty="0" err="1">
                <a:latin typeface="Palatino Linotype" panose="02040502050505030304" pitchFamily="18" charset="0"/>
              </a:rPr>
              <a:t>quaesieris</a:t>
            </a:r>
            <a:r>
              <a:rPr lang="it-IT" sz="2000" dirty="0">
                <a:latin typeface="Palatino Linotype" panose="02040502050505030304" pitchFamily="18" charset="0"/>
              </a:rPr>
              <a:t>, scire </a:t>
            </a:r>
            <a:r>
              <a:rPr lang="it-IT" sz="2000" dirty="0" err="1">
                <a:latin typeface="Palatino Linotype" panose="02040502050505030304" pitchFamily="18" charset="0"/>
              </a:rPr>
              <a:t>nefas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quem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mihi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quem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tibi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finem</a:t>
            </a:r>
            <a:r>
              <a:rPr lang="it-IT" sz="2000" dirty="0">
                <a:latin typeface="Palatino Linotype" panose="02040502050505030304" pitchFamily="18" charset="0"/>
              </a:rPr>
              <a:t> di </a:t>
            </a:r>
            <a:r>
              <a:rPr lang="it-IT" sz="2000" dirty="0" err="1">
                <a:latin typeface="Palatino Linotype" panose="02040502050505030304" pitchFamily="18" charset="0"/>
              </a:rPr>
              <a:t>dederint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Leuconoe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nec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Babylonios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temptaris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numeros</a:t>
            </a:r>
            <a:r>
              <a:rPr lang="it-IT" sz="2000" dirty="0">
                <a:latin typeface="Palatino Linotype" panose="02040502050505030304" pitchFamily="18" charset="0"/>
              </a:rPr>
              <a:t>. ut melius </a:t>
            </a:r>
            <a:r>
              <a:rPr lang="it-IT" sz="2000" dirty="0" err="1">
                <a:latin typeface="Palatino Linotype" panose="02040502050505030304" pitchFamily="18" charset="0"/>
              </a:rPr>
              <a:t>quicquid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erit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pati</a:t>
            </a:r>
            <a:r>
              <a:rPr lang="it-IT" sz="2000" dirty="0">
                <a:latin typeface="Palatino Linotype" panose="02040502050505030304" pitchFamily="18" charset="0"/>
              </a:rPr>
              <a:t>,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seu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pluris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hiemes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seu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tribuit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Iuppiter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ultimam</a:t>
            </a:r>
            <a:r>
              <a:rPr lang="it-IT" sz="2000" dirty="0">
                <a:latin typeface="Palatino Linotype" panose="02040502050505030304" pitchFamily="18" charset="0"/>
              </a:rPr>
              <a:t>,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quae</a:t>
            </a:r>
            <a:r>
              <a:rPr lang="it-IT" sz="2000" dirty="0">
                <a:latin typeface="Palatino Linotype" panose="02040502050505030304" pitchFamily="18" charset="0"/>
              </a:rPr>
              <a:t> nunc </a:t>
            </a:r>
            <a:r>
              <a:rPr lang="it-IT" sz="2000" dirty="0" err="1">
                <a:latin typeface="Palatino Linotype" panose="02040502050505030304" pitchFamily="18" charset="0"/>
              </a:rPr>
              <a:t>oppositis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debilitat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pumicibus</a:t>
            </a:r>
            <a:r>
              <a:rPr lang="it-IT" sz="2000" dirty="0">
                <a:latin typeface="Palatino Linotype" panose="02040502050505030304" pitchFamily="18" charset="0"/>
              </a:rPr>
              <a:t> mare               5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Tyrrhenum</a:t>
            </a:r>
            <a:r>
              <a:rPr lang="it-IT" sz="2000" dirty="0">
                <a:latin typeface="Palatino Linotype" panose="02040502050505030304" pitchFamily="18" charset="0"/>
              </a:rPr>
              <a:t>: </a:t>
            </a:r>
            <a:r>
              <a:rPr lang="it-IT" sz="2000" dirty="0" err="1">
                <a:latin typeface="Palatino Linotype" panose="02040502050505030304" pitchFamily="18" charset="0"/>
              </a:rPr>
              <a:t>sapias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vina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liques</a:t>
            </a:r>
            <a:r>
              <a:rPr lang="it-IT" sz="2000" dirty="0">
                <a:latin typeface="Palatino Linotype" panose="02040502050505030304" pitchFamily="18" charset="0"/>
              </a:rPr>
              <a:t> et </a:t>
            </a:r>
            <a:r>
              <a:rPr lang="it-IT" sz="2000" dirty="0" err="1">
                <a:latin typeface="Palatino Linotype" panose="02040502050505030304" pitchFamily="18" charset="0"/>
              </a:rPr>
              <a:t>spatio</a:t>
            </a:r>
            <a:r>
              <a:rPr lang="it-IT" sz="2000" dirty="0">
                <a:latin typeface="Palatino Linotype" panose="02040502050505030304" pitchFamily="18" charset="0"/>
              </a:rPr>
              <a:t> brevi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spem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longam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reseces</a:t>
            </a:r>
            <a:r>
              <a:rPr lang="it-IT" sz="2000" dirty="0">
                <a:latin typeface="Palatino Linotype" panose="02040502050505030304" pitchFamily="18" charset="0"/>
              </a:rPr>
              <a:t>. dum </a:t>
            </a:r>
            <a:r>
              <a:rPr lang="it-IT" sz="2000" dirty="0" err="1">
                <a:latin typeface="Palatino Linotype" panose="02040502050505030304" pitchFamily="18" charset="0"/>
              </a:rPr>
              <a:t>loquimur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fugerit</a:t>
            </a:r>
            <a:r>
              <a:rPr lang="it-IT" sz="2000" dirty="0">
                <a:latin typeface="Palatino Linotype" panose="02040502050505030304" pitchFamily="18" charset="0"/>
              </a:rPr>
              <a:t> invida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aetas</a:t>
            </a:r>
            <a:r>
              <a:rPr lang="it-IT" sz="2000" dirty="0">
                <a:latin typeface="Palatino Linotype" panose="02040502050505030304" pitchFamily="18" charset="0"/>
              </a:rPr>
              <a:t>: carpe diem, </a:t>
            </a:r>
            <a:r>
              <a:rPr lang="it-IT" sz="2000" dirty="0" err="1">
                <a:latin typeface="Palatino Linotype" panose="02040502050505030304" pitchFamily="18" charset="0"/>
              </a:rPr>
              <a:t>quam</a:t>
            </a:r>
            <a:r>
              <a:rPr lang="it-IT" sz="2000" dirty="0">
                <a:latin typeface="Palatino Linotype" panose="02040502050505030304" pitchFamily="18" charset="0"/>
              </a:rPr>
              <a:t> minimum credula postero.</a:t>
            </a:r>
          </a:p>
          <a:p>
            <a:pPr>
              <a:lnSpc>
                <a:spcPct val="15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4816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9C3182-868D-4A8C-A82F-92A3FBCB80A3}"/>
              </a:ext>
            </a:extLst>
          </p:cNvPr>
          <p:cNvSpPr txBox="1"/>
          <p:nvPr/>
        </p:nvSpPr>
        <p:spPr>
          <a:xfrm>
            <a:off x="1498860" y="1951348"/>
            <a:ext cx="628768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algn="ctr"/>
            <a:r>
              <a:rPr lang="it-IT" sz="2000" cap="small" dirty="0">
                <a:latin typeface="Palatino Linotype" panose="02040502050505030304" pitchFamily="18" charset="0"/>
              </a:rPr>
              <a:t>Asclepiadeo maggiore</a:t>
            </a:r>
          </a:p>
          <a:p>
            <a:endParaRPr lang="it-IT" cap="small" dirty="0"/>
          </a:p>
          <a:p>
            <a:endParaRPr lang="it-IT" cap="small" dirty="0"/>
          </a:p>
          <a:p>
            <a:r>
              <a:rPr lang="it-IT" dirty="0"/>
              <a:t>— — — ∪ ∪ — | — ∪∪ — | — ∪∪ — ∪ — Ū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 err="1">
                <a:latin typeface="Palatino Linotype" panose="02040502050505030304" pitchFamily="18" charset="0"/>
              </a:rPr>
              <a:t>Tū</a:t>
            </a:r>
            <a:r>
              <a:rPr lang="it-IT" dirty="0">
                <a:latin typeface="Palatino Linotype" panose="02040502050505030304" pitchFamily="18" charset="0"/>
              </a:rPr>
              <a:t> </a:t>
            </a:r>
            <a:r>
              <a:rPr lang="it-IT" dirty="0" err="1">
                <a:latin typeface="Palatino Linotype" panose="02040502050505030304" pitchFamily="18" charset="0"/>
              </a:rPr>
              <a:t>nē</a:t>
            </a:r>
            <a:r>
              <a:rPr lang="it-IT" dirty="0">
                <a:latin typeface="Palatino Linotype" panose="02040502050505030304" pitchFamily="18" charset="0"/>
              </a:rPr>
              <a:t> </a:t>
            </a:r>
            <a:r>
              <a:rPr lang="it-IT" dirty="0" err="1">
                <a:latin typeface="Palatino Linotype" panose="02040502050505030304" pitchFamily="18" charset="0"/>
              </a:rPr>
              <a:t>quaēsǐĕrīs</a:t>
            </a:r>
            <a:r>
              <a:rPr lang="it-IT" dirty="0">
                <a:latin typeface="Palatino Linotype" panose="02040502050505030304" pitchFamily="18" charset="0"/>
              </a:rPr>
              <a:t>, || </a:t>
            </a:r>
            <a:r>
              <a:rPr lang="it-IT" dirty="0" err="1">
                <a:latin typeface="Palatino Linotype" panose="02040502050505030304" pitchFamily="18" charset="0"/>
              </a:rPr>
              <a:t>scīrĕ</a:t>
            </a:r>
            <a:r>
              <a:rPr lang="it-IT" dirty="0">
                <a:latin typeface="Palatino Linotype" panose="02040502050505030304" pitchFamily="18" charset="0"/>
              </a:rPr>
              <a:t> </a:t>
            </a:r>
            <a:r>
              <a:rPr lang="it-IT" dirty="0" err="1">
                <a:latin typeface="Palatino Linotype" panose="02040502050505030304" pitchFamily="18" charset="0"/>
              </a:rPr>
              <a:t>nĕfās</a:t>
            </a:r>
            <a:r>
              <a:rPr lang="it-IT" dirty="0">
                <a:latin typeface="Palatino Linotype" panose="02040502050505030304" pitchFamily="18" charset="0"/>
              </a:rPr>
              <a:t>, || </a:t>
            </a:r>
            <a:r>
              <a:rPr lang="it-IT" dirty="0" err="1">
                <a:latin typeface="Palatino Linotype" panose="02040502050505030304" pitchFamily="18" charset="0"/>
              </a:rPr>
              <a:t>quēm</a:t>
            </a:r>
            <a:r>
              <a:rPr lang="it-IT" dirty="0">
                <a:latin typeface="Palatino Linotype" panose="02040502050505030304" pitchFamily="18" charset="0"/>
              </a:rPr>
              <a:t> </a:t>
            </a:r>
            <a:r>
              <a:rPr lang="it-IT" dirty="0" err="1">
                <a:latin typeface="Palatino Linotype" panose="02040502050505030304" pitchFamily="18" charset="0"/>
              </a:rPr>
              <a:t>mǐhǐ</a:t>
            </a:r>
            <a:r>
              <a:rPr lang="it-IT" dirty="0">
                <a:latin typeface="Palatino Linotype" panose="02040502050505030304" pitchFamily="18" charset="0"/>
              </a:rPr>
              <a:t>, </a:t>
            </a:r>
            <a:r>
              <a:rPr lang="it-IT" dirty="0" err="1">
                <a:latin typeface="Palatino Linotype" panose="02040502050505030304" pitchFamily="18" charset="0"/>
              </a:rPr>
              <a:t>quēm</a:t>
            </a:r>
            <a:r>
              <a:rPr lang="it-IT" dirty="0">
                <a:latin typeface="Palatino Linotype" panose="02040502050505030304" pitchFamily="18" charset="0"/>
              </a:rPr>
              <a:t> </a:t>
            </a:r>
            <a:r>
              <a:rPr lang="it-IT" dirty="0" err="1">
                <a:latin typeface="Palatino Linotype" panose="02040502050505030304" pitchFamily="18" charset="0"/>
              </a:rPr>
              <a:t>tǐbǐ</a:t>
            </a:r>
            <a:endParaRPr lang="it-IT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ops &amp; Tees, fishprinttee, Funny T Shirt, Summ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43" y="1045030"/>
            <a:ext cx="4271553" cy="44674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1274531" y="3265714"/>
            <a:ext cx="177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4" name="AutoShape 2" descr="Risultato immagini per berretto carpe diem"/>
          <p:cNvSpPr>
            <a:spLocks noChangeAspect="1" noChangeArrowheads="1"/>
          </p:cNvSpPr>
          <p:nvPr/>
        </p:nvSpPr>
        <p:spPr bwMode="auto">
          <a:xfrm>
            <a:off x="167840" y="114149"/>
            <a:ext cx="292535" cy="37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0" name="Picture 6" descr="Risultato immagini per berretto carpe di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7" y="1332411"/>
            <a:ext cx="3455578" cy="438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222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A131F822ABEC43B6C713003CEBC6EE" ma:contentTypeVersion="2" ma:contentTypeDescription="Creare un nuovo documento." ma:contentTypeScope="" ma:versionID="4019d7c137d425c0a382ce520e28bbfa">
  <xsd:schema xmlns:xsd="http://www.w3.org/2001/XMLSchema" xmlns:xs="http://www.w3.org/2001/XMLSchema" xmlns:p="http://schemas.microsoft.com/office/2006/metadata/properties" xmlns:ns2="f6f665cf-f97f-441c-b0e0-b4a572ddd3cd" targetNamespace="http://schemas.microsoft.com/office/2006/metadata/properties" ma:root="true" ma:fieldsID="7064f1388a96c7532c589e59bcaba968" ns2:_="">
    <xsd:import namespace="f6f665cf-f97f-441c-b0e0-b4a572ddd3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665cf-f97f-441c-b0e0-b4a572ddd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DF01D6-710B-4160-B1E8-8D00A9024D78}">
  <ds:schemaRefs>
    <ds:schemaRef ds:uri="f6f665cf-f97f-441c-b0e0-b4a572ddd3cd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C48C5C-9B6F-45E1-B026-07ABE8C2E3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f665cf-f97f-441c-b0e0-b4a572ddd3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873FCD-7A24-4DD1-AB29-6A9830EE70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1233</Words>
  <Application>Microsoft Office PowerPoint</Application>
  <PresentationFormat>Presentazione su schermo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Palatino Linotype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Fernandelli</dc:creator>
  <cp:lastModifiedBy>FERNANDELLI MARCO</cp:lastModifiedBy>
  <cp:revision>53</cp:revision>
  <dcterms:created xsi:type="dcterms:W3CDTF">2021-05-24T04:45:24Z</dcterms:created>
  <dcterms:modified xsi:type="dcterms:W3CDTF">2023-05-26T08:33:24Z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0x01010067A131F822ABEC43B6C713003CEBC6EE</vt:lpwstr>
  </property>
</Properties>
</file>