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57" r:id="rId7"/>
    <p:sldId id="266" r:id="rId8"/>
    <p:sldId id="258" r:id="rId9"/>
    <p:sldId id="259" r:id="rId10"/>
    <p:sldId id="263" r:id="rId11"/>
    <p:sldId id="265" r:id="rId12"/>
    <p:sldId id="260" r:id="rId13"/>
    <p:sldId id="261" r:id="rId14"/>
    <p:sldId id="262" r:id="rId15"/>
    <p:sldId id="264" r:id="rId16"/>
    <p:sldId id="269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477DA-CF3D-4D02-B11C-34DC3FD442E9}" v="222" dt="2023-05-30T07:34:44.938"/>
    <p1510:client id="{5597946B-CBCF-4CD7-BC0F-FD899259E21E}" v="204" dt="2022-05-27T05:53:49.807"/>
    <p1510:client id="{77C2D4E1-FDB3-426D-A994-D91F6C5451BF}" v="13" dt="2023-05-30T07:37:47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77C2D4E1-FDB3-426D-A994-D91F6C5451BF}"/>
    <pc:docChg chg="modSld">
      <pc:chgData name="FERNANDELLI MARCO" userId="S::8036@ds.units.it::a6151164-0b2c-4e6b-b73d-5c6967b9ac01" providerId="AD" clId="Web-{77C2D4E1-FDB3-426D-A994-D91F6C5451BF}" dt="2023-05-30T07:37:47.650" v="6" actId="20577"/>
      <pc:docMkLst>
        <pc:docMk/>
      </pc:docMkLst>
      <pc:sldChg chg="modSp">
        <pc:chgData name="FERNANDELLI MARCO" userId="S::8036@ds.units.it::a6151164-0b2c-4e6b-b73d-5c6967b9ac01" providerId="AD" clId="Web-{77C2D4E1-FDB3-426D-A994-D91F6C5451BF}" dt="2023-05-30T07:37:47.650" v="6" actId="20577"/>
        <pc:sldMkLst>
          <pc:docMk/>
          <pc:sldMk cId="847113888" sldId="258"/>
        </pc:sldMkLst>
        <pc:spChg chg="mod">
          <ac:chgData name="FERNANDELLI MARCO" userId="S::8036@ds.units.it::a6151164-0b2c-4e6b-b73d-5c6967b9ac01" providerId="AD" clId="Web-{77C2D4E1-FDB3-426D-A994-D91F6C5451BF}" dt="2023-05-30T07:37:47.650" v="6" actId="20577"/>
          <ac:spMkLst>
            <pc:docMk/>
            <pc:sldMk cId="847113888" sldId="258"/>
            <ac:spMk id="2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77C2D4E1-FDB3-426D-A994-D91F6C5451BF}" dt="2023-05-30T07:37:14.274" v="4" actId="20577"/>
        <pc:sldMkLst>
          <pc:docMk/>
          <pc:sldMk cId="3969636352" sldId="267"/>
        </pc:sldMkLst>
        <pc:spChg chg="mod">
          <ac:chgData name="FERNANDELLI MARCO" userId="S::8036@ds.units.it::a6151164-0b2c-4e6b-b73d-5c6967b9ac01" providerId="AD" clId="Web-{77C2D4E1-FDB3-426D-A994-D91F6C5451BF}" dt="2023-05-30T07:37:14.274" v="4" actId="20577"/>
          <ac:spMkLst>
            <pc:docMk/>
            <pc:sldMk cId="3969636352" sldId="267"/>
            <ac:spMk id="2" creationId="{7D00E7D5-3054-4F4F-8368-D85C0B0A3C18}"/>
          </ac:spMkLst>
        </pc:spChg>
      </pc:sldChg>
    </pc:docChg>
  </pc:docChgLst>
  <pc:docChgLst>
    <pc:chgData name="FERNANDELLI MARCO" userId="S::8036@ds.units.it::a6151164-0b2c-4e6b-b73d-5c6967b9ac01" providerId="AD" clId="Web-{181477DA-CF3D-4D02-B11C-34DC3FD442E9}"/>
    <pc:docChg chg="modSld">
      <pc:chgData name="FERNANDELLI MARCO" userId="S::8036@ds.units.it::a6151164-0b2c-4e6b-b73d-5c6967b9ac01" providerId="AD" clId="Web-{181477DA-CF3D-4D02-B11C-34DC3FD442E9}" dt="2023-05-30T07:34:44.938" v="119" actId="1076"/>
      <pc:docMkLst>
        <pc:docMk/>
      </pc:docMkLst>
      <pc:sldChg chg="modSp">
        <pc:chgData name="FERNANDELLI MARCO" userId="S::8036@ds.units.it::a6151164-0b2c-4e6b-b73d-5c6967b9ac01" providerId="AD" clId="Web-{181477DA-CF3D-4D02-B11C-34DC3FD442E9}" dt="2023-05-30T07:23:49.781" v="2" actId="20577"/>
        <pc:sldMkLst>
          <pc:docMk/>
          <pc:sldMk cId="847113888" sldId="258"/>
        </pc:sldMkLst>
        <pc:spChg chg="mod">
          <ac:chgData name="FERNANDELLI MARCO" userId="S::8036@ds.units.it::a6151164-0b2c-4e6b-b73d-5c6967b9ac01" providerId="AD" clId="Web-{181477DA-CF3D-4D02-B11C-34DC3FD442E9}" dt="2023-05-30T07:23:49.781" v="2" actId="20577"/>
          <ac:spMkLst>
            <pc:docMk/>
            <pc:sldMk cId="847113888" sldId="258"/>
            <ac:spMk id="2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181477DA-CF3D-4D02-B11C-34DC3FD442E9}" dt="2023-05-30T07:25:46.315" v="29" actId="20577"/>
        <pc:sldMkLst>
          <pc:docMk/>
          <pc:sldMk cId="127661120" sldId="259"/>
        </pc:sldMkLst>
        <pc:spChg chg="mod">
          <ac:chgData name="FERNANDELLI MARCO" userId="S::8036@ds.units.it::a6151164-0b2c-4e6b-b73d-5c6967b9ac01" providerId="AD" clId="Web-{181477DA-CF3D-4D02-B11C-34DC3FD442E9}" dt="2023-05-30T07:25:46.315" v="29" actId="20577"/>
          <ac:spMkLst>
            <pc:docMk/>
            <pc:sldMk cId="127661120" sldId="259"/>
            <ac:spMk id="2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181477DA-CF3D-4D02-B11C-34DC3FD442E9}" dt="2023-05-30T07:28:13.553" v="42" actId="20577"/>
        <pc:sldMkLst>
          <pc:docMk/>
          <pc:sldMk cId="363668400" sldId="264"/>
        </pc:sldMkLst>
        <pc:spChg chg="mod">
          <ac:chgData name="FERNANDELLI MARCO" userId="S::8036@ds.units.it::a6151164-0b2c-4e6b-b73d-5c6967b9ac01" providerId="AD" clId="Web-{181477DA-CF3D-4D02-B11C-34DC3FD442E9}" dt="2023-05-30T07:28:13.553" v="42" actId="20577"/>
          <ac:spMkLst>
            <pc:docMk/>
            <pc:sldMk cId="363668400" sldId="264"/>
            <ac:spMk id="2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181477DA-CF3D-4D02-B11C-34DC3FD442E9}" dt="2023-05-30T07:27:08.458" v="38" actId="20577"/>
        <pc:sldMkLst>
          <pc:docMk/>
          <pc:sldMk cId="39472340" sldId="265"/>
        </pc:sldMkLst>
        <pc:spChg chg="mod">
          <ac:chgData name="FERNANDELLI MARCO" userId="S::8036@ds.units.it::a6151164-0b2c-4e6b-b73d-5c6967b9ac01" providerId="AD" clId="Web-{181477DA-CF3D-4D02-B11C-34DC3FD442E9}" dt="2023-05-30T07:27:08.458" v="38" actId="20577"/>
          <ac:spMkLst>
            <pc:docMk/>
            <pc:sldMk cId="39472340" sldId="265"/>
            <ac:spMk id="2" creationId="{269C3182-868D-4A8C-A82F-92A3FBCB80A3}"/>
          </ac:spMkLst>
        </pc:spChg>
      </pc:sldChg>
      <pc:sldChg chg="addSp modSp">
        <pc:chgData name="FERNANDELLI MARCO" userId="S::8036@ds.units.it::a6151164-0b2c-4e6b-b73d-5c6967b9ac01" providerId="AD" clId="Web-{181477DA-CF3D-4D02-B11C-34DC3FD442E9}" dt="2023-05-30T07:34:44.938" v="119" actId="1076"/>
        <pc:sldMkLst>
          <pc:docMk/>
          <pc:sldMk cId="1663963371" sldId="269"/>
        </pc:sldMkLst>
        <pc:spChg chg="mod">
          <ac:chgData name="FERNANDELLI MARCO" userId="S::8036@ds.units.it::a6151164-0b2c-4e6b-b73d-5c6967b9ac01" providerId="AD" clId="Web-{181477DA-CF3D-4D02-B11C-34DC3FD442E9}" dt="2023-05-30T07:34:34.235" v="118" actId="20577"/>
          <ac:spMkLst>
            <pc:docMk/>
            <pc:sldMk cId="1663963371" sldId="269"/>
            <ac:spMk id="2" creationId="{00000000-0000-0000-0000-000000000000}"/>
          </ac:spMkLst>
        </pc:spChg>
        <pc:spChg chg="add mod">
          <ac:chgData name="FERNANDELLI MARCO" userId="S::8036@ds.units.it::a6151164-0b2c-4e6b-b73d-5c6967b9ac01" providerId="AD" clId="Web-{181477DA-CF3D-4D02-B11C-34DC3FD442E9}" dt="2023-05-30T07:34:44.938" v="119" actId="1076"/>
          <ac:spMkLst>
            <pc:docMk/>
            <pc:sldMk cId="1663963371" sldId="269"/>
            <ac:spMk id="3" creationId="{9624C4BC-9818-BE4D-9691-CFF8364022EA}"/>
          </ac:spMkLst>
        </pc:spChg>
        <pc:spChg chg="add mod">
          <ac:chgData name="FERNANDELLI MARCO" userId="S::8036@ds.units.it::a6151164-0b2c-4e6b-b73d-5c6967b9ac01" providerId="AD" clId="Web-{181477DA-CF3D-4D02-B11C-34DC3FD442E9}" dt="2023-05-30T07:31:40.418" v="95" actId="20577"/>
          <ac:spMkLst>
            <pc:docMk/>
            <pc:sldMk cId="1663963371" sldId="269"/>
            <ac:spMk id="4" creationId="{BA77A793-62A5-6A4E-C909-8939440B747B}"/>
          </ac:spMkLst>
        </pc:spChg>
        <pc:spChg chg="add mod">
          <ac:chgData name="FERNANDELLI MARCO" userId="S::8036@ds.units.it::a6151164-0b2c-4e6b-b73d-5c6967b9ac01" providerId="AD" clId="Web-{181477DA-CF3D-4D02-B11C-34DC3FD442E9}" dt="2023-05-30T07:31:48.840" v="96" actId="20577"/>
          <ac:spMkLst>
            <pc:docMk/>
            <pc:sldMk cId="1663963371" sldId="269"/>
            <ac:spMk id="5" creationId="{369DF0BD-CB57-9E2A-0569-BDF1D65B7EB4}"/>
          </ac:spMkLst>
        </pc:spChg>
        <pc:spChg chg="add mod">
          <ac:chgData name="FERNANDELLI MARCO" userId="S::8036@ds.units.it::a6151164-0b2c-4e6b-b73d-5c6967b9ac01" providerId="AD" clId="Web-{181477DA-CF3D-4D02-B11C-34DC3FD442E9}" dt="2023-05-30T07:33:05.967" v="106" actId="1076"/>
          <ac:spMkLst>
            <pc:docMk/>
            <pc:sldMk cId="1663963371" sldId="269"/>
            <ac:spMk id="6" creationId="{4829F9CD-74B8-A30E-018F-7BD1DD3E1A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278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3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38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77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11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19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13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36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4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15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E9093-8279-4082-A72B-47A345FF1574}" type="datetimeFigureOut">
              <a:rPr lang="it-IT" smtClean="0"/>
              <a:t>30/05/2023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3D4E-8E16-4C2F-85F8-66031AA09B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78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00E7D5-3054-4F4F-8368-D85C0B0A3C18}"/>
              </a:ext>
            </a:extLst>
          </p:cNvPr>
          <p:cNvSpPr txBox="1"/>
          <p:nvPr/>
        </p:nvSpPr>
        <p:spPr>
          <a:xfrm>
            <a:off x="1176337" y="1276350"/>
            <a:ext cx="6791326" cy="4066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000" cap="small" dirty="0">
                <a:solidFill>
                  <a:srgbClr val="0070C0"/>
                </a:solidFill>
                <a:latin typeface="Palatino Linotype"/>
              </a:rPr>
              <a:t>Giacomo Leopardi</a:t>
            </a:r>
          </a:p>
          <a:p>
            <a:r>
              <a:rPr lang="it-IT" i="1" dirty="0">
                <a:latin typeface="Palatino Linotype"/>
              </a:rPr>
              <a:t>Zibaldone</a:t>
            </a:r>
            <a:r>
              <a:rPr lang="it-IT" dirty="0">
                <a:latin typeface="Palatino Linotype"/>
              </a:rPr>
              <a:t>, 4234 </a:t>
            </a:r>
          </a:p>
          <a:p>
            <a:r>
              <a:rPr lang="it-IT" dirty="0">
                <a:latin typeface="Palatino Linotype"/>
              </a:rPr>
              <a:t>(4234-4236, 15 Dic. 1826)</a:t>
            </a:r>
          </a:p>
          <a:p>
            <a:pPr lvl="1"/>
            <a:endParaRPr lang="it-IT" dirty="0">
              <a:latin typeface="Palatino Linotype"/>
            </a:endParaRPr>
          </a:p>
          <a:p>
            <a:pPr lvl="1" algn="just">
              <a:lnSpc>
                <a:spcPct val="150000"/>
              </a:lnSpc>
            </a:pPr>
            <a:r>
              <a:rPr lang="it-IT" dirty="0">
                <a:latin typeface="Palatino Linotype"/>
              </a:rPr>
              <a:t>Il lirico, primogenito di tutti; proprio di ogni nazione anche selvaggia; più nobile e più poetico d’ogni altro; vera e pura poesia in tutta la sua estensione; proprio d’ogni uomo anche incolto, che cerca di ricrearsi o di consolarsi col canto, e colle parole misurate in qualunque modo, e coll’armonia; espressione libera e schietta di qualunque affetto vivo e ben sentito dell’uomo.</a:t>
            </a:r>
          </a:p>
        </p:txBody>
      </p:sp>
    </p:spTree>
    <p:extLst>
      <p:ext uri="{BB962C8B-B14F-4D97-AF65-F5344CB8AC3E}">
        <p14:creationId xmlns:p14="http://schemas.microsoft.com/office/powerpoint/2010/main" val="396963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isultato immagini per l'attimo fuggent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13" y="678731"/>
            <a:ext cx="4562573" cy="5866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376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3125" y="229017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Lorenzo de’ Medici</a:t>
            </a:r>
          </a:p>
          <a:p>
            <a:r>
              <a:rPr lang="it-IT" i="1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Canzona di Bacco</a:t>
            </a:r>
          </a:p>
          <a:p>
            <a:r>
              <a:rPr lang="it-IT" cap="small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 </a:t>
            </a:r>
            <a:endParaRPr lang="it-IT"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       Quant’è bella giovinezza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che </a:t>
            </a:r>
            <a:r>
              <a:rPr lang="it-IT">
                <a:solidFill>
                  <a:srgbClr val="00B05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si fugge 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tuttavia!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Chi vuole esser lieto, sia,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di doman non c’è certezza.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5        Quest’è Bacco e Arïanna,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belli, e l’un dell’altro ardenti;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B05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perché ’l tempo fugge 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e inganna,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sempre insieme stan contenti.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Queste ninfe e altre genti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10        sono allegri tuttavia.</a:t>
            </a:r>
            <a:b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</a:t>
            </a: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Chi vuole esser lieto, sia,</a:t>
            </a:r>
            <a:b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</a:br>
            <a:r>
              <a:rPr lang="it-IT">
                <a:solidFill>
                  <a:srgbClr val="0070C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       di doman non c’è certezza.</a:t>
            </a:r>
            <a:r>
              <a:rPr lang="it-IT">
                <a:solidFill>
                  <a:srgbClr val="3E3F3E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E2F856-1530-4251-8FA1-D29A66BE641E}"/>
              </a:ext>
            </a:extLst>
          </p:cNvPr>
          <p:cNvSpPr txBox="1"/>
          <p:nvPr/>
        </p:nvSpPr>
        <p:spPr>
          <a:xfrm>
            <a:off x="471487" y="4642009"/>
            <a:ext cx="82010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>
                <a:latin typeface="Palatino Linotype" panose="02040502050505030304" pitchFamily="18" charset="0"/>
              </a:rPr>
              <a:t>La </a:t>
            </a:r>
            <a:r>
              <a:rPr lang="it-IT" sz="1400" i="1">
                <a:latin typeface="Palatino Linotype" panose="02040502050505030304" pitchFamily="18" charset="0"/>
              </a:rPr>
              <a:t>Canzona di Bacco </a:t>
            </a:r>
            <a:r>
              <a:rPr lang="it-IT" sz="1400">
                <a:latin typeface="Palatino Linotype" panose="02040502050505030304" pitchFamily="18" charset="0"/>
              </a:rPr>
              <a:t>è il più famoso dei Canti carnascialeschi, ideati dallo stesso Lorenzo e composti per essere eseguiti con musica e in forma corale durante le feste del Carnevale, descrivendo e accompagnando lo sfilare di carri mascherati di argomento mitologico. La ballata risale probabilmente al 1490 - due anni prima della morte dell’autore - e tratta del tema laurenziano per eccellenza: l’esortazione a godere pienamente delle gioie della vita (i sensi, la bellezza, l’amore) nella consapevolezza della loro fugacità. Rimane nella memoria il suo ritornello ritmato, intenso, ossessivo, quasi una formula magica e salvifica per compiere il miracolo di fermare il tempo e la luce della giovinezza</a:t>
            </a:r>
            <a:r>
              <a:rPr lang="it-IT">
                <a:latin typeface="Palatino Linotype" panose="02040502050505030304" pitchFamily="18" charset="0"/>
              </a:rPr>
              <a:t>. </a:t>
            </a:r>
            <a:r>
              <a:rPr lang="it-IT" sz="1400">
                <a:solidFill>
                  <a:srgbClr val="0070C0"/>
                </a:solidFill>
                <a:latin typeface="Palatino Linotype" panose="02040502050505030304" pitchFamily="18" charset="0"/>
              </a:rPr>
              <a:t>(G. Cavalli, https://www.treccani.it/magazine/strumenti/una_poesia_al_giorno/07_22_Medici_Lorenzo_de.html)</a:t>
            </a:r>
          </a:p>
        </p:txBody>
      </p:sp>
    </p:spTree>
    <p:extLst>
      <p:ext uri="{BB962C8B-B14F-4D97-AF65-F5344CB8AC3E}">
        <p14:creationId xmlns:p14="http://schemas.microsoft.com/office/powerpoint/2010/main" val="1550611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360" y="151179"/>
            <a:ext cx="7583756" cy="65556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ars poetica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, </a:t>
            </a:r>
            <a:r>
              <a:rPr lang="it-IT" sz="1400" b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vv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47s.</a:t>
            </a:r>
            <a:b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</a:br>
            <a:r>
              <a:rPr lang="it-IT" sz="1400" i="1" dirty="0" err="1">
                <a:latin typeface="Palatino Linotype" panose="02040502050505030304" pitchFamily="18" charset="0"/>
              </a:rPr>
              <a:t>dixeris</a:t>
            </a:r>
            <a:r>
              <a:rPr lang="it-IT" sz="1400" i="1" dirty="0">
                <a:latin typeface="Palatino Linotype" panose="02040502050505030304" pitchFamily="18" charset="0"/>
              </a:rPr>
              <a:t> egregie, </a:t>
            </a:r>
            <a:r>
              <a:rPr lang="it-IT" sz="1400" i="1" dirty="0" err="1">
                <a:latin typeface="Palatino Linotype" panose="02040502050505030304" pitchFamily="18" charset="0"/>
              </a:rPr>
              <a:t>notum</a:t>
            </a:r>
            <a:r>
              <a:rPr lang="it-IT" sz="1400" i="1" dirty="0">
                <a:latin typeface="Palatino Linotype" panose="02040502050505030304" pitchFamily="18" charset="0"/>
              </a:rPr>
              <a:t> si </a:t>
            </a:r>
            <a:r>
              <a:rPr lang="it-IT" sz="1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callida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uerbum</a:t>
            </a:r>
            <a:br>
              <a:rPr lang="it-IT" sz="1400" i="1" dirty="0">
                <a:latin typeface="Palatino Linotype" panose="02040502050505030304" pitchFamily="18" charset="0"/>
              </a:rPr>
            </a:br>
            <a:r>
              <a:rPr lang="it-IT" sz="1400" i="1" dirty="0" err="1">
                <a:latin typeface="Palatino Linotype" panose="02040502050505030304" pitchFamily="18" charset="0"/>
              </a:rPr>
              <a:t>reddiderit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iunctura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nouum</a:t>
            </a:r>
            <a:r>
              <a:rPr lang="it-IT" sz="1400" i="1" dirty="0">
                <a:latin typeface="Palatino Linotype" panose="02040502050505030304" pitchFamily="18" charset="0"/>
              </a:rPr>
              <a:t>.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Pomponio Porfirione, [commento] </a:t>
            </a:r>
            <a:r>
              <a:rPr lang="it-IT" sz="1400" b="1" i="1" dirty="0">
                <a:solidFill>
                  <a:srgbClr val="0070C0"/>
                </a:solidFill>
                <a:latin typeface="Palatino Linotype"/>
              </a:rPr>
              <a:t>ad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  </a:t>
            </a:r>
            <a:r>
              <a:rPr lang="it-IT" sz="1400" b="1" dirty="0" err="1">
                <a:solidFill>
                  <a:srgbClr val="0070C0"/>
                </a:solidFill>
                <a:latin typeface="Palatino Linotype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. </a:t>
            </a:r>
            <a:r>
              <a:rPr lang="it-IT" sz="1400" b="1" i="1" dirty="0" err="1">
                <a:solidFill>
                  <a:srgbClr val="0070C0"/>
                </a:solidFill>
                <a:latin typeface="Palatino Linotype"/>
              </a:rPr>
              <a:t>carm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. I 11,8</a:t>
            </a:r>
          </a:p>
          <a:p>
            <a:r>
              <a:rPr lang="it-IT" sz="1400" i="1" dirty="0" err="1">
                <a:latin typeface="Palatino Linotype"/>
              </a:rPr>
              <a:t>Translatio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dirty="0" err="1">
                <a:latin typeface="Palatino Linotype"/>
              </a:rPr>
              <a:t>autem</a:t>
            </a:r>
            <a:r>
              <a:rPr lang="it-IT" sz="1400" i="1" dirty="0">
                <a:latin typeface="Palatino Linotype"/>
              </a:rPr>
              <a:t> a </a:t>
            </a:r>
            <a:r>
              <a:rPr lang="it-IT" sz="1400" i="1" dirty="0" err="1">
                <a:latin typeface="Palatino Linotype"/>
              </a:rPr>
              <a:t>pomis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dirty="0" err="1">
                <a:latin typeface="Palatino Linotype"/>
              </a:rPr>
              <a:t>sumpta</a:t>
            </a:r>
            <a:r>
              <a:rPr lang="it-IT" sz="1400" i="1" dirty="0">
                <a:latin typeface="Palatino Linotype"/>
              </a:rPr>
              <a:t> est, </a:t>
            </a:r>
            <a:r>
              <a:rPr lang="it-IT" sz="1400" i="1" dirty="0" err="1">
                <a:latin typeface="Palatino Linotype"/>
              </a:rPr>
              <a:t>quae</a:t>
            </a:r>
            <a:r>
              <a:rPr lang="it-IT" sz="1400" i="1" dirty="0">
                <a:latin typeface="Palatino Linotype"/>
              </a:rPr>
              <a:t> scilicet ideo </a:t>
            </a:r>
            <a:r>
              <a:rPr lang="it-IT" sz="1400" i="1" dirty="0" err="1">
                <a:solidFill>
                  <a:srgbClr val="C00000"/>
                </a:solidFill>
                <a:latin typeface="Palatino Linotype"/>
              </a:rPr>
              <a:t>carpimus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u="sng" dirty="0">
                <a:latin typeface="Palatino Linotype"/>
              </a:rPr>
              <a:t>ut </a:t>
            </a:r>
            <a:r>
              <a:rPr lang="it-IT" sz="1400" i="1" u="sng" dirty="0" err="1">
                <a:latin typeface="Palatino Linotype"/>
              </a:rPr>
              <a:t>fruamur</a:t>
            </a:r>
            <a:endParaRPr lang="it-IT" sz="1400" i="1" u="sng" dirty="0">
              <a:latin typeface="Palatino Linotype"/>
            </a:endParaRP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 err="1">
                <a:solidFill>
                  <a:srgbClr val="0070C0"/>
                </a:solidFill>
                <a:latin typeface="Palatino Linotype"/>
              </a:rPr>
              <a:t>Hor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. </a:t>
            </a:r>
            <a:r>
              <a:rPr lang="it-IT" sz="1400" b="1" i="1" dirty="0" err="1">
                <a:solidFill>
                  <a:srgbClr val="0070C0"/>
                </a:solidFill>
                <a:latin typeface="Palatino Linotype"/>
              </a:rPr>
              <a:t>epod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. 13,3-4</a:t>
            </a:r>
          </a:p>
          <a:p>
            <a:r>
              <a:rPr lang="it-IT" sz="1400" b="1" i="1" err="1">
                <a:solidFill>
                  <a:srgbClr val="C00000"/>
                </a:solidFill>
                <a:latin typeface="Palatino Linotype"/>
              </a:rPr>
              <a:t>rapiamus</a:t>
            </a:r>
            <a:r>
              <a:rPr lang="it-IT" sz="1400" i="1" dirty="0">
                <a:latin typeface="Palatino Linotype"/>
              </a:rPr>
              <a:t>, amici,</a:t>
            </a:r>
            <a:br>
              <a:rPr lang="it-IT" sz="1400" i="1" dirty="0">
                <a:latin typeface="Palatino Linotype" panose="02040502050505030304" pitchFamily="18" charset="0"/>
              </a:rPr>
            </a:br>
            <a:r>
              <a:rPr lang="it-IT" sz="1400" i="1" dirty="0">
                <a:latin typeface="Palatino Linotype"/>
              </a:rPr>
              <a:t>      </a:t>
            </a:r>
            <a:r>
              <a:rPr lang="it-IT" sz="1400" i="1" u="sng" err="1">
                <a:latin typeface="Palatino Linotype"/>
              </a:rPr>
              <a:t>occasionem</a:t>
            </a:r>
            <a:r>
              <a:rPr lang="it-IT" sz="1400" i="1" dirty="0">
                <a:latin typeface="Palatino Linotype"/>
              </a:rPr>
              <a:t> de die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Id.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 </a:t>
            </a:r>
            <a:r>
              <a:rPr lang="it-IT" sz="1400" b="1" i="1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carm</a:t>
            </a:r>
            <a:r>
              <a:rPr lang="it-IT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</a:t>
            </a:r>
            <a:r>
              <a:rPr lang="it-IT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III 8,27-28</a:t>
            </a:r>
          </a:p>
          <a:p>
            <a:r>
              <a:rPr lang="pt-BR" sz="1400" i="1" dirty="0">
                <a:latin typeface="Palatino Linotype"/>
              </a:rPr>
              <a:t>dona praesentis </a:t>
            </a:r>
            <a:r>
              <a:rPr lang="pt-BR" sz="1400" b="1" i="1" dirty="0">
                <a:solidFill>
                  <a:srgbClr val="C00000"/>
                </a:solidFill>
                <a:latin typeface="Palatino Linotype"/>
              </a:rPr>
              <a:t>cape</a:t>
            </a:r>
            <a:r>
              <a:rPr lang="pt-BR" sz="1400" i="1" dirty="0">
                <a:latin typeface="Palatino Linotype"/>
              </a:rPr>
              <a:t> laetus horae,</a:t>
            </a:r>
            <a:br>
              <a:rPr lang="pt-BR" sz="1400" i="1" dirty="0">
                <a:latin typeface="Palatino Linotype" panose="02040502050505030304" pitchFamily="18" charset="0"/>
              </a:rPr>
            </a:br>
            <a:r>
              <a:rPr lang="pt-BR" sz="1400" i="1" dirty="0">
                <a:latin typeface="Palatino Linotype"/>
              </a:rPr>
              <a:t>     linque severa.</a:t>
            </a:r>
          </a:p>
          <a:p>
            <a:endParaRPr lang="pt-BR" sz="1400" i="1" dirty="0">
              <a:latin typeface="Palatino Linotype" panose="02040502050505030304" pitchFamily="18" charset="0"/>
            </a:endParaRPr>
          </a:p>
          <a:p>
            <a:r>
              <a:rPr lang="pt-BR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Id</a:t>
            </a:r>
            <a:r>
              <a:rPr lang="pt-BR" sz="1400" b="1" i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epist</a:t>
            </a:r>
            <a:r>
              <a:rPr lang="pt-BR" sz="1400" b="1" dirty="0">
                <a:solidFill>
                  <a:srgbClr val="0070C0"/>
                </a:solidFill>
                <a:latin typeface="Palatino Linotype" panose="02040502050505030304" pitchFamily="18" charset="0"/>
              </a:rPr>
              <a:t>. I 11,22-23</a:t>
            </a:r>
          </a:p>
          <a:p>
            <a:r>
              <a:rPr lang="pt-BR" sz="1400" i="1" dirty="0">
                <a:latin typeface="Palatino Linotype"/>
              </a:rPr>
              <a:t>Tu quamcumque deus tibi fortunauerit horam | grata </a:t>
            </a:r>
            <a:r>
              <a:rPr lang="pt-BR" sz="1400" b="1" i="1" dirty="0">
                <a:solidFill>
                  <a:srgbClr val="C00000"/>
                </a:solidFill>
                <a:latin typeface="Palatino Linotype"/>
              </a:rPr>
              <a:t>sume</a:t>
            </a:r>
            <a:r>
              <a:rPr lang="pt-BR" sz="1400" i="1" dirty="0">
                <a:solidFill>
                  <a:srgbClr val="C00000"/>
                </a:solidFill>
                <a:latin typeface="Palatino Linotype"/>
              </a:rPr>
              <a:t> </a:t>
            </a:r>
            <a:r>
              <a:rPr lang="pt-BR" sz="1400" i="1" dirty="0">
                <a:latin typeface="Palatino Linotype"/>
              </a:rPr>
              <a:t>manu</a:t>
            </a:r>
          </a:p>
          <a:p>
            <a:endParaRPr lang="pt-BR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Sen. [</a:t>
            </a:r>
            <a:r>
              <a:rPr lang="it-IT" sz="1400" b="1" i="1" dirty="0" err="1">
                <a:solidFill>
                  <a:srgbClr val="0070C0"/>
                </a:solidFill>
                <a:latin typeface="Palatino Linotype"/>
              </a:rPr>
              <a:t>epistulae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] </a:t>
            </a:r>
            <a:r>
              <a:rPr lang="it-IT" sz="1400" b="1" i="1" dirty="0">
                <a:solidFill>
                  <a:srgbClr val="0070C0"/>
                </a:solidFill>
                <a:latin typeface="Palatino Linotype"/>
              </a:rPr>
              <a:t>ad </a:t>
            </a:r>
            <a:r>
              <a:rPr lang="it-IT" sz="1400" b="1" i="1" dirty="0" err="1">
                <a:solidFill>
                  <a:srgbClr val="0070C0"/>
                </a:solidFill>
                <a:latin typeface="Palatino Linotype"/>
              </a:rPr>
              <a:t>Lucilium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, III 26,4</a:t>
            </a:r>
          </a:p>
          <a:p>
            <a:r>
              <a:rPr lang="it-IT" sz="1400" i="1" dirty="0">
                <a:latin typeface="Palatino Linotype" panose="02040502050505030304" pitchFamily="18" charset="0"/>
              </a:rPr>
              <a:t>«</a:t>
            </a:r>
            <a:r>
              <a:rPr lang="it-IT" sz="1400" i="1" dirty="0" err="1">
                <a:latin typeface="Palatino Linotype" panose="02040502050505030304" pitchFamily="18" charset="0"/>
              </a:rPr>
              <a:t>Incommodum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summum</a:t>
            </a:r>
            <a:r>
              <a:rPr lang="it-IT" sz="1400" i="1" dirty="0">
                <a:latin typeface="Palatino Linotype" panose="02040502050505030304" pitchFamily="18" charset="0"/>
              </a:rPr>
              <a:t> est» </a:t>
            </a:r>
            <a:r>
              <a:rPr lang="it-IT" sz="1400" i="1" dirty="0" err="1">
                <a:latin typeface="Palatino Linotype" panose="02040502050505030304" pitchFamily="18" charset="0"/>
              </a:rPr>
              <a:t>inquis</a:t>
            </a:r>
            <a:r>
              <a:rPr lang="it-IT" sz="1400" i="1" dirty="0">
                <a:latin typeface="Palatino Linotype" panose="02040502050505030304" pitchFamily="18" charset="0"/>
              </a:rPr>
              <a:t> «</a:t>
            </a:r>
            <a:r>
              <a:rPr lang="it-IT" sz="1400" i="1" dirty="0" err="1">
                <a:latin typeface="Palatino Linotype" panose="02040502050505030304" pitchFamily="18" charset="0"/>
              </a:rPr>
              <a:t>minui</a:t>
            </a:r>
            <a:r>
              <a:rPr lang="it-IT" sz="1400" i="1" dirty="0">
                <a:latin typeface="Palatino Linotype" panose="02040502050505030304" pitchFamily="18" charset="0"/>
              </a:rPr>
              <a:t> et deperire et, ut proprie </a:t>
            </a:r>
            <a:r>
              <a:rPr lang="it-IT" sz="1400" i="1" dirty="0" err="1">
                <a:latin typeface="Palatino Linotype" panose="02040502050505030304" pitchFamily="18" charset="0"/>
              </a:rPr>
              <a:t>dicam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i="1" dirty="0" err="1">
                <a:latin typeface="Palatino Linotype" panose="02040502050505030304" pitchFamily="18" charset="0"/>
              </a:rPr>
              <a:t>liquescere</a:t>
            </a:r>
            <a:r>
              <a:rPr lang="it-IT" sz="1400" i="1" dirty="0">
                <a:latin typeface="Palatino Linotype" panose="02040502050505030304" pitchFamily="18" charset="0"/>
              </a:rPr>
              <a:t>. </a:t>
            </a:r>
            <a:r>
              <a:rPr lang="it-IT" sz="1400" i="1" u="sng" dirty="0">
                <a:latin typeface="Palatino Linotype" panose="02040502050505030304" pitchFamily="18" charset="0"/>
              </a:rPr>
              <a:t>non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enim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>
                <a:latin typeface="Palatino Linotype" panose="02040502050505030304" pitchFamily="18" charset="0"/>
              </a:rPr>
              <a:t>subito</a:t>
            </a:r>
            <a:r>
              <a:rPr lang="it-IT" sz="1400" i="1" dirty="0">
                <a:latin typeface="Palatino Linotype" panose="02040502050505030304" pitchFamily="18" charset="0"/>
              </a:rPr>
              <a:t> impulsi </a:t>
            </a:r>
            <a:r>
              <a:rPr lang="it-IT" sz="1400" i="1" dirty="0" err="1">
                <a:latin typeface="Palatino Linotype" panose="02040502050505030304" pitchFamily="18" charset="0"/>
              </a:rPr>
              <a:t>ac</a:t>
            </a:r>
            <a:r>
              <a:rPr lang="it-IT" sz="1400" i="1" dirty="0">
                <a:latin typeface="Palatino Linotype" panose="02040502050505030304" pitchFamily="18" charset="0"/>
              </a:rPr>
              <a:t> prostrati </a:t>
            </a:r>
            <a:r>
              <a:rPr lang="it-IT" sz="1400" i="1" dirty="0" err="1">
                <a:latin typeface="Palatino Linotype" panose="02040502050505030304" pitchFamily="18" charset="0"/>
              </a:rPr>
              <a:t>sumus</a:t>
            </a:r>
            <a:r>
              <a:rPr lang="it-IT" sz="1400" i="1" dirty="0">
                <a:latin typeface="Palatino Linotype" panose="02040502050505030304" pitchFamily="18" charset="0"/>
              </a:rPr>
              <a:t>: </a:t>
            </a:r>
            <a:r>
              <a:rPr lang="it-IT" sz="1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carpimur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i="1" u="sng" dirty="0" err="1">
                <a:latin typeface="Palatino Linotype" panose="02040502050505030304" pitchFamily="18" charset="0"/>
              </a:rPr>
              <a:t>singuli</a:t>
            </a:r>
            <a:r>
              <a:rPr lang="it-IT" sz="1400" i="1" u="sng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 err="1">
                <a:latin typeface="Palatino Linotype" panose="02040502050505030304" pitchFamily="18" charset="0"/>
              </a:rPr>
              <a:t>dies</a:t>
            </a:r>
            <a:r>
              <a:rPr lang="it-IT" sz="1400" i="1" u="sng" dirty="0">
                <a:latin typeface="Palatino Linotype" panose="02040502050505030304" pitchFamily="18" charset="0"/>
              </a:rPr>
              <a:t> </a:t>
            </a:r>
            <a:r>
              <a:rPr lang="it-IT" sz="1400" i="1" u="sng" dirty="0" err="1">
                <a:latin typeface="Palatino Linotype" panose="02040502050505030304" pitchFamily="18" charset="0"/>
              </a:rPr>
              <a:t>aliquid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subtrahunt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viribus</a:t>
            </a:r>
            <a:r>
              <a:rPr lang="it-IT" sz="1400" i="1" dirty="0">
                <a:latin typeface="Palatino Linotype" panose="02040502050505030304" pitchFamily="18" charset="0"/>
              </a:rPr>
              <a:t>».</a:t>
            </a:r>
          </a:p>
          <a:p>
            <a:endParaRPr lang="it-IT" sz="1400" i="1" dirty="0">
              <a:latin typeface="Palatino Linotype" panose="02040502050505030304" pitchFamily="18" charset="0"/>
            </a:endParaRPr>
          </a:p>
          <a:p>
            <a:r>
              <a:rPr lang="it-IT" sz="1400" b="1" dirty="0" err="1">
                <a:solidFill>
                  <a:srgbClr val="0070C0"/>
                </a:solidFill>
                <a:latin typeface="Palatino Linotype"/>
              </a:rPr>
              <a:t>Catull</a:t>
            </a:r>
            <a:r>
              <a:rPr lang="it-IT" sz="1400" b="1" dirty="0">
                <a:solidFill>
                  <a:srgbClr val="0070C0"/>
                </a:solidFill>
                <a:latin typeface="Palatino Linotype"/>
              </a:rPr>
              <a:t>. 68,35 </a:t>
            </a:r>
            <a:endParaRPr lang="it-IT" sz="1400" b="1" dirty="0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sz="1400" i="1" dirty="0" err="1">
                <a:latin typeface="Palatino Linotype"/>
              </a:rPr>
              <a:t>illa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dirty="0" err="1">
                <a:latin typeface="Palatino Linotype"/>
              </a:rPr>
              <a:t>mihi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dirty="0" err="1">
                <a:latin typeface="Palatino Linotype"/>
              </a:rPr>
              <a:t>sedes</a:t>
            </a:r>
            <a:r>
              <a:rPr lang="it-IT" sz="1400" i="1" dirty="0">
                <a:latin typeface="Palatino Linotype"/>
              </a:rPr>
              <a:t>, </a:t>
            </a:r>
            <a:r>
              <a:rPr lang="it-IT" sz="1400" i="1" dirty="0" err="1">
                <a:latin typeface="Palatino Linotype"/>
              </a:rPr>
              <a:t>illic</a:t>
            </a:r>
            <a:r>
              <a:rPr lang="it-IT" sz="1400" i="1" dirty="0">
                <a:latin typeface="Palatino Linotype"/>
              </a:rPr>
              <a:t> mea </a:t>
            </a:r>
            <a:r>
              <a:rPr lang="it-IT" sz="1400" i="1" dirty="0" err="1">
                <a:solidFill>
                  <a:srgbClr val="C00000"/>
                </a:solidFill>
                <a:latin typeface="Palatino Linotype"/>
              </a:rPr>
              <a:t>carpitur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i="1" u="sng" dirty="0" err="1">
                <a:latin typeface="Palatino Linotype"/>
              </a:rPr>
              <a:t>aetas</a:t>
            </a:r>
            <a:r>
              <a:rPr lang="it-IT" sz="1400" i="1" dirty="0">
                <a:latin typeface="Palatino Linotype"/>
              </a:rPr>
              <a:t> </a:t>
            </a:r>
            <a:r>
              <a:rPr lang="it-IT" sz="1400" dirty="0">
                <a:latin typeface="Palatino Linotype"/>
              </a:rPr>
              <a:t>(cf. </a:t>
            </a:r>
            <a:r>
              <a:rPr lang="it-IT" sz="1400" i="1" dirty="0" err="1">
                <a:latin typeface="Palatino Linotype"/>
              </a:rPr>
              <a:t>aeuum</a:t>
            </a:r>
            <a:r>
              <a:rPr lang="it-IT" sz="1400" dirty="0">
                <a:latin typeface="Palatino Linotype"/>
              </a:rPr>
              <a:t>, </a:t>
            </a:r>
            <a:r>
              <a:rPr lang="el-GR" sz="1400" dirty="0" err="1">
                <a:latin typeface="Palatino Linotype"/>
              </a:rPr>
              <a:t>ἀεί</a:t>
            </a:r>
            <a:r>
              <a:rPr lang="it-IT" sz="1400" dirty="0">
                <a:latin typeface="Palatino Linotype"/>
              </a:rPr>
              <a:t>; </a:t>
            </a:r>
            <a:r>
              <a:rPr lang="it-IT" sz="1400" i="1" dirty="0">
                <a:latin typeface="Palatino Linotype"/>
              </a:rPr>
              <a:t>tempus</a:t>
            </a:r>
            <a:r>
              <a:rPr lang="it-IT" sz="1400" dirty="0">
                <a:latin typeface="Palatino Linotype"/>
              </a:rPr>
              <a:t>: cf. </a:t>
            </a:r>
            <a:r>
              <a:rPr lang="el-GR" sz="1400" dirty="0" err="1">
                <a:latin typeface="Palatino Linotype"/>
              </a:rPr>
              <a:t>τέμνω</a:t>
            </a:r>
            <a:r>
              <a:rPr lang="it-IT" sz="1400" dirty="0">
                <a:latin typeface="Palatino Linotype"/>
              </a:rPr>
              <a:t>)</a:t>
            </a:r>
          </a:p>
          <a:p>
            <a:endParaRPr lang="it-IT" sz="1400" i="1">
              <a:latin typeface="Palatino Linotype" panose="02040502050505030304" pitchFamily="18" charset="0"/>
            </a:endParaRPr>
          </a:p>
          <a:p>
            <a:r>
              <a:rPr lang="it-IT" sz="1400" i="1" dirty="0" err="1">
                <a:latin typeface="Palatino Linotype"/>
              </a:rPr>
              <a:t>Thesausus</a:t>
            </a:r>
            <a:r>
              <a:rPr lang="it-IT" sz="1400" i="1" dirty="0">
                <a:latin typeface="Palatino Linotype"/>
              </a:rPr>
              <a:t> Linguae </a:t>
            </a:r>
            <a:r>
              <a:rPr lang="it-IT" sz="1400" i="1" dirty="0" err="1">
                <a:latin typeface="Palatino Linotype"/>
              </a:rPr>
              <a:t>Latinae</a:t>
            </a:r>
            <a:r>
              <a:rPr lang="it-IT" sz="1400" i="1" dirty="0">
                <a:latin typeface="Palatino Linotype"/>
              </a:rPr>
              <a:t> s.v. «</a:t>
            </a:r>
            <a:r>
              <a:rPr lang="it-IT" sz="1400" dirty="0">
                <a:latin typeface="Palatino Linotype"/>
              </a:rPr>
              <a:t>carpo»</a:t>
            </a:r>
          </a:p>
          <a:p>
            <a:r>
              <a:rPr lang="it-IT" sz="1400" dirty="0">
                <a:latin typeface="Palatino Linotype"/>
              </a:rPr>
              <a:t>Summa </a:t>
            </a:r>
            <a:r>
              <a:rPr lang="it-IT" sz="1400" dirty="0" err="1">
                <a:latin typeface="Palatino Linotype"/>
              </a:rPr>
              <a:t>significationis</a:t>
            </a:r>
            <a:r>
              <a:rPr lang="it-IT" sz="1400" dirty="0">
                <a:latin typeface="Palatino Linotype"/>
              </a:rPr>
              <a:t> est, </a:t>
            </a:r>
            <a:r>
              <a:rPr lang="it-IT" sz="1400" dirty="0" err="1">
                <a:latin typeface="Palatino Linotype"/>
              </a:rPr>
              <a:t>quod</a:t>
            </a:r>
            <a:r>
              <a:rPr lang="it-IT" sz="1400" dirty="0">
                <a:latin typeface="Palatino Linotype"/>
              </a:rPr>
              <a:t> a toto </a:t>
            </a:r>
            <a:r>
              <a:rPr lang="it-IT" sz="1400" dirty="0" err="1">
                <a:latin typeface="Palatino Linotype"/>
              </a:rPr>
              <a:t>aliquo</a:t>
            </a:r>
            <a:r>
              <a:rPr lang="it-IT" sz="1400" dirty="0">
                <a:latin typeface="Palatino Linotype"/>
              </a:rPr>
              <a:t> et a moltitudine partes </a:t>
            </a:r>
            <a:r>
              <a:rPr lang="it-IT" sz="1400" dirty="0" err="1">
                <a:latin typeface="Palatino Linotype"/>
              </a:rPr>
              <a:t>demuntur</a:t>
            </a:r>
            <a:r>
              <a:rPr lang="it-IT" sz="1400" dirty="0">
                <a:latin typeface="Palatino Linotype"/>
              </a:rPr>
              <a:t> </a:t>
            </a:r>
            <a:r>
              <a:rPr lang="it-IT" sz="1400" dirty="0" err="1">
                <a:latin typeface="Palatino Linotype"/>
              </a:rPr>
              <a:t>uel</a:t>
            </a:r>
            <a:r>
              <a:rPr lang="it-IT" sz="1400" dirty="0">
                <a:latin typeface="Palatino Linotype"/>
              </a:rPr>
              <a:t>, </a:t>
            </a:r>
            <a:r>
              <a:rPr lang="it-IT" sz="1400" dirty="0" err="1">
                <a:latin typeface="Palatino Linotype"/>
              </a:rPr>
              <a:t>quod</a:t>
            </a:r>
            <a:r>
              <a:rPr lang="it-IT" sz="1400" dirty="0">
                <a:latin typeface="Palatino Linotype"/>
              </a:rPr>
              <a:t> </a:t>
            </a:r>
            <a:r>
              <a:rPr lang="it-IT" sz="1400" dirty="0" err="1">
                <a:latin typeface="Palatino Linotype"/>
              </a:rPr>
              <a:t>rarius</a:t>
            </a:r>
            <a:r>
              <a:rPr lang="it-IT" sz="1400" dirty="0">
                <a:latin typeface="Palatino Linotype"/>
              </a:rPr>
              <a:t> est, </a:t>
            </a:r>
            <a:r>
              <a:rPr lang="it-IT" sz="1400" dirty="0" err="1">
                <a:latin typeface="Palatino Linotype"/>
              </a:rPr>
              <a:t>totum</a:t>
            </a:r>
            <a:r>
              <a:rPr lang="it-IT" sz="1400" dirty="0">
                <a:latin typeface="Palatino Linotype"/>
              </a:rPr>
              <a:t> in partes </a:t>
            </a:r>
            <a:r>
              <a:rPr lang="it-IT" sz="1400" dirty="0" err="1">
                <a:latin typeface="Palatino Linotype"/>
              </a:rPr>
              <a:t>dirimitur</a:t>
            </a:r>
          </a:p>
          <a:p>
            <a:endParaRPr lang="it-IT" sz="1400" i="1">
              <a:latin typeface="Palatino Linotype" panose="02040502050505030304" pitchFamily="18" charset="0"/>
            </a:endParaRPr>
          </a:p>
          <a:p>
            <a:endParaRPr lang="it-IT" sz="14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8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15561" y="1981926"/>
            <a:ext cx="5997155" cy="270843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sz="2000" dirty="0">
                <a:solidFill>
                  <a:srgbClr val="0070C0"/>
                </a:solidFill>
                <a:latin typeface="Palatino Linotype"/>
              </a:rPr>
              <a:t>Comprendere metodico</a:t>
            </a:r>
            <a:endParaRPr lang="it-IT" sz="2000" dirty="0">
              <a:latin typeface="Palatino Linotype"/>
            </a:endParaRPr>
          </a:p>
          <a:p>
            <a:r>
              <a:rPr lang="it-IT" dirty="0">
                <a:latin typeface="Palatino Linotype"/>
              </a:rPr>
              <a:t>(metodo: </a:t>
            </a:r>
            <a:r>
              <a:rPr lang="el-GR" err="1">
                <a:latin typeface="Palatino Linotype"/>
              </a:rPr>
              <a:t>μέθοδος</a:t>
            </a:r>
            <a:r>
              <a:rPr lang="el-GR" dirty="0">
                <a:latin typeface="Palatino Linotype"/>
              </a:rPr>
              <a:t> </a:t>
            </a:r>
            <a:r>
              <a:rPr lang="it-IT" dirty="0">
                <a:latin typeface="Palatino Linotype"/>
              </a:rPr>
              <a:t>(</a:t>
            </a:r>
            <a:r>
              <a:rPr lang="el-GR" err="1">
                <a:latin typeface="Palatino Linotype"/>
              </a:rPr>
              <a:t>μετά</a:t>
            </a:r>
            <a:r>
              <a:rPr lang="el-GR" dirty="0">
                <a:latin typeface="Palatino Linotype"/>
              </a:rPr>
              <a:t> + </a:t>
            </a:r>
            <a:r>
              <a:rPr lang="el-GR" err="1">
                <a:latin typeface="Palatino Linotype"/>
              </a:rPr>
              <a:t>ὁδός</a:t>
            </a:r>
            <a:r>
              <a:rPr lang="it-IT" dirty="0">
                <a:latin typeface="Palatino Linotype"/>
              </a:rPr>
              <a:t>) </a:t>
            </a:r>
            <a:r>
              <a:rPr lang="it-IT" dirty="0">
                <a:latin typeface="Palatino Linotype"/>
                <a:cs typeface="Calibri"/>
              </a:rPr>
              <a:t>→ il seguire una strada)</a:t>
            </a:r>
          </a:p>
          <a:p>
            <a:endParaRPr lang="it-IT" dirty="0">
              <a:latin typeface="Palatino Linotype" panose="02040502050505030304" pitchFamily="18" charset="0"/>
            </a:endParaRPr>
          </a:p>
          <a:p>
            <a:r>
              <a:rPr lang="it-IT" dirty="0">
                <a:latin typeface="Palatino Linotype"/>
              </a:rPr>
              <a:t>piano dei </a:t>
            </a:r>
            <a:r>
              <a:rPr lang="it-IT" i="1" dirty="0" err="1">
                <a:latin typeface="Palatino Linotype"/>
              </a:rPr>
              <a:t>realia</a:t>
            </a:r>
            <a:r>
              <a:rPr lang="it-IT" dirty="0">
                <a:latin typeface="Palatino Linotype"/>
              </a:rPr>
              <a:t>, </a:t>
            </a:r>
            <a:r>
              <a:rPr lang="it-IT" i="1" dirty="0" err="1">
                <a:latin typeface="Palatino Linotype"/>
              </a:rPr>
              <a:t>Realien</a:t>
            </a:r>
            <a:r>
              <a:rPr lang="it-IT" dirty="0">
                <a:latin typeface="Palatino Linotype"/>
              </a:rPr>
              <a:t>, delle </a:t>
            </a:r>
            <a:r>
              <a:rPr lang="it-IT" i="1" dirty="0">
                <a:latin typeface="Palatino Linotype"/>
              </a:rPr>
              <a:t>res</a:t>
            </a:r>
          </a:p>
          <a:p>
            <a:endParaRPr lang="it-IT" dirty="0">
              <a:latin typeface="Palatino Linotype" panose="02040502050505030304" pitchFamily="18" charset="0"/>
            </a:endParaRPr>
          </a:p>
          <a:p>
            <a:r>
              <a:rPr lang="it-IT" dirty="0">
                <a:latin typeface="Palatino Linotype"/>
              </a:rPr>
              <a:t>piano linguistico/stilistico</a:t>
            </a:r>
          </a:p>
          <a:p>
            <a:endParaRPr lang="it-IT" dirty="0">
              <a:latin typeface="Palatino Linotype" panose="02040502050505030304" pitchFamily="18" charset="0"/>
            </a:endParaRPr>
          </a:p>
          <a:p>
            <a:r>
              <a:rPr lang="it-IT" dirty="0">
                <a:latin typeface="Palatino Linotype"/>
              </a:rPr>
              <a:t>piano dei confronti (intratestuali/intertestuali), letterario</a:t>
            </a:r>
            <a:endParaRPr lang="it-IT" dirty="0">
              <a:latin typeface="Palatino Linotype" panose="02040502050505030304" pitchFamily="18" charset="0"/>
            </a:endParaRPr>
          </a:p>
          <a:p>
            <a:endParaRPr lang="it-IT" sz="2400">
              <a:latin typeface="Palatino Linotype" panose="02040502050505030304" pitchFamily="18" charset="0"/>
            </a:endParaRPr>
          </a:p>
        </p:txBody>
      </p:sp>
      <p:sp>
        <p:nvSpPr>
          <p:cNvPr id="3" name="Parentesi graffa chiusa 2">
            <a:extLst>
              <a:ext uri="{FF2B5EF4-FFF2-40B4-BE49-F238E27FC236}">
                <a16:creationId xmlns:a16="http://schemas.microsoft.com/office/drawing/2014/main" id="{9624C4BC-9818-BE4D-9691-CFF8364022EA}"/>
              </a:ext>
            </a:extLst>
          </p:cNvPr>
          <p:cNvSpPr/>
          <p:nvPr/>
        </p:nvSpPr>
        <p:spPr>
          <a:xfrm>
            <a:off x="6312959" y="3280834"/>
            <a:ext cx="391583" cy="8784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A77A793-62A5-6A4E-C909-8939440B747B}"/>
              </a:ext>
            </a:extLst>
          </p:cNvPr>
          <p:cNvSpPr txBox="1"/>
          <p:nvPr/>
        </p:nvSpPr>
        <p:spPr>
          <a:xfrm>
            <a:off x="6873874" y="2698749"/>
            <a:ext cx="153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dirty="0">
                <a:latin typeface="Palatino Linotype"/>
                <a:cs typeface="Calibri"/>
              </a:rPr>
              <a:t>capire</a:t>
            </a:r>
            <a:endParaRPr lang="it-IT" dirty="0">
              <a:latin typeface="Palatino Linotype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69DF0BD-CB57-9E2A-0569-BDF1D65B7EB4}"/>
              </a:ext>
            </a:extLst>
          </p:cNvPr>
          <p:cNvSpPr txBox="1"/>
          <p:nvPr/>
        </p:nvSpPr>
        <p:spPr>
          <a:xfrm>
            <a:off x="6863292" y="3460750"/>
            <a:ext cx="19685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>
                <a:latin typeface="Palatino Linotype"/>
                <a:cs typeface="Calibri"/>
              </a:rPr>
              <a:t>spiegare,</a:t>
            </a:r>
            <a:endParaRPr lang="it-IT">
              <a:latin typeface="Palatino Linotype"/>
            </a:endParaRPr>
          </a:p>
          <a:p>
            <a:r>
              <a:rPr lang="it-IT" dirty="0">
                <a:latin typeface="Palatino Linotype"/>
                <a:cs typeface="Calibri"/>
              </a:rPr>
              <a:t>interpretare</a:t>
            </a:r>
          </a:p>
          <a:p>
            <a:pPr algn="l"/>
            <a:endParaRPr lang="it-IT" dirty="0">
              <a:cs typeface="Calibri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29F9CD-74B8-A30E-018F-7BD1DD3E1A66}"/>
              </a:ext>
            </a:extLst>
          </p:cNvPr>
          <p:cNvSpPr txBox="1"/>
          <p:nvPr/>
        </p:nvSpPr>
        <p:spPr>
          <a:xfrm>
            <a:off x="6873874" y="4656666"/>
            <a:ext cx="15716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it-IT" dirty="0">
                <a:latin typeface="Palatino Linotype"/>
                <a:cs typeface="Calibri"/>
              </a:rPr>
              <a:t>applicare?</a:t>
            </a:r>
            <a:endParaRPr lang="it-IT" dirty="0"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66396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ithara of the Golden Age Ancient Greek Cithara 7 or 9 | Ets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88" y="1227909"/>
            <a:ext cx="4583884" cy="42976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431074" y="444137"/>
            <a:ext cx="3731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>
                <a:solidFill>
                  <a:srgbClr val="C00000"/>
                </a:solidFill>
                <a:latin typeface="Palatino Linotype" panose="02040502050505030304" pitchFamily="18" charset="0"/>
              </a:rPr>
              <a:t>barbitos</a:t>
            </a:r>
            <a:r>
              <a:rPr lang="it-IT" b="1">
                <a:solidFill>
                  <a:srgbClr val="C00000"/>
                </a:solidFill>
                <a:latin typeface="Palatino Linotype" panose="02040502050505030304" pitchFamily="18" charset="0"/>
              </a:rPr>
              <a:t> (</a:t>
            </a:r>
            <a:r>
              <a:rPr lang="it-IT" b="1" i="1">
                <a:solidFill>
                  <a:srgbClr val="C00000"/>
                </a:solidFill>
                <a:latin typeface="Palatino Linotype" panose="02040502050505030304" pitchFamily="18" charset="0"/>
              </a:rPr>
              <a:t>barbiton</a:t>
            </a:r>
            <a:r>
              <a:rPr lang="it-IT" b="1">
                <a:solidFill>
                  <a:srgbClr val="C00000"/>
                </a:solidFill>
                <a:latin typeface="Palatino Linotype" panose="02040502050505030304" pitchFamily="18" charset="0"/>
              </a:rPr>
              <a:t>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413863" y="444137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tibia</a:t>
            </a:r>
          </a:p>
        </p:txBody>
      </p:sp>
      <p:pic>
        <p:nvPicPr>
          <p:cNvPr id="5" name="Immagine 4" descr="http://www.icr.beniculturali.it/documenti/allegati/fototesto_Tibia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72" y="1678579"/>
            <a:ext cx="4114799" cy="1554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73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1704" y="0"/>
            <a:ext cx="798140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cap="small">
                <a:solidFill>
                  <a:srgbClr val="0070C0"/>
                </a:solidFill>
                <a:latin typeface="Palatino Linotype" panose="02040502050505030304" pitchFamily="18" charset="0"/>
              </a:rPr>
              <a:t>Epodi</a:t>
            </a:r>
          </a:p>
          <a:p>
            <a:endParaRPr lang="it-IT" sz="1600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l-GR" sz="1600">
                <a:latin typeface="Palatino Linotype" panose="02040502050505030304" pitchFamily="18" charset="0"/>
              </a:rPr>
              <a:t>ᾠδή </a:t>
            </a:r>
            <a:r>
              <a:rPr lang="it-IT" sz="1600">
                <a:latin typeface="Palatino Linotype" panose="02040502050505030304" pitchFamily="18" charset="0"/>
              </a:rPr>
              <a:t>(contratto da </a:t>
            </a:r>
            <a:r>
              <a:rPr lang="el-GR" sz="1600">
                <a:latin typeface="Palatino Linotype" panose="02040502050505030304" pitchFamily="18" charset="0"/>
              </a:rPr>
              <a:t>ἀοιδή</a:t>
            </a:r>
            <a:r>
              <a:rPr lang="it-IT" sz="1600">
                <a:latin typeface="Palatino Linotype" panose="02040502050505030304" pitchFamily="18" charset="0"/>
              </a:rPr>
              <a:t>; cf.</a:t>
            </a:r>
            <a:r>
              <a:rPr lang="el-GR" sz="1600">
                <a:latin typeface="Palatino Linotype" panose="02040502050505030304" pitchFamily="18" charset="0"/>
              </a:rPr>
              <a:t> ἀείδω</a:t>
            </a:r>
            <a:r>
              <a:rPr lang="it-IT" sz="1600">
                <a:latin typeface="Palatino Linotype" panose="02040502050505030304" pitchFamily="18" charset="0"/>
              </a:rPr>
              <a:t>): canto, canzone, ode;</a:t>
            </a:r>
          </a:p>
          <a:p>
            <a:pPr algn="just"/>
            <a:r>
              <a:rPr lang="el-GR" sz="1600">
                <a:latin typeface="Palatino Linotype" panose="02040502050505030304" pitchFamily="18" charset="0"/>
              </a:rPr>
              <a:t>ἐπῳδός</a:t>
            </a:r>
            <a:r>
              <a:rPr lang="it-IT" sz="1600">
                <a:latin typeface="Palatino Linotype" panose="02040502050505030304" pitchFamily="18" charset="0"/>
              </a:rPr>
              <a:t>, -</a:t>
            </a:r>
            <a:r>
              <a:rPr lang="el-GR" sz="1600">
                <a:latin typeface="Palatino Linotype" panose="02040502050505030304" pitchFamily="18" charset="0"/>
              </a:rPr>
              <a:t>ον</a:t>
            </a:r>
            <a:r>
              <a:rPr lang="it-IT" sz="1600">
                <a:latin typeface="Palatino Linotype" panose="02040502050505030304" pitchFamily="18" charset="0"/>
              </a:rPr>
              <a:t>: cantato, idoneo a essere cantato; anche: terza parte del canto corale, dopo strofe e antistrofe. 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i="1">
                <a:latin typeface="Palatino Linotype" panose="02040502050505030304" pitchFamily="18" charset="0"/>
              </a:rPr>
              <a:t>carmina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sermones</a:t>
            </a:r>
          </a:p>
          <a:p>
            <a:r>
              <a:rPr lang="it-IT" sz="1600" i="1">
                <a:latin typeface="Palatino Linotype" panose="02040502050505030304" pitchFamily="18" charset="0"/>
              </a:rPr>
              <a:t>epistulae</a:t>
            </a:r>
          </a:p>
          <a:p>
            <a:r>
              <a:rPr lang="it-IT" sz="1600" i="1">
                <a:solidFill>
                  <a:srgbClr val="0070C0"/>
                </a:solidFill>
                <a:latin typeface="Palatino Linotype" panose="02040502050505030304" pitchFamily="18" charset="0"/>
              </a:rPr>
              <a:t>epodoe</a:t>
            </a:r>
            <a:r>
              <a:rPr lang="it-IT" sz="1600" i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</a:p>
          <a:p>
            <a:r>
              <a:rPr lang="it-IT" sz="1600" i="1">
                <a:solidFill>
                  <a:srgbClr val="0070C0"/>
                </a:solidFill>
                <a:latin typeface="Palatino Linotype" panose="02040502050505030304" pitchFamily="18" charset="0"/>
              </a:rPr>
              <a:t>iambi</a:t>
            </a:r>
            <a:r>
              <a:rPr lang="it-IT" sz="1600" i="1">
                <a:latin typeface="Palatino Linotype" panose="02040502050505030304" pitchFamily="18" charset="0"/>
              </a:rPr>
              <a:t> 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600">
                <a:latin typeface="Palatino Linotype" panose="02040502050505030304" pitchFamily="18" charset="0"/>
              </a:rPr>
              <a:t>Diomede (I 485, 18ss. Keil): «Si dicono epodi versi scritti in qualsivoglia metro e che abbiano di seguito delle </a:t>
            </a:r>
            <a:r>
              <a:rPr lang="it-IT" sz="1600" i="1">
                <a:latin typeface="Palatino Linotype" panose="02040502050505030304" pitchFamily="18" charset="0"/>
              </a:rPr>
              <a:t>clausulae</a:t>
            </a:r>
            <a:r>
              <a:rPr lang="it-IT" sz="1600">
                <a:latin typeface="Palatino Linotype" panose="02040502050505030304" pitchFamily="18" charset="0"/>
              </a:rPr>
              <a:t>». Le poesie oraziane di questo tipo «sono dette </a:t>
            </a:r>
            <a:r>
              <a:rPr lang="it-IT" sz="1600" i="1">
                <a:latin typeface="Palatino Linotype" panose="02040502050505030304" pitchFamily="18" charset="0"/>
              </a:rPr>
              <a:t>Epodoe</a:t>
            </a:r>
            <a:r>
              <a:rPr lang="it-IT" sz="1600">
                <a:latin typeface="Palatino Linotype" panose="02040502050505030304" pitchFamily="18" charset="0"/>
              </a:rPr>
              <a:t> per sineddoche da quelle parti dei versi che </a:t>
            </a:r>
            <a:r>
              <a:rPr lang="el-GR" sz="1600">
                <a:latin typeface="Palatino Linotype" panose="02040502050505030304" pitchFamily="18" charset="0"/>
              </a:rPr>
              <a:t>ἐπᾴδονται</a:t>
            </a:r>
            <a:r>
              <a:rPr lang="it-IT" sz="1600">
                <a:latin typeface="Palatino Linotype" panose="02040502050505030304" pitchFamily="18" charset="0"/>
              </a:rPr>
              <a:t>, cioè </a:t>
            </a:r>
            <a:r>
              <a:rPr lang="it-IT" sz="1600" i="1">
                <a:latin typeface="Palatino Linotype" panose="02040502050505030304" pitchFamily="18" charset="0"/>
              </a:rPr>
              <a:t>accinuntur</a:t>
            </a:r>
            <a:r>
              <a:rPr lang="it-IT" sz="1600">
                <a:latin typeface="Palatino Linotype" panose="02040502050505030304" pitchFamily="18" charset="0"/>
              </a:rPr>
              <a:t>, ossia fanno eco ai versi legittimi e interi»; </a:t>
            </a:r>
            <a:r>
              <a:rPr lang="el-GR" sz="1600">
                <a:latin typeface="Palatino Linotype" panose="02040502050505030304" pitchFamily="18" charset="0"/>
              </a:rPr>
              <a:t>ὁ ἐπῳδὸς </a:t>
            </a:r>
            <a:r>
              <a:rPr lang="it-IT" sz="1600">
                <a:latin typeface="Palatino Linotype" panose="02040502050505030304" pitchFamily="18" charset="0"/>
              </a:rPr>
              <a:t>[</a:t>
            </a:r>
            <a:r>
              <a:rPr lang="el-GR" sz="1600">
                <a:latin typeface="Palatino Linotype" panose="02040502050505030304" pitchFamily="18" charset="0"/>
              </a:rPr>
              <a:t>στίχος</a:t>
            </a:r>
            <a:r>
              <a:rPr lang="it-IT" sz="1600">
                <a:latin typeface="Palatino Linotype" panose="02040502050505030304" pitchFamily="18" charset="0"/>
              </a:rPr>
              <a:t>] è dunque solo il secondo verso, cioè la </a:t>
            </a:r>
            <a:r>
              <a:rPr lang="it-IT" sz="1600" i="1">
                <a:latin typeface="Palatino Linotype" panose="02040502050505030304" pitchFamily="18" charset="0"/>
              </a:rPr>
              <a:t>clausula</a:t>
            </a:r>
            <a:r>
              <a:rPr lang="it-IT" sz="1600">
                <a:latin typeface="Palatino Linotype" panose="02040502050505030304" pitchFamily="18" charset="0"/>
              </a:rPr>
              <a:t> più breve che fa eco al verso precedente. Poi, per estensione, il distico (2 versi ritmicamente associati: periodo).</a:t>
            </a:r>
          </a:p>
          <a:p>
            <a:pPr algn="just"/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Es. 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15, 1-2 </a:t>
            </a: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Nox erat et caelo fulgebat luna sereno        periodo</a:t>
            </a: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     inter minora sidera </a:t>
            </a:r>
            <a:r>
              <a:rPr lang="it-IT" sz="1600" b="1">
                <a:solidFill>
                  <a:srgbClr val="0070C0"/>
                </a:solidFill>
                <a:latin typeface="Palatino Linotype" panose="02040502050505030304" pitchFamily="18" charset="0"/>
              </a:rPr>
              <a:t>[clausula]</a:t>
            </a:r>
          </a:p>
          <a:p>
            <a:pPr algn="just"/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latin typeface="Palatino Linotype" panose="02040502050505030304" pitchFamily="18" charset="0"/>
              </a:rPr>
              <a:t>In verità: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latin typeface="Palatino Linotype" panose="02040502050505030304" pitchFamily="18" charset="0"/>
              </a:rPr>
              <a:t>gli 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11 e 13</a:t>
            </a:r>
            <a:r>
              <a:rPr lang="it-IT" sz="1600" b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600">
                <a:latin typeface="Palatino Linotype" panose="02040502050505030304" pitchFamily="18" charset="0"/>
              </a:rPr>
              <a:t> hanno </a:t>
            </a:r>
            <a:r>
              <a:rPr lang="it-IT" sz="1600" i="1">
                <a:latin typeface="Palatino Linotype" panose="02040502050505030304" pitchFamily="18" charset="0"/>
              </a:rPr>
              <a:t>clausulae</a:t>
            </a:r>
            <a:r>
              <a:rPr lang="it-IT" sz="1600">
                <a:latin typeface="Palatino Linotype" panose="02040502050505030304" pitchFamily="18" charset="0"/>
              </a:rPr>
              <a:t> più lunghe del primo verso del distico;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latin typeface="Palatino Linotype" panose="02040502050505030304" pitchFamily="18" charset="0"/>
              </a:rPr>
              <a:t>l’</a:t>
            </a:r>
            <a:r>
              <a:rPr lang="it-IT" sz="1600" i="1">
                <a:latin typeface="Palatino Linotype" panose="02040502050505030304" pitchFamily="18" charset="0"/>
              </a:rPr>
              <a:t>epod</a:t>
            </a:r>
            <a:r>
              <a:rPr lang="it-IT" sz="1600">
                <a:latin typeface="Palatino Linotype" panose="02040502050505030304" pitchFamily="18" charset="0"/>
              </a:rPr>
              <a:t>. 16 non è costituito da distici. </a:t>
            </a:r>
          </a:p>
          <a:p>
            <a:pPr algn="just"/>
            <a:r>
              <a:rPr lang="it-IT" sz="1400" b="1">
                <a:solidFill>
                  <a:srgbClr val="C00000"/>
                </a:solidFill>
                <a:latin typeface="Palatino Linotype" panose="02040502050505030304" pitchFamily="18" charset="0"/>
              </a:rPr>
              <a:t>*</a:t>
            </a:r>
            <a:r>
              <a:rPr lang="it-IT" sz="1400">
                <a:latin typeface="Palatino Linotype" panose="02040502050505030304" pitchFamily="18" charset="0"/>
              </a:rPr>
              <a:t> 13: v. 1 esametro, v. 2 giambelego (dimetro giambico + trimetro dattilico catalettico)</a:t>
            </a:r>
          </a:p>
        </p:txBody>
      </p:sp>
      <p:sp>
        <p:nvSpPr>
          <p:cNvPr id="4" name="Parentesi graffa chiusa 3"/>
          <p:cNvSpPr/>
          <p:nvPr/>
        </p:nvSpPr>
        <p:spPr>
          <a:xfrm>
            <a:off x="4180114" y="5081451"/>
            <a:ext cx="78377" cy="5094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224102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C8642D-7CB9-6B4E-0B94-E1A1ABBE09B9}"/>
              </a:ext>
            </a:extLst>
          </p:cNvPr>
          <p:cNvSpPr txBox="1"/>
          <p:nvPr/>
        </p:nvSpPr>
        <p:spPr>
          <a:xfrm>
            <a:off x="2784764" y="1817957"/>
            <a:ext cx="2743200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>
                <a:latin typeface="Palatino Linotype"/>
                <a:cs typeface="Calibri"/>
              </a:rPr>
              <a:t>Strofe</a:t>
            </a:r>
            <a:r>
              <a:rPr lang="en-US" sz="2400" dirty="0">
                <a:latin typeface="Palatino Linotype"/>
                <a:cs typeface="Calibri"/>
              </a:rPr>
              <a:t> </a:t>
            </a:r>
            <a:r>
              <a:rPr lang="en-US" sz="2400" dirty="0" err="1">
                <a:latin typeface="Palatino Linotype"/>
                <a:cs typeface="Calibri"/>
              </a:rPr>
              <a:t>alcaica</a:t>
            </a:r>
            <a:endParaRPr lang="en-US" sz="2400" dirty="0">
              <a:latin typeface="Palatino Linotype"/>
              <a:cs typeface="Calibri"/>
            </a:endParaRPr>
          </a:p>
          <a:p>
            <a:pPr algn="ctr"/>
            <a:r>
              <a:rPr lang="en-US" dirty="0">
                <a:latin typeface="Palatino Linotype"/>
                <a:cs typeface="Calibri"/>
              </a:rPr>
              <a:t>(Hor. </a:t>
            </a:r>
            <a:r>
              <a:rPr lang="en-US" i="1" dirty="0" err="1">
                <a:latin typeface="Palatino Linotype"/>
                <a:cs typeface="Calibri"/>
              </a:rPr>
              <a:t>carm</a:t>
            </a:r>
            <a:r>
              <a:rPr lang="en-US" dirty="0">
                <a:latin typeface="Palatino Linotype"/>
                <a:cs typeface="Calibri"/>
              </a:rPr>
              <a:t>. I 9)</a:t>
            </a:r>
          </a:p>
          <a:p>
            <a:pPr algn="ctr"/>
            <a:endParaRPr lang="en-US" dirty="0">
              <a:latin typeface="Palatino Linotype"/>
            </a:endParaRPr>
          </a:p>
          <a:p>
            <a:r>
              <a:rPr lang="en-US" dirty="0"/>
              <a:t>X— ∪— X —∪∪ —∪ X </a:t>
            </a:r>
            <a:r>
              <a:rPr lang="en-US" dirty="0">
                <a:latin typeface="Palatino Linotype"/>
              </a:rPr>
              <a:t>(</a:t>
            </a:r>
            <a:r>
              <a:rPr lang="en-US" dirty="0" err="1">
                <a:latin typeface="Palatino Linotype"/>
              </a:rPr>
              <a:t>endecasillabo</a:t>
            </a:r>
            <a:r>
              <a:rPr lang="en-US" dirty="0">
                <a:latin typeface="Palatino Linotype"/>
              </a:rPr>
              <a:t>)</a:t>
            </a:r>
            <a:endParaRPr lang="it-IT" dirty="0">
              <a:latin typeface="Palatino Linotype"/>
              <a:cs typeface="Calibri"/>
            </a:endParaRPr>
          </a:p>
          <a:p>
            <a:r>
              <a:rPr lang="en-US" dirty="0"/>
              <a:t>X— ∪— X —∪∪ —∪ X</a:t>
            </a:r>
            <a:endParaRPr lang="en-US" dirty="0">
              <a:cs typeface="Calibri"/>
            </a:endParaRP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endecasillabo</a:t>
            </a:r>
            <a:r>
              <a:rPr lang="en-US" dirty="0">
                <a:latin typeface="Palatino Linotype"/>
                <a:cs typeface="Calibri"/>
              </a:rPr>
              <a:t>)</a:t>
            </a:r>
            <a:endParaRPr lang="en-US">
              <a:latin typeface="Palatino Linotype"/>
            </a:endParaRPr>
          </a:p>
          <a:p>
            <a:r>
              <a:rPr lang="en-US" dirty="0"/>
              <a:t>X— ∪— X —∪ —X</a:t>
            </a:r>
            <a:endParaRPr lang="en-US" dirty="0">
              <a:cs typeface="Calibri"/>
            </a:endParaRP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enneasillabo</a:t>
            </a:r>
            <a:r>
              <a:rPr lang="en-US" dirty="0">
                <a:latin typeface="Palatino Linotype"/>
                <a:cs typeface="Calibri"/>
              </a:rPr>
              <a:t>)</a:t>
            </a:r>
            <a:endParaRPr lang="en-US">
              <a:latin typeface="Palatino Linotype"/>
            </a:endParaRPr>
          </a:p>
          <a:p>
            <a:r>
              <a:rPr lang="en-US" dirty="0"/>
              <a:t>—∪∪ —∪∪ —∪ —X</a:t>
            </a:r>
          </a:p>
          <a:p>
            <a:r>
              <a:rPr lang="en-US" dirty="0">
                <a:latin typeface="Palatino Linotype"/>
                <a:cs typeface="Calibri"/>
              </a:rPr>
              <a:t>(</a:t>
            </a:r>
            <a:r>
              <a:rPr lang="en-US" dirty="0" err="1">
                <a:latin typeface="Palatino Linotype"/>
                <a:cs typeface="Calibri"/>
              </a:rPr>
              <a:t>decasillabo</a:t>
            </a:r>
            <a:r>
              <a:rPr lang="en-US" dirty="0">
                <a:latin typeface="Palatino Linotype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19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0341" y="444137"/>
            <a:ext cx="6884127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it-IT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sz="2400" cap="small" dirty="0" err="1">
                <a:solidFill>
                  <a:srgbClr val="0070C0"/>
                </a:solidFill>
                <a:latin typeface="Palatino Linotype"/>
              </a:rPr>
              <a:t>Hor</a:t>
            </a:r>
            <a:r>
              <a:rPr lang="it-IT" sz="2400" cap="small" dirty="0">
                <a:solidFill>
                  <a:srgbClr val="0070C0"/>
                </a:solidFill>
                <a:latin typeface="Palatino Linotype"/>
              </a:rPr>
              <a:t>. </a:t>
            </a:r>
            <a:r>
              <a:rPr lang="it-IT" sz="2400" cap="small" dirty="0" err="1">
                <a:solidFill>
                  <a:srgbClr val="0070C0"/>
                </a:solidFill>
                <a:latin typeface="Palatino Linotype"/>
              </a:rPr>
              <a:t>carm</a:t>
            </a:r>
            <a:r>
              <a:rPr lang="it-IT" sz="2400" cap="small" dirty="0">
                <a:solidFill>
                  <a:srgbClr val="0070C0"/>
                </a:solidFill>
                <a:latin typeface="Palatino Linotype"/>
              </a:rPr>
              <a:t>. I 9</a:t>
            </a:r>
          </a:p>
          <a:p>
            <a:endParaRPr lang="it-IT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r>
              <a:rPr lang="it-IT" cap="small" dirty="0">
                <a:latin typeface="Palatino Linotype"/>
              </a:rPr>
              <a:t>Epicuro, </a:t>
            </a:r>
            <a:r>
              <a:rPr lang="it-IT" i="1" cap="small" dirty="0">
                <a:latin typeface="Palatino Linotype"/>
              </a:rPr>
              <a:t>Sentenze capitali</a:t>
            </a:r>
            <a:r>
              <a:rPr lang="it-IT" cap="small" dirty="0">
                <a:latin typeface="Palatino Linotype"/>
              </a:rPr>
              <a:t>, 14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«Nasciamo una volta sola; due volte non è concesso: in eterno non saremo più. Tu pur non essendo padrone del domani, rimandi al domani la gioia: la vita si spreca così nell’indugio e ciascuno di noi muore senza aver goduto del riposo».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In </a:t>
            </a:r>
            <a:r>
              <a:rPr lang="it-IT" cap="small" dirty="0">
                <a:latin typeface="Palatino Linotype"/>
              </a:rPr>
              <a:t>Plutarco, </a:t>
            </a:r>
            <a:r>
              <a:rPr lang="it-IT" i="1" cap="small" dirty="0">
                <a:latin typeface="Palatino Linotype"/>
              </a:rPr>
              <a:t>Sulla tranquillità dell’animo</a:t>
            </a:r>
            <a:r>
              <a:rPr lang="it-IT" cap="small" dirty="0">
                <a:latin typeface="Palatino Linotype"/>
              </a:rPr>
              <a:t>, 474c </a:t>
            </a:r>
            <a:r>
              <a:rPr lang="it-IT" dirty="0">
                <a:latin typeface="Palatino Linotype"/>
              </a:rPr>
              <a:t>(=fr. 490 </a:t>
            </a:r>
            <a:r>
              <a:rPr lang="it-IT" dirty="0" err="1">
                <a:latin typeface="Palatino Linotype"/>
              </a:rPr>
              <a:t>Usener</a:t>
            </a:r>
            <a:r>
              <a:rPr lang="it-IT" dirty="0">
                <a:latin typeface="Palatino Linotype"/>
              </a:rPr>
              <a:t>)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«Chi meno sente il bisogno del domani, con più piacere si avvia verso il domani».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Cf. </a:t>
            </a:r>
            <a:r>
              <a:rPr lang="it-IT" cap="small" dirty="0" err="1">
                <a:solidFill>
                  <a:srgbClr val="C00000"/>
                </a:solidFill>
                <a:latin typeface="Palatino Linotype"/>
              </a:rPr>
              <a:t>Hor</a:t>
            </a:r>
            <a:r>
              <a:rPr lang="it-IT" cap="small" dirty="0">
                <a:solidFill>
                  <a:srgbClr val="C00000"/>
                </a:solidFill>
                <a:latin typeface="Palatino Linotype"/>
              </a:rPr>
              <a:t>. </a:t>
            </a:r>
            <a:r>
              <a:rPr lang="it-IT" i="1" cap="small" dirty="0" err="1">
                <a:solidFill>
                  <a:srgbClr val="C00000"/>
                </a:solidFill>
                <a:latin typeface="Palatino Linotype"/>
              </a:rPr>
              <a:t>epod</a:t>
            </a:r>
            <a:r>
              <a:rPr lang="it-IT" cap="small" dirty="0">
                <a:solidFill>
                  <a:srgbClr val="C00000"/>
                </a:solidFill>
                <a:latin typeface="Palatino Linotype"/>
              </a:rPr>
              <a:t>. 13, </a:t>
            </a:r>
            <a:r>
              <a:rPr lang="it-IT" i="1" cap="small" dirty="0" err="1">
                <a:solidFill>
                  <a:srgbClr val="C00000"/>
                </a:solidFill>
                <a:latin typeface="Palatino Linotype"/>
              </a:rPr>
              <a:t>carm</a:t>
            </a:r>
            <a:r>
              <a:rPr lang="it-IT" cap="small" dirty="0">
                <a:solidFill>
                  <a:srgbClr val="C00000"/>
                </a:solidFill>
                <a:latin typeface="Palatino Linotype"/>
              </a:rPr>
              <a:t>. I 9, 11, III 29,29ss., </a:t>
            </a:r>
            <a:r>
              <a:rPr lang="it-IT" i="1" cap="small" dirty="0" err="1">
                <a:solidFill>
                  <a:srgbClr val="C00000"/>
                </a:solidFill>
                <a:latin typeface="Palatino Linotype"/>
              </a:rPr>
              <a:t>epist</a:t>
            </a:r>
            <a:r>
              <a:rPr lang="it-IT" cap="small" dirty="0">
                <a:solidFill>
                  <a:srgbClr val="C00000"/>
                </a:solidFill>
                <a:latin typeface="Palatino Linotype"/>
              </a:rPr>
              <a:t>. I 4,12ss., 11,22ss</a:t>
            </a:r>
            <a:r>
              <a:rPr lang="it-IT" cap="small" dirty="0">
                <a:latin typeface="Palatino Linotype"/>
              </a:rPr>
              <a:t>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1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50424" y="1593669"/>
            <a:ext cx="5917474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cap="small" dirty="0" err="1">
                <a:solidFill>
                  <a:srgbClr val="0070C0"/>
                </a:solidFill>
                <a:latin typeface="Palatino Linotype"/>
              </a:rPr>
              <a:t>Hor</a:t>
            </a:r>
            <a:r>
              <a:rPr lang="it-IT" cap="small" dirty="0">
                <a:solidFill>
                  <a:srgbClr val="0070C0"/>
                </a:solidFill>
                <a:latin typeface="Palatino Linotype"/>
              </a:rPr>
              <a:t>. </a:t>
            </a:r>
            <a:r>
              <a:rPr lang="it-IT" i="1" cap="small" dirty="0" err="1">
                <a:solidFill>
                  <a:srgbClr val="0070C0"/>
                </a:solidFill>
                <a:latin typeface="Palatino Linotype"/>
              </a:rPr>
              <a:t>carm</a:t>
            </a:r>
            <a:r>
              <a:rPr lang="it-IT" cap="small" dirty="0">
                <a:solidFill>
                  <a:srgbClr val="0070C0"/>
                </a:solidFill>
                <a:latin typeface="Palatino Linotype"/>
              </a:rPr>
              <a:t>. I 9</a:t>
            </a:r>
          </a:p>
          <a:p>
            <a:r>
              <a:rPr lang="it-IT" dirty="0">
                <a:latin typeface="Palatino Linotype"/>
              </a:rPr>
              <a:t>v. 8</a:t>
            </a:r>
          </a:p>
          <a:p>
            <a:r>
              <a:rPr lang="el-GR" dirty="0" err="1">
                <a:ea typeface="+mn-lt"/>
                <a:cs typeface="+mn-lt"/>
              </a:rPr>
              <a:t>θ</a:t>
            </a:r>
            <a:r>
              <a:rPr lang="el-GR" dirty="0" err="1">
                <a:latin typeface="Palatino Linotype"/>
              </a:rPr>
              <a:t>άλλω</a:t>
            </a:r>
            <a:r>
              <a:rPr lang="el-GR" dirty="0">
                <a:latin typeface="Palatino Linotype"/>
              </a:rPr>
              <a:t> (</a:t>
            </a:r>
            <a:r>
              <a:rPr lang="el-GR" dirty="0" err="1">
                <a:latin typeface="Palatino Linotype"/>
              </a:rPr>
              <a:t>th</a:t>
            </a:r>
            <a:r>
              <a:rPr lang="it-IT" dirty="0" err="1">
                <a:latin typeface="Palatino Linotype"/>
              </a:rPr>
              <a:t>állo</a:t>
            </a:r>
            <a:r>
              <a:rPr lang="it-IT" dirty="0">
                <a:latin typeface="Palatino Linotype"/>
              </a:rPr>
              <a:t>): fiorisco, cresco:</a:t>
            </a:r>
            <a:r>
              <a:rPr lang="el-GR" dirty="0">
                <a:latin typeface="Palatino Linotype"/>
              </a:rPr>
              <a:t> </a:t>
            </a:r>
            <a:r>
              <a:rPr lang="it-IT" dirty="0">
                <a:latin typeface="Palatino Linotype"/>
              </a:rPr>
              <a:t>cf. </a:t>
            </a:r>
            <a:r>
              <a:rPr lang="it-IT" i="1" dirty="0" err="1">
                <a:latin typeface="Palatino Linotype"/>
              </a:rPr>
              <a:t>uireo</a:t>
            </a:r>
            <a:r>
              <a:rPr lang="it-IT" i="1" dirty="0">
                <a:latin typeface="Palatino Linotype"/>
              </a:rPr>
              <a:t> </a:t>
            </a:r>
            <a:r>
              <a:rPr lang="it-IT" dirty="0">
                <a:latin typeface="Palatino Linotype"/>
              </a:rPr>
              <a:t>(v. 17)</a:t>
            </a:r>
            <a:endParaRPr lang="it-IT"/>
          </a:p>
          <a:p>
            <a:r>
              <a:rPr lang="el-GR" dirty="0" err="1">
                <a:latin typeface="Palatino Linotype"/>
              </a:rPr>
              <a:t>Θαλία</a:t>
            </a:r>
            <a:r>
              <a:rPr lang="el-GR" dirty="0">
                <a:latin typeface="Palatino Linotype"/>
              </a:rPr>
              <a:t> (</a:t>
            </a:r>
            <a:r>
              <a:rPr lang="el-GR" dirty="0" err="1">
                <a:latin typeface="Palatino Linotype"/>
              </a:rPr>
              <a:t>Thal</a:t>
            </a:r>
            <a:r>
              <a:rPr lang="it-IT" dirty="0" err="1">
                <a:latin typeface="Palatino Linotype"/>
              </a:rPr>
              <a:t>ía</a:t>
            </a:r>
            <a:r>
              <a:rPr lang="it-IT" dirty="0">
                <a:latin typeface="Palatino Linotype"/>
              </a:rPr>
              <a:t>): floridezza; festa, banchetto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dirty="0" err="1">
                <a:latin typeface="Palatino Linotype"/>
              </a:rPr>
              <a:t>vv</a:t>
            </a:r>
            <a:r>
              <a:rPr lang="it-IT" dirty="0">
                <a:latin typeface="Palatino Linotype"/>
              </a:rPr>
              <a:t>. 18-24</a:t>
            </a:r>
          </a:p>
          <a:p>
            <a:r>
              <a:rPr lang="it-IT" dirty="0">
                <a:latin typeface="Palatino Linotype"/>
              </a:rPr>
              <a:t>Nunc Campus, </a:t>
            </a:r>
            <a:r>
              <a:rPr lang="it-IT" dirty="0" err="1">
                <a:latin typeface="Palatino Linotype"/>
              </a:rPr>
              <a:t>areae</a:t>
            </a:r>
            <a:r>
              <a:rPr lang="it-IT" dirty="0">
                <a:latin typeface="Palatino Linotype"/>
              </a:rPr>
              <a:t>, susurri </a:t>
            </a:r>
            <a:r>
              <a:rPr lang="it-IT" dirty="0" err="1">
                <a:latin typeface="Palatino Linotype"/>
              </a:rPr>
              <a:t>repentantur</a:t>
            </a:r>
          </a:p>
          <a:p>
            <a:r>
              <a:rPr lang="it-IT" dirty="0">
                <a:latin typeface="Palatino Linotype"/>
              </a:rPr>
              <a:t>Nunc [</a:t>
            </a:r>
            <a:r>
              <a:rPr lang="it-IT" dirty="0" err="1">
                <a:latin typeface="Palatino Linotype"/>
              </a:rPr>
              <a:t>repetantur</a:t>
            </a:r>
            <a:r>
              <a:rPr lang="it-IT" dirty="0">
                <a:latin typeface="Palatino Linotype"/>
              </a:rPr>
              <a:t>] et </a:t>
            </a:r>
            <a:r>
              <a:rPr lang="it-IT" dirty="0" err="1">
                <a:latin typeface="Palatino Linotype"/>
              </a:rPr>
              <a:t>gratus</a:t>
            </a:r>
            <a:r>
              <a:rPr lang="it-IT" dirty="0">
                <a:latin typeface="Palatino Linotype"/>
              </a:rPr>
              <a:t> </a:t>
            </a:r>
            <a:r>
              <a:rPr lang="it-IT" dirty="0" err="1">
                <a:latin typeface="Palatino Linotype"/>
              </a:rPr>
              <a:t>risus</a:t>
            </a:r>
            <a:r>
              <a:rPr lang="it-IT" dirty="0">
                <a:latin typeface="Palatino Linotype"/>
              </a:rPr>
              <a:t> proditor... </a:t>
            </a:r>
            <a:r>
              <a:rPr lang="it-IT" dirty="0" err="1">
                <a:latin typeface="Palatino Linotype"/>
              </a:rPr>
              <a:t>pignusque</a:t>
            </a:r>
            <a:r>
              <a:rPr lang="it-IT" dirty="0">
                <a:latin typeface="Palatino Linotype"/>
              </a:rPr>
              <a:t>  </a:t>
            </a:r>
            <a:endParaRPr lang="it-IT" dirty="0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6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40970" y="561702"/>
            <a:ext cx="6476453" cy="5081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latin typeface="Palatino Linotype" panose="02040502050505030304" pitchFamily="18" charset="0"/>
              </a:rPr>
              <a:t>Orazio, </a:t>
            </a:r>
            <a:r>
              <a:rPr lang="it-IT" sz="2000" b="1" i="1" dirty="0">
                <a:latin typeface="Palatino Linotype" panose="02040502050505030304" pitchFamily="18" charset="0"/>
              </a:rPr>
              <a:t>Carmi</a:t>
            </a:r>
            <a:r>
              <a:rPr lang="it-IT" sz="2000" b="1" dirty="0">
                <a:latin typeface="Palatino Linotype" panose="02040502050505030304" pitchFamily="18" charset="0"/>
              </a:rPr>
              <a:t>, I 11</a:t>
            </a:r>
          </a:p>
          <a:p>
            <a:endParaRPr lang="it-IT" sz="2000" b="1" dirty="0">
              <a:latin typeface="Palatino Linotype" panose="02040502050505030304" pitchFamily="18" charset="0"/>
            </a:endParaRPr>
          </a:p>
          <a:p>
            <a:endParaRPr lang="it-IT" sz="20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latin typeface="Palatino Linotype" panose="02040502050505030304" pitchFamily="18" charset="0"/>
              </a:rPr>
              <a:t>Tu ne </a:t>
            </a:r>
            <a:r>
              <a:rPr lang="it-IT" sz="2000" dirty="0" err="1">
                <a:latin typeface="Palatino Linotype" panose="02040502050505030304" pitchFamily="18" charset="0"/>
              </a:rPr>
              <a:t>quaesieris</a:t>
            </a:r>
            <a:r>
              <a:rPr lang="it-IT" sz="2000" dirty="0">
                <a:latin typeface="Palatino Linotype" panose="02040502050505030304" pitchFamily="18" charset="0"/>
              </a:rPr>
              <a:t>, scire </a:t>
            </a:r>
            <a:r>
              <a:rPr lang="it-IT" sz="2000" dirty="0" err="1">
                <a:latin typeface="Palatino Linotype" panose="02040502050505030304" pitchFamily="18" charset="0"/>
              </a:rPr>
              <a:t>nefas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mihi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quem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tibi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finem</a:t>
            </a:r>
            <a:r>
              <a:rPr lang="it-IT" sz="2000" dirty="0">
                <a:latin typeface="Palatino Linotype" panose="02040502050505030304" pitchFamily="18" charset="0"/>
              </a:rPr>
              <a:t> di </a:t>
            </a:r>
            <a:r>
              <a:rPr lang="it-IT" sz="2000" dirty="0" err="1">
                <a:latin typeface="Palatino Linotype" panose="02040502050505030304" pitchFamily="18" charset="0"/>
              </a:rPr>
              <a:t>dederint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Leuconoe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nec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Babylonios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temptaris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numeros</a:t>
            </a:r>
            <a:r>
              <a:rPr lang="it-IT" sz="2000" dirty="0">
                <a:latin typeface="Palatino Linotype" panose="02040502050505030304" pitchFamily="18" charset="0"/>
              </a:rPr>
              <a:t>. ut melius </a:t>
            </a:r>
            <a:r>
              <a:rPr lang="it-IT" sz="2000" dirty="0" err="1">
                <a:latin typeface="Palatino Linotype" panose="02040502050505030304" pitchFamily="18" charset="0"/>
              </a:rPr>
              <a:t>quicquid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erit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pati</a:t>
            </a:r>
            <a:r>
              <a:rPr lang="it-IT" sz="2000" dirty="0">
                <a:latin typeface="Palatino Linotype" panose="02040502050505030304" pitchFamily="18" charset="0"/>
              </a:rPr>
              <a:t>,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seu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pluris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hiemes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seu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tribuit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Iuppiter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ultimam</a:t>
            </a:r>
            <a:r>
              <a:rPr lang="it-IT" sz="2000" dirty="0">
                <a:latin typeface="Palatino Linotype" panose="02040502050505030304" pitchFamily="18" charset="0"/>
              </a:rPr>
              <a:t>,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quae</a:t>
            </a:r>
            <a:r>
              <a:rPr lang="it-IT" sz="2000" dirty="0">
                <a:latin typeface="Palatino Linotype" panose="02040502050505030304" pitchFamily="18" charset="0"/>
              </a:rPr>
              <a:t> nunc </a:t>
            </a:r>
            <a:r>
              <a:rPr lang="it-IT" sz="2000" dirty="0" err="1">
                <a:latin typeface="Palatino Linotype" panose="02040502050505030304" pitchFamily="18" charset="0"/>
              </a:rPr>
              <a:t>oppositis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debilitat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pumicibus</a:t>
            </a:r>
            <a:r>
              <a:rPr lang="it-IT" sz="2000" dirty="0">
                <a:latin typeface="Palatino Linotype" panose="02040502050505030304" pitchFamily="18" charset="0"/>
              </a:rPr>
              <a:t> mare               5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Tyrrhenum</a:t>
            </a:r>
            <a:r>
              <a:rPr lang="it-IT" sz="2000" dirty="0">
                <a:latin typeface="Palatino Linotype" panose="02040502050505030304" pitchFamily="18" charset="0"/>
              </a:rPr>
              <a:t>: </a:t>
            </a:r>
            <a:r>
              <a:rPr lang="it-IT" sz="2000" dirty="0" err="1">
                <a:latin typeface="Palatino Linotype" panose="02040502050505030304" pitchFamily="18" charset="0"/>
              </a:rPr>
              <a:t>sapias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vina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liques</a:t>
            </a:r>
            <a:r>
              <a:rPr lang="it-IT" sz="2000" dirty="0">
                <a:latin typeface="Palatino Linotype" panose="02040502050505030304" pitchFamily="18" charset="0"/>
              </a:rPr>
              <a:t> et </a:t>
            </a:r>
            <a:r>
              <a:rPr lang="it-IT" sz="2000" dirty="0" err="1">
                <a:latin typeface="Palatino Linotype" panose="02040502050505030304" pitchFamily="18" charset="0"/>
              </a:rPr>
              <a:t>spatio</a:t>
            </a:r>
            <a:r>
              <a:rPr lang="it-IT" sz="2000" dirty="0">
                <a:latin typeface="Palatino Linotype" panose="02040502050505030304" pitchFamily="18" charset="0"/>
              </a:rPr>
              <a:t> brevi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spem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longam</a:t>
            </a:r>
            <a:r>
              <a:rPr lang="it-IT" sz="2000" dirty="0">
                <a:latin typeface="Palatino Linotype" panose="02040502050505030304" pitchFamily="18" charset="0"/>
              </a:rPr>
              <a:t> </a:t>
            </a:r>
            <a:r>
              <a:rPr lang="it-IT" sz="2000" dirty="0" err="1">
                <a:latin typeface="Palatino Linotype" panose="02040502050505030304" pitchFamily="18" charset="0"/>
              </a:rPr>
              <a:t>reseces</a:t>
            </a:r>
            <a:r>
              <a:rPr lang="it-IT" sz="2000" dirty="0">
                <a:latin typeface="Palatino Linotype" panose="02040502050505030304" pitchFamily="18" charset="0"/>
              </a:rPr>
              <a:t>. dum </a:t>
            </a:r>
            <a:r>
              <a:rPr lang="it-IT" sz="2000" dirty="0" err="1">
                <a:latin typeface="Palatino Linotype" panose="02040502050505030304" pitchFamily="18" charset="0"/>
              </a:rPr>
              <a:t>loquimur</a:t>
            </a:r>
            <a:r>
              <a:rPr lang="it-IT" sz="2000" dirty="0">
                <a:latin typeface="Palatino Linotype" panose="02040502050505030304" pitchFamily="18" charset="0"/>
              </a:rPr>
              <a:t>, </a:t>
            </a:r>
            <a:r>
              <a:rPr lang="it-IT" sz="2000" dirty="0" err="1">
                <a:latin typeface="Palatino Linotype" panose="02040502050505030304" pitchFamily="18" charset="0"/>
              </a:rPr>
              <a:t>fugerit</a:t>
            </a:r>
            <a:r>
              <a:rPr lang="it-IT" sz="2000" dirty="0">
                <a:latin typeface="Palatino Linotype" panose="02040502050505030304" pitchFamily="18" charset="0"/>
              </a:rPr>
              <a:t> invida</a:t>
            </a:r>
            <a:br>
              <a:rPr lang="it-IT" sz="2000" dirty="0">
                <a:latin typeface="Palatino Linotype" panose="02040502050505030304" pitchFamily="18" charset="0"/>
              </a:rPr>
            </a:br>
            <a:r>
              <a:rPr lang="it-IT" sz="2000" dirty="0" err="1">
                <a:latin typeface="Palatino Linotype" panose="02040502050505030304" pitchFamily="18" charset="0"/>
              </a:rPr>
              <a:t>aetas</a:t>
            </a:r>
            <a:r>
              <a:rPr lang="it-IT" sz="2000" dirty="0">
                <a:latin typeface="Palatino Linotype" panose="02040502050505030304" pitchFamily="18" charset="0"/>
              </a:rPr>
              <a:t>: carpe diem, </a:t>
            </a:r>
            <a:r>
              <a:rPr lang="it-IT" sz="2000" dirty="0" err="1">
                <a:latin typeface="Palatino Linotype" panose="02040502050505030304" pitchFamily="18" charset="0"/>
              </a:rPr>
              <a:t>quam</a:t>
            </a:r>
            <a:r>
              <a:rPr lang="it-IT" sz="2000" dirty="0">
                <a:latin typeface="Palatino Linotype" panose="02040502050505030304" pitchFamily="18" charset="0"/>
              </a:rPr>
              <a:t> minimum credula postero.</a:t>
            </a:r>
          </a:p>
          <a:p>
            <a:pPr>
              <a:lnSpc>
                <a:spcPct val="15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816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9C3182-868D-4A8C-A82F-92A3FBCB80A3}"/>
              </a:ext>
            </a:extLst>
          </p:cNvPr>
          <p:cNvSpPr txBox="1"/>
          <p:nvPr/>
        </p:nvSpPr>
        <p:spPr>
          <a:xfrm>
            <a:off x="1498860" y="1951348"/>
            <a:ext cx="6287680" cy="23391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it-IT" dirty="0"/>
          </a:p>
          <a:p>
            <a:pPr algn="ctr"/>
            <a:r>
              <a:rPr lang="it-IT" sz="2000" cap="small" dirty="0">
                <a:latin typeface="Calibri"/>
                <a:cs typeface="Calibri"/>
              </a:rPr>
              <a:t>Asclepiadeo maggiore</a:t>
            </a:r>
          </a:p>
          <a:p>
            <a:endParaRPr lang="it-IT" cap="small" dirty="0"/>
          </a:p>
          <a:p>
            <a:endParaRPr lang="it-IT" cap="small" dirty="0"/>
          </a:p>
          <a:p>
            <a:r>
              <a:rPr lang="it-IT" dirty="0"/>
              <a:t>— — — ∪ ∪ — || — ∪∪ — || — ∪∪ — ∪ — Ū</a:t>
            </a:r>
            <a:endParaRPr lang="it-IT" dirty="0">
              <a:cs typeface="Calibri"/>
            </a:endParaRPr>
          </a:p>
          <a:p>
            <a:endParaRPr lang="it-IT" dirty="0"/>
          </a:p>
          <a:p>
            <a:endParaRPr lang="it-IT" dirty="0"/>
          </a:p>
          <a:p>
            <a:r>
              <a:rPr lang="it-IT" err="1">
                <a:latin typeface="Calibri"/>
                <a:cs typeface="Calibri"/>
              </a:rPr>
              <a:t>Tū</a:t>
            </a:r>
            <a:r>
              <a:rPr lang="it-IT" dirty="0">
                <a:latin typeface="Calibri"/>
                <a:cs typeface="Calibri"/>
              </a:rPr>
              <a:t> </a:t>
            </a:r>
            <a:r>
              <a:rPr lang="it-IT" err="1">
                <a:latin typeface="Calibri"/>
                <a:cs typeface="Calibri"/>
              </a:rPr>
              <a:t>nē</a:t>
            </a:r>
            <a:r>
              <a:rPr lang="it-IT" dirty="0">
                <a:latin typeface="Calibri"/>
                <a:cs typeface="Calibri"/>
              </a:rPr>
              <a:t> </a:t>
            </a:r>
            <a:r>
              <a:rPr lang="it-IT" err="1">
                <a:latin typeface="Calibri"/>
                <a:cs typeface="Calibri"/>
              </a:rPr>
              <a:t>quaēsǐĕrīs</a:t>
            </a:r>
            <a:r>
              <a:rPr lang="it-IT" dirty="0">
                <a:latin typeface="Calibri"/>
                <a:cs typeface="Calibri"/>
              </a:rPr>
              <a:t>, || </a:t>
            </a:r>
            <a:r>
              <a:rPr lang="it-IT" err="1">
                <a:latin typeface="Calibri"/>
                <a:cs typeface="Calibri"/>
              </a:rPr>
              <a:t>scīrĕ</a:t>
            </a:r>
            <a:r>
              <a:rPr lang="it-IT" dirty="0">
                <a:latin typeface="Calibri"/>
                <a:cs typeface="Calibri"/>
              </a:rPr>
              <a:t> </a:t>
            </a:r>
            <a:r>
              <a:rPr lang="it-IT" err="1">
                <a:latin typeface="Calibri"/>
                <a:cs typeface="Calibri"/>
              </a:rPr>
              <a:t>nĕfās</a:t>
            </a:r>
            <a:r>
              <a:rPr lang="it-IT" dirty="0">
                <a:latin typeface="Calibri"/>
                <a:cs typeface="Calibri"/>
              </a:rPr>
              <a:t>, || </a:t>
            </a:r>
            <a:r>
              <a:rPr lang="it-IT" err="1">
                <a:latin typeface="Calibri"/>
                <a:cs typeface="Calibri"/>
              </a:rPr>
              <a:t>quēm</a:t>
            </a:r>
            <a:r>
              <a:rPr lang="it-IT" dirty="0">
                <a:latin typeface="Calibri"/>
                <a:cs typeface="Calibri"/>
              </a:rPr>
              <a:t> </a:t>
            </a:r>
            <a:r>
              <a:rPr lang="it-IT" err="1">
                <a:latin typeface="Calibri"/>
                <a:cs typeface="Calibri"/>
              </a:rPr>
              <a:t>mǐhǐ</a:t>
            </a:r>
            <a:r>
              <a:rPr lang="it-IT" dirty="0">
                <a:latin typeface="Calibri"/>
                <a:cs typeface="Calibri"/>
              </a:rPr>
              <a:t>, </a:t>
            </a:r>
            <a:r>
              <a:rPr lang="it-IT" err="1">
                <a:latin typeface="Calibri"/>
                <a:cs typeface="Calibri"/>
              </a:rPr>
              <a:t>quēm</a:t>
            </a:r>
            <a:r>
              <a:rPr lang="it-IT" dirty="0">
                <a:latin typeface="Calibri"/>
                <a:cs typeface="Calibri"/>
              </a:rPr>
              <a:t> </a:t>
            </a:r>
            <a:r>
              <a:rPr lang="it-IT" err="1">
                <a:latin typeface="Calibri"/>
                <a:cs typeface="Calibri"/>
              </a:rPr>
              <a:t>tǐbi</a:t>
            </a:r>
            <a:endParaRPr lang="it-IT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Tops &amp; Tees, fishprinttee, Funny T Shirt, Summ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3" y="1045030"/>
            <a:ext cx="4271553" cy="4467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1274531" y="3265714"/>
            <a:ext cx="177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4" name="AutoShape 2" descr="Risultato immagini per berretto carpe diem"/>
          <p:cNvSpPr>
            <a:spLocks noChangeAspect="1" noChangeArrowheads="1"/>
          </p:cNvSpPr>
          <p:nvPr/>
        </p:nvSpPr>
        <p:spPr bwMode="auto">
          <a:xfrm>
            <a:off x="167840" y="114149"/>
            <a:ext cx="292535" cy="37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0" name="Picture 6" descr="Risultato immagini per berretto carpe di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7" y="1332411"/>
            <a:ext cx="3455578" cy="438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222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4A9EFAEE1B464F907C7C8B2400EE62" ma:contentTypeVersion="6" ma:contentTypeDescription="Creare un nuovo documento." ma:contentTypeScope="" ma:versionID="6287a6849e0f39582d223510c9330d40">
  <xsd:schema xmlns:xsd="http://www.w3.org/2001/XMLSchema" xmlns:xs="http://www.w3.org/2001/XMLSchema" xmlns:p="http://schemas.microsoft.com/office/2006/metadata/properties" xmlns:ns2="b6d4cfcd-6adc-4b9b-bbf5-75383dd14b89" xmlns:ns3="60383a87-4040-438e-bc2d-461d16e9a74c" targetNamespace="http://schemas.microsoft.com/office/2006/metadata/properties" ma:root="true" ma:fieldsID="0b758f6f32c8ca72d296116db36f29b5" ns2:_="" ns3:_="">
    <xsd:import namespace="b6d4cfcd-6adc-4b9b-bbf5-75383dd14b89"/>
    <xsd:import namespace="60383a87-4040-438e-bc2d-461d16e9a7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4cfcd-6adc-4b9b-bbf5-75383dd14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83a87-4040-438e-bc2d-461d16e9a7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DF01D6-710B-4160-B1E8-8D00A9024D78}">
  <ds:schemaRefs>
    <ds:schemaRef ds:uri="f6f665cf-f97f-441c-b0e0-b4a572ddd3cd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6A8B2B-D591-4D07-9D0E-BB58617B5C2D}"/>
</file>

<file path=customXml/itemProps3.xml><?xml version="1.0" encoding="utf-8"?>
<ds:datastoreItem xmlns:ds="http://schemas.openxmlformats.org/officeDocument/2006/customXml" ds:itemID="{4A873FCD-7A24-4DD1-AB29-6A9830EE70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1233</Words>
  <Application>Microsoft Office PowerPoint</Application>
  <PresentationFormat>Presentazione su schermo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Fernandelli</dc:creator>
  <cp:lastModifiedBy>FERNANDELLI MARCO</cp:lastModifiedBy>
  <cp:revision>113</cp:revision>
  <dcterms:created xsi:type="dcterms:W3CDTF">2021-05-24T04:45:24Z</dcterms:created>
  <dcterms:modified xsi:type="dcterms:W3CDTF">2023-05-30T07:37:52Z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0x010100904A9EFAEE1B464F907C7C8B2400EE62</vt:lpwstr>
  </property>
</Properties>
</file>