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60" r:id="rId6"/>
    <p:sldId id="263" r:id="rId7"/>
    <p:sldId id="261" r:id="rId8"/>
    <p:sldId id="266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DB5056-43EA-4A89-A043-3448E3A53D4D}" v="49" dt="2023-06-01T11:26:52.2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ELLI MARCO" userId="S::8036@ds.units.it::a6151164-0b2c-4e6b-b73d-5c6967b9ac01" providerId="AD" clId="Web-{05DB5056-43EA-4A89-A043-3448E3A53D4D}"/>
    <pc:docChg chg="modSld">
      <pc:chgData name="FERNANDELLI MARCO" userId="S::8036@ds.units.it::a6151164-0b2c-4e6b-b73d-5c6967b9ac01" providerId="AD" clId="Web-{05DB5056-43EA-4A89-A043-3448E3A53D4D}" dt="2023-06-01T11:26:52.287" v="23" actId="20577"/>
      <pc:docMkLst>
        <pc:docMk/>
      </pc:docMkLst>
      <pc:sldChg chg="modSp">
        <pc:chgData name="FERNANDELLI MARCO" userId="S::8036@ds.units.it::a6151164-0b2c-4e6b-b73d-5c6967b9ac01" providerId="AD" clId="Web-{05DB5056-43EA-4A89-A043-3448E3A53D4D}" dt="2023-06-01T11:26:52.287" v="23" actId="20577"/>
        <pc:sldMkLst>
          <pc:docMk/>
          <pc:sldMk cId="1706281157" sldId="261"/>
        </pc:sldMkLst>
        <pc:spChg chg="mod">
          <ac:chgData name="FERNANDELLI MARCO" userId="S::8036@ds.units.it::a6151164-0b2c-4e6b-b73d-5c6967b9ac01" providerId="AD" clId="Web-{05DB5056-43EA-4A89-A043-3448E3A53D4D}" dt="2023-06-01T11:26:52.287" v="23" actId="20577"/>
          <ac:spMkLst>
            <pc:docMk/>
            <pc:sldMk cId="1706281157" sldId="261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0112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4850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85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7545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47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745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0148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0699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6814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249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675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79AA579F-2E2E-4A93-AC4A-14CAA9A6A61A}" type="datetimeFigureOut">
              <a:rPr lang="it-IT" smtClean="0"/>
              <a:t>01/06/2023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B90BF3F-D3FC-4370-B2DD-25862A23B18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10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3600">
                <a:latin typeface="Palatino Linotype" panose="02040502050505030304" pitchFamily="18" charset="0"/>
              </a:rPr>
              <a:t>Lingua e letteratura Latina</a:t>
            </a:r>
            <a:br>
              <a:rPr lang="it-IT" sz="2800">
                <a:latin typeface="Palatino Linotype" panose="02040502050505030304" pitchFamily="18" charset="0"/>
              </a:rPr>
            </a:br>
            <a:br>
              <a:rPr lang="it-IT" sz="2800">
                <a:latin typeface="Palatino Linotype" panose="02040502050505030304" pitchFamily="18" charset="0"/>
              </a:rPr>
            </a:br>
            <a:r>
              <a:rPr lang="it-IT" sz="2400">
                <a:latin typeface="Palatino Linotype" panose="02040502050505030304" pitchFamily="18" charset="0"/>
              </a:rPr>
              <a:t>Arte Allusiva/Intertestualità, Parole chiave, Guida alla Prova d’Esame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>
                <a:solidFill>
                  <a:srgbClr val="C00000"/>
                </a:solidFill>
                <a:latin typeface="Palatino Linotype" panose="02040502050505030304" pitchFamily="18" charset="0"/>
              </a:rPr>
              <a:t>mfernandelli@units.it</a:t>
            </a:r>
          </a:p>
        </p:txBody>
      </p:sp>
    </p:spTree>
    <p:extLst>
      <p:ext uri="{BB962C8B-B14F-4D97-AF65-F5344CB8AC3E}">
        <p14:creationId xmlns:p14="http://schemas.microsoft.com/office/powerpoint/2010/main" val="223161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7383" y="218226"/>
            <a:ext cx="8399417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it-IT" sz="2200" cap="small" dirty="0">
                <a:solidFill>
                  <a:srgbClr val="C00000"/>
                </a:solidFill>
                <a:latin typeface="Palatino Linotype"/>
              </a:rPr>
              <a:t>Criteri di una efficace </a:t>
            </a:r>
            <a:r>
              <a:rPr lang="it-IT" sz="2200" i="1" cap="small" dirty="0" err="1">
                <a:solidFill>
                  <a:srgbClr val="C00000"/>
                </a:solidFill>
                <a:latin typeface="Palatino Linotype"/>
              </a:rPr>
              <a:t>imitatio</a:t>
            </a:r>
          </a:p>
          <a:p>
            <a:pPr algn="ctr"/>
            <a:endParaRPr lang="it-IT" sz="2200" cap="small" dirty="0">
              <a:solidFill>
                <a:srgbClr val="000000"/>
              </a:solidFill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  <a:ea typeface="+mn-lt"/>
                <a:cs typeface="+mn-lt"/>
              </a:rPr>
              <a:t>Sen.</a:t>
            </a:r>
            <a:r>
              <a:rPr lang="it-IT" i="1" dirty="0">
                <a:latin typeface="Palatino Linotype"/>
                <a:ea typeface="+mn-lt"/>
                <a:cs typeface="+mn-lt"/>
              </a:rPr>
              <a:t>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suas</a:t>
            </a:r>
            <a:r>
              <a:rPr lang="it-IT" i="1" dirty="0">
                <a:latin typeface="Palatino Linotype"/>
                <a:ea typeface="+mn-lt"/>
                <a:cs typeface="+mn-lt"/>
              </a:rPr>
              <a:t>.</a:t>
            </a:r>
            <a:r>
              <a:rPr lang="it-IT" dirty="0">
                <a:latin typeface="Palatino Linotype"/>
                <a:ea typeface="+mn-lt"/>
                <a:cs typeface="+mn-lt"/>
              </a:rPr>
              <a:t> III 7</a:t>
            </a:r>
          </a:p>
          <a:p>
            <a:pPr algn="just"/>
            <a:r>
              <a:rPr lang="it-IT" i="1" dirty="0">
                <a:latin typeface="Palatino Linotype"/>
                <a:ea typeface="+mn-lt"/>
                <a:cs typeface="+mn-lt"/>
              </a:rPr>
              <a:t>non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subripiendi</a:t>
            </a:r>
            <a:r>
              <a:rPr lang="it-IT" i="1" dirty="0">
                <a:latin typeface="Palatino Linotype"/>
                <a:ea typeface="+mn-lt"/>
                <a:cs typeface="+mn-lt"/>
              </a:rPr>
              <a:t> causa, sed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palam</a:t>
            </a:r>
            <a:r>
              <a:rPr lang="it-IT" i="1" dirty="0">
                <a:latin typeface="Palatino Linotype"/>
                <a:ea typeface="+mn-lt"/>
                <a:cs typeface="+mn-lt"/>
              </a:rPr>
              <a:t>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mutuandi</a:t>
            </a:r>
            <a:r>
              <a:rPr lang="it-IT" i="1" dirty="0">
                <a:latin typeface="Palatino Linotype"/>
                <a:ea typeface="+mn-lt"/>
                <a:cs typeface="+mn-lt"/>
              </a:rPr>
              <a:t>, hoc animo ut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vellet</a:t>
            </a:r>
            <a:r>
              <a:rPr lang="it-IT" i="1" dirty="0">
                <a:latin typeface="Palatino Linotype"/>
                <a:ea typeface="+mn-lt"/>
                <a:cs typeface="+mn-lt"/>
              </a:rPr>
              <a:t> </a:t>
            </a:r>
            <a:r>
              <a:rPr lang="it-IT" i="1" dirty="0" err="1">
                <a:latin typeface="Palatino Linotype"/>
                <a:ea typeface="+mn-lt"/>
                <a:cs typeface="+mn-lt"/>
              </a:rPr>
              <a:t>agnosci</a:t>
            </a:r>
            <a:r>
              <a:rPr lang="it-IT" dirty="0">
                <a:latin typeface="Palatino Linotype"/>
                <a:ea typeface="+mn-lt"/>
                <a:cs typeface="+mn-lt"/>
              </a:rPr>
              <a:t>  </a:t>
            </a:r>
            <a:endParaRPr lang="it-IT">
              <a:latin typeface="Palatino Linotype"/>
            </a:endParaRPr>
          </a:p>
          <a:p>
            <a:pPr algn="just"/>
            <a:endParaRPr lang="it-IT" dirty="0">
              <a:latin typeface="Palatino Linotype"/>
            </a:endParaRPr>
          </a:p>
          <a:p>
            <a:pPr marL="342900" indent="-342900" algn="just">
              <a:buAutoNum type="arabicParenR"/>
            </a:pPr>
            <a:r>
              <a:rPr lang="it-IT" sz="2000" dirty="0">
                <a:latin typeface="Palatino Linotype"/>
              </a:rPr>
              <a:t>l’oggetto è </a:t>
            </a:r>
            <a:r>
              <a:rPr lang="it-IT" sz="2000" i="1" dirty="0">
                <a:latin typeface="Palatino Linotype"/>
              </a:rPr>
              <a:t>meritevole</a:t>
            </a:r>
            <a:r>
              <a:rPr lang="it-IT" sz="2000" dirty="0">
                <a:latin typeface="Palatino Linotype"/>
              </a:rPr>
              <a:t> di imitazione;</a:t>
            </a:r>
          </a:p>
          <a:p>
            <a:pPr marL="342900" indent="-342900" algn="just">
              <a:buAutoNum type="arabicParenR"/>
            </a:pPr>
            <a:endParaRPr lang="it-IT" sz="2000" dirty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000" dirty="0">
                <a:latin typeface="Palatino Linotype"/>
              </a:rPr>
              <a:t>del modello vanno riprodotti </a:t>
            </a:r>
            <a:r>
              <a:rPr lang="it-IT" sz="2000" i="1" dirty="0">
                <a:latin typeface="Palatino Linotype"/>
              </a:rPr>
              <a:t>lo spirito </a:t>
            </a:r>
            <a:r>
              <a:rPr lang="it-IT" sz="2000" dirty="0">
                <a:latin typeface="Palatino Linotype"/>
              </a:rPr>
              <a:t>o</a:t>
            </a:r>
            <a:r>
              <a:rPr lang="it-IT" sz="2000" i="1" dirty="0">
                <a:latin typeface="Palatino Linotype"/>
              </a:rPr>
              <a:t> l’efficacia (vis) </a:t>
            </a:r>
            <a:r>
              <a:rPr lang="it-IT" sz="2000" dirty="0">
                <a:latin typeface="Palatino Linotype"/>
              </a:rPr>
              <a:t>più che la lettera;</a:t>
            </a:r>
          </a:p>
          <a:p>
            <a:pPr marL="342900" indent="-342900" algn="just">
              <a:buAutoNum type="arabicParenR"/>
            </a:pPr>
            <a:endParaRPr lang="it-IT" sz="2000" dirty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000" dirty="0">
                <a:latin typeface="Palatino Linotype"/>
              </a:rPr>
              <a:t>l’imitazione va tacitamente </a:t>
            </a:r>
            <a:r>
              <a:rPr lang="it-IT" sz="2000" i="1" dirty="0">
                <a:latin typeface="Palatino Linotype"/>
              </a:rPr>
              <a:t>ammessa</a:t>
            </a:r>
            <a:r>
              <a:rPr lang="it-IT" sz="2000" dirty="0">
                <a:latin typeface="Palatino Linotype"/>
              </a:rPr>
              <a:t>, nella presupposizione che il lettore colto riconoscerà e approverà il prestito;</a:t>
            </a:r>
          </a:p>
          <a:p>
            <a:pPr marL="342900" indent="-342900" algn="just">
              <a:buAutoNum type="arabicParenR"/>
            </a:pPr>
            <a:endParaRPr lang="it-IT" sz="2000" dirty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000" dirty="0">
                <a:latin typeface="Palatino Linotype"/>
              </a:rPr>
              <a:t>di ciò che è preso in prestito (parola, verso, pericope, scena, episodio, forma, contenuti etc.) bisogna </a:t>
            </a:r>
            <a:r>
              <a:rPr lang="it-IT" sz="2000" i="1" dirty="0">
                <a:latin typeface="Palatino Linotype"/>
              </a:rPr>
              <a:t>appropriarsi</a:t>
            </a:r>
            <a:r>
              <a:rPr lang="it-IT" sz="2000" dirty="0">
                <a:latin typeface="Palatino Linotype"/>
              </a:rPr>
              <a:t>, attraverso elaborazione e adeguamento alla sua nuova collocazione e funzione;</a:t>
            </a:r>
          </a:p>
          <a:p>
            <a:pPr marL="342900" indent="-342900" algn="just">
              <a:buAutoNum type="arabicParenR"/>
            </a:pPr>
            <a:endParaRPr lang="it-IT" sz="2000" dirty="0">
              <a:latin typeface="Palatino Linotype" panose="02040502050505030304" pitchFamily="18" charset="0"/>
            </a:endParaRPr>
          </a:p>
          <a:p>
            <a:pPr marL="342900" indent="-342900" algn="just">
              <a:buAutoNum type="arabicParenR"/>
            </a:pPr>
            <a:r>
              <a:rPr lang="it-IT" sz="2000" dirty="0">
                <a:latin typeface="Palatino Linotype"/>
              </a:rPr>
              <a:t>l’imitatore deve pensare a se stesso come a qualcuno che </a:t>
            </a:r>
            <a:r>
              <a:rPr lang="it-IT" sz="2000" i="1" dirty="0">
                <a:latin typeface="Palatino Linotype"/>
              </a:rPr>
              <a:t>compete</a:t>
            </a:r>
            <a:r>
              <a:rPr lang="it-IT" sz="2000" dirty="0">
                <a:latin typeface="Palatino Linotype"/>
              </a:rPr>
              <a:t> con il modello, anche se ritiene di non poterlo superare.  </a:t>
            </a:r>
            <a:endParaRPr lang="it-IT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418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0187" y="134982"/>
            <a:ext cx="8504738" cy="72943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Palatino Linotype"/>
              </a:rPr>
              <a:t>Arte allusiva</a:t>
            </a:r>
          </a:p>
          <a:p>
            <a:pPr algn="just"/>
            <a:r>
              <a:rPr lang="it-IT" dirty="0">
                <a:latin typeface="Palatino Linotype"/>
              </a:rPr>
              <a:t>«Le </a:t>
            </a:r>
            <a:r>
              <a:rPr lang="it-IT" i="1" dirty="0">
                <a:latin typeface="Palatino Linotype"/>
              </a:rPr>
              <a:t>reminiscenze</a:t>
            </a:r>
            <a:r>
              <a:rPr lang="it-IT" dirty="0">
                <a:latin typeface="Palatino Linotype"/>
              </a:rPr>
              <a:t> possono anche essere inconsapevoli; le </a:t>
            </a:r>
            <a:r>
              <a:rPr lang="it-IT" i="1" dirty="0">
                <a:latin typeface="Palatino Linotype"/>
              </a:rPr>
              <a:t>imitazioni</a:t>
            </a:r>
            <a:r>
              <a:rPr lang="it-IT" dirty="0">
                <a:latin typeface="Palatino Linotype"/>
              </a:rPr>
              <a:t>, il poeta può desiderare che sfuggano al pubblico; le </a:t>
            </a:r>
            <a:r>
              <a:rPr lang="it-IT" i="1" dirty="0">
                <a:latin typeface="Palatino Linotype"/>
              </a:rPr>
              <a:t>allusioni</a:t>
            </a:r>
            <a:r>
              <a:rPr lang="it-IT" dirty="0">
                <a:latin typeface="Palatino Linotype"/>
              </a:rPr>
              <a:t> non producono l’effetto voluto se non su un lettore che si ricordi chiaramente del testo a cui si riferiscono» (G. Pasquali, </a:t>
            </a:r>
            <a:r>
              <a:rPr lang="it-IT" i="1" dirty="0">
                <a:latin typeface="Palatino Linotype"/>
              </a:rPr>
              <a:t>Arte allusiva</a:t>
            </a:r>
            <a:r>
              <a:rPr lang="it-IT" dirty="0">
                <a:latin typeface="Palatino Linotype"/>
              </a:rPr>
              <a:t>, «L’Italia che scrive», 1942, poi in Id., </a:t>
            </a:r>
            <a:r>
              <a:rPr lang="it-IT" i="1" dirty="0">
                <a:latin typeface="Palatino Linotype"/>
              </a:rPr>
              <a:t>Pagine stravaganti di un filologo</a:t>
            </a:r>
            <a:r>
              <a:rPr lang="it-IT" dirty="0">
                <a:latin typeface="Palatino Linotype"/>
              </a:rPr>
              <a:t>, Firenze, Sansoni, 1968, 275-282.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Le allusioni possono mirare a:</a:t>
            </a:r>
          </a:p>
          <a:p>
            <a:pPr algn="just"/>
            <a:r>
              <a:rPr lang="it-IT" dirty="0">
                <a:latin typeface="Palatino Linotype"/>
              </a:rPr>
              <a:t>- omaggiare/criticare</a:t>
            </a:r>
          </a:p>
          <a:p>
            <a:pPr algn="just"/>
            <a:r>
              <a:rPr lang="it-IT">
                <a:latin typeface="Palatino Linotype"/>
              </a:rPr>
              <a:t>- </a:t>
            </a:r>
            <a:r>
              <a:rPr lang="it-IT" sz="1600">
                <a:latin typeface="Palatino Linotype"/>
              </a:rPr>
              <a:t>evocare un contesto ampio (come Virgilio con Omero), integrare contenuti senza nominarli</a:t>
            </a:r>
            <a:endParaRPr lang="it-IT" sz="1600" dirty="0">
              <a:latin typeface="Palatino Linotype"/>
            </a:endParaRPr>
          </a:p>
          <a:p>
            <a:pPr algn="just"/>
            <a:r>
              <a:rPr lang="it-IT" dirty="0">
                <a:latin typeface="Palatino Linotype"/>
              </a:rPr>
              <a:t>- sfidare [=</a:t>
            </a:r>
            <a:r>
              <a:rPr lang="it-IT" i="1" dirty="0" err="1">
                <a:latin typeface="Palatino Linotype"/>
              </a:rPr>
              <a:t>aemulari</a:t>
            </a:r>
            <a:r>
              <a:rPr lang="it-IT" dirty="0">
                <a:latin typeface="Palatino Linotype"/>
              </a:rPr>
              <a:t>]</a:t>
            </a:r>
            <a:endParaRPr lang="it-IT" dirty="0">
              <a:latin typeface="Palatino Linotype" panose="02040502050505030304" pitchFamily="18" charset="0"/>
            </a:endParaRPr>
          </a:p>
          <a:p>
            <a:pPr algn="just"/>
            <a:r>
              <a:rPr lang="it-IT" dirty="0">
                <a:latin typeface="Palatino Linotype"/>
              </a:rPr>
              <a:t>- sottolineare l’appartenenza del nuovo testo a una determinata tradizione (a un genere o a un modo di interpretarlo).</a:t>
            </a:r>
          </a:p>
          <a:p>
            <a:endParaRPr lang="it-IT">
              <a:latin typeface="Palatino Linotype" panose="02040502050505030304" pitchFamily="18" charset="0"/>
            </a:endParaRPr>
          </a:p>
          <a:p>
            <a:r>
              <a:rPr lang="it-IT" dirty="0">
                <a:solidFill>
                  <a:srgbClr val="0070C0"/>
                </a:solidFill>
                <a:latin typeface="Palatino Linotype"/>
              </a:rPr>
              <a:t>Intertestualità</a:t>
            </a:r>
          </a:p>
          <a:p>
            <a:pPr algn="just"/>
            <a:r>
              <a:rPr lang="it-IT" dirty="0">
                <a:latin typeface="Palatino Linotype"/>
              </a:rPr>
              <a:t>L’</a:t>
            </a:r>
            <a:r>
              <a:rPr lang="it-IT" i="1" dirty="0">
                <a:latin typeface="Palatino Linotype"/>
              </a:rPr>
              <a:t>intertestualità </a:t>
            </a:r>
            <a:r>
              <a:rPr lang="it-IT" dirty="0">
                <a:latin typeface="Palatino Linotype"/>
              </a:rPr>
              <a:t>è invece un dato di fatto: è una situazione testuale in cui la presenza di un testo in un altro opera come una </a:t>
            </a:r>
            <a:r>
              <a:rPr lang="it-IT">
                <a:latin typeface="Palatino Linotype"/>
              </a:rPr>
              <a:t>connotazione – un arricchimento - del </a:t>
            </a:r>
            <a:r>
              <a:rPr lang="it-IT" dirty="0">
                <a:latin typeface="Palatino Linotype"/>
              </a:rPr>
              <a:t>suo senso. Parlare di intertestualità invece che di </a:t>
            </a:r>
            <a:r>
              <a:rPr lang="it-IT" i="1" dirty="0" err="1">
                <a:latin typeface="Palatino Linotype"/>
              </a:rPr>
              <a:t>imitatio</a:t>
            </a:r>
            <a:r>
              <a:rPr lang="it-IT" i="1" dirty="0">
                <a:latin typeface="Palatino Linotype"/>
              </a:rPr>
              <a:t>/</a:t>
            </a:r>
            <a:r>
              <a:rPr lang="it-IT" i="1" dirty="0" err="1">
                <a:latin typeface="Palatino Linotype"/>
              </a:rPr>
              <a:t>aemulatio</a:t>
            </a:r>
            <a:r>
              <a:rPr lang="it-IT" dirty="0">
                <a:latin typeface="Palatino Linotype"/>
              </a:rPr>
              <a:t> o di ‘arte allusiva’ comporta il prescindere dalla ricostruzione di intenzioni. Interessa solo il modo in cui il testo </a:t>
            </a:r>
            <a:r>
              <a:rPr lang="it-IT" i="1" dirty="0">
                <a:latin typeface="Palatino Linotype"/>
              </a:rPr>
              <a:t>significa</a:t>
            </a:r>
            <a:r>
              <a:rPr lang="it-IT" dirty="0">
                <a:latin typeface="Palatino Linotype"/>
              </a:rPr>
              <a:t> (cf. G.B. Conte – A. Barchiesi, </a:t>
            </a:r>
            <a:r>
              <a:rPr lang="it-IT" i="1" dirty="0">
                <a:latin typeface="Palatino Linotype"/>
              </a:rPr>
              <a:t>Imitazione e arte allusiva. Modi e funzioni dell’intertestualità</a:t>
            </a:r>
            <a:r>
              <a:rPr lang="it-IT" dirty="0">
                <a:latin typeface="Palatino Linotype"/>
              </a:rPr>
              <a:t>, in G. Cavallo</a:t>
            </a:r>
            <a:r>
              <a:rPr lang="it-IT" i="1" dirty="0">
                <a:latin typeface="Palatino Linotype"/>
              </a:rPr>
              <a:t> et </a:t>
            </a:r>
            <a:r>
              <a:rPr lang="it-IT" i="1" dirty="0" err="1">
                <a:latin typeface="Palatino Linotype"/>
              </a:rPr>
              <a:t>all</a:t>
            </a:r>
            <a:r>
              <a:rPr lang="it-IT" dirty="0">
                <a:latin typeface="Palatino Linotype"/>
              </a:rPr>
              <a:t>., </a:t>
            </a:r>
            <a:r>
              <a:rPr lang="it-IT" i="1" dirty="0">
                <a:latin typeface="Palatino Linotype"/>
              </a:rPr>
              <a:t>Lo spazio letterario di Roma antica</a:t>
            </a:r>
            <a:r>
              <a:rPr lang="it-IT" dirty="0">
                <a:latin typeface="Palatino Linotype"/>
              </a:rPr>
              <a:t>, V, Roma, Salerno Ed., 1989, 81-114).</a:t>
            </a:r>
          </a:p>
          <a:p>
            <a:pPr algn="just"/>
            <a:endParaRPr lang="it-IT"/>
          </a:p>
          <a:p>
            <a:endParaRPr lang="it-IT"/>
          </a:p>
          <a:p>
            <a:endParaRPr lang="it-IT"/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9338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0342" y="182881"/>
            <a:ext cx="4966424" cy="88331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b="1" cap="small" dirty="0">
                <a:solidFill>
                  <a:srgbClr val="C00000"/>
                </a:solidFill>
                <a:latin typeface="Palatino Linotype"/>
              </a:rPr>
              <a:t>Parole/nozioni-chiave del corso</a:t>
            </a:r>
            <a:endParaRPr lang="it-IT" b="1" cap="small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c</a:t>
            </a:r>
            <a:r>
              <a:rPr lang="it-IT" sz="1600">
                <a:latin typeface="Palatino Linotype"/>
              </a:rPr>
              <a:t>ontesto/contestualizzazione</a:t>
            </a:r>
          </a:p>
          <a:p>
            <a:r>
              <a:rPr lang="it-IT" sz="1600">
                <a:latin typeface="Palatino Linotype"/>
              </a:rPr>
              <a:t>Catone, Varrone, Svetonio, Quintiliano, Gellio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t</a:t>
            </a:r>
            <a:r>
              <a:rPr lang="it-IT" sz="1600">
                <a:latin typeface="Palatino Linotype"/>
              </a:rPr>
              <a:t>radizione </a:t>
            </a:r>
            <a:r>
              <a:rPr lang="it-IT" sz="1600" dirty="0">
                <a:latin typeface="Palatino Linotype"/>
              </a:rPr>
              <a:t>(arcaismo/filologismo, diretta/indiretta)</a:t>
            </a:r>
          </a:p>
          <a:p>
            <a:r>
              <a:rPr lang="it-IT" sz="1600" dirty="0">
                <a:latin typeface="Palatino Linotype"/>
              </a:rPr>
              <a:t>e</a:t>
            </a:r>
            <a:r>
              <a:rPr lang="it-IT" sz="1600">
                <a:latin typeface="Palatino Linotype"/>
              </a:rPr>
              <a:t>dizione </a:t>
            </a:r>
            <a:r>
              <a:rPr lang="it-IT" sz="1600" dirty="0">
                <a:latin typeface="Palatino Linotype"/>
              </a:rPr>
              <a:t>critica</a:t>
            </a:r>
          </a:p>
          <a:p>
            <a:r>
              <a:rPr lang="it-IT" sz="1600">
                <a:latin typeface="Palatino Linotype"/>
              </a:rPr>
              <a:t>‘secondarietà’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traduzione (</a:t>
            </a:r>
            <a:r>
              <a:rPr lang="it-IT" sz="1600" i="1" dirty="0">
                <a:latin typeface="Palatino Linotype"/>
              </a:rPr>
              <a:t>vertere</a:t>
            </a:r>
            <a:r>
              <a:rPr lang="it-IT" sz="1600" dirty="0">
                <a:latin typeface="Palatino Linotype"/>
              </a:rPr>
              <a:t> etc.)</a:t>
            </a:r>
          </a:p>
          <a:p>
            <a:r>
              <a:rPr lang="it-IT" sz="1600" i="1" dirty="0" err="1">
                <a:latin typeface="Palatino Linotype"/>
              </a:rPr>
              <a:t>imitatio</a:t>
            </a:r>
            <a:r>
              <a:rPr lang="it-IT" sz="1600" i="1" dirty="0">
                <a:latin typeface="Palatino Linotype"/>
              </a:rPr>
              <a:t>/</a:t>
            </a:r>
            <a:r>
              <a:rPr lang="it-IT" sz="1600" i="1" dirty="0" err="1">
                <a:latin typeface="Palatino Linotype"/>
              </a:rPr>
              <a:t>aemulatio</a:t>
            </a:r>
            <a:r>
              <a:rPr lang="it-IT" sz="1600" dirty="0">
                <a:latin typeface="Palatino Linotype"/>
              </a:rPr>
              <a:t>;</a:t>
            </a:r>
            <a:r>
              <a:rPr lang="it-IT" sz="1600" i="1" dirty="0">
                <a:latin typeface="Palatino Linotype"/>
              </a:rPr>
              <a:t> </a:t>
            </a:r>
            <a:r>
              <a:rPr lang="it-IT" sz="1600" dirty="0">
                <a:latin typeface="Palatino Linotype"/>
              </a:rPr>
              <a:t>arte allusiva</a:t>
            </a:r>
            <a:r>
              <a:rPr lang="it-IT" sz="1600">
                <a:latin typeface="Palatino Linotype"/>
              </a:rPr>
              <a:t>, intertestualità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ellenizzazione/romanizzazione (</a:t>
            </a:r>
            <a:r>
              <a:rPr lang="it-IT" sz="1600" i="1" dirty="0" err="1">
                <a:latin typeface="Palatino Linotype"/>
              </a:rPr>
              <a:t>Camenae</a:t>
            </a:r>
            <a:r>
              <a:rPr lang="it-IT" sz="1600">
                <a:latin typeface="Palatino Linotype"/>
              </a:rPr>
              <a:t>, saturnio, </a:t>
            </a:r>
            <a:r>
              <a:rPr lang="it-IT" sz="1600" i="1">
                <a:latin typeface="Palatino Linotype"/>
              </a:rPr>
              <a:t>vates</a:t>
            </a:r>
            <a:r>
              <a:rPr lang="it-IT" sz="1600">
                <a:latin typeface="Palatino Linotype"/>
              </a:rPr>
              <a:t> </a:t>
            </a:r>
            <a:r>
              <a:rPr lang="it-IT" sz="1600" dirty="0">
                <a:latin typeface="Palatino Linotype"/>
              </a:rPr>
              <a:t>etc.) </a:t>
            </a:r>
            <a:endParaRPr lang="it-IT" sz="1600" dirty="0">
              <a:latin typeface="Palatino Linotype" panose="02040502050505030304" pitchFamily="18" charset="0"/>
            </a:endParaRPr>
          </a:p>
          <a:p>
            <a:r>
              <a:rPr lang="it-IT" sz="1600" dirty="0">
                <a:latin typeface="Palatino Linotype"/>
              </a:rPr>
              <a:t>prosodia/metrica; nesso metro-genere</a:t>
            </a:r>
          </a:p>
          <a:p>
            <a:r>
              <a:rPr lang="it-IT" sz="1600" dirty="0">
                <a:latin typeface="Palatino Linotype"/>
              </a:rPr>
              <a:t>monumentalità, </a:t>
            </a:r>
            <a:r>
              <a:rPr lang="it-IT" sz="1600" dirty="0" err="1">
                <a:latin typeface="Palatino Linotype"/>
              </a:rPr>
              <a:t>patetizzazione</a:t>
            </a:r>
            <a:r>
              <a:rPr lang="it-IT" sz="1600" dirty="0">
                <a:latin typeface="Palatino Linotype"/>
              </a:rPr>
              <a:t>, spettacolarizzazione</a:t>
            </a:r>
          </a:p>
          <a:p>
            <a:r>
              <a:rPr lang="it-IT" sz="1600" dirty="0">
                <a:latin typeface="Palatino Linotype"/>
              </a:rPr>
              <a:t>educazione antica</a:t>
            </a:r>
          </a:p>
          <a:p>
            <a:r>
              <a:rPr lang="it-IT" sz="1600" i="1" dirty="0">
                <a:latin typeface="Palatino Linotype"/>
              </a:rPr>
              <a:t>tria nomina </a:t>
            </a:r>
            <a:r>
              <a:rPr lang="it-IT" sz="1600" dirty="0">
                <a:latin typeface="Palatino Linotype"/>
              </a:rPr>
              <a:t>(=onomastica romana)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dirty="0">
                <a:latin typeface="Palatino Linotype"/>
              </a:rPr>
              <a:t>Alessandria, grammatici alessandrini</a:t>
            </a:r>
          </a:p>
          <a:p>
            <a:r>
              <a:rPr lang="it-IT" sz="1600" dirty="0">
                <a:latin typeface="Palatino Linotype"/>
              </a:rPr>
              <a:t>poetica </a:t>
            </a:r>
            <a:r>
              <a:rPr lang="it-IT" sz="1600" dirty="0" err="1">
                <a:latin typeface="Palatino Linotype"/>
              </a:rPr>
              <a:t>callimachea</a:t>
            </a:r>
            <a:r>
              <a:rPr lang="it-IT" sz="1600" dirty="0">
                <a:latin typeface="Palatino Linotype"/>
              </a:rPr>
              <a:t>, </a:t>
            </a:r>
            <a:r>
              <a:rPr lang="it-IT" sz="1600" i="1" dirty="0" err="1">
                <a:latin typeface="Palatino Linotype"/>
              </a:rPr>
              <a:t>Aitia</a:t>
            </a:r>
            <a:endParaRPr lang="it-IT" sz="1600" i="1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brevità, raffinatezza, dottrina</a:t>
            </a:r>
          </a:p>
          <a:p>
            <a:r>
              <a:rPr lang="it-IT" sz="1600" i="1" dirty="0">
                <a:latin typeface="Palatino Linotype"/>
              </a:rPr>
              <a:t>fabula</a:t>
            </a:r>
            <a:r>
              <a:rPr lang="it-IT" sz="1600" dirty="0">
                <a:latin typeface="Palatino Linotype"/>
              </a:rPr>
              <a:t> (tipi della), </a:t>
            </a:r>
            <a:r>
              <a:rPr lang="it-IT" sz="1600" i="1" dirty="0">
                <a:latin typeface="Palatino Linotype"/>
              </a:rPr>
              <a:t>contaminatio</a:t>
            </a:r>
          </a:p>
          <a:p>
            <a:r>
              <a:rPr lang="it-IT" sz="1600" i="1" dirty="0">
                <a:latin typeface="Palatino Linotype"/>
              </a:rPr>
              <a:t>ludi</a:t>
            </a: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err="1">
                <a:latin typeface="Palatino Linotype"/>
              </a:rPr>
              <a:t>callimachismo</a:t>
            </a:r>
            <a:r>
              <a:rPr lang="it-IT" sz="1600">
                <a:latin typeface="Palatino Linotype"/>
              </a:rPr>
              <a:t> romano; mito delle età (Esiodo, Arato)</a:t>
            </a:r>
            <a:endParaRPr lang="it-IT" sz="1600" dirty="0">
              <a:latin typeface="Palatino Linotype"/>
            </a:endParaRPr>
          </a:p>
          <a:p>
            <a:r>
              <a:rPr lang="it-IT" sz="1600">
                <a:latin typeface="Palatino Linotype"/>
              </a:rPr>
              <a:t>epillio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esametro </a:t>
            </a:r>
            <a:r>
              <a:rPr lang="it-IT" sz="1600" dirty="0" err="1">
                <a:latin typeface="Palatino Linotype"/>
              </a:rPr>
              <a:t>spondiaco</a:t>
            </a:r>
            <a:endParaRPr lang="it-IT" sz="1600">
              <a:latin typeface="Palatino Linotype"/>
            </a:endParaRPr>
          </a:p>
          <a:p>
            <a:r>
              <a:rPr lang="it-IT" sz="1600" i="1" dirty="0" err="1">
                <a:latin typeface="Palatino Linotype"/>
              </a:rPr>
              <a:t>liber</a:t>
            </a:r>
            <a:r>
              <a:rPr lang="it-IT" sz="1600" i="1" dirty="0">
                <a:latin typeface="Palatino Linotype"/>
              </a:rPr>
              <a:t> </a:t>
            </a:r>
            <a:r>
              <a:rPr lang="it-IT" sz="1600" i="1" dirty="0" err="1">
                <a:latin typeface="Palatino Linotype"/>
              </a:rPr>
              <a:t>Catullianus</a:t>
            </a:r>
            <a:r>
              <a:rPr lang="it-IT" sz="1600" dirty="0">
                <a:latin typeface="Palatino Linotype"/>
              </a:rPr>
              <a:t>, autore/editore</a:t>
            </a:r>
          </a:p>
          <a:p>
            <a:r>
              <a:rPr lang="it-IT" sz="1600">
                <a:latin typeface="Palatino Linotype"/>
              </a:rPr>
              <a:t>libro antico, giambo</a:t>
            </a:r>
            <a:r>
              <a:rPr lang="it-IT" sz="1600" dirty="0">
                <a:latin typeface="Palatino Linotype"/>
              </a:rPr>
              <a:t>, Ipponatte</a:t>
            </a:r>
          </a:p>
          <a:p>
            <a:endParaRPr lang="it-IT" sz="1600"/>
          </a:p>
          <a:p>
            <a:endParaRPr lang="it-IT" sz="1600"/>
          </a:p>
          <a:p>
            <a:endParaRPr lang="it-IT" sz="1600"/>
          </a:p>
          <a:p>
            <a:endParaRPr lang="it-IT" sz="1600"/>
          </a:p>
          <a:p>
            <a:endParaRPr lang="it-IT" sz="1600"/>
          </a:p>
          <a:p>
            <a:endParaRPr lang="it-IT"/>
          </a:p>
          <a:p>
            <a:endParaRPr lang="it-IT"/>
          </a:p>
          <a:p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5146766" y="418011"/>
            <a:ext cx="3840480" cy="67710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it-IT" sz="1600">
                <a:latin typeface="Palatino Linotype"/>
              </a:rPr>
              <a:t>Aspetto verbale, incoativi, frequentativi</a:t>
            </a:r>
            <a:endParaRPr lang="it-IT" sz="1600" dirty="0">
              <a:latin typeface="Palatino Linotype"/>
            </a:endParaRPr>
          </a:p>
          <a:p>
            <a:r>
              <a:rPr lang="it-IT" sz="1600">
                <a:latin typeface="Palatino Linotype"/>
              </a:rPr>
              <a:t>struttura (del poema, del libro)</a:t>
            </a:r>
            <a:endParaRPr lang="it-IT"/>
          </a:p>
          <a:p>
            <a:r>
              <a:rPr lang="it-IT" sz="1600" dirty="0">
                <a:latin typeface="Palatino Linotype"/>
              </a:rPr>
              <a:t>prologo, proemio</a:t>
            </a:r>
          </a:p>
          <a:p>
            <a:r>
              <a:rPr lang="it-IT" sz="1600" dirty="0">
                <a:latin typeface="Palatino Linotype"/>
              </a:rPr>
              <a:t>tema e variazione</a:t>
            </a:r>
          </a:p>
          <a:p>
            <a:r>
              <a:rPr lang="it-IT" sz="1600" i="1">
                <a:latin typeface="Palatino Linotype"/>
              </a:rPr>
              <a:t>urbs capta, excidium urbis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pietà e paura, peripezia</a:t>
            </a:r>
            <a:r>
              <a:rPr lang="it-IT" sz="1600">
                <a:latin typeface="Palatino Linotype"/>
              </a:rPr>
              <a:t>/riconoscimento</a:t>
            </a:r>
            <a:endParaRPr lang="it-IT" sz="1600" dirty="0">
              <a:latin typeface="Palatino Linotype"/>
            </a:endParaRPr>
          </a:p>
          <a:p>
            <a:r>
              <a:rPr lang="it-IT" sz="1600">
                <a:latin typeface="Palatino Linotype"/>
              </a:rPr>
              <a:t>Elio Donato, Servio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‘enciclopedismo’ virgiliano</a:t>
            </a:r>
          </a:p>
          <a:p>
            <a:endParaRPr lang="it-IT" sz="1600" dirty="0">
              <a:latin typeface="Palatino Linotype" panose="02040502050505030304" pitchFamily="18" charset="0"/>
            </a:endParaRPr>
          </a:p>
          <a:p>
            <a:r>
              <a:rPr lang="it-IT" sz="1600" dirty="0">
                <a:latin typeface="Palatino Linotype"/>
              </a:rPr>
              <a:t>lirica</a:t>
            </a:r>
          </a:p>
          <a:p>
            <a:r>
              <a:rPr lang="it-IT" sz="1600" i="1" dirty="0" err="1">
                <a:latin typeface="Palatino Linotype"/>
              </a:rPr>
              <a:t>Priamel</a:t>
            </a:r>
            <a:endParaRPr lang="it-IT" sz="1600" i="1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canone, classico</a:t>
            </a:r>
          </a:p>
          <a:p>
            <a:r>
              <a:rPr lang="it-IT" sz="1600" i="1" err="1">
                <a:latin typeface="Palatino Linotype"/>
              </a:rPr>
              <a:t>lyrici</a:t>
            </a:r>
            <a:r>
              <a:rPr lang="it-IT" sz="1600" i="1">
                <a:latin typeface="Palatino Linotype"/>
              </a:rPr>
              <a:t> vates</a:t>
            </a:r>
          </a:p>
          <a:p>
            <a:r>
              <a:rPr lang="it-IT" sz="1600" i="1" dirty="0" err="1">
                <a:latin typeface="Palatino Linotype"/>
              </a:rPr>
              <a:t>primus</a:t>
            </a:r>
            <a:r>
              <a:rPr lang="it-IT" sz="1600" i="1" dirty="0">
                <a:latin typeface="Palatino Linotype"/>
              </a:rPr>
              <a:t> ego</a:t>
            </a:r>
          </a:p>
          <a:p>
            <a:r>
              <a:rPr lang="it-IT" sz="1600">
                <a:latin typeface="Palatino Linotype"/>
              </a:rPr>
              <a:t>epodo/i</a:t>
            </a:r>
            <a:endParaRPr lang="it-IT" sz="1600" dirty="0">
              <a:latin typeface="Palatino Linotype"/>
            </a:endParaRPr>
          </a:p>
          <a:p>
            <a:r>
              <a:rPr lang="it-IT" sz="1600" dirty="0">
                <a:latin typeface="Palatino Linotype"/>
              </a:rPr>
              <a:t>metodo</a:t>
            </a:r>
          </a:p>
          <a:p>
            <a:r>
              <a:rPr lang="it-IT" sz="1600" i="1" dirty="0">
                <a:latin typeface="Palatino Linotype"/>
              </a:rPr>
              <a:t>callida </a:t>
            </a:r>
            <a:r>
              <a:rPr lang="it-IT" sz="1600" i="1" dirty="0" err="1">
                <a:latin typeface="Palatino Linotype"/>
              </a:rPr>
              <a:t>iunctura</a:t>
            </a:r>
            <a:endParaRPr lang="it-IT" sz="1600" i="1">
              <a:latin typeface="Palatino Linotype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  <a:p>
            <a:r>
              <a:rPr lang="it-IT" sz="1600" dirty="0">
                <a:latin typeface="Palatino Linotype"/>
              </a:rPr>
              <a:t>Seneca </a:t>
            </a:r>
            <a:r>
              <a:rPr lang="it-IT" sz="1600">
                <a:latin typeface="Palatino Linotype"/>
              </a:rPr>
              <a:t>il Vecchio</a:t>
            </a:r>
            <a:endParaRPr lang="it-IT" sz="1600" dirty="0">
              <a:latin typeface="Palatino Linotype" panose="02040502050505030304" pitchFamily="18" charset="0"/>
            </a:endParaRPr>
          </a:p>
          <a:p>
            <a:r>
              <a:rPr lang="it-IT" sz="1600" dirty="0">
                <a:ea typeface="+mn-lt"/>
                <a:cs typeface="+mn-lt"/>
              </a:rPr>
              <a:t>(</a:t>
            </a:r>
            <a:r>
              <a:rPr lang="it-IT" sz="1600" dirty="0" err="1">
                <a:ea typeface="+mn-lt"/>
                <a:cs typeface="+mn-lt"/>
              </a:rPr>
              <a:t>σφρ</a:t>
            </a:r>
            <a:r>
              <a:rPr lang="it-IT" sz="1600" dirty="0">
                <a:ea typeface="+mn-lt"/>
                <a:cs typeface="+mn-lt"/>
              </a:rPr>
              <a:t>α</a:t>
            </a:r>
            <a:r>
              <a:rPr lang="it-IT" sz="1600" dirty="0" err="1">
                <a:ea typeface="+mn-lt"/>
                <a:cs typeface="+mn-lt"/>
              </a:rPr>
              <a:t>γίς</a:t>
            </a:r>
            <a:r>
              <a:rPr lang="it-IT" sz="1600">
                <a:latin typeface="Palatino Linotype"/>
              </a:rPr>
              <a:t>) sphragh</a:t>
            </a:r>
            <a:r>
              <a:rPr lang="it-IT" sz="1600">
                <a:latin typeface="Palatino Linotype"/>
                <a:cs typeface="Calibri"/>
              </a:rPr>
              <a:t>ís</a:t>
            </a:r>
            <a:endParaRPr lang="it-IT" sz="1600" i="1" dirty="0">
              <a:latin typeface="Palatino Linotype"/>
              <a:cs typeface="Calibri"/>
            </a:endParaRPr>
          </a:p>
          <a:p>
            <a:endParaRPr lang="it-IT" sz="1600" i="1">
              <a:solidFill>
                <a:srgbClr val="00B050"/>
              </a:solidFill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endParaRPr lang="it-IT" sz="1600" dirty="0">
              <a:latin typeface="Palatino Linotype"/>
              <a:cs typeface="Calibri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  <a:p>
            <a:endParaRPr lang="it-IT" sz="1600">
              <a:latin typeface="Palatino Linotype" panose="02040502050505030304" pitchFamily="18" charset="0"/>
            </a:endParaRP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6281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AA6BCE7-E7EF-480B-8C24-59E60C22C74C}"/>
              </a:ext>
            </a:extLst>
          </p:cNvPr>
          <p:cNvSpPr txBox="1"/>
          <p:nvPr/>
        </p:nvSpPr>
        <p:spPr>
          <a:xfrm>
            <a:off x="352425" y="304800"/>
            <a:ext cx="810577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/>
              <a:t>Modalità di verifica dell'apprendimento</a:t>
            </a:r>
          </a:p>
          <a:p>
            <a:pPr algn="just"/>
            <a:r>
              <a:rPr lang="it-IT"/>
              <a:t>L’esame sarà orale, consisterà in un colloquio e mirerà ad accertare le conoscenze e competenze acquisite in relazione agli obiettivi sopra delineati attraverso la partecipazione alle lezioni e lo studio individuale. La prova si articolerà </a:t>
            </a:r>
            <a:r>
              <a:rPr lang="it-IT">
                <a:solidFill>
                  <a:srgbClr val="C00000"/>
                </a:solidFill>
              </a:rPr>
              <a:t>in due fasi</a:t>
            </a:r>
            <a:r>
              <a:rPr lang="it-IT"/>
              <a:t>: </a:t>
            </a:r>
            <a:r>
              <a:rPr lang="it-IT">
                <a:solidFill>
                  <a:srgbClr val="C00000"/>
                </a:solidFill>
              </a:rPr>
              <a:t>(a) </a:t>
            </a:r>
            <a:r>
              <a:rPr lang="it-IT"/>
              <a:t>nella prima si accerteranno le conoscenze di </a:t>
            </a:r>
            <a:r>
              <a:rPr lang="it-IT">
                <a:solidFill>
                  <a:srgbClr val="C00000"/>
                </a:solidFill>
              </a:rPr>
              <a:t>storia della letteratura latina</a:t>
            </a:r>
            <a:r>
              <a:rPr lang="it-IT"/>
              <a:t>; </a:t>
            </a:r>
            <a:r>
              <a:rPr lang="it-IT">
                <a:solidFill>
                  <a:srgbClr val="C00000"/>
                </a:solidFill>
              </a:rPr>
              <a:t>(b) </a:t>
            </a:r>
            <a:r>
              <a:rPr lang="it-IT"/>
              <a:t>nella seconda la capacità di leggere correttamente, tradurre e commentare, sul piano linguistico, stilistico e letterario, uno o più tra i </a:t>
            </a:r>
            <a:r>
              <a:rPr lang="it-IT">
                <a:solidFill>
                  <a:srgbClr val="C00000"/>
                </a:solidFill>
              </a:rPr>
              <a:t>testi</a:t>
            </a:r>
            <a:r>
              <a:rPr lang="it-IT"/>
              <a:t> in programma. Una valutazione di sufficienza (18/30) sarà raggiunta se… (vd. Syllabus)</a:t>
            </a:r>
          </a:p>
          <a:p>
            <a:pPr algn="just"/>
            <a:endParaRPr lang="it-IT"/>
          </a:p>
          <a:p>
            <a:pPr algn="just"/>
            <a:r>
              <a:rPr lang="it-IT" b="1"/>
              <a:t>Esempi di quesiti abbinati </a:t>
            </a:r>
            <a:r>
              <a:rPr lang="it-IT"/>
              <a:t>(</a:t>
            </a:r>
            <a:r>
              <a:rPr lang="it-IT" b="1">
                <a:solidFill>
                  <a:srgbClr val="C00000"/>
                </a:solidFill>
              </a:rPr>
              <a:t>a</a:t>
            </a:r>
            <a:r>
              <a:rPr lang="it-IT"/>
              <a:t> + </a:t>
            </a:r>
            <a:r>
              <a:rPr lang="it-IT" b="1">
                <a:solidFill>
                  <a:srgbClr val="C00000"/>
                </a:solidFill>
              </a:rPr>
              <a:t>b</a:t>
            </a:r>
            <a:r>
              <a:rPr lang="it-IT"/>
              <a:t>):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</a:t>
            </a:r>
            <a:r>
              <a:rPr lang="it-IT"/>
              <a:t> Plauto: l’evoluzione del teatro greco; </a:t>
            </a:r>
            <a:r>
              <a:rPr lang="it-IT">
                <a:solidFill>
                  <a:srgbClr val="C00000"/>
                </a:solidFill>
              </a:rPr>
              <a:t>(b)</a:t>
            </a:r>
            <a:r>
              <a:rPr lang="it-IT"/>
              <a:t> lettura e commento del prologo della </a:t>
            </a:r>
            <a:r>
              <a:rPr lang="it-IT" i="1"/>
              <a:t>Medea</a:t>
            </a:r>
            <a:r>
              <a:rPr lang="it-IT"/>
              <a:t> di Ennio [commento: </a:t>
            </a:r>
            <a:r>
              <a:rPr lang="it-IT" i="1"/>
              <a:t>uertere</a:t>
            </a:r>
            <a:r>
              <a:rPr lang="it-IT"/>
              <a:t>]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</a:t>
            </a:r>
            <a:r>
              <a:rPr lang="it-IT"/>
              <a:t> L’elegia a Roma: Properzio; </a:t>
            </a:r>
            <a:r>
              <a:rPr lang="it-IT">
                <a:solidFill>
                  <a:srgbClr val="C00000"/>
                </a:solidFill>
              </a:rPr>
              <a:t>(b)</a:t>
            </a:r>
            <a:r>
              <a:rPr lang="it-IT"/>
              <a:t> lettura e commento di Catullo 1 [commento: libro   antico]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</a:t>
            </a:r>
            <a:r>
              <a:rPr lang="it-IT"/>
              <a:t> L’età augustea: politica e cultura; </a:t>
            </a:r>
            <a:r>
              <a:rPr lang="it-IT">
                <a:solidFill>
                  <a:srgbClr val="C00000"/>
                </a:solidFill>
              </a:rPr>
              <a:t>(b)</a:t>
            </a:r>
            <a:r>
              <a:rPr lang="it-IT"/>
              <a:t> lettura e commento del finale delle </a:t>
            </a:r>
            <a:r>
              <a:rPr lang="it-IT" i="1"/>
              <a:t>Metamorfosi</a:t>
            </a:r>
            <a:r>
              <a:rPr lang="it-IT"/>
              <a:t> di Ovidio [commento: quali testi sottesi]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</a:t>
            </a:r>
            <a:r>
              <a:rPr lang="it-IT"/>
              <a:t> La letteratura di età neroniana: Lucano; </a:t>
            </a:r>
            <a:r>
              <a:rPr lang="it-IT">
                <a:solidFill>
                  <a:srgbClr val="C00000"/>
                </a:solidFill>
              </a:rPr>
              <a:t>(b)</a:t>
            </a:r>
            <a:r>
              <a:rPr lang="it-IT"/>
              <a:t> lettura e commento di Virgilio, </a:t>
            </a:r>
            <a:r>
              <a:rPr lang="it-IT" i="1"/>
              <a:t>Aen</a:t>
            </a:r>
            <a:r>
              <a:rPr lang="it-IT"/>
              <a:t>. II      554-558 (morte di Priamo) [commento: struttura del libro; Lucano imitatore del passo virgiliano]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</a:t>
            </a:r>
            <a:r>
              <a:rPr lang="it-IT"/>
              <a:t> Tacito e il genere storiografico; </a:t>
            </a:r>
            <a:r>
              <a:rPr lang="it-IT">
                <a:solidFill>
                  <a:srgbClr val="C00000"/>
                </a:solidFill>
              </a:rPr>
              <a:t>(b)</a:t>
            </a:r>
            <a:r>
              <a:rPr lang="it-IT"/>
              <a:t> lettura e commento di Livio I 29 [commento: il tema dell’</a:t>
            </a:r>
            <a:r>
              <a:rPr lang="it-IT" i="1"/>
              <a:t>excidium urbis </a:t>
            </a:r>
            <a:r>
              <a:rPr lang="it-IT"/>
              <a:t>nell’</a:t>
            </a:r>
            <a:r>
              <a:rPr lang="it-IT" i="1"/>
              <a:t>Eneide</a:t>
            </a:r>
            <a:r>
              <a:rPr lang="it-IT"/>
              <a:t>]</a:t>
            </a:r>
          </a:p>
          <a:p>
            <a:pPr algn="just"/>
            <a:r>
              <a:rPr lang="it-IT">
                <a:solidFill>
                  <a:srgbClr val="C00000"/>
                </a:solidFill>
              </a:rPr>
              <a:t>(a) </a:t>
            </a:r>
            <a:r>
              <a:rPr lang="it-IT"/>
              <a:t>L’età di Adriano e degli Antonini: Frontone;</a:t>
            </a:r>
            <a:r>
              <a:rPr lang="it-IT">
                <a:solidFill>
                  <a:srgbClr val="C00000"/>
                </a:solidFill>
              </a:rPr>
              <a:t> (b) </a:t>
            </a:r>
            <a:r>
              <a:rPr lang="it-IT"/>
              <a:t>Lettura di Enn. ann. VII i, vv. 206-207 Skutsch [commento: novità introdotte da Ennio nell’epos latino]</a:t>
            </a:r>
          </a:p>
          <a:p>
            <a:pPr marL="342900" indent="-342900" algn="just">
              <a:buAutoNum type="alphaLcParenBoth"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756994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04A9EFAEE1B464F907C7C8B2400EE62" ma:contentTypeVersion="6" ma:contentTypeDescription="Creare un nuovo documento." ma:contentTypeScope="" ma:versionID="6287a6849e0f39582d223510c9330d40">
  <xsd:schema xmlns:xsd="http://www.w3.org/2001/XMLSchema" xmlns:xs="http://www.w3.org/2001/XMLSchema" xmlns:p="http://schemas.microsoft.com/office/2006/metadata/properties" xmlns:ns2="b6d4cfcd-6adc-4b9b-bbf5-75383dd14b89" xmlns:ns3="60383a87-4040-438e-bc2d-461d16e9a74c" targetNamespace="http://schemas.microsoft.com/office/2006/metadata/properties" ma:root="true" ma:fieldsID="0b758f6f32c8ca72d296116db36f29b5" ns2:_="" ns3:_="">
    <xsd:import namespace="b6d4cfcd-6adc-4b9b-bbf5-75383dd14b89"/>
    <xsd:import namespace="60383a87-4040-438e-bc2d-461d16e9a74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4cfcd-6adc-4b9b-bbf5-75383dd14b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83a87-4040-438e-bc2d-461d16e9a74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B04DA4-4C8D-47C4-934A-7E4148CE6F9B}"/>
</file>

<file path=customXml/itemProps2.xml><?xml version="1.0" encoding="utf-8"?>
<ds:datastoreItem xmlns:ds="http://schemas.openxmlformats.org/officeDocument/2006/customXml" ds:itemID="{A01FBC3B-341A-4728-A3DB-29140C6854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2ABE14-360F-4A80-8D69-50F5628D508A}">
  <ds:schemaRefs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f6f665cf-f97f-441c-b0e0-b4a572ddd3cd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7038</TotalTime>
  <Words>884</Words>
  <Application>Microsoft Office PowerPoint</Application>
  <PresentationFormat>Presentazione su schermo (4:3)</PresentationFormat>
  <Paragraphs>94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Base</vt:lpstr>
      <vt:lpstr>Lingua e letteratura Latina  Arte Allusiva/Intertestualità, Parole chiave, Guida alla Prova d’Esame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Fernandelli</dc:creator>
  <cp:lastModifiedBy>FERNANDELLI MARCO</cp:lastModifiedBy>
  <cp:revision>121</cp:revision>
  <dcterms:created xsi:type="dcterms:W3CDTF">2020-06-09T14:20:10Z</dcterms:created>
  <dcterms:modified xsi:type="dcterms:W3CDTF">2023-06-01T11:26:54Z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0x010100904A9EFAEE1B464F907C7C8B2400EE62</vt:lpwstr>
  </property>
</Properties>
</file>