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5" r:id="rId6"/>
    <p:sldId id="277" r:id="rId7"/>
    <p:sldId id="273" r:id="rId8"/>
    <p:sldId id="266" r:id="rId9"/>
    <p:sldId id="274" r:id="rId10"/>
    <p:sldId id="265" r:id="rId11"/>
    <p:sldId id="259" r:id="rId12"/>
    <p:sldId id="260" r:id="rId13"/>
    <p:sldId id="269" r:id="rId14"/>
    <p:sldId id="262" r:id="rId15"/>
    <p:sldId id="263" r:id="rId16"/>
    <p:sldId id="261" r:id="rId17"/>
    <p:sldId id="264" r:id="rId18"/>
    <p:sldId id="267" r:id="rId19"/>
    <p:sldId id="268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9210D-1F7E-4230-B54C-881D7C6BAB9A}" v="49" dt="2022-04-13T06:00:54.877"/>
    <p1510:client id="{3CECE311-D5BF-4CEB-BAD6-283E56390154}" v="3" dt="2022-04-07T05:07:44.534"/>
    <p1510:client id="{47E18B7C-E8CE-41AA-9430-DB9624ECC212}" v="36" dt="2022-04-06T05:02:44.757"/>
    <p1510:client id="{9645780E-43E2-4CCC-B258-C27BF5D4082B}" v="424" dt="2023-03-30T09:52:56.268"/>
    <p1510:client id="{B3C12CB7-90F9-4ED5-8B75-0F31CB3F6395}" v="24" dt="2023-03-31T11:32:26.297"/>
    <p1510:client id="{D6A2F23E-A483-478C-9C70-A55C805DDB0B}" v="339" dt="2022-04-07T05:33:25.943"/>
    <p1510:client id="{E15FFD9A-FFF2-4DC3-A5AE-5A6A2E850CBB}" v="1" dt="2021-06-02T16:44:35.435"/>
    <p1510:client id="{E21A044D-688E-49E1-A66B-35CC85042452}" v="7" dt="2023-03-28T08:02:59.676"/>
    <p1510:client id="{E4FA161E-267B-490C-89C2-A3BDF705B5DC}" v="2" dt="2023-03-31T13:38:53.306"/>
    <p1510:client id="{F240BB2F-69B0-4E70-A985-E64C0B2AE812}" v="260" dt="2022-04-06T06:12:25.794"/>
    <p1510:client id="{FD110040-4145-4982-80CD-C4F61E85E227}" v="7" dt="2023-06-09T15:22:23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LLI MARCO" userId="S::8036@ds.units.it::a6151164-0b2c-4e6b-b73d-5c6967b9ac01" providerId="AD" clId="Web-{9645780E-43E2-4CCC-B258-C27BF5D4082B}"/>
    <pc:docChg chg="modSld">
      <pc:chgData name="FERNANDELLI MARCO" userId="S::8036@ds.units.it::a6151164-0b2c-4e6b-b73d-5c6967b9ac01" providerId="AD" clId="Web-{9645780E-43E2-4CCC-B258-C27BF5D4082B}" dt="2023-03-30T09:52:56.268" v="217" actId="20577"/>
      <pc:docMkLst>
        <pc:docMk/>
      </pc:docMkLst>
      <pc:sldChg chg="addSp delSp modSp">
        <pc:chgData name="FERNANDELLI MARCO" userId="S::8036@ds.units.it::a6151164-0b2c-4e6b-b73d-5c6967b9ac01" providerId="AD" clId="Web-{9645780E-43E2-4CCC-B258-C27BF5D4082B}" dt="2023-03-30T09:52:56.268" v="217" actId="20577"/>
        <pc:sldMkLst>
          <pc:docMk/>
          <pc:sldMk cId="2012556599" sldId="265"/>
        </pc:sldMkLst>
        <pc:spChg chg="add del mod">
          <ac:chgData name="FERNANDELLI MARCO" userId="S::8036@ds.units.it::a6151164-0b2c-4e6b-b73d-5c6967b9ac01" providerId="AD" clId="Web-{9645780E-43E2-4CCC-B258-C27BF5D4082B}" dt="2023-03-30T09:52:56.268" v="217" actId="20577"/>
          <ac:spMkLst>
            <pc:docMk/>
            <pc:sldMk cId="2012556599" sldId="265"/>
            <ac:spMk id="2" creationId="{00000000-0000-0000-0000-000000000000}"/>
          </ac:spMkLst>
        </pc:spChg>
      </pc:sldChg>
    </pc:docChg>
  </pc:docChgLst>
  <pc:docChgLst>
    <pc:chgData name="FERNANDELLI MARCO" userId="S::8036@ds.units.it::a6151164-0b2c-4e6b-b73d-5c6967b9ac01" providerId="AD" clId="Web-{B3C12CB7-90F9-4ED5-8B75-0F31CB3F6395}"/>
    <pc:docChg chg="modSld">
      <pc:chgData name="FERNANDELLI MARCO" userId="S::8036@ds.units.it::a6151164-0b2c-4e6b-b73d-5c6967b9ac01" providerId="AD" clId="Web-{B3C12CB7-90F9-4ED5-8B75-0F31CB3F6395}" dt="2023-03-31T11:32:26.282" v="12" actId="20577"/>
      <pc:docMkLst>
        <pc:docMk/>
      </pc:docMkLst>
      <pc:sldChg chg="modSp">
        <pc:chgData name="FERNANDELLI MARCO" userId="S::8036@ds.units.it::a6151164-0b2c-4e6b-b73d-5c6967b9ac01" providerId="AD" clId="Web-{B3C12CB7-90F9-4ED5-8B75-0F31CB3F6395}" dt="2023-03-31T11:31:34.812" v="2" actId="20577"/>
        <pc:sldMkLst>
          <pc:docMk/>
          <pc:sldMk cId="3022455365" sldId="261"/>
        </pc:sldMkLst>
        <pc:spChg chg="mod">
          <ac:chgData name="FERNANDELLI MARCO" userId="S::8036@ds.units.it::a6151164-0b2c-4e6b-b73d-5c6967b9ac01" providerId="AD" clId="Web-{B3C12CB7-90F9-4ED5-8B75-0F31CB3F6395}" dt="2023-03-31T11:31:34.812" v="2" actId="20577"/>
          <ac:spMkLst>
            <pc:docMk/>
            <pc:sldMk cId="3022455365" sldId="261"/>
            <ac:spMk id="2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B3C12CB7-90F9-4ED5-8B75-0F31CB3F6395}" dt="2023-03-31T11:32:26.282" v="12" actId="20577"/>
        <pc:sldMkLst>
          <pc:docMk/>
          <pc:sldMk cId="3096543098" sldId="264"/>
        </pc:sldMkLst>
        <pc:spChg chg="mod">
          <ac:chgData name="FERNANDELLI MARCO" userId="S::8036@ds.units.it::a6151164-0b2c-4e6b-b73d-5c6967b9ac01" providerId="AD" clId="Web-{B3C12CB7-90F9-4ED5-8B75-0F31CB3F6395}" dt="2023-03-31T11:32:26.282" v="12" actId="20577"/>
          <ac:spMkLst>
            <pc:docMk/>
            <pc:sldMk cId="3096543098" sldId="264"/>
            <ac:spMk id="2" creationId="{00000000-0000-0000-0000-000000000000}"/>
          </ac:spMkLst>
        </pc:spChg>
      </pc:sldChg>
    </pc:docChg>
  </pc:docChgLst>
  <pc:docChgLst>
    <pc:chgData name="FERNANDELLI MARCO" userId="S::8036@ds.units.it::a6151164-0b2c-4e6b-b73d-5c6967b9ac01" providerId="AD" clId="Web-{3CECE311-D5BF-4CEB-BAD6-283E56390154}"/>
    <pc:docChg chg="addSld modSld">
      <pc:chgData name="FERNANDELLI MARCO" userId="S::8036@ds.units.it::a6151164-0b2c-4e6b-b73d-5c6967b9ac01" providerId="AD" clId="Web-{3CECE311-D5BF-4CEB-BAD6-283E56390154}" dt="2022-04-07T05:07:44.534" v="3" actId="1076"/>
      <pc:docMkLst>
        <pc:docMk/>
      </pc:docMkLst>
      <pc:sldChg chg="addSp modSp new">
        <pc:chgData name="FERNANDELLI MARCO" userId="S::8036@ds.units.it::a6151164-0b2c-4e6b-b73d-5c6967b9ac01" providerId="AD" clId="Web-{3CECE311-D5BF-4CEB-BAD6-283E56390154}" dt="2022-04-07T05:07:44.534" v="3" actId="1076"/>
        <pc:sldMkLst>
          <pc:docMk/>
          <pc:sldMk cId="4135424498" sldId="276"/>
        </pc:sldMkLst>
        <pc:spChg chg="add mod">
          <ac:chgData name="FERNANDELLI MARCO" userId="S::8036@ds.units.it::a6151164-0b2c-4e6b-b73d-5c6967b9ac01" providerId="AD" clId="Web-{3CECE311-D5BF-4CEB-BAD6-283E56390154}" dt="2022-04-07T05:07:44.534" v="3" actId="1076"/>
          <ac:spMkLst>
            <pc:docMk/>
            <pc:sldMk cId="4135424498" sldId="276"/>
            <ac:spMk id="2" creationId="{F5645A73-96F1-683A-8A07-61BD3E315BF1}"/>
          </ac:spMkLst>
        </pc:spChg>
      </pc:sldChg>
    </pc:docChg>
  </pc:docChgLst>
  <pc:docChgLst>
    <pc:chgData name="PATRONAGGIO SARA [LE0700314]" userId="S::s259269@ds.units.it::97a2a2ed-316e-409f-8d0c-4f0a71572b08" providerId="AD" clId="Web-{E15FFD9A-FFF2-4DC3-A5AE-5A6A2E850CBB}"/>
    <pc:docChg chg="sldOrd">
      <pc:chgData name="PATRONAGGIO SARA [LE0700314]" userId="S::s259269@ds.units.it::97a2a2ed-316e-409f-8d0c-4f0a71572b08" providerId="AD" clId="Web-{E15FFD9A-FFF2-4DC3-A5AE-5A6A2E850CBB}" dt="2021-06-02T16:44:35.435" v="0"/>
      <pc:docMkLst>
        <pc:docMk/>
      </pc:docMkLst>
      <pc:sldChg chg="ord">
        <pc:chgData name="PATRONAGGIO SARA [LE0700314]" userId="S::s259269@ds.units.it::97a2a2ed-316e-409f-8d0c-4f0a71572b08" providerId="AD" clId="Web-{E15FFD9A-FFF2-4DC3-A5AE-5A6A2E850CBB}" dt="2021-06-02T16:44:35.435" v="0"/>
        <pc:sldMkLst>
          <pc:docMk/>
          <pc:sldMk cId="3264147920" sldId="268"/>
        </pc:sldMkLst>
      </pc:sldChg>
    </pc:docChg>
  </pc:docChgLst>
  <pc:docChgLst>
    <pc:chgData name="FRATI VERONICA [LE0700533]" userId="S::s286728@ds.units.it::b699c765-f072-4fcd-a352-ba7ba455a347" providerId="AD" clId="Web-{E4FA161E-267B-490C-89C2-A3BDF705B5DC}"/>
    <pc:docChg chg="modSld">
      <pc:chgData name="FRATI VERONICA [LE0700533]" userId="S::s286728@ds.units.it::b699c765-f072-4fcd-a352-ba7ba455a347" providerId="AD" clId="Web-{E4FA161E-267B-490C-89C2-A3BDF705B5DC}" dt="2023-03-31T13:38:53.306" v="1"/>
      <pc:docMkLst>
        <pc:docMk/>
      </pc:docMkLst>
      <pc:sldChg chg="mod modShow">
        <pc:chgData name="FRATI VERONICA [LE0700533]" userId="S::s286728@ds.units.it::b699c765-f072-4fcd-a352-ba7ba455a347" providerId="AD" clId="Web-{E4FA161E-267B-490C-89C2-A3BDF705B5DC}" dt="2023-03-31T13:38:53.306" v="1"/>
        <pc:sldMkLst>
          <pc:docMk/>
          <pc:sldMk cId="3096543098" sldId="264"/>
        </pc:sldMkLst>
      </pc:sldChg>
    </pc:docChg>
  </pc:docChgLst>
  <pc:docChgLst>
    <pc:chgData name="FERNANDELLI MARCO" userId="S::8036@ds.units.it::a6151164-0b2c-4e6b-b73d-5c6967b9ac01" providerId="AD" clId="Web-{E21A044D-688E-49E1-A66B-35CC85042452}"/>
    <pc:docChg chg="modSld">
      <pc:chgData name="FERNANDELLI MARCO" userId="S::8036@ds.units.it::a6151164-0b2c-4e6b-b73d-5c6967b9ac01" providerId="AD" clId="Web-{E21A044D-688E-49E1-A66B-35CC85042452}" dt="2023-03-28T08:02:59.676" v="2" actId="20577"/>
      <pc:docMkLst>
        <pc:docMk/>
      </pc:docMkLst>
      <pc:sldChg chg="modSp">
        <pc:chgData name="FERNANDELLI MARCO" userId="S::8036@ds.units.it::a6151164-0b2c-4e6b-b73d-5c6967b9ac01" providerId="AD" clId="Web-{E21A044D-688E-49E1-A66B-35CC85042452}" dt="2023-03-28T08:02:59.676" v="2" actId="20577"/>
        <pc:sldMkLst>
          <pc:docMk/>
          <pc:sldMk cId="2012556599" sldId="265"/>
        </pc:sldMkLst>
        <pc:spChg chg="mod">
          <ac:chgData name="FERNANDELLI MARCO" userId="S::8036@ds.units.it::a6151164-0b2c-4e6b-b73d-5c6967b9ac01" providerId="AD" clId="Web-{E21A044D-688E-49E1-A66B-35CC85042452}" dt="2023-03-28T08:02:59.676" v="2" actId="20577"/>
          <ac:spMkLst>
            <pc:docMk/>
            <pc:sldMk cId="2012556599" sldId="265"/>
            <ac:spMk id="2" creationId="{00000000-0000-0000-0000-000000000000}"/>
          </ac:spMkLst>
        </pc:spChg>
      </pc:sldChg>
    </pc:docChg>
  </pc:docChgLst>
  <pc:docChgLst>
    <pc:chgData name="FERNANDELLI MARCO" userId="S::8036@ds.units.it::a6151164-0b2c-4e6b-b73d-5c6967b9ac01" providerId="AD" clId="Web-{47E18B7C-E8CE-41AA-9430-DB9624ECC212}"/>
    <pc:docChg chg="modSld">
      <pc:chgData name="FERNANDELLI MARCO" userId="S::8036@ds.units.it::a6151164-0b2c-4e6b-b73d-5c6967b9ac01" providerId="AD" clId="Web-{47E18B7C-E8CE-41AA-9430-DB9624ECC212}" dt="2022-04-06T05:02:44.742" v="19" actId="20577"/>
      <pc:docMkLst>
        <pc:docMk/>
      </pc:docMkLst>
      <pc:sldChg chg="modSp">
        <pc:chgData name="FERNANDELLI MARCO" userId="S::8036@ds.units.it::a6151164-0b2c-4e6b-b73d-5c6967b9ac01" providerId="AD" clId="Web-{47E18B7C-E8CE-41AA-9430-DB9624ECC212}" dt="2022-04-06T05:00:05.315" v="12" actId="20577"/>
        <pc:sldMkLst>
          <pc:docMk/>
          <pc:sldMk cId="3313580871" sldId="262"/>
        </pc:sldMkLst>
        <pc:spChg chg="mod">
          <ac:chgData name="FERNANDELLI MARCO" userId="S::8036@ds.units.it::a6151164-0b2c-4e6b-b73d-5c6967b9ac01" providerId="AD" clId="Web-{47E18B7C-E8CE-41AA-9430-DB9624ECC212}" dt="2022-04-06T05:00:05.315" v="12" actId="20577"/>
          <ac:spMkLst>
            <pc:docMk/>
            <pc:sldMk cId="3313580871" sldId="262"/>
            <ac:spMk id="3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47E18B7C-E8CE-41AA-9430-DB9624ECC212}" dt="2022-04-06T05:02:44.742" v="19" actId="20577"/>
        <pc:sldMkLst>
          <pc:docMk/>
          <pc:sldMk cId="521721827" sldId="266"/>
        </pc:sldMkLst>
        <pc:spChg chg="mod">
          <ac:chgData name="FERNANDELLI MARCO" userId="S::8036@ds.units.it::a6151164-0b2c-4e6b-b73d-5c6967b9ac01" providerId="AD" clId="Web-{47E18B7C-E8CE-41AA-9430-DB9624ECC212}" dt="2022-04-06T05:02:44.742" v="19" actId="20577"/>
          <ac:spMkLst>
            <pc:docMk/>
            <pc:sldMk cId="521721827" sldId="266"/>
            <ac:spMk id="2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47E18B7C-E8CE-41AA-9430-DB9624ECC212}" dt="2022-04-06T04:55:01.352" v="10" actId="20577"/>
        <pc:sldMkLst>
          <pc:docMk/>
          <pc:sldMk cId="3546558602" sldId="275"/>
        </pc:sldMkLst>
        <pc:spChg chg="mod">
          <ac:chgData name="FERNANDELLI MARCO" userId="S::8036@ds.units.it::a6151164-0b2c-4e6b-b73d-5c6967b9ac01" providerId="AD" clId="Web-{47E18B7C-E8CE-41AA-9430-DB9624ECC212}" dt="2022-04-06T04:55:01.352" v="10" actId="20577"/>
          <ac:spMkLst>
            <pc:docMk/>
            <pc:sldMk cId="3546558602" sldId="275"/>
            <ac:spMk id="2" creationId="{00000000-0000-0000-0000-000000000000}"/>
          </ac:spMkLst>
        </pc:spChg>
      </pc:sldChg>
    </pc:docChg>
  </pc:docChgLst>
  <pc:docChgLst>
    <pc:chgData name="FERNANDELLI MARCO" userId="S::8036@ds.units.it::a6151164-0b2c-4e6b-b73d-5c6967b9ac01" providerId="AD" clId="Web-{0B49210D-1F7E-4230-B54C-881D7C6BAB9A}"/>
    <pc:docChg chg="modSld sldOrd">
      <pc:chgData name="FERNANDELLI MARCO" userId="S::8036@ds.units.it::a6151164-0b2c-4e6b-b73d-5c6967b9ac01" providerId="AD" clId="Web-{0B49210D-1F7E-4230-B54C-881D7C6BAB9A}" dt="2022-04-13T06:00:54.877" v="25"/>
      <pc:docMkLst>
        <pc:docMk/>
      </pc:docMkLst>
      <pc:sldChg chg="modSp">
        <pc:chgData name="FERNANDELLI MARCO" userId="S::8036@ds.units.it::a6151164-0b2c-4e6b-b73d-5c6967b9ac01" providerId="AD" clId="Web-{0B49210D-1F7E-4230-B54C-881D7C6BAB9A}" dt="2022-04-13T05:50:25.143" v="2" actId="20577"/>
        <pc:sldMkLst>
          <pc:docMk/>
          <pc:sldMk cId="3313580871" sldId="262"/>
        </pc:sldMkLst>
        <pc:spChg chg="mod">
          <ac:chgData name="FERNANDELLI MARCO" userId="S::8036@ds.units.it::a6151164-0b2c-4e6b-b73d-5c6967b9ac01" providerId="AD" clId="Web-{0B49210D-1F7E-4230-B54C-881D7C6BAB9A}" dt="2022-04-13T05:50:25.143" v="2" actId="20577"/>
          <ac:spMkLst>
            <pc:docMk/>
            <pc:sldMk cId="3313580871" sldId="262"/>
            <ac:spMk id="3" creationId="{00000000-0000-0000-0000-000000000000}"/>
          </ac:spMkLst>
        </pc:spChg>
      </pc:sldChg>
      <pc:sldChg chg="modSp">
        <pc:chgData name="FERNANDELLI MARCO" userId="S::8036@ds.units.it::a6151164-0b2c-4e6b-b73d-5c6967b9ac01" providerId="AD" clId="Web-{0B49210D-1F7E-4230-B54C-881D7C6BAB9A}" dt="2022-04-13T06:00:08.547" v="24" actId="20577"/>
        <pc:sldMkLst>
          <pc:docMk/>
          <pc:sldMk cId="3096543098" sldId="264"/>
        </pc:sldMkLst>
        <pc:spChg chg="mod">
          <ac:chgData name="FERNANDELLI MARCO" userId="S::8036@ds.units.it::a6151164-0b2c-4e6b-b73d-5c6967b9ac01" providerId="AD" clId="Web-{0B49210D-1F7E-4230-B54C-881D7C6BAB9A}" dt="2022-04-13T06:00:08.547" v="24" actId="20577"/>
          <ac:spMkLst>
            <pc:docMk/>
            <pc:sldMk cId="3096543098" sldId="264"/>
            <ac:spMk id="2" creationId="{00000000-0000-0000-0000-000000000000}"/>
          </ac:spMkLst>
        </pc:spChg>
      </pc:sldChg>
      <pc:sldChg chg="ord">
        <pc:chgData name="FERNANDELLI MARCO" userId="S::8036@ds.units.it::a6151164-0b2c-4e6b-b73d-5c6967b9ac01" providerId="AD" clId="Web-{0B49210D-1F7E-4230-B54C-881D7C6BAB9A}" dt="2022-04-13T06:00:54.877" v="25"/>
        <pc:sldMkLst>
          <pc:docMk/>
          <pc:sldMk cId="3264147920" sldId="268"/>
        </pc:sldMkLst>
      </pc:sldChg>
    </pc:docChg>
  </pc:docChgLst>
  <pc:docChgLst>
    <pc:chgData name="CUJBA ADRIAN [E12000290]" userId="S::s291254@ds.units.it::ea54136f-7295-4e01-9d73-73c950ef2359" providerId="AD" clId="Web-{FD110040-4145-4982-80CD-C4F61E85E227}"/>
    <pc:docChg chg="delSld modSld">
      <pc:chgData name="CUJBA ADRIAN [E12000290]" userId="S::s291254@ds.units.it::ea54136f-7295-4e01-9d73-73c950ef2359" providerId="AD" clId="Web-{FD110040-4145-4982-80CD-C4F61E85E227}" dt="2023-06-09T15:22:23.710" v="6"/>
      <pc:docMkLst>
        <pc:docMk/>
      </pc:docMkLst>
      <pc:sldChg chg="del">
        <pc:chgData name="CUJBA ADRIAN [E12000290]" userId="S::s291254@ds.units.it::ea54136f-7295-4e01-9d73-73c950ef2359" providerId="AD" clId="Web-{FD110040-4145-4982-80CD-C4F61E85E227}" dt="2023-06-09T15:22:23.710" v="6"/>
        <pc:sldMkLst>
          <pc:docMk/>
          <pc:sldMk cId="4125427520" sldId="257"/>
        </pc:sldMkLst>
      </pc:sldChg>
      <pc:sldChg chg="addSp delSp">
        <pc:chgData name="CUJBA ADRIAN [E12000290]" userId="S::s291254@ds.units.it::ea54136f-7295-4e01-9d73-73c950ef2359" providerId="AD" clId="Web-{FD110040-4145-4982-80CD-C4F61E85E227}" dt="2023-06-09T15:20:06.498" v="5"/>
        <pc:sldMkLst>
          <pc:docMk/>
          <pc:sldMk cId="2267956822" sldId="263"/>
        </pc:sldMkLst>
        <pc:inkChg chg="add del">
          <ac:chgData name="CUJBA ADRIAN [E12000290]" userId="S::s291254@ds.units.it::ea54136f-7295-4e01-9d73-73c950ef2359" providerId="AD" clId="Web-{FD110040-4145-4982-80CD-C4F61E85E227}" dt="2023-06-09T15:20:04.654" v="3"/>
          <ac:inkMkLst>
            <pc:docMk/>
            <pc:sldMk cId="2267956822" sldId="263"/>
            <ac:inkMk id="6" creationId="{8241B0AD-28A5-C78B-DF3A-A5378E80FA42}"/>
          </ac:inkMkLst>
        </pc:inkChg>
        <pc:inkChg chg="add del">
          <ac:chgData name="CUJBA ADRIAN [E12000290]" userId="S::s291254@ds.units.it::ea54136f-7295-4e01-9d73-73c950ef2359" providerId="AD" clId="Web-{FD110040-4145-4982-80CD-C4F61E85E227}" dt="2023-06-09T15:20:06.498" v="5"/>
          <ac:inkMkLst>
            <pc:docMk/>
            <pc:sldMk cId="2267956822" sldId="263"/>
            <ac:inkMk id="7" creationId="{1893098C-E902-6B8E-5972-468E37EB0BDB}"/>
          </ac:inkMkLst>
        </pc:inkChg>
      </pc:sldChg>
      <pc:sldChg chg="addSp delSp">
        <pc:chgData name="CUJBA ADRIAN [E12000290]" userId="S::s291254@ds.units.it::ea54136f-7295-4e01-9d73-73c950ef2359" providerId="AD" clId="Web-{FD110040-4145-4982-80CD-C4F61E85E227}" dt="2023-06-09T15:17:48.254" v="1"/>
        <pc:sldMkLst>
          <pc:docMk/>
          <pc:sldMk cId="521721827" sldId="266"/>
        </pc:sldMkLst>
        <pc:inkChg chg="add del">
          <ac:chgData name="CUJBA ADRIAN [E12000290]" userId="S::s291254@ds.units.it::ea54136f-7295-4e01-9d73-73c950ef2359" providerId="AD" clId="Web-{FD110040-4145-4982-80CD-C4F61E85E227}" dt="2023-06-09T15:17:48.254" v="1"/>
          <ac:inkMkLst>
            <pc:docMk/>
            <pc:sldMk cId="521721827" sldId="266"/>
            <ac:inkMk id="3" creationId="{1AEEE942-2F7D-E366-6249-1E4380045CD6}"/>
          </ac:inkMkLst>
        </pc:inkChg>
      </pc:sldChg>
    </pc:docChg>
  </pc:docChgLst>
  <pc:docChgLst>
    <pc:chgData name="FERNANDELLI MARCO" userId="S::8036@ds.units.it::a6151164-0b2c-4e6b-b73d-5c6967b9ac01" providerId="AD" clId="Web-{F240BB2F-69B0-4E70-A985-E64C0B2AE812}"/>
    <pc:docChg chg="modSld">
      <pc:chgData name="FERNANDELLI MARCO" userId="S::8036@ds.units.it::a6151164-0b2c-4e6b-b73d-5c6967b9ac01" providerId="AD" clId="Web-{F240BB2F-69B0-4E70-A985-E64C0B2AE812}" dt="2022-04-06T06:12:25.778" v="130" actId="20577"/>
      <pc:docMkLst>
        <pc:docMk/>
      </pc:docMkLst>
      <pc:sldChg chg="modSp">
        <pc:chgData name="FERNANDELLI MARCO" userId="S::8036@ds.units.it::a6151164-0b2c-4e6b-b73d-5c6967b9ac01" providerId="AD" clId="Web-{F240BB2F-69B0-4E70-A985-E64C0B2AE812}" dt="2022-04-06T06:12:25.778" v="130" actId="20577"/>
        <pc:sldMkLst>
          <pc:docMk/>
          <pc:sldMk cId="2012556599" sldId="265"/>
        </pc:sldMkLst>
        <pc:spChg chg="mod">
          <ac:chgData name="FERNANDELLI MARCO" userId="S::8036@ds.units.it::a6151164-0b2c-4e6b-b73d-5c6967b9ac01" providerId="AD" clId="Web-{F240BB2F-69B0-4E70-A985-E64C0B2AE812}" dt="2022-04-06T06:12:25.778" v="130" actId="20577"/>
          <ac:spMkLst>
            <pc:docMk/>
            <pc:sldMk cId="2012556599" sldId="265"/>
            <ac:spMk id="2" creationId="{00000000-0000-0000-0000-000000000000}"/>
          </ac:spMkLst>
        </pc:spChg>
      </pc:sldChg>
    </pc:docChg>
  </pc:docChgLst>
  <pc:docChgLst>
    <pc:chgData name="FERNANDELLI MARCO" userId="S::8036@ds.units.it::a6151164-0b2c-4e6b-b73d-5c6967b9ac01" providerId="AD" clId="Web-{D6A2F23E-A483-478C-9C70-A55C805DDB0B}"/>
    <pc:docChg chg="addSld delSld modSld">
      <pc:chgData name="FERNANDELLI MARCO" userId="S::8036@ds.units.it::a6151164-0b2c-4e6b-b73d-5c6967b9ac01" providerId="AD" clId="Web-{D6A2F23E-A483-478C-9C70-A55C805DDB0B}" dt="2022-04-07T05:33:25.943" v="185"/>
      <pc:docMkLst>
        <pc:docMk/>
      </pc:docMkLst>
      <pc:sldChg chg="del">
        <pc:chgData name="FERNANDELLI MARCO" userId="S::8036@ds.units.it::a6151164-0b2c-4e6b-b73d-5c6967b9ac01" providerId="AD" clId="Web-{D6A2F23E-A483-478C-9C70-A55C805DDB0B}" dt="2022-04-07T05:33:25.943" v="185"/>
        <pc:sldMkLst>
          <pc:docMk/>
          <pc:sldMk cId="4135424498" sldId="276"/>
        </pc:sldMkLst>
      </pc:sldChg>
      <pc:sldChg chg="addSp delSp modSp new">
        <pc:chgData name="FERNANDELLI MARCO" userId="S::8036@ds.units.it::a6151164-0b2c-4e6b-b73d-5c6967b9ac01" providerId="AD" clId="Web-{D6A2F23E-A483-478C-9C70-A55C805DDB0B}" dt="2022-04-07T05:33:18.896" v="184" actId="20577"/>
        <pc:sldMkLst>
          <pc:docMk/>
          <pc:sldMk cId="3770438860" sldId="277"/>
        </pc:sldMkLst>
        <pc:spChg chg="add del mod">
          <ac:chgData name="FERNANDELLI MARCO" userId="S::8036@ds.units.it::a6151164-0b2c-4e6b-b73d-5c6967b9ac01" providerId="AD" clId="Web-{D6A2F23E-A483-478C-9C70-A55C805DDB0B}" dt="2022-04-07T05:33:18.896" v="184" actId="20577"/>
          <ac:spMkLst>
            <pc:docMk/>
            <pc:sldMk cId="3770438860" sldId="277"/>
            <ac:spMk id="2" creationId="{7888DD77-AE3A-1AE6-65FE-D0DEAFF5D9C8}"/>
          </ac:spMkLst>
        </pc:spChg>
        <pc:spChg chg="add mod">
          <ac:chgData name="FERNANDELLI MARCO" userId="S::8036@ds.units.it::a6151164-0b2c-4e6b-b73d-5c6967b9ac01" providerId="AD" clId="Web-{D6A2F23E-A483-478C-9C70-A55C805DDB0B}" dt="2022-04-07T05:17:03.232" v="132" actId="20577"/>
          <ac:spMkLst>
            <pc:docMk/>
            <pc:sldMk cId="3770438860" sldId="277"/>
            <ac:spMk id="3" creationId="{40756ECF-45B5-CFE0-C2E8-EB0B0EEB9B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0C9945-7F63-4D8F-B7DC-5F2ACF4FDAAD}" type="datetimeFigureOut">
              <a:rPr lang="it-IT" smtClean="0"/>
              <a:t>09/06/2023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9BB2DC-2F33-41D9-90D8-C6792F043BC7}" type="slidenum">
              <a:rPr lang="it-IT" smtClean="0"/>
              <a:t>‹#›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09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9945-7F63-4D8F-B7DC-5F2ACF4FDAAD}" type="datetimeFigureOut">
              <a:rPr lang="it-IT" smtClean="0"/>
              <a:t>09/06/2023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B2DC-2F33-41D9-90D8-C6792F043B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805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9945-7F63-4D8F-B7DC-5F2ACF4FDAAD}" type="datetimeFigureOut">
              <a:rPr lang="it-IT" smtClean="0"/>
              <a:t>09/06/2023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B2DC-2F33-41D9-90D8-C6792F043B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35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9945-7F63-4D8F-B7DC-5F2ACF4FDAAD}" type="datetimeFigureOut">
              <a:rPr lang="it-IT" smtClean="0"/>
              <a:t>09/06/2023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B2DC-2F33-41D9-90D8-C6792F043B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76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9945-7F63-4D8F-B7DC-5F2ACF4FDAAD}" type="datetimeFigureOut">
              <a:rPr lang="it-IT" smtClean="0"/>
              <a:t>09/06/2023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B2DC-2F33-41D9-90D8-C6792F043BC7}" type="slidenum">
              <a:rPr lang="it-IT" smtClean="0"/>
              <a:t>‹#›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06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9945-7F63-4D8F-B7DC-5F2ACF4FDAAD}" type="datetimeFigureOut">
              <a:rPr lang="it-IT" smtClean="0"/>
              <a:t>09/06/2023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B2DC-2F33-41D9-90D8-C6792F043B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3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9945-7F63-4D8F-B7DC-5F2ACF4FDAAD}" type="datetimeFigureOut">
              <a:rPr lang="it-IT" smtClean="0"/>
              <a:t>09/06/2023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B2DC-2F33-41D9-90D8-C6792F043B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76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9945-7F63-4D8F-B7DC-5F2ACF4FDAAD}" type="datetimeFigureOut">
              <a:rPr lang="it-IT" smtClean="0"/>
              <a:t>09/06/2023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B2DC-2F33-41D9-90D8-C6792F043B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91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9945-7F63-4D8F-B7DC-5F2ACF4FDAAD}" type="datetimeFigureOut">
              <a:rPr lang="it-IT" smtClean="0"/>
              <a:t>09/06/2023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B2DC-2F33-41D9-90D8-C6792F043B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60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9945-7F63-4D8F-B7DC-5F2ACF4FDAAD}" type="datetimeFigureOut">
              <a:rPr lang="it-IT" smtClean="0"/>
              <a:t>09/06/2023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B2DC-2F33-41D9-90D8-C6792F043B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9945-7F63-4D8F-B7DC-5F2ACF4FDAAD}" type="datetimeFigureOut">
              <a:rPr lang="it-IT" smtClean="0"/>
              <a:t>09/06/2023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B2DC-2F33-41D9-90D8-C6792F043B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72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C0C9945-7F63-4D8F-B7DC-5F2ACF4FDAAD}" type="datetimeFigureOut">
              <a:rPr lang="it-IT" smtClean="0"/>
              <a:t>09/06/2023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59BB2DC-2F33-41D9-90D8-C6792F043B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17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600">
                <a:latin typeface="Palatino Linotype" panose="02040502050505030304" pitchFamily="18" charset="0"/>
              </a:rPr>
              <a:t>Retorica e comunicazione nella letteratura latina</a:t>
            </a:r>
            <a:br>
              <a:rPr lang="it-IT" sz="3000">
                <a:latin typeface="Palatino Linotype" panose="02040502050505030304" pitchFamily="18" charset="0"/>
              </a:rPr>
            </a:br>
            <a:br>
              <a:rPr lang="it-IT" sz="3000">
                <a:latin typeface="Palatino Linotype" panose="02040502050505030304" pitchFamily="18" charset="0"/>
              </a:rPr>
            </a:br>
            <a:r>
              <a:rPr lang="it-IT" sz="3000">
                <a:latin typeface="Palatino Linotype" panose="02040502050505030304" pitchFamily="18" charset="0"/>
              </a:rPr>
              <a:t>Docente: Marco Fernandelli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>
                <a:solidFill>
                  <a:srgbClr val="C00000"/>
                </a:solidFill>
                <a:latin typeface="Palatino Linotype" panose="02040502050505030304" pitchFamily="18" charset="0"/>
              </a:rPr>
              <a:t>mfernandelli@units.it</a:t>
            </a:r>
          </a:p>
        </p:txBody>
      </p:sp>
    </p:spTree>
    <p:extLst>
      <p:ext uri="{BB962C8B-B14F-4D97-AF65-F5344CB8AC3E}">
        <p14:creationId xmlns:p14="http://schemas.microsoft.com/office/powerpoint/2010/main" val="230087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9005" y="300446"/>
            <a:ext cx="860842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b="1">
                <a:solidFill>
                  <a:srgbClr val="0070C0"/>
                </a:solidFill>
                <a:latin typeface="Palatino Linotype" panose="02040502050505030304" pitchFamily="18" charset="0"/>
              </a:rPr>
              <a:t>Verbum regionibus quibusdam magis familiare (dialett(al)ismo)</a:t>
            </a:r>
          </a:p>
          <a:p>
            <a:pPr algn="just">
              <a:spcAft>
                <a:spcPts val="600"/>
              </a:spcAft>
            </a:pPr>
            <a:endParaRPr lang="it-IT">
              <a:latin typeface="Palatino Linotype" panose="0204050205050503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>
                <a:latin typeface="Palatino Linotype" panose="02040502050505030304" pitchFamily="18" charset="0"/>
              </a:rPr>
              <a:t>«... di questo passo, saranno gli omosessuali </a:t>
            </a:r>
            <a:r>
              <a:rPr lang="it-IT" i="1">
                <a:latin typeface="Palatino Linotype" panose="02040502050505030304" pitchFamily="18" charset="0"/>
              </a:rPr>
              <a:t>piuttosto che </a:t>
            </a:r>
            <a:r>
              <a:rPr lang="it-IT">
                <a:latin typeface="Palatino Linotype" panose="02040502050505030304" pitchFamily="18" charset="0"/>
              </a:rPr>
              <a:t>i poveri </a:t>
            </a:r>
            <a:r>
              <a:rPr lang="it-IT" i="1">
                <a:latin typeface="Palatino Linotype" panose="02040502050505030304" pitchFamily="18" charset="0"/>
              </a:rPr>
              <a:t>piuttosto che </a:t>
            </a:r>
            <a:r>
              <a:rPr lang="it-IT">
                <a:latin typeface="Palatino Linotype" panose="02040502050505030304" pitchFamily="18" charset="0"/>
              </a:rPr>
              <a:t>i neri </a:t>
            </a:r>
            <a:r>
              <a:rPr lang="it-IT" i="1">
                <a:latin typeface="Palatino Linotype" panose="02040502050505030304" pitchFamily="18" charset="0"/>
              </a:rPr>
              <a:t>piuttosto che </a:t>
            </a:r>
            <a:r>
              <a:rPr lang="it-IT">
                <a:latin typeface="Palatino Linotype" panose="02040502050505030304" pitchFamily="18" charset="0"/>
              </a:rPr>
              <a:t>gli zingari ad essere perseguitati»</a:t>
            </a:r>
          </a:p>
          <a:p>
            <a:pPr algn="just">
              <a:spcAft>
                <a:spcPts val="600"/>
              </a:spcAft>
            </a:pPr>
            <a:r>
              <a:rPr lang="it-IT">
                <a:latin typeface="Palatino Linotype" panose="02040502050505030304" pitchFamily="18" charset="0"/>
              </a:rPr>
              <a:t>(Gino Strada nel corso del Tg3 del 22 genn. 2002) </a:t>
            </a:r>
          </a:p>
          <a:p>
            <a:pPr algn="just">
              <a:spcAft>
                <a:spcPts val="600"/>
              </a:spcAft>
            </a:pPr>
            <a:endParaRPr lang="it-IT">
              <a:latin typeface="Palatino Linotype" panose="0204050205050503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>
                <a:latin typeface="Palatino Linotype" panose="02040502050505030304" pitchFamily="18" charset="0"/>
              </a:rPr>
              <a:t>Fonte: Sito dell’Accademia della Crusca (30 sett. 2002):</a:t>
            </a:r>
          </a:p>
          <a:p>
            <a:pPr algn="just">
              <a:spcAft>
                <a:spcPts val="600"/>
              </a:spcAft>
            </a:pPr>
            <a:r>
              <a:rPr lang="it-IT">
                <a:latin typeface="Palatino Linotype" panose="02040502050505030304" pitchFamily="18" charset="0"/>
                <a:cs typeface="Calibri" panose="020F0502020204030204" pitchFamily="34" charset="0"/>
              </a:rPr>
              <a:t>«</a:t>
            </a:r>
            <a:r>
              <a:rPr lang="it-IT">
                <a:latin typeface="Palatino Linotype" panose="02040502050505030304" pitchFamily="18" charset="0"/>
              </a:rPr>
              <a:t>Si tratta, come ha correttamente individuato la nostra lettrice, di </a:t>
            </a:r>
            <a:r>
              <a:rPr lang="it-IT">
                <a:solidFill>
                  <a:srgbClr val="FF0000"/>
                </a:solidFill>
                <a:latin typeface="Palatino Linotype" panose="02040502050505030304" pitchFamily="18" charset="0"/>
              </a:rPr>
              <a:t>una voga d'origine settentrionale, sbocciata in un linguaggio certo non popolare </a:t>
            </a:r>
            <a:r>
              <a:rPr lang="it-IT">
                <a:latin typeface="Palatino Linotype" panose="02040502050505030304" pitchFamily="18" charset="0"/>
              </a:rPr>
              <a:t>e probabilmente venato di snobismo […]. Era fatale che tra i primi a intercettare golosamente l'infelice novità lessicale fossero i conduttori e i giornalisti televisivi, che insieme ai pubblicitari costituiscono le categorie che da qualche decennio - stante  l'estrema  pervasività e l'infinito potere di suggestione (non solo, si badi, sulle classi culturalmente più deboli) del "medium" per antonomasia - governano l'evolversi dell'italiano di consumo […] Intendiamoci: se quest'ennesima novità lessicale è da respingere fermamente non è soltanto perché essa è in contrasto con la tradizione grammaticale della nostra lingua e con la storia stessa del sintagma (a partire dalle premesse etimologiche); la ragione più seria sta nel fatto che un  </a:t>
            </a:r>
            <a:r>
              <a:rPr lang="it-IT" i="1">
                <a:latin typeface="Palatino Linotype" panose="02040502050505030304" pitchFamily="18" charset="0"/>
              </a:rPr>
              <a:t>piuttosto che</a:t>
            </a:r>
            <a:r>
              <a:rPr lang="it-IT">
                <a:latin typeface="Palatino Linotype" panose="02040502050505030304" pitchFamily="18" charset="0"/>
              </a:rPr>
              <a:t> abusivamente equiparato a </a:t>
            </a:r>
            <a:r>
              <a:rPr lang="it-IT" i="1">
                <a:latin typeface="Palatino Linotype" panose="02040502050505030304" pitchFamily="18" charset="0"/>
              </a:rPr>
              <a:t>o</a:t>
            </a:r>
            <a:r>
              <a:rPr lang="it-IT">
                <a:latin typeface="Palatino Linotype" panose="02040502050505030304" pitchFamily="18" charset="0"/>
              </a:rPr>
              <a:t> può creare ambiguità sostanziali nella comunicazione» (Ornella Castellani Pollidori).</a:t>
            </a:r>
          </a:p>
        </p:txBody>
      </p:sp>
    </p:spTree>
    <p:extLst>
      <p:ext uri="{BB962C8B-B14F-4D97-AF65-F5344CB8AC3E}">
        <p14:creationId xmlns:p14="http://schemas.microsoft.com/office/powerpoint/2010/main" val="104359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93224" y="1404819"/>
            <a:ext cx="6714308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>
                <a:latin typeface="Palatino Linotype"/>
              </a:rPr>
              <a:t>Da lì discenderanno la stirpe latina e i padri albani e le mura dell’</a:t>
            </a:r>
            <a:r>
              <a:rPr lang="it-IT">
                <a:solidFill>
                  <a:srgbClr val="FF0000"/>
                </a:solidFill>
                <a:latin typeface="Palatino Linotype"/>
              </a:rPr>
              <a:t>alta Roma</a:t>
            </a:r>
            <a:r>
              <a:rPr lang="it-IT">
                <a:latin typeface="Palatino Linotype"/>
              </a:rPr>
              <a:t>.</a:t>
            </a:r>
          </a:p>
          <a:p>
            <a:pPr algn="just"/>
            <a:endParaRPr lang="it-IT">
              <a:latin typeface="Palatino Linotype" panose="02040502050505030304" pitchFamily="18" charset="0"/>
            </a:endParaRPr>
          </a:p>
          <a:p>
            <a:pPr algn="just"/>
            <a:r>
              <a:rPr lang="it-IT">
                <a:solidFill>
                  <a:srgbClr val="FF0000"/>
                </a:solidFill>
                <a:latin typeface="Palatino Linotype"/>
              </a:rPr>
              <a:t>Parlare e lagrimar vedrai </a:t>
            </a:r>
            <a:r>
              <a:rPr lang="it-IT">
                <a:latin typeface="Palatino Linotype"/>
              </a:rPr>
              <a:t>insieme (Dante, </a:t>
            </a:r>
            <a:r>
              <a:rPr lang="it-IT" i="1">
                <a:latin typeface="Palatino Linotype"/>
              </a:rPr>
              <a:t>Inf.</a:t>
            </a:r>
            <a:r>
              <a:rPr lang="it-IT">
                <a:latin typeface="Palatino Linotype"/>
              </a:rPr>
              <a:t> 33, 9)</a:t>
            </a:r>
          </a:p>
          <a:p>
            <a:pPr algn="just"/>
            <a:endParaRPr lang="it-IT">
              <a:latin typeface="Palatino Linotype" panose="02040502050505030304" pitchFamily="18" charset="0"/>
            </a:endParaRPr>
          </a:p>
          <a:p>
            <a:pPr algn="just"/>
            <a:r>
              <a:rPr lang="it-IT">
                <a:latin typeface="Palatino Linotype"/>
              </a:rPr>
              <a:t>Manzoni giunse a Parigi, nel settembre del 1805. Lì più che una madre </a:t>
            </a:r>
            <a:r>
              <a:rPr lang="it-IT">
                <a:solidFill>
                  <a:srgbClr val="FF0000"/>
                </a:solidFill>
                <a:latin typeface="Palatino Linotype"/>
              </a:rPr>
              <a:t>conosce</a:t>
            </a:r>
            <a:r>
              <a:rPr lang="it-IT">
                <a:latin typeface="Palatino Linotype"/>
              </a:rPr>
              <a:t> una donna. </a:t>
            </a:r>
          </a:p>
          <a:p>
            <a:pPr algn="just"/>
            <a:endParaRPr lang="it-IT">
              <a:latin typeface="Palatino Linotype" panose="02040502050505030304" pitchFamily="18" charset="0"/>
            </a:endParaRPr>
          </a:p>
          <a:p>
            <a:pPr algn="just"/>
            <a:endParaRPr lang="it-IT">
              <a:latin typeface="Palatino Linotype"/>
            </a:endParaRPr>
          </a:p>
          <a:p>
            <a:pPr algn="just"/>
            <a:r>
              <a:rPr lang="it-IT">
                <a:latin typeface="Palatino Linotype"/>
              </a:rPr>
              <a:t>La estrasse dalla </a:t>
            </a:r>
            <a:r>
              <a:rPr lang="it-IT" err="1">
                <a:latin typeface="Palatino Linotype"/>
              </a:rPr>
              <a:t>gua</a:t>
            </a:r>
            <a:r>
              <a:rPr lang="it-IT" err="1">
                <a:solidFill>
                  <a:srgbClr val="FF0000"/>
                </a:solidFill>
                <a:latin typeface="Palatino Linotype"/>
              </a:rPr>
              <a:t>ì</a:t>
            </a:r>
            <a:r>
              <a:rPr lang="it-IT" err="1">
                <a:latin typeface="Palatino Linotype"/>
              </a:rPr>
              <a:t>na</a:t>
            </a:r>
            <a:r>
              <a:rPr lang="it-IT">
                <a:latin typeface="Palatino Linotype"/>
              </a:rPr>
              <a:t>.</a:t>
            </a:r>
            <a:endParaRPr lang="it-IT"/>
          </a:p>
          <a:p>
            <a:pPr algn="just"/>
            <a:endParaRPr lang="it-IT">
              <a:latin typeface="Palatino Linotype" panose="02040502050505030304" pitchFamily="18" charset="0"/>
            </a:endParaRPr>
          </a:p>
          <a:p>
            <a:pPr algn="just"/>
            <a:r>
              <a:rPr lang="it-IT">
                <a:latin typeface="Palatino Linotype"/>
              </a:rPr>
              <a:t>Dice di aver letto gli </a:t>
            </a:r>
            <a:r>
              <a:rPr lang="it-IT">
                <a:solidFill>
                  <a:srgbClr val="FF0000"/>
                </a:solidFill>
                <a:latin typeface="Palatino Linotype"/>
              </a:rPr>
              <a:t>opera omnia </a:t>
            </a:r>
            <a:r>
              <a:rPr lang="it-IT">
                <a:latin typeface="Palatino Linotype"/>
              </a:rPr>
              <a:t>del Manzoni.</a:t>
            </a:r>
          </a:p>
          <a:p>
            <a:pPr algn="just"/>
            <a:endParaRPr lang="it-IT">
              <a:latin typeface="Palatino Linotype" panose="02040502050505030304" pitchFamily="18" charset="0"/>
            </a:endParaRPr>
          </a:p>
          <a:p>
            <a:pPr algn="just"/>
            <a:r>
              <a:rPr lang="it-IT">
                <a:latin typeface="Palatino Linotype"/>
              </a:rPr>
              <a:t>Non ho </a:t>
            </a:r>
            <a:r>
              <a:rPr lang="it-IT">
                <a:solidFill>
                  <a:srgbClr val="FF0000"/>
                </a:solidFill>
                <a:latin typeface="Palatino Linotype"/>
              </a:rPr>
              <a:t>contezza</a:t>
            </a:r>
            <a:r>
              <a:rPr lang="it-IT">
                <a:latin typeface="Palatino Linotype"/>
              </a:rPr>
              <a:t> di quanti siano i guariti di oggi. </a:t>
            </a:r>
            <a:endParaRPr lang="it-IT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8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1255" y="1145821"/>
            <a:ext cx="4794069" cy="529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cap="small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G.G. Belli</a:t>
            </a: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i="1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it-IT" sz="1600" i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i="1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parlà</a:t>
            </a:r>
            <a:r>
              <a:rPr lang="it-IT" sz="1600" i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cciovile de’ ppiù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(1831)</a:t>
            </a: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Quando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Signiore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volse in nel </a:t>
            </a:r>
            <a:r>
              <a:rPr lang="it-IT" sz="160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deselto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albelgare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l’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Abbrei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senza locanda,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darglie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cibbo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gòdere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piú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scelto,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mandò come una </a:t>
            </a:r>
            <a:r>
              <a:rPr lang="it-IT" sz="160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gomba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era la </a:t>
            </a:r>
            <a:r>
              <a:rPr lang="it-IT" sz="160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 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Questa glie vende giù, come la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janda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scende su li </a:t>
            </a:r>
            <a:r>
              <a:rPr lang="it-IT" sz="160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magliali</a:t>
            </a:r>
            <a:r>
              <a:rPr lang="it-IT" sz="160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campo </a:t>
            </a:r>
            <a:r>
              <a:rPr lang="it-IT" sz="160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apelto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‘l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giudio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vendembiava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e a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dogni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canda</a:t>
            </a:r>
            <a:br>
              <a:rPr lang="it-IT" sz="1600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c’impiegava sei </a:t>
            </a:r>
            <a:r>
              <a:rPr lang="it-IT" sz="160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gombiti</a:t>
            </a:r>
            <a:r>
              <a:rPr lang="it-IT" sz="160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1600" err="1">
                <a:solidFill>
                  <a:srgbClr val="C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celto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 pare </a:t>
            </a:r>
            <a:r>
              <a:rPr lang="it-IT" sz="160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mondezza</a:t>
            </a:r>
            <a:r>
              <a:rPr lang="it-IT" sz="1600" u="sng" baseline="30000">
                <a:solidFill>
                  <a:srgbClr val="0B008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 </a:t>
            </a:r>
            <a:r>
              <a:rPr lang="it-IT" sz="160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guadambio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 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 puro a </a:t>
            </a:r>
            <a:r>
              <a:rPr lang="it-IT" sz="160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sembolella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era </a:t>
            </a:r>
            <a:r>
              <a:rPr lang="it-IT" sz="160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faccenda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lassà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pranzo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pagaticcio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cambio.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Se ci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mettemo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poi cena e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marenda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facevano un sei giuli di </a:t>
            </a:r>
            <a:r>
              <a:rPr lang="it-IT" sz="1600" err="1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sparambio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conti fatti a </a:t>
            </a:r>
            <a:r>
              <a:rPr lang="it-IT" sz="1600" err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caldamaro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it-IT" sz="1600">
                <a:solidFill>
                  <a:srgbClr val="FF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penda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61255" y="337685"/>
            <a:ext cx="218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cap="small">
                <a:solidFill>
                  <a:srgbClr val="0070C0"/>
                </a:solidFill>
                <a:latin typeface="Palatino Linotype" panose="02040502050505030304" pitchFamily="18" charset="0"/>
              </a:rPr>
              <a:t>Ipercorrettismo</a:t>
            </a:r>
          </a:p>
          <a:p>
            <a:r>
              <a:rPr lang="it-IT">
                <a:latin typeface="Palatino Linotype" panose="02040502050505030304" pitchFamily="18" charset="0"/>
              </a:rPr>
              <a:t>«siamo nelle </a:t>
            </a:r>
            <a:r>
              <a:rPr lang="it-IT" err="1">
                <a:latin typeface="Palatino Linotype" panose="02040502050505030304" pitchFamily="18" charset="0"/>
              </a:rPr>
              <a:t>pést</a:t>
            </a:r>
            <a:r>
              <a:rPr lang="it-IT" err="1">
                <a:solidFill>
                  <a:srgbClr val="C00000"/>
                </a:solidFill>
                <a:latin typeface="Palatino Linotype" panose="02040502050505030304" pitchFamily="18" charset="0"/>
              </a:rPr>
              <a:t>i</a:t>
            </a:r>
            <a:r>
              <a:rPr lang="it-IT">
                <a:latin typeface="Palatino Linotype" panose="02040502050505030304" pitchFamily="18" charset="0"/>
              </a:rPr>
              <a:t>»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715691" y="779614"/>
            <a:ext cx="201850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/>
              <a:t>scerto, ma: scelto</a:t>
            </a:r>
            <a:br>
              <a:rPr lang="it-IT" sz="1200"/>
            </a:br>
            <a:r>
              <a:rPr lang="it-IT" sz="1200"/>
              <a:t>sverto, ma: svelto</a:t>
            </a:r>
            <a:br>
              <a:rPr lang="it-IT" sz="1200"/>
            </a:br>
            <a:r>
              <a:rPr lang="it-IT" sz="1200">
                <a:solidFill>
                  <a:srgbClr val="FF0000"/>
                </a:solidFill>
              </a:rPr>
              <a:t>deserto, ma: deselto</a:t>
            </a:r>
            <a:br>
              <a:rPr lang="it-IT" sz="1200">
                <a:solidFill>
                  <a:srgbClr val="FF0000"/>
                </a:solidFill>
              </a:rPr>
            </a:br>
            <a:r>
              <a:rPr lang="it-IT" sz="1200">
                <a:solidFill>
                  <a:srgbClr val="FF0000"/>
                </a:solidFill>
              </a:rPr>
              <a:t>aperto, ma: apelto</a:t>
            </a:r>
            <a:br>
              <a:rPr lang="it-IT" sz="1200">
                <a:solidFill>
                  <a:srgbClr val="FF0000"/>
                </a:solidFill>
              </a:rPr>
            </a:br>
            <a:r>
              <a:rPr lang="it-IT" sz="1200">
                <a:solidFill>
                  <a:srgbClr val="FF0000"/>
                </a:solidFill>
              </a:rPr>
              <a:t>certo, ma: celto</a:t>
            </a:r>
          </a:p>
          <a:p>
            <a:r>
              <a:rPr lang="it-IT" sz="1200"/>
              <a:t>scergo, ma: scelgo</a:t>
            </a:r>
            <a:br>
              <a:rPr lang="it-IT" sz="1200"/>
            </a:br>
            <a:r>
              <a:rPr lang="it-IT" sz="1200">
                <a:solidFill>
                  <a:srgbClr val="FF0000"/>
                </a:solidFill>
              </a:rPr>
              <a:t>albergo, ma: albelgo</a:t>
            </a:r>
            <a:br>
              <a:rPr lang="it-IT" sz="1200"/>
            </a:br>
            <a:r>
              <a:rPr lang="it-IT" sz="1200"/>
              <a:t>locanna, ma: locanda</a:t>
            </a:r>
            <a:br>
              <a:rPr lang="it-IT" sz="1200"/>
            </a:br>
            <a:r>
              <a:rPr lang="it-IT" sz="1200">
                <a:solidFill>
                  <a:srgbClr val="FF0000"/>
                </a:solidFill>
              </a:rPr>
              <a:t>manna, ma: manda</a:t>
            </a:r>
            <a:br>
              <a:rPr lang="it-IT" sz="1200">
                <a:solidFill>
                  <a:srgbClr val="FF0000"/>
                </a:solidFill>
              </a:rPr>
            </a:br>
            <a:r>
              <a:rPr lang="it-IT" sz="1200">
                <a:solidFill>
                  <a:srgbClr val="FF0000"/>
                </a:solidFill>
              </a:rPr>
              <a:t>canna, ma: canda</a:t>
            </a:r>
            <a:br>
              <a:rPr lang="it-IT" sz="1200"/>
            </a:br>
            <a:r>
              <a:rPr lang="it-IT" sz="1200">
                <a:solidFill>
                  <a:srgbClr val="FF0000"/>
                </a:solidFill>
              </a:rPr>
              <a:t>rodére, ma: ròdere</a:t>
            </a:r>
            <a:br>
              <a:rPr lang="it-IT" sz="1200">
                <a:solidFill>
                  <a:srgbClr val="FF0000"/>
                </a:solidFill>
              </a:rPr>
            </a:br>
            <a:r>
              <a:rPr lang="it-IT" sz="1200"/>
              <a:t>godére, ma: gòdere</a:t>
            </a:r>
            <a:br>
              <a:rPr lang="it-IT" sz="1200"/>
            </a:br>
            <a:r>
              <a:rPr lang="it-IT" sz="1200"/>
              <a:t>tomma, ma: tomba</a:t>
            </a:r>
            <a:br>
              <a:rPr lang="it-IT" sz="1200"/>
            </a:br>
            <a:r>
              <a:rPr lang="it-IT" sz="1200">
                <a:solidFill>
                  <a:srgbClr val="FF0000"/>
                </a:solidFill>
              </a:rPr>
              <a:t>gomma, ma: gomba</a:t>
            </a:r>
            <a:br>
              <a:rPr lang="it-IT" sz="1200"/>
            </a:br>
            <a:r>
              <a:rPr lang="it-IT" sz="1200"/>
              <a:t>rajo, ma: raglio</a:t>
            </a:r>
            <a:br>
              <a:rPr lang="it-IT" sz="1200"/>
            </a:br>
            <a:r>
              <a:rPr lang="it-IT" sz="1200"/>
              <a:t>majja, ma: maglia</a:t>
            </a:r>
            <a:br>
              <a:rPr lang="it-IT" sz="1200"/>
            </a:br>
            <a:r>
              <a:rPr lang="it-IT" sz="1200">
                <a:solidFill>
                  <a:srgbClr val="FF0000"/>
                </a:solidFill>
              </a:rPr>
              <a:t>majale, ma: magliale</a:t>
            </a:r>
            <a:br>
              <a:rPr lang="it-IT" sz="1200"/>
            </a:br>
            <a:r>
              <a:rPr lang="it-IT" sz="1200"/>
              <a:t>cammio, ma: cambio</a:t>
            </a:r>
            <a:br>
              <a:rPr lang="it-IT" sz="1200"/>
            </a:br>
            <a:r>
              <a:rPr lang="it-IT" sz="1200">
                <a:solidFill>
                  <a:srgbClr val="FF0000"/>
                </a:solidFill>
              </a:rPr>
              <a:t>guadammio, ma: guadambio</a:t>
            </a:r>
            <a:br>
              <a:rPr lang="it-IT" sz="1200"/>
            </a:br>
            <a:r>
              <a:rPr lang="it-IT" sz="1200"/>
              <a:t>cemmalo, ma: cembalo</a:t>
            </a:r>
            <a:br>
              <a:rPr lang="it-IT" sz="1200"/>
            </a:br>
            <a:r>
              <a:rPr lang="it-IT" sz="1200">
                <a:solidFill>
                  <a:srgbClr val="FF0000"/>
                </a:solidFill>
              </a:rPr>
              <a:t>semmola, ma: sembola</a:t>
            </a:r>
            <a:br>
              <a:rPr lang="it-IT" sz="1200"/>
            </a:br>
            <a:r>
              <a:rPr lang="it-IT" sz="1200"/>
              <a:t>merenna, ma: merenda</a:t>
            </a:r>
            <a:br>
              <a:rPr lang="it-IT" sz="1200"/>
            </a:br>
            <a:r>
              <a:rPr lang="it-IT" sz="1200">
                <a:solidFill>
                  <a:srgbClr val="FF0000"/>
                </a:solidFill>
              </a:rPr>
              <a:t>faccenna, ma: faccenda</a:t>
            </a:r>
            <a:br>
              <a:rPr lang="it-IT" sz="1200"/>
            </a:br>
            <a:r>
              <a:rPr lang="it-IT" sz="1200">
                <a:solidFill>
                  <a:srgbClr val="FF0000"/>
                </a:solidFill>
              </a:rPr>
              <a:t>penna, ma: penda</a:t>
            </a:r>
          </a:p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715691" y="5214721"/>
            <a:ext cx="41801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/>
              <a:t>Note</a:t>
            </a:r>
            <a:r>
              <a:rPr lang="it-IT" sz="1200"/>
              <a:t>:</a:t>
            </a:r>
          </a:p>
          <a:p>
            <a:r>
              <a:rPr lang="it-IT" sz="1200"/>
              <a:t>1. Dal verbo mandare.</a:t>
            </a:r>
          </a:p>
          <a:p>
            <a:r>
              <a:rPr lang="it-IT" sz="1200"/>
              <a:t>2. Vendembia per Vendemmia, Mondezza per Immondezza sono pel volgo vocaboli assai civili, particolarmente Mondezza che si distingue da Monnezza, parola dell’uso comune.</a:t>
            </a:r>
          </a:p>
          <a:p>
            <a:r>
              <a:rPr lang="it-IT" sz="1200"/>
              <a:t>3. Il popolo dice guadagna e guadammio, sparagno e sparammio, risparagno e risparammio.</a:t>
            </a:r>
          </a:p>
        </p:txBody>
      </p:sp>
    </p:spTree>
    <p:extLst>
      <p:ext uri="{BB962C8B-B14F-4D97-AF65-F5344CB8AC3E}">
        <p14:creationId xmlns:p14="http://schemas.microsoft.com/office/powerpoint/2010/main" val="2267956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18903" y="1550232"/>
            <a:ext cx="6949440" cy="13347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Arial"/>
              </a:rPr>
              <a:t>Ha certamente compreso di aver causato dolore ad altre persone, e in più circostanze; ma non credo che provvederà a risarcire i danni procurati né che rivedrà, in futuro, i suoi comportamenti.</a:t>
            </a:r>
            <a:endParaRPr lang="it-IT" sz="1600">
              <a:effectLst/>
              <a:latin typeface="Palatino Linotype"/>
              <a:ea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45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879" y="275024"/>
            <a:ext cx="8765178" cy="67397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b="1" cap="small">
                <a:solidFill>
                  <a:srgbClr val="0070C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Metaplasmi</a:t>
            </a:r>
            <a:endParaRPr lang="it-IT" b="1">
              <a:solidFill>
                <a:srgbClr val="0070C0"/>
              </a:solidFill>
              <a:latin typeface="Palatino Linotype"/>
              <a:ea typeface="Calibri" panose="020F0502020204030204" pitchFamily="34" charset="0"/>
              <a:cs typeface="Times New Roman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Aggiunta</a:t>
            </a:r>
            <a:endParaRPr lang="it-IT" sz="1600">
              <a:latin typeface="Palatino Linotype"/>
              <a:ea typeface="Calibri" panose="020F0502020204030204" pitchFamily="34" charset="0"/>
              <a:cs typeface="Times New Roman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Anteposizione (protesi): </a:t>
            </a:r>
            <a:r>
              <a:rPr lang="it-IT" sz="1600" b="1" i="1" err="1">
                <a:solidFill>
                  <a:srgbClr val="FF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g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natus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per 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natus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; per </a:t>
            </a:r>
            <a:r>
              <a:rPr lang="it-IT" sz="1600" b="1" i="1">
                <a:solidFill>
                  <a:srgbClr val="FF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scritto</a:t>
            </a:r>
            <a:endParaRPr lang="it-IT" sz="1600" i="1">
              <a:latin typeface="Palatino Linotype"/>
              <a:ea typeface="Calibri" panose="020F0502020204030204" pitchFamily="34" charset="0"/>
              <a:cs typeface="Times New Roman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Interposizione (</a:t>
            </a:r>
            <a:r>
              <a:rPr lang="it-IT" sz="1600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epèntesi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): 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in</a:t>
            </a:r>
            <a:r>
              <a:rPr lang="it-IT" sz="1600" i="1" err="1">
                <a:solidFill>
                  <a:srgbClr val="FF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du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perator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per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imperator; Mantova &lt; 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Mantua</a:t>
            </a:r>
            <a:endParaRPr lang="it-IT" sz="1600" err="1">
              <a:latin typeface="Palatino Linotype"/>
              <a:ea typeface="Calibri" panose="020F0502020204030204" pitchFamily="34" charset="0"/>
              <a:cs typeface="Times New Roman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Posposizione (</a:t>
            </a:r>
            <a:r>
              <a:rPr lang="it-IT" sz="1600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epìtesi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): 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admitt</a:t>
            </a:r>
            <a:r>
              <a:rPr lang="it-IT" sz="1600" i="1" err="1">
                <a:solidFill>
                  <a:srgbClr val="FF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ier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per 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admitti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; 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filme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per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film</a:t>
            </a:r>
            <a:endParaRPr lang="it-IT" sz="1600">
              <a:latin typeface="Palatino Linotype"/>
              <a:ea typeface="Calibri" panose="020F0502020204030204" pitchFamily="34" charset="0"/>
              <a:cs typeface="Times New Roman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Sottrazione</a:t>
            </a:r>
            <a:endParaRPr lang="it-IT" sz="1600">
              <a:latin typeface="Palatino Linotype"/>
              <a:ea typeface="Calibri" panose="020F0502020204030204" pitchFamily="34" charset="0"/>
              <a:cs typeface="Times New Roman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in inizio di parola (</a:t>
            </a:r>
            <a:r>
              <a:rPr lang="it-IT" sz="1600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afèresi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): 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mittere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per  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omittere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scuro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per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oscuro</a:t>
            </a:r>
            <a:endParaRPr lang="it-IT" sz="1600" i="1">
              <a:latin typeface="Palatino Linotype"/>
              <a:ea typeface="Calibri" panose="020F0502020204030204" pitchFamily="34" charset="0"/>
              <a:cs typeface="Times New Roman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taglio interno (</a:t>
            </a:r>
            <a:r>
              <a:rPr lang="it-IT" sz="1600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sìncope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):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spirto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per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spirito, soldo &lt; 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solidum</a:t>
            </a:r>
            <a:endParaRPr lang="it-IT" sz="1600" err="1">
              <a:latin typeface="Palatino Linotype"/>
              <a:ea typeface="Calibri" panose="020F0502020204030204" pitchFamily="34" charset="0"/>
              <a:cs typeface="Times New Roman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taglio alla fine di parola (apòcope): 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fé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per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fede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(Dante, 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Purg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. 7,8, rima con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sé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),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città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&lt; 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cittade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(</a:t>
            </a:r>
            <a:r>
              <a:rPr lang="it-IT" sz="1600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citta</a:t>
            </a: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de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di 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Roma),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qual 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[&lt; quale] è il giusto modo di comportarsi? [cfr.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qual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siasi,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qual 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buon vento…]</a:t>
            </a: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[elisione: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l’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orto,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un’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erba</a:t>
            </a: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sinalèfe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: s</a:t>
            </a:r>
            <a:r>
              <a:rPr lang="it-IT" sz="1600">
                <a:solidFill>
                  <a:srgbClr val="FF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 e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sauriscon</a:t>
            </a:r>
            <a:r>
              <a:rPr lang="it-IT" sz="1600">
                <a:solidFill>
                  <a:srgbClr val="FF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 i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corp</a:t>
            </a:r>
            <a:r>
              <a:rPr lang="it-IT" sz="1600">
                <a:solidFill>
                  <a:srgbClr val="FF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 i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 un fluire (Montale)</a:t>
            </a: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sinèresi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: morte bella </a:t>
            </a:r>
            <a:r>
              <a:rPr lang="it-IT" sz="1600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par</a:t>
            </a:r>
            <a:r>
              <a:rPr lang="it-IT" sz="1600" err="1">
                <a:solidFill>
                  <a:srgbClr val="FF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ea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nel s</a:t>
            </a:r>
            <a:r>
              <a:rPr lang="it-IT" sz="1600">
                <a:solidFill>
                  <a:srgbClr val="FF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uo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bel viso (Petrarca)</a:t>
            </a: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dièresi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: dolce color d’</a:t>
            </a:r>
            <a:r>
              <a:rPr lang="it-IT" sz="1600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or</a:t>
            </a:r>
            <a:r>
              <a:rPr lang="it-IT" sz="1600" err="1">
                <a:solidFill>
                  <a:srgbClr val="FF0000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ï</a:t>
            </a:r>
            <a:r>
              <a:rPr lang="it-IT" sz="1600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ental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zaffiro (Dante)] </a:t>
            </a: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Mutamento</a:t>
            </a:r>
            <a:endParaRPr lang="it-IT" sz="1600">
              <a:latin typeface="Palatino Linotype"/>
              <a:ea typeface="Calibri" panose="020F0502020204030204" pitchFamily="34" charset="0"/>
              <a:cs typeface="Times New Roman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 i="1" err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nui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per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noi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(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Inf.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 9, 20, rima con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fui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)</a:t>
            </a: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interpetrare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, il troppo </a:t>
            </a:r>
            <a:r>
              <a:rPr lang="it-IT" sz="1600" i="1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stroppia</a:t>
            </a:r>
            <a:r>
              <a:rPr lang="it-IT" sz="1600">
                <a:solidFill>
                  <a:srgbClr val="222222"/>
                </a:solidFill>
                <a:latin typeface="Palatino Linotype"/>
                <a:ea typeface="Calibri" panose="020F0502020204030204" pitchFamily="34" charset="0"/>
                <a:cs typeface="Times New Roman"/>
              </a:rPr>
              <a:t> [in luogo di "storpia"]</a:t>
            </a:r>
            <a:endParaRPr lang="it-IT" sz="1600">
              <a:solidFill>
                <a:srgbClr val="222222"/>
              </a:solidFill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800"/>
              </a:spcAft>
            </a:pP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4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40974" y="1449977"/>
            <a:ext cx="6779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>
                <a:latin typeface="Palatino Linotype" panose="02040502050505030304" pitchFamily="18" charset="0"/>
              </a:rPr>
              <a:t>Perspicuitas</a:t>
            </a:r>
            <a:endParaRPr lang="it-IT">
              <a:latin typeface="Palatino Linotype" panose="02040502050505030304" pitchFamily="18" charset="0"/>
            </a:endParaRP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comprensibilità intellettuale del discorso, condizione preliminare della sua credibilità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i="1">
                <a:latin typeface="Palatino Linotype" panose="02040502050505030304" pitchFamily="18" charset="0"/>
              </a:rPr>
              <a:t>res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i="1">
                <a:latin typeface="Palatino Linotype" panose="02040502050505030304" pitchFamily="18" charset="0"/>
              </a:rPr>
              <a:t>verba</a:t>
            </a:r>
          </a:p>
        </p:txBody>
      </p:sp>
    </p:spTree>
    <p:extLst>
      <p:ext uri="{BB962C8B-B14F-4D97-AF65-F5344CB8AC3E}">
        <p14:creationId xmlns:p14="http://schemas.microsoft.com/office/powerpoint/2010/main" val="188641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31520" y="1201783"/>
            <a:ext cx="679929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>
                <a:solidFill>
                  <a:srgbClr val="C00000"/>
                </a:solidFill>
                <a:latin typeface="Palatino Linotype" panose="02040502050505030304" pitchFamily="18" charset="0"/>
              </a:rPr>
              <a:t>Vitia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1. </a:t>
            </a:r>
            <a:r>
              <a:rPr lang="it-IT" i="1">
                <a:latin typeface="Palatino Linotype" panose="02040502050505030304" pitchFamily="18" charset="0"/>
              </a:rPr>
              <a:t>obscuritas</a:t>
            </a:r>
            <a:r>
              <a:rPr lang="it-IT">
                <a:latin typeface="Palatino Linotype" panose="0204050205050503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it-IT">
                <a:latin typeface="Palatino Linotype" panose="02040502050505030304" pitchFamily="18" charset="0"/>
              </a:rPr>
              <a:t>totale (sìnchisi, costruzione caotica)</a:t>
            </a:r>
          </a:p>
          <a:p>
            <a:r>
              <a:rPr lang="it-IT">
                <a:latin typeface="Palatino Linotype" panose="02040502050505030304" pitchFamily="18" charset="0"/>
              </a:rPr>
              <a:t>anastrofe: allor che all’opre femminili intenta | sedevi (Leopardi)</a:t>
            </a:r>
          </a:p>
          <a:p>
            <a:r>
              <a:rPr lang="it-IT">
                <a:latin typeface="Palatino Linotype" panose="02040502050505030304" pitchFamily="18" charset="0"/>
              </a:rPr>
              <a:t>iperbato: tardo ai fiori | ronzio di coleotteri  (Montale)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pPr marL="342900" indent="-342900">
              <a:buAutoNum type="alphaLcParenR" startAt="2"/>
            </a:pPr>
            <a:r>
              <a:rPr lang="it-IT">
                <a:latin typeface="Palatino Linotype" panose="02040502050505030304" pitchFamily="18" charset="0"/>
              </a:rPr>
              <a:t>parziale (anfibolìa)</a:t>
            </a:r>
          </a:p>
          <a:p>
            <a:r>
              <a:rPr lang="it-IT">
                <a:latin typeface="Palatino Linotype" panose="02040502050505030304" pitchFamily="18" charset="0"/>
              </a:rPr>
              <a:t>una vecchia porta la sbarra</a:t>
            </a:r>
          </a:p>
          <a:p>
            <a:r>
              <a:rPr lang="it-IT">
                <a:latin typeface="Palatino Linotype" panose="02040502050505030304" pitchFamily="18" charset="0"/>
              </a:rPr>
              <a:t>ero allibito nel vedere come picchiavano quei ragazzi</a:t>
            </a:r>
          </a:p>
          <a:p>
            <a:endParaRPr lang="it-IT">
              <a:latin typeface="Palatino Linotype" panose="02040502050505030304" pitchFamily="18" charset="0"/>
            </a:endParaRPr>
          </a:p>
          <a:p>
            <a:r>
              <a:rPr lang="it-IT" i="1">
                <a:latin typeface="Palatino Linotype" panose="02040502050505030304" pitchFamily="18" charset="0"/>
              </a:rPr>
              <a:t>Aio te, Aeacida, Romanos vincere posse</a:t>
            </a:r>
          </a:p>
          <a:p>
            <a:endParaRPr lang="it-IT" i="1">
              <a:latin typeface="Palatino Linotype" panose="02040502050505030304" pitchFamily="18" charset="0"/>
            </a:endParaRPr>
          </a:p>
          <a:p>
            <a:r>
              <a:rPr lang="it-IT">
                <a:latin typeface="Palatino Linotype" panose="02040502050505030304" pitchFamily="18" charset="0"/>
              </a:rPr>
              <a:t>2. </a:t>
            </a:r>
            <a:r>
              <a:rPr lang="it-IT" i="1">
                <a:latin typeface="Palatino Linotype" panose="02040502050505030304" pitchFamily="18" charset="0"/>
              </a:rPr>
              <a:t>humilitas elocutionis, ieiunitas</a:t>
            </a:r>
          </a:p>
        </p:txBody>
      </p:sp>
    </p:spTree>
    <p:extLst>
      <p:ext uri="{BB962C8B-B14F-4D97-AF65-F5344CB8AC3E}">
        <p14:creationId xmlns:p14="http://schemas.microsoft.com/office/powerpoint/2010/main" val="326414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61533" y="2338253"/>
            <a:ext cx="3759362" cy="89255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endParaRPr lang="it-IT" sz="2800" cap="small">
              <a:latin typeface="Palatino Linotype"/>
            </a:endParaRPr>
          </a:p>
          <a:p>
            <a:pPr algn="ctr"/>
            <a:r>
              <a:rPr lang="it-IT" sz="2400" i="1">
                <a:latin typeface="Palatino Linotype"/>
              </a:rPr>
              <a:t>Elocutio: </a:t>
            </a:r>
            <a:r>
              <a:rPr lang="it-IT" sz="2400" i="1" err="1">
                <a:latin typeface="Palatino Linotype"/>
              </a:rPr>
              <a:t>virtutes</a:t>
            </a:r>
            <a:r>
              <a:rPr lang="it-IT" sz="2400" i="1">
                <a:latin typeface="Palatino Linotype"/>
              </a:rPr>
              <a:t> </a:t>
            </a:r>
            <a:r>
              <a:rPr lang="it-IT" sz="2400" i="1" err="1">
                <a:latin typeface="Palatino Linotype"/>
              </a:rPr>
              <a:t>elocutionis</a:t>
            </a:r>
          </a:p>
        </p:txBody>
      </p:sp>
    </p:spTree>
    <p:extLst>
      <p:ext uri="{BB962C8B-B14F-4D97-AF65-F5344CB8AC3E}">
        <p14:creationId xmlns:p14="http://schemas.microsoft.com/office/powerpoint/2010/main" val="354655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88DD77-AE3A-1AE6-65FE-D0DEAFF5D9C8}"/>
              </a:ext>
            </a:extLst>
          </p:cNvPr>
          <p:cNvSpPr txBox="1"/>
          <p:nvPr/>
        </p:nvSpPr>
        <p:spPr>
          <a:xfrm>
            <a:off x="3191365" y="372267"/>
            <a:ext cx="5724937" cy="6401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333333"/>
                </a:solidFill>
                <a:latin typeface="Palatino Linotype"/>
                <a:ea typeface="Verdana"/>
              </a:rPr>
              <a:t>                                                            </a:t>
            </a:r>
            <a:endParaRPr lang="en-US" sz="1400" i="1">
              <a:solidFill>
                <a:srgbClr val="333333"/>
              </a:solidFill>
              <a:latin typeface="Palatino Linotype"/>
              <a:ea typeface="Verdana"/>
            </a:endParaRPr>
          </a:p>
          <a:p>
            <a:endParaRPr lang="en-US" sz="1400" i="1">
              <a:solidFill>
                <a:srgbClr val="333333"/>
              </a:solidFill>
              <a:latin typeface="Palatino Linotype"/>
              <a:ea typeface="Verdana"/>
            </a:endParaRPr>
          </a:p>
          <a:p>
            <a:r>
              <a:rPr lang="en-US" sz="1400" i="1">
                <a:solidFill>
                  <a:srgbClr val="333333"/>
                </a:solidFill>
                <a:latin typeface="Palatino Linotype"/>
                <a:ea typeface="Verdana"/>
              </a:rPr>
              <a:t>                                                             Il </a:t>
            </a:r>
            <a:r>
              <a:rPr lang="en-US" sz="1400" i="1" err="1">
                <a:solidFill>
                  <a:srgbClr val="333333"/>
                </a:solidFill>
                <a:latin typeface="Palatino Linotype"/>
                <a:ea typeface="Verdana"/>
              </a:rPr>
              <a:t>pleut</a:t>
            </a:r>
            <a:r>
              <a:rPr lang="en-US" sz="1400" i="1">
                <a:solidFill>
                  <a:srgbClr val="333333"/>
                </a:solidFill>
                <a:latin typeface="Palatino Linotype"/>
                <a:ea typeface="Verdana"/>
              </a:rPr>
              <a:t> </a:t>
            </a:r>
            <a:r>
              <a:rPr lang="en-US" sz="1400" i="1" err="1">
                <a:solidFill>
                  <a:srgbClr val="333333"/>
                </a:solidFill>
                <a:latin typeface="Palatino Linotype"/>
                <a:ea typeface="Verdana"/>
              </a:rPr>
              <a:t>doucement</a:t>
            </a:r>
            <a:r>
              <a:rPr lang="en-US" sz="1400" i="1">
                <a:solidFill>
                  <a:srgbClr val="333333"/>
                </a:solidFill>
                <a:latin typeface="Palatino Linotype"/>
                <a:ea typeface="Verdana"/>
              </a:rPr>
              <a:t> sur la </a:t>
            </a:r>
            <a:r>
              <a:rPr lang="en-US" sz="1400" i="1" err="1">
                <a:solidFill>
                  <a:srgbClr val="333333"/>
                </a:solidFill>
                <a:latin typeface="Palatino Linotype"/>
                <a:ea typeface="Verdana"/>
              </a:rPr>
              <a:t>ville</a:t>
            </a:r>
            <a:endParaRPr lang="en-US" sz="1400" i="1">
              <a:solidFill>
                <a:srgbClr val="333333"/>
              </a:solidFill>
              <a:latin typeface="Palatino Linotype"/>
              <a:ea typeface="Verdana"/>
            </a:endParaRPr>
          </a:p>
          <a:p>
            <a:r>
              <a:rPr lang="en-US" sz="1400">
                <a:solidFill>
                  <a:srgbClr val="333333"/>
                </a:solidFill>
                <a:latin typeface="Palatino Linotype"/>
                <a:ea typeface="Verdana"/>
              </a:rPr>
              <a:t>                                                             (Arthur Rimbaud)</a:t>
            </a:r>
          </a:p>
          <a:p>
            <a:endParaRPr lang="en-US" sz="1400">
              <a:solidFill>
                <a:srgbClr val="333333"/>
              </a:solidFill>
              <a:latin typeface="Palatino Linotype"/>
              <a:ea typeface="Verdana"/>
            </a:endParaRPr>
          </a:p>
          <a:p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Il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pleure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dans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mon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cœur</a:t>
            </a: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Comme il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pleut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sur la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ville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 ;</a:t>
            </a: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Quelle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est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cette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langueur</a:t>
            </a: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Qui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pénètre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mon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cœur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 ?</a:t>
            </a:r>
            <a:br>
              <a:rPr lang="en-US" sz="1600">
                <a:latin typeface="Palatino Linotype"/>
              </a:rPr>
            </a:b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Ô bruit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doux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de la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pluie</a:t>
            </a: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Par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terre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et sur les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toits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 !</a:t>
            </a: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Pour un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cœur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qui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s'ennuie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,</a:t>
            </a: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Ô le chant de la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pluie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 !</a:t>
            </a:r>
            <a:br>
              <a:rPr lang="en-US" sz="1600">
                <a:latin typeface="Palatino Linotype"/>
              </a:rPr>
            </a:b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Il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pleure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sans raison</a:t>
            </a: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Dans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ce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cœur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qui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s'écœure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.</a:t>
            </a: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Quoi !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nulle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trahison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 ?...</a:t>
            </a: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Ce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deuil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est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sans raison.</a:t>
            </a:r>
            <a:br>
              <a:rPr lang="en-US" sz="1600">
                <a:latin typeface="Palatino Linotype"/>
              </a:rPr>
            </a:br>
            <a:br>
              <a:rPr lang="en-US" sz="1600">
                <a:latin typeface="Palatino Linotype"/>
              </a:rPr>
            </a:b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C'est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bien la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pire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peine</a:t>
            </a: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De ne savoir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pourquoi</a:t>
            </a: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Sans amour et sans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haine</a:t>
            </a:r>
            <a:br>
              <a:rPr lang="en-US" sz="1600">
                <a:latin typeface="Palatino Linotype"/>
              </a:rPr>
            </a:b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Mon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cœur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 a tant de </a:t>
            </a:r>
            <a:r>
              <a:rPr lang="en-US" sz="1600" err="1">
                <a:solidFill>
                  <a:srgbClr val="333333"/>
                </a:solidFill>
                <a:latin typeface="Palatino Linotype"/>
                <a:ea typeface="Verdana"/>
              </a:rPr>
              <a:t>peine</a:t>
            </a:r>
            <a:r>
              <a:rPr lang="en-US" sz="1600">
                <a:solidFill>
                  <a:srgbClr val="333333"/>
                </a:solidFill>
                <a:latin typeface="Palatino Linotype"/>
                <a:ea typeface="Verdana"/>
              </a:rPr>
              <a:t> !</a:t>
            </a:r>
            <a:br>
              <a:rPr lang="en-US">
                <a:latin typeface="Palatino Linotype"/>
              </a:rPr>
            </a:br>
            <a:br>
              <a:rPr lang="en-US"/>
            </a:br>
            <a:endParaRPr lang="en-US" i="1">
              <a:solidFill>
                <a:srgbClr val="333333"/>
              </a:solidFill>
              <a:latin typeface="Verdana"/>
              <a:ea typeface="Verdana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756ECF-45B5-CFE0-C2E8-EB0B0EEB9B06}"/>
              </a:ext>
            </a:extLst>
          </p:cNvPr>
          <p:cNvSpPr txBox="1"/>
          <p:nvPr/>
        </p:nvSpPr>
        <p:spPr>
          <a:xfrm>
            <a:off x="399372" y="263839"/>
            <a:ext cx="350218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Palatino Linotype"/>
              </a:rPr>
              <a:t>Paul Verlaine</a:t>
            </a:r>
            <a:r>
              <a:rPr lang="it-IT" sz="2000">
                <a:solidFill>
                  <a:srgbClr val="0070C0"/>
                </a:solidFill>
                <a:latin typeface="Palatino Linotype"/>
                <a:ea typeface="Verdana"/>
              </a:rPr>
              <a:t>​</a:t>
            </a:r>
            <a:br>
              <a:rPr lang="it-IT" sz="2000">
                <a:latin typeface="Palatino Linotype"/>
                <a:ea typeface="Verdana"/>
              </a:rPr>
            </a:br>
            <a:r>
              <a:rPr lang="en-US" i="1">
                <a:solidFill>
                  <a:srgbClr val="333333"/>
                </a:solidFill>
                <a:latin typeface="Palatino Linotype"/>
              </a:rPr>
              <a:t>Romances sans paroles </a:t>
            </a:r>
            <a:endParaRPr lang="it-IT">
              <a:solidFill>
                <a:srgbClr val="000000"/>
              </a:solidFill>
              <a:latin typeface="Palatino Linotype"/>
            </a:endParaRPr>
          </a:p>
          <a:p>
            <a:r>
              <a:rPr lang="en-US">
                <a:solidFill>
                  <a:srgbClr val="333333"/>
                </a:solidFill>
                <a:latin typeface="Palatino Linotype"/>
              </a:rPr>
              <a:t>(1874)</a:t>
            </a:r>
            <a:endParaRPr lang="it-IT"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7043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9" y="1058091"/>
            <a:ext cx="6425480" cy="555770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13507" y="261257"/>
            <a:ext cx="3905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cap="small">
                <a:solidFill>
                  <a:srgbClr val="0070C0"/>
                </a:solidFill>
                <a:latin typeface="Palatino Linotype" panose="02040502050505030304" pitchFamily="18" charset="0"/>
              </a:rPr>
              <a:t>Lausberg</a:t>
            </a:r>
            <a:r>
              <a:rPr lang="it-IT" sz="2000" b="1">
                <a:solidFill>
                  <a:srgbClr val="0070C0"/>
                </a:solidFill>
                <a:latin typeface="Palatino Linotype" panose="02040502050505030304" pitchFamily="18" charset="0"/>
              </a:rPr>
              <a:t>, </a:t>
            </a:r>
            <a:r>
              <a:rPr lang="it-IT" sz="2000" b="1" i="1">
                <a:solidFill>
                  <a:srgbClr val="0070C0"/>
                </a:solidFill>
                <a:latin typeface="Palatino Linotype" panose="02040502050505030304" pitchFamily="18" charset="0"/>
              </a:rPr>
              <a:t>Elementi</a:t>
            </a:r>
            <a:r>
              <a:rPr lang="it-IT" sz="2000" b="1">
                <a:solidFill>
                  <a:srgbClr val="0070C0"/>
                </a:solidFill>
                <a:latin typeface="Palatino Linotype" panose="02040502050505030304" pitchFamily="18" charset="0"/>
              </a:rPr>
              <a:t>, p. 69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766560" y="4663440"/>
            <a:ext cx="194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>
                <a:solidFill>
                  <a:srgbClr val="C00000"/>
                </a:solidFill>
                <a:latin typeface="Palatino Linotype" panose="02040502050505030304" pitchFamily="18" charset="0"/>
              </a:rPr>
              <a:t>aptum=decorum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82867" y="2690948"/>
            <a:ext cx="2513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>
                <a:solidFill>
                  <a:srgbClr val="C00000"/>
                </a:solidFill>
                <a:latin typeface="Palatino Linotype" panose="02040502050505030304" pitchFamily="18" charset="0"/>
              </a:rPr>
              <a:t>m</a:t>
            </a:r>
            <a:r>
              <a:rPr lang="it-IT" sz="1600">
                <a:solidFill>
                  <a:srgbClr val="C00000"/>
                </a:solidFill>
                <a:latin typeface="Palatino Linotype" panose="02040502050505030304" pitchFamily="18" charset="0"/>
              </a:rPr>
              <a:t>.= grandezza, solennità</a:t>
            </a:r>
          </a:p>
        </p:txBody>
      </p:sp>
    </p:spTree>
    <p:extLst>
      <p:ext uri="{BB962C8B-B14F-4D97-AF65-F5344CB8AC3E}">
        <p14:creationId xmlns:p14="http://schemas.microsoft.com/office/powerpoint/2010/main" val="25395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7534" y="885391"/>
            <a:ext cx="8744398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it-IT" sz="2400" b="1" cap="small" err="1">
                <a:solidFill>
                  <a:srgbClr val="0070C0"/>
                </a:solidFill>
                <a:latin typeface="Palatino Linotype"/>
              </a:rPr>
              <a:t>Virtutes</a:t>
            </a:r>
            <a:r>
              <a:rPr lang="it-IT" sz="2400" b="1" cap="small">
                <a:solidFill>
                  <a:srgbClr val="0070C0"/>
                </a:solidFill>
                <a:latin typeface="Palatino Linotype"/>
              </a:rPr>
              <a:t> </a:t>
            </a:r>
            <a:r>
              <a:rPr lang="it-IT" sz="2400" b="1" cap="small" err="1">
                <a:solidFill>
                  <a:srgbClr val="0070C0"/>
                </a:solidFill>
                <a:latin typeface="Palatino Linotype"/>
              </a:rPr>
              <a:t>elocutionis</a:t>
            </a:r>
            <a:endParaRPr lang="it-IT" sz="2400" b="1" cap="small">
              <a:solidFill>
                <a:srgbClr val="0070C0"/>
              </a:solidFill>
              <a:latin typeface="Palatino Linotype"/>
            </a:endParaRPr>
          </a:p>
          <a:p>
            <a:pPr algn="just"/>
            <a:endParaRPr lang="it-IT" b="1">
              <a:solidFill>
                <a:srgbClr val="0070C0"/>
              </a:solidFill>
              <a:latin typeface="Palatino Linotype" panose="02040502050505030304" pitchFamily="18" charset="0"/>
            </a:endParaRPr>
          </a:p>
          <a:p>
            <a:pPr algn="just"/>
            <a:r>
              <a:rPr lang="it-IT" i="1" err="1">
                <a:latin typeface="Palatino Linotype"/>
              </a:rPr>
              <a:t>Puritas</a:t>
            </a:r>
            <a:r>
              <a:rPr lang="it-IT">
                <a:latin typeface="Palatino Linotype"/>
              </a:rPr>
              <a:t>: </a:t>
            </a:r>
          </a:p>
          <a:p>
            <a:pPr algn="just"/>
            <a:r>
              <a:rPr lang="it-IT">
                <a:latin typeface="Palatino Linotype"/>
              </a:rPr>
              <a:t>correttezza idiomatica; </a:t>
            </a:r>
            <a:r>
              <a:rPr lang="it-IT" i="1" err="1">
                <a:latin typeface="Palatino Linotype"/>
              </a:rPr>
              <a:t>virtus</a:t>
            </a:r>
            <a:r>
              <a:rPr lang="it-IT">
                <a:latin typeface="Palatino Linotype"/>
              </a:rPr>
              <a:t> grammaticale, che rende possibile la comprensione del discorso secondo il sistema linguistico della comunità presso la quale viene eseguito</a:t>
            </a:r>
          </a:p>
          <a:p>
            <a:pPr algn="just"/>
            <a:endParaRPr lang="it-IT">
              <a:latin typeface="Palatino Linotype" panose="02040502050505030304" pitchFamily="18" charset="0"/>
            </a:endParaRPr>
          </a:p>
          <a:p>
            <a:pPr algn="just"/>
            <a:r>
              <a:rPr lang="it-IT" i="1" err="1">
                <a:latin typeface="Palatino Linotype"/>
              </a:rPr>
              <a:t>Perspicuitas</a:t>
            </a:r>
            <a:r>
              <a:rPr lang="it-IT">
                <a:latin typeface="Palatino Linotype"/>
              </a:rPr>
              <a:t>:</a:t>
            </a:r>
          </a:p>
          <a:p>
            <a:pPr algn="just"/>
            <a:r>
              <a:rPr lang="it-IT">
                <a:latin typeface="Palatino Linotype"/>
              </a:rPr>
              <a:t>chiarezza (</a:t>
            </a:r>
            <a:r>
              <a:rPr lang="it-IT" i="1">
                <a:latin typeface="Palatino Linotype"/>
              </a:rPr>
              <a:t>per</a:t>
            </a:r>
            <a:r>
              <a:rPr lang="it-IT">
                <a:latin typeface="Palatino Linotype"/>
              </a:rPr>
              <a:t>-*</a:t>
            </a:r>
            <a:r>
              <a:rPr lang="it-IT" i="1" err="1">
                <a:latin typeface="Palatino Linotype"/>
              </a:rPr>
              <a:t>spicio</a:t>
            </a:r>
            <a:r>
              <a:rPr lang="it-IT">
                <a:latin typeface="Palatino Linotype"/>
              </a:rPr>
              <a:t>); </a:t>
            </a:r>
            <a:r>
              <a:rPr lang="it-IT" i="1" err="1">
                <a:latin typeface="Palatino Linotype"/>
              </a:rPr>
              <a:t>virtus</a:t>
            </a:r>
            <a:r>
              <a:rPr lang="it-IT">
                <a:latin typeface="Palatino Linotype"/>
              </a:rPr>
              <a:t> retorica, che garantisce la comprensibilità della concreta intenzione del discorso</a:t>
            </a:r>
          </a:p>
          <a:p>
            <a:pPr algn="just"/>
            <a:endParaRPr lang="it-IT">
              <a:latin typeface="Palatino Linotype" panose="02040502050505030304" pitchFamily="18" charset="0"/>
            </a:endParaRPr>
          </a:p>
          <a:p>
            <a:pPr algn="just"/>
            <a:r>
              <a:rPr lang="it-IT" i="1" err="1">
                <a:latin typeface="Palatino Linotype"/>
              </a:rPr>
              <a:t>Aptum</a:t>
            </a:r>
            <a:r>
              <a:rPr lang="it-IT" i="1">
                <a:latin typeface="Palatino Linotype"/>
              </a:rPr>
              <a:t> (</a:t>
            </a:r>
            <a:r>
              <a:rPr lang="it-IT">
                <a:latin typeface="Palatino Linotype"/>
              </a:rPr>
              <a:t>cf. </a:t>
            </a:r>
            <a:r>
              <a:rPr lang="el-GR" err="1">
                <a:latin typeface="Palatino Linotype"/>
              </a:rPr>
              <a:t>πρέπον</a:t>
            </a:r>
            <a:r>
              <a:rPr lang="it-IT">
                <a:latin typeface="Palatino Linotype"/>
              </a:rPr>
              <a:t>, </a:t>
            </a:r>
            <a:r>
              <a:rPr lang="it-IT" i="1" err="1">
                <a:latin typeface="Palatino Linotype"/>
              </a:rPr>
              <a:t>decorum</a:t>
            </a:r>
            <a:r>
              <a:rPr lang="it-IT">
                <a:latin typeface="Palatino Linotype"/>
              </a:rPr>
              <a:t>):</a:t>
            </a:r>
          </a:p>
          <a:p>
            <a:pPr algn="just"/>
            <a:r>
              <a:rPr lang="it-IT">
                <a:latin typeface="Palatino Linotype"/>
              </a:rPr>
              <a:t>appropriatezza, convenienza delle parole</a:t>
            </a:r>
          </a:p>
          <a:p>
            <a:pPr algn="just"/>
            <a:endParaRPr lang="it-IT">
              <a:latin typeface="Palatino Linotype" panose="02040502050505030304" pitchFamily="18" charset="0"/>
            </a:endParaRPr>
          </a:p>
          <a:p>
            <a:pPr algn="just"/>
            <a:r>
              <a:rPr lang="it-IT" i="1" err="1">
                <a:latin typeface="Palatino Linotype"/>
              </a:rPr>
              <a:t>Ornatus</a:t>
            </a:r>
            <a:r>
              <a:rPr lang="it-IT">
                <a:latin typeface="Palatino Linotype"/>
              </a:rPr>
              <a:t>:</a:t>
            </a:r>
          </a:p>
          <a:p>
            <a:pPr algn="just"/>
            <a:r>
              <a:rPr lang="it-IT" i="1" err="1">
                <a:latin typeface="Palatino Linotype"/>
              </a:rPr>
              <a:t>virtus</a:t>
            </a:r>
            <a:r>
              <a:rPr lang="it-IT">
                <a:latin typeface="Palatino Linotype"/>
              </a:rPr>
              <a:t> utile, non necessaria</a:t>
            </a:r>
          </a:p>
          <a:p>
            <a:endParaRPr lang="it-IT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2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6206" y="1071155"/>
            <a:ext cx="751114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cap="small">
                <a:solidFill>
                  <a:srgbClr val="0070C0"/>
                </a:solidFill>
                <a:latin typeface="Palatino Linotype" panose="02040502050505030304" pitchFamily="18" charset="0"/>
              </a:rPr>
              <a:t>Puritas</a:t>
            </a:r>
          </a:p>
          <a:p>
            <a:r>
              <a:rPr lang="it-IT" sz="24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2400" i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Latinitas, sermo purus</a:t>
            </a:r>
            <a:r>
              <a:rPr lang="it-IT" sz="24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cf. hellenismós, attikismós):</a:t>
            </a:r>
          </a:p>
          <a:p>
            <a:endParaRPr lang="it-IT" sz="2400">
              <a:solidFill>
                <a:srgbClr val="222222"/>
              </a:solidFill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2400" i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virtus </a:t>
            </a:r>
            <a:r>
              <a:rPr lang="it-IT" sz="24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grammaticale</a:t>
            </a:r>
          </a:p>
          <a:p>
            <a:endParaRPr lang="it-IT" sz="2400">
              <a:solidFill>
                <a:srgbClr val="222222"/>
              </a:solidFill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2400" i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consuetudo/usus</a:t>
            </a:r>
          </a:p>
          <a:p>
            <a:endParaRPr lang="it-IT" sz="2400">
              <a:solidFill>
                <a:srgbClr val="222222"/>
              </a:solidFill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2400" i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auctoritas</a:t>
            </a:r>
          </a:p>
          <a:p>
            <a:endParaRPr lang="it-IT" sz="2400">
              <a:solidFill>
                <a:srgbClr val="222222"/>
              </a:solidFill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/>
          </a:p>
          <a:p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92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0629" y="228862"/>
            <a:ext cx="8464731" cy="69249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b="1" i="1" err="1">
                <a:solidFill>
                  <a:srgbClr val="0070C0"/>
                </a:solidFill>
                <a:latin typeface="Palatino Linotype"/>
              </a:rPr>
              <a:t>Vitia</a:t>
            </a:r>
            <a:r>
              <a:rPr lang="it-IT" sz="2000" b="1" i="1">
                <a:solidFill>
                  <a:srgbClr val="0070C0"/>
                </a:solidFill>
                <a:latin typeface="Palatino Linotype"/>
              </a:rPr>
              <a:t>/</a:t>
            </a:r>
            <a:r>
              <a:rPr lang="it-IT" sz="2000" b="1" i="1" err="1">
                <a:solidFill>
                  <a:srgbClr val="0070C0"/>
                </a:solidFill>
                <a:latin typeface="Palatino Linotype"/>
              </a:rPr>
              <a:t>licentiae</a:t>
            </a:r>
            <a:endParaRPr lang="it-IT" sz="2000" b="1" i="1">
              <a:solidFill>
                <a:srgbClr val="0070C0"/>
              </a:solidFill>
              <a:latin typeface="Palatino Linotype"/>
            </a:endParaRPr>
          </a:p>
          <a:p>
            <a:endParaRPr lang="it-IT" i="1">
              <a:latin typeface="Palatino Linotype" panose="02040502050505030304" pitchFamily="18" charset="0"/>
            </a:endParaRPr>
          </a:p>
          <a:p>
            <a:r>
              <a:rPr lang="it-IT" sz="1600">
                <a:solidFill>
                  <a:srgbClr val="002060"/>
                </a:solidFill>
                <a:latin typeface="Palatino Linotype"/>
              </a:rPr>
              <a:t>parole singole</a:t>
            </a:r>
            <a:r>
              <a:rPr lang="it-IT" sz="1600">
                <a:latin typeface="Palatino Linotype"/>
              </a:rPr>
              <a:t>: </a:t>
            </a:r>
          </a:p>
          <a:p>
            <a:r>
              <a:rPr lang="it-IT" sz="1600">
                <a:latin typeface="Palatino Linotype"/>
              </a:rPr>
              <a:t>a) corpi di parole [=significanti] non idiomatici: </a:t>
            </a:r>
            <a:endParaRPr lang="it-IT" sz="1600"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i="1" err="1">
                <a:latin typeface="Palatino Linotype"/>
              </a:rPr>
              <a:t>barbarismus</a:t>
            </a:r>
            <a:r>
              <a:rPr lang="it-IT" sz="1600" i="1">
                <a:latin typeface="Palatino Linotype"/>
              </a:rPr>
              <a:t> </a:t>
            </a:r>
            <a:r>
              <a:rPr lang="it-IT" sz="1600">
                <a:latin typeface="Palatino Linotype"/>
              </a:rPr>
              <a:t>(parola non esistente) </a:t>
            </a:r>
            <a:r>
              <a:rPr lang="it-IT" sz="1600">
                <a:solidFill>
                  <a:srgbClr val="00B050"/>
                </a:solidFill>
                <a:latin typeface="Palatino Linotype"/>
              </a:rPr>
              <a:t>[straniamento]</a:t>
            </a:r>
          </a:p>
          <a:p>
            <a:pPr marL="285750" indent="-285750">
              <a:buFont typeface="Calibri"/>
              <a:buChar char="-"/>
            </a:pPr>
            <a:r>
              <a:rPr lang="it-IT" sz="1600" i="1" err="1">
                <a:latin typeface="Palatino Linotype"/>
              </a:rPr>
              <a:t>verbum</a:t>
            </a:r>
            <a:r>
              <a:rPr lang="it-IT" sz="1600" i="1">
                <a:latin typeface="Palatino Linotype"/>
              </a:rPr>
              <a:t> </a:t>
            </a:r>
            <a:r>
              <a:rPr lang="it-IT" sz="1600" i="1" err="1">
                <a:latin typeface="Palatino Linotype"/>
              </a:rPr>
              <a:t>peregrinum</a:t>
            </a:r>
            <a:r>
              <a:rPr lang="it-IT" sz="1600">
                <a:latin typeface="Palatino Linotype"/>
              </a:rPr>
              <a:t> (parola estranea); il suo uso: </a:t>
            </a:r>
            <a:r>
              <a:rPr lang="it-IT" sz="1600" i="1" err="1">
                <a:latin typeface="Palatino Linotype"/>
              </a:rPr>
              <a:t>barbarismus</a:t>
            </a:r>
            <a:r>
              <a:rPr lang="it-IT" sz="1600">
                <a:latin typeface="Palatino Linotype"/>
              </a:rPr>
              <a:t> </a:t>
            </a:r>
            <a:r>
              <a:rPr lang="it-IT" sz="1600">
                <a:solidFill>
                  <a:srgbClr val="00B050"/>
                </a:solidFill>
                <a:latin typeface="Palatino Linotype"/>
              </a:rPr>
              <a:t>[c.s., tecnicismo dei generi letterari: </a:t>
            </a:r>
            <a:r>
              <a:rPr lang="it-IT" sz="1600" err="1">
                <a:latin typeface="Palatino Linotype"/>
                <a:ea typeface="+mn-lt"/>
                <a:cs typeface="+mn-lt"/>
              </a:rPr>
              <a:t>γελ</a:t>
            </a:r>
            <a:r>
              <a:rPr lang="it-IT" sz="1600">
                <a:latin typeface="Palatino Linotype"/>
                <a:ea typeface="+mn-lt"/>
                <a:cs typeface="+mn-lt"/>
              </a:rPr>
              <a:t>α</a:t>
            </a:r>
            <a:r>
              <a:rPr lang="it-IT" sz="1600" err="1">
                <a:latin typeface="Palatino Linotype"/>
                <a:ea typeface="+mn-lt"/>
                <a:cs typeface="+mn-lt"/>
              </a:rPr>
              <a:t>ίσ</a:t>
            </a:r>
            <a:r>
              <a:rPr lang="it-IT" sz="1600">
                <a:latin typeface="Palatino Linotype"/>
                <a:ea typeface="+mn-lt"/>
                <a:cs typeface="+mn-lt"/>
              </a:rPr>
              <a:t>ας </a:t>
            </a:r>
            <a:r>
              <a:rPr lang="it-IT" sz="1600" err="1">
                <a:latin typeface="Palatino Linotype"/>
                <a:ea typeface="+mn-lt"/>
                <a:cs typeface="+mn-lt"/>
              </a:rPr>
              <a:t>ἰμέροεν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 / </a:t>
            </a:r>
            <a:r>
              <a:rPr lang="it-IT" sz="1600" i="1" err="1">
                <a:solidFill>
                  <a:srgbClr val="000000"/>
                </a:solidFill>
                <a:latin typeface="Palatino Linotype"/>
              </a:rPr>
              <a:t>dulce</a:t>
            </a:r>
            <a:r>
              <a:rPr lang="it-IT" sz="1600" i="1">
                <a:solidFill>
                  <a:srgbClr val="000000"/>
                </a:solidFill>
                <a:latin typeface="Palatino Linotype"/>
              </a:rPr>
              <a:t> </a:t>
            </a:r>
            <a:r>
              <a:rPr lang="it-IT" sz="1600" i="1" err="1">
                <a:solidFill>
                  <a:srgbClr val="000000"/>
                </a:solidFill>
                <a:latin typeface="Palatino Linotype"/>
              </a:rPr>
              <a:t>ridentem</a:t>
            </a:r>
            <a:r>
              <a:rPr lang="it-IT" sz="1600">
                <a:solidFill>
                  <a:srgbClr val="000000"/>
                </a:solidFill>
                <a:latin typeface="Palatino Linotype"/>
              </a:rPr>
              <a:t> (n. dell' agg. usato avverbialmente</a:t>
            </a:r>
            <a:r>
              <a:rPr lang="it-IT" sz="1600">
                <a:solidFill>
                  <a:srgbClr val="00B050"/>
                </a:solidFill>
                <a:latin typeface="Palatino Linotype"/>
              </a:rPr>
              <a:t>]</a:t>
            </a:r>
          </a:p>
          <a:p>
            <a:pPr marL="285750" indent="-285750">
              <a:buFont typeface="Calibri"/>
              <a:buChar char="-"/>
            </a:pPr>
            <a:r>
              <a:rPr lang="it-IT" sz="1600" i="1">
                <a:latin typeface="Palatino Linotype"/>
              </a:rPr>
              <a:t>verbum </a:t>
            </a:r>
            <a:r>
              <a:rPr lang="it-IT" sz="1600" i="1" err="1">
                <a:latin typeface="Palatino Linotype"/>
              </a:rPr>
              <a:t>regionibus</a:t>
            </a:r>
            <a:r>
              <a:rPr lang="it-IT" sz="1600" i="1">
                <a:latin typeface="Palatino Linotype"/>
              </a:rPr>
              <a:t> </a:t>
            </a:r>
            <a:r>
              <a:rPr lang="it-IT" sz="1600" i="1" err="1">
                <a:latin typeface="Palatino Linotype"/>
              </a:rPr>
              <a:t>quibusdam</a:t>
            </a:r>
            <a:r>
              <a:rPr lang="it-IT" sz="1600" i="1">
                <a:latin typeface="Palatino Linotype"/>
              </a:rPr>
              <a:t> </a:t>
            </a:r>
            <a:r>
              <a:rPr lang="it-IT" sz="1600" i="1" err="1">
                <a:latin typeface="Palatino Linotype"/>
              </a:rPr>
              <a:t>magis</a:t>
            </a:r>
            <a:r>
              <a:rPr lang="it-IT" sz="1600" i="1">
                <a:latin typeface="Palatino Linotype"/>
              </a:rPr>
              <a:t> familiare</a:t>
            </a:r>
            <a:r>
              <a:rPr lang="it-IT" sz="1600">
                <a:latin typeface="Palatino Linotype"/>
              </a:rPr>
              <a:t> (</a:t>
            </a:r>
            <a:r>
              <a:rPr lang="it-IT" sz="1600" err="1">
                <a:latin typeface="Palatino Linotype"/>
              </a:rPr>
              <a:t>dialett</a:t>
            </a:r>
            <a:r>
              <a:rPr lang="it-IT" sz="1600">
                <a:latin typeface="Palatino Linotype"/>
              </a:rPr>
              <a:t>[al]ismo) </a:t>
            </a:r>
            <a:r>
              <a:rPr lang="it-IT" sz="1600">
                <a:solidFill>
                  <a:srgbClr val="00B050"/>
                </a:solidFill>
                <a:latin typeface="Palatino Linotype"/>
              </a:rPr>
              <a:t>[</a:t>
            </a:r>
            <a:r>
              <a:rPr lang="it-IT" sz="1600" err="1">
                <a:solidFill>
                  <a:srgbClr val="00B050"/>
                </a:solidFill>
                <a:latin typeface="Palatino Linotype"/>
              </a:rPr>
              <a:t>aptum</a:t>
            </a:r>
            <a:r>
              <a:rPr lang="it-IT" sz="1600">
                <a:solidFill>
                  <a:srgbClr val="00B050"/>
                </a:solidFill>
                <a:latin typeface="Palatino Linotype"/>
              </a:rPr>
              <a:t> dei </a:t>
            </a:r>
            <a:r>
              <a:rPr lang="it-IT" sz="1600" err="1">
                <a:solidFill>
                  <a:srgbClr val="00B050"/>
                </a:solidFill>
                <a:latin typeface="Palatino Linotype"/>
              </a:rPr>
              <a:t>g.l.</a:t>
            </a:r>
            <a:r>
              <a:rPr lang="it-IT" sz="1600">
                <a:solidFill>
                  <a:srgbClr val="00B050"/>
                </a:solidFill>
                <a:latin typeface="Palatino Linotype"/>
              </a:rPr>
              <a:t>] </a:t>
            </a:r>
            <a:endParaRPr lang="it-IT" sz="1600">
              <a:solidFill>
                <a:srgbClr val="00B050"/>
              </a:solidFill>
              <a:latin typeface="Palatino Linotype"/>
              <a:ea typeface="+mn-lt"/>
              <a:cs typeface="+mn-lt"/>
            </a:endParaRPr>
          </a:p>
          <a:p>
            <a:r>
              <a:rPr lang="it-IT" sz="1600">
                <a:ea typeface="+mn-lt"/>
                <a:cs typeface="+mn-lt"/>
              </a:rPr>
              <a:t>       </a:t>
            </a:r>
            <a:r>
              <a:rPr lang="it-IT" sz="1400">
                <a:latin typeface="Palatino Linotype"/>
                <a:ea typeface="+mn-lt"/>
                <a:cs typeface="+mn-lt"/>
              </a:rPr>
              <a:t>"e intanto riede alla sua parca mensa, | fischiando, il zappatore"</a:t>
            </a:r>
            <a:endParaRPr lang="it-IT" sz="1400">
              <a:latin typeface="Palatino Linotype"/>
            </a:endParaRPr>
          </a:p>
          <a:p>
            <a:pPr marL="285750" indent="-285750">
              <a:buFontTx/>
              <a:buChar char="-"/>
            </a:pPr>
            <a:r>
              <a:rPr lang="it-IT" sz="1600" i="1" err="1">
                <a:latin typeface="Palatino Linotype"/>
              </a:rPr>
              <a:t>verbum</a:t>
            </a:r>
            <a:r>
              <a:rPr lang="it-IT" sz="1600" i="1">
                <a:latin typeface="Palatino Linotype"/>
              </a:rPr>
              <a:t> </a:t>
            </a:r>
            <a:r>
              <a:rPr lang="it-IT" sz="1600" i="1" err="1">
                <a:latin typeface="Palatino Linotype"/>
              </a:rPr>
              <a:t>vetus</a:t>
            </a:r>
            <a:r>
              <a:rPr lang="it-IT" sz="1600">
                <a:latin typeface="Palatino Linotype"/>
              </a:rPr>
              <a:t> (parola antiquata) </a:t>
            </a:r>
            <a:r>
              <a:rPr lang="it-IT" sz="1600">
                <a:solidFill>
                  <a:srgbClr val="00B050"/>
                </a:solidFill>
                <a:latin typeface="Palatino Linotype"/>
              </a:rPr>
              <a:t>[</a:t>
            </a:r>
            <a:r>
              <a:rPr lang="it-IT" sz="1600" err="1">
                <a:solidFill>
                  <a:srgbClr val="00B050"/>
                </a:solidFill>
                <a:latin typeface="Palatino Linotype"/>
              </a:rPr>
              <a:t>aptum</a:t>
            </a:r>
            <a:r>
              <a:rPr lang="it-IT" sz="1600">
                <a:solidFill>
                  <a:srgbClr val="00B050"/>
                </a:solidFill>
                <a:latin typeface="Palatino Linotype"/>
              </a:rPr>
              <a:t>]</a:t>
            </a:r>
            <a:r>
              <a:rPr lang="it-IT" sz="1600">
                <a:latin typeface="Palatino Linotype"/>
              </a:rPr>
              <a:t>, </a:t>
            </a:r>
            <a:r>
              <a:rPr lang="it-IT" sz="1600" i="1" err="1">
                <a:latin typeface="Palatino Linotype"/>
              </a:rPr>
              <a:t>verbum</a:t>
            </a:r>
            <a:r>
              <a:rPr lang="it-IT" sz="1600" i="1">
                <a:latin typeface="Palatino Linotype"/>
              </a:rPr>
              <a:t> </a:t>
            </a:r>
            <a:r>
              <a:rPr lang="it-IT" sz="1600" i="1" err="1">
                <a:latin typeface="Palatino Linotype"/>
              </a:rPr>
              <a:t>fictum</a:t>
            </a:r>
            <a:r>
              <a:rPr lang="it-IT" sz="1600">
                <a:latin typeface="Palatino Linotype"/>
              </a:rPr>
              <a:t> (neologismo) </a:t>
            </a:r>
            <a:r>
              <a:rPr lang="it-IT" sz="1600">
                <a:solidFill>
                  <a:srgbClr val="00B050"/>
                </a:solidFill>
                <a:latin typeface="Palatino Linotype"/>
              </a:rPr>
              <a:t>[</a:t>
            </a:r>
            <a:r>
              <a:rPr lang="it-IT" sz="1600" err="1">
                <a:solidFill>
                  <a:srgbClr val="00B050"/>
                </a:solidFill>
                <a:latin typeface="Palatino Linotype"/>
              </a:rPr>
              <a:t>necessitas</a:t>
            </a:r>
            <a:r>
              <a:rPr lang="it-IT" sz="1600">
                <a:solidFill>
                  <a:srgbClr val="00B050"/>
                </a:solidFill>
                <a:latin typeface="Palatino Linotype"/>
              </a:rPr>
              <a:t>]</a:t>
            </a:r>
          </a:p>
          <a:p>
            <a:r>
              <a:rPr lang="it-IT" sz="1600">
                <a:latin typeface="Palatino Linotype"/>
              </a:rPr>
              <a:t>b) contenuti di parole [=significati] non idiomatici: </a:t>
            </a:r>
            <a:r>
              <a:rPr lang="it-IT" sz="1600" i="1" err="1">
                <a:latin typeface="Palatino Linotype"/>
              </a:rPr>
              <a:t>verba</a:t>
            </a:r>
            <a:r>
              <a:rPr lang="it-IT" sz="1600" i="1">
                <a:latin typeface="Palatino Linotype"/>
              </a:rPr>
              <a:t> impropria </a:t>
            </a:r>
            <a:r>
              <a:rPr lang="it-IT" sz="1600">
                <a:latin typeface="Palatino Linotype"/>
                <a:cs typeface="Calibri"/>
              </a:rPr>
              <a:t>→ tropi</a:t>
            </a:r>
          </a:p>
          <a:p>
            <a:endParaRPr lang="it-IT" sz="1600">
              <a:latin typeface="Palatino Linotype" panose="02040502050505030304" pitchFamily="18" charset="0"/>
            </a:endParaRPr>
          </a:p>
          <a:p>
            <a:r>
              <a:rPr lang="it-IT" sz="1600">
                <a:solidFill>
                  <a:srgbClr val="002060"/>
                </a:solidFill>
                <a:latin typeface="Palatino Linotype"/>
              </a:rPr>
              <a:t>connessioni di parole</a:t>
            </a:r>
            <a:r>
              <a:rPr lang="it-IT" sz="1600">
                <a:latin typeface="Palatino Linotype"/>
              </a:rPr>
              <a:t>: </a:t>
            </a:r>
            <a:r>
              <a:rPr lang="it-IT" sz="1600" err="1">
                <a:latin typeface="Palatino Linotype"/>
              </a:rPr>
              <a:t>soloecismus</a:t>
            </a:r>
            <a:r>
              <a:rPr lang="it-IT" sz="1600">
                <a:latin typeface="Palatino Linotype"/>
              </a:rPr>
              <a:t> (e.g. perissologia: "quegli che vince, non colui che perde" [Dante, </a:t>
            </a:r>
            <a:r>
              <a:rPr lang="it-IT" sz="1600" i="1">
                <a:latin typeface="Palatino Linotype"/>
              </a:rPr>
              <a:t>Inf</a:t>
            </a:r>
            <a:r>
              <a:rPr lang="it-IT" sz="1600">
                <a:latin typeface="Palatino Linotype"/>
              </a:rPr>
              <a:t>. XV])</a:t>
            </a:r>
            <a:endParaRPr lang="it-IT" sz="1600">
              <a:latin typeface="Palatino Linotype" panose="02040502050505030304" pitchFamily="18" charset="0"/>
            </a:endParaRPr>
          </a:p>
          <a:p>
            <a:endParaRPr lang="it-IT" b="1" i="1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r>
              <a:rPr lang="it-IT" sz="1600" i="1">
                <a:solidFill>
                  <a:srgbClr val="002060"/>
                </a:solidFill>
                <a:latin typeface="Palatino Linotype"/>
              </a:rPr>
              <a:t>nei corpi di parole singole</a:t>
            </a:r>
            <a:r>
              <a:rPr lang="it-IT" sz="1600" i="1">
                <a:latin typeface="Palatino Linotype"/>
              </a:rPr>
              <a:t> (=</a:t>
            </a:r>
            <a:r>
              <a:rPr lang="it-IT" sz="1600" i="1">
                <a:solidFill>
                  <a:srgbClr val="002060"/>
                </a:solidFill>
                <a:latin typeface="Palatino Linotype"/>
              </a:rPr>
              <a:t> cambiamento della composizione sonora della parola)</a:t>
            </a:r>
            <a:endParaRPr lang="it-IT" sz="1600" i="1">
              <a:latin typeface="Palatino Linotype"/>
            </a:endParaRPr>
          </a:p>
          <a:p>
            <a:r>
              <a:rPr lang="it-IT" sz="1600">
                <a:latin typeface="Palatino Linotype"/>
              </a:rPr>
              <a:t>barbarismo</a:t>
            </a:r>
            <a:r>
              <a:rPr lang="it-IT" sz="1600" i="1">
                <a:latin typeface="Palatino Linotype"/>
              </a:rPr>
              <a:t> (</a:t>
            </a:r>
            <a:r>
              <a:rPr lang="it-IT" sz="1600" i="1" err="1">
                <a:latin typeface="Palatino Linotype"/>
              </a:rPr>
              <a:t>vitium</a:t>
            </a:r>
            <a:r>
              <a:rPr lang="it-IT" sz="1600" i="1">
                <a:latin typeface="Palatino Linotype"/>
              </a:rPr>
              <a:t>) </a:t>
            </a:r>
            <a:r>
              <a:rPr lang="it-IT" sz="1600">
                <a:latin typeface="Palatino Linotype"/>
              </a:rPr>
              <a:t>(errori analoghi: </a:t>
            </a:r>
            <a:r>
              <a:rPr lang="it-IT" sz="1600" err="1">
                <a:latin typeface="Palatino Linotype"/>
              </a:rPr>
              <a:t>aréoport</a:t>
            </a:r>
            <a:r>
              <a:rPr lang="it-IT" sz="1600">
                <a:latin typeface="Palatino Linotype"/>
              </a:rPr>
              <a:t> [invece che </a:t>
            </a:r>
            <a:r>
              <a:rPr lang="it-IT" sz="1600" err="1">
                <a:latin typeface="Palatino Linotype"/>
              </a:rPr>
              <a:t>aéroport</a:t>
            </a:r>
            <a:r>
              <a:rPr lang="it-IT" sz="1600">
                <a:latin typeface="Palatino Linotype"/>
              </a:rPr>
              <a:t>], aeroporto)</a:t>
            </a:r>
          </a:p>
          <a:p>
            <a:r>
              <a:rPr lang="it-IT" sz="1600">
                <a:latin typeface="Palatino Linotype"/>
              </a:rPr>
              <a:t>metaplasmo</a:t>
            </a:r>
            <a:r>
              <a:rPr lang="it-IT" sz="1600" i="1">
                <a:latin typeface="Palatino Linotype"/>
              </a:rPr>
              <a:t> (</a:t>
            </a:r>
            <a:r>
              <a:rPr lang="it-IT" sz="1600" i="1" err="1">
                <a:latin typeface="Palatino Linotype"/>
              </a:rPr>
              <a:t>licentia</a:t>
            </a:r>
            <a:r>
              <a:rPr lang="it-IT" sz="1600" i="1">
                <a:latin typeface="Palatino Linotype"/>
              </a:rPr>
              <a:t>)</a:t>
            </a:r>
          </a:p>
          <a:p>
            <a:endParaRPr lang="it-IT" sz="1600" i="1">
              <a:latin typeface="Palatino Linotype" panose="02040502050505030304" pitchFamily="18" charset="0"/>
            </a:endParaRPr>
          </a:p>
          <a:p>
            <a:r>
              <a:rPr lang="it-IT" sz="1600" i="1">
                <a:solidFill>
                  <a:srgbClr val="002060"/>
                </a:solidFill>
                <a:latin typeface="Palatino Linotype"/>
              </a:rPr>
              <a:t>in connessioni di parole</a:t>
            </a:r>
          </a:p>
          <a:p>
            <a:r>
              <a:rPr lang="it-IT" sz="1600" i="1" err="1">
                <a:latin typeface="Palatino Linotype"/>
              </a:rPr>
              <a:t>soloecismus</a:t>
            </a:r>
            <a:r>
              <a:rPr lang="it-IT" sz="1600" i="1">
                <a:latin typeface="Palatino Linotype"/>
              </a:rPr>
              <a:t> (</a:t>
            </a:r>
            <a:r>
              <a:rPr lang="it-IT" sz="1600" i="1" err="1">
                <a:latin typeface="Palatino Linotype"/>
              </a:rPr>
              <a:t>vitium</a:t>
            </a:r>
            <a:r>
              <a:rPr lang="it-IT" sz="1600" i="1">
                <a:latin typeface="Palatino Linotype"/>
              </a:rPr>
              <a:t>)</a:t>
            </a:r>
          </a:p>
          <a:p>
            <a:r>
              <a:rPr lang="it-IT" sz="1600">
                <a:latin typeface="Palatino Linotype"/>
              </a:rPr>
              <a:t>figura grammaticale*</a:t>
            </a:r>
            <a:r>
              <a:rPr lang="it-IT" sz="1600" i="1">
                <a:latin typeface="Palatino Linotype"/>
              </a:rPr>
              <a:t> (</a:t>
            </a:r>
            <a:r>
              <a:rPr lang="it-IT" sz="1600" i="1" err="1">
                <a:latin typeface="Palatino Linotype"/>
              </a:rPr>
              <a:t>licentia</a:t>
            </a:r>
            <a:r>
              <a:rPr lang="it-IT" sz="1600" i="1">
                <a:latin typeface="Palatino Linotype"/>
              </a:rPr>
              <a:t>)</a:t>
            </a:r>
          </a:p>
          <a:p>
            <a:r>
              <a:rPr lang="it-IT" sz="1600">
                <a:latin typeface="Palatino Linotype"/>
              </a:rPr>
              <a:t>[es.: </a:t>
            </a:r>
            <a:r>
              <a:rPr lang="it-IT" sz="1600">
                <a:latin typeface="Palatino Linotype"/>
                <a:ea typeface="+mn-lt"/>
                <a:cs typeface="+mn-lt"/>
              </a:rPr>
              <a:t>"Quelli che muoiono, bisogna pregare Iddio per loro</a:t>
            </a:r>
            <a:r>
              <a:rPr lang="it-IT" sz="1600">
                <a:latin typeface="Palatino Linotype"/>
              </a:rPr>
              <a:t>" (A. Manzoni)]</a:t>
            </a:r>
            <a:endParaRPr lang="it-IT" sz="1600">
              <a:latin typeface="Palatino Linotype" panose="02040502050505030304" pitchFamily="18" charset="0"/>
            </a:endParaRPr>
          </a:p>
          <a:p>
            <a:r>
              <a:rPr lang="it-IT" sz="1400">
                <a:latin typeface="Palatino Linotype"/>
              </a:rPr>
              <a:t>*deviazione deliberata dalla norma grammaticale e sintattica a fini espressivi (anacoluto, anafora, anastrofe, asindeto, chiasmo, ellissi, enallage, iperbato, pleonasmo, polisindeto, sillessi, zeugma)</a:t>
            </a:r>
            <a:endParaRPr lang="it-IT" sz="1400">
              <a:latin typeface="Palatino Linotype" panose="02040502050505030304" pitchFamily="18" charset="0"/>
            </a:endParaRPr>
          </a:p>
          <a:p>
            <a:endParaRPr lang="it-IT" sz="1600" i="1">
              <a:latin typeface="Palatino Linotype" panose="02040502050505030304" pitchFamily="18" charset="0"/>
            </a:endParaRPr>
          </a:p>
          <a:p>
            <a:endParaRPr lang="it-IT" sz="24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5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75211" y="1050309"/>
            <a:ext cx="7432766" cy="543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funzioni del Presidente della Repubblica, in ogni caso che egli non possa adempierle, sono esercitate dal Presidente del Senato (</a:t>
            </a:r>
            <a:r>
              <a:rPr lang="it-IT" i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Costit. Repubbl. Ital</a:t>
            </a:r>
            <a:r>
              <a:rPr lang="it-IT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., art. 86).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>
              <a:solidFill>
                <a:srgbClr val="222222"/>
              </a:solidFill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 questa storia ne hanno parlato abbastanza i giornali e i telegiornali; ma è così tanto avvincente che non si riesce a smettere di farlo.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E’ finito in ospedale a causa di una overdose di eroina.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me colpisce soprattutto, in questa congiuntura così complessa, l’atteggiamento semplificante del presidente americano.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Auguro a tutti un buon fine settimana.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>
              <a:solidFill>
                <a:srgbClr val="222222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4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8194" y="414718"/>
            <a:ext cx="8533684" cy="2188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Invito tutti i cittadini a non esagerare nell’uso dell’aria condizionata</a:t>
            </a:r>
            <a:r>
              <a:rPr lang="it-IT" sz="1600" b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Una parte del</a:t>
            </a:r>
            <a:r>
              <a:rPr lang="it-IT" sz="1600" i="1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meeting</a:t>
            </a: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è stata dedicata alla presentazione di casi di studio.</a:t>
            </a:r>
          </a:p>
          <a:p>
            <a:pPr algn="just">
              <a:lnSpc>
                <a:spcPct val="107000"/>
              </a:lnSpc>
            </a:pP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 definirei un romanzo scritto da e per donne.</a:t>
            </a:r>
          </a:p>
          <a:p>
            <a:pPr algn="just">
              <a:lnSpc>
                <a:spcPct val="107000"/>
              </a:lnSpc>
            </a:pPr>
            <a:endParaRPr lang="it-IT" sz="1600">
              <a:solidFill>
                <a:srgbClr val="222222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it-IT" sz="1600">
                <a:solidFill>
                  <a:srgbClr val="22222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Il Presidente del Consiglio ha esposto in modo esaustivo il PNRR, cioè il Piano Nazionale di Ripresa e Resilienza**.</a:t>
            </a:r>
            <a:endParaRPr lang="it-IT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6219" y="2767916"/>
            <a:ext cx="769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>
                <a:latin typeface="Palatino Linotype" panose="02040502050505030304" pitchFamily="18" charset="0"/>
              </a:rPr>
              <a:t>*The hotel said that for a few more dollars we could have an </a:t>
            </a:r>
            <a:r>
              <a:rPr lang="it-IT" sz="1600">
                <a:solidFill>
                  <a:srgbClr val="FF0000"/>
                </a:solidFill>
                <a:latin typeface="Palatino Linotype" panose="02040502050505030304" pitchFamily="18" charset="0"/>
              </a:rPr>
              <a:t>air-conditioned room</a:t>
            </a:r>
            <a:r>
              <a:rPr lang="it-IT" sz="160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46219" y="3270927"/>
            <a:ext cx="862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latin typeface="Palatino Linotype" panose="02040502050505030304" pitchFamily="18" charset="0"/>
              </a:rPr>
              <a:t>**esauriente</a:t>
            </a:r>
            <a:r>
              <a:rPr lang="it-IT" sz="1600">
                <a:latin typeface="Palatino Linotype" panose="02040502050505030304" pitchFamily="18" charset="0"/>
              </a:rPr>
              <a:t> agg. Che tien conto di ogni possibile esigenza di approfondimento specifico…; </a:t>
            </a:r>
            <a:r>
              <a:rPr lang="it-IT" sz="1600" b="1" i="1">
                <a:latin typeface="Palatino Linotype" panose="02040502050505030304" pitchFamily="18" charset="0"/>
              </a:rPr>
              <a:t>estens.</a:t>
            </a:r>
            <a:r>
              <a:rPr lang="it-IT" sz="1600">
                <a:latin typeface="Palatino Linotype" panose="02040502050505030304" pitchFamily="18" charset="0"/>
              </a:rPr>
              <a:t>, completo, convincente [Dal lat. </a:t>
            </a:r>
            <a:r>
              <a:rPr lang="it-IT" sz="1600" i="1">
                <a:latin typeface="Palatino Linotype" panose="02040502050505030304" pitchFamily="18" charset="0"/>
              </a:rPr>
              <a:t>exhauriens –entis</a:t>
            </a:r>
            <a:r>
              <a:rPr lang="it-IT" sz="1600">
                <a:latin typeface="Palatino Linotype" panose="02040502050505030304" pitchFamily="18" charset="0"/>
              </a:rPr>
              <a:t>, p. pres. di </a:t>
            </a:r>
            <a:r>
              <a:rPr lang="it-IT" sz="1600" i="1">
                <a:latin typeface="Palatino Linotype" panose="02040502050505030304" pitchFamily="18" charset="0"/>
              </a:rPr>
              <a:t>exhaurire </a:t>
            </a:r>
            <a:r>
              <a:rPr lang="it-IT" sz="1600">
                <a:latin typeface="Palatino Linotype" panose="02040502050505030304" pitchFamily="18" charset="0"/>
              </a:rPr>
              <a:t>‘esaurire’][</a:t>
            </a:r>
            <a:r>
              <a:rPr lang="it-IT" sz="1600" i="1">
                <a:latin typeface="Palatino Linotype" panose="02040502050505030304" pitchFamily="18" charset="0"/>
              </a:rPr>
              <a:t>haurio</a:t>
            </a:r>
            <a:r>
              <a:rPr lang="it-IT" sz="1600">
                <a:latin typeface="Palatino Linotype" panose="02040502050505030304" pitchFamily="18" charset="0"/>
              </a:rPr>
              <a:t>: ‘attingo’ </a:t>
            </a:r>
            <a:r>
              <a:rPr lang="it-IT" sz="1600">
                <a:latin typeface="Palatino Linotype" panose="02040502050505030304" pitchFamily="18" charset="0"/>
                <a:cs typeface="Calibri" panose="020F0502020204030204" pitchFamily="34" charset="0"/>
              </a:rPr>
              <a:t>→ </a:t>
            </a:r>
            <a:r>
              <a:rPr lang="it-IT" sz="1600" i="1">
                <a:latin typeface="Palatino Linotype" panose="02040502050505030304" pitchFamily="18" charset="0"/>
                <a:cs typeface="Calibri" panose="020F0502020204030204" pitchFamily="34" charset="0"/>
              </a:rPr>
              <a:t>exhaurio </a:t>
            </a:r>
            <a:r>
              <a:rPr lang="it-IT" sz="1600">
                <a:latin typeface="Palatino Linotype" panose="02040502050505030304" pitchFamily="18" charset="0"/>
                <a:cs typeface="Calibri" panose="020F0502020204030204" pitchFamily="34" charset="0"/>
              </a:rPr>
              <a:t>(</a:t>
            </a:r>
            <a:r>
              <a:rPr lang="it-IT" sz="1600" i="1">
                <a:latin typeface="Palatino Linotype" panose="02040502050505030304" pitchFamily="18" charset="0"/>
                <a:cs typeface="Calibri" panose="020F0502020204030204" pitchFamily="34" charset="0"/>
              </a:rPr>
              <a:t>ex + haurio</a:t>
            </a:r>
            <a:r>
              <a:rPr lang="it-IT" sz="1600">
                <a:latin typeface="Palatino Linotype" panose="02040502050505030304" pitchFamily="18" charset="0"/>
                <a:cs typeface="Calibri" panose="020F0502020204030204" pitchFamily="34" charset="0"/>
              </a:rPr>
              <a:t>): ‘attingo fino in fondo’ → ‘svuoto’, ‘prosciugo’ </a:t>
            </a:r>
            <a:r>
              <a:rPr lang="it-IT" sz="160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sz="1600">
                <a:latin typeface="Palatino Linotype" panose="02040502050505030304" pitchFamily="18" charset="0"/>
                <a:cs typeface="Calibri" panose="020F0502020204030204" pitchFamily="34" charset="0"/>
              </a:rPr>
              <a:t> ‘esaurisco’]</a:t>
            </a:r>
          </a:p>
          <a:p>
            <a:endParaRPr lang="it-IT" sz="1600" b="1">
              <a:latin typeface="Palatino Linotype" panose="02040502050505030304" pitchFamily="18" charset="0"/>
            </a:endParaRPr>
          </a:p>
          <a:p>
            <a:r>
              <a:rPr lang="it-IT" sz="1600" b="1">
                <a:latin typeface="Palatino Linotype" panose="02040502050505030304" pitchFamily="18" charset="0"/>
              </a:rPr>
              <a:t>esaustivo</a:t>
            </a:r>
            <a:r>
              <a:rPr lang="it-IT" sz="1600">
                <a:latin typeface="Palatino Linotype" panose="02040502050505030304" pitchFamily="18" charset="0"/>
              </a:rPr>
              <a:t> agg. </a:t>
            </a:r>
            <a:r>
              <a:rPr lang="it-IT" sz="1600" i="1">
                <a:latin typeface="Palatino Linotype" panose="02040502050505030304" pitchFamily="18" charset="0"/>
              </a:rPr>
              <a:t>lett</a:t>
            </a:r>
            <a:r>
              <a:rPr lang="it-IT" sz="1600">
                <a:latin typeface="Palatino Linotype" panose="02040502050505030304" pitchFamily="18" charset="0"/>
              </a:rPr>
              <a:t>. Che fornisce con rigorosa esattezza tutti i dati relativi a uno o più argomenti; esauriente [Dall’ingl. </a:t>
            </a:r>
            <a:r>
              <a:rPr lang="it-IT" sz="1600" i="1">
                <a:latin typeface="Palatino Linotype" panose="02040502050505030304" pitchFamily="18" charset="0"/>
              </a:rPr>
              <a:t>exhaustive</a:t>
            </a:r>
            <a:r>
              <a:rPr lang="it-IT" sz="1600">
                <a:latin typeface="Palatino Linotype" panose="02040502050505030304" pitchFamily="18" charset="0"/>
              </a:rPr>
              <a:t>, der. del lat. </a:t>
            </a:r>
            <a:r>
              <a:rPr lang="it-IT" sz="1600" i="1">
                <a:latin typeface="Palatino Linotype" panose="02040502050505030304" pitchFamily="18" charset="0"/>
              </a:rPr>
              <a:t>exhaustus</a:t>
            </a:r>
            <a:r>
              <a:rPr lang="it-IT" sz="1600">
                <a:latin typeface="Palatino Linotype" panose="02040502050505030304" pitchFamily="18" charset="0"/>
              </a:rPr>
              <a:t>, p. pass. di </a:t>
            </a:r>
            <a:r>
              <a:rPr lang="it-IT" sz="1600" i="1">
                <a:latin typeface="Palatino Linotype" panose="02040502050505030304" pitchFamily="18" charset="0"/>
              </a:rPr>
              <a:t>exhaurire</a:t>
            </a:r>
            <a:r>
              <a:rPr lang="it-IT" sz="1600">
                <a:latin typeface="Palatino Linotype" panose="02040502050505030304" pitchFamily="18" charset="0"/>
              </a:rPr>
              <a:t> ‘esaurire’</a:t>
            </a:r>
            <a:r>
              <a:rPr lang="it-IT" sz="1600">
                <a:latin typeface="Palatino Linotype" panose="02040502050505030304" pitchFamily="18" charset="0"/>
                <a:cs typeface="Calibri" panose="020F0502020204030204" pitchFamily="34" charset="0"/>
              </a:rPr>
              <a:t>].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6219" y="5251266"/>
            <a:ext cx="83116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latin typeface="Palatino Linotype" panose="02040502050505030304" pitchFamily="18" charset="0"/>
              </a:rPr>
              <a:t>resilienza</a:t>
            </a:r>
            <a:r>
              <a:rPr lang="it-IT" sz="1600">
                <a:latin typeface="Palatino Linotype" panose="02040502050505030304" pitchFamily="18" charset="0"/>
              </a:rPr>
              <a:t> s.f. Capacità di un materiale di assorbire un urto senza rompersi. [Der. di </a:t>
            </a:r>
            <a:r>
              <a:rPr lang="it-IT" sz="1600" i="1">
                <a:latin typeface="Palatino Linotype" panose="02040502050505030304" pitchFamily="18" charset="0"/>
              </a:rPr>
              <a:t>resiliente</a:t>
            </a:r>
            <a:r>
              <a:rPr lang="it-IT" sz="1600">
                <a:latin typeface="Palatino Linotype" panose="02040502050505030304" pitchFamily="18" charset="0"/>
              </a:rPr>
              <a:t> (Dal. lat. </a:t>
            </a:r>
            <a:r>
              <a:rPr lang="it-IT" sz="1600" i="1">
                <a:latin typeface="Palatino Linotype" panose="02040502050505030304" pitchFamily="18" charset="0"/>
              </a:rPr>
              <a:t>resiliens –entis</a:t>
            </a:r>
            <a:r>
              <a:rPr lang="it-IT" sz="1600">
                <a:latin typeface="Palatino Linotype" panose="02040502050505030304" pitchFamily="18" charset="0"/>
              </a:rPr>
              <a:t>, p. pres. di </a:t>
            </a:r>
            <a:r>
              <a:rPr lang="it-IT" sz="1600" i="1">
                <a:latin typeface="Palatino Linotype" panose="02040502050505030304" pitchFamily="18" charset="0"/>
              </a:rPr>
              <a:t>resilire</a:t>
            </a:r>
            <a:r>
              <a:rPr lang="it-IT" sz="1600">
                <a:latin typeface="Palatino Linotype" panose="02040502050505030304" pitchFamily="18" charset="0"/>
              </a:rPr>
              <a:t> ‘rimbalzare’)] [</a:t>
            </a:r>
            <a:r>
              <a:rPr lang="it-IT" sz="1600" i="1">
                <a:latin typeface="Palatino Linotype" panose="02040502050505030304" pitchFamily="18" charset="0"/>
              </a:rPr>
              <a:t>salio</a:t>
            </a:r>
            <a:r>
              <a:rPr lang="it-IT" sz="1600">
                <a:latin typeface="Palatino Linotype" panose="02040502050505030304" pitchFamily="18" charset="0"/>
              </a:rPr>
              <a:t>: salto </a:t>
            </a:r>
            <a:r>
              <a:rPr lang="it-IT" sz="1600">
                <a:latin typeface="Palatino Linotype" panose="02040502050505030304" pitchFamily="18" charset="0"/>
                <a:cs typeface="Calibri" panose="020F0502020204030204" pitchFamily="34" charset="0"/>
              </a:rPr>
              <a:t>→ </a:t>
            </a:r>
            <a:r>
              <a:rPr lang="it-IT" sz="1600" i="1">
                <a:latin typeface="Palatino Linotype" panose="02040502050505030304" pitchFamily="18" charset="0"/>
                <a:cs typeface="Calibri" panose="020F0502020204030204" pitchFamily="34" charset="0"/>
              </a:rPr>
              <a:t>resilio</a:t>
            </a:r>
            <a:r>
              <a:rPr lang="it-IT" sz="1600">
                <a:latin typeface="Palatino Linotype" panose="02040502050505030304" pitchFamily="18" charset="0"/>
                <a:cs typeface="Calibri" panose="020F0502020204030204" pitchFamily="34" charset="0"/>
              </a:rPr>
              <a:t> (</a:t>
            </a:r>
            <a:r>
              <a:rPr lang="it-IT" sz="1600" i="1">
                <a:latin typeface="Palatino Linotype" panose="02040502050505030304" pitchFamily="18" charset="0"/>
                <a:cs typeface="Calibri" panose="020F0502020204030204" pitchFamily="34" charset="0"/>
              </a:rPr>
              <a:t>re</a:t>
            </a:r>
            <a:r>
              <a:rPr lang="it-IT" sz="1600">
                <a:latin typeface="Palatino Linotype" panose="02040502050505030304" pitchFamily="18" charset="0"/>
                <a:cs typeface="Calibri" panose="020F0502020204030204" pitchFamily="34" charset="0"/>
              </a:rPr>
              <a:t> + </a:t>
            </a:r>
            <a:r>
              <a:rPr lang="it-IT" sz="1600" i="1">
                <a:latin typeface="Palatino Linotype" panose="02040502050505030304" pitchFamily="18" charset="0"/>
                <a:cs typeface="Calibri" panose="020F0502020204030204" pitchFamily="34" charset="0"/>
              </a:rPr>
              <a:t>salio</a:t>
            </a:r>
            <a:r>
              <a:rPr lang="it-IT" sz="1600">
                <a:latin typeface="Palatino Linotype" panose="02040502050505030304" pitchFamily="18" charset="0"/>
                <a:cs typeface="Calibri" panose="020F0502020204030204" pitchFamily="34" charset="0"/>
              </a:rPr>
              <a:t>) ‘balzo all’indietro’, ‘rimbalzo’].</a:t>
            </a:r>
          </a:p>
          <a:p>
            <a:r>
              <a:rPr lang="it-IT" sz="1600">
                <a:latin typeface="Palatino Linotype" panose="02040502050505030304" pitchFamily="18" charset="0"/>
                <a:cs typeface="Calibri" panose="020F0502020204030204" pitchFamily="34" charset="0"/>
              </a:rPr>
              <a:t>(</a:t>
            </a:r>
            <a:r>
              <a:rPr lang="it-IT" sz="1600" cap="small">
                <a:latin typeface="Palatino Linotype" panose="02040502050505030304" pitchFamily="18" charset="0"/>
                <a:cs typeface="Calibri" panose="020F0502020204030204" pitchFamily="34" charset="0"/>
              </a:rPr>
              <a:t>G. Devoto – G.C. Oli</a:t>
            </a:r>
            <a:r>
              <a:rPr lang="it-IT" sz="1600">
                <a:latin typeface="Palatino Linotype" panose="02040502050505030304" pitchFamily="18" charset="0"/>
                <a:cs typeface="Calibri" panose="020F0502020204030204" pitchFamily="34" charset="0"/>
              </a:rPr>
              <a:t>, </a:t>
            </a:r>
            <a:r>
              <a:rPr lang="it-IT" sz="1600" i="1">
                <a:latin typeface="Palatino Linotype" panose="02040502050505030304" pitchFamily="18" charset="0"/>
                <a:cs typeface="Calibri" panose="020F0502020204030204" pitchFamily="34" charset="0"/>
              </a:rPr>
              <a:t>Dizionario della lingua italiana</a:t>
            </a:r>
            <a:r>
              <a:rPr lang="it-IT" sz="1600">
                <a:latin typeface="Palatino Linotype" panose="02040502050505030304" pitchFamily="18" charset="0"/>
                <a:cs typeface="Calibri" panose="020F0502020204030204" pitchFamily="34" charset="0"/>
              </a:rPr>
              <a:t>, Le Monnier, 1990).</a:t>
            </a:r>
          </a:p>
          <a:p>
            <a:endParaRPr lang="it-IT" sz="160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48A2013F42A4B986A89A18ADB22D6" ma:contentTypeVersion="4" ma:contentTypeDescription="Creare un nuovo documento." ma:contentTypeScope="" ma:versionID="429938285831c63c346066387f6db74c">
  <xsd:schema xmlns:xsd="http://www.w3.org/2001/XMLSchema" xmlns:xs="http://www.w3.org/2001/XMLSchema" xmlns:p="http://schemas.microsoft.com/office/2006/metadata/properties" xmlns:ns2="98fb4b89-4809-492b-b2e6-53444ab564b8" targetNamespace="http://schemas.microsoft.com/office/2006/metadata/properties" ma:root="true" ma:fieldsID="98224c79740fc9e49c831965087c9173" ns2:_="">
    <xsd:import namespace="98fb4b89-4809-492b-b2e6-53444ab564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b4b89-4809-492b-b2e6-53444ab56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45B6D0-B96C-404A-AD14-FB04A837D8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C446E1-238F-4051-BD09-47A60A3184E6}">
  <ds:schemaRefs>
    <ds:schemaRef ds:uri="98fb4b89-4809-492b-b2e6-53444ab564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E7C61B4-F2BE-4DB8-BE0F-C09FAE16F95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Application>Microsoft Office PowerPoint</Application>
  <PresentationFormat>On-screen Show (4:3)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Base</vt:lpstr>
      <vt:lpstr>Retorica e comunicazione nella letteratura latina  Docente: Marco Fernandelli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Retorica e comunicazione nella letteratura latina Lezione 8 – 3 aprile 2020  Docente: Marco Fernandelli</dc:title>
  <dc:creator>Marco Fernandelli</dc:creator>
  <cp:revision>6</cp:revision>
  <dcterms:created xsi:type="dcterms:W3CDTF">2020-04-03T10:35:22Z</dcterms:created>
  <dcterms:modified xsi:type="dcterms:W3CDTF">2023-06-09T15:22:23Z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0x0101007C848A2013F42A4B986A89A18ADB22D6</vt:lpwstr>
  </property>
</Properties>
</file>