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  <p:sldId id="264" r:id="rId6"/>
    <p:sldId id="261" r:id="rId7"/>
    <p:sldId id="262" r:id="rId8"/>
    <p:sldId id="258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CFBB4C-6BAE-4F03-95EB-903658B81E5D}" v="86" dt="2023-04-04T12:36:49.838"/>
    <p1510:client id="{F26E09D9-A697-4C5B-A574-AEADD2F9AED8}" v="239" dt="2022-04-13T05:16:21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ELLI MARCO" userId="S::8036@ds.units.it::a6151164-0b2c-4e6b-b73d-5c6967b9ac01" providerId="AD" clId="Web-{79CFBB4C-6BAE-4F03-95EB-903658B81E5D}"/>
    <pc:docChg chg="addSld delSld modSld sldOrd">
      <pc:chgData name="FERNANDELLI MARCO" userId="S::8036@ds.units.it::a6151164-0b2c-4e6b-b73d-5c6967b9ac01" providerId="AD" clId="Web-{79CFBB4C-6BAE-4F03-95EB-903658B81E5D}" dt="2023-04-04T12:36:49.838" v="55" actId="20577"/>
      <pc:docMkLst>
        <pc:docMk/>
      </pc:docMkLst>
      <pc:sldChg chg="new del">
        <pc:chgData name="FERNANDELLI MARCO" userId="S::8036@ds.units.it::a6151164-0b2c-4e6b-b73d-5c6967b9ac01" providerId="AD" clId="Web-{79CFBB4C-6BAE-4F03-95EB-903658B81E5D}" dt="2023-04-04T12:35:50.055" v="51"/>
        <pc:sldMkLst>
          <pc:docMk/>
          <pc:sldMk cId="636569009" sldId="263"/>
        </pc:sldMkLst>
      </pc:sldChg>
      <pc:sldChg chg="addSp modSp new ord">
        <pc:chgData name="FERNANDELLI MARCO" userId="S::8036@ds.units.it::a6151164-0b2c-4e6b-b73d-5c6967b9ac01" providerId="AD" clId="Web-{79CFBB4C-6BAE-4F03-95EB-903658B81E5D}" dt="2023-04-04T12:36:49.838" v="55" actId="20577"/>
        <pc:sldMkLst>
          <pc:docMk/>
          <pc:sldMk cId="2537554263" sldId="264"/>
        </pc:sldMkLst>
        <pc:spChg chg="add mod">
          <ac:chgData name="FERNANDELLI MARCO" userId="S::8036@ds.units.it::a6151164-0b2c-4e6b-b73d-5c6967b9ac01" providerId="AD" clId="Web-{79CFBB4C-6BAE-4F03-95EB-903658B81E5D}" dt="2023-04-04T12:36:49.838" v="55" actId="20577"/>
          <ac:spMkLst>
            <pc:docMk/>
            <pc:sldMk cId="2537554263" sldId="264"/>
            <ac:spMk id="2" creationId="{71DA4A14-964A-3D38-3506-F13F0C1BF982}"/>
          </ac:spMkLst>
        </pc:spChg>
        <pc:spChg chg="add mod">
          <ac:chgData name="FERNANDELLI MARCO" userId="S::8036@ds.units.it::a6151164-0b2c-4e6b-b73d-5c6967b9ac01" providerId="AD" clId="Web-{79CFBB4C-6BAE-4F03-95EB-903658B81E5D}" dt="2023-04-04T12:35:37.898" v="50" actId="20577"/>
          <ac:spMkLst>
            <pc:docMk/>
            <pc:sldMk cId="2537554263" sldId="264"/>
            <ac:spMk id="3" creationId="{946D5E78-2B7A-8915-9A0E-A58AB7600B26}"/>
          </ac:spMkLst>
        </pc:spChg>
        <pc:picChg chg="add mod">
          <ac:chgData name="FERNANDELLI MARCO" userId="S::8036@ds.units.it::a6151164-0b2c-4e6b-b73d-5c6967b9ac01" providerId="AD" clId="Web-{79CFBB4C-6BAE-4F03-95EB-903658B81E5D}" dt="2023-04-04T12:34:07.646" v="36" actId="1076"/>
          <ac:picMkLst>
            <pc:docMk/>
            <pc:sldMk cId="2537554263" sldId="264"/>
            <ac:picMk id="4" creationId="{34AC9949-0613-4053-9DC9-53EB4C731F9B}"/>
          </ac:picMkLst>
        </pc:picChg>
      </pc:sldChg>
    </pc:docChg>
  </pc:docChgLst>
  <pc:docChgLst>
    <pc:chgData name="FERNANDELLI MARCO" userId="S::8036@ds.units.it::a6151164-0b2c-4e6b-b73d-5c6967b9ac01" providerId="AD" clId="Web-{F26E09D9-A697-4C5B-A574-AEADD2F9AED8}"/>
    <pc:docChg chg="delSld modSld">
      <pc:chgData name="FERNANDELLI MARCO" userId="S::8036@ds.units.it::a6151164-0b2c-4e6b-b73d-5c6967b9ac01" providerId="AD" clId="Web-{F26E09D9-A697-4C5B-A574-AEADD2F9AED8}" dt="2022-04-13T05:16:21.504" v="127" actId="20577"/>
      <pc:docMkLst>
        <pc:docMk/>
      </pc:docMkLst>
      <pc:sldChg chg="modSp">
        <pc:chgData name="FERNANDELLI MARCO" userId="S::8036@ds.units.it::a6151164-0b2c-4e6b-b73d-5c6967b9ac01" providerId="AD" clId="Web-{F26E09D9-A697-4C5B-A574-AEADD2F9AED8}" dt="2022-04-13T05:07:49.399" v="70" actId="20577"/>
        <pc:sldMkLst>
          <pc:docMk/>
          <pc:sldMk cId="3326666432" sldId="256"/>
        </pc:sldMkLst>
        <pc:spChg chg="mod">
          <ac:chgData name="FERNANDELLI MARCO" userId="S::8036@ds.units.it::a6151164-0b2c-4e6b-b73d-5c6967b9ac01" providerId="AD" clId="Web-{F26E09D9-A697-4C5B-A574-AEADD2F9AED8}" dt="2022-04-13T05:07:49.399" v="70" actId="20577"/>
          <ac:spMkLst>
            <pc:docMk/>
            <pc:sldMk cId="3326666432" sldId="256"/>
            <ac:spMk id="3" creationId="{00000000-0000-0000-0000-000000000000}"/>
          </ac:spMkLst>
        </pc:spChg>
      </pc:sldChg>
      <pc:sldChg chg="modSp">
        <pc:chgData name="FERNANDELLI MARCO" userId="S::8036@ds.units.it::a6151164-0b2c-4e6b-b73d-5c6967b9ac01" providerId="AD" clId="Web-{F26E09D9-A697-4C5B-A574-AEADD2F9AED8}" dt="2022-04-13T05:16:21.504" v="127" actId="20577"/>
        <pc:sldMkLst>
          <pc:docMk/>
          <pc:sldMk cId="1122555866" sldId="258"/>
        </pc:sldMkLst>
        <pc:spChg chg="mod">
          <ac:chgData name="FERNANDELLI MARCO" userId="S::8036@ds.units.it::a6151164-0b2c-4e6b-b73d-5c6967b9ac01" providerId="AD" clId="Web-{F26E09D9-A697-4C5B-A574-AEADD2F9AED8}" dt="2022-04-13T05:16:21.504" v="127" actId="20577"/>
          <ac:spMkLst>
            <pc:docMk/>
            <pc:sldMk cId="1122555866" sldId="258"/>
            <ac:spMk id="2" creationId="{00000000-0000-0000-0000-000000000000}"/>
          </ac:spMkLst>
        </pc:spChg>
      </pc:sldChg>
      <pc:sldChg chg="del">
        <pc:chgData name="FERNANDELLI MARCO" userId="S::8036@ds.units.it::a6151164-0b2c-4e6b-b73d-5c6967b9ac01" providerId="AD" clId="Web-{F26E09D9-A697-4C5B-A574-AEADD2F9AED8}" dt="2022-04-13T05:05:08.786" v="49"/>
        <pc:sldMkLst>
          <pc:docMk/>
          <pc:sldMk cId="2375675095" sldId="260"/>
        </pc:sldMkLst>
      </pc:sldChg>
      <pc:sldChg chg="modSp">
        <pc:chgData name="FERNANDELLI MARCO" userId="S::8036@ds.units.it::a6151164-0b2c-4e6b-b73d-5c6967b9ac01" providerId="AD" clId="Web-{F26E09D9-A697-4C5B-A574-AEADD2F9AED8}" dt="2022-04-13T05:12:15.561" v="87" actId="20577"/>
        <pc:sldMkLst>
          <pc:docMk/>
          <pc:sldMk cId="1481734191" sldId="261"/>
        </pc:sldMkLst>
        <pc:spChg chg="mod">
          <ac:chgData name="FERNANDELLI MARCO" userId="S::8036@ds.units.it::a6151164-0b2c-4e6b-b73d-5c6967b9ac01" providerId="AD" clId="Web-{F26E09D9-A697-4C5B-A574-AEADD2F9AED8}" dt="2022-04-13T05:12:15.561" v="87" actId="20577"/>
          <ac:spMkLst>
            <pc:docMk/>
            <pc:sldMk cId="1481734191" sldId="261"/>
            <ac:spMk id="2" creationId="{00000000-0000-0000-0000-000000000000}"/>
          </ac:spMkLst>
        </pc:spChg>
      </pc:sldChg>
      <pc:sldChg chg="modSp">
        <pc:chgData name="FERNANDELLI MARCO" userId="S::8036@ds.units.it::a6151164-0b2c-4e6b-b73d-5c6967b9ac01" providerId="AD" clId="Web-{F26E09D9-A697-4C5B-A574-AEADD2F9AED8}" dt="2022-04-13T05:13:29.641" v="92" actId="20577"/>
        <pc:sldMkLst>
          <pc:docMk/>
          <pc:sldMk cId="422947841" sldId="262"/>
        </pc:sldMkLst>
        <pc:spChg chg="mod">
          <ac:chgData name="FERNANDELLI MARCO" userId="S::8036@ds.units.it::a6151164-0b2c-4e6b-b73d-5c6967b9ac01" providerId="AD" clId="Web-{F26E09D9-A697-4C5B-A574-AEADD2F9AED8}" dt="2022-04-13T05:13:29.641" v="92" actId="20577"/>
          <ac:spMkLst>
            <pc:docMk/>
            <pc:sldMk cId="422947841" sldId="262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9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53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113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720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69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05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103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9737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790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88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961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83C7563-BA26-4418-9B09-1C6C2D6B1454}" type="datetimeFigureOut">
              <a:rPr lang="it-IT" smtClean="0"/>
              <a:t>04/04/2023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D2DA7A0-3567-4BC8-9FFC-2AD700AD78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35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it-IT"/>
            </a:br>
            <a:r>
              <a:rPr lang="it-IT" sz="5400" i="1">
                <a:latin typeface="Palatino Linotype" panose="02040502050505030304" pitchFamily="18" charset="0"/>
              </a:rPr>
              <a:t>PVRITAS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t-IT">
                <a:latin typeface="Palatino Linotype"/>
              </a:rPr>
              <a:t>excursus: Forestierismi</a:t>
            </a:r>
          </a:p>
        </p:txBody>
      </p:sp>
    </p:spTree>
    <p:extLst>
      <p:ext uri="{BB962C8B-B14F-4D97-AF65-F5344CB8AC3E}">
        <p14:creationId xmlns:p14="http://schemas.microsoft.com/office/powerpoint/2010/main" val="3326666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1DA4A14-964A-3D38-3506-F13F0C1BF982}"/>
              </a:ext>
            </a:extLst>
          </p:cNvPr>
          <p:cNvSpPr txBox="1"/>
          <p:nvPr/>
        </p:nvSpPr>
        <p:spPr>
          <a:xfrm>
            <a:off x="1894416" y="2719917"/>
            <a:ext cx="7731125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dirty="0">
                <a:ea typeface="+mn-lt"/>
                <a:cs typeface="+mn-lt"/>
              </a:rPr>
              <a:t>           La proposta di Rampelli è quella di affiancare alla proposta di legge costituzionale una ordinaria per obbligare tutte le amministrazioni partecipate dallo Stato a utilizzare l’italiano.</a:t>
            </a:r>
          </a:p>
          <a:p>
            <a:pPr algn="just"/>
            <a:r>
              <a:rPr lang="it-IT" dirty="0">
                <a:ea typeface="+mn-lt"/>
                <a:cs typeface="+mn-lt"/>
              </a:rPr>
              <a:t>                  Non è stata presa benissimo dall’opposizione questa proposta da parte di Rampelli. “</a:t>
            </a:r>
            <a:r>
              <a:rPr lang="it-IT" i="1" dirty="0">
                <a:ea typeface="+mn-lt"/>
                <a:cs typeface="+mn-lt"/>
              </a:rPr>
              <a:t>Con la proposta di </a:t>
            </a:r>
            <a:r>
              <a:rPr lang="it-IT" b="1" i="1" dirty="0">
                <a:ea typeface="+mn-lt"/>
                <a:cs typeface="+mn-lt"/>
              </a:rPr>
              <a:t>legge Rampelli,</a:t>
            </a:r>
            <a:r>
              <a:rPr lang="it-IT" i="1" dirty="0">
                <a:ea typeface="+mn-lt"/>
                <a:cs typeface="+mn-lt"/>
              </a:rPr>
              <a:t> che prevede multe fino a 100 mila euro per chi usa inglesismi, i primi a commettere ‘reato’ sarebbero proprio i suoi colleghi di partito </a:t>
            </a:r>
            <a:r>
              <a:rPr lang="it-IT" b="1" i="1" dirty="0">
                <a:ea typeface="+mn-lt"/>
                <a:cs typeface="+mn-lt"/>
              </a:rPr>
              <a:t>Urso</a:t>
            </a:r>
            <a:r>
              <a:rPr lang="it-IT" i="1" dirty="0">
                <a:ea typeface="+mn-lt"/>
                <a:cs typeface="+mn-lt"/>
              </a:rPr>
              <a:t>, titolare del ministro del </a:t>
            </a:r>
            <a:r>
              <a:rPr lang="it-IT" b="1" i="1" dirty="0">
                <a:ea typeface="+mn-lt"/>
                <a:cs typeface="+mn-lt"/>
              </a:rPr>
              <a:t>Made in </a:t>
            </a:r>
            <a:r>
              <a:rPr lang="it-IT" b="1" i="1" dirty="0" err="1">
                <a:ea typeface="+mn-lt"/>
                <a:cs typeface="+mn-lt"/>
              </a:rPr>
              <a:t>Italy</a:t>
            </a:r>
            <a:r>
              <a:rPr lang="it-IT" i="1" dirty="0">
                <a:ea typeface="+mn-lt"/>
                <a:cs typeface="+mn-lt"/>
              </a:rPr>
              <a:t>, e perfino la stessa premier </a:t>
            </a:r>
            <a:r>
              <a:rPr lang="it-IT" b="1" i="1" dirty="0">
                <a:ea typeface="+mn-lt"/>
                <a:cs typeface="+mn-lt"/>
              </a:rPr>
              <a:t>Giorgia Meloni</a:t>
            </a:r>
            <a:r>
              <a:rPr lang="it-IT" i="1" dirty="0">
                <a:ea typeface="+mn-lt"/>
                <a:cs typeface="+mn-lt"/>
              </a:rPr>
              <a:t>, la quale ha utilizzato nel suo discorso di insediamento depositato alle Camere la parola ‘</a:t>
            </a:r>
            <a:r>
              <a:rPr lang="it-IT" b="1" i="1" dirty="0">
                <a:ea typeface="+mn-lt"/>
                <a:cs typeface="+mn-lt"/>
              </a:rPr>
              <a:t>underdog’</a:t>
            </a:r>
            <a:r>
              <a:rPr lang="it-IT" dirty="0">
                <a:ea typeface="+mn-lt"/>
                <a:cs typeface="+mn-lt"/>
              </a:rPr>
              <a:t>". E quello che si chiede il parlamentare di +Europa Benedetto della Vedova </a:t>
            </a:r>
            <a:r>
              <a:rPr lang="it-IT" b="1" dirty="0">
                <a:ea typeface="+mn-lt"/>
                <a:cs typeface="+mn-lt"/>
              </a:rPr>
              <a:t>. </a:t>
            </a:r>
            <a:endParaRPr lang="it-IT" i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46D5E78-2B7A-8915-9A0E-A58AB7600B26}"/>
              </a:ext>
            </a:extLst>
          </p:cNvPr>
          <p:cNvSpPr txBox="1"/>
          <p:nvPr/>
        </p:nvSpPr>
        <p:spPr>
          <a:xfrm>
            <a:off x="1984375" y="2253961"/>
            <a:ext cx="57467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dirty="0"/>
              <a:t>I aprile 2023</a:t>
            </a:r>
          </a:p>
        </p:txBody>
      </p:sp>
      <p:pic>
        <p:nvPicPr>
          <p:cNvPr id="4" name="Immagine 4">
            <a:extLst>
              <a:ext uri="{FF2B5EF4-FFF2-40B4-BE49-F238E27FC236}">
                <a16:creationId xmlns:a16="http://schemas.microsoft.com/office/drawing/2014/main" id="{34AC9949-0613-4053-9DC9-53EB4C731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415" y="1814390"/>
            <a:ext cx="1658115" cy="34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54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06436" y="237743"/>
            <a:ext cx="11282289" cy="649408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it-IT" sz="1600">
                <a:latin typeface="Palatino Linotype"/>
              </a:rPr>
              <a:t>FORESTIERISMI</a:t>
            </a:r>
          </a:p>
          <a:p>
            <a:pPr algn="just"/>
            <a:endParaRPr lang="it-IT" sz="1600">
              <a:solidFill>
                <a:srgbClr val="000000"/>
              </a:solidFill>
              <a:latin typeface="Palatino Linotype"/>
              <a:cs typeface="Calibri"/>
            </a:endParaRPr>
          </a:p>
          <a:p>
            <a:pPr algn="just"/>
            <a:r>
              <a:rPr lang="it-IT" sz="1600" b="1" i="1">
                <a:solidFill>
                  <a:srgbClr val="00B0F0"/>
                </a:solidFill>
                <a:latin typeface="Palatino Linotype"/>
                <a:cs typeface="Calibri"/>
              </a:rPr>
              <a:t>prestiti</a:t>
            </a:r>
            <a:r>
              <a:rPr lang="it-IT" sz="1600">
                <a:latin typeface="Palatino Linotype"/>
                <a:cs typeface="Calibri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it-IT" sz="1600">
                <a:solidFill>
                  <a:srgbClr val="C00000"/>
                </a:solidFill>
                <a:latin typeface="Palatino Linotype"/>
              </a:rPr>
              <a:t>perfettamente assimilati e acclimatati</a:t>
            </a:r>
            <a:r>
              <a:rPr lang="it-IT" sz="1600">
                <a:latin typeface="Palatino Linotype"/>
              </a:rPr>
              <a:t>, come</a:t>
            </a:r>
            <a:r>
              <a:rPr lang="it-IT" sz="1600" i="1">
                <a:latin typeface="Palatino Linotype"/>
              </a:rPr>
              <a:t> bistecca </a:t>
            </a:r>
            <a:r>
              <a:rPr lang="it-IT" sz="1600">
                <a:latin typeface="Palatino Linotype"/>
              </a:rPr>
              <a:t>(&lt; </a:t>
            </a:r>
            <a:r>
              <a:rPr lang="it-IT" sz="1600" err="1">
                <a:latin typeface="Palatino Linotype"/>
              </a:rPr>
              <a:t>ingl</a:t>
            </a:r>
            <a:r>
              <a:rPr lang="it-IT" sz="1600">
                <a:latin typeface="Palatino Linotype"/>
              </a:rPr>
              <a:t>. </a:t>
            </a:r>
            <a:r>
              <a:rPr lang="it-IT" sz="1600" i="1" err="1">
                <a:latin typeface="Palatino Linotype"/>
              </a:rPr>
              <a:t>beefsteak</a:t>
            </a:r>
            <a:r>
              <a:rPr lang="it-IT" sz="1600">
                <a:latin typeface="Palatino Linotype"/>
              </a:rPr>
              <a:t>),</a:t>
            </a:r>
            <a:r>
              <a:rPr lang="it-IT" sz="1600" i="1">
                <a:latin typeface="Palatino Linotype"/>
              </a:rPr>
              <a:t> manichino </a:t>
            </a:r>
            <a:r>
              <a:rPr lang="it-IT" sz="1600">
                <a:latin typeface="Palatino Linotype"/>
              </a:rPr>
              <a:t>(&lt; fr. </a:t>
            </a:r>
            <a:r>
              <a:rPr lang="it-IT" sz="1600" i="1">
                <a:latin typeface="Palatino Linotype"/>
              </a:rPr>
              <a:t>mannequin</a:t>
            </a:r>
            <a:r>
              <a:rPr lang="it-IT" sz="1600">
                <a:latin typeface="Palatino Linotype"/>
              </a:rPr>
              <a:t>): tanto la fonetica quanto la morfologia sono del tutto compatibili con le strutture dell’italiano.</a:t>
            </a:r>
          </a:p>
          <a:p>
            <a:pPr marL="285750" indent="-285750" algn="just">
              <a:buFontTx/>
              <a:buChar char="-"/>
            </a:pPr>
            <a:r>
              <a:rPr lang="it-IT" sz="1600">
                <a:latin typeface="Palatino Linotype"/>
              </a:rPr>
              <a:t>fra le diverse tipologie del prestito, il </a:t>
            </a:r>
            <a:r>
              <a:rPr lang="it-IT" sz="1600" b="1" i="1">
                <a:solidFill>
                  <a:srgbClr val="0070C0"/>
                </a:solidFill>
                <a:latin typeface="Palatino Linotype"/>
              </a:rPr>
              <a:t>calco</a:t>
            </a:r>
            <a:r>
              <a:rPr lang="it-IT" sz="1600">
                <a:latin typeface="Palatino Linotype"/>
              </a:rPr>
              <a:t> (</a:t>
            </a:r>
            <a:r>
              <a:rPr lang="it-IT" sz="1600" err="1">
                <a:solidFill>
                  <a:srgbClr val="0070C0"/>
                </a:solidFill>
                <a:latin typeface="Palatino Linotype"/>
              </a:rPr>
              <a:t>ingl</a:t>
            </a:r>
            <a:r>
              <a:rPr lang="it-IT" sz="1600">
                <a:solidFill>
                  <a:srgbClr val="0070C0"/>
                </a:solidFill>
                <a:latin typeface="Palatino Linotype"/>
              </a:rPr>
              <a:t>. </a:t>
            </a:r>
            <a:r>
              <a:rPr lang="it-IT" sz="1600" i="1" err="1">
                <a:solidFill>
                  <a:srgbClr val="0070C0"/>
                </a:solidFill>
                <a:latin typeface="Palatino Linotype"/>
              </a:rPr>
              <a:t>loan</a:t>
            </a:r>
            <a:r>
              <a:rPr lang="it-IT" sz="1600" i="1">
                <a:solidFill>
                  <a:srgbClr val="0070C0"/>
                </a:solidFill>
                <a:latin typeface="Palatino Linotype"/>
              </a:rPr>
              <a:t> </a:t>
            </a:r>
            <a:r>
              <a:rPr lang="it-IT" sz="1600" i="1" err="1">
                <a:solidFill>
                  <a:srgbClr val="0070C0"/>
                </a:solidFill>
                <a:latin typeface="Palatino Linotype"/>
              </a:rPr>
              <a:t>translation</a:t>
            </a:r>
            <a:r>
              <a:rPr lang="it-IT" sz="1600">
                <a:latin typeface="Palatino Linotype"/>
              </a:rPr>
              <a:t>) rappresenta la forma più raffinata e complessa. Infatti non si tratta della riproduzione più o meno fedele di un modello alloglotto nel suo aspetto esteriore, come avviene coi </a:t>
            </a:r>
            <a:r>
              <a:rPr lang="it-IT" sz="1600" b="1">
                <a:latin typeface="Palatino Linotype"/>
              </a:rPr>
              <a:t>forestierismi integrali, non adattati o adattati</a:t>
            </a:r>
            <a:r>
              <a:rPr lang="it-IT" sz="1600">
                <a:latin typeface="Palatino Linotype"/>
              </a:rPr>
              <a:t>, ma della </a:t>
            </a:r>
            <a:r>
              <a:rPr lang="it-IT" sz="1600">
                <a:solidFill>
                  <a:srgbClr val="0070C0"/>
                </a:solidFill>
                <a:latin typeface="Palatino Linotype"/>
              </a:rPr>
              <a:t>ricreazione mimetica della sua conformazione interna </a:t>
            </a:r>
            <a:r>
              <a:rPr lang="it-IT" sz="1600">
                <a:latin typeface="Palatino Linotype"/>
              </a:rPr>
              <a:t>per mezzo di elementi della lingua mutuante: </a:t>
            </a:r>
          </a:p>
          <a:p>
            <a:pPr marL="742950" lvl="1" indent="-285750" algn="just">
              <a:buFontTx/>
              <a:buChar char="-"/>
            </a:pPr>
            <a:r>
              <a:rPr lang="it-IT" sz="1600" i="1">
                <a:solidFill>
                  <a:srgbClr val="C00000"/>
                </a:solidFill>
                <a:latin typeface="Palatino Linotype"/>
              </a:rPr>
              <a:t>calchi formali</a:t>
            </a:r>
            <a:r>
              <a:rPr lang="it-IT" sz="1600">
                <a:solidFill>
                  <a:srgbClr val="C00000"/>
                </a:solidFill>
                <a:latin typeface="Palatino Linotype"/>
              </a:rPr>
              <a:t> o </a:t>
            </a:r>
            <a:r>
              <a:rPr lang="it-IT" sz="1600" i="1">
                <a:solidFill>
                  <a:srgbClr val="C00000"/>
                </a:solidFill>
                <a:latin typeface="Palatino Linotype"/>
              </a:rPr>
              <a:t>strutturali</a:t>
            </a:r>
            <a:r>
              <a:rPr lang="it-IT" sz="1600" i="1">
                <a:latin typeface="Palatino Linotype"/>
              </a:rPr>
              <a:t>: </a:t>
            </a:r>
            <a:r>
              <a:rPr lang="it-IT" sz="1600">
                <a:latin typeface="Palatino Linotype"/>
              </a:rPr>
              <a:t>la parola o la frase straniera viene ‘ricalcata’ strutturalmente attraverso un nuovo elemento che combinando materiali indigeni ne riproduce la forma e il significato → </a:t>
            </a:r>
            <a:r>
              <a:rPr lang="it-IT" sz="1600" i="1">
                <a:latin typeface="Palatino Linotype"/>
              </a:rPr>
              <a:t>ferro-via</a:t>
            </a:r>
            <a:r>
              <a:rPr lang="it-IT" sz="1600">
                <a:latin typeface="Palatino Linotype"/>
              </a:rPr>
              <a:t> da </a:t>
            </a:r>
            <a:r>
              <a:rPr lang="it-IT" sz="1600" i="1" err="1">
                <a:latin typeface="Palatino Linotype"/>
              </a:rPr>
              <a:t>Einsen-bahn</a:t>
            </a:r>
            <a:r>
              <a:rPr lang="it-IT" sz="1600">
                <a:latin typeface="Palatino Linotype"/>
              </a:rPr>
              <a:t>, a sua volta da </a:t>
            </a:r>
            <a:r>
              <a:rPr lang="it-IT" sz="1600" i="1" err="1">
                <a:latin typeface="Palatino Linotype"/>
              </a:rPr>
              <a:t>rail</a:t>
            </a:r>
            <a:r>
              <a:rPr lang="it-IT" sz="1600" i="1">
                <a:latin typeface="Palatino Linotype"/>
              </a:rPr>
              <a:t>-way;</a:t>
            </a:r>
            <a:endParaRPr lang="it-IT" sz="1600">
              <a:latin typeface="Palatino Linotype"/>
            </a:endParaRPr>
          </a:p>
          <a:p>
            <a:pPr marL="742950" lvl="1" indent="-285750" algn="just">
              <a:buFontTx/>
              <a:buChar char="-"/>
            </a:pPr>
            <a:r>
              <a:rPr lang="it-IT" sz="1600" i="1">
                <a:solidFill>
                  <a:srgbClr val="C00000"/>
                </a:solidFill>
                <a:latin typeface="Palatino Linotype"/>
              </a:rPr>
              <a:t>calchi semantici</a:t>
            </a:r>
            <a:r>
              <a:rPr lang="it-IT" sz="1600">
                <a:latin typeface="Palatino Linotype"/>
              </a:rPr>
              <a:t>: la parola o la frase straniera riverbera tratti del suo significato su un termine analogo della lingua mutuante rimodellandone la semantica: e.g. </a:t>
            </a:r>
            <a:r>
              <a:rPr lang="it-IT" sz="1600" i="1">
                <a:latin typeface="Palatino Linotype"/>
              </a:rPr>
              <a:t>forma «</a:t>
            </a:r>
            <a:r>
              <a:rPr lang="it-IT" sz="1600">
                <a:latin typeface="Palatino Linotype"/>
              </a:rPr>
              <a:t>condizione fisica» è un significato nuovo della parola, che proviene dall’espressione </a:t>
            </a:r>
            <a:r>
              <a:rPr lang="it-IT" sz="1600" i="1">
                <a:latin typeface="Palatino Linotype"/>
              </a:rPr>
              <a:t>essere in forma</a:t>
            </a:r>
            <a:r>
              <a:rPr lang="it-IT" sz="1600">
                <a:latin typeface="Palatino Linotype"/>
              </a:rPr>
              <a:t>, calcata sull’</a:t>
            </a:r>
            <a:r>
              <a:rPr lang="it-IT" sz="1600" err="1">
                <a:latin typeface="Palatino Linotype"/>
              </a:rPr>
              <a:t>ingl</a:t>
            </a:r>
            <a:r>
              <a:rPr lang="it-IT" sz="1600">
                <a:latin typeface="Palatino Linotype"/>
              </a:rPr>
              <a:t>. </a:t>
            </a:r>
            <a:r>
              <a:rPr lang="it-IT" sz="1600" i="1">
                <a:latin typeface="Palatino Linotype"/>
              </a:rPr>
              <a:t>to be in </a:t>
            </a:r>
            <a:r>
              <a:rPr lang="it-IT" sz="1600" i="1" err="1">
                <a:latin typeface="Palatino Linotype"/>
              </a:rPr>
              <a:t>shape</a:t>
            </a:r>
            <a:r>
              <a:rPr lang="it-IT" sz="1600" i="1">
                <a:latin typeface="Palatino Linotype"/>
              </a:rPr>
              <a:t>;</a:t>
            </a:r>
            <a:endParaRPr lang="it-IT" sz="1600">
              <a:latin typeface="Palatino Linotype"/>
            </a:endParaRPr>
          </a:p>
          <a:p>
            <a:pPr marL="742950" lvl="1" indent="-285750" algn="just">
              <a:buFontTx/>
              <a:buChar char="-"/>
            </a:pPr>
            <a:r>
              <a:rPr lang="it-IT" sz="1600">
                <a:solidFill>
                  <a:srgbClr val="C00000"/>
                </a:solidFill>
                <a:latin typeface="Palatino Linotype"/>
              </a:rPr>
              <a:t>calchi inesatti</a:t>
            </a:r>
            <a:r>
              <a:rPr lang="it-IT" sz="1600">
                <a:latin typeface="Palatino Linotype"/>
              </a:rPr>
              <a:t>: </a:t>
            </a:r>
            <a:r>
              <a:rPr lang="it-IT" sz="1600" i="1">
                <a:latin typeface="Palatino Linotype"/>
              </a:rPr>
              <a:t>aria condizionata, caso di studio; </a:t>
            </a:r>
            <a:r>
              <a:rPr lang="it-IT" sz="1600">
                <a:latin typeface="Palatino Linotype"/>
              </a:rPr>
              <a:t>sintassi: e.g. costrutti con sintagmi preposizionali staccati dalla reggenza (</a:t>
            </a:r>
            <a:r>
              <a:rPr lang="it-IT" sz="1600" i="1">
                <a:latin typeface="Palatino Linotype"/>
              </a:rPr>
              <a:t>fatto da e per donne</a:t>
            </a:r>
            <a:r>
              <a:rPr lang="it-IT" sz="1600">
                <a:latin typeface="Palatino Linotype"/>
              </a:rPr>
              <a:t>;</a:t>
            </a:r>
            <a:r>
              <a:rPr lang="it-IT" sz="1600" i="1">
                <a:latin typeface="Palatino Linotype"/>
              </a:rPr>
              <a:t> pronto a</a:t>
            </a:r>
            <a:r>
              <a:rPr lang="it-IT" sz="1600">
                <a:latin typeface="Palatino Linotype"/>
              </a:rPr>
              <a:t>,</a:t>
            </a:r>
            <a:r>
              <a:rPr lang="it-IT" sz="1600" i="1">
                <a:latin typeface="Palatino Linotype"/>
              </a:rPr>
              <a:t> ma ancora lontano da</a:t>
            </a:r>
            <a:r>
              <a:rPr lang="it-IT" sz="1600">
                <a:latin typeface="Palatino Linotype"/>
              </a:rPr>
              <a:t>,</a:t>
            </a:r>
            <a:r>
              <a:rPr lang="it-IT" sz="1600" i="1">
                <a:latin typeface="Palatino Linotype"/>
              </a:rPr>
              <a:t> venire</a:t>
            </a:r>
            <a:r>
              <a:rPr lang="it-IT" sz="1600">
                <a:latin typeface="Palatino Linotype"/>
              </a:rPr>
              <a:t>) </a:t>
            </a:r>
            <a:endParaRPr lang="it-IT" sz="1600">
              <a:latin typeface="Palatino Linotype" panose="02040502050505030304" pitchFamily="18" charset="0"/>
            </a:endParaRPr>
          </a:p>
          <a:p>
            <a:pPr algn="just"/>
            <a:endParaRPr lang="it-IT" sz="1600">
              <a:latin typeface="Palatino Linotype" panose="02040502050505030304" pitchFamily="18" charset="0"/>
            </a:endParaRPr>
          </a:p>
          <a:p>
            <a:pPr algn="just"/>
            <a:r>
              <a:rPr lang="it-IT" sz="1600" b="1" i="1">
                <a:solidFill>
                  <a:srgbClr val="0070C0"/>
                </a:solidFill>
                <a:latin typeface="Palatino Linotype"/>
              </a:rPr>
              <a:t>prestiti integrali</a:t>
            </a:r>
            <a:r>
              <a:rPr lang="it-IT" sz="1600">
                <a:latin typeface="Palatino Linotype"/>
              </a:rPr>
              <a:t>, siano essi </a:t>
            </a:r>
            <a:endParaRPr lang="it-IT" sz="1600">
              <a:latin typeface="Palatino Linotype" panose="0204050205050503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it-IT" sz="1600">
                <a:solidFill>
                  <a:srgbClr val="C00000"/>
                </a:solidFill>
                <a:latin typeface="Palatino Linotype"/>
              </a:rPr>
              <a:t>non adattati </a:t>
            </a:r>
            <a:r>
              <a:rPr lang="it-IT" sz="1600">
                <a:latin typeface="Palatino Linotype"/>
              </a:rPr>
              <a:t>(</a:t>
            </a:r>
            <a:r>
              <a:rPr lang="it-IT" sz="1600" i="1">
                <a:latin typeface="Palatino Linotype"/>
              </a:rPr>
              <a:t>charmant</a:t>
            </a:r>
            <a:r>
              <a:rPr lang="it-IT" sz="1600">
                <a:latin typeface="Palatino Linotype"/>
              </a:rPr>
              <a:t>, </a:t>
            </a:r>
            <a:r>
              <a:rPr lang="it-IT" sz="1600" i="1">
                <a:latin typeface="Palatino Linotype"/>
              </a:rPr>
              <a:t>jazz</a:t>
            </a:r>
            <a:r>
              <a:rPr lang="it-IT" sz="1600">
                <a:latin typeface="Palatino Linotype"/>
              </a:rPr>
              <a:t>, </a:t>
            </a:r>
            <a:r>
              <a:rPr lang="it-IT" sz="1600" i="1">
                <a:latin typeface="Palatino Linotype"/>
              </a:rPr>
              <a:t>top secret</a:t>
            </a:r>
            <a:r>
              <a:rPr lang="it-IT" sz="1600">
                <a:latin typeface="Palatino Linotype"/>
              </a:rPr>
              <a:t>, </a:t>
            </a:r>
            <a:r>
              <a:rPr lang="it-IT" sz="1600" i="1">
                <a:latin typeface="Palatino Linotype"/>
              </a:rPr>
              <a:t>caudillo</a:t>
            </a:r>
            <a:r>
              <a:rPr lang="it-IT" sz="1600">
                <a:latin typeface="Palatino Linotype"/>
              </a:rPr>
              <a:t>,</a:t>
            </a:r>
            <a:r>
              <a:rPr lang="it-IT" sz="1600" i="1">
                <a:latin typeface="Palatino Linotype"/>
              </a:rPr>
              <a:t> desaparecido</a:t>
            </a:r>
            <a:r>
              <a:rPr lang="it-IT" sz="1600">
                <a:latin typeface="Palatino Linotype"/>
              </a:rPr>
              <a:t>, </a:t>
            </a:r>
            <a:r>
              <a:rPr lang="it-IT" sz="1600" i="1">
                <a:latin typeface="Palatino Linotype"/>
              </a:rPr>
              <a:t>Zeitgeist</a:t>
            </a:r>
            <a:r>
              <a:rPr lang="it-IT" sz="1600">
                <a:latin typeface="Palatino Linotype"/>
              </a:rPr>
              <a:t>, </a:t>
            </a:r>
            <a:r>
              <a:rPr lang="it-IT" sz="1600" i="1">
                <a:latin typeface="Palatino Linotype"/>
              </a:rPr>
              <a:t>glasnost</a:t>
            </a:r>
            <a:r>
              <a:rPr lang="it-IT" sz="1600">
                <a:latin typeface="Palatino Linotype"/>
              </a:rPr>
              <a:t>) o </a:t>
            </a:r>
            <a:endParaRPr lang="it-IT" sz="1600">
              <a:latin typeface="Palatino Linotype" panose="0204050205050503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it-IT" sz="1600">
                <a:solidFill>
                  <a:srgbClr val="C00000"/>
                </a:solidFill>
                <a:latin typeface="Palatino Linotype"/>
              </a:rPr>
              <a:t>adattati</a:t>
            </a:r>
            <a:r>
              <a:rPr lang="it-IT" sz="1600">
                <a:latin typeface="Palatino Linotype"/>
              </a:rPr>
              <a:t> alle strutture fono-morfologiche della lingua ma non completamente naturalizzati, tanto che conservano una connotazione o un certo carattere forestiero (</a:t>
            </a:r>
            <a:r>
              <a:rPr lang="it-IT" sz="1600" i="1">
                <a:latin typeface="Palatino Linotype"/>
              </a:rPr>
              <a:t>menù</a:t>
            </a:r>
            <a:r>
              <a:rPr lang="it-IT" sz="1600">
                <a:latin typeface="Palatino Linotype"/>
              </a:rPr>
              <a:t>,</a:t>
            </a:r>
            <a:r>
              <a:rPr lang="it-IT" sz="1600" i="1">
                <a:latin typeface="Palatino Linotype"/>
              </a:rPr>
              <a:t> sciovinismo</a:t>
            </a:r>
            <a:r>
              <a:rPr lang="it-IT" sz="1600">
                <a:latin typeface="Palatino Linotype"/>
              </a:rPr>
              <a:t>, </a:t>
            </a:r>
            <a:r>
              <a:rPr lang="it-IT" sz="1600" i="1">
                <a:latin typeface="Palatino Linotype"/>
              </a:rPr>
              <a:t>dribblare</a:t>
            </a:r>
            <a:r>
              <a:rPr lang="it-IT" sz="1600">
                <a:latin typeface="Palatino Linotype"/>
              </a:rPr>
              <a:t>, </a:t>
            </a:r>
            <a:r>
              <a:rPr lang="it-IT" sz="1600" i="1">
                <a:latin typeface="Palatino Linotype"/>
              </a:rPr>
              <a:t>fiordo</a:t>
            </a:r>
            <a:r>
              <a:rPr lang="it-IT" sz="1600">
                <a:latin typeface="Palatino Linotype"/>
              </a:rPr>
              <a:t>)</a:t>
            </a:r>
            <a:r>
              <a:rPr lang="it-IT" sz="1600" i="1">
                <a:latin typeface="Palatino Linotype"/>
              </a:rPr>
              <a:t>.</a:t>
            </a:r>
          </a:p>
          <a:p>
            <a:pPr algn="just"/>
            <a:endParaRPr lang="it-IT" sz="1600" i="1">
              <a:latin typeface="Palatino Linotype" panose="02040502050505030304" pitchFamily="18" charset="0"/>
            </a:endParaRPr>
          </a:p>
          <a:p>
            <a:pPr algn="just"/>
            <a:r>
              <a:rPr lang="it-IT" sz="1600">
                <a:latin typeface="Palatino Linotype"/>
              </a:rPr>
              <a:t>Questi due tipi di prestiti (adattati/non adattati) sono dunque </a:t>
            </a:r>
            <a:r>
              <a:rPr lang="it-IT" sz="1600">
                <a:solidFill>
                  <a:srgbClr val="0070C0"/>
                </a:solidFill>
                <a:latin typeface="Palatino Linotype"/>
              </a:rPr>
              <a:t>distinti da quei prestiti del tutto assimilati e acclimatati e dai calchi semantici e strutturali</a:t>
            </a:r>
            <a:r>
              <a:rPr lang="it-IT" sz="1600">
                <a:latin typeface="Palatino Linotype"/>
              </a:rPr>
              <a:t>, i quali ultimi, riproducendo il modello straniero con elementi presenti nella lingua, almeno superficialmente non si differenziano dalle normali neoformazioni o dalle innovazioni di significato.</a:t>
            </a:r>
          </a:p>
        </p:txBody>
      </p:sp>
    </p:spTree>
    <p:extLst>
      <p:ext uri="{BB962C8B-B14F-4D97-AF65-F5344CB8AC3E}">
        <p14:creationId xmlns:p14="http://schemas.microsoft.com/office/powerpoint/2010/main" val="1481734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23405" y="1071155"/>
            <a:ext cx="10463349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>
                <a:latin typeface="Palatino Linotype"/>
              </a:rPr>
              <a:t>Nella lingua comune: diffusione «dal basso» dei </a:t>
            </a:r>
            <a:r>
              <a:rPr lang="it-IT">
                <a:solidFill>
                  <a:srgbClr val="0070C0"/>
                </a:solidFill>
                <a:latin typeface="Palatino Linotype"/>
              </a:rPr>
              <a:t>prestiti</a:t>
            </a:r>
            <a:r>
              <a:rPr lang="it-IT">
                <a:latin typeface="Palatino Linotype"/>
              </a:rPr>
              <a:t>, attraverso mezzi di comunicazione sociale, con rapida ambientazione.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>
                <a:solidFill>
                  <a:srgbClr val="0070C0"/>
                </a:solidFill>
                <a:latin typeface="Palatino Linotype"/>
              </a:rPr>
              <a:t>anglicismi</a:t>
            </a:r>
            <a:r>
              <a:rPr lang="it-IT">
                <a:latin typeface="Palatino Linotype"/>
              </a:rPr>
              <a:t>: imposti dalla comunicazione globale e dall’omologazione tecnologica-informatica </a:t>
            </a:r>
            <a:r>
              <a:rPr lang="it-IT">
                <a:latin typeface="Palatino Linotype"/>
                <a:cs typeface="Calibri"/>
              </a:rPr>
              <a:t>→ </a:t>
            </a:r>
            <a:r>
              <a:rPr lang="it-IT">
                <a:solidFill>
                  <a:srgbClr val="0070C0"/>
                </a:solidFill>
                <a:latin typeface="Palatino Linotype"/>
                <a:cs typeface="Calibri"/>
              </a:rPr>
              <a:t>internazionalismi</a:t>
            </a:r>
            <a:r>
              <a:rPr lang="it-IT">
                <a:latin typeface="Palatino Linotype"/>
                <a:cs typeface="Calibri"/>
              </a:rPr>
              <a:t> veicolati da varie lingue, immutabili.</a:t>
            </a:r>
          </a:p>
          <a:p>
            <a:pPr algn="just"/>
            <a:endParaRPr lang="it-IT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r>
              <a:rPr lang="it-IT">
                <a:latin typeface="Palatino Linotype"/>
                <a:cs typeface="Calibri"/>
              </a:rPr>
              <a:t>Inoltre: diffusione </a:t>
            </a:r>
            <a:r>
              <a:rPr lang="it-IT">
                <a:solidFill>
                  <a:srgbClr val="0070C0"/>
                </a:solidFill>
                <a:latin typeface="Palatino Linotype"/>
                <a:cs typeface="Calibri"/>
              </a:rPr>
              <a:t>per via orale</a:t>
            </a:r>
            <a:r>
              <a:rPr lang="it-IT">
                <a:latin typeface="Palatino Linotype"/>
                <a:cs typeface="Calibri"/>
              </a:rPr>
              <a:t>: </a:t>
            </a:r>
            <a:r>
              <a:rPr lang="it-IT">
                <a:latin typeface="Palatino Linotype"/>
              </a:rPr>
              <a:t>mezzi di comunicazione sonori che rendono disponibili i prestiti con una pronuncia già impostata e una prima ambientazione semantica </a:t>
            </a:r>
            <a:r>
              <a:rPr lang="it-IT">
                <a:latin typeface="Palatino Linotype"/>
                <a:cs typeface="Calibri"/>
              </a:rPr>
              <a:t>→ facilità a farli propri e a riutilizzarli.</a:t>
            </a:r>
          </a:p>
          <a:p>
            <a:endParaRPr lang="it-IT"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r>
              <a:rPr lang="it-IT">
                <a:latin typeface="Palatino Linotype"/>
              </a:rPr>
              <a:t>Rari gli adattamenti grafici e fonomorfologici, sentiti come riproduzioni distorte e provinciali del modello. Così oggi gli anglicismi sono accolti o come </a:t>
            </a:r>
            <a:r>
              <a:rPr lang="it-IT">
                <a:solidFill>
                  <a:srgbClr val="C00000"/>
                </a:solidFill>
                <a:latin typeface="Palatino Linotype"/>
              </a:rPr>
              <a:t>prestiti integrali </a:t>
            </a:r>
            <a:r>
              <a:rPr lang="it-IT">
                <a:latin typeface="Palatino Linotype"/>
              </a:rPr>
              <a:t>o come </a:t>
            </a:r>
            <a:r>
              <a:rPr lang="it-IT">
                <a:solidFill>
                  <a:srgbClr val="C00000"/>
                </a:solidFill>
                <a:latin typeface="Palatino Linotype"/>
              </a:rPr>
              <a:t>calchi</a:t>
            </a:r>
            <a:r>
              <a:rPr lang="it-IT">
                <a:latin typeface="Palatino Linotype"/>
              </a:rPr>
              <a:t> o in entrambe le forme (</a:t>
            </a:r>
            <a:r>
              <a:rPr lang="it-IT" i="1">
                <a:latin typeface="Palatino Linotype"/>
              </a:rPr>
              <a:t>attachment / allegato</a:t>
            </a:r>
            <a:r>
              <a:rPr lang="it-IT">
                <a:latin typeface="Palatino Linotype"/>
              </a:rPr>
              <a:t>,</a:t>
            </a:r>
            <a:r>
              <a:rPr lang="it-IT" i="1">
                <a:latin typeface="Palatino Linotype"/>
              </a:rPr>
              <a:t> hacker / pirata</a:t>
            </a:r>
            <a:r>
              <a:rPr lang="it-IT">
                <a:latin typeface="Palatino Linotype"/>
              </a:rPr>
              <a:t>, </a:t>
            </a:r>
            <a:r>
              <a:rPr lang="it-IT" i="1">
                <a:latin typeface="Palatino Linotype"/>
              </a:rPr>
              <a:t>web / rete</a:t>
            </a:r>
            <a:r>
              <a:rPr lang="it-IT">
                <a:latin typeface="Palatino Linotype"/>
              </a:rPr>
              <a:t>, </a:t>
            </a:r>
            <a:r>
              <a:rPr lang="it-IT" i="1">
                <a:latin typeface="Palatino Linotype"/>
              </a:rPr>
              <a:t>download / scaricare</a:t>
            </a:r>
            <a:r>
              <a:rPr lang="it-IT">
                <a:latin typeface="Palatino Linotype"/>
              </a:rPr>
              <a:t>).</a:t>
            </a:r>
          </a:p>
          <a:p>
            <a:endParaRPr lang="it-IT">
              <a:latin typeface="Palatino Linotype" panose="0204050205050503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4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1692" y="718458"/>
            <a:ext cx="11479237" cy="53553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it-IT">
                <a:latin typeface="Palatino Linotype"/>
              </a:rPr>
              <a:t>SINTESI</a:t>
            </a:r>
          </a:p>
          <a:p>
            <a:pPr algn="just"/>
            <a:endParaRPr lang="it-IT">
              <a:latin typeface="Palatino Linotype"/>
            </a:endParaRPr>
          </a:p>
          <a:p>
            <a:pPr algn="just"/>
            <a:r>
              <a:rPr lang="it-IT">
                <a:latin typeface="Palatino Linotype"/>
              </a:rPr>
              <a:t>Nell’uso comune il termine </a:t>
            </a:r>
            <a:r>
              <a:rPr lang="it-IT" i="1">
                <a:latin typeface="Palatino Linotype"/>
              </a:rPr>
              <a:t>forestierismo</a:t>
            </a:r>
            <a:r>
              <a:rPr lang="it-IT">
                <a:latin typeface="Palatino Linotype"/>
              </a:rPr>
              <a:t> ha tuttavia un valore più generale, indicando una qualsiasi parola o fenomeno linguistico dovuto a influenza straniera. E quindi non solo i prestiti integrali, ma anche gli adattamenti e i calchi, specialmente se vi si avverte ancora la matrice alloglotta. </a:t>
            </a:r>
            <a:endParaRPr lang="it-IT"/>
          </a:p>
          <a:p>
            <a:pPr algn="just"/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>
                <a:latin typeface="Palatino Linotype"/>
              </a:rPr>
              <a:t>I fenomeni d’interferenza riguardano soprattutto </a:t>
            </a:r>
            <a:r>
              <a:rPr lang="it-IT">
                <a:solidFill>
                  <a:srgbClr val="C00000"/>
                </a:solidFill>
                <a:latin typeface="Palatino Linotype"/>
              </a:rPr>
              <a:t>il lessico</a:t>
            </a:r>
            <a:r>
              <a:rPr lang="it-IT">
                <a:latin typeface="Palatino Linotype"/>
              </a:rPr>
              <a:t> che è il settore meno strutturato della lingua e quindi più permeabile alle innovazioni.</a:t>
            </a:r>
          </a:p>
          <a:p>
            <a:pPr algn="just"/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>
                <a:latin typeface="Palatino Linotype"/>
              </a:rPr>
              <a:t>Integrazione/adattamento vs. semplice acclimatamento (solo sfera lessicale, non richiede i mutamenti del prestito); ma, come si è visto, ci sono anche prestiti ben acclimatati senza adattamento (</a:t>
            </a:r>
            <a:r>
              <a:rPr lang="it-IT" i="1">
                <a:latin typeface="Palatino Linotype"/>
              </a:rPr>
              <a:t>bar, film, sport</a:t>
            </a:r>
            <a:r>
              <a:rPr lang="it-IT">
                <a:latin typeface="Palatino Linotype"/>
              </a:rPr>
              <a:t>) perfettamente inseriti nel nostro sistema derivativo con formazioni autonome (=non presenti nella lingua di provenienza: </a:t>
            </a:r>
            <a:r>
              <a:rPr lang="it-IT" i="1">
                <a:latin typeface="Palatino Linotype"/>
              </a:rPr>
              <a:t>sportivo</a:t>
            </a:r>
            <a:r>
              <a:rPr lang="it-IT">
                <a:latin typeface="Palatino Linotype"/>
              </a:rPr>
              <a:t>)</a:t>
            </a:r>
          </a:p>
          <a:p>
            <a:pPr algn="just"/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>
                <a:latin typeface="Palatino Linotype"/>
              </a:rPr>
              <a:t>L’integrazione, specie quando il forestierismo diviene sempre più popolare, può estendersi fino a giungere addirittura alla sostituzione del prestito con una parola della lingua mutuante (l’</a:t>
            </a:r>
            <a:r>
              <a:rPr lang="it-IT" err="1">
                <a:latin typeface="Palatino Linotype"/>
              </a:rPr>
              <a:t>ingl</a:t>
            </a:r>
            <a:r>
              <a:rPr lang="it-IT">
                <a:latin typeface="Palatino Linotype"/>
              </a:rPr>
              <a:t>. </a:t>
            </a:r>
            <a:r>
              <a:rPr lang="it-IT" i="1">
                <a:latin typeface="Palatino Linotype"/>
              </a:rPr>
              <a:t>meeting</a:t>
            </a:r>
            <a:r>
              <a:rPr lang="it-IT">
                <a:latin typeface="Palatino Linotype"/>
              </a:rPr>
              <a:t>, usato largamente nel lessico politico ottocentesco e adattato dapprima in </a:t>
            </a:r>
            <a:r>
              <a:rPr lang="it-IT" i="1" err="1">
                <a:latin typeface="Palatino Linotype"/>
              </a:rPr>
              <a:t>mitingo</a:t>
            </a:r>
            <a:r>
              <a:rPr lang="it-IT">
                <a:latin typeface="Palatino Linotype"/>
              </a:rPr>
              <a:t>, fu poi definitivamente sostituito da </a:t>
            </a:r>
            <a:r>
              <a:rPr lang="it-IT" i="1">
                <a:latin typeface="Palatino Linotype"/>
              </a:rPr>
              <a:t>comizio</a:t>
            </a:r>
            <a:r>
              <a:rPr lang="it-IT">
                <a:latin typeface="Palatino Linotype"/>
              </a:rPr>
              <a:t>, salvo riemergere più di recente, con i significati di «convegno», di carattere politico ma anche culturale o scientifico, o di «raduno sportivo»). </a:t>
            </a:r>
            <a:endParaRPr lang="it-IT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555866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848A2013F42A4B986A89A18ADB22D6" ma:contentTypeVersion="4" ma:contentTypeDescription="Creare un nuovo documento." ma:contentTypeScope="" ma:versionID="429938285831c63c346066387f6db74c">
  <xsd:schema xmlns:xsd="http://www.w3.org/2001/XMLSchema" xmlns:xs="http://www.w3.org/2001/XMLSchema" xmlns:p="http://schemas.microsoft.com/office/2006/metadata/properties" xmlns:ns2="98fb4b89-4809-492b-b2e6-53444ab564b8" targetNamespace="http://schemas.microsoft.com/office/2006/metadata/properties" ma:root="true" ma:fieldsID="98224c79740fc9e49c831965087c9173" ns2:_="">
    <xsd:import namespace="98fb4b89-4809-492b-b2e6-53444ab564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fb4b89-4809-492b-b2e6-53444ab564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962C50-6F3F-4338-9CCF-2C985F8519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DEFD3B-AC72-4D2A-94C9-613F80424F8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2DF319B-6E4D-4AAC-B60F-E9AF8A2BC2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fb4b89-4809-492b-b2e6-53444ab564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Base</vt:lpstr>
      <vt:lpstr> PVRITAS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PURITAS</dc:title>
  <dc:creator>Marco Fernandelli</dc:creator>
  <cp:revision>29</cp:revision>
  <dcterms:created xsi:type="dcterms:W3CDTF">2021-03-26T07:52:34Z</dcterms:created>
  <dcterms:modified xsi:type="dcterms:W3CDTF">2023-04-04T12:36:51Z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0x0101007C848A2013F42A4B986A89A18ADB22D6</vt:lpwstr>
  </property>
</Properties>
</file>