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 id="260" r:id="rId7"/>
    <p:sldId id="256" r:id="rId8"/>
    <p:sldId id="261" r:id="rId9"/>
    <p:sldId id="262" r:id="rId10"/>
    <p:sldId id="263" r:id="rId11"/>
    <p:sldId id="258" r:id="rId12"/>
  </p:sldIdLst>
  <p:sldSz cx="9906000" cy="6858000" type="A4"/>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80A033-7E3E-49E8-827D-3B80442CF59C}" v="1" dt="2023-04-29T08:39:43.945"/>
    <p1510:client id="{349F06D0-FC23-4484-8BE8-A099FCD33D68}" v="4" dt="2022-04-12T18:49:42.482"/>
    <p1510:client id="{50E8D9AC-0A42-42BC-93A6-3D8B8FD343D7}" v="4" dt="2022-04-12T18:38:06.001"/>
    <p1510:client id="{536CC805-8DDC-4A17-B59F-96EF6CA28CE0}" v="4" dt="2023-04-04T12:43:47.255"/>
    <p1510:client id="{93E9AA4C-D221-44DE-9074-EF4D82C89831}" v="1" dt="2023-06-09T15:44:19.695"/>
    <p1510:client id="{E69DF029-E92F-4678-BBBF-2DEDE1BE3259}" v="1" dt="2023-04-30T09:46:26.3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ELLI MARCO" userId="S::8036@ds.units.it::a6151164-0b2c-4e6b-b73d-5c6967b9ac01" providerId="AD" clId="Web-{50E8D9AC-0A42-42BC-93A6-3D8B8FD343D7}"/>
    <pc:docChg chg="modSld">
      <pc:chgData name="FERNANDELLI MARCO" userId="S::8036@ds.units.it::a6151164-0b2c-4e6b-b73d-5c6967b9ac01" providerId="AD" clId="Web-{50E8D9AC-0A42-42BC-93A6-3D8B8FD343D7}" dt="2022-04-12T18:38:06.001" v="1" actId="20577"/>
      <pc:docMkLst>
        <pc:docMk/>
      </pc:docMkLst>
      <pc:sldChg chg="modSp">
        <pc:chgData name="FERNANDELLI MARCO" userId="S::8036@ds.units.it::a6151164-0b2c-4e6b-b73d-5c6967b9ac01" providerId="AD" clId="Web-{50E8D9AC-0A42-42BC-93A6-3D8B8FD343D7}" dt="2022-04-12T18:38:06.001" v="1" actId="20577"/>
        <pc:sldMkLst>
          <pc:docMk/>
          <pc:sldMk cId="3837903393" sldId="260"/>
        </pc:sldMkLst>
        <pc:spChg chg="mod">
          <ac:chgData name="FERNANDELLI MARCO" userId="S::8036@ds.units.it::a6151164-0b2c-4e6b-b73d-5c6967b9ac01" providerId="AD" clId="Web-{50E8D9AC-0A42-42BC-93A6-3D8B8FD343D7}" dt="2022-04-12T18:38:06.001" v="1" actId="20577"/>
          <ac:spMkLst>
            <pc:docMk/>
            <pc:sldMk cId="3837903393" sldId="260"/>
            <ac:spMk id="2" creationId="{00000000-0000-0000-0000-000000000000}"/>
          </ac:spMkLst>
        </pc:spChg>
      </pc:sldChg>
    </pc:docChg>
  </pc:docChgLst>
  <pc:docChgLst>
    <pc:chgData name="CRISTIANI GIADA [LE0700516]" userId="S::s285632@ds.units.it::c99a8033-a73b-4d23-a8a4-9b1e7d9582a4" providerId="AD" clId="Web-{E69DF029-E92F-4678-BBBF-2DEDE1BE3259}"/>
    <pc:docChg chg="modSld">
      <pc:chgData name="CRISTIANI GIADA [LE0700516]" userId="S::s285632@ds.units.it::c99a8033-a73b-4d23-a8a4-9b1e7d9582a4" providerId="AD" clId="Web-{E69DF029-E92F-4678-BBBF-2DEDE1BE3259}" dt="2023-04-30T09:46:26.308" v="0" actId="1076"/>
      <pc:docMkLst>
        <pc:docMk/>
      </pc:docMkLst>
      <pc:sldChg chg="modSp">
        <pc:chgData name="CRISTIANI GIADA [LE0700516]" userId="S::s285632@ds.units.it::c99a8033-a73b-4d23-a8a4-9b1e7d9582a4" providerId="AD" clId="Web-{E69DF029-E92F-4678-BBBF-2DEDE1BE3259}" dt="2023-04-30T09:46:26.308" v="0" actId="1076"/>
        <pc:sldMkLst>
          <pc:docMk/>
          <pc:sldMk cId="3837903393" sldId="260"/>
        </pc:sldMkLst>
        <pc:spChg chg="mod">
          <ac:chgData name="CRISTIANI GIADA [LE0700516]" userId="S::s285632@ds.units.it::c99a8033-a73b-4d23-a8a4-9b1e7d9582a4" providerId="AD" clId="Web-{E69DF029-E92F-4678-BBBF-2DEDE1BE3259}" dt="2023-04-30T09:46:26.308" v="0" actId="1076"/>
          <ac:spMkLst>
            <pc:docMk/>
            <pc:sldMk cId="3837903393" sldId="260"/>
            <ac:spMk id="2" creationId="{00000000-0000-0000-0000-000000000000}"/>
          </ac:spMkLst>
        </pc:spChg>
      </pc:sldChg>
    </pc:docChg>
  </pc:docChgLst>
  <pc:docChgLst>
    <pc:chgData name="CUJBA ADRIAN [E12000290]" userId="S::s291254@ds.units.it::ea54136f-7295-4e01-9d73-73c950ef2359" providerId="AD" clId="Web-{93E9AA4C-D221-44DE-9074-EF4D82C89831}"/>
    <pc:docChg chg="modSld">
      <pc:chgData name="CUJBA ADRIAN [E12000290]" userId="S::s291254@ds.units.it::ea54136f-7295-4e01-9d73-73c950ef2359" providerId="AD" clId="Web-{93E9AA4C-D221-44DE-9074-EF4D82C89831}" dt="2023-06-09T15:44:19.695" v="0" actId="1076"/>
      <pc:docMkLst>
        <pc:docMk/>
      </pc:docMkLst>
      <pc:sldChg chg="modSp">
        <pc:chgData name="CUJBA ADRIAN [E12000290]" userId="S::s291254@ds.units.it::ea54136f-7295-4e01-9d73-73c950ef2359" providerId="AD" clId="Web-{93E9AA4C-D221-44DE-9074-EF4D82C89831}" dt="2023-06-09T15:44:19.695" v="0" actId="1076"/>
        <pc:sldMkLst>
          <pc:docMk/>
          <pc:sldMk cId="1437403971" sldId="258"/>
        </pc:sldMkLst>
        <pc:spChg chg="mod">
          <ac:chgData name="CUJBA ADRIAN [E12000290]" userId="S::s291254@ds.units.it::ea54136f-7295-4e01-9d73-73c950ef2359" providerId="AD" clId="Web-{93E9AA4C-D221-44DE-9074-EF4D82C89831}" dt="2023-06-09T15:44:19.695" v="0" actId="1076"/>
          <ac:spMkLst>
            <pc:docMk/>
            <pc:sldMk cId="1437403971" sldId="258"/>
            <ac:spMk id="2" creationId="{00000000-0000-0000-0000-000000000000}"/>
          </ac:spMkLst>
        </pc:spChg>
      </pc:sldChg>
    </pc:docChg>
  </pc:docChgLst>
  <pc:docChgLst>
    <pc:chgData name="FERNANDELLI MARCO" userId="S::8036@ds.units.it::a6151164-0b2c-4e6b-b73d-5c6967b9ac01" providerId="AD" clId="Web-{349F06D0-FC23-4484-8BE8-A099FCD33D68}"/>
    <pc:docChg chg="modSld">
      <pc:chgData name="FERNANDELLI MARCO" userId="S::8036@ds.units.it::a6151164-0b2c-4e6b-b73d-5c6967b9ac01" providerId="AD" clId="Web-{349F06D0-FC23-4484-8BE8-A099FCD33D68}" dt="2022-04-12T18:49:42.482" v="2" actId="20577"/>
      <pc:docMkLst>
        <pc:docMk/>
      </pc:docMkLst>
      <pc:sldChg chg="modSp">
        <pc:chgData name="FERNANDELLI MARCO" userId="S::8036@ds.units.it::a6151164-0b2c-4e6b-b73d-5c6967b9ac01" providerId="AD" clId="Web-{349F06D0-FC23-4484-8BE8-A099FCD33D68}" dt="2022-04-12T18:49:42.482" v="2" actId="20577"/>
        <pc:sldMkLst>
          <pc:docMk/>
          <pc:sldMk cId="3418910527" sldId="259"/>
        </pc:sldMkLst>
        <pc:spChg chg="mod">
          <ac:chgData name="FERNANDELLI MARCO" userId="S::8036@ds.units.it::a6151164-0b2c-4e6b-b73d-5c6967b9ac01" providerId="AD" clId="Web-{349F06D0-FC23-4484-8BE8-A099FCD33D68}" dt="2022-04-12T18:49:42.482" v="2" actId="20577"/>
          <ac:spMkLst>
            <pc:docMk/>
            <pc:sldMk cId="3418910527" sldId="259"/>
            <ac:spMk id="2" creationId="{00000000-0000-0000-0000-000000000000}"/>
          </ac:spMkLst>
        </pc:spChg>
      </pc:sldChg>
    </pc:docChg>
  </pc:docChgLst>
  <pc:docChgLst>
    <pc:chgData name="FERNANDELLI MARCO" userId="S::8036@ds.units.it::a6151164-0b2c-4e6b-b73d-5c6967b9ac01" providerId="AD" clId="Web-{536CC805-8DDC-4A17-B59F-96EF6CA28CE0}"/>
    <pc:docChg chg="modSld">
      <pc:chgData name="FERNANDELLI MARCO" userId="S::8036@ds.units.it::a6151164-0b2c-4e6b-b73d-5c6967b9ac01" providerId="AD" clId="Web-{536CC805-8DDC-4A17-B59F-96EF6CA28CE0}" dt="2023-04-04T12:43:47.255" v="1" actId="20577"/>
      <pc:docMkLst>
        <pc:docMk/>
      </pc:docMkLst>
      <pc:sldChg chg="modSp">
        <pc:chgData name="FERNANDELLI MARCO" userId="S::8036@ds.units.it::a6151164-0b2c-4e6b-b73d-5c6967b9ac01" providerId="AD" clId="Web-{536CC805-8DDC-4A17-B59F-96EF6CA28CE0}" dt="2023-04-04T12:43:47.255" v="1" actId="20577"/>
        <pc:sldMkLst>
          <pc:docMk/>
          <pc:sldMk cId="3837903393" sldId="260"/>
        </pc:sldMkLst>
        <pc:spChg chg="mod">
          <ac:chgData name="FERNANDELLI MARCO" userId="S::8036@ds.units.it::a6151164-0b2c-4e6b-b73d-5c6967b9ac01" providerId="AD" clId="Web-{536CC805-8DDC-4A17-B59F-96EF6CA28CE0}" dt="2023-04-04T12:43:47.255" v="1" actId="20577"/>
          <ac:spMkLst>
            <pc:docMk/>
            <pc:sldMk cId="3837903393" sldId="260"/>
            <ac:spMk id="2" creationId="{00000000-0000-0000-0000-000000000000}"/>
          </ac:spMkLst>
        </pc:spChg>
      </pc:sldChg>
    </pc:docChg>
  </pc:docChgLst>
  <pc:docChgLst>
    <pc:chgData name="PICCOLO RACHELE [LE0700546]" userId="S::s262788@ds.units.it::932b2e83-59a9-497b-b5e9-816d4bd36dbd" providerId="AD" clId="Web-{2D80A033-7E3E-49E8-827D-3B80442CF59C}"/>
    <pc:docChg chg="modSld">
      <pc:chgData name="PICCOLO RACHELE [LE0700546]" userId="S::s262788@ds.units.it::932b2e83-59a9-497b-b5e9-816d4bd36dbd" providerId="AD" clId="Web-{2D80A033-7E3E-49E8-827D-3B80442CF59C}" dt="2023-04-29T08:39:43.945" v="0" actId="1076"/>
      <pc:docMkLst>
        <pc:docMk/>
      </pc:docMkLst>
      <pc:sldChg chg="modSp">
        <pc:chgData name="PICCOLO RACHELE [LE0700546]" userId="S::s262788@ds.units.it::932b2e83-59a9-497b-b5e9-816d4bd36dbd" providerId="AD" clId="Web-{2D80A033-7E3E-49E8-827D-3B80442CF59C}" dt="2023-04-29T08:39:43.945" v="0" actId="1076"/>
        <pc:sldMkLst>
          <pc:docMk/>
          <pc:sldMk cId="3331045694" sldId="263"/>
        </pc:sldMkLst>
        <pc:spChg chg="mod">
          <ac:chgData name="PICCOLO RACHELE [LE0700546]" userId="S::s262788@ds.units.it::932b2e83-59a9-497b-b5e9-816d4bd36dbd" providerId="AD" clId="Web-{2D80A033-7E3E-49E8-827D-3B80442CF59C}" dt="2023-04-29T08:39:43.945" v="0" actId="1076"/>
          <ac:spMkLst>
            <pc:docMk/>
            <pc:sldMk cId="3331045694" sldId="263"/>
            <ac:spMk id="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it-IT"/>
              <a:t>Fare clic per modificare lo stile del titolo</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p>
            <a:fld id="{4C31C1C7-6A62-463D-A9BA-916F6854D54C}" type="datetimeFigureOut">
              <a:rPr lang="it-IT" smtClean="0"/>
              <a:t>09/06/2023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3333944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C31C1C7-6A62-463D-A9BA-916F6854D54C}" type="datetimeFigureOut">
              <a:rPr lang="it-IT" smtClean="0"/>
              <a:t>09/06/2023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1298598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it-IT"/>
              <a:t>Fare clic per modificare lo stile del titolo</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C31C1C7-6A62-463D-A9BA-916F6854D54C}" type="datetimeFigureOut">
              <a:rPr lang="it-IT" smtClean="0"/>
              <a:t>09/06/2023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3639759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C31C1C7-6A62-463D-A9BA-916F6854D54C}" type="datetimeFigureOut">
              <a:rPr lang="it-IT" smtClean="0"/>
              <a:t>09/06/2023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539810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it-IT"/>
              <a:t>Fare clic per modificare lo stile del titolo</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C31C1C7-6A62-463D-A9BA-916F6854D54C}" type="datetimeFigureOut">
              <a:rPr lang="it-IT" smtClean="0"/>
              <a:t>09/06/2023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261344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4C31C1C7-6A62-463D-A9BA-916F6854D54C}" type="datetimeFigureOut">
              <a:rPr lang="it-IT" smtClean="0"/>
              <a:t>09/06/2023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286196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it-IT"/>
              <a:t>Fare clic per modificare lo stile del titolo</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82329" y="2505075"/>
            <a:ext cx="4190702"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014913" y="2505075"/>
            <a:ext cx="4211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4C31C1C7-6A62-463D-A9BA-916F6854D54C}" type="datetimeFigureOut">
              <a:rPr lang="it-IT" smtClean="0"/>
              <a:t>09/06/2023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115367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4C31C1C7-6A62-463D-A9BA-916F6854D54C}" type="datetimeFigureOut">
              <a:rPr lang="it-IT" smtClean="0"/>
              <a:t>09/06/2023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1345456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1C1C7-6A62-463D-A9BA-916F6854D54C}" type="datetimeFigureOut">
              <a:rPr lang="it-IT" smtClean="0"/>
              <a:t>09/06/2023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255936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it-IT"/>
              <a:t>Fare clic per modificare lo stile del titolo</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C31C1C7-6A62-463D-A9BA-916F6854D54C}" type="datetimeFigureOut">
              <a:rPr lang="it-IT" smtClean="0"/>
              <a:t>09/06/2023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308312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it-IT"/>
              <a:t>Fare clic per modificare lo stile del titolo</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C31C1C7-6A62-463D-A9BA-916F6854D54C}" type="datetimeFigureOut">
              <a:rPr lang="it-IT" smtClean="0"/>
              <a:t>09/06/2023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FB6E19F-7521-4B1D-A58D-A94561D57256}" type="slidenum">
              <a:rPr lang="it-IT" smtClean="0"/>
              <a:t>‹#›</a:t>
            </a:fld>
            <a:endParaRPr lang="it-IT"/>
          </a:p>
        </p:txBody>
      </p:sp>
    </p:spTree>
    <p:extLst>
      <p:ext uri="{BB962C8B-B14F-4D97-AF65-F5344CB8AC3E}">
        <p14:creationId xmlns:p14="http://schemas.microsoft.com/office/powerpoint/2010/main" val="1573617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1C1C7-6A62-463D-A9BA-916F6854D54C}" type="datetimeFigureOut">
              <a:rPr lang="it-IT" smtClean="0"/>
              <a:t>09/06/2023</a:t>
            </a:fld>
            <a:endParaRPr lang="it-IT"/>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6E19F-7521-4B1D-A58D-A94561D57256}" type="slidenum">
              <a:rPr lang="it-IT" smtClean="0"/>
              <a:t>‹#›</a:t>
            </a:fld>
            <a:endParaRPr lang="it-IT"/>
          </a:p>
        </p:txBody>
      </p:sp>
    </p:spTree>
    <p:extLst>
      <p:ext uri="{BB962C8B-B14F-4D97-AF65-F5344CB8AC3E}">
        <p14:creationId xmlns:p14="http://schemas.microsoft.com/office/powerpoint/2010/main" val="56431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200">
                <a:latin typeface="Palatino Linotype" panose="02040502050505030304" pitchFamily="18" charset="0"/>
              </a:rPr>
              <a:t>Retorica e comunicazione nella letteratura latina</a:t>
            </a:r>
            <a:br>
              <a:rPr lang="it-IT" sz="3200">
                <a:latin typeface="Palatino Linotype" panose="02040502050505030304" pitchFamily="18" charset="0"/>
              </a:rPr>
            </a:br>
            <a:br>
              <a:rPr lang="it-IT" sz="3200">
                <a:latin typeface="Palatino Linotype" panose="02040502050505030304" pitchFamily="18" charset="0"/>
              </a:rPr>
            </a:br>
            <a:r>
              <a:rPr lang="it-IT" sz="2800">
                <a:latin typeface="Palatino Linotype" panose="02040502050505030304" pitchFamily="18" charset="0"/>
              </a:rPr>
              <a:t>docente: Marco Fernandelli</a:t>
            </a:r>
          </a:p>
        </p:txBody>
      </p:sp>
      <p:sp>
        <p:nvSpPr>
          <p:cNvPr id="3" name="Sottotitolo 2"/>
          <p:cNvSpPr>
            <a:spLocks noGrp="1"/>
          </p:cNvSpPr>
          <p:nvPr>
            <p:ph type="subTitle" idx="1"/>
          </p:nvPr>
        </p:nvSpPr>
        <p:spPr/>
        <p:txBody>
          <a:bodyPr>
            <a:normAutofit/>
          </a:bodyPr>
          <a:lstStyle/>
          <a:p>
            <a:r>
              <a:rPr lang="it-IT" sz="2000">
                <a:solidFill>
                  <a:schemeClr val="accent2">
                    <a:lumMod val="75000"/>
                  </a:schemeClr>
                </a:solidFill>
                <a:latin typeface="Palatino Linotype" panose="02040502050505030304" pitchFamily="18" charset="0"/>
              </a:rPr>
              <a:t>mfernandelli@units.it</a:t>
            </a:r>
          </a:p>
        </p:txBody>
      </p:sp>
    </p:spTree>
    <p:extLst>
      <p:ext uri="{BB962C8B-B14F-4D97-AF65-F5344CB8AC3E}">
        <p14:creationId xmlns:p14="http://schemas.microsoft.com/office/powerpoint/2010/main" val="184256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39963" y="2416630"/>
            <a:ext cx="1931939" cy="954107"/>
          </a:xfrm>
          <a:prstGeom prst="rect">
            <a:avLst/>
          </a:prstGeom>
          <a:noFill/>
        </p:spPr>
        <p:txBody>
          <a:bodyPr wrap="none" lIns="91440" tIns="45720" rIns="91440" bIns="45720" rtlCol="0" anchor="t">
            <a:spAutoFit/>
          </a:bodyPr>
          <a:lstStyle/>
          <a:p>
            <a:pPr algn="ctr"/>
            <a:endParaRPr lang="it-IT" sz="2800">
              <a:latin typeface="Palatino Linotype" panose="02040502050505030304" pitchFamily="18" charset="0"/>
            </a:endParaRPr>
          </a:p>
          <a:p>
            <a:pPr algn="ctr"/>
            <a:r>
              <a:rPr lang="it-IT" sz="2800" i="1" err="1">
                <a:latin typeface="Palatino Linotype"/>
              </a:rPr>
              <a:t>Ornatus</a:t>
            </a:r>
            <a:r>
              <a:rPr lang="it-IT" sz="2800" i="1">
                <a:latin typeface="Palatino Linotype"/>
              </a:rPr>
              <a:t> (1)</a:t>
            </a:r>
          </a:p>
        </p:txBody>
      </p:sp>
    </p:spTree>
    <p:extLst>
      <p:ext uri="{BB962C8B-B14F-4D97-AF65-F5344CB8AC3E}">
        <p14:creationId xmlns:p14="http://schemas.microsoft.com/office/powerpoint/2010/main" val="3418910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42036" y="1093419"/>
            <a:ext cx="8699863" cy="3508653"/>
          </a:xfrm>
          <a:prstGeom prst="rect">
            <a:avLst/>
          </a:prstGeom>
          <a:noFill/>
        </p:spPr>
        <p:txBody>
          <a:bodyPr wrap="square" lIns="91440" tIns="45720" rIns="91440" bIns="45720" rtlCol="0" anchor="t">
            <a:spAutoFit/>
          </a:bodyPr>
          <a:lstStyle/>
          <a:p>
            <a:pPr algn="just"/>
            <a:r>
              <a:rPr lang="it-IT" sz="2400" b="1" cap="small" err="1">
                <a:solidFill>
                  <a:srgbClr val="0070C0"/>
                </a:solidFill>
                <a:latin typeface="Palatino Linotype"/>
              </a:rPr>
              <a:t>Ornatus</a:t>
            </a:r>
            <a:endParaRPr lang="it-IT" sz="2400" b="1" cap="small">
              <a:solidFill>
                <a:srgbClr val="0070C0"/>
              </a:solidFill>
              <a:latin typeface="Palatino Linotype"/>
            </a:endParaRPr>
          </a:p>
          <a:p>
            <a:pPr algn="just"/>
            <a:endParaRPr lang="it-IT" cap="small">
              <a:latin typeface="Palatino Linotype" panose="02040502050505030304" pitchFamily="18" charset="0"/>
            </a:endParaRPr>
          </a:p>
          <a:p>
            <a:pPr algn="just"/>
            <a:r>
              <a:rPr lang="it-IT" sz="2000" cap="small" err="1">
                <a:solidFill>
                  <a:srgbClr val="C00000"/>
                </a:solidFill>
                <a:latin typeface="Palatino Linotype"/>
              </a:rPr>
              <a:t>Lausberg</a:t>
            </a:r>
            <a:r>
              <a:rPr lang="it-IT" sz="2000" cap="small">
                <a:solidFill>
                  <a:srgbClr val="C00000"/>
                </a:solidFill>
                <a:latin typeface="Palatino Linotype"/>
              </a:rPr>
              <a:t>, </a:t>
            </a:r>
            <a:r>
              <a:rPr lang="it-IT" sz="2000" i="1" cap="small">
                <a:solidFill>
                  <a:srgbClr val="C00000"/>
                </a:solidFill>
                <a:latin typeface="Palatino Linotype"/>
              </a:rPr>
              <a:t>Elementi</a:t>
            </a:r>
            <a:r>
              <a:rPr lang="it-IT" sz="2000" cap="small">
                <a:solidFill>
                  <a:srgbClr val="C00000"/>
                </a:solidFill>
                <a:latin typeface="Palatino Linotype"/>
              </a:rPr>
              <a:t>, §167, p. 99</a:t>
            </a:r>
          </a:p>
          <a:p>
            <a:pPr algn="just"/>
            <a:endParaRPr lang="it-IT" sz="2000">
              <a:latin typeface="Palatino Linotype" panose="02040502050505030304" pitchFamily="18" charset="0"/>
            </a:endParaRPr>
          </a:p>
          <a:p>
            <a:pPr algn="just"/>
            <a:r>
              <a:rPr lang="it-IT" sz="2000">
                <a:latin typeface="Palatino Linotype"/>
              </a:rPr>
              <a:t>L’</a:t>
            </a:r>
            <a:r>
              <a:rPr lang="it-IT" sz="2000" i="1" err="1">
                <a:latin typeface="Palatino Linotype"/>
              </a:rPr>
              <a:t>ornatus</a:t>
            </a:r>
            <a:r>
              <a:rPr lang="it-IT" sz="2000">
                <a:latin typeface="Palatino Linotype"/>
              </a:rPr>
              <a:t> deve le sua definizione alle preparazioni che servono ad ornare la tavola di un banchetto: il discorso stesso viene concepito come un pranzo da consumare. A questa sfera di immagini appartiene anche la definizione dell’</a:t>
            </a:r>
            <a:r>
              <a:rPr lang="it-IT" sz="2000" i="1" err="1">
                <a:latin typeface="Palatino Linotype"/>
              </a:rPr>
              <a:t>ornatus</a:t>
            </a:r>
            <a:r>
              <a:rPr lang="it-IT" sz="2000">
                <a:latin typeface="Palatino Linotype"/>
              </a:rPr>
              <a:t> come </a:t>
            </a:r>
            <a:r>
              <a:rPr lang="it-IT" sz="2000" i="1" err="1">
                <a:latin typeface="Palatino Linotype"/>
              </a:rPr>
              <a:t>condimentum</a:t>
            </a:r>
            <a:r>
              <a:rPr lang="it-IT" sz="2000">
                <a:latin typeface="Palatino Linotype"/>
              </a:rPr>
              <a:t>... Ad altre sfere di immagini appartengono gli altri termini abituali di «fiori» del discorso (</a:t>
            </a:r>
            <a:r>
              <a:rPr lang="it-IT" sz="2000" i="1" err="1">
                <a:latin typeface="Palatino Linotype"/>
              </a:rPr>
              <a:t>verborum</a:t>
            </a:r>
            <a:r>
              <a:rPr lang="it-IT" sz="2000" i="1">
                <a:latin typeface="Palatino Linotype"/>
              </a:rPr>
              <a:t> </a:t>
            </a:r>
            <a:r>
              <a:rPr lang="it-IT" sz="2000" i="1" err="1">
                <a:latin typeface="Palatino Linotype"/>
              </a:rPr>
              <a:t>sententiarumque</a:t>
            </a:r>
            <a:r>
              <a:rPr lang="it-IT" sz="2000" i="1">
                <a:latin typeface="Palatino Linotype"/>
              </a:rPr>
              <a:t> </a:t>
            </a:r>
            <a:r>
              <a:rPr lang="it-IT" sz="2000" i="1" err="1">
                <a:latin typeface="Palatino Linotype"/>
              </a:rPr>
              <a:t>flores</a:t>
            </a:r>
            <a:r>
              <a:rPr lang="it-IT" sz="2000">
                <a:latin typeface="Palatino Linotype"/>
              </a:rPr>
              <a:t>) e di «luci» del discorso (</a:t>
            </a:r>
            <a:r>
              <a:rPr lang="it-IT" sz="2000" i="1">
                <a:latin typeface="Palatino Linotype"/>
              </a:rPr>
              <a:t>lumina </a:t>
            </a:r>
            <a:r>
              <a:rPr lang="it-IT" sz="2000" i="1" err="1">
                <a:latin typeface="Palatino Linotype"/>
              </a:rPr>
              <a:t>orationis</a:t>
            </a:r>
            <a:r>
              <a:rPr lang="it-IT" sz="2000">
                <a:latin typeface="Palatino Linotype"/>
              </a:rPr>
              <a:t>). Anche </a:t>
            </a:r>
            <a:r>
              <a:rPr lang="it-IT" sz="2000" i="1">
                <a:latin typeface="Palatino Linotype"/>
              </a:rPr>
              <a:t>color</a:t>
            </a:r>
            <a:r>
              <a:rPr lang="it-IT" sz="2000">
                <a:latin typeface="Palatino Linotype"/>
              </a:rPr>
              <a:t> ... viene usato per definire l’</a:t>
            </a:r>
            <a:r>
              <a:rPr lang="it-IT" sz="2000" i="1" err="1">
                <a:latin typeface="Palatino Linotype"/>
              </a:rPr>
              <a:t>ornatus</a:t>
            </a:r>
            <a:r>
              <a:rPr lang="it-IT" sz="2000">
                <a:latin typeface="Palatino Linotype"/>
              </a:rPr>
              <a:t>. </a:t>
            </a:r>
            <a:endParaRPr lang="it-IT" sz="2000">
              <a:latin typeface="Palatino Linotype" panose="02040502050505030304" pitchFamily="18" charset="0"/>
            </a:endParaRPr>
          </a:p>
        </p:txBody>
      </p:sp>
    </p:spTree>
    <p:extLst>
      <p:ext uri="{BB962C8B-B14F-4D97-AF65-F5344CB8AC3E}">
        <p14:creationId xmlns:p14="http://schemas.microsoft.com/office/powerpoint/2010/main" val="3837903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750430" y="948179"/>
            <a:ext cx="2938326" cy="644564"/>
          </a:xfrm>
        </p:spPr>
        <p:txBody>
          <a:bodyPr>
            <a:normAutofit fontScale="25000" lnSpcReduction="20000"/>
          </a:bodyPr>
          <a:lstStyle/>
          <a:p>
            <a:r>
              <a:rPr lang="it-IT" sz="7400" cap="small">
                <a:solidFill>
                  <a:srgbClr val="C00000"/>
                </a:solidFill>
                <a:latin typeface="Palatino Linotype" panose="02040502050505030304" pitchFamily="18" charset="0"/>
              </a:rPr>
              <a:t>ORNATUS</a:t>
            </a:r>
          </a:p>
          <a:p>
            <a:r>
              <a:rPr lang="it-IT" sz="1463">
                <a:solidFill>
                  <a:srgbClr val="C00000"/>
                </a:solidFill>
              </a:rPr>
              <a:t>				</a:t>
            </a:r>
          </a:p>
          <a:p>
            <a:r>
              <a:rPr lang="it-IT">
                <a:solidFill>
                  <a:srgbClr val="C00000"/>
                </a:solidFill>
              </a:rPr>
              <a:t>		</a:t>
            </a:r>
            <a:r>
              <a:rPr lang="it-IT" sz="1463">
                <a:solidFill>
                  <a:srgbClr val="C00000"/>
                </a:solidFill>
              </a:rPr>
              <a:t>	</a:t>
            </a:r>
          </a:p>
        </p:txBody>
      </p:sp>
      <p:sp>
        <p:nvSpPr>
          <p:cNvPr id="20" name="CasellaDiTesto 19"/>
          <p:cNvSpPr txBox="1"/>
          <p:nvPr/>
        </p:nvSpPr>
        <p:spPr>
          <a:xfrm>
            <a:off x="832735" y="1594842"/>
            <a:ext cx="1885453" cy="369332"/>
          </a:xfrm>
          <a:prstGeom prst="rect">
            <a:avLst/>
          </a:prstGeom>
          <a:noFill/>
        </p:spPr>
        <p:txBody>
          <a:bodyPr wrap="none" rtlCol="0">
            <a:spAutoFit/>
          </a:bodyPr>
          <a:lstStyle/>
          <a:p>
            <a:r>
              <a:rPr lang="it-IT">
                <a:latin typeface="Palatino Linotype" panose="02040502050505030304" pitchFamily="18" charset="0"/>
              </a:rPr>
              <a:t>in parole singole</a:t>
            </a:r>
          </a:p>
        </p:txBody>
      </p:sp>
      <p:sp>
        <p:nvSpPr>
          <p:cNvPr id="21" name="Rettangolo 20"/>
          <p:cNvSpPr/>
          <p:nvPr/>
        </p:nvSpPr>
        <p:spPr>
          <a:xfrm>
            <a:off x="550668" y="2284214"/>
            <a:ext cx="1186543" cy="369332"/>
          </a:xfrm>
          <a:prstGeom prst="rect">
            <a:avLst/>
          </a:prstGeom>
        </p:spPr>
        <p:txBody>
          <a:bodyPr wrap="none">
            <a:spAutoFit/>
          </a:bodyPr>
          <a:lstStyle/>
          <a:p>
            <a:r>
              <a:rPr lang="it-IT" cap="small">
                <a:latin typeface="Palatino Linotype" panose="02040502050505030304" pitchFamily="18" charset="0"/>
              </a:rPr>
              <a:t>sinonimi*</a:t>
            </a:r>
          </a:p>
        </p:txBody>
      </p:sp>
      <p:sp>
        <p:nvSpPr>
          <p:cNvPr id="22" name="CasellaDiTesto 21"/>
          <p:cNvSpPr txBox="1"/>
          <p:nvPr/>
        </p:nvSpPr>
        <p:spPr>
          <a:xfrm>
            <a:off x="5506057" y="1562885"/>
            <a:ext cx="2619628" cy="646331"/>
          </a:xfrm>
          <a:prstGeom prst="rect">
            <a:avLst/>
          </a:prstGeom>
          <a:noFill/>
        </p:spPr>
        <p:txBody>
          <a:bodyPr wrap="none" rtlCol="0">
            <a:spAutoFit/>
          </a:bodyPr>
          <a:lstStyle/>
          <a:p>
            <a:r>
              <a:rPr lang="it-IT">
                <a:latin typeface="Palatino Linotype" panose="02040502050505030304" pitchFamily="18" charset="0"/>
              </a:rPr>
              <a:t>in connessioni di parole</a:t>
            </a:r>
          </a:p>
          <a:p>
            <a:endParaRPr lang="it-IT"/>
          </a:p>
        </p:txBody>
      </p:sp>
      <p:sp>
        <p:nvSpPr>
          <p:cNvPr id="23" name="CasellaDiTesto 22"/>
          <p:cNvSpPr txBox="1"/>
          <p:nvPr/>
        </p:nvSpPr>
        <p:spPr>
          <a:xfrm>
            <a:off x="2238870" y="2296514"/>
            <a:ext cx="922047" cy="369332"/>
          </a:xfrm>
          <a:prstGeom prst="rect">
            <a:avLst/>
          </a:prstGeom>
          <a:noFill/>
        </p:spPr>
        <p:txBody>
          <a:bodyPr wrap="none" rtlCol="0">
            <a:spAutoFit/>
          </a:bodyPr>
          <a:lstStyle/>
          <a:p>
            <a:r>
              <a:rPr lang="it-IT" cap="small">
                <a:latin typeface="Palatino Linotype" panose="02040502050505030304" pitchFamily="18" charset="0"/>
              </a:rPr>
              <a:t>tropi**</a:t>
            </a:r>
          </a:p>
        </p:txBody>
      </p:sp>
      <p:sp>
        <p:nvSpPr>
          <p:cNvPr id="24" name="CasellaDiTesto 23"/>
          <p:cNvSpPr txBox="1"/>
          <p:nvPr/>
        </p:nvSpPr>
        <p:spPr>
          <a:xfrm>
            <a:off x="5267615" y="2236708"/>
            <a:ext cx="1173288" cy="369332"/>
          </a:xfrm>
          <a:prstGeom prst="rect">
            <a:avLst/>
          </a:prstGeom>
          <a:noFill/>
        </p:spPr>
        <p:txBody>
          <a:bodyPr wrap="square" rtlCol="0">
            <a:spAutoFit/>
          </a:bodyPr>
          <a:lstStyle/>
          <a:p>
            <a:r>
              <a:rPr lang="it-IT" cap="small">
                <a:latin typeface="Palatino Linotype" panose="02040502050505030304" pitchFamily="18" charset="0"/>
              </a:rPr>
              <a:t>figure***</a:t>
            </a:r>
          </a:p>
        </p:txBody>
      </p:sp>
      <p:sp>
        <p:nvSpPr>
          <p:cNvPr id="25" name="CasellaDiTesto 24"/>
          <p:cNvSpPr txBox="1"/>
          <p:nvPr/>
        </p:nvSpPr>
        <p:spPr>
          <a:xfrm>
            <a:off x="6601553" y="2284214"/>
            <a:ext cx="3048265" cy="369332"/>
          </a:xfrm>
          <a:prstGeom prst="rect">
            <a:avLst/>
          </a:prstGeom>
          <a:noFill/>
        </p:spPr>
        <p:txBody>
          <a:bodyPr wrap="square" rtlCol="0">
            <a:spAutoFit/>
          </a:bodyPr>
          <a:lstStyle/>
          <a:p>
            <a:r>
              <a:rPr lang="it-IT" cap="small">
                <a:latin typeface="Palatino Linotype" panose="02040502050505030304" pitchFamily="18" charset="0"/>
              </a:rPr>
              <a:t>composizione o struttura</a:t>
            </a:r>
          </a:p>
        </p:txBody>
      </p:sp>
      <p:sp>
        <p:nvSpPr>
          <p:cNvPr id="26" name="CasellaDiTesto 25"/>
          <p:cNvSpPr txBox="1"/>
          <p:nvPr/>
        </p:nvSpPr>
        <p:spPr>
          <a:xfrm>
            <a:off x="4255826" y="2939143"/>
            <a:ext cx="1227910" cy="369332"/>
          </a:xfrm>
          <a:prstGeom prst="rect">
            <a:avLst/>
          </a:prstGeom>
          <a:noFill/>
        </p:spPr>
        <p:txBody>
          <a:bodyPr wrap="square" rtlCol="0">
            <a:spAutoFit/>
          </a:bodyPr>
          <a:lstStyle/>
          <a:p>
            <a:r>
              <a:rPr lang="it-IT">
                <a:latin typeface="Palatino Linotype" panose="02040502050505030304" pitchFamily="18" charset="0"/>
              </a:rPr>
              <a:t>di parola</a:t>
            </a:r>
          </a:p>
        </p:txBody>
      </p:sp>
      <p:sp>
        <p:nvSpPr>
          <p:cNvPr id="27" name="CasellaDiTesto 26"/>
          <p:cNvSpPr txBox="1"/>
          <p:nvPr/>
        </p:nvSpPr>
        <p:spPr>
          <a:xfrm>
            <a:off x="5996430" y="2939143"/>
            <a:ext cx="1433671" cy="369332"/>
          </a:xfrm>
          <a:prstGeom prst="rect">
            <a:avLst/>
          </a:prstGeom>
          <a:noFill/>
        </p:spPr>
        <p:txBody>
          <a:bodyPr wrap="square" rtlCol="0">
            <a:spAutoFit/>
          </a:bodyPr>
          <a:lstStyle/>
          <a:p>
            <a:r>
              <a:rPr lang="it-IT">
                <a:latin typeface="Palatino Linotype" panose="02040502050505030304" pitchFamily="18" charset="0"/>
              </a:rPr>
              <a:t>di pensiero</a:t>
            </a:r>
          </a:p>
        </p:txBody>
      </p:sp>
      <p:sp>
        <p:nvSpPr>
          <p:cNvPr id="30" name="Parentesi graffa aperta 29"/>
          <p:cNvSpPr/>
          <p:nvPr/>
        </p:nvSpPr>
        <p:spPr>
          <a:xfrm rot="16200000" flipH="1">
            <a:off x="1515893" y="1494651"/>
            <a:ext cx="420055" cy="1308536"/>
          </a:xfrm>
          <a:prstGeom prst="leftBrace">
            <a:avLst>
              <a:gd name="adj1" fmla="val 0"/>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pic>
        <p:nvPicPr>
          <p:cNvPr id="36" name="Immagine 35"/>
          <p:cNvPicPr>
            <a:picLocks noChangeAspect="1"/>
          </p:cNvPicPr>
          <p:nvPr/>
        </p:nvPicPr>
        <p:blipFill>
          <a:blip r:embed="rId2"/>
          <a:stretch>
            <a:fillRect/>
          </a:stretch>
        </p:blipFill>
        <p:spPr>
          <a:xfrm>
            <a:off x="5662968" y="1851902"/>
            <a:ext cx="2029210" cy="451143"/>
          </a:xfrm>
          <a:prstGeom prst="rect">
            <a:avLst/>
          </a:prstGeom>
        </p:spPr>
      </p:pic>
      <p:pic>
        <p:nvPicPr>
          <p:cNvPr id="38" name="Immagine 37"/>
          <p:cNvPicPr>
            <a:picLocks noChangeAspect="1"/>
          </p:cNvPicPr>
          <p:nvPr/>
        </p:nvPicPr>
        <p:blipFill>
          <a:blip r:embed="rId3"/>
          <a:stretch>
            <a:fillRect/>
          </a:stretch>
        </p:blipFill>
        <p:spPr>
          <a:xfrm>
            <a:off x="4683121" y="2537766"/>
            <a:ext cx="2030144" cy="451143"/>
          </a:xfrm>
          <a:prstGeom prst="rect">
            <a:avLst/>
          </a:prstGeom>
        </p:spPr>
      </p:pic>
      <p:pic>
        <p:nvPicPr>
          <p:cNvPr id="39" name="Immagine 38"/>
          <p:cNvPicPr>
            <a:picLocks noChangeAspect="1"/>
          </p:cNvPicPr>
          <p:nvPr/>
        </p:nvPicPr>
        <p:blipFill>
          <a:blip r:embed="rId3"/>
          <a:stretch>
            <a:fillRect/>
          </a:stretch>
        </p:blipFill>
        <p:spPr>
          <a:xfrm>
            <a:off x="1725920" y="1200070"/>
            <a:ext cx="4987346" cy="451143"/>
          </a:xfrm>
          <a:prstGeom prst="rect">
            <a:avLst/>
          </a:prstGeom>
        </p:spPr>
      </p:pic>
      <p:sp>
        <p:nvSpPr>
          <p:cNvPr id="2" name="CasellaDiTesto 1"/>
          <p:cNvSpPr txBox="1"/>
          <p:nvPr/>
        </p:nvSpPr>
        <p:spPr>
          <a:xfrm>
            <a:off x="561703" y="4807131"/>
            <a:ext cx="8543108" cy="2308324"/>
          </a:xfrm>
          <a:prstGeom prst="rect">
            <a:avLst/>
          </a:prstGeom>
          <a:noFill/>
        </p:spPr>
        <p:txBody>
          <a:bodyPr wrap="square" rtlCol="0">
            <a:spAutoFit/>
          </a:bodyPr>
          <a:lstStyle/>
          <a:p>
            <a:r>
              <a:rPr lang="it-IT" sz="1600">
                <a:latin typeface="Palatino Linotype" panose="02040502050505030304" pitchFamily="18" charset="0"/>
              </a:rPr>
              <a:t>*sostituzione del </a:t>
            </a:r>
            <a:r>
              <a:rPr lang="it-IT" sz="1600" i="1">
                <a:latin typeface="Palatino Linotype" panose="02040502050505030304" pitchFamily="18" charset="0"/>
              </a:rPr>
              <a:t>verbum proprium </a:t>
            </a:r>
            <a:r>
              <a:rPr lang="it-IT" sz="1600">
                <a:latin typeface="Palatino Linotype" panose="02040502050505030304" pitchFamily="18" charset="0"/>
              </a:rPr>
              <a:t>(</a:t>
            </a:r>
            <a:r>
              <a:rPr lang="it-IT" sz="1600" i="1">
                <a:latin typeface="Palatino Linotype" panose="02040502050505030304" pitchFamily="18" charset="0"/>
              </a:rPr>
              <a:t>puritas</a:t>
            </a:r>
            <a:r>
              <a:rPr lang="it-IT" sz="1600">
                <a:latin typeface="Palatino Linotype" panose="02040502050505030304" pitchFamily="18" charset="0"/>
              </a:rPr>
              <a:t>) e </a:t>
            </a:r>
            <a:r>
              <a:rPr lang="it-IT" sz="1600" i="1">
                <a:latin typeface="Palatino Linotype" panose="02040502050505030304" pitchFamily="18" charset="0"/>
              </a:rPr>
              <a:t>univocum</a:t>
            </a:r>
            <a:r>
              <a:rPr lang="it-IT" sz="1600">
                <a:latin typeface="Palatino Linotype" panose="02040502050505030304" pitchFamily="18" charset="0"/>
              </a:rPr>
              <a:t> (</a:t>
            </a:r>
            <a:r>
              <a:rPr lang="it-IT" sz="1600" i="1">
                <a:latin typeface="Palatino Linotype" panose="02040502050505030304" pitchFamily="18" charset="0"/>
              </a:rPr>
              <a:t>perspicuitas</a:t>
            </a:r>
            <a:r>
              <a:rPr lang="it-IT" sz="1600">
                <a:latin typeface="Palatino Linotype" panose="02040502050505030304" pitchFamily="18" charset="0"/>
              </a:rPr>
              <a:t>) con un </a:t>
            </a:r>
            <a:r>
              <a:rPr lang="it-IT" sz="1600">
                <a:solidFill>
                  <a:srgbClr val="C00000"/>
                </a:solidFill>
                <a:latin typeface="Palatino Linotype" panose="02040502050505030304" pitchFamily="18" charset="0"/>
              </a:rPr>
              <a:t>sinonimo </a:t>
            </a:r>
            <a:r>
              <a:rPr lang="it-IT" sz="1600">
                <a:latin typeface="Palatino Linotype" panose="02040502050505030304" pitchFamily="18" charset="0"/>
              </a:rPr>
              <a:t>(es. </a:t>
            </a:r>
            <a:r>
              <a:rPr lang="it-IT" sz="1600" i="1">
                <a:latin typeface="Palatino Linotype" panose="02040502050505030304" pitchFamily="18" charset="0"/>
              </a:rPr>
              <a:t>vecchio, antiquato, logoro, consunto, liso</a:t>
            </a:r>
            <a:r>
              <a:rPr lang="it-IT" sz="1600">
                <a:latin typeface="Palatino Linotype" panose="02040502050505030304" pitchFamily="18" charset="0"/>
              </a:rPr>
              <a:t>), sostituzione motivata dalla attesa di straniamento</a:t>
            </a:r>
            <a:r>
              <a:rPr lang="it-IT" sz="1600">
                <a:solidFill>
                  <a:srgbClr val="C00000"/>
                </a:solidFill>
                <a:latin typeface="Palatino Linotype" panose="02040502050505030304" pitchFamily="18" charset="0"/>
              </a:rPr>
              <a:t>° </a:t>
            </a:r>
            <a:r>
              <a:rPr lang="it-IT" sz="1600">
                <a:latin typeface="Palatino Linotype" panose="02040502050505030304" pitchFamily="18" charset="0"/>
              </a:rPr>
              <a:t>o dall’esigenza di precisione di chi ascolta.</a:t>
            </a:r>
          </a:p>
          <a:p>
            <a:r>
              <a:rPr lang="it-IT" sz="1600">
                <a:solidFill>
                  <a:srgbClr val="C00000"/>
                </a:solidFill>
                <a:latin typeface="Palatino Linotype" panose="02040502050505030304" pitchFamily="18" charset="0"/>
              </a:rPr>
              <a:t>°</a:t>
            </a:r>
            <a:r>
              <a:rPr lang="it-IT" sz="1600">
                <a:latin typeface="Palatino Linotype" panose="02040502050505030304" pitchFamily="18" charset="0"/>
              </a:rPr>
              <a:t> l’opposto dell’esperienza del consueto; effetto psichico dell’inatteso, che si realizza come aumento di sapere e di partecipazione emotiva.</a:t>
            </a:r>
          </a:p>
          <a:p>
            <a:r>
              <a:rPr lang="it-IT" sz="1600">
                <a:latin typeface="Palatino Linotype" panose="02040502050505030304" pitchFamily="18" charset="0"/>
              </a:rPr>
              <a:t>**</a:t>
            </a:r>
            <a:r>
              <a:rPr lang="el-GR" sz="1600">
                <a:latin typeface="Palatino Linotype" panose="02040502050505030304" pitchFamily="18" charset="0"/>
              </a:rPr>
              <a:t>τρέπω </a:t>
            </a:r>
            <a:r>
              <a:rPr lang="it-IT" sz="1600">
                <a:latin typeface="Palatino Linotype" panose="02040502050505030304" pitchFamily="18" charset="0"/>
              </a:rPr>
              <a:t>(volgo) </a:t>
            </a:r>
            <a:r>
              <a:rPr lang="it-IT" sz="1600">
                <a:latin typeface="Calibri" panose="020F0502020204030204" pitchFamily="34" charset="0"/>
                <a:cs typeface="Calibri" panose="020F0502020204030204" pitchFamily="34" charset="0"/>
              </a:rPr>
              <a:t>→ </a:t>
            </a:r>
            <a:r>
              <a:rPr lang="el-GR" sz="1600">
                <a:latin typeface="Palatino Linotype" panose="02040502050505030304" pitchFamily="18" charset="0"/>
              </a:rPr>
              <a:t>τρόπος</a:t>
            </a:r>
            <a:r>
              <a:rPr lang="it-IT" sz="1600">
                <a:latin typeface="Palatino Linotype" panose="02040502050505030304" pitchFamily="18" charset="0"/>
              </a:rPr>
              <a:t> (svolta, deviazione, nuova direzione) </a:t>
            </a:r>
            <a:r>
              <a:rPr lang="it-IT" sz="1600">
                <a:latin typeface="Calibri" panose="020F0502020204030204" pitchFamily="34" charset="0"/>
                <a:cs typeface="Calibri" panose="020F0502020204030204" pitchFamily="34" charset="0"/>
              </a:rPr>
              <a:t>→ </a:t>
            </a:r>
            <a:r>
              <a:rPr lang="it-IT" sz="1600">
                <a:solidFill>
                  <a:srgbClr val="C00000"/>
                </a:solidFill>
                <a:latin typeface="Palatino Linotype" panose="02040502050505030304" pitchFamily="18" charset="0"/>
              </a:rPr>
              <a:t>tropo</a:t>
            </a:r>
          </a:p>
          <a:p>
            <a:r>
              <a:rPr lang="it-IT" sz="1600">
                <a:latin typeface="Palatino Linotype" panose="02040502050505030304" pitchFamily="18" charset="0"/>
              </a:rPr>
              <a:t>*** </a:t>
            </a:r>
            <a:r>
              <a:rPr lang="it-IT" sz="1600">
                <a:solidFill>
                  <a:srgbClr val="C00000"/>
                </a:solidFill>
                <a:latin typeface="Palatino Linotype" panose="02040502050505030304" pitchFamily="18" charset="0"/>
              </a:rPr>
              <a:t>figura</a:t>
            </a:r>
            <a:r>
              <a:rPr lang="it-IT" sz="1600">
                <a:latin typeface="Palatino Linotype" panose="02040502050505030304" pitchFamily="18" charset="0"/>
              </a:rPr>
              <a:t>: «modo di espressione artistica e ornata» (Lausberg); </a:t>
            </a:r>
            <a:r>
              <a:rPr lang="it-IT" sz="1600">
                <a:solidFill>
                  <a:srgbClr val="C00000"/>
                </a:solidFill>
                <a:latin typeface="Palatino Linotype" panose="02040502050505030304" pitchFamily="18" charset="0"/>
              </a:rPr>
              <a:t>di parola</a:t>
            </a:r>
            <a:r>
              <a:rPr lang="it-IT" sz="1600">
                <a:latin typeface="Palatino Linotype" panose="02040502050505030304" pitchFamily="18" charset="0"/>
              </a:rPr>
              <a:t>: es. </a:t>
            </a:r>
            <a:r>
              <a:rPr lang="it-IT" sz="1600" i="1">
                <a:latin typeface="Palatino Linotype" panose="02040502050505030304" pitchFamily="18" charset="0"/>
              </a:rPr>
              <a:t>selva selvaggia</a:t>
            </a:r>
            <a:r>
              <a:rPr lang="it-IT" sz="1600">
                <a:latin typeface="Palatino Linotype" panose="02040502050505030304" pitchFamily="18" charset="0"/>
              </a:rPr>
              <a:t>; </a:t>
            </a:r>
            <a:r>
              <a:rPr lang="it-IT" sz="1600">
                <a:solidFill>
                  <a:srgbClr val="C00000"/>
                </a:solidFill>
                <a:latin typeface="Palatino Linotype" panose="02040502050505030304" pitchFamily="18" charset="0"/>
              </a:rPr>
              <a:t>di pensiero</a:t>
            </a:r>
            <a:r>
              <a:rPr lang="it-IT" sz="1600">
                <a:latin typeface="Palatino Linotype" panose="02040502050505030304" pitchFamily="18" charset="0"/>
              </a:rPr>
              <a:t>: es. </a:t>
            </a:r>
            <a:r>
              <a:rPr lang="it-IT" sz="1600" i="1">
                <a:latin typeface="Palatino Linotype" panose="02040502050505030304" pitchFamily="18" charset="0"/>
              </a:rPr>
              <a:t>tacito tumulto.  </a:t>
            </a:r>
          </a:p>
          <a:p>
            <a:endParaRPr lang="it-IT" sz="1600">
              <a:latin typeface="Palatino Linotype" panose="02040502050505030304" pitchFamily="18" charset="0"/>
            </a:endParaRPr>
          </a:p>
        </p:txBody>
      </p:sp>
    </p:spTree>
    <p:extLst>
      <p:ext uri="{BB962C8B-B14F-4D97-AF65-F5344CB8AC3E}">
        <p14:creationId xmlns:p14="http://schemas.microsoft.com/office/powerpoint/2010/main" val="241113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245428" y="145289"/>
            <a:ext cx="4924698" cy="2677656"/>
          </a:xfrm>
          <a:prstGeom prst="rect">
            <a:avLst/>
          </a:prstGeom>
          <a:noFill/>
        </p:spPr>
        <p:txBody>
          <a:bodyPr wrap="square" rtlCol="0">
            <a:spAutoFit/>
          </a:bodyPr>
          <a:lstStyle/>
          <a:p>
            <a:pPr algn="just"/>
            <a:r>
              <a:rPr lang="it-IT" sz="1400">
                <a:latin typeface="Palatino Linotype" panose="02040502050505030304" pitchFamily="18" charset="0"/>
              </a:rPr>
              <a:t>«Possiamo immaginare </a:t>
            </a:r>
            <a:r>
              <a:rPr lang="it-IT" sz="1400">
                <a:solidFill>
                  <a:srgbClr val="C00000"/>
                </a:solidFill>
                <a:latin typeface="Palatino Linotype" panose="02040502050505030304" pitchFamily="18" charset="0"/>
              </a:rPr>
              <a:t>lo stupore</a:t>
            </a:r>
            <a:r>
              <a:rPr lang="it-IT" sz="1400" b="1">
                <a:latin typeface="Palatino Linotype" panose="02040502050505030304" pitchFamily="18" charset="0"/>
              </a:rPr>
              <a:t> </a:t>
            </a:r>
            <a:r>
              <a:rPr lang="it-IT" sz="1400">
                <a:latin typeface="Palatino Linotype" panose="02040502050505030304" pitchFamily="18" charset="0"/>
              </a:rPr>
              <a:t>dei fiorentini quando, rimosso il velo, apparve questa pittura che pareva aver scavato un buco nel muro per mostrare al di là una nuova cappella sepolcrale, costruita secondo il moderno stile di Brunelleschi. [...] Se i fiorentini </a:t>
            </a:r>
            <a:r>
              <a:rPr lang="it-IT" sz="1400">
                <a:solidFill>
                  <a:srgbClr val="C00000"/>
                </a:solidFill>
                <a:latin typeface="Palatino Linotype" panose="02040502050505030304" pitchFamily="18" charset="0"/>
              </a:rPr>
              <a:t>si erano aspettati</a:t>
            </a:r>
            <a:r>
              <a:rPr lang="it-IT" sz="1400" b="1">
                <a:latin typeface="Palatino Linotype" panose="02040502050505030304" pitchFamily="18" charset="0"/>
              </a:rPr>
              <a:t> </a:t>
            </a:r>
            <a:r>
              <a:rPr lang="it-IT" sz="1400">
                <a:latin typeface="Palatino Linotype" panose="02040502050505030304" pitchFamily="18" charset="0"/>
              </a:rPr>
              <a:t>un'opera arieggiante il gotico internazionale allora di moda a Firenze come nel resto d'Europa, dovettero rimanere delusi. Non grazia delicata, ma figure massicce e pesanti; non curve libere e fluenti, ma forme angolose e solide...»</a:t>
            </a:r>
          </a:p>
          <a:p>
            <a:pPr algn="just"/>
            <a:endParaRPr lang="it-IT" sz="1400">
              <a:latin typeface="Palatino Linotype" panose="02040502050505030304" pitchFamily="18" charset="0"/>
            </a:endParaRPr>
          </a:p>
          <a:p>
            <a:pPr algn="just"/>
            <a:r>
              <a:rPr lang="it-IT" sz="1400">
                <a:latin typeface="Palatino Linotype" panose="02040502050505030304" pitchFamily="18" charset="0"/>
              </a:rPr>
              <a:t>(E.H. Gombrich, </a:t>
            </a:r>
            <a:r>
              <a:rPr lang="it-IT" sz="1400" i="1">
                <a:latin typeface="Palatino Linotype" panose="02040502050505030304" pitchFamily="18" charset="0"/>
              </a:rPr>
              <a:t>La storia dell'arte</a:t>
            </a:r>
            <a:r>
              <a:rPr lang="it-IT" sz="1400">
                <a:latin typeface="Palatino Linotype" panose="02040502050505030304" pitchFamily="18" charset="0"/>
              </a:rPr>
              <a:t>, Leonardo Arte, ristampa 1997, pag. 229).</a:t>
            </a:r>
          </a:p>
        </p:txBody>
      </p:sp>
      <p:pic>
        <p:nvPicPr>
          <p:cNvPr id="3" name="Immagine 2"/>
          <p:cNvPicPr>
            <a:picLocks noChangeAspect="1"/>
          </p:cNvPicPr>
          <p:nvPr/>
        </p:nvPicPr>
        <p:blipFill>
          <a:blip r:embed="rId2"/>
          <a:stretch>
            <a:fillRect/>
          </a:stretch>
        </p:blipFill>
        <p:spPr>
          <a:xfrm>
            <a:off x="272143" y="731740"/>
            <a:ext cx="3176451" cy="5237986"/>
          </a:xfrm>
          <a:prstGeom prst="rect">
            <a:avLst/>
          </a:prstGeom>
        </p:spPr>
      </p:pic>
      <p:sp>
        <p:nvSpPr>
          <p:cNvPr id="4" name="CasellaDiTesto 3"/>
          <p:cNvSpPr txBox="1"/>
          <p:nvPr/>
        </p:nvSpPr>
        <p:spPr>
          <a:xfrm>
            <a:off x="272143" y="6113417"/>
            <a:ext cx="3320143" cy="523220"/>
          </a:xfrm>
          <a:prstGeom prst="rect">
            <a:avLst/>
          </a:prstGeom>
          <a:noFill/>
        </p:spPr>
        <p:txBody>
          <a:bodyPr wrap="square" rtlCol="0">
            <a:spAutoFit/>
          </a:bodyPr>
          <a:lstStyle/>
          <a:p>
            <a:r>
              <a:rPr lang="it-IT" sz="1400">
                <a:latin typeface="Palatino Linotype" panose="02040502050505030304" pitchFamily="18" charset="0"/>
              </a:rPr>
              <a:t>Masaccio, </a:t>
            </a:r>
            <a:r>
              <a:rPr lang="it-IT" sz="1400" i="1">
                <a:latin typeface="Palatino Linotype" panose="02040502050505030304" pitchFamily="18" charset="0"/>
              </a:rPr>
              <a:t>Trinità</a:t>
            </a:r>
            <a:r>
              <a:rPr lang="it-IT" sz="1400">
                <a:latin typeface="Palatino Linotype" panose="02040502050505030304" pitchFamily="18" charset="0"/>
              </a:rPr>
              <a:t>, 1426-1428, Basilica di Santa Maria Novella, Firenze.</a:t>
            </a:r>
          </a:p>
        </p:txBody>
      </p:sp>
      <p:sp>
        <p:nvSpPr>
          <p:cNvPr id="5" name="CasellaDiTesto 4"/>
          <p:cNvSpPr txBox="1"/>
          <p:nvPr/>
        </p:nvSpPr>
        <p:spPr>
          <a:xfrm>
            <a:off x="4245428" y="3129353"/>
            <a:ext cx="4277133" cy="2531462"/>
          </a:xfrm>
          <a:prstGeom prst="rect">
            <a:avLst/>
          </a:prstGeom>
          <a:noFill/>
        </p:spPr>
        <p:txBody>
          <a:bodyPr wrap="none" rtlCol="0">
            <a:spAutoFit/>
          </a:bodyPr>
          <a:lstStyle/>
          <a:p>
            <a:r>
              <a:rPr lang="it-IT" sz="1400" b="1">
                <a:solidFill>
                  <a:srgbClr val="0070C0"/>
                </a:solidFill>
                <a:latin typeface="Palatino Linotype" panose="02040502050505030304" pitchFamily="18" charset="0"/>
              </a:rPr>
              <a:t>Orazio, </a:t>
            </a:r>
            <a:r>
              <a:rPr lang="it-IT" sz="1400" b="1" i="1">
                <a:solidFill>
                  <a:srgbClr val="0070C0"/>
                </a:solidFill>
                <a:latin typeface="Palatino Linotype" panose="02040502050505030304" pitchFamily="18" charset="0"/>
              </a:rPr>
              <a:t>Ars poetica</a:t>
            </a:r>
            <a:r>
              <a:rPr lang="it-IT" sz="1400" b="1">
                <a:solidFill>
                  <a:srgbClr val="0070C0"/>
                </a:solidFill>
                <a:latin typeface="Palatino Linotype" panose="02040502050505030304" pitchFamily="18" charset="0"/>
              </a:rPr>
              <a:t>, vv. 47s.</a:t>
            </a:r>
            <a:br>
              <a:rPr lang="it-IT" sz="1400" b="1">
                <a:solidFill>
                  <a:srgbClr val="0070C0"/>
                </a:solidFill>
                <a:latin typeface="Palatino Linotype" panose="02040502050505030304" pitchFamily="18" charset="0"/>
              </a:rPr>
            </a:br>
            <a:r>
              <a:rPr lang="it-IT" sz="1400">
                <a:latin typeface="Palatino Linotype" panose="02040502050505030304" pitchFamily="18" charset="0"/>
              </a:rPr>
              <a:t>dixeris egregie, </a:t>
            </a:r>
            <a:r>
              <a:rPr lang="it-IT" sz="1400">
                <a:solidFill>
                  <a:srgbClr val="C00000"/>
                </a:solidFill>
                <a:latin typeface="Palatino Linotype" panose="02040502050505030304" pitchFamily="18" charset="0"/>
              </a:rPr>
              <a:t>notum </a:t>
            </a:r>
            <a:r>
              <a:rPr lang="it-IT" sz="1400">
                <a:latin typeface="Palatino Linotype" panose="02040502050505030304" pitchFamily="18" charset="0"/>
              </a:rPr>
              <a:t>si callida </a:t>
            </a:r>
            <a:r>
              <a:rPr lang="it-IT" sz="1400">
                <a:solidFill>
                  <a:srgbClr val="C00000"/>
                </a:solidFill>
                <a:latin typeface="Palatino Linotype" panose="02040502050505030304" pitchFamily="18" charset="0"/>
              </a:rPr>
              <a:t>uerbum</a:t>
            </a:r>
            <a:br>
              <a:rPr lang="it-IT" sz="1400">
                <a:latin typeface="Palatino Linotype" panose="02040502050505030304" pitchFamily="18" charset="0"/>
              </a:rPr>
            </a:br>
            <a:r>
              <a:rPr lang="it-IT" sz="1400">
                <a:latin typeface="Palatino Linotype" panose="02040502050505030304" pitchFamily="18" charset="0"/>
              </a:rPr>
              <a:t>reddiderit iunctura </a:t>
            </a:r>
            <a:r>
              <a:rPr lang="it-IT" sz="1400">
                <a:solidFill>
                  <a:srgbClr val="C00000"/>
                </a:solidFill>
                <a:latin typeface="Palatino Linotype" panose="02040502050505030304" pitchFamily="18" charset="0"/>
              </a:rPr>
              <a:t>nouum</a:t>
            </a:r>
            <a:r>
              <a:rPr lang="it-IT" sz="1400">
                <a:latin typeface="Palatino Linotype" panose="02040502050505030304" pitchFamily="18" charset="0"/>
              </a:rPr>
              <a:t>.</a:t>
            </a:r>
          </a:p>
          <a:p>
            <a:endParaRPr lang="it-IT" sz="1400" i="1">
              <a:latin typeface="Palatino Linotype" panose="02040502050505030304" pitchFamily="18" charset="0"/>
            </a:endParaRPr>
          </a:p>
          <a:p>
            <a:r>
              <a:rPr lang="it-IT" sz="1400" b="1">
                <a:solidFill>
                  <a:srgbClr val="0070C0"/>
                </a:solidFill>
                <a:latin typeface="Palatino Linotype" panose="02040502050505030304" pitchFamily="18" charset="0"/>
              </a:rPr>
              <a:t>Id., </a:t>
            </a:r>
            <a:r>
              <a:rPr lang="it-IT" sz="1400" b="1" i="1">
                <a:solidFill>
                  <a:srgbClr val="0070C0"/>
                </a:solidFill>
                <a:latin typeface="Palatino Linotype" panose="02040502050505030304" pitchFamily="18" charset="0"/>
              </a:rPr>
              <a:t>Carmi, I 11,7-8</a:t>
            </a:r>
          </a:p>
          <a:p>
            <a:r>
              <a:rPr lang="it-IT" sz="1400">
                <a:latin typeface="Palatino Linotype" panose="02040502050505030304" pitchFamily="18" charset="0"/>
              </a:rPr>
              <a:t>	dum loquimur, fugerit invida</a:t>
            </a:r>
            <a:br>
              <a:rPr lang="it-IT" sz="1400">
                <a:latin typeface="Palatino Linotype" panose="02040502050505030304" pitchFamily="18" charset="0"/>
              </a:rPr>
            </a:br>
            <a:r>
              <a:rPr lang="it-IT" sz="1400">
                <a:latin typeface="Palatino Linotype" panose="02040502050505030304" pitchFamily="18" charset="0"/>
              </a:rPr>
              <a:t>aetas: </a:t>
            </a:r>
            <a:r>
              <a:rPr lang="it-IT" sz="1400">
                <a:solidFill>
                  <a:srgbClr val="C00000"/>
                </a:solidFill>
                <a:latin typeface="Palatino Linotype" panose="02040502050505030304" pitchFamily="18" charset="0"/>
              </a:rPr>
              <a:t>carpe diem</a:t>
            </a:r>
            <a:r>
              <a:rPr lang="it-IT" sz="1400">
                <a:latin typeface="Palatino Linotype" panose="02040502050505030304" pitchFamily="18" charset="0"/>
              </a:rPr>
              <a:t>, quam minimum credula postero.</a:t>
            </a:r>
          </a:p>
          <a:p>
            <a:endParaRPr lang="it-IT" sz="1600">
              <a:latin typeface="Palatino Linotype" panose="02040502050505030304" pitchFamily="18" charset="0"/>
            </a:endParaRPr>
          </a:p>
          <a:p>
            <a:endParaRPr lang="it-IT" sz="1600">
              <a:latin typeface="Palatino Linotype" panose="02040502050505030304" pitchFamily="18" charset="0"/>
            </a:endParaRPr>
          </a:p>
          <a:p>
            <a:endParaRPr lang="it-IT" sz="1050" i="1">
              <a:latin typeface="Palatino Linotype" panose="02040502050505030304" pitchFamily="18" charset="0"/>
            </a:endParaRPr>
          </a:p>
          <a:p>
            <a:endParaRPr lang="it-IT"/>
          </a:p>
        </p:txBody>
      </p:sp>
      <p:sp>
        <p:nvSpPr>
          <p:cNvPr id="6" name="CasellaDiTesto 5"/>
          <p:cNvSpPr txBox="1"/>
          <p:nvPr/>
        </p:nvSpPr>
        <p:spPr>
          <a:xfrm>
            <a:off x="272143" y="218717"/>
            <a:ext cx="3411511" cy="369332"/>
          </a:xfrm>
          <a:prstGeom prst="rect">
            <a:avLst/>
          </a:prstGeom>
          <a:noFill/>
        </p:spPr>
        <p:txBody>
          <a:bodyPr wrap="none" rtlCol="0">
            <a:spAutoFit/>
          </a:bodyPr>
          <a:lstStyle/>
          <a:p>
            <a:r>
              <a:rPr lang="it-IT">
                <a:latin typeface="Palatino Linotype" panose="02040502050505030304" pitchFamily="18" charset="0"/>
              </a:rPr>
              <a:t>Straniamento (o estraniamento)</a:t>
            </a:r>
          </a:p>
        </p:txBody>
      </p:sp>
      <p:sp>
        <p:nvSpPr>
          <p:cNvPr id="7" name="CasellaDiTesto 6"/>
          <p:cNvSpPr txBox="1"/>
          <p:nvPr/>
        </p:nvSpPr>
        <p:spPr>
          <a:xfrm>
            <a:off x="4245428" y="5897973"/>
            <a:ext cx="5172892" cy="738664"/>
          </a:xfrm>
          <a:prstGeom prst="rect">
            <a:avLst/>
          </a:prstGeom>
          <a:noFill/>
        </p:spPr>
        <p:txBody>
          <a:bodyPr wrap="square" rtlCol="0">
            <a:spAutoFit/>
          </a:bodyPr>
          <a:lstStyle/>
          <a:p>
            <a:r>
              <a:rPr lang="it-IT" sz="1400">
                <a:latin typeface="Palatino Linotype" panose="02040502050505030304" pitchFamily="18" charset="0"/>
              </a:rPr>
              <a:t>V. Šklovskij (1916): </a:t>
            </a:r>
            <a:r>
              <a:rPr lang="it-IT" sz="1400" i="1">
                <a:solidFill>
                  <a:srgbClr val="C00000"/>
                </a:solidFill>
                <a:latin typeface="Palatino Linotype" panose="02040502050505030304" pitchFamily="18" charset="0"/>
              </a:rPr>
              <a:t>ostranenie</a:t>
            </a:r>
            <a:r>
              <a:rPr lang="it-IT" sz="1400" i="1">
                <a:latin typeface="Palatino Linotype" panose="02040502050505030304" pitchFamily="18" charset="0"/>
              </a:rPr>
              <a:t> </a:t>
            </a:r>
            <a:r>
              <a:rPr lang="it-IT" sz="1400" i="1">
                <a:latin typeface="Calibri" panose="020F0502020204030204" pitchFamily="34" charset="0"/>
                <a:cs typeface="Calibri" panose="020F0502020204030204" pitchFamily="34" charset="0"/>
              </a:rPr>
              <a:t>→ </a:t>
            </a:r>
            <a:r>
              <a:rPr lang="it-IT" sz="1400">
                <a:latin typeface="Palatino Linotype" panose="02040502050505030304" pitchFamily="18" charset="0"/>
              </a:rPr>
              <a:t>far uscire il lettore «dall’automatismo della percezione»</a:t>
            </a:r>
            <a:r>
              <a:rPr lang="it-IT" sz="1400" i="1">
                <a:latin typeface="Palatino Linotype" panose="02040502050505030304" pitchFamily="18" charset="0"/>
              </a:rPr>
              <a:t> </a:t>
            </a:r>
          </a:p>
          <a:p>
            <a:r>
              <a:rPr lang="it-IT" sz="1400">
                <a:latin typeface="Palatino Linotype" panose="02040502050505030304" pitchFamily="18" charset="0"/>
              </a:rPr>
              <a:t>B. Brecht: </a:t>
            </a:r>
            <a:r>
              <a:rPr lang="it-IT" sz="1400" i="1">
                <a:latin typeface="Palatino Linotype" panose="02040502050505030304" pitchFamily="18" charset="0"/>
              </a:rPr>
              <a:t>Verfremdung</a:t>
            </a:r>
          </a:p>
        </p:txBody>
      </p:sp>
    </p:spTree>
    <p:extLst>
      <p:ext uri="{BB962C8B-B14F-4D97-AF65-F5344CB8AC3E}">
        <p14:creationId xmlns:p14="http://schemas.microsoft.com/office/powerpoint/2010/main" val="2877331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90948" y="1711234"/>
            <a:ext cx="4190571" cy="461665"/>
          </a:xfrm>
          <a:prstGeom prst="rect">
            <a:avLst/>
          </a:prstGeom>
          <a:noFill/>
        </p:spPr>
        <p:txBody>
          <a:bodyPr wrap="none" rtlCol="0">
            <a:spAutoFit/>
          </a:bodyPr>
          <a:lstStyle/>
          <a:p>
            <a:r>
              <a:rPr lang="it-IT" sz="2400">
                <a:latin typeface="Palatino Linotype" panose="02040502050505030304" pitchFamily="18" charset="0"/>
              </a:rPr>
              <a:t>Achille </a:t>
            </a:r>
            <a:r>
              <a:rPr lang="it-IT" sz="2400">
                <a:latin typeface="Palatino Linotype" panose="02040502050505030304" pitchFamily="18" charset="0"/>
                <a:cs typeface="Calibri" panose="020F0502020204030204" pitchFamily="34" charset="0"/>
              </a:rPr>
              <a:t>← </a:t>
            </a:r>
            <a:r>
              <a:rPr lang="it-IT" sz="2400">
                <a:solidFill>
                  <a:srgbClr val="C00000"/>
                </a:solidFill>
                <a:latin typeface="Palatino Linotype" panose="02040502050505030304" pitchFamily="18" charset="0"/>
                <a:cs typeface="Calibri" panose="020F0502020204030204" pitchFamily="34" charset="0"/>
              </a:rPr>
              <a:t>g</a:t>
            </a:r>
            <a:r>
              <a:rPr lang="it-IT" sz="2400">
                <a:solidFill>
                  <a:srgbClr val="C00000"/>
                </a:solidFill>
                <a:latin typeface="Palatino Linotype" panose="02040502050505030304" pitchFamily="18" charset="0"/>
              </a:rPr>
              <a:t>uerriero</a:t>
            </a:r>
            <a:r>
              <a:rPr lang="it-IT" sz="2400">
                <a:latin typeface="Palatino Linotype" panose="02040502050505030304" pitchFamily="18" charset="0"/>
              </a:rPr>
              <a:t> </a:t>
            </a:r>
            <a:r>
              <a:rPr lang="it-IT" sz="2400">
                <a:latin typeface="Palatino Linotype" panose="02040502050505030304" pitchFamily="18" charset="0"/>
                <a:cs typeface="Calibri" panose="020F0502020204030204" pitchFamily="34" charset="0"/>
              </a:rPr>
              <a:t>→ leone</a:t>
            </a:r>
            <a:endParaRPr lang="it-IT" sz="2400">
              <a:latin typeface="Palatino Linotype" panose="02040502050505030304" pitchFamily="18" charset="0"/>
            </a:endParaRPr>
          </a:p>
        </p:txBody>
      </p:sp>
      <p:sp>
        <p:nvSpPr>
          <p:cNvPr id="3" name="CasellaDiTesto 2"/>
          <p:cNvSpPr txBox="1"/>
          <p:nvPr/>
        </p:nvSpPr>
        <p:spPr>
          <a:xfrm>
            <a:off x="940526" y="3474720"/>
            <a:ext cx="5459893" cy="923330"/>
          </a:xfrm>
          <a:prstGeom prst="rect">
            <a:avLst/>
          </a:prstGeom>
          <a:noFill/>
        </p:spPr>
        <p:txBody>
          <a:bodyPr wrap="none" rtlCol="0">
            <a:spAutoFit/>
          </a:bodyPr>
          <a:lstStyle/>
          <a:p>
            <a:r>
              <a:rPr lang="it-IT"/>
              <a:t>Quell’Achille ha fronteggiato da solo un nugolo di nemici</a:t>
            </a:r>
          </a:p>
          <a:p>
            <a:endParaRPr lang="it-IT"/>
          </a:p>
          <a:p>
            <a:r>
              <a:rPr lang="it-IT"/>
              <a:t>Quel leone ha fronteggiato da solo un nugolo di nemici</a:t>
            </a:r>
          </a:p>
        </p:txBody>
      </p:sp>
    </p:spTree>
    <p:extLst>
      <p:ext uri="{BB962C8B-B14F-4D97-AF65-F5344CB8AC3E}">
        <p14:creationId xmlns:p14="http://schemas.microsoft.com/office/powerpoint/2010/main" val="3345482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43563" y="4549635"/>
            <a:ext cx="8308724" cy="1815882"/>
          </a:xfrm>
          <a:prstGeom prst="rect">
            <a:avLst/>
          </a:prstGeom>
          <a:noFill/>
        </p:spPr>
        <p:txBody>
          <a:bodyPr wrap="square" rtlCol="0">
            <a:spAutoFit/>
          </a:bodyPr>
          <a:lstStyle/>
          <a:p>
            <a:r>
              <a:rPr lang="it-IT" sz="1600">
                <a:latin typeface="Palatino Linotype" panose="02040502050505030304" pitchFamily="18" charset="0"/>
              </a:rPr>
              <a:t>Un’irta tempesta ha contratto il cielo e piogge</a:t>
            </a:r>
          </a:p>
          <a:p>
            <a:r>
              <a:rPr lang="it-IT" sz="1600">
                <a:latin typeface="Palatino Linotype" panose="02040502050505030304" pitchFamily="18" charset="0"/>
              </a:rPr>
              <a:t>e nevi traggono giù Giove; ora il mare, ora le foreste</a:t>
            </a:r>
          </a:p>
          <a:p>
            <a:r>
              <a:rPr lang="it-IT" sz="1600">
                <a:latin typeface="Palatino Linotype" panose="02040502050505030304" pitchFamily="18" charset="0"/>
              </a:rPr>
              <a:t>risuonano del tracio Aquilone. Amici rapiamo l’occasione </a:t>
            </a:r>
          </a:p>
          <a:p>
            <a:r>
              <a:rPr lang="it-IT" sz="1600">
                <a:latin typeface="Palatino Linotype" panose="02040502050505030304" pitchFamily="18" charset="0"/>
              </a:rPr>
              <a:t>al giorno e finché le ginocchia sono verdi</a:t>
            </a:r>
          </a:p>
          <a:p>
            <a:r>
              <a:rPr lang="it-IT" sz="1600">
                <a:latin typeface="Palatino Linotype" panose="02040502050505030304" pitchFamily="18" charset="0"/>
              </a:rPr>
              <a:t>e si addice, dalla fronte corrugata si dissolva la vecchiaia </a:t>
            </a:r>
          </a:p>
          <a:p>
            <a:r>
              <a:rPr lang="it-IT" sz="1600">
                <a:latin typeface="Palatino Linotype" panose="02040502050505030304" pitchFamily="18" charset="0"/>
              </a:rPr>
              <a:t>(</a:t>
            </a:r>
            <a:r>
              <a:rPr lang="it-IT" sz="1600" cap="small">
                <a:solidFill>
                  <a:srgbClr val="0070C0"/>
                </a:solidFill>
                <a:latin typeface="Palatino Linotype" panose="02040502050505030304" pitchFamily="18" charset="0"/>
              </a:rPr>
              <a:t>Orazio, </a:t>
            </a:r>
            <a:r>
              <a:rPr lang="it-IT" sz="1600" i="1" cap="small">
                <a:solidFill>
                  <a:srgbClr val="0070C0"/>
                </a:solidFill>
                <a:latin typeface="Palatino Linotype" panose="02040502050505030304" pitchFamily="18" charset="0"/>
              </a:rPr>
              <a:t>Epodi</a:t>
            </a:r>
            <a:r>
              <a:rPr lang="it-IT" sz="1600" cap="small">
                <a:solidFill>
                  <a:srgbClr val="0070C0"/>
                </a:solidFill>
                <a:latin typeface="Palatino Linotype" panose="02040502050505030304" pitchFamily="18" charset="0"/>
              </a:rPr>
              <a:t>, 13,1-5</a:t>
            </a:r>
            <a:r>
              <a:rPr lang="it-IT" sz="1600">
                <a:latin typeface="Palatino Linotype" panose="02040502050505030304" pitchFamily="18" charset="0"/>
              </a:rPr>
              <a:t>).</a:t>
            </a:r>
          </a:p>
          <a:p>
            <a:endParaRPr lang="it-IT" sz="1600"/>
          </a:p>
        </p:txBody>
      </p:sp>
      <p:sp>
        <p:nvSpPr>
          <p:cNvPr id="3" name="CasellaDiTesto 2"/>
          <p:cNvSpPr txBox="1"/>
          <p:nvPr/>
        </p:nvSpPr>
        <p:spPr>
          <a:xfrm>
            <a:off x="429925" y="3236710"/>
            <a:ext cx="6749796" cy="369332"/>
          </a:xfrm>
          <a:prstGeom prst="rect">
            <a:avLst/>
          </a:prstGeom>
          <a:noFill/>
        </p:spPr>
        <p:txBody>
          <a:bodyPr wrap="none" rtlCol="0">
            <a:spAutoFit/>
          </a:bodyPr>
          <a:lstStyle/>
          <a:p>
            <a:r>
              <a:rPr lang="it-IT">
                <a:latin typeface="Palatino Linotype" panose="02040502050505030304" pitchFamily="18" charset="0"/>
              </a:rPr>
              <a:t>Il vento con le sue lingue lambisce le piante (</a:t>
            </a:r>
            <a:r>
              <a:rPr lang="it-IT" cap="small">
                <a:solidFill>
                  <a:srgbClr val="0070C0"/>
                </a:solidFill>
                <a:latin typeface="Palatino Linotype" panose="02040502050505030304" pitchFamily="18" charset="0"/>
              </a:rPr>
              <a:t>Corrado Govoni</a:t>
            </a:r>
            <a:r>
              <a:rPr lang="it-IT">
                <a:latin typeface="Palatino Linotype" panose="02040502050505030304" pitchFamily="18" charset="0"/>
              </a:rPr>
              <a:t>).</a:t>
            </a:r>
          </a:p>
        </p:txBody>
      </p:sp>
      <p:sp>
        <p:nvSpPr>
          <p:cNvPr id="4" name="CasellaDiTesto 3"/>
          <p:cNvSpPr txBox="1"/>
          <p:nvPr/>
        </p:nvSpPr>
        <p:spPr>
          <a:xfrm>
            <a:off x="457201" y="2064238"/>
            <a:ext cx="2779159" cy="646331"/>
          </a:xfrm>
          <a:prstGeom prst="rect">
            <a:avLst/>
          </a:prstGeom>
          <a:noFill/>
        </p:spPr>
        <p:txBody>
          <a:bodyPr wrap="none" rtlCol="0">
            <a:spAutoFit/>
          </a:bodyPr>
          <a:lstStyle/>
          <a:p>
            <a:endParaRPr lang="it-IT"/>
          </a:p>
          <a:p>
            <a:r>
              <a:rPr lang="it-IT">
                <a:latin typeface="Palatino Linotype" panose="02040502050505030304" pitchFamily="18" charset="0"/>
              </a:rPr>
              <a:t>Il vento carezza le piante</a:t>
            </a:r>
            <a:r>
              <a:rPr lang="it-IT"/>
              <a:t>.</a:t>
            </a:r>
          </a:p>
        </p:txBody>
      </p:sp>
      <p:sp>
        <p:nvSpPr>
          <p:cNvPr id="5" name="CasellaDiTesto 4"/>
          <p:cNvSpPr txBox="1"/>
          <p:nvPr/>
        </p:nvSpPr>
        <p:spPr>
          <a:xfrm>
            <a:off x="429925" y="2817073"/>
            <a:ext cx="5536324" cy="369332"/>
          </a:xfrm>
          <a:prstGeom prst="rect">
            <a:avLst/>
          </a:prstGeom>
          <a:noFill/>
        </p:spPr>
        <p:txBody>
          <a:bodyPr wrap="none" rtlCol="0">
            <a:spAutoFit/>
          </a:bodyPr>
          <a:lstStyle/>
          <a:p>
            <a:r>
              <a:rPr lang="it-IT">
                <a:latin typeface="Palatino Linotype" panose="02040502050505030304" pitchFamily="18" charset="0"/>
              </a:rPr>
              <a:t>Un vento leggero con le sue lingue carezza le piante.</a:t>
            </a:r>
          </a:p>
        </p:txBody>
      </p:sp>
      <p:sp>
        <p:nvSpPr>
          <p:cNvPr id="6" name="CasellaDiTesto 5"/>
          <p:cNvSpPr txBox="1"/>
          <p:nvPr/>
        </p:nvSpPr>
        <p:spPr>
          <a:xfrm>
            <a:off x="457201" y="538791"/>
            <a:ext cx="8778814" cy="1754326"/>
          </a:xfrm>
          <a:prstGeom prst="rect">
            <a:avLst/>
          </a:prstGeom>
          <a:noFill/>
        </p:spPr>
        <p:txBody>
          <a:bodyPr wrap="square" rtlCol="0">
            <a:spAutoFit/>
          </a:bodyPr>
          <a:lstStyle/>
          <a:p>
            <a:pPr algn="just"/>
            <a:r>
              <a:rPr lang="it-IT" cap="small">
                <a:solidFill>
                  <a:srgbClr val="0070C0"/>
                </a:solidFill>
                <a:latin typeface="Palatino Linotype" panose="02040502050505030304" pitchFamily="18" charset="0"/>
              </a:rPr>
              <a:t>Aristotele, </a:t>
            </a:r>
            <a:r>
              <a:rPr lang="it-IT" i="1" cap="small">
                <a:solidFill>
                  <a:srgbClr val="0070C0"/>
                </a:solidFill>
                <a:latin typeface="Palatino Linotype" panose="02040502050505030304" pitchFamily="18" charset="0"/>
              </a:rPr>
              <a:t>Poetica</a:t>
            </a:r>
            <a:r>
              <a:rPr lang="it-IT" cap="small">
                <a:solidFill>
                  <a:srgbClr val="0070C0"/>
                </a:solidFill>
                <a:latin typeface="Palatino Linotype" panose="02040502050505030304" pitchFamily="18" charset="0"/>
              </a:rPr>
              <a:t> 22.6</a:t>
            </a:r>
          </a:p>
          <a:p>
            <a:pPr algn="just"/>
            <a:r>
              <a:rPr lang="it-IT">
                <a:latin typeface="Palatino Linotype" panose="02040502050505030304" pitchFamily="18" charset="0"/>
                <a:cs typeface="Calibri" panose="020F0502020204030204" pitchFamily="34" charset="0"/>
              </a:rPr>
              <a:t>È un grande pregio impiegare nella misura conveniente i tipi di parole suddette, i composti e le glosse, ma è grandissimo veramente che ci sia l’espressione metaforica. Solo questa non si può mutuare da altri, e poi è indizio di una natura eccellente, perché usare bene la metafora significa percepire con la mente il concetto affine.</a:t>
            </a:r>
          </a:p>
          <a:p>
            <a:endParaRPr lang="it-IT">
              <a:latin typeface="Palatino Linotype" panose="02040502050505030304" pitchFamily="18" charset="0"/>
            </a:endParaRPr>
          </a:p>
        </p:txBody>
      </p:sp>
      <p:sp>
        <p:nvSpPr>
          <p:cNvPr id="8" name="CasellaDiTesto 7"/>
          <p:cNvSpPr txBox="1"/>
          <p:nvPr/>
        </p:nvSpPr>
        <p:spPr>
          <a:xfrm>
            <a:off x="428446" y="3746930"/>
            <a:ext cx="6222601" cy="923330"/>
          </a:xfrm>
          <a:prstGeom prst="rect">
            <a:avLst/>
          </a:prstGeom>
          <a:noFill/>
        </p:spPr>
        <p:txBody>
          <a:bodyPr wrap="none" rtlCol="0">
            <a:spAutoFit/>
          </a:bodyPr>
          <a:lstStyle/>
          <a:p>
            <a:r>
              <a:rPr lang="it-IT">
                <a:latin typeface="Palatino Linotype" panose="02040502050505030304" pitchFamily="18" charset="0"/>
              </a:rPr>
              <a:t>Il palpitare lontano di scaglie di mare (</a:t>
            </a:r>
            <a:r>
              <a:rPr lang="it-IT" cap="small">
                <a:solidFill>
                  <a:srgbClr val="0070C0"/>
                </a:solidFill>
                <a:latin typeface="Palatino Linotype" panose="02040502050505030304" pitchFamily="18" charset="0"/>
              </a:rPr>
              <a:t>Eugenio Montale</a:t>
            </a:r>
            <a:r>
              <a:rPr lang="it-IT">
                <a:latin typeface="Palatino Linotype" panose="02040502050505030304" pitchFamily="18" charset="0"/>
              </a:rPr>
              <a:t>).</a:t>
            </a:r>
          </a:p>
          <a:p>
            <a:endParaRPr lang="it-IT"/>
          </a:p>
          <a:p>
            <a:endParaRPr lang="it-IT"/>
          </a:p>
        </p:txBody>
      </p:sp>
      <p:sp>
        <p:nvSpPr>
          <p:cNvPr id="9" name="CasellaDiTesto 8"/>
          <p:cNvSpPr txBox="1"/>
          <p:nvPr/>
        </p:nvSpPr>
        <p:spPr>
          <a:xfrm>
            <a:off x="6204857" y="4583996"/>
            <a:ext cx="3701143" cy="1015663"/>
          </a:xfrm>
          <a:prstGeom prst="rect">
            <a:avLst/>
          </a:prstGeom>
          <a:noFill/>
        </p:spPr>
        <p:txBody>
          <a:bodyPr wrap="square" rtlCol="0">
            <a:spAutoFit/>
          </a:bodyPr>
          <a:lstStyle/>
          <a:p>
            <a:r>
              <a:rPr lang="it-IT" sz="1200"/>
              <a:t>Horrida tempestas caelum contraxit et imbres</a:t>
            </a:r>
            <a:br>
              <a:rPr lang="it-IT" sz="1200"/>
            </a:br>
            <a:r>
              <a:rPr lang="it-IT" sz="1200"/>
              <a:t>      nivesque deducunt Iovem; nunc mare, nunc siluae</a:t>
            </a:r>
            <a:br>
              <a:rPr lang="it-IT" sz="1200"/>
            </a:br>
            <a:r>
              <a:rPr lang="it-IT" sz="1200"/>
              <a:t>Threicio Aquilone sonant. rapiamus, amici,</a:t>
            </a:r>
            <a:br>
              <a:rPr lang="it-IT" sz="1200"/>
            </a:br>
            <a:r>
              <a:rPr lang="it-IT" sz="1200"/>
              <a:t>      occasionem de die dumque virent genua</a:t>
            </a:r>
            <a:br>
              <a:rPr lang="it-IT" sz="1200"/>
            </a:br>
            <a:r>
              <a:rPr lang="it-IT" sz="1200"/>
              <a:t>et decet, obducta solvatur fronte senectus.</a:t>
            </a:r>
          </a:p>
        </p:txBody>
      </p:sp>
      <p:sp>
        <p:nvSpPr>
          <p:cNvPr id="10" name="CasellaDiTesto 9"/>
          <p:cNvSpPr txBox="1"/>
          <p:nvPr/>
        </p:nvSpPr>
        <p:spPr>
          <a:xfrm>
            <a:off x="443563" y="62955"/>
            <a:ext cx="1397819" cy="400110"/>
          </a:xfrm>
          <a:prstGeom prst="rect">
            <a:avLst/>
          </a:prstGeom>
          <a:noFill/>
        </p:spPr>
        <p:txBody>
          <a:bodyPr wrap="none" rtlCol="0">
            <a:spAutoFit/>
          </a:bodyPr>
          <a:lstStyle/>
          <a:p>
            <a:r>
              <a:rPr lang="it-IT" sz="2000" cap="small">
                <a:solidFill>
                  <a:srgbClr val="C00000"/>
                </a:solidFill>
                <a:latin typeface="Palatino Linotype" panose="02040502050505030304" pitchFamily="18" charset="0"/>
              </a:rPr>
              <a:t>Metafora</a:t>
            </a:r>
          </a:p>
        </p:txBody>
      </p:sp>
    </p:spTree>
    <p:extLst>
      <p:ext uri="{BB962C8B-B14F-4D97-AF65-F5344CB8AC3E}">
        <p14:creationId xmlns:p14="http://schemas.microsoft.com/office/powerpoint/2010/main" val="333104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78874" y="331641"/>
            <a:ext cx="6727372" cy="6309420"/>
          </a:xfrm>
          <a:prstGeom prst="rect">
            <a:avLst/>
          </a:prstGeom>
          <a:noFill/>
        </p:spPr>
        <p:txBody>
          <a:bodyPr wrap="square" rtlCol="0">
            <a:spAutoFit/>
          </a:bodyPr>
          <a:lstStyle/>
          <a:p>
            <a:r>
              <a:rPr lang="it-IT" sz="2400" b="1">
                <a:solidFill>
                  <a:srgbClr val="0070C0"/>
                </a:solidFill>
                <a:latin typeface="Palatino Linotype" panose="02040502050505030304" pitchFamily="18" charset="0"/>
              </a:rPr>
              <a:t>ISOCOLON/PARISOSI</a:t>
            </a:r>
          </a:p>
          <a:p>
            <a:endParaRPr lang="it-IT" sz="2000" b="1">
              <a:solidFill>
                <a:srgbClr val="0070C0"/>
              </a:solidFill>
              <a:latin typeface="Palatino Linotype" panose="02040502050505030304" pitchFamily="18" charset="0"/>
            </a:endParaRPr>
          </a:p>
          <a:p>
            <a:endParaRPr lang="it-IT">
              <a:latin typeface="Palatino Linotype" panose="02040502050505030304" pitchFamily="18" charset="0"/>
            </a:endParaRPr>
          </a:p>
          <a:p>
            <a:r>
              <a:rPr lang="it-IT">
                <a:solidFill>
                  <a:srgbClr val="C00000"/>
                </a:solidFill>
                <a:latin typeface="Palatino Linotype" panose="02040502050505030304" pitchFamily="18" charset="0"/>
              </a:rPr>
              <a:t>SUBIUNCTIO</a:t>
            </a:r>
          </a:p>
          <a:p>
            <a:r>
              <a:rPr lang="it-IT">
                <a:latin typeface="Palatino Linotype" panose="02040502050505030304" pitchFamily="18" charset="0"/>
              </a:rPr>
              <a:t>Chi siamo, donde veniamo, dove andiamo?</a:t>
            </a:r>
          </a:p>
          <a:p>
            <a:endParaRPr lang="it-IT">
              <a:latin typeface="Palatino Linotype" panose="02040502050505030304" pitchFamily="18" charset="0"/>
            </a:endParaRPr>
          </a:p>
          <a:p>
            <a:r>
              <a:rPr lang="it-IT">
                <a:latin typeface="Palatino Linotype" panose="02040502050505030304" pitchFamily="18" charset="0"/>
              </a:rPr>
              <a:t>[</a:t>
            </a:r>
            <a:r>
              <a:rPr lang="it-IT" i="1" cap="small">
                <a:solidFill>
                  <a:srgbClr val="C00000"/>
                </a:solidFill>
                <a:latin typeface="Palatino Linotype" panose="02040502050505030304" pitchFamily="18" charset="0"/>
              </a:rPr>
              <a:t>Tetracolon</a:t>
            </a:r>
            <a:endParaRPr lang="it-IT" i="1">
              <a:solidFill>
                <a:srgbClr val="C00000"/>
              </a:solidFill>
              <a:latin typeface="Palatino Linotype" panose="02040502050505030304" pitchFamily="18" charset="0"/>
            </a:endParaRPr>
          </a:p>
          <a:p>
            <a:r>
              <a:rPr lang="it-IT">
                <a:latin typeface="Palatino Linotype" panose="02040502050505030304" pitchFamily="18" charset="0"/>
              </a:rPr>
              <a:t>Era calcina grossa,</a:t>
            </a:r>
          </a:p>
          <a:p>
            <a:r>
              <a:rPr lang="it-IT">
                <a:latin typeface="Palatino Linotype" panose="02040502050505030304" pitchFamily="18" charset="0"/>
              </a:rPr>
              <a:t>e poi era terra cotta</a:t>
            </a:r>
          </a:p>
          <a:p>
            <a:r>
              <a:rPr lang="it-IT">
                <a:latin typeface="Palatino Linotype" panose="02040502050505030304" pitchFamily="18" charset="0"/>
              </a:rPr>
              <a:t>e poi pareva bronzo,</a:t>
            </a:r>
          </a:p>
          <a:p>
            <a:r>
              <a:rPr lang="it-IT">
                <a:latin typeface="Palatino Linotype" panose="02040502050505030304" pitchFamily="18" charset="0"/>
              </a:rPr>
              <a:t>e ora è cosa viva.]</a:t>
            </a:r>
          </a:p>
          <a:p>
            <a:endParaRPr lang="it-IT">
              <a:latin typeface="Palatino Linotype" panose="02040502050505030304" pitchFamily="18" charset="0"/>
            </a:endParaRPr>
          </a:p>
          <a:p>
            <a:r>
              <a:rPr lang="it-IT">
                <a:solidFill>
                  <a:srgbClr val="C00000"/>
                </a:solidFill>
                <a:latin typeface="Palatino Linotype" panose="02040502050505030304" pitchFamily="18" charset="0"/>
              </a:rPr>
              <a:t>ADIUNCTIO</a:t>
            </a:r>
          </a:p>
          <a:p>
            <a:r>
              <a:rPr lang="it-IT">
                <a:latin typeface="Palatino Linotype" panose="02040502050505030304" pitchFamily="18" charset="0"/>
              </a:rPr>
              <a:t>Mi sembra ignobile il proverbiale </a:t>
            </a:r>
          </a:p>
          <a:p>
            <a:r>
              <a:rPr lang="it-IT">
                <a:latin typeface="Palatino Linotype" panose="02040502050505030304" pitchFamily="18" charset="0"/>
              </a:rPr>
              <a:t>non vedere, </a:t>
            </a:r>
          </a:p>
          <a:p>
            <a:r>
              <a:rPr lang="it-IT">
                <a:latin typeface="Palatino Linotype" panose="02040502050505030304" pitchFamily="18" charset="0"/>
              </a:rPr>
              <a:t>non sentire, </a:t>
            </a:r>
          </a:p>
          <a:p>
            <a:r>
              <a:rPr lang="it-IT">
                <a:latin typeface="Palatino Linotype" panose="02040502050505030304" pitchFamily="18" charset="0"/>
              </a:rPr>
              <a:t>non parlare.</a:t>
            </a:r>
          </a:p>
          <a:p>
            <a:endParaRPr lang="it-IT">
              <a:latin typeface="Palatino Linotype" panose="02040502050505030304" pitchFamily="18" charset="0"/>
            </a:endParaRPr>
          </a:p>
          <a:p>
            <a:r>
              <a:rPr lang="it-IT">
                <a:solidFill>
                  <a:srgbClr val="C00000"/>
                </a:solidFill>
                <a:latin typeface="Palatino Linotype" panose="02040502050505030304" pitchFamily="18" charset="0"/>
              </a:rPr>
              <a:t>DISIUNCTIO</a:t>
            </a:r>
          </a:p>
          <a:p>
            <a:r>
              <a:rPr lang="it-IT">
                <a:latin typeface="Palatino Linotype" panose="02040502050505030304" pitchFamily="18" charset="0"/>
              </a:rPr>
              <a:t>Ti prego di non lasciarti andare a chiacchiere</a:t>
            </a:r>
          </a:p>
          <a:p>
            <a:r>
              <a:rPr lang="it-IT">
                <a:latin typeface="Palatino Linotype" panose="02040502050505030304" pitchFamily="18" charset="0"/>
              </a:rPr>
              <a:t>                di non indulgere a pettegolezzi.</a:t>
            </a:r>
          </a:p>
          <a:p>
            <a:endParaRPr lang="it-IT">
              <a:latin typeface="Palatino Linotype" panose="02040502050505030304" pitchFamily="18" charset="0"/>
            </a:endParaRPr>
          </a:p>
        </p:txBody>
      </p:sp>
    </p:spTree>
    <p:extLst>
      <p:ext uri="{BB962C8B-B14F-4D97-AF65-F5344CB8AC3E}">
        <p14:creationId xmlns:p14="http://schemas.microsoft.com/office/powerpoint/2010/main" val="1437403971"/>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7C848A2013F42A4B986A89A18ADB22D6" ma:contentTypeVersion="4" ma:contentTypeDescription="Creare un nuovo documento." ma:contentTypeScope="" ma:versionID="429938285831c63c346066387f6db74c">
  <xsd:schema xmlns:xsd="http://www.w3.org/2001/XMLSchema" xmlns:xs="http://www.w3.org/2001/XMLSchema" xmlns:p="http://schemas.microsoft.com/office/2006/metadata/properties" xmlns:ns2="98fb4b89-4809-492b-b2e6-53444ab564b8" targetNamespace="http://schemas.microsoft.com/office/2006/metadata/properties" ma:root="true" ma:fieldsID="98224c79740fc9e49c831965087c9173" ns2:_="">
    <xsd:import namespace="98fb4b89-4809-492b-b2e6-53444ab564b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b4b89-4809-492b-b2e6-53444ab564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295D64-D3A8-446E-999A-1D57AC3F9CE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C050E38-6542-4C3E-B0ED-16A98BF5FA4C}">
  <ds:schemaRefs>
    <ds:schemaRef ds:uri="98fb4b89-4809-492b-b2e6-53444ab564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407108A-17BB-4B36-93F5-147B86764F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A4 Paper (210x297 mm)</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Tema di Office</vt:lpstr>
      <vt:lpstr>Retorica e comunicazione nella letteratura latina  docente: Marco Fernandelli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Fernandelli</dc:creator>
  <cp:revision>4</cp:revision>
  <dcterms:created xsi:type="dcterms:W3CDTF">2020-04-22T17:50:11Z</dcterms:created>
  <dcterms:modified xsi:type="dcterms:W3CDTF">2023-06-09T15:44:20Z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0x0101007C848A2013F42A4B986A89A18ADB22D6</vt:lpwstr>
  </property>
</Properties>
</file>