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261" r:id="rId4"/>
    <p:sldId id="268" r:id="rId5"/>
    <p:sldId id="270" r:id="rId6"/>
    <p:sldId id="263" r:id="rId7"/>
    <p:sldId id="267" r:id="rId8"/>
    <p:sldId id="271" r:id="rId9"/>
    <p:sldId id="272" r:id="rId10"/>
    <p:sldId id="276" r:id="rId11"/>
    <p:sldId id="273" r:id="rId12"/>
    <p:sldId id="274" r:id="rId13"/>
    <p:sldId id="275" r:id="rId14"/>
    <p:sldId id="277" r:id="rId15"/>
    <p:sldId id="278" r:id="rId16"/>
    <p:sldId id="279" r:id="rId17"/>
    <p:sldId id="280" r:id="rId18"/>
    <p:sldId id="281" r:id="rId19"/>
    <p:sldId id="282" r:id="rId20"/>
    <p:sldId id="283" r:id="rId21"/>
    <p:sldId id="284" r:id="rId22"/>
  </p:sldIdLst>
  <p:sldSz cx="12188825"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98" autoAdjust="0"/>
    <p:restoredTop sz="94599" autoAdjust="0"/>
  </p:normalViewPr>
  <p:slideViewPr>
    <p:cSldViewPr>
      <p:cViewPr varScale="1">
        <p:scale>
          <a:sx n="93" d="100"/>
          <a:sy n="93" d="100"/>
        </p:scale>
        <p:origin x="912" y="192"/>
      </p:cViewPr>
      <p:guideLst>
        <p:guide pos="3839"/>
        <p:guide orient="horz" pos="2160"/>
      </p:guideLst>
    </p:cSldViewPr>
  </p:slideViewPr>
  <p:notesTextViewPr>
    <p:cViewPr>
      <p:scale>
        <a:sx n="1" d="1"/>
        <a:sy n="1" d="1"/>
      </p:scale>
      <p:origin x="0" y="0"/>
    </p:cViewPr>
  </p:notesTextViewPr>
  <p:notesViewPr>
    <p:cSldViewPr showGuides="1">
      <p:cViewPr varScale="1">
        <p:scale>
          <a:sx n="60" d="100"/>
          <a:sy n="60" d="100"/>
        </p:scale>
        <p:origin x="298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A7F2705-E656-4786-A776-A7DBCF120BFF}" type="datetime1">
              <a:rPr lang="it-IT" smtClean="0"/>
              <a:t>12/06/23</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it-IT" smtClean="0"/>
              <a:t>‹N›</a:t>
            </a:fld>
            <a:endParaRPr lang="it-IT"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C062593E-48E8-4A78-BBF9-B0B31497B875}" type="datetime1">
              <a:rPr lang="it-IT" smtClean="0"/>
              <a:t>12/06/23</a:t>
            </a:fld>
            <a:endParaRPr lang="it-IT" dirty="0"/>
          </a:p>
        </p:txBody>
      </p:sp>
      <p:sp>
        <p:nvSpPr>
          <p:cNvPr id="4" name="Segnaposto immagin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it-IT" smtClean="0"/>
              <a:t>‹N›</a:t>
            </a:fld>
            <a:endParaRPr lang="it-IT"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1</a:t>
            </a:fld>
            <a:endParaRPr lang="it-IT" dirty="0"/>
          </a:p>
        </p:txBody>
      </p:sp>
    </p:spTree>
    <p:extLst>
      <p:ext uri="{BB962C8B-B14F-4D97-AF65-F5344CB8AC3E}">
        <p14:creationId xmlns:p14="http://schemas.microsoft.com/office/powerpoint/2010/main" val="1632392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10</a:t>
            </a:fld>
            <a:endParaRPr lang="it-IT" dirty="0"/>
          </a:p>
        </p:txBody>
      </p:sp>
    </p:spTree>
    <p:extLst>
      <p:ext uri="{BB962C8B-B14F-4D97-AF65-F5344CB8AC3E}">
        <p14:creationId xmlns:p14="http://schemas.microsoft.com/office/powerpoint/2010/main" val="1462237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11</a:t>
            </a:fld>
            <a:endParaRPr lang="it-IT" dirty="0"/>
          </a:p>
        </p:txBody>
      </p:sp>
    </p:spTree>
    <p:extLst>
      <p:ext uri="{BB962C8B-B14F-4D97-AF65-F5344CB8AC3E}">
        <p14:creationId xmlns:p14="http://schemas.microsoft.com/office/powerpoint/2010/main" val="712813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12</a:t>
            </a:fld>
            <a:endParaRPr lang="it-IT" dirty="0"/>
          </a:p>
        </p:txBody>
      </p:sp>
    </p:spTree>
    <p:extLst>
      <p:ext uri="{BB962C8B-B14F-4D97-AF65-F5344CB8AC3E}">
        <p14:creationId xmlns:p14="http://schemas.microsoft.com/office/powerpoint/2010/main" val="3796883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13</a:t>
            </a:fld>
            <a:endParaRPr lang="it-IT" dirty="0"/>
          </a:p>
        </p:txBody>
      </p:sp>
    </p:spTree>
    <p:extLst>
      <p:ext uri="{BB962C8B-B14F-4D97-AF65-F5344CB8AC3E}">
        <p14:creationId xmlns:p14="http://schemas.microsoft.com/office/powerpoint/2010/main" val="2926965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14</a:t>
            </a:fld>
            <a:endParaRPr lang="it-IT" dirty="0"/>
          </a:p>
        </p:txBody>
      </p:sp>
    </p:spTree>
    <p:extLst>
      <p:ext uri="{BB962C8B-B14F-4D97-AF65-F5344CB8AC3E}">
        <p14:creationId xmlns:p14="http://schemas.microsoft.com/office/powerpoint/2010/main" val="147367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15</a:t>
            </a:fld>
            <a:endParaRPr lang="it-IT" dirty="0"/>
          </a:p>
        </p:txBody>
      </p:sp>
    </p:spTree>
    <p:extLst>
      <p:ext uri="{BB962C8B-B14F-4D97-AF65-F5344CB8AC3E}">
        <p14:creationId xmlns:p14="http://schemas.microsoft.com/office/powerpoint/2010/main" val="2893453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16</a:t>
            </a:fld>
            <a:endParaRPr lang="it-IT" dirty="0"/>
          </a:p>
        </p:txBody>
      </p:sp>
    </p:spTree>
    <p:extLst>
      <p:ext uri="{BB962C8B-B14F-4D97-AF65-F5344CB8AC3E}">
        <p14:creationId xmlns:p14="http://schemas.microsoft.com/office/powerpoint/2010/main" val="2601009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17</a:t>
            </a:fld>
            <a:endParaRPr lang="it-IT" dirty="0"/>
          </a:p>
        </p:txBody>
      </p:sp>
    </p:spTree>
    <p:extLst>
      <p:ext uri="{BB962C8B-B14F-4D97-AF65-F5344CB8AC3E}">
        <p14:creationId xmlns:p14="http://schemas.microsoft.com/office/powerpoint/2010/main" val="3016875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18</a:t>
            </a:fld>
            <a:endParaRPr lang="it-IT" dirty="0"/>
          </a:p>
        </p:txBody>
      </p:sp>
    </p:spTree>
    <p:extLst>
      <p:ext uri="{BB962C8B-B14F-4D97-AF65-F5344CB8AC3E}">
        <p14:creationId xmlns:p14="http://schemas.microsoft.com/office/powerpoint/2010/main" val="752168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19</a:t>
            </a:fld>
            <a:endParaRPr lang="it-IT" dirty="0"/>
          </a:p>
        </p:txBody>
      </p:sp>
    </p:spTree>
    <p:extLst>
      <p:ext uri="{BB962C8B-B14F-4D97-AF65-F5344CB8AC3E}">
        <p14:creationId xmlns:p14="http://schemas.microsoft.com/office/powerpoint/2010/main" val="362180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2</a:t>
            </a:fld>
            <a:endParaRPr lang="it-IT" dirty="0"/>
          </a:p>
        </p:txBody>
      </p:sp>
    </p:spTree>
    <p:extLst>
      <p:ext uri="{BB962C8B-B14F-4D97-AF65-F5344CB8AC3E}">
        <p14:creationId xmlns:p14="http://schemas.microsoft.com/office/powerpoint/2010/main" val="3236752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20</a:t>
            </a:fld>
            <a:endParaRPr lang="it-IT" dirty="0"/>
          </a:p>
        </p:txBody>
      </p:sp>
    </p:spTree>
    <p:extLst>
      <p:ext uri="{BB962C8B-B14F-4D97-AF65-F5344CB8AC3E}">
        <p14:creationId xmlns:p14="http://schemas.microsoft.com/office/powerpoint/2010/main" val="912221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21</a:t>
            </a:fld>
            <a:endParaRPr lang="it-IT" dirty="0"/>
          </a:p>
        </p:txBody>
      </p:sp>
    </p:spTree>
    <p:extLst>
      <p:ext uri="{BB962C8B-B14F-4D97-AF65-F5344CB8AC3E}">
        <p14:creationId xmlns:p14="http://schemas.microsoft.com/office/powerpoint/2010/main" val="4136521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3</a:t>
            </a:fld>
            <a:endParaRPr lang="it-IT" dirty="0"/>
          </a:p>
        </p:txBody>
      </p:sp>
    </p:spTree>
    <p:extLst>
      <p:ext uri="{BB962C8B-B14F-4D97-AF65-F5344CB8AC3E}">
        <p14:creationId xmlns:p14="http://schemas.microsoft.com/office/powerpoint/2010/main" val="313439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4</a:t>
            </a:fld>
            <a:endParaRPr lang="it-IT" dirty="0"/>
          </a:p>
        </p:txBody>
      </p:sp>
    </p:spTree>
    <p:extLst>
      <p:ext uri="{BB962C8B-B14F-4D97-AF65-F5344CB8AC3E}">
        <p14:creationId xmlns:p14="http://schemas.microsoft.com/office/powerpoint/2010/main" val="333916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5</a:t>
            </a:fld>
            <a:endParaRPr lang="it-IT" dirty="0"/>
          </a:p>
        </p:txBody>
      </p:sp>
    </p:spTree>
    <p:extLst>
      <p:ext uri="{BB962C8B-B14F-4D97-AF65-F5344CB8AC3E}">
        <p14:creationId xmlns:p14="http://schemas.microsoft.com/office/powerpoint/2010/main" val="185550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6</a:t>
            </a:fld>
            <a:endParaRPr lang="it-IT" dirty="0"/>
          </a:p>
        </p:txBody>
      </p:sp>
    </p:spTree>
    <p:extLst>
      <p:ext uri="{BB962C8B-B14F-4D97-AF65-F5344CB8AC3E}">
        <p14:creationId xmlns:p14="http://schemas.microsoft.com/office/powerpoint/2010/main" val="642617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7</a:t>
            </a:fld>
            <a:endParaRPr lang="it-IT" dirty="0"/>
          </a:p>
        </p:txBody>
      </p:sp>
    </p:spTree>
    <p:extLst>
      <p:ext uri="{BB962C8B-B14F-4D97-AF65-F5344CB8AC3E}">
        <p14:creationId xmlns:p14="http://schemas.microsoft.com/office/powerpoint/2010/main" val="1809558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8</a:t>
            </a:fld>
            <a:endParaRPr lang="it-IT" dirty="0"/>
          </a:p>
        </p:txBody>
      </p:sp>
    </p:spTree>
    <p:extLst>
      <p:ext uri="{BB962C8B-B14F-4D97-AF65-F5344CB8AC3E}">
        <p14:creationId xmlns:p14="http://schemas.microsoft.com/office/powerpoint/2010/main" val="513505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01F2A70B-78F2-4DCF-B53B-C990D2FAFB8A}" type="slidenum">
              <a:rPr lang="it-IT" smtClean="0"/>
              <a:t>9</a:t>
            </a:fld>
            <a:endParaRPr lang="it-IT" dirty="0"/>
          </a:p>
        </p:txBody>
      </p:sp>
    </p:spTree>
    <p:extLst>
      <p:ext uri="{BB962C8B-B14F-4D97-AF65-F5344CB8AC3E}">
        <p14:creationId xmlns:p14="http://schemas.microsoft.com/office/powerpoint/2010/main" val="51202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2413" y="1905000"/>
            <a:ext cx="9144000" cy="2667000"/>
          </a:xfrm>
        </p:spPr>
        <p:txBody>
          <a:bodyPr rtlCol="0">
            <a:noAutofit/>
          </a:bodyPr>
          <a:lstStyle>
            <a:lvl1pPr>
              <a:defRPr sz="5400"/>
            </a:lvl1pPr>
          </a:lstStyle>
          <a:p>
            <a:pPr rtl="0"/>
            <a:r>
              <a:rPr lang="it-IT"/>
              <a:t>Fare clic per modificare lo stile del titolo</a:t>
            </a:r>
            <a:endParaRPr lang="it-IT" dirty="0"/>
          </a:p>
        </p:txBody>
      </p:sp>
      <p:grpSp>
        <p:nvGrpSpPr>
          <p:cNvPr id="256" name="linea" descr="Elemento grafico linea"/>
          <p:cNvGrpSpPr/>
          <p:nvPr/>
        </p:nvGrpSpPr>
        <p:grpSpPr bwMode="invGray">
          <a:xfrm>
            <a:off x="1584896" y="4724400"/>
            <a:ext cx="8631936" cy="64008"/>
            <a:chOff x="-4110038" y="2703513"/>
            <a:chExt cx="17394239" cy="160336"/>
          </a:xfrm>
          <a:solidFill>
            <a:schemeClr val="accent1"/>
          </a:solidFill>
        </p:grpSpPr>
        <p:sp>
          <p:nvSpPr>
            <p:cNvPr id="257" name="Figura a mano libera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8" name="Figura a mano libera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9" name="Figura a mano libera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0" name="Figura a mano libera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1" name="Figura a mano libera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2" name="Figura a mano libera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3" name="Figura a mano libera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4" name="Figura a mano libera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5" name="Figura a mano libera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6" name="Figura a mano libera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7" name="Figura a mano libera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8" name="Figura a mano libera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9" name="Figura a mano libera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0" name="Figura a mano libera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1" name="Figura a mano libera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2" name="Figura a mano libera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3" name="Figura a mano libera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4" name="Figura a mano libera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5" name="Figura a mano libera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6" name="Figura a mano libera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7" name="Figura a mano libera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8" name="Figura a mano libera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9" name="Figura a mano libera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0" name="Figura a mano libera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1" name="Figura a mano libera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2" name="Figura a mano libera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3" name="Figura a mano libera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4" name="Figura a mano libera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5" name="Figura a mano libera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6" name="Figura a mano libera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7" name="Figura a mano libera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8" name="Figura a mano libera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9" name="Figura a mano libera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0" name="Figura a mano libera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1" name="Figura a mano libera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2" name="Figura a mano libera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3" name="Figura a mano libera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4" name="Figura a mano libera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5" name="Figura a mano libera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6" name="Figura a mano libera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7" name="Figura a mano libera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8" name="Figura a mano libera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9" name="Figura a mano libera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0" name="Figura a mano libera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1" name="Figura a mano libera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2" name="Figura a mano libera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3" name="Figura a mano libera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4" name="Figura a mano libera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5" name="Figura a mano libera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6" name="Figura a mano libera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7" name="Figura a mano libera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8" name="Figura a mano libera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9" name="Figura a mano libera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0" name="Figura a mano libera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1" name="Figura a mano libera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2" name="Figura a mano libera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3" name="Figura a mano libera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4" name="Figura a mano libera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5" name="Figura a mano libera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6" name="Figura a mano libera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7" name="Figura a mano libera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8" name="Figura a mano libera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9" name="Figura a mano libera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0" name="Figura a mano libera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1" name="Figura a mano libera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2" name="Figura a mano libera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3" name="Figura a mano libera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4" name="Figura a mano libera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5" name="Figura a mano libera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6" name="Figura a mano libera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7" name="Figura a mano libera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8" name="Figura a mano libera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9" name="Figura a mano libera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0" name="Figura a mano libera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1" name="Figura a mano libera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2" name="Figura a mano libera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3" name="Figura a mano libera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4" name="Figura a mano libera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5" name="Figura a mano libera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6" name="Figura a mano libera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7" name="Figura a mano libera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8" name="Figura a mano libera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9" name="Figura a mano libera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0" name="Figura a mano libera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1" name="Figura a mano libera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2" name="Figura a mano libera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3" name="Figura a mano libera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4" name="Figura a mano libera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5" name="Figura a mano libera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6" name="Figura a mano libera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7" name="Figura a mano libera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8" name="Figura a mano libera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9" name="Figura a mano libera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0" name="Figura a mano libera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1" name="Figura a mano libera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2" name="Figura a mano libera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3" name="Figura a mano libera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4" name="Figura a mano libera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5" name="Figura a mano libera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6" name="Figura a mano libera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7" name="Figura a mano libera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8" name="Figura a mano libera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9" name="Figura a mano libera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0" name="Figura a mano libera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1" name="Figura a mano libera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2" name="Figura a mano libera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3" name="Figura a mano libera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4" name="Figura a mano libera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5" name="Figura a mano libera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6" name="Figura a mano libera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7" name="Figura a mano libera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8" name="Figura a mano libera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9" name="Figura a mano libera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0" name="Figura a mano libera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1" name="Figura a mano libera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2" name="Figura a mano libera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3" name="Figura a mano libera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4" name="Figura a mano libera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5" name="Figura a mano libera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6" name="Figura a mano libera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7" name="Figura a mano libera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8" name="Figura a mano libera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9" name="Figura a mano libera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ottotitolo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a:t>Fare clic per modificare lo stile del sottotitolo dello schema</a:t>
            </a:r>
            <a:endParaRPr lang="it-IT"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grpSp>
        <p:nvGrpSpPr>
          <p:cNvPr id="7" name="linea" descr="Elemento grafico linea"/>
          <p:cNvGrpSpPr/>
          <p:nvPr/>
        </p:nvGrpSpPr>
        <p:grpSpPr bwMode="invGray">
          <a:xfrm>
            <a:off x="1522413" y="1514475"/>
            <a:ext cx="10569575" cy="64008"/>
            <a:chOff x="1522413" y="1514475"/>
            <a:chExt cx="10569575" cy="64008"/>
          </a:xfrm>
        </p:grpSpPr>
        <p:sp>
          <p:nvSpPr>
            <p:cNvPr id="8" name="Figura a mano libera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 name="Figura a mano libera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0" name="Figura a mano libera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verticale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14812DCB-13CC-4BA8-AC92-DC8283ABE320}" type="datetime1">
              <a:rPr lang="it-IT" smtClean="0"/>
              <a:t>12/06/23</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0361612" y="274639"/>
            <a:ext cx="1371600" cy="5901747"/>
          </a:xfrm>
        </p:spPr>
        <p:txBody>
          <a:bodyPr vert="eaVert" rtlCol="0"/>
          <a:lstStyle/>
          <a:p>
            <a:pPr rtl="0"/>
            <a:r>
              <a:rPr lang="it-IT"/>
              <a:t>Fare clic per modificare lo stile del titolo</a:t>
            </a:r>
            <a:endParaRPr lang="it-IT" dirty="0"/>
          </a:p>
        </p:txBody>
      </p:sp>
      <p:grpSp>
        <p:nvGrpSpPr>
          <p:cNvPr id="7" name="linea" descr="Elemento grafico linea"/>
          <p:cNvGrpSpPr/>
          <p:nvPr/>
        </p:nvGrpSpPr>
        <p:grpSpPr bwMode="invGray">
          <a:xfrm rot="5400000">
            <a:off x="6864412" y="3472598"/>
            <a:ext cx="6492240" cy="64008"/>
            <a:chOff x="1522413" y="1514475"/>
            <a:chExt cx="10569575" cy="64008"/>
          </a:xfrm>
        </p:grpSpPr>
        <p:sp>
          <p:nvSpPr>
            <p:cNvPr id="8"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0"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3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4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5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verticale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524C6AC3-A024-4ECA-B42E-7BC52F31A7CF}" type="datetime1">
              <a:rPr lang="it-IT" smtClean="0"/>
              <a:t>12/06/23</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p>
            <a:pPr rtl="0"/>
            <a:r>
              <a:rPr lang="it-IT"/>
              <a:t>Fare clic per modificare lo stile del titolo</a:t>
            </a:r>
            <a:endParaRPr lang="it-IT" dirty="0"/>
          </a:p>
        </p:txBody>
      </p:sp>
      <p:grpSp>
        <p:nvGrpSpPr>
          <p:cNvPr id="167" name="linea" descr="Elemento grafico linea"/>
          <p:cNvGrpSpPr/>
          <p:nvPr/>
        </p:nvGrpSpPr>
        <p:grpSpPr bwMode="invGray">
          <a:xfrm>
            <a:off x="1522413" y="1514475"/>
            <a:ext cx="10569575" cy="64008"/>
            <a:chOff x="1522413" y="1514475"/>
            <a:chExt cx="10569575" cy="64008"/>
          </a:xfrm>
        </p:grpSpPr>
        <p:sp>
          <p:nvSpPr>
            <p:cNvPr id="168"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3"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4"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5"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6"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7"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8"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9"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0"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41"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contenuto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7842EEAC-C6C8-403B-9501-61F2E6F99A74}" type="datetime1">
              <a:rPr lang="it-IT" smtClean="0"/>
              <a:t>12/06/23</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it-IT"/>
              <a:t>Fare clic per modificare lo stile del titolo</a:t>
            </a:r>
            <a:endParaRPr lang="it-IT" dirty="0"/>
          </a:p>
        </p:txBody>
      </p:sp>
      <p:grpSp>
        <p:nvGrpSpPr>
          <p:cNvPr id="255" name="linea" descr="Elemento grafico linea"/>
          <p:cNvGrpSpPr/>
          <p:nvPr/>
        </p:nvGrpSpPr>
        <p:grpSpPr bwMode="invGray">
          <a:xfrm>
            <a:off x="1584896" y="4724400"/>
            <a:ext cx="8631936" cy="64008"/>
            <a:chOff x="-4110038" y="2703513"/>
            <a:chExt cx="17394239" cy="160336"/>
          </a:xfrm>
          <a:solidFill>
            <a:schemeClr val="accent1"/>
          </a:solidFill>
        </p:grpSpPr>
        <p:sp>
          <p:nvSpPr>
            <p:cNvPr id="256" name="Figura a mano libera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7" name="Figura a mano libera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8" name="Figura a mano libera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59" name="Figura a mano libera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0" name="Figura a mano libera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1" name="Figura a mano libera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2" name="Figura a mano libera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3" name="Figura a mano libera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4" name="Figura a mano libera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5" name="Figura a mano libera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6" name="Figura a mano libera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7" name="Figura a mano libera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8" name="Figura a mano libera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69" name="Figura a mano libera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0" name="Figura a mano libera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1" name="Figura a mano libera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2" name="Figura a mano libera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3" name="Figura a mano libera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4" name="Figura a mano libera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5" name="Figura a mano libera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6" name="Figura a mano libera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7" name="Figura a mano libera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8" name="Figura a mano libera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79" name="Figura a mano libera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0" name="Figura a mano libera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1" name="Figura a mano libera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2" name="Figura a mano libera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3" name="Figura a mano libera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4" name="Figura a mano libera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5" name="Figura a mano libera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6" name="Figura a mano libera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7" name="Figura a mano libera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8" name="Figura a mano libera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89" name="Figura a mano libera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0" name="Figura a mano libera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1" name="Figura a mano libera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2" name="Figura a mano libera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3" name="Figura a mano libera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4" name="Figura a mano libera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5" name="Figura a mano libera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6" name="Figura a mano libera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7" name="Figura a mano libera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8" name="Figura a mano libera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299" name="Figura a mano libera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0" name="Figura a mano libera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1" name="Figura a mano libera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2" name="Figura a mano libera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3" name="Figura a mano libera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4" name="Figura a mano libera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5" name="Figura a mano libera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6" name="Figura a mano libera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7" name="Figura a mano libera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8" name="Figura a mano libera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09" name="Figura a mano libera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0" name="Figura a mano libera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1" name="Figura a mano libera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2" name="Figura a mano libera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3" name="Figura a mano libera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4" name="Figura a mano libera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5" name="Figura a mano libera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6" name="Figura a mano libera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7" name="Figura a mano libera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8" name="Figura a mano libera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19" name="Figura a mano libera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0" name="Figura a mano libera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1" name="Figura a mano libera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2" name="Figura a mano libera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3" name="Figura a mano libera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4" name="Figura a mano libera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5" name="Figura a mano libera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6" name="Figura a mano libera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7" name="Figura a mano libera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8" name="Figura a mano libera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29" name="Figura a mano libera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0" name="Figura a mano libera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1" name="Figura a mano libera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2" name="Figura a mano libera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3" name="Figura a mano libera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4" name="Figura a mano libera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5" name="Figura a mano libera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6" name="Figura a mano libera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7" name="Figura a mano libera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8" name="Figura a mano libera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39" name="Figura a mano libera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0" name="Figura a mano libera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1" name="Figura a mano libera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2" name="Figura a mano libera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3" name="Figura a mano libera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4" name="Figura a mano libera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5" name="Figura a mano libera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6" name="Figura a mano libera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7" name="Figura a mano libera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8" name="Figura a mano libera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49" name="Figura a mano libera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0" name="Figura a mano libera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1" name="Figura a mano libera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2" name="Figura a mano libera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3" name="Figura a mano libera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4" name="Figura a mano libera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5" name="Figura a mano libera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6" name="Figura a mano libera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7" name="Figura a mano libera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8" name="Figura a mano libera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59" name="Figura a mano libera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0" name="Figura a mano libera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1" name="Figura a mano libera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2" name="Figura a mano libera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3" name="Figura a mano libera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4" name="Figura a mano libera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5" name="Figura a mano libera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6" name="Figura a mano libera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7" name="Figura a mano libera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8" name="Figura a mano libera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69" name="Figura a mano libera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0" name="Figura a mano libera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1" name="Figura a mano libera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2" name="Figura a mano libera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3" name="Figura a mano libera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4" name="Figura a mano libera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5" name="Figura a mano libera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6" name="Figura a mano libera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7" name="Figura a mano libera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sp>
          <p:nvSpPr>
            <p:cNvPr id="378" name="Figura a mano libera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p>
          </p:txBody>
        </p:sp>
      </p:grpSp>
      <p:sp>
        <p:nvSpPr>
          <p:cNvPr id="3" name="Segnaposto testo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it-IT"/>
              <a:t>Fare clic per modificare stili del testo dello schema</a:t>
            </a:r>
          </a:p>
        </p:txBody>
      </p:sp>
      <p:sp>
        <p:nvSpPr>
          <p:cNvPr id="5" name="Segnaposto piè di pagina 4"/>
          <p:cNvSpPr>
            <a:spLocks noGrp="1"/>
          </p:cNvSpPr>
          <p:nvPr>
            <p:ph type="ftr" sz="quarter" idx="11"/>
          </p:nvPr>
        </p:nvSpPr>
        <p:spPr/>
        <p:txBody>
          <a:bodyPr rtlCol="0"/>
          <a:lstStyle/>
          <a:p>
            <a:pPr rtl="0"/>
            <a:endParaRPr lang="it-IT" dirty="0"/>
          </a:p>
        </p:txBody>
      </p:sp>
      <p:sp>
        <p:nvSpPr>
          <p:cNvPr id="4" name="Segnaposto data 3"/>
          <p:cNvSpPr>
            <a:spLocks noGrp="1"/>
          </p:cNvSpPr>
          <p:nvPr>
            <p:ph type="dt" sz="half" idx="10"/>
          </p:nvPr>
        </p:nvSpPr>
        <p:spPr/>
        <p:txBody>
          <a:bodyPr rtlCol="0"/>
          <a:lstStyle/>
          <a:p>
            <a:pPr rtl="0"/>
            <a:fld id="{C25B7593-7344-4804-B1F7-4D6E3D57FD22}" type="datetime1">
              <a:rPr lang="it-IT" smtClean="0"/>
              <a:t>12/06/23</a:t>
            </a:fld>
            <a:endParaRPr lang="it-IT" dirty="0"/>
          </a:p>
        </p:txBody>
      </p:sp>
      <p:sp>
        <p:nvSpPr>
          <p:cNvPr id="6" name="Segnaposto numero diapositiva 5"/>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p>
            <a:pPr rtl="0"/>
            <a:r>
              <a:rPr lang="it-IT"/>
              <a:t>Fare clic per modificare lo stile del titolo</a:t>
            </a:r>
            <a:endParaRPr lang="it-IT" dirty="0"/>
          </a:p>
        </p:txBody>
      </p:sp>
      <p:grpSp>
        <p:nvGrpSpPr>
          <p:cNvPr id="158" name="linea" descr="Elemento grafico linea"/>
          <p:cNvGrpSpPr/>
          <p:nvPr/>
        </p:nvGrpSpPr>
        <p:grpSpPr bwMode="invGray">
          <a:xfrm>
            <a:off x="1522413" y="1514475"/>
            <a:ext cx="10569575" cy="64008"/>
            <a:chOff x="1522413" y="1514475"/>
            <a:chExt cx="10569575" cy="64008"/>
          </a:xfrm>
        </p:grpSpPr>
        <p:sp>
          <p:nvSpPr>
            <p:cNvPr id="159"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0"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1"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contenuto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62D15938-F2B5-4C3A-8F80-A5F06BB3C4D6}" type="datetime1">
              <a:rPr lang="it-IT" smtClean="0"/>
              <a:t>12/06/23</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lstStyle>
            <a:lvl1pPr>
              <a:defRPr/>
            </a:lvl1pPr>
          </a:lstStyle>
          <a:p>
            <a:pPr rtl="0"/>
            <a:r>
              <a:rPr lang="it-IT"/>
              <a:t>Fare clic per modificare lo stile del titolo</a:t>
            </a:r>
            <a:endParaRPr lang="it-IT" dirty="0"/>
          </a:p>
        </p:txBody>
      </p:sp>
      <p:grpSp>
        <p:nvGrpSpPr>
          <p:cNvPr id="160" name="linea" descr="Elemento grafico linea"/>
          <p:cNvGrpSpPr/>
          <p:nvPr/>
        </p:nvGrpSpPr>
        <p:grpSpPr bwMode="invGray">
          <a:xfrm>
            <a:off x="1522413" y="1514475"/>
            <a:ext cx="10569575" cy="64008"/>
            <a:chOff x="1522413" y="1514475"/>
            <a:chExt cx="10569575" cy="64008"/>
          </a:xfrm>
        </p:grpSpPr>
        <p:sp>
          <p:nvSpPr>
            <p:cNvPr id="161" name="Figura a mano libera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1"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2"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3"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4"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3" name="Segnaposto testo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stili del testo dello schema</a:t>
            </a:r>
          </a:p>
        </p:txBody>
      </p:sp>
      <p:sp>
        <p:nvSpPr>
          <p:cNvPr id="4" name="Segnaposto contenuto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stili del testo dello schema</a:t>
            </a:r>
          </a:p>
        </p:txBody>
      </p:sp>
      <p:sp>
        <p:nvSpPr>
          <p:cNvPr id="8" name="Segnaposto piè di pagina 7"/>
          <p:cNvSpPr>
            <a:spLocks noGrp="1"/>
          </p:cNvSpPr>
          <p:nvPr>
            <p:ph type="ftr" sz="quarter" idx="11"/>
          </p:nvPr>
        </p:nvSpPr>
        <p:spPr/>
        <p:txBody>
          <a:bodyPr rtlCol="0"/>
          <a:lstStyle/>
          <a:p>
            <a:pPr rtl="0"/>
            <a:endParaRPr lang="it-IT" dirty="0"/>
          </a:p>
        </p:txBody>
      </p:sp>
      <p:sp>
        <p:nvSpPr>
          <p:cNvPr id="7" name="Segnaposto data 6"/>
          <p:cNvSpPr>
            <a:spLocks noGrp="1"/>
          </p:cNvSpPr>
          <p:nvPr>
            <p:ph type="dt" sz="half" idx="10"/>
          </p:nvPr>
        </p:nvSpPr>
        <p:spPr/>
        <p:txBody>
          <a:bodyPr rtlCol="0"/>
          <a:lstStyle/>
          <a:p>
            <a:pPr rtl="0"/>
            <a:fld id="{954188F6-4358-4B59-8D53-DB71264C9325}" type="datetime1">
              <a:rPr lang="it-IT" smtClean="0"/>
              <a:t>12/06/23</a:t>
            </a:fld>
            <a:endParaRPr lang="it-IT" dirty="0"/>
          </a:p>
        </p:txBody>
      </p:sp>
      <p:sp>
        <p:nvSpPr>
          <p:cNvPr id="9" name="Segnaposto numero diapositiva 8"/>
          <p:cNvSpPr>
            <a:spLocks noGrp="1"/>
          </p:cNvSpPr>
          <p:nvPr>
            <p:ph type="sldNum" sz="quarter" idx="12"/>
          </p:nvPr>
        </p:nvSpPr>
        <p:spPr/>
        <p:txBody>
          <a:bodyPr rtlCol="0"/>
          <a:lstStyle/>
          <a:p>
            <a:pPr rtl="0"/>
            <a:fld id="{25BA54BD-C84D-46CE-8B72-31BFB26ABA43}" type="slidenum">
              <a:rPr lang="it-IT" smtClean="0"/>
              <a:t>‹N›</a:t>
            </a:fld>
            <a:endParaRPr lang="it-IT" dirty="0"/>
          </a:p>
        </p:txBody>
      </p:sp>
      <p:sp>
        <p:nvSpPr>
          <p:cNvPr id="85" name="Segnaposto contenuto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a:t>
            </a:r>
            <a:endParaRPr lang="it-IT" dirty="0"/>
          </a:p>
        </p:txBody>
      </p:sp>
      <p:grpSp>
        <p:nvGrpSpPr>
          <p:cNvPr id="156" name="linea" descr="Elemento grafico linea"/>
          <p:cNvGrpSpPr/>
          <p:nvPr/>
        </p:nvGrpSpPr>
        <p:grpSpPr bwMode="invGray">
          <a:xfrm>
            <a:off x="1522413" y="1514475"/>
            <a:ext cx="10569575" cy="64008"/>
            <a:chOff x="1522413" y="1514475"/>
            <a:chExt cx="10569575" cy="64008"/>
          </a:xfrm>
        </p:grpSpPr>
        <p:sp>
          <p:nvSpPr>
            <p:cNvPr id="157" name="Figura a mano libera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8" name="Figura a mano libera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59" name="Figura a mano libera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0"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1"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2"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3"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4"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5"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6"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7"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8"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69"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0"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1"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2"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3"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4"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5"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6"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7"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8"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79"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0"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1"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2"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3"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4"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5"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6"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7"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8"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89"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0"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1"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2"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3"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4"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5"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6"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7"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8"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199"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0"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1"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2"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3"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4"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5"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6"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7"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8"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09"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0"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1"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2"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3"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4"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5"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6"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7"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8"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19"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0"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1"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2"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3"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4"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5"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6"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7"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8"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29"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230"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sp>
        <p:nvSpPr>
          <p:cNvPr id="4" name="Segnaposto piè di pagina 3"/>
          <p:cNvSpPr>
            <a:spLocks noGrp="1"/>
          </p:cNvSpPr>
          <p:nvPr>
            <p:ph type="ftr" sz="quarter" idx="11"/>
          </p:nvPr>
        </p:nvSpPr>
        <p:spPr/>
        <p:txBody>
          <a:bodyPr rtlCol="0"/>
          <a:lstStyle/>
          <a:p>
            <a:pPr rtl="0"/>
            <a:endParaRPr lang="it-IT" dirty="0"/>
          </a:p>
        </p:txBody>
      </p:sp>
      <p:sp>
        <p:nvSpPr>
          <p:cNvPr id="3" name="Segnaposto data 2"/>
          <p:cNvSpPr>
            <a:spLocks noGrp="1"/>
          </p:cNvSpPr>
          <p:nvPr>
            <p:ph type="dt" sz="half" idx="10"/>
          </p:nvPr>
        </p:nvSpPr>
        <p:spPr/>
        <p:txBody>
          <a:bodyPr rtlCol="0"/>
          <a:lstStyle/>
          <a:p>
            <a:pPr rtl="0"/>
            <a:fld id="{39E4BA44-79B0-459D-A931-40A416E3AABF}" type="datetime1">
              <a:rPr lang="it-IT" smtClean="0"/>
              <a:t>12/06/23</a:t>
            </a:fld>
            <a:endParaRPr lang="it-IT" dirty="0"/>
          </a:p>
        </p:txBody>
      </p:sp>
      <p:sp>
        <p:nvSpPr>
          <p:cNvPr id="5" name="Segnaposto numero diapositiva 4"/>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3" name="Segnaposto piè di pagina 2"/>
          <p:cNvSpPr>
            <a:spLocks noGrp="1"/>
          </p:cNvSpPr>
          <p:nvPr>
            <p:ph type="ftr" sz="quarter" idx="11"/>
          </p:nvPr>
        </p:nvSpPr>
        <p:spPr/>
        <p:txBody>
          <a:bodyPr rtlCol="0"/>
          <a:lstStyle/>
          <a:p>
            <a:pPr rtl="0"/>
            <a:endParaRPr lang="it-IT" dirty="0"/>
          </a:p>
        </p:txBody>
      </p:sp>
      <p:sp>
        <p:nvSpPr>
          <p:cNvPr id="2" name="Segnaposto data 1"/>
          <p:cNvSpPr>
            <a:spLocks noGrp="1"/>
          </p:cNvSpPr>
          <p:nvPr>
            <p:ph type="dt" sz="half" idx="10"/>
          </p:nvPr>
        </p:nvSpPr>
        <p:spPr/>
        <p:txBody>
          <a:bodyPr rtlCol="0"/>
          <a:lstStyle/>
          <a:p>
            <a:pPr rtl="0"/>
            <a:fld id="{A06B0899-3B81-4955-8184-211BEE128D75}" type="datetime1">
              <a:rPr lang="it-IT" smtClean="0"/>
              <a:t>12/06/23</a:t>
            </a:fld>
            <a:endParaRPr lang="it-IT" dirty="0"/>
          </a:p>
        </p:txBody>
      </p:sp>
      <p:sp>
        <p:nvSpPr>
          <p:cNvPr id="4" name="Segnaposto numero diapositiva 3"/>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it-IT"/>
              <a:t>Fare clic per modificare lo stile del titolo</a:t>
            </a:r>
            <a:endParaRPr lang="it-IT" dirty="0"/>
          </a:p>
        </p:txBody>
      </p:sp>
      <p:sp>
        <p:nvSpPr>
          <p:cNvPr id="4" name="Segnaposto testo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stili del testo dello schema</a:t>
            </a:r>
          </a:p>
        </p:txBody>
      </p:sp>
      <p:sp>
        <p:nvSpPr>
          <p:cNvPr id="3" name="Segnaposto contenuto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it-IT"/>
              <a:t>Fare clic per modificare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grpSp>
        <p:nvGrpSpPr>
          <p:cNvPr id="615" name="cornice" descr="Elemento grafico casella"/>
          <p:cNvGrpSpPr/>
          <p:nvPr/>
        </p:nvGrpSpPr>
        <p:grpSpPr bwMode="invGray">
          <a:xfrm>
            <a:off x="4417839" y="1630821"/>
            <a:ext cx="6291028" cy="4575885"/>
            <a:chOff x="4417839" y="1630821"/>
            <a:chExt cx="6291028" cy="4575885"/>
          </a:xfrm>
        </p:grpSpPr>
        <p:grpSp>
          <p:nvGrpSpPr>
            <p:cNvPr id="616" name="Gruppo 615"/>
            <p:cNvGrpSpPr/>
            <p:nvPr/>
          </p:nvGrpSpPr>
          <p:grpSpPr bwMode="invGray">
            <a:xfrm>
              <a:off x="5414491" y="1630821"/>
              <a:ext cx="5294376" cy="4114800"/>
              <a:chOff x="3310555" y="716546"/>
              <a:chExt cx="5294376" cy="4114800"/>
            </a:xfrm>
          </p:grpSpPr>
          <p:grpSp>
            <p:nvGrpSpPr>
              <p:cNvPr id="768" name="Gruppo 767"/>
              <p:cNvGrpSpPr/>
              <p:nvPr/>
            </p:nvGrpSpPr>
            <p:grpSpPr bwMode="invGray">
              <a:xfrm flipH="1">
                <a:off x="3310555" y="737968"/>
                <a:ext cx="5294376" cy="54864"/>
                <a:chOff x="1522413" y="1514475"/>
                <a:chExt cx="10569575" cy="64008"/>
              </a:xfrm>
              <a:solidFill>
                <a:schemeClr val="accent1"/>
              </a:solidFill>
            </p:grpSpPr>
            <p:sp>
              <p:nvSpPr>
                <p:cNvPr id="844" name="Figura a mano libera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5" name="Figura a mano libera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6" name="Figura a mano libera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769" name="Gruppo 768"/>
              <p:cNvGrpSpPr/>
              <p:nvPr/>
            </p:nvGrpSpPr>
            <p:grpSpPr bwMode="invGray">
              <a:xfrm rot="16200000" flipH="1">
                <a:off x="6492229" y="2755658"/>
                <a:ext cx="4114800" cy="36576"/>
                <a:chOff x="1522413" y="1514475"/>
                <a:chExt cx="10569575" cy="64008"/>
              </a:xfrm>
              <a:solidFill>
                <a:schemeClr val="accent1"/>
              </a:solidFill>
            </p:grpSpPr>
            <p:sp>
              <p:nvSpPr>
                <p:cNvPr id="770" name="Figura a mano libera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1" name="Figura a mano libera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2" name="Figura a mano libera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nvGrpSpPr>
            <p:cNvPr id="617" name="Gruppo 616"/>
            <p:cNvGrpSpPr/>
            <p:nvPr/>
          </p:nvGrpSpPr>
          <p:grpSpPr bwMode="invGray">
            <a:xfrm rot="10800000">
              <a:off x="4417839" y="2091906"/>
              <a:ext cx="5294376" cy="4114800"/>
              <a:chOff x="3310555" y="716546"/>
              <a:chExt cx="5294376" cy="4114800"/>
            </a:xfrm>
          </p:grpSpPr>
          <p:grpSp>
            <p:nvGrpSpPr>
              <p:cNvPr id="618" name="Gruppo 617"/>
              <p:cNvGrpSpPr/>
              <p:nvPr/>
            </p:nvGrpSpPr>
            <p:grpSpPr bwMode="invGray">
              <a:xfrm flipH="1">
                <a:off x="3310555" y="737968"/>
                <a:ext cx="5294376" cy="54864"/>
                <a:chOff x="1522413" y="1514475"/>
                <a:chExt cx="10569575" cy="64008"/>
              </a:xfrm>
              <a:solidFill>
                <a:schemeClr val="accent1"/>
              </a:solidFill>
            </p:grpSpPr>
            <p:sp>
              <p:nvSpPr>
                <p:cNvPr id="694" name="Figura a mano libera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5" name="Figura a mano libera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6" name="Figura a mano libera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7"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8"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9"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0"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1"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2"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3"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4"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5"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6"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7"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8"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9"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0"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1"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2"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3"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4"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5"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6"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7"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8"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9"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0"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1"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2"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3"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4"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5"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6"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7"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8"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9"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0"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1"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2"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3"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4"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5"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6"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7"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8"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9"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0"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1"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2"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3"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4"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5"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6"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7"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8"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9"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0"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1"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2"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3"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4"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5"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6"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7"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8"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9"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0"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1"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2"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3"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4"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5"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6"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7"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619" name="Gruppo 618"/>
              <p:cNvGrpSpPr/>
              <p:nvPr/>
            </p:nvGrpSpPr>
            <p:grpSpPr bwMode="invGray">
              <a:xfrm rot="16200000" flipH="1">
                <a:off x="6492229" y="2755658"/>
                <a:ext cx="4114800" cy="36576"/>
                <a:chOff x="1522413" y="1514475"/>
                <a:chExt cx="10569575" cy="64008"/>
              </a:xfrm>
              <a:solidFill>
                <a:schemeClr val="accent1"/>
              </a:solidFill>
            </p:grpSpPr>
            <p:sp>
              <p:nvSpPr>
                <p:cNvPr id="620" name="Figura a mano libera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1" name="Figura a mano libera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2" name="Figura a mano libera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3"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4"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5"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6"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7"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8"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9"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0"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1"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2"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3"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4"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5"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6"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7"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8"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9"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0"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1"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2"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3"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4"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5"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6"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7"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8"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9"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0"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1"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2"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3"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4"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5"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6"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7"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8"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9"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0"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1"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2"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3"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4"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5"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6"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7"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8"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9"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0"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1"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2"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3"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4"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5"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6"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7"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8"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9"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0"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1"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2"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3"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4"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5"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6"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7"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8"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9"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0"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1"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2"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3"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63008412-227E-4B4A-B883-726E67A2A05D}" type="datetime1">
              <a:rPr lang="it-IT" smtClean="0"/>
              <a:t>12/06/23</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it-IT"/>
              <a:t>Fare clic per modificare lo stile del titolo</a:t>
            </a:r>
            <a:endParaRPr lang="it-IT" dirty="0"/>
          </a:p>
        </p:txBody>
      </p:sp>
      <p:sp>
        <p:nvSpPr>
          <p:cNvPr id="3" name="Segnaposto immagine 2" descr="Segnaposto vuoto per aggiungere un'immagine. Fare clic sul segnaposto e selezionare l'immagine che si vuole aggiungere."/>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dirty="0"/>
              <a:t>Fare clic sull'icona per inserire un'immagine</a:t>
            </a:r>
          </a:p>
        </p:txBody>
      </p:sp>
      <p:grpSp>
        <p:nvGrpSpPr>
          <p:cNvPr id="614" name="cornice" descr="Elemento grafico casella"/>
          <p:cNvGrpSpPr/>
          <p:nvPr/>
        </p:nvGrpSpPr>
        <p:grpSpPr bwMode="invGray">
          <a:xfrm flipH="1">
            <a:off x="1447500" y="1630821"/>
            <a:ext cx="6291028" cy="4575885"/>
            <a:chOff x="4417839" y="1630821"/>
            <a:chExt cx="6291028" cy="4575885"/>
          </a:xfrm>
        </p:grpSpPr>
        <p:grpSp>
          <p:nvGrpSpPr>
            <p:cNvPr id="615" name="Gruppo 614"/>
            <p:cNvGrpSpPr/>
            <p:nvPr/>
          </p:nvGrpSpPr>
          <p:grpSpPr bwMode="invGray">
            <a:xfrm>
              <a:off x="5414491" y="1630821"/>
              <a:ext cx="5294376" cy="4114800"/>
              <a:chOff x="3310555" y="716546"/>
              <a:chExt cx="5294376" cy="4114800"/>
            </a:xfrm>
          </p:grpSpPr>
          <p:grpSp>
            <p:nvGrpSpPr>
              <p:cNvPr id="767" name="Gruppo 766"/>
              <p:cNvGrpSpPr/>
              <p:nvPr/>
            </p:nvGrpSpPr>
            <p:grpSpPr bwMode="invGray">
              <a:xfrm flipH="1">
                <a:off x="3310555" y="737968"/>
                <a:ext cx="5294376" cy="54864"/>
                <a:chOff x="1522413" y="1514475"/>
                <a:chExt cx="10569575" cy="64008"/>
              </a:xfrm>
              <a:solidFill>
                <a:schemeClr val="accent1"/>
              </a:solidFill>
            </p:grpSpPr>
            <p:sp>
              <p:nvSpPr>
                <p:cNvPr id="843" name="Figura a mano libera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4" name="Figura a mano libera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5" name="Figura a mano libera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6"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7"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8"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9"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0"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1"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2"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3"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4"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5"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6"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7"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8"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59"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0"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1"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2"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3"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4"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5"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6"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7"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8"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69"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0"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1"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2"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3"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4"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5"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6"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7"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8"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79"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0"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1"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2"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3"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4"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5"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6"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7"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8"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89"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0"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1"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2"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3"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4"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5"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6"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7"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8"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99"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0"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1"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2"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3"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4"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5"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6"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7"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8"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09"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0"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1"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2"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3"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4"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5"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916"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768" name="Gruppo 767"/>
              <p:cNvGrpSpPr/>
              <p:nvPr/>
            </p:nvGrpSpPr>
            <p:grpSpPr bwMode="invGray">
              <a:xfrm rot="16200000" flipH="1">
                <a:off x="6492229" y="2755658"/>
                <a:ext cx="4114800" cy="36576"/>
                <a:chOff x="1522413" y="1514475"/>
                <a:chExt cx="10569575" cy="64008"/>
              </a:xfrm>
              <a:solidFill>
                <a:schemeClr val="accent1"/>
              </a:solidFill>
            </p:grpSpPr>
            <p:sp>
              <p:nvSpPr>
                <p:cNvPr id="769" name="Figura a mano libera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0" name="Figura a mano libera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1" name="Figura a mano libera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2"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3"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4"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5"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6"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7"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8"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79"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0"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1"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2"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3"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4"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5"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6"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7"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8"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89"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0"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1"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2"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3"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4"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5"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6"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7"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8"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99"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0"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1"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2"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3"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4"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5"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6"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7"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8"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09"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0"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1"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2"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3"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4"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5"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6"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7"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8"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19"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0"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1"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2"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3"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4"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5"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6"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7"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8"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29"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0"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1"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2"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3"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4"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5"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6"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7"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8"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39"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0"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1"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842"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nvGrpSpPr>
            <p:cNvPr id="616" name="Gruppo 615"/>
            <p:cNvGrpSpPr/>
            <p:nvPr/>
          </p:nvGrpSpPr>
          <p:grpSpPr bwMode="invGray">
            <a:xfrm rot="10800000">
              <a:off x="4417839" y="2091906"/>
              <a:ext cx="5294376" cy="4114800"/>
              <a:chOff x="3310555" y="716546"/>
              <a:chExt cx="5294376" cy="4114800"/>
            </a:xfrm>
          </p:grpSpPr>
          <p:grpSp>
            <p:nvGrpSpPr>
              <p:cNvPr id="617" name="Gruppo 616"/>
              <p:cNvGrpSpPr/>
              <p:nvPr/>
            </p:nvGrpSpPr>
            <p:grpSpPr bwMode="invGray">
              <a:xfrm flipH="1">
                <a:off x="3310555" y="737968"/>
                <a:ext cx="5294376" cy="54864"/>
                <a:chOff x="1522413" y="1514475"/>
                <a:chExt cx="10569575" cy="64008"/>
              </a:xfrm>
              <a:solidFill>
                <a:schemeClr val="accent1"/>
              </a:solidFill>
            </p:grpSpPr>
            <p:sp>
              <p:nvSpPr>
                <p:cNvPr id="693" name="Figura a mano libera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4" name="Figura a mano libera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5" name="Figura a mano libera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6" name="Figura a mano libera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7" name="Figura a mano libera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8" name="Figura a mano libera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9" name="Figura a mano libera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0" name="Figura a mano libera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1" name="Figura a mano libera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2" name="Figura a mano libera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3" name="Figura a mano libera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4" name="Figura a mano libera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5" name="Figura a mano libera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6" name="Figura a mano libera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7" name="Figura a mano libera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8" name="Figura a mano libera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09" name="Figura a mano libera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0" name="Figura a mano libera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1" name="Figura a mano libera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2" name="Figura a mano libera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3" name="Figura a mano libera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4" name="Figura a mano libera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5" name="Figura a mano libera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6" name="Figura a mano libera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7" name="Figura a mano libera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8" name="Figura a mano libera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19" name="Figura a mano libera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0" name="Figura a mano libera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1" name="Figura a mano libera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2" name="Figura a mano libera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3" name="Figura a mano libera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4" name="Figura a mano libera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5" name="Figura a mano libera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6" name="Figura a mano libera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7" name="Figura a mano libera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8" name="Figura a mano libera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29" name="Figura a mano libera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0" name="Figura a mano libera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1" name="Figura a mano libera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2" name="Figura a mano libera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3" name="Figura a mano libera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4" name="Figura a mano libera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5" name="Figura a mano libera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6" name="Figura a mano libera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7" name="Figura a mano libera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8" name="Figura a mano libera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39" name="Figura a mano libera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0" name="Figura a mano libera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1" name="Figura a mano libera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2" name="Figura a mano libera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3" name="Figura a mano libera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4" name="Figura a mano libera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5" name="Figura a mano libera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6" name="Figura a mano libera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7" name="Figura a mano libera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8" name="Figura a mano libera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49" name="Figura a mano libera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0" name="Figura a mano libera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1" name="Figura a mano libera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2" name="Figura a mano libera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3" name="Figura a mano libera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4" name="Figura a mano libera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5" name="Figura a mano libera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6" name="Figura a mano libera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7" name="Figura a mano libera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8" name="Figura a mano libera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59" name="Figura a mano libera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0" name="Figura a mano libera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1" name="Figura a mano libera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2" name="Figura a mano libera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3" name="Figura a mano libera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4" name="Figura a mano libera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5" name="Figura a mano libera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766" name="Figura a mano libera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nvGrpSpPr>
              <p:cNvPr id="618" name="Gruppo 617"/>
              <p:cNvGrpSpPr/>
              <p:nvPr/>
            </p:nvGrpSpPr>
            <p:grpSpPr bwMode="invGray">
              <a:xfrm rot="16200000" flipH="1">
                <a:off x="6492229" y="2755658"/>
                <a:ext cx="4114800" cy="36576"/>
                <a:chOff x="1522413" y="1514475"/>
                <a:chExt cx="10569575" cy="64008"/>
              </a:xfrm>
              <a:solidFill>
                <a:schemeClr val="accent1"/>
              </a:solidFill>
            </p:grpSpPr>
            <p:sp>
              <p:nvSpPr>
                <p:cNvPr id="619" name="Figura a mano libera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0" name="Figura a mano libera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1" name="Figura a mano libera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2" name="Figura a mano libera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3" name="Figura a mano libera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4" name="Figura a mano libera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5" name="Figura a mano libera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6" name="Figura a mano libera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7" name="Figura a mano libera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8" name="Figura a mano libera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29" name="Figura a mano libera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0" name="Figura a mano libera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1" name="Figura a mano libera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2" name="Figura a mano libera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3" name="Figura a mano libera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4" name="Figura a mano libera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5" name="Figura a mano libera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6" name="Figura a mano libera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7" name="Figura a mano libera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8" name="Figura a mano libera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39" name="Figura a mano libera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0" name="Figura a mano libera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1" name="Figura a mano libera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2" name="Figura a mano libera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3" name="Figura a mano libera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4" name="Figura a mano libera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5" name="Figura a mano libera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6" name="Figura a mano libera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7" name="Figura a mano libera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8" name="Figura a mano libera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49" name="Figura a mano libera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0" name="Figura a mano libera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1" name="Figura a mano libera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2" name="Figura a mano libera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3" name="Figura a mano libera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4" name="Figura a mano libera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5" name="Figura a mano libera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6" name="Figura a mano libera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7" name="Figura a mano libera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8" name="Figura a mano libera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59" name="Figura a mano libera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0" name="Figura a mano libera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1" name="Figura a mano libera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2" name="Figura a mano libera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3" name="Figura a mano libera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4" name="Figura a mano libera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5" name="Figura a mano libera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6" name="Figura a mano libera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7" name="Figura a mano libera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8" name="Figura a mano libera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69" name="Figura a mano libera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0" name="Figura a mano libera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1" name="Figura a mano libera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2" name="Figura a mano libera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3" name="Figura a mano libera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4" name="Figura a mano libera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5" name="Figura a mano libera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6" name="Figura a mano libera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7" name="Figura a mano libera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8" name="Figura a mano libera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79" name="Figura a mano libera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0" name="Figura a mano libera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1" name="Figura a mano libera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2" name="Figura a mano libera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3" name="Figura a mano libera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4" name="Figura a mano libera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5" name="Figura a mano libera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6" name="Figura a mano libera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7" name="Figura a mano libera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8" name="Figura a mano libera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89" name="Figura a mano libera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0" name="Figura a mano libera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1" name="Figura a mano libera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sp>
              <p:nvSpPr>
                <p:cNvPr id="692" name="Figura a mano libera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it-IT" dirty="0">
                    <a:ln>
                      <a:noFill/>
                    </a:ln>
                  </a:endParaRPr>
                </a:p>
              </p:txBody>
            </p:sp>
          </p:grpSp>
        </p:grpSp>
      </p:grpSp>
      <p:sp>
        <p:nvSpPr>
          <p:cNvPr id="4" name="Segnaposto testo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it-IT"/>
              <a:t>Fare clic per modificare stili del testo dello schema</a:t>
            </a:r>
          </a:p>
        </p:txBody>
      </p:sp>
      <p:sp>
        <p:nvSpPr>
          <p:cNvPr id="6" name="Segnaposto piè di pagina 5"/>
          <p:cNvSpPr>
            <a:spLocks noGrp="1"/>
          </p:cNvSpPr>
          <p:nvPr>
            <p:ph type="ftr" sz="quarter" idx="11"/>
          </p:nvPr>
        </p:nvSpPr>
        <p:spPr/>
        <p:txBody>
          <a:bodyPr rtlCol="0"/>
          <a:lstStyle/>
          <a:p>
            <a:pPr rtl="0"/>
            <a:endParaRPr lang="it-IT" dirty="0"/>
          </a:p>
        </p:txBody>
      </p:sp>
      <p:sp>
        <p:nvSpPr>
          <p:cNvPr id="5" name="Segnaposto data 4"/>
          <p:cNvSpPr>
            <a:spLocks noGrp="1"/>
          </p:cNvSpPr>
          <p:nvPr>
            <p:ph type="dt" sz="half" idx="10"/>
          </p:nvPr>
        </p:nvSpPr>
        <p:spPr/>
        <p:txBody>
          <a:bodyPr rtlCol="0"/>
          <a:lstStyle/>
          <a:p>
            <a:pPr rtl="0"/>
            <a:fld id="{32742B24-F30D-4E7C-93B5-C744ACB2FB1B}" type="datetime1">
              <a:rPr lang="it-IT" smtClean="0"/>
              <a:t>12/06/23</a:t>
            </a:fld>
            <a:endParaRPr lang="it-IT" dirty="0"/>
          </a:p>
        </p:txBody>
      </p:sp>
      <p:sp>
        <p:nvSpPr>
          <p:cNvPr id="7" name="Segnaposto numero diapositiva 6"/>
          <p:cNvSpPr>
            <a:spLocks noGrp="1"/>
          </p:cNvSpPr>
          <p:nvPr>
            <p:ph type="sldNum" sz="quarter" idx="12"/>
          </p:nvPr>
        </p:nvSpPr>
        <p:spPr/>
        <p:txBody>
          <a:bodyPr rtlCol="0"/>
          <a:lstStyle/>
          <a:p>
            <a:pPr rtl="0"/>
            <a:fld id="{25BA54BD-C84D-46CE-8B72-31BFB26ABA43}" type="slidenum">
              <a:rPr lang="it-IT" smtClean="0"/>
              <a:t>‹N›</a:t>
            </a:fld>
            <a:endParaRPr lang="it-IT"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5" name="Segnaposto piè di pagina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it-IT" dirty="0"/>
          </a:p>
        </p:txBody>
      </p:sp>
      <p:sp>
        <p:nvSpPr>
          <p:cNvPr id="4" name="Segnaposto data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C3AD8FC-EAA1-4B24-804B-21C98F7AE93D}" type="datetime1">
              <a:rPr lang="it-IT" smtClean="0"/>
              <a:t>12/06/23</a:t>
            </a:fld>
            <a:endParaRPr lang="it-IT" dirty="0"/>
          </a:p>
        </p:txBody>
      </p:sp>
      <p:sp>
        <p:nvSpPr>
          <p:cNvPr id="6" name="Segnaposto numero diapositiva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it-IT" smtClean="0"/>
              <a:pPr/>
              <a:t>‹N›</a:t>
            </a:fld>
            <a:endParaRPr lang="it-IT"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349997" y="1340768"/>
            <a:ext cx="7776864" cy="2160240"/>
          </a:xfrm>
        </p:spPr>
        <p:txBody>
          <a:bodyPr rtlCol="0"/>
          <a:lstStyle/>
          <a:p>
            <a:pPr algn="ctr"/>
            <a:r>
              <a:rPr lang="en-US" sz="3600" dirty="0"/>
              <a:t>English for Specific Purposes</a:t>
            </a:r>
            <a:br>
              <a:rPr lang="en-US" sz="3600" dirty="0"/>
            </a:br>
            <a:br>
              <a:rPr lang="en-US" sz="2400" dirty="0"/>
            </a:br>
            <a:r>
              <a:rPr lang="en-US" sz="3600" dirty="0"/>
              <a:t>(ESP)</a:t>
            </a:r>
          </a:p>
        </p:txBody>
      </p:sp>
      <p:sp>
        <p:nvSpPr>
          <p:cNvPr id="3" name="Sottotitolo 2"/>
          <p:cNvSpPr>
            <a:spLocks noGrp="1"/>
          </p:cNvSpPr>
          <p:nvPr>
            <p:ph type="subTitle" idx="1"/>
          </p:nvPr>
        </p:nvSpPr>
        <p:spPr>
          <a:xfrm>
            <a:off x="1702941" y="4077072"/>
            <a:ext cx="9143999" cy="576064"/>
          </a:xfrm>
        </p:spPr>
        <p:txBody>
          <a:bodyPr rtlCol="0">
            <a:normAutofit/>
          </a:bodyPr>
          <a:lstStyle/>
          <a:p>
            <a:pPr algn="ctr" rtl="0"/>
            <a:r>
              <a:rPr lang="en-US" sz="3200" dirty="0">
                <a:solidFill>
                  <a:schemeClr val="tx1"/>
                </a:solidFill>
                <a:latin typeface="+mj-lt"/>
                <a:ea typeface="+mj-ea"/>
                <a:cs typeface="+mj-cs"/>
              </a:rPr>
              <a:t>English for Occupational Purposes</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English</a:t>
            </a:r>
          </a:p>
        </p:txBody>
      </p:sp>
      <p:sp>
        <p:nvSpPr>
          <p:cNvPr id="3" name="Segnaposto contenuto 2"/>
          <p:cNvSpPr>
            <a:spLocks noGrp="1"/>
          </p:cNvSpPr>
          <p:nvPr>
            <p:ph idx="1"/>
          </p:nvPr>
        </p:nvSpPr>
        <p:spPr>
          <a:xfrm>
            <a:off x="1522412" y="1772816"/>
            <a:ext cx="9144000" cy="3960440"/>
          </a:xfrm>
        </p:spPr>
        <p:txBody>
          <a:bodyPr anchor="t">
            <a:normAutofit lnSpcReduction="10000"/>
          </a:bodyPr>
          <a:lstStyle/>
          <a:p>
            <a:pPr marL="0" indent="0" algn="just">
              <a:lnSpc>
                <a:spcPct val="110000"/>
              </a:lnSpc>
              <a:spcBef>
                <a:spcPts val="0"/>
              </a:spcBef>
              <a:buNone/>
            </a:pPr>
            <a:r>
              <a:rPr lang="en-US" dirty="0"/>
              <a:t>In a research paper, the author(s) present their research findings, analysis, and interpretation, supported by evidence and citations from previous research. The paper may also include tables, figures, graphs, or other visual aids to help present the data and results.</a:t>
            </a:r>
          </a:p>
          <a:p>
            <a:pPr marL="0" indent="0" algn="just">
              <a:lnSpc>
                <a:spcPct val="110000"/>
              </a:lnSpc>
              <a:spcBef>
                <a:spcPts val="0"/>
              </a:spcBef>
              <a:buNone/>
            </a:pPr>
            <a:endParaRPr lang="en-US" sz="1800" dirty="0"/>
          </a:p>
          <a:p>
            <a:pPr marL="0" indent="0" algn="just">
              <a:lnSpc>
                <a:spcPct val="110000"/>
              </a:lnSpc>
              <a:spcBef>
                <a:spcPts val="0"/>
              </a:spcBef>
              <a:buNone/>
            </a:pPr>
            <a:r>
              <a:rPr lang="en-US" dirty="0"/>
              <a:t>Research papers are often published in academic journals or presented at conferences, and are subject to peer review by other experts in the field. The purpose of a research paper is to contribute new knowledge or insights to the field, and to support the ongoing conversation and advancement of knowledge within that field.</a:t>
            </a:r>
          </a:p>
        </p:txBody>
      </p:sp>
    </p:spTree>
    <p:extLst>
      <p:ext uri="{BB962C8B-B14F-4D97-AF65-F5344CB8AC3E}">
        <p14:creationId xmlns:p14="http://schemas.microsoft.com/office/powerpoint/2010/main" val="922860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English</a:t>
            </a:r>
          </a:p>
        </p:txBody>
      </p:sp>
      <p:sp>
        <p:nvSpPr>
          <p:cNvPr id="3" name="Segnaposto contenuto 2"/>
          <p:cNvSpPr>
            <a:spLocks noGrp="1"/>
          </p:cNvSpPr>
          <p:nvPr>
            <p:ph idx="1"/>
          </p:nvPr>
        </p:nvSpPr>
        <p:spPr>
          <a:xfrm>
            <a:off x="1558924" y="1772816"/>
            <a:ext cx="9144000" cy="4267200"/>
          </a:xfrm>
        </p:spPr>
        <p:txBody>
          <a:bodyPr>
            <a:normAutofit/>
          </a:bodyPr>
          <a:lstStyle/>
          <a:p>
            <a:pPr marL="0" indent="0" algn="just">
              <a:lnSpc>
                <a:spcPct val="100000"/>
              </a:lnSpc>
              <a:spcBef>
                <a:spcPts val="0"/>
              </a:spcBef>
              <a:buNone/>
            </a:pPr>
            <a:r>
              <a:rPr lang="en-US" dirty="0"/>
              <a:t>A </a:t>
            </a:r>
            <a:r>
              <a:rPr lang="en-US" b="1" dirty="0">
                <a:solidFill>
                  <a:schemeClr val="accent2"/>
                </a:solidFill>
              </a:rPr>
              <a:t>descriptive</a:t>
            </a:r>
            <a:r>
              <a:rPr lang="en-US" dirty="0"/>
              <a:t> paper is a type of academic writing that describes a person, place, object, or event. Unlike a research paper, which presents original research and analysis, a descriptive paper focuses on providing a detailed and vivid description of a particular subject.</a:t>
            </a:r>
          </a:p>
          <a:p>
            <a:pPr marL="0" indent="0" algn="just">
              <a:lnSpc>
                <a:spcPct val="100000"/>
              </a:lnSpc>
              <a:spcBef>
                <a:spcPts val="0"/>
              </a:spcBef>
              <a:buNone/>
            </a:pPr>
            <a:endParaRPr lang="en-US" sz="1800" dirty="0"/>
          </a:p>
          <a:p>
            <a:pPr marL="0" indent="0" algn="just">
              <a:lnSpc>
                <a:spcPct val="100000"/>
              </a:lnSpc>
              <a:spcBef>
                <a:spcPts val="0"/>
              </a:spcBef>
              <a:buNone/>
            </a:pPr>
            <a:r>
              <a:rPr lang="en-US" dirty="0"/>
              <a:t>In a descriptive paper, the author uses sensory details such as sight, sound, smell, taste, and touch to create a vivid picture of the subject in the reader's mind. The author may also use literary techniques such as metaphor or personification to enhance the description and create a more engaging reading experience.</a:t>
            </a:r>
          </a:p>
        </p:txBody>
      </p:sp>
    </p:spTree>
    <p:extLst>
      <p:ext uri="{BB962C8B-B14F-4D97-AF65-F5344CB8AC3E}">
        <p14:creationId xmlns:p14="http://schemas.microsoft.com/office/powerpoint/2010/main" val="3384015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English</a:t>
            </a:r>
          </a:p>
        </p:txBody>
      </p:sp>
      <p:sp>
        <p:nvSpPr>
          <p:cNvPr id="3" name="Segnaposto contenuto 2"/>
          <p:cNvSpPr>
            <a:spLocks noGrp="1"/>
          </p:cNvSpPr>
          <p:nvPr>
            <p:ph idx="1"/>
          </p:nvPr>
        </p:nvSpPr>
        <p:spPr>
          <a:xfrm>
            <a:off x="1522414" y="1772816"/>
            <a:ext cx="9144000" cy="3972272"/>
          </a:xfrm>
        </p:spPr>
        <p:txBody>
          <a:bodyPr>
            <a:normAutofit/>
          </a:bodyPr>
          <a:lstStyle/>
          <a:p>
            <a:pPr marL="0" indent="0" algn="just">
              <a:lnSpc>
                <a:spcPct val="100000"/>
              </a:lnSpc>
              <a:spcBef>
                <a:spcPts val="0"/>
              </a:spcBef>
              <a:buNone/>
            </a:pPr>
            <a:r>
              <a:rPr lang="en-US" dirty="0"/>
              <a:t>Descriptive papers can be written in a variety of styles and formats, depending on the intended audience and purpose. </a:t>
            </a:r>
          </a:p>
          <a:p>
            <a:pPr marL="0" indent="0" algn="just">
              <a:lnSpc>
                <a:spcPct val="100000"/>
              </a:lnSpc>
              <a:spcBef>
                <a:spcPts val="0"/>
              </a:spcBef>
              <a:buNone/>
            </a:pPr>
            <a:r>
              <a:rPr lang="en-US" dirty="0"/>
              <a:t>For example, a descriptive paper about a historical monument may be written in a more formal and objective style, while a descriptive paper about a personal experience may be written in a more subjective and emotional style.</a:t>
            </a:r>
          </a:p>
          <a:p>
            <a:pPr marL="0" indent="0" algn="just">
              <a:lnSpc>
                <a:spcPct val="100000"/>
              </a:lnSpc>
              <a:spcBef>
                <a:spcPts val="0"/>
              </a:spcBef>
              <a:buNone/>
            </a:pPr>
            <a:endParaRPr lang="en-US" sz="1800" dirty="0"/>
          </a:p>
          <a:p>
            <a:pPr marL="0" indent="0" algn="just">
              <a:lnSpc>
                <a:spcPct val="100000"/>
              </a:lnSpc>
              <a:spcBef>
                <a:spcPts val="0"/>
              </a:spcBef>
              <a:buNone/>
            </a:pPr>
            <a:r>
              <a:rPr lang="en-US" dirty="0"/>
              <a:t>Overall, the goal of a descriptive paper is to provide the reader with a clear and engaging picture of the subject being described, without necessarily presenting original research or analysis.</a:t>
            </a:r>
          </a:p>
        </p:txBody>
      </p:sp>
    </p:spTree>
    <p:extLst>
      <p:ext uri="{BB962C8B-B14F-4D97-AF65-F5344CB8AC3E}">
        <p14:creationId xmlns:p14="http://schemas.microsoft.com/office/powerpoint/2010/main" val="17553623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English</a:t>
            </a:r>
          </a:p>
        </p:txBody>
      </p:sp>
      <p:sp>
        <p:nvSpPr>
          <p:cNvPr id="3" name="Segnaposto contenuto 2"/>
          <p:cNvSpPr>
            <a:spLocks noGrp="1"/>
          </p:cNvSpPr>
          <p:nvPr>
            <p:ph idx="1"/>
          </p:nvPr>
        </p:nvSpPr>
        <p:spPr>
          <a:xfrm>
            <a:off x="1522414" y="1905000"/>
            <a:ext cx="9144000" cy="4678362"/>
          </a:xfrm>
        </p:spPr>
        <p:txBody>
          <a:bodyPr>
            <a:normAutofit/>
          </a:bodyPr>
          <a:lstStyle/>
          <a:p>
            <a:pPr marL="0" indent="0" algn="just">
              <a:lnSpc>
                <a:spcPct val="100000"/>
              </a:lnSpc>
              <a:spcBef>
                <a:spcPts val="0"/>
              </a:spcBef>
              <a:buNone/>
            </a:pPr>
            <a:r>
              <a:rPr lang="en-US" dirty="0"/>
              <a:t>No matter their typology, all research papers generally deal with large quantities of data, procedures, and theoretical constructs, giving rise to the issue of how to convey in an easily  accessible and standardized way that bulk of information.</a:t>
            </a:r>
          </a:p>
          <a:p>
            <a:pPr marL="0" indent="0" algn="just">
              <a:lnSpc>
                <a:spcPct val="100000"/>
              </a:lnSpc>
              <a:spcBef>
                <a:spcPts val="0"/>
              </a:spcBef>
              <a:buNone/>
            </a:pPr>
            <a:endParaRPr lang="en-US" sz="1800" dirty="0"/>
          </a:p>
          <a:p>
            <a:pPr marL="0" indent="0" algn="just">
              <a:lnSpc>
                <a:spcPct val="100000"/>
              </a:lnSpc>
              <a:spcBef>
                <a:spcPts val="0"/>
              </a:spcBef>
              <a:buNone/>
            </a:pPr>
            <a:r>
              <a:rPr lang="en-US" dirty="0"/>
              <a:t>The </a:t>
            </a:r>
            <a:r>
              <a:rPr lang="en-US" b="1" dirty="0" err="1">
                <a:solidFill>
                  <a:schemeClr val="accent2"/>
                </a:solidFill>
              </a:rPr>
              <a:t>IMRaD</a:t>
            </a:r>
            <a:r>
              <a:rPr lang="en-US" dirty="0"/>
              <a:t> format is a solution to this problem, and the most widely used layout for organizing empirical content into paper sections.</a:t>
            </a:r>
          </a:p>
          <a:p>
            <a:pPr marL="0" indent="0" algn="just">
              <a:lnSpc>
                <a:spcPct val="100000"/>
              </a:lnSpc>
              <a:spcBef>
                <a:spcPts val="0"/>
              </a:spcBef>
              <a:buNone/>
            </a:pPr>
            <a:r>
              <a:rPr lang="en-US" dirty="0"/>
              <a:t>The term ‘</a:t>
            </a:r>
            <a:r>
              <a:rPr lang="en-US" dirty="0" err="1"/>
              <a:t>IMRaD</a:t>
            </a:r>
            <a:r>
              <a:rPr lang="en-US" dirty="0"/>
              <a:t>’ is an acronym standing for the words </a:t>
            </a:r>
            <a:r>
              <a:rPr lang="en-US" dirty="0">
                <a:solidFill>
                  <a:schemeClr val="accent2"/>
                </a:solidFill>
              </a:rPr>
              <a:t>Introduction</a:t>
            </a:r>
            <a:r>
              <a:rPr lang="en-US" dirty="0"/>
              <a:t>, </a:t>
            </a:r>
            <a:r>
              <a:rPr lang="en-US" dirty="0" err="1">
                <a:solidFill>
                  <a:schemeClr val="accent2"/>
                </a:solidFill>
              </a:rPr>
              <a:t>Mehtod</a:t>
            </a:r>
            <a:r>
              <a:rPr lang="en-US" dirty="0"/>
              <a:t>, </a:t>
            </a:r>
            <a:r>
              <a:rPr lang="en-US" dirty="0">
                <a:solidFill>
                  <a:schemeClr val="accent2"/>
                </a:solidFill>
              </a:rPr>
              <a:t>Results</a:t>
            </a:r>
            <a:r>
              <a:rPr lang="en-US" dirty="0"/>
              <a:t> </a:t>
            </a:r>
            <a:r>
              <a:rPr lang="en-US" i="1" dirty="0"/>
              <a:t>and</a:t>
            </a:r>
            <a:r>
              <a:rPr lang="en-US" dirty="0"/>
              <a:t> </a:t>
            </a:r>
            <a:r>
              <a:rPr lang="en-US" dirty="0">
                <a:solidFill>
                  <a:schemeClr val="accent2"/>
                </a:solidFill>
              </a:rPr>
              <a:t>Discussion</a:t>
            </a:r>
            <a:r>
              <a:rPr lang="en-US" dirty="0"/>
              <a:t>.</a:t>
            </a:r>
          </a:p>
          <a:p>
            <a:pPr marL="0" indent="0" algn="just">
              <a:lnSpc>
                <a:spcPct val="100000"/>
              </a:lnSpc>
              <a:spcBef>
                <a:spcPts val="0"/>
              </a:spcBef>
              <a:buNone/>
            </a:pPr>
            <a:endParaRPr lang="en-US" sz="1800" dirty="0"/>
          </a:p>
          <a:p>
            <a:pPr marL="0" indent="0" algn="just">
              <a:lnSpc>
                <a:spcPct val="100000"/>
              </a:lnSpc>
              <a:spcBef>
                <a:spcPts val="0"/>
              </a:spcBef>
              <a:buNone/>
            </a:pPr>
            <a:r>
              <a:rPr lang="en-US" dirty="0"/>
              <a:t>It refers to the way in which information should be presented in a paper.</a:t>
            </a:r>
          </a:p>
        </p:txBody>
      </p:sp>
    </p:spTree>
    <p:extLst>
      <p:ext uri="{BB962C8B-B14F-4D97-AF65-F5344CB8AC3E}">
        <p14:creationId xmlns:p14="http://schemas.microsoft.com/office/powerpoint/2010/main" val="1552249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English</a:t>
            </a:r>
          </a:p>
        </p:txBody>
      </p:sp>
      <p:sp>
        <p:nvSpPr>
          <p:cNvPr id="3" name="Segnaposto contenuto 2"/>
          <p:cNvSpPr>
            <a:spLocks noGrp="1"/>
          </p:cNvSpPr>
          <p:nvPr>
            <p:ph idx="1"/>
          </p:nvPr>
        </p:nvSpPr>
        <p:spPr/>
        <p:txBody>
          <a:bodyPr>
            <a:normAutofit/>
          </a:bodyPr>
          <a:lstStyle/>
          <a:p>
            <a:pPr marL="0" indent="0" algn="just">
              <a:lnSpc>
                <a:spcPct val="100000"/>
              </a:lnSpc>
              <a:spcBef>
                <a:spcPts val="0"/>
              </a:spcBef>
              <a:buNone/>
            </a:pPr>
            <a:r>
              <a:rPr lang="en-US" b="1" dirty="0">
                <a:solidFill>
                  <a:schemeClr val="accent2"/>
                </a:solidFill>
              </a:rPr>
              <a:t>Abstracts</a:t>
            </a:r>
          </a:p>
          <a:p>
            <a:pPr marL="0" indent="0" algn="just">
              <a:lnSpc>
                <a:spcPct val="100000"/>
              </a:lnSpc>
              <a:spcBef>
                <a:spcPts val="0"/>
              </a:spcBef>
              <a:buNone/>
            </a:pPr>
            <a:endParaRPr lang="en-US" dirty="0"/>
          </a:p>
          <a:p>
            <a:pPr marL="0" indent="0" algn="just">
              <a:lnSpc>
                <a:spcPct val="100000"/>
              </a:lnSpc>
              <a:spcBef>
                <a:spcPts val="0"/>
              </a:spcBef>
              <a:buNone/>
            </a:pPr>
            <a:r>
              <a:rPr lang="en-US" dirty="0"/>
              <a:t>All scientific papers start with a reasoned summary. That reasoned summary is known as </a:t>
            </a:r>
            <a:r>
              <a:rPr lang="en-US" i="1" dirty="0">
                <a:solidFill>
                  <a:schemeClr val="accent2"/>
                </a:solidFill>
              </a:rPr>
              <a:t>abstract</a:t>
            </a:r>
            <a:r>
              <a:rPr lang="en-US" dirty="0"/>
              <a:t>. Abstracts are documents in themselves; as a rule, readers should never need to review an entire paper in order to understand its abstract. Abstracts are </a:t>
            </a:r>
            <a:r>
              <a:rPr lang="en-US" u="sng" dirty="0"/>
              <a:t>concise</a:t>
            </a:r>
            <a:r>
              <a:rPr lang="en-US" dirty="0"/>
              <a:t> paper overviews providing explicit information on a paper’s topic, and contain </a:t>
            </a:r>
            <a:r>
              <a:rPr lang="en-US" b="1" u="sng" dirty="0"/>
              <a:t>keywords</a:t>
            </a:r>
            <a:r>
              <a:rPr lang="en-US" dirty="0"/>
              <a:t> of the larger work: the more self-contained they are, the better. Sometimes abstracts also anticipate the theses, experiments, lines of argument and conclusions contained in the body of the paper, however in an abridged and highly condensed way.</a:t>
            </a:r>
          </a:p>
        </p:txBody>
      </p:sp>
    </p:spTree>
    <p:extLst>
      <p:ext uri="{BB962C8B-B14F-4D97-AF65-F5344CB8AC3E}">
        <p14:creationId xmlns:p14="http://schemas.microsoft.com/office/powerpoint/2010/main" val="20504779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understanding</a:t>
            </a:r>
          </a:p>
        </p:txBody>
      </p:sp>
      <p:sp>
        <p:nvSpPr>
          <p:cNvPr id="3" name="Segnaposto contenuto 2"/>
          <p:cNvSpPr>
            <a:spLocks noGrp="1"/>
          </p:cNvSpPr>
          <p:nvPr>
            <p:ph idx="1"/>
          </p:nvPr>
        </p:nvSpPr>
        <p:spPr>
          <a:xfrm>
            <a:off x="1341884" y="1905000"/>
            <a:ext cx="10369152" cy="4678362"/>
          </a:xfrm>
        </p:spPr>
        <p:txBody>
          <a:bodyPr>
            <a:normAutofit/>
          </a:bodyPr>
          <a:lstStyle/>
          <a:p>
            <a:pPr marL="0" indent="0" algn="just">
              <a:lnSpc>
                <a:spcPct val="100000"/>
              </a:lnSpc>
              <a:spcBef>
                <a:spcPts val="0"/>
              </a:spcBef>
              <a:buNone/>
            </a:pPr>
            <a:r>
              <a:rPr lang="en-US" dirty="0"/>
              <a:t>The major components of scientific construction		</a:t>
            </a:r>
            <a:r>
              <a:rPr lang="en-US" b="1" dirty="0">
                <a:solidFill>
                  <a:schemeClr val="accent2"/>
                </a:solidFill>
              </a:rPr>
              <a:t>sentence connectors</a:t>
            </a:r>
            <a:r>
              <a:rPr lang="en-US" dirty="0"/>
              <a:t>. </a:t>
            </a:r>
          </a:p>
          <a:p>
            <a:pPr marL="0" indent="0" algn="just">
              <a:lnSpc>
                <a:spcPct val="100000"/>
              </a:lnSpc>
              <a:spcBef>
                <a:spcPts val="0"/>
              </a:spcBef>
              <a:buNone/>
            </a:pPr>
            <a:r>
              <a:rPr lang="en-US" dirty="0"/>
              <a:t>The backbone of both scientific understanding and academic publications.</a:t>
            </a:r>
          </a:p>
          <a:p>
            <a:pPr marL="0" indent="0" algn="just">
              <a:lnSpc>
                <a:spcPct val="100000"/>
              </a:lnSpc>
              <a:spcBef>
                <a:spcPts val="0"/>
              </a:spcBef>
              <a:buNone/>
            </a:pPr>
            <a:endParaRPr lang="en-US" sz="1800" dirty="0"/>
          </a:p>
          <a:p>
            <a:pPr marL="0" indent="0" algn="just">
              <a:lnSpc>
                <a:spcPct val="100000"/>
              </a:lnSpc>
              <a:spcBef>
                <a:spcPts val="0"/>
              </a:spcBef>
              <a:buNone/>
            </a:pPr>
            <a:r>
              <a:rPr lang="en-US" dirty="0"/>
              <a:t>Grammatical categories such as </a:t>
            </a:r>
            <a:r>
              <a:rPr lang="en-US" i="1" dirty="0" err="1"/>
              <a:t>conjuntions</a:t>
            </a:r>
            <a:r>
              <a:rPr lang="en-US" dirty="0"/>
              <a:t>, </a:t>
            </a:r>
            <a:r>
              <a:rPr lang="en-US" i="1" dirty="0"/>
              <a:t>adverbs</a:t>
            </a:r>
            <a:r>
              <a:rPr lang="en-US" dirty="0"/>
              <a:t> and </a:t>
            </a:r>
            <a:r>
              <a:rPr lang="en-US" i="1" dirty="0"/>
              <a:t>phrases</a:t>
            </a:r>
            <a:r>
              <a:rPr lang="en-US" dirty="0"/>
              <a:t> serve a precise function: they link one or more linguistic units together:</a:t>
            </a:r>
          </a:p>
          <a:p>
            <a:pPr marL="0" indent="0" algn="just">
              <a:lnSpc>
                <a:spcPct val="100000"/>
              </a:lnSpc>
              <a:spcBef>
                <a:spcPts val="0"/>
              </a:spcBef>
              <a:buNone/>
            </a:pPr>
            <a:endParaRPr lang="en-US" sz="1800" dirty="0"/>
          </a:p>
          <a:p>
            <a:pPr algn="just">
              <a:lnSpc>
                <a:spcPct val="100000"/>
              </a:lnSpc>
              <a:spcBef>
                <a:spcPts val="0"/>
              </a:spcBef>
              <a:buFont typeface="Wingdings" panose="05000000000000000000" pitchFamily="2" charset="2"/>
              <a:buChar char="§"/>
            </a:pPr>
            <a:r>
              <a:rPr lang="en-US" i="1" dirty="0" err="1"/>
              <a:t>Conjuntions</a:t>
            </a:r>
            <a:r>
              <a:rPr lang="en-US" dirty="0"/>
              <a:t>: for, and, or, nor, but, so, yet, because, although, despite, even though, while, whereas, whenever […]</a:t>
            </a:r>
          </a:p>
          <a:p>
            <a:pPr algn="just">
              <a:lnSpc>
                <a:spcPct val="100000"/>
              </a:lnSpc>
              <a:spcBef>
                <a:spcPts val="0"/>
              </a:spcBef>
              <a:buFont typeface="Wingdings" panose="05000000000000000000" pitchFamily="2" charset="2"/>
              <a:buChar char="§"/>
            </a:pPr>
            <a:r>
              <a:rPr lang="en-US" i="1" dirty="0"/>
              <a:t>Adverbs</a:t>
            </a:r>
            <a:r>
              <a:rPr lang="en-US" dirty="0"/>
              <a:t>: always, sometimes, before, after, usually, never, arguably, likewise, </a:t>
            </a:r>
            <a:r>
              <a:rPr lang="en-US" dirty="0" err="1"/>
              <a:t>similarily</a:t>
            </a:r>
            <a:r>
              <a:rPr lang="en-US" dirty="0"/>
              <a:t>, hence, therefore, nevertheless […]</a:t>
            </a:r>
          </a:p>
          <a:p>
            <a:pPr algn="just">
              <a:lnSpc>
                <a:spcPct val="100000"/>
              </a:lnSpc>
              <a:spcBef>
                <a:spcPts val="0"/>
              </a:spcBef>
              <a:buFont typeface="Wingdings" panose="05000000000000000000" pitchFamily="2" charset="2"/>
              <a:buChar char="§"/>
            </a:pPr>
            <a:r>
              <a:rPr lang="en-US" i="1" dirty="0"/>
              <a:t>Phrases</a:t>
            </a:r>
            <a:r>
              <a:rPr lang="en-US" dirty="0"/>
              <a:t>: according to the theory, on the contrary, to sum up, in other words, unlike many other </a:t>
            </a:r>
            <a:r>
              <a:rPr lang="en-US" dirty="0" err="1"/>
              <a:t>resesarchers</a:t>
            </a:r>
            <a:r>
              <a:rPr lang="en-US" dirty="0"/>
              <a:t>... […]</a:t>
            </a:r>
          </a:p>
          <a:p>
            <a:pPr marL="0" indent="0" algn="just">
              <a:lnSpc>
                <a:spcPct val="100000"/>
              </a:lnSpc>
              <a:spcBef>
                <a:spcPts val="0"/>
              </a:spcBef>
              <a:buNone/>
            </a:pPr>
            <a:endParaRPr lang="en-US" dirty="0"/>
          </a:p>
        </p:txBody>
      </p:sp>
      <p:sp>
        <p:nvSpPr>
          <p:cNvPr id="4" name="Freccia destra con strisce 3">
            <a:extLst>
              <a:ext uri="{FF2B5EF4-FFF2-40B4-BE49-F238E27FC236}">
                <a16:creationId xmlns:a16="http://schemas.microsoft.com/office/drawing/2014/main" id="{F8794423-45B6-3650-5C92-8BC9EFC8E02A}"/>
              </a:ext>
            </a:extLst>
          </p:cNvPr>
          <p:cNvSpPr/>
          <p:nvPr/>
        </p:nvSpPr>
        <p:spPr>
          <a:xfrm>
            <a:off x="7894652" y="2060848"/>
            <a:ext cx="360000" cy="180000"/>
          </a:xfrm>
          <a:prstGeom prst="stripedRightArrow">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82821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understanding</a:t>
            </a:r>
          </a:p>
        </p:txBody>
      </p:sp>
      <p:sp>
        <p:nvSpPr>
          <p:cNvPr id="3" name="Segnaposto contenuto 2"/>
          <p:cNvSpPr>
            <a:spLocks noGrp="1"/>
          </p:cNvSpPr>
          <p:nvPr>
            <p:ph idx="1"/>
          </p:nvPr>
        </p:nvSpPr>
        <p:spPr/>
        <p:txBody>
          <a:bodyPr>
            <a:normAutofit/>
          </a:bodyPr>
          <a:lstStyle/>
          <a:p>
            <a:pPr marL="0" indent="0" algn="just">
              <a:lnSpc>
                <a:spcPct val="100000"/>
              </a:lnSpc>
              <a:spcBef>
                <a:spcPts val="0"/>
              </a:spcBef>
              <a:buNone/>
            </a:pPr>
            <a:r>
              <a:rPr lang="en-US" dirty="0"/>
              <a:t>Sentence connectors, therefore, serve a precise communication function: </a:t>
            </a:r>
            <a:r>
              <a:rPr lang="en-US" b="1" dirty="0"/>
              <a:t>they mirror </a:t>
            </a:r>
            <a:r>
              <a:rPr lang="en-US" b="1" u="sng" dirty="0"/>
              <a:t>logical relations</a:t>
            </a:r>
            <a:r>
              <a:rPr lang="en-US" b="1" dirty="0"/>
              <a:t> holding among and between ideas</a:t>
            </a:r>
            <a:r>
              <a:rPr lang="en-US" dirty="0"/>
              <a:t>. This is their function in discourse.</a:t>
            </a:r>
          </a:p>
          <a:p>
            <a:pPr marL="0" indent="0" algn="just">
              <a:lnSpc>
                <a:spcPct val="100000"/>
              </a:lnSpc>
              <a:spcBef>
                <a:spcPts val="0"/>
              </a:spcBef>
              <a:buNone/>
            </a:pPr>
            <a:r>
              <a:rPr lang="en-US" dirty="0"/>
              <a:t>Sentence connectors are </a:t>
            </a:r>
            <a:r>
              <a:rPr lang="en-US" dirty="0" err="1"/>
              <a:t>conjuctions</a:t>
            </a:r>
            <a:r>
              <a:rPr lang="en-US" dirty="0"/>
              <a:t>, adverbs and phrases used to </a:t>
            </a:r>
            <a:r>
              <a:rPr lang="en-US" u="sng" dirty="0"/>
              <a:t>logically</a:t>
            </a:r>
            <a:r>
              <a:rPr lang="en-US" dirty="0"/>
              <a:t> join some expressions in a text.</a:t>
            </a:r>
          </a:p>
          <a:p>
            <a:pPr marL="0" indent="0" algn="just">
              <a:lnSpc>
                <a:spcPct val="100000"/>
              </a:lnSpc>
              <a:spcBef>
                <a:spcPts val="0"/>
              </a:spcBef>
              <a:buNone/>
            </a:pPr>
            <a:r>
              <a:rPr lang="en-US" dirty="0"/>
              <a:t>They help writers to convey their thoughts and reasoning on a </a:t>
            </a:r>
            <a:r>
              <a:rPr lang="en-US" dirty="0" err="1"/>
              <a:t>particularr</a:t>
            </a:r>
            <a:r>
              <a:rPr lang="en-US" dirty="0"/>
              <a:t> topic – they are </a:t>
            </a:r>
            <a:r>
              <a:rPr lang="en-US" b="1" dirty="0">
                <a:solidFill>
                  <a:schemeClr val="accent2"/>
                </a:solidFill>
              </a:rPr>
              <a:t>discourse markers</a:t>
            </a:r>
            <a:r>
              <a:rPr lang="en-US" dirty="0"/>
              <a:t>.</a:t>
            </a:r>
          </a:p>
          <a:p>
            <a:pPr marL="0" indent="0" algn="just">
              <a:lnSpc>
                <a:spcPct val="100000"/>
              </a:lnSpc>
              <a:spcBef>
                <a:spcPts val="0"/>
              </a:spcBef>
              <a:buNone/>
            </a:pPr>
            <a:endParaRPr lang="en-US" dirty="0"/>
          </a:p>
          <a:p>
            <a:pPr marL="0" indent="0" algn="just">
              <a:lnSpc>
                <a:spcPct val="100000"/>
              </a:lnSpc>
              <a:spcBef>
                <a:spcPts val="0"/>
              </a:spcBef>
              <a:buNone/>
            </a:pPr>
            <a:r>
              <a:rPr lang="en-US" dirty="0"/>
              <a:t>Reading scientific texts is not comparable to reading poetry – in science, what really matters is logical relations among words, thoughts and facts.</a:t>
            </a:r>
          </a:p>
        </p:txBody>
      </p:sp>
    </p:spTree>
    <p:extLst>
      <p:ext uri="{BB962C8B-B14F-4D97-AF65-F5344CB8AC3E}">
        <p14:creationId xmlns:p14="http://schemas.microsoft.com/office/powerpoint/2010/main" val="1725101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understanding</a:t>
            </a:r>
          </a:p>
        </p:txBody>
      </p:sp>
      <p:sp>
        <p:nvSpPr>
          <p:cNvPr id="3" name="Segnaposto contenuto 2"/>
          <p:cNvSpPr>
            <a:spLocks noGrp="1"/>
          </p:cNvSpPr>
          <p:nvPr>
            <p:ph idx="1"/>
          </p:nvPr>
        </p:nvSpPr>
        <p:spPr>
          <a:xfrm>
            <a:off x="1413892" y="1772816"/>
            <a:ext cx="9865096" cy="4810546"/>
          </a:xfrm>
        </p:spPr>
        <p:txBody>
          <a:bodyPr>
            <a:normAutofit lnSpcReduction="10000"/>
          </a:bodyPr>
          <a:lstStyle/>
          <a:p>
            <a:pPr marL="0" indent="0" algn="just">
              <a:lnSpc>
                <a:spcPct val="100000"/>
              </a:lnSpc>
              <a:spcBef>
                <a:spcPts val="0"/>
              </a:spcBef>
              <a:buNone/>
            </a:pPr>
            <a:r>
              <a:rPr lang="en-US" dirty="0"/>
              <a:t>A paper is divided into </a:t>
            </a:r>
            <a:r>
              <a:rPr lang="en-US" b="1" u="sng" dirty="0">
                <a:solidFill>
                  <a:schemeClr val="accent2"/>
                </a:solidFill>
              </a:rPr>
              <a:t>paragraphs</a:t>
            </a:r>
            <a:r>
              <a:rPr lang="en-US" dirty="0"/>
              <a:t>, and thus it is a chain of paragraphs.</a:t>
            </a:r>
          </a:p>
          <a:p>
            <a:pPr marL="0" indent="0" algn="just">
              <a:lnSpc>
                <a:spcPct val="100000"/>
              </a:lnSpc>
              <a:spcBef>
                <a:spcPts val="0"/>
              </a:spcBef>
              <a:buNone/>
            </a:pPr>
            <a:r>
              <a:rPr lang="en-US" dirty="0"/>
              <a:t>A paragraph can accomplish several different actions, such as describing an experimental method, arguing a theory, explaining cause-effect relationships. It generally focuses on something, or has a </a:t>
            </a:r>
            <a:r>
              <a:rPr lang="en-US" b="1" u="sng" dirty="0"/>
              <a:t>topic</a:t>
            </a:r>
            <a:r>
              <a:rPr lang="en-US" dirty="0"/>
              <a:t>. Paragraphs must develop their topic in a logical, coherent way. Often a paragraph will clearly state its purpose within the </a:t>
            </a:r>
            <a:r>
              <a:rPr lang="en-US" b="1" u="sng" dirty="0"/>
              <a:t>first sentence</a:t>
            </a:r>
            <a:r>
              <a:rPr lang="en-US" dirty="0"/>
              <a:t>, bringing into focus its key concepts and how they will be discussed.</a:t>
            </a:r>
          </a:p>
          <a:p>
            <a:pPr marL="0" indent="0" algn="just">
              <a:lnSpc>
                <a:spcPct val="100000"/>
              </a:lnSpc>
              <a:spcBef>
                <a:spcPts val="0"/>
              </a:spcBef>
              <a:buNone/>
            </a:pPr>
            <a:endParaRPr lang="en-US" dirty="0"/>
          </a:p>
          <a:p>
            <a:pPr marL="0" indent="0" algn="just">
              <a:lnSpc>
                <a:spcPct val="100000"/>
              </a:lnSpc>
              <a:spcBef>
                <a:spcPts val="0"/>
              </a:spcBef>
              <a:buNone/>
            </a:pPr>
            <a:r>
              <a:rPr lang="en-US" dirty="0"/>
              <a:t>Experienced academic readers  are capable of grasping the meaning of entire paragraphs simply by identifying their topic sentences. Active academic readers can read quickly because they are skilled in perceiving paragraph content, while skimming through pages, thus increasing their reading speed. Such and ability can help them retain only the most relevant information and omit everything else.</a:t>
            </a:r>
          </a:p>
        </p:txBody>
      </p:sp>
    </p:spTree>
    <p:extLst>
      <p:ext uri="{BB962C8B-B14F-4D97-AF65-F5344CB8AC3E}">
        <p14:creationId xmlns:p14="http://schemas.microsoft.com/office/powerpoint/2010/main" val="139103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writing</a:t>
            </a:r>
          </a:p>
        </p:txBody>
      </p:sp>
      <p:sp>
        <p:nvSpPr>
          <p:cNvPr id="3" name="Segnaposto contenuto 2"/>
          <p:cNvSpPr>
            <a:spLocks noGrp="1"/>
          </p:cNvSpPr>
          <p:nvPr>
            <p:ph idx="1"/>
          </p:nvPr>
        </p:nvSpPr>
        <p:spPr>
          <a:xfrm>
            <a:off x="1413892" y="1700808"/>
            <a:ext cx="9972598" cy="5040560"/>
          </a:xfrm>
        </p:spPr>
        <p:txBody>
          <a:bodyPr>
            <a:normAutofit lnSpcReduction="10000"/>
          </a:bodyPr>
          <a:lstStyle/>
          <a:p>
            <a:pPr marL="0" indent="0" algn="just">
              <a:lnSpc>
                <a:spcPct val="100000"/>
              </a:lnSpc>
              <a:spcBef>
                <a:spcPts val="0"/>
              </a:spcBef>
              <a:buNone/>
            </a:pPr>
            <a:r>
              <a:rPr lang="en-US" dirty="0"/>
              <a:t>Verbs describe actions and events, with their role being to explicate that particular action and/or event in question, and to point out </a:t>
            </a:r>
            <a:r>
              <a:rPr lang="en-US" b="1" u="sng" dirty="0"/>
              <a:t>when</a:t>
            </a:r>
            <a:r>
              <a:rPr lang="en-US" dirty="0"/>
              <a:t> – along the timeline – they occur.</a:t>
            </a:r>
          </a:p>
          <a:p>
            <a:pPr marL="0" indent="0" algn="just">
              <a:lnSpc>
                <a:spcPct val="100000"/>
              </a:lnSpc>
              <a:spcBef>
                <a:spcPts val="0"/>
              </a:spcBef>
              <a:buNone/>
            </a:pPr>
            <a:r>
              <a:rPr lang="en-US" dirty="0"/>
              <a:t>Verbs convey </a:t>
            </a:r>
            <a:r>
              <a:rPr lang="en-US" dirty="0">
                <a:solidFill>
                  <a:schemeClr val="accent2"/>
                </a:solidFill>
              </a:rPr>
              <a:t>time</a:t>
            </a:r>
            <a:r>
              <a:rPr lang="en-US" dirty="0"/>
              <a:t> and </a:t>
            </a:r>
            <a:r>
              <a:rPr lang="en-US" dirty="0">
                <a:solidFill>
                  <a:schemeClr val="accent2"/>
                </a:solidFill>
              </a:rPr>
              <a:t>content</a:t>
            </a:r>
            <a:r>
              <a:rPr lang="en-US" dirty="0"/>
              <a:t> information.</a:t>
            </a:r>
          </a:p>
          <a:p>
            <a:pPr marL="0" indent="0" algn="just">
              <a:lnSpc>
                <a:spcPct val="100000"/>
              </a:lnSpc>
              <a:spcBef>
                <a:spcPts val="0"/>
              </a:spcBef>
              <a:buNone/>
            </a:pPr>
            <a:endParaRPr lang="en-US" sz="1700" dirty="0"/>
          </a:p>
          <a:p>
            <a:pPr marL="0" indent="0" algn="just">
              <a:lnSpc>
                <a:spcPct val="100000"/>
              </a:lnSpc>
              <a:spcBef>
                <a:spcPts val="0"/>
              </a:spcBef>
              <a:buNone/>
            </a:pPr>
            <a:r>
              <a:rPr lang="en-US" dirty="0"/>
              <a:t>Typically, academic writers make extensive use of </a:t>
            </a:r>
            <a:r>
              <a:rPr lang="en-US" u="sng" dirty="0"/>
              <a:t>nouns</a:t>
            </a:r>
            <a:r>
              <a:rPr lang="en-US" dirty="0"/>
              <a:t> specifying action verbs, and Italian writers tend to share this inclination towards this grammar structure. However, this can have a negative impact on reading speed, because sentences become longer and less coherent.</a:t>
            </a:r>
          </a:p>
          <a:p>
            <a:pPr marL="0" indent="0" algn="just">
              <a:lnSpc>
                <a:spcPct val="100000"/>
              </a:lnSpc>
              <a:spcBef>
                <a:spcPts val="0"/>
              </a:spcBef>
              <a:buNone/>
            </a:pPr>
            <a:r>
              <a:rPr lang="en-US" dirty="0"/>
              <a:t>Due to the massive amount of information one has to handle, it appears academic writers would benefit from a focus on reading simplicity, therefore wording their thoughts accordingly, i.e. by expressing specific actions with specific action </a:t>
            </a:r>
            <a:r>
              <a:rPr lang="en-US" u="sng" dirty="0"/>
              <a:t>verbs</a:t>
            </a:r>
            <a:r>
              <a:rPr lang="en-US" dirty="0"/>
              <a:t>, and avoid using nouns.</a:t>
            </a:r>
          </a:p>
          <a:p>
            <a:pPr marL="0" indent="0" algn="just">
              <a:lnSpc>
                <a:spcPct val="100000"/>
              </a:lnSpc>
              <a:spcBef>
                <a:spcPts val="0"/>
              </a:spcBef>
              <a:buNone/>
            </a:pPr>
            <a:r>
              <a:rPr lang="en-US" dirty="0"/>
              <a:t>This is the most incisive, explicit, and effective way to properly communicate in Scientific English.</a:t>
            </a:r>
          </a:p>
        </p:txBody>
      </p:sp>
    </p:spTree>
    <p:extLst>
      <p:ext uri="{BB962C8B-B14F-4D97-AF65-F5344CB8AC3E}">
        <p14:creationId xmlns:p14="http://schemas.microsoft.com/office/powerpoint/2010/main" val="919955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writing</a:t>
            </a:r>
          </a:p>
        </p:txBody>
      </p:sp>
      <p:sp>
        <p:nvSpPr>
          <p:cNvPr id="3" name="Segnaposto contenuto 2"/>
          <p:cNvSpPr>
            <a:spLocks noGrp="1"/>
          </p:cNvSpPr>
          <p:nvPr>
            <p:ph idx="1"/>
          </p:nvPr>
        </p:nvSpPr>
        <p:spPr>
          <a:xfrm>
            <a:off x="1522414" y="1905000"/>
            <a:ext cx="9612558" cy="4548336"/>
          </a:xfrm>
        </p:spPr>
        <p:txBody>
          <a:bodyPr>
            <a:normAutofit lnSpcReduction="10000"/>
          </a:bodyPr>
          <a:lstStyle/>
          <a:p>
            <a:pPr marL="0" indent="0" algn="just">
              <a:lnSpc>
                <a:spcPct val="100000"/>
              </a:lnSpc>
              <a:spcBef>
                <a:spcPts val="0"/>
              </a:spcBef>
              <a:buNone/>
            </a:pPr>
            <a:r>
              <a:rPr lang="en-US" dirty="0"/>
              <a:t>When considering academic English, it might be pertinent and even convenient to notice that </a:t>
            </a:r>
            <a:r>
              <a:rPr lang="en-US" u="sng" dirty="0"/>
              <a:t>verb tenses vary according to paper sections</a:t>
            </a:r>
            <a:r>
              <a:rPr lang="en-US" dirty="0"/>
              <a:t>.</a:t>
            </a:r>
          </a:p>
          <a:p>
            <a:pPr marL="0" indent="0" algn="just">
              <a:lnSpc>
                <a:spcPct val="100000"/>
              </a:lnSpc>
              <a:spcBef>
                <a:spcPts val="0"/>
              </a:spcBef>
              <a:buNone/>
            </a:pPr>
            <a:endParaRPr lang="en-US" sz="1600" dirty="0"/>
          </a:p>
          <a:p>
            <a:pPr marL="0" indent="0" algn="just">
              <a:lnSpc>
                <a:spcPct val="100000"/>
              </a:lnSpc>
              <a:spcBef>
                <a:spcPts val="0"/>
              </a:spcBef>
              <a:buNone/>
            </a:pPr>
            <a:r>
              <a:rPr lang="en-US" dirty="0"/>
              <a:t>The reason for this is that paper sections express different categories of information, such as background knowledge, aims, methodological information, assumptions, laws, findings.</a:t>
            </a:r>
          </a:p>
          <a:p>
            <a:pPr marL="0" indent="0" algn="just">
              <a:lnSpc>
                <a:spcPct val="100000"/>
              </a:lnSpc>
              <a:spcBef>
                <a:spcPts val="0"/>
              </a:spcBef>
              <a:buNone/>
            </a:pPr>
            <a:endParaRPr lang="en-US" sz="1600" dirty="0"/>
          </a:p>
          <a:p>
            <a:pPr marL="0" indent="0" algn="just">
              <a:lnSpc>
                <a:spcPct val="100000"/>
              </a:lnSpc>
              <a:spcBef>
                <a:spcPts val="0"/>
              </a:spcBef>
              <a:buNone/>
            </a:pPr>
            <a:r>
              <a:rPr lang="en-US" dirty="0"/>
              <a:t>Tense changing occurs according to paper sections precisely because data sets and action types also change across those sections.</a:t>
            </a:r>
          </a:p>
          <a:p>
            <a:pPr marL="0" indent="0" algn="just">
              <a:lnSpc>
                <a:spcPct val="100000"/>
              </a:lnSpc>
              <a:spcBef>
                <a:spcPts val="0"/>
              </a:spcBef>
              <a:buNone/>
            </a:pPr>
            <a:endParaRPr lang="en-US" sz="1600" dirty="0"/>
          </a:p>
          <a:p>
            <a:pPr marL="0" indent="0" algn="just">
              <a:lnSpc>
                <a:spcPct val="100000"/>
              </a:lnSpc>
              <a:spcBef>
                <a:spcPts val="0"/>
              </a:spcBef>
              <a:buNone/>
            </a:pPr>
            <a:r>
              <a:rPr lang="en-US" dirty="0"/>
              <a:t>Such a variance can be adapted into the </a:t>
            </a:r>
            <a:r>
              <a:rPr lang="en-US" i="1" dirty="0" err="1"/>
              <a:t>IMRaD</a:t>
            </a:r>
            <a:r>
              <a:rPr lang="en-US" dirty="0"/>
              <a:t> format, and structured into a </a:t>
            </a:r>
            <a:r>
              <a:rPr lang="en-US" b="1" dirty="0"/>
              <a:t>verb tens pattern </a:t>
            </a:r>
            <a:r>
              <a:rPr lang="en-US" dirty="0"/>
              <a:t>that university students and academics might follow and conform to when writing abstracts as well as any papers they might undertake:</a:t>
            </a:r>
          </a:p>
        </p:txBody>
      </p:sp>
    </p:spTree>
    <p:extLst>
      <p:ext uri="{BB962C8B-B14F-4D97-AF65-F5344CB8AC3E}">
        <p14:creationId xmlns:p14="http://schemas.microsoft.com/office/powerpoint/2010/main" val="657411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a:xfrm>
            <a:off x="1629916" y="274638"/>
            <a:ext cx="9036496" cy="1020762"/>
          </a:xfrm>
        </p:spPr>
        <p:txBody>
          <a:bodyPr rtlCol="0"/>
          <a:lstStyle/>
          <a:p>
            <a:pPr rtl="0"/>
            <a:r>
              <a:rPr lang="it-IT" dirty="0"/>
              <a:t>ESP</a:t>
            </a:r>
          </a:p>
        </p:txBody>
      </p:sp>
      <p:sp>
        <p:nvSpPr>
          <p:cNvPr id="14" name="Segnaposto contenuto 13"/>
          <p:cNvSpPr>
            <a:spLocks noGrp="1"/>
          </p:cNvSpPr>
          <p:nvPr>
            <p:ph idx="1"/>
          </p:nvPr>
        </p:nvSpPr>
        <p:spPr>
          <a:xfrm>
            <a:off x="1701924" y="1628800"/>
            <a:ext cx="9144000" cy="4968552"/>
          </a:xfrm>
        </p:spPr>
        <p:txBody>
          <a:bodyPr rtlCol="0">
            <a:normAutofit lnSpcReduction="10000"/>
          </a:bodyPr>
          <a:lstStyle/>
          <a:p>
            <a:pPr marL="0" indent="0" algn="just">
              <a:lnSpc>
                <a:spcPct val="114000"/>
              </a:lnSpc>
              <a:spcBef>
                <a:spcPts val="0"/>
              </a:spcBef>
              <a:buNone/>
            </a:pPr>
            <a:r>
              <a:rPr lang="en-US" i="1" dirty="0">
                <a:solidFill>
                  <a:schemeClr val="accent2"/>
                </a:solidFill>
              </a:rPr>
              <a:t>English for Specific Purposes</a:t>
            </a:r>
            <a:r>
              <a:rPr lang="en-US" dirty="0"/>
              <a:t> (ESP) is a learner-centered approach to teaching English as an additional language, which focuses on developing communicative competence in a specific discipline.</a:t>
            </a:r>
          </a:p>
          <a:p>
            <a:pPr marL="0" indent="0" algn="just">
              <a:lnSpc>
                <a:spcPct val="114000"/>
              </a:lnSpc>
              <a:spcBef>
                <a:spcPts val="0"/>
              </a:spcBef>
              <a:buNone/>
            </a:pPr>
            <a:r>
              <a:rPr lang="en-US" dirty="0"/>
              <a:t>ESP is ESL (English as a Second Language) instruction for a particular speech community, occupational field, or workplace situation. The basis of ESP is the teaching of language using content or subject matter.</a:t>
            </a:r>
            <a:endParaRPr lang="en-US" i="1" dirty="0">
              <a:solidFill>
                <a:schemeClr val="accent2"/>
              </a:solidFill>
            </a:endParaRPr>
          </a:p>
          <a:p>
            <a:pPr marL="0" indent="0" algn="just">
              <a:lnSpc>
                <a:spcPct val="114000"/>
              </a:lnSpc>
              <a:spcBef>
                <a:spcPts val="0"/>
              </a:spcBef>
              <a:buNone/>
            </a:pPr>
            <a:endParaRPr lang="en-US" dirty="0"/>
          </a:p>
          <a:p>
            <a:pPr marL="0" indent="0" algn="just">
              <a:lnSpc>
                <a:spcPct val="114000"/>
              </a:lnSpc>
              <a:spcBef>
                <a:spcPts val="0"/>
              </a:spcBef>
              <a:buNone/>
            </a:pPr>
            <a:r>
              <a:rPr lang="en-US" i="1" dirty="0">
                <a:solidFill>
                  <a:schemeClr val="accent2"/>
                </a:solidFill>
              </a:rPr>
              <a:t>English for Occupational Purposes</a:t>
            </a:r>
            <a:r>
              <a:rPr lang="en-US" dirty="0"/>
              <a:t> is a branch of ESP and covers situations in which learners are studying English for </a:t>
            </a:r>
            <a:r>
              <a:rPr lang="en-US" u="sng" dirty="0"/>
              <a:t>work-related reasons</a:t>
            </a:r>
            <a:r>
              <a:rPr lang="en-US" dirty="0"/>
              <a:t>, therefore based on an analysis of their </a:t>
            </a:r>
            <a:r>
              <a:rPr lang="en-US" u="sng" dirty="0"/>
              <a:t>specific communicative needs in their work</a:t>
            </a:r>
            <a:r>
              <a:rPr lang="en-US" dirty="0"/>
              <a:t>.</a:t>
            </a:r>
            <a:endParaRPr lang="it-IT" dirty="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writing</a:t>
            </a:r>
          </a:p>
        </p:txBody>
      </p:sp>
      <p:pic>
        <p:nvPicPr>
          <p:cNvPr id="5" name="Segnaposto contenuto 4">
            <a:extLst>
              <a:ext uri="{FF2B5EF4-FFF2-40B4-BE49-F238E27FC236}">
                <a16:creationId xmlns:a16="http://schemas.microsoft.com/office/drawing/2014/main" id="{E04D48E6-3549-0BF2-5835-0C216B095E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6020" y="1628775"/>
            <a:ext cx="7560840" cy="5040313"/>
          </a:xfrm>
        </p:spPr>
      </p:pic>
    </p:spTree>
    <p:extLst>
      <p:ext uri="{BB962C8B-B14F-4D97-AF65-F5344CB8AC3E}">
        <p14:creationId xmlns:p14="http://schemas.microsoft.com/office/powerpoint/2010/main" val="1394685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writing</a:t>
            </a:r>
          </a:p>
        </p:txBody>
      </p:sp>
      <p:pic>
        <p:nvPicPr>
          <p:cNvPr id="7" name="Segnaposto contenuto 6">
            <a:extLst>
              <a:ext uri="{FF2B5EF4-FFF2-40B4-BE49-F238E27FC236}">
                <a16:creationId xmlns:a16="http://schemas.microsoft.com/office/drawing/2014/main" id="{956D45F8-5ED7-D54D-F7E2-A405761785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22004" y="1988840"/>
            <a:ext cx="7704856" cy="3096344"/>
          </a:xfrm>
        </p:spPr>
      </p:pic>
    </p:spTree>
    <p:extLst>
      <p:ext uri="{BB962C8B-B14F-4D97-AF65-F5344CB8AC3E}">
        <p14:creationId xmlns:p14="http://schemas.microsoft.com/office/powerpoint/2010/main" val="1926927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2414" y="692696"/>
            <a:ext cx="9143998" cy="602704"/>
          </a:xfrm>
        </p:spPr>
        <p:txBody>
          <a:bodyPr rtlCol="0" anchor="ctr"/>
          <a:lstStyle/>
          <a:p>
            <a:pPr algn="ctr" rtl="0"/>
            <a:r>
              <a:rPr lang="it-IT" sz="3200" dirty="0"/>
              <a:t>Key </a:t>
            </a:r>
            <a:r>
              <a:rPr lang="en-US" sz="3200" dirty="0"/>
              <a:t>terms</a:t>
            </a:r>
            <a:r>
              <a:rPr lang="it-IT" sz="3200" dirty="0"/>
              <a:t> for </a:t>
            </a:r>
            <a:r>
              <a:rPr lang="en-US" sz="3200" dirty="0"/>
              <a:t>language ability</a:t>
            </a:r>
            <a:endParaRPr lang="en-US" dirty="0"/>
          </a:p>
        </p:txBody>
      </p:sp>
      <p:sp>
        <p:nvSpPr>
          <p:cNvPr id="3" name="Segnaposto testo 2">
            <a:extLst>
              <a:ext uri="{FF2B5EF4-FFF2-40B4-BE49-F238E27FC236}">
                <a16:creationId xmlns:a16="http://schemas.microsoft.com/office/drawing/2014/main" id="{2F1091F8-865F-0784-0817-DFE774B966A3}"/>
              </a:ext>
            </a:extLst>
          </p:cNvPr>
          <p:cNvSpPr txBox="1">
            <a:spLocks/>
          </p:cNvSpPr>
          <p:nvPr/>
        </p:nvSpPr>
        <p:spPr>
          <a:xfrm>
            <a:off x="1557908" y="1628800"/>
            <a:ext cx="9612560" cy="4824536"/>
          </a:xfrm>
          <a:prstGeom prst="rect">
            <a:avLst/>
          </a:prstGeom>
        </p:spPr>
        <p:txBody>
          <a:bodyPr rtlCol="0">
            <a:noAutofit/>
          </a:bodyPr>
          <a:lst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a:lstStyle>
          <a:p>
            <a:pPr marL="0" indent="0" algn="just">
              <a:lnSpc>
                <a:spcPct val="120000"/>
              </a:lnSpc>
              <a:spcBef>
                <a:spcPts val="0"/>
              </a:spcBef>
              <a:buNone/>
            </a:pPr>
            <a:r>
              <a:rPr lang="en-US" sz="2000" b="1" dirty="0">
                <a:solidFill>
                  <a:schemeClr val="accent2"/>
                </a:solidFill>
              </a:rPr>
              <a:t>Proficiency</a:t>
            </a:r>
            <a:r>
              <a:rPr lang="en-US" sz="2000" dirty="0"/>
              <a:t>	Ability to think in the language, voice opinions and ideas, extrapolate, 			put voice to humor, no hesitation in communication, possession of 			decision-making skills, ability to use synonyms with competency.</a:t>
            </a:r>
          </a:p>
          <a:p>
            <a:pPr marL="0" indent="0" algn="just">
              <a:lnSpc>
                <a:spcPct val="120000"/>
              </a:lnSpc>
              <a:spcBef>
                <a:spcPts val="0"/>
              </a:spcBef>
              <a:buNone/>
            </a:pPr>
            <a:endParaRPr lang="en-US" sz="2000" dirty="0"/>
          </a:p>
          <a:p>
            <a:pPr marL="0" indent="0" algn="just">
              <a:lnSpc>
                <a:spcPct val="120000"/>
              </a:lnSpc>
              <a:spcBef>
                <a:spcPts val="0"/>
              </a:spcBef>
              <a:buNone/>
            </a:pPr>
            <a:r>
              <a:rPr lang="en-US" sz="2000" b="1" dirty="0">
                <a:solidFill>
                  <a:schemeClr val="accent2"/>
                </a:solidFill>
              </a:rPr>
              <a:t>Fluency</a:t>
            </a:r>
            <a:r>
              <a:rPr lang="en-US" sz="2000" dirty="0"/>
              <a:t>		Ability to communicate orally in the language with little hesitation or 			need for translation before speaking, yet less able to engage in complex 		discussions or utilize advanced or technical vocabulary.</a:t>
            </a:r>
          </a:p>
          <a:p>
            <a:pPr marL="0" indent="0" algn="just">
              <a:lnSpc>
                <a:spcPct val="120000"/>
              </a:lnSpc>
              <a:spcBef>
                <a:spcPts val="0"/>
              </a:spcBef>
              <a:buNone/>
            </a:pPr>
            <a:r>
              <a:rPr lang="en-US" sz="2000" dirty="0"/>
              <a:t>		May face challenges with listening, reading and/or writing.</a:t>
            </a:r>
          </a:p>
          <a:p>
            <a:pPr marL="0" indent="0" algn="just">
              <a:lnSpc>
                <a:spcPct val="120000"/>
              </a:lnSpc>
              <a:spcBef>
                <a:spcPts val="0"/>
              </a:spcBef>
              <a:buNone/>
            </a:pPr>
            <a:endParaRPr lang="en-US" sz="2000" dirty="0"/>
          </a:p>
          <a:p>
            <a:pPr marL="0" indent="0">
              <a:lnSpc>
                <a:spcPct val="120000"/>
              </a:lnSpc>
              <a:spcBef>
                <a:spcPts val="0"/>
              </a:spcBef>
              <a:buNone/>
            </a:pPr>
            <a:r>
              <a:rPr lang="en-US" sz="2000" b="1" dirty="0">
                <a:solidFill>
                  <a:schemeClr val="accent2"/>
                </a:solidFill>
              </a:rPr>
              <a:t>Command</a:t>
            </a:r>
            <a:r>
              <a:rPr lang="en-US" sz="2000" dirty="0"/>
              <a:t>	Possession of and ability with a broad, general vocabulary that allows a 		person to function in the new language to connect with others on an 			everyday basis. </a:t>
            </a:r>
            <a:r>
              <a:rPr lang="en-US" sz="2000" i="1" dirty="0"/>
              <a:t>May</a:t>
            </a:r>
            <a:r>
              <a:rPr lang="en-US" sz="2000" dirty="0"/>
              <a:t> equate to a degree of fluency if repertoire and ease 		are sufficient.</a:t>
            </a: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33972" y="476672"/>
            <a:ext cx="8352928" cy="818728"/>
          </a:xfrm>
        </p:spPr>
        <p:txBody>
          <a:bodyPr rtlCol="0" anchor="ctr">
            <a:normAutofit fontScale="90000"/>
          </a:bodyPr>
          <a:lstStyle/>
          <a:p>
            <a:pPr algn="ctr" rtl="0"/>
            <a:r>
              <a:rPr lang="it-IT" dirty="0" err="1"/>
              <a:t>Medical</a:t>
            </a:r>
            <a:r>
              <a:rPr lang="it-IT" dirty="0"/>
              <a:t> </a:t>
            </a:r>
            <a:r>
              <a:rPr lang="it-IT" dirty="0" err="1"/>
              <a:t>language</a:t>
            </a:r>
            <a:br>
              <a:rPr lang="it-IT" dirty="0"/>
            </a:br>
            <a:r>
              <a:rPr lang="it-IT" dirty="0"/>
              <a:t>A Language for </a:t>
            </a:r>
            <a:r>
              <a:rPr lang="it-IT" dirty="0" err="1"/>
              <a:t>Specific</a:t>
            </a:r>
            <a:r>
              <a:rPr lang="it-IT" dirty="0"/>
              <a:t> </a:t>
            </a:r>
            <a:r>
              <a:rPr lang="it-IT" dirty="0" err="1"/>
              <a:t>Purposes</a:t>
            </a:r>
            <a:endParaRPr lang="it-IT" dirty="0"/>
          </a:p>
        </p:txBody>
      </p:sp>
      <p:sp>
        <p:nvSpPr>
          <p:cNvPr id="8" name="Segnaposto contenuto 7">
            <a:extLst>
              <a:ext uri="{FF2B5EF4-FFF2-40B4-BE49-F238E27FC236}">
                <a16:creationId xmlns:a16="http://schemas.microsoft.com/office/drawing/2014/main" id="{13C1BCB0-C26A-8C60-F5AC-F285AF9EB7BD}"/>
              </a:ext>
            </a:extLst>
          </p:cNvPr>
          <p:cNvSpPr>
            <a:spLocks noGrp="1"/>
          </p:cNvSpPr>
          <p:nvPr>
            <p:ph sz="half" idx="2"/>
          </p:nvPr>
        </p:nvSpPr>
        <p:spPr>
          <a:xfrm>
            <a:off x="909836" y="1700808"/>
            <a:ext cx="10729192" cy="4896544"/>
          </a:xfrm>
        </p:spPr>
        <p:txBody>
          <a:bodyPr>
            <a:normAutofit/>
          </a:bodyPr>
          <a:lstStyle/>
          <a:p>
            <a:pPr marL="0" indent="0" algn="just">
              <a:lnSpc>
                <a:spcPct val="100000"/>
              </a:lnSpc>
              <a:spcBef>
                <a:spcPts val="0"/>
              </a:spcBef>
              <a:buNone/>
            </a:pPr>
            <a:r>
              <a:rPr lang="it-IT" sz="2000" dirty="0" err="1"/>
              <a:t>Medical</a:t>
            </a:r>
            <a:r>
              <a:rPr lang="it-IT" sz="2000" dirty="0"/>
              <a:t> </a:t>
            </a:r>
            <a:r>
              <a:rPr lang="it-IT" sz="2000" dirty="0" err="1"/>
              <a:t>language</a:t>
            </a:r>
            <a:r>
              <a:rPr lang="it-IT" sz="2000" dirty="0"/>
              <a:t> </a:t>
            </a:r>
            <a:r>
              <a:rPr lang="it-IT" sz="2000" dirty="0" err="1"/>
              <a:t>is</a:t>
            </a:r>
            <a:r>
              <a:rPr lang="it-IT" sz="2000" dirty="0"/>
              <a:t> a </a:t>
            </a:r>
            <a:r>
              <a:rPr lang="it-IT" sz="2000" dirty="0" err="1"/>
              <a:t>distinct</a:t>
            </a:r>
            <a:r>
              <a:rPr lang="it-IT" sz="2000" dirty="0"/>
              <a:t> </a:t>
            </a:r>
            <a:r>
              <a:rPr lang="it-IT" sz="2000" dirty="0" err="1"/>
              <a:t>variation</a:t>
            </a:r>
            <a:r>
              <a:rPr lang="it-IT" sz="2000" dirty="0"/>
              <a:t> of </a:t>
            </a:r>
            <a:r>
              <a:rPr lang="it-IT" sz="2000" dirty="0" err="1"/>
              <a:t>language</a:t>
            </a:r>
            <a:r>
              <a:rPr lang="it-IT" sz="2000" dirty="0"/>
              <a:t>: an </a:t>
            </a:r>
            <a:r>
              <a:rPr lang="it-IT" sz="2000" dirty="0" err="1"/>
              <a:t>advanced</a:t>
            </a:r>
            <a:r>
              <a:rPr lang="it-IT" sz="2000" dirty="0"/>
              <a:t> </a:t>
            </a:r>
            <a:r>
              <a:rPr lang="it-IT" sz="2000" dirty="0" err="1"/>
              <a:t>form</a:t>
            </a:r>
            <a:r>
              <a:rPr lang="it-IT" sz="2000" dirty="0"/>
              <a:t> of standard </a:t>
            </a:r>
            <a:r>
              <a:rPr lang="it-IT" sz="2000" dirty="0" err="1"/>
              <a:t>language</a:t>
            </a:r>
            <a:r>
              <a:rPr lang="it-IT" sz="2000" dirty="0"/>
              <a:t> (</a:t>
            </a:r>
            <a:r>
              <a:rPr lang="it-IT" sz="2000" i="1" dirty="0"/>
              <a:t>Hull, 2014</a:t>
            </a:r>
            <a:r>
              <a:rPr lang="it-IT" sz="2000" dirty="0"/>
              <a:t>). </a:t>
            </a:r>
          </a:p>
          <a:p>
            <a:pPr marL="0" indent="0" algn="just">
              <a:lnSpc>
                <a:spcPct val="100000"/>
              </a:lnSpc>
              <a:spcBef>
                <a:spcPts val="0"/>
              </a:spcBef>
              <a:buNone/>
            </a:pPr>
            <a:r>
              <a:rPr lang="it-IT" sz="2000" dirty="0" err="1"/>
              <a:t>It</a:t>
            </a:r>
            <a:r>
              <a:rPr lang="it-IT" sz="2000" dirty="0"/>
              <a:t> </a:t>
            </a:r>
            <a:r>
              <a:rPr lang="it-IT" sz="2000" dirty="0" err="1"/>
              <a:t>is</a:t>
            </a:r>
            <a:r>
              <a:rPr lang="it-IT" sz="2000" dirty="0"/>
              <a:t> a Language for </a:t>
            </a:r>
            <a:r>
              <a:rPr lang="it-IT" sz="2000" dirty="0" err="1"/>
              <a:t>Specific</a:t>
            </a:r>
            <a:r>
              <a:rPr lang="it-IT" sz="2000" dirty="0"/>
              <a:t> </a:t>
            </a:r>
            <a:r>
              <a:rPr lang="it-IT" sz="2000" dirty="0" err="1"/>
              <a:t>Purposes</a:t>
            </a:r>
            <a:r>
              <a:rPr lang="it-IT" sz="2000" dirty="0"/>
              <a:t>. </a:t>
            </a:r>
            <a:r>
              <a:rPr lang="it-IT" sz="2000" dirty="0" err="1"/>
              <a:t>Medical</a:t>
            </a:r>
            <a:r>
              <a:rPr lang="it-IT" sz="2000" dirty="0"/>
              <a:t> </a:t>
            </a:r>
            <a:r>
              <a:rPr lang="it-IT" sz="2000" dirty="0" err="1"/>
              <a:t>language</a:t>
            </a:r>
            <a:r>
              <a:rPr lang="it-IT" sz="2000" dirty="0"/>
              <a:t> </a:t>
            </a:r>
            <a:r>
              <a:rPr lang="it-IT" sz="2000" dirty="0" err="1"/>
              <a:t>exists</a:t>
            </a:r>
            <a:r>
              <a:rPr lang="it-IT" sz="2000" dirty="0"/>
              <a:t> in </a:t>
            </a:r>
            <a:r>
              <a:rPr lang="it-IT" sz="2000" dirty="0" err="1"/>
              <a:t>languages</a:t>
            </a:r>
            <a:r>
              <a:rPr lang="it-IT" sz="2000" dirty="0"/>
              <a:t> </a:t>
            </a:r>
            <a:r>
              <a:rPr lang="it-IT" sz="2000" dirty="0" err="1"/>
              <a:t>worldwide</a:t>
            </a:r>
            <a:r>
              <a:rPr lang="it-IT" sz="2000" dirty="0"/>
              <a:t>. </a:t>
            </a:r>
          </a:p>
          <a:p>
            <a:pPr marL="0" indent="0" algn="just">
              <a:lnSpc>
                <a:spcPct val="100000"/>
              </a:lnSpc>
              <a:spcBef>
                <a:spcPts val="0"/>
              </a:spcBef>
              <a:buNone/>
            </a:pPr>
            <a:r>
              <a:rPr lang="it-IT" sz="2000" dirty="0"/>
              <a:t>Hull (</a:t>
            </a:r>
            <a:r>
              <a:rPr lang="it-IT" sz="2000" i="1" dirty="0"/>
              <a:t>2014, 2013b, 2010</a:t>
            </a:r>
            <a:r>
              <a:rPr lang="it-IT" sz="2000" dirty="0"/>
              <a:t>) </a:t>
            </a:r>
            <a:r>
              <a:rPr lang="it-IT" sz="2000" dirty="0" err="1"/>
              <a:t>believes</a:t>
            </a:r>
            <a:r>
              <a:rPr lang="it-IT" sz="2000" dirty="0"/>
              <a:t> </a:t>
            </a:r>
            <a:r>
              <a:rPr lang="it-IT" sz="2000" dirty="0" err="1"/>
              <a:t>it</a:t>
            </a:r>
            <a:r>
              <a:rPr lang="it-IT" sz="2000" dirty="0"/>
              <a:t> </a:t>
            </a:r>
            <a:r>
              <a:rPr lang="it-IT" sz="2000" dirty="0" err="1"/>
              <a:t>is</a:t>
            </a:r>
            <a:r>
              <a:rPr lang="it-IT" sz="2000" dirty="0"/>
              <a:t> a </a:t>
            </a:r>
            <a:r>
              <a:rPr lang="it-IT" sz="2000" dirty="0" err="1"/>
              <a:t>universal</a:t>
            </a:r>
            <a:r>
              <a:rPr lang="it-IT" sz="2000" dirty="0"/>
              <a:t> </a:t>
            </a:r>
            <a:r>
              <a:rPr lang="it-IT" sz="2000" dirty="0" err="1"/>
              <a:t>construct</a:t>
            </a:r>
            <a:r>
              <a:rPr lang="it-IT" sz="2000" dirty="0"/>
              <a:t> </a:t>
            </a:r>
            <a:r>
              <a:rPr lang="it-IT" sz="2000" dirty="0" err="1"/>
              <a:t>applicable</a:t>
            </a:r>
            <a:r>
              <a:rPr lang="it-IT" sz="2000" dirty="0"/>
              <a:t> to </a:t>
            </a:r>
            <a:r>
              <a:rPr lang="it-IT" sz="2000" dirty="0" err="1"/>
              <a:t>all</a:t>
            </a:r>
            <a:r>
              <a:rPr lang="it-IT" sz="2000" dirty="0"/>
              <a:t> health and </a:t>
            </a:r>
            <a:r>
              <a:rPr lang="it-IT" sz="2000" dirty="0" err="1"/>
              <a:t>allied</a:t>
            </a:r>
            <a:r>
              <a:rPr lang="it-IT" sz="2000" dirty="0"/>
              <a:t> health </a:t>
            </a:r>
            <a:r>
              <a:rPr lang="it-IT" sz="2000" dirty="0" err="1"/>
              <a:t>professions</a:t>
            </a:r>
            <a:r>
              <a:rPr lang="it-IT" sz="2000" dirty="0"/>
              <a:t>. </a:t>
            </a:r>
            <a:r>
              <a:rPr lang="it-IT" sz="2000" dirty="0" err="1"/>
              <a:t>It</a:t>
            </a:r>
            <a:r>
              <a:rPr lang="it-IT" sz="2000" dirty="0"/>
              <a:t> </a:t>
            </a:r>
            <a:r>
              <a:rPr lang="it-IT" sz="2000" dirty="0" err="1"/>
              <a:t>is</a:t>
            </a:r>
            <a:r>
              <a:rPr lang="it-IT" sz="2000" dirty="0"/>
              <a:t> </a:t>
            </a:r>
            <a:r>
              <a:rPr lang="it-IT" sz="2000" dirty="0" err="1"/>
              <a:t>their</a:t>
            </a:r>
            <a:r>
              <a:rPr lang="it-IT" sz="2000" dirty="0"/>
              <a:t> </a:t>
            </a:r>
            <a:r>
              <a:rPr lang="it-IT" sz="2000" dirty="0" err="1"/>
              <a:t>shared</a:t>
            </a:r>
            <a:r>
              <a:rPr lang="it-IT" sz="2000" dirty="0"/>
              <a:t> </a:t>
            </a:r>
            <a:r>
              <a:rPr lang="it-IT" sz="2000" dirty="0" err="1"/>
              <a:t>language</a:t>
            </a:r>
            <a:r>
              <a:rPr lang="it-IT" sz="2000" dirty="0"/>
              <a:t> and non-</a:t>
            </a:r>
            <a:r>
              <a:rPr lang="it-IT" sz="2000" dirty="0" err="1"/>
              <a:t>members</a:t>
            </a:r>
            <a:r>
              <a:rPr lang="it-IT" sz="2000" dirty="0"/>
              <a:t> of </a:t>
            </a:r>
            <a:r>
              <a:rPr lang="it-IT" sz="2000" dirty="0" err="1"/>
              <a:t>this</a:t>
            </a:r>
            <a:r>
              <a:rPr lang="it-IT" sz="2000" dirty="0"/>
              <a:t> group can </a:t>
            </a:r>
            <a:r>
              <a:rPr lang="it-IT" sz="2000" dirty="0" err="1"/>
              <a:t>struggle</a:t>
            </a:r>
            <a:r>
              <a:rPr lang="it-IT" sz="2000" dirty="0"/>
              <a:t> to </a:t>
            </a:r>
            <a:r>
              <a:rPr lang="it-IT" sz="2000" dirty="0" err="1"/>
              <a:t>comprehend</a:t>
            </a:r>
            <a:r>
              <a:rPr lang="it-IT" sz="2000" dirty="0"/>
              <a:t> </a:t>
            </a:r>
            <a:r>
              <a:rPr lang="it-IT" sz="2000" dirty="0" err="1"/>
              <a:t>it</a:t>
            </a:r>
            <a:r>
              <a:rPr lang="it-IT" sz="2000" dirty="0"/>
              <a:t>. </a:t>
            </a:r>
            <a:r>
              <a:rPr lang="it-IT" sz="2000" dirty="0" err="1"/>
              <a:t>Medical</a:t>
            </a:r>
            <a:r>
              <a:rPr lang="it-IT" sz="2000" dirty="0"/>
              <a:t> </a:t>
            </a:r>
            <a:r>
              <a:rPr lang="it-IT" sz="2000" dirty="0" err="1"/>
              <a:t>language</a:t>
            </a:r>
            <a:r>
              <a:rPr lang="it-IT" sz="2000" dirty="0"/>
              <a:t> </a:t>
            </a:r>
            <a:r>
              <a:rPr lang="it-IT" sz="2000" dirty="0" err="1"/>
              <a:t>is</a:t>
            </a:r>
            <a:r>
              <a:rPr lang="it-IT" sz="2000" dirty="0"/>
              <a:t> </a:t>
            </a:r>
            <a:r>
              <a:rPr lang="it-IT" sz="2000" dirty="0" err="1"/>
              <a:t>not</a:t>
            </a:r>
            <a:r>
              <a:rPr lang="it-IT" sz="2000" dirty="0"/>
              <a:t> </a:t>
            </a:r>
            <a:r>
              <a:rPr lang="it-IT" sz="2000" dirty="0" err="1"/>
              <a:t>simply</a:t>
            </a:r>
            <a:r>
              <a:rPr lang="it-IT" sz="2000" dirty="0"/>
              <a:t> </a:t>
            </a:r>
            <a:r>
              <a:rPr lang="it-IT" sz="2000" dirty="0" err="1"/>
              <a:t>medical</a:t>
            </a:r>
            <a:r>
              <a:rPr lang="it-IT" sz="2000" dirty="0"/>
              <a:t> </a:t>
            </a:r>
            <a:r>
              <a:rPr lang="it-IT" sz="2000" dirty="0" err="1"/>
              <a:t>terminology</a:t>
            </a:r>
            <a:r>
              <a:rPr lang="it-IT" sz="2000" dirty="0"/>
              <a:t> and the </a:t>
            </a:r>
            <a:r>
              <a:rPr lang="it-IT" sz="2000" dirty="0" err="1"/>
              <a:t>synonymous</a:t>
            </a:r>
            <a:r>
              <a:rPr lang="it-IT" sz="2000" dirty="0"/>
              <a:t> use of </a:t>
            </a:r>
            <a:r>
              <a:rPr lang="it-IT" sz="2000" dirty="0" err="1"/>
              <a:t>these</a:t>
            </a:r>
            <a:r>
              <a:rPr lang="it-IT" sz="2000" dirty="0"/>
              <a:t> </a:t>
            </a:r>
            <a:r>
              <a:rPr lang="it-IT" sz="2000" dirty="0" err="1"/>
              <a:t>two</a:t>
            </a:r>
            <a:r>
              <a:rPr lang="it-IT" sz="2000" dirty="0"/>
              <a:t> </a:t>
            </a:r>
            <a:r>
              <a:rPr lang="it-IT" sz="2000" dirty="0" err="1"/>
              <a:t>terms</a:t>
            </a:r>
            <a:r>
              <a:rPr lang="it-IT" sz="2000" dirty="0"/>
              <a:t> </a:t>
            </a:r>
            <a:r>
              <a:rPr lang="it-IT" sz="2000" dirty="0" err="1"/>
              <a:t>is</a:t>
            </a:r>
            <a:r>
              <a:rPr lang="it-IT" sz="2000" dirty="0"/>
              <a:t> inaccurate.</a:t>
            </a:r>
          </a:p>
          <a:p>
            <a:pPr marL="0" indent="0" algn="just">
              <a:lnSpc>
                <a:spcPct val="100000"/>
              </a:lnSpc>
              <a:spcBef>
                <a:spcPts val="0"/>
              </a:spcBef>
              <a:buNone/>
            </a:pPr>
            <a:r>
              <a:rPr lang="it-IT" sz="2000" dirty="0" err="1"/>
              <a:t>While</a:t>
            </a:r>
            <a:r>
              <a:rPr lang="it-IT" sz="2000" dirty="0"/>
              <a:t> </a:t>
            </a:r>
            <a:r>
              <a:rPr lang="it-IT" sz="2000" dirty="0" err="1"/>
              <a:t>medical</a:t>
            </a:r>
            <a:r>
              <a:rPr lang="it-IT" sz="2000" dirty="0"/>
              <a:t> </a:t>
            </a:r>
            <a:r>
              <a:rPr lang="it-IT" sz="2000" dirty="0" err="1"/>
              <a:t>terminology</a:t>
            </a:r>
            <a:r>
              <a:rPr lang="it-IT" sz="2000" dirty="0"/>
              <a:t> </a:t>
            </a:r>
            <a:r>
              <a:rPr lang="it-IT" sz="2000" dirty="0" err="1"/>
              <a:t>is</a:t>
            </a:r>
            <a:r>
              <a:rPr lang="it-IT" sz="2000" dirty="0"/>
              <a:t> </a:t>
            </a:r>
            <a:r>
              <a:rPr lang="it-IT" sz="2000" dirty="0" err="1"/>
              <a:t>foundational</a:t>
            </a:r>
            <a:r>
              <a:rPr lang="it-IT" sz="2000" dirty="0"/>
              <a:t> to </a:t>
            </a:r>
            <a:r>
              <a:rPr lang="it-IT" sz="2000" dirty="0" err="1"/>
              <a:t>medical</a:t>
            </a:r>
            <a:r>
              <a:rPr lang="it-IT" sz="2000" dirty="0"/>
              <a:t> </a:t>
            </a:r>
            <a:r>
              <a:rPr lang="it-IT" sz="2000" dirty="0" err="1"/>
              <a:t>language</a:t>
            </a:r>
            <a:r>
              <a:rPr lang="it-IT" sz="2000" dirty="0"/>
              <a:t>, </a:t>
            </a:r>
            <a:r>
              <a:rPr lang="it-IT" sz="2000" dirty="0" err="1"/>
              <a:t>it</a:t>
            </a:r>
            <a:r>
              <a:rPr lang="it-IT" sz="2000" dirty="0"/>
              <a:t> </a:t>
            </a:r>
            <a:r>
              <a:rPr lang="it-IT" sz="2000" dirty="0" err="1"/>
              <a:t>is</a:t>
            </a:r>
            <a:r>
              <a:rPr lang="it-IT" sz="2000" dirty="0"/>
              <a:t> </a:t>
            </a:r>
            <a:r>
              <a:rPr lang="it-IT" sz="2000" dirty="0" err="1"/>
              <a:t>simply</a:t>
            </a:r>
            <a:r>
              <a:rPr lang="it-IT" sz="2000" dirty="0"/>
              <a:t> a corpus – a body of words. </a:t>
            </a:r>
            <a:r>
              <a:rPr lang="it-IT" sz="2000" b="1" dirty="0">
                <a:solidFill>
                  <a:schemeClr val="accent2"/>
                </a:solidFill>
              </a:rPr>
              <a:t>A </a:t>
            </a:r>
            <a:r>
              <a:rPr lang="it-IT" sz="2000" b="1" dirty="0" err="1">
                <a:solidFill>
                  <a:schemeClr val="accent2"/>
                </a:solidFill>
              </a:rPr>
              <a:t>very</a:t>
            </a:r>
            <a:r>
              <a:rPr lang="it-IT" sz="2000" b="1" dirty="0">
                <a:solidFill>
                  <a:schemeClr val="accent2"/>
                </a:solidFill>
              </a:rPr>
              <a:t> large </a:t>
            </a:r>
            <a:r>
              <a:rPr lang="it-IT" sz="2000" b="1" dirty="0" err="1">
                <a:solidFill>
                  <a:schemeClr val="accent2"/>
                </a:solidFill>
              </a:rPr>
              <a:t>vocabulary</a:t>
            </a:r>
            <a:r>
              <a:rPr lang="it-IT" sz="2000" b="1" dirty="0">
                <a:solidFill>
                  <a:schemeClr val="accent2"/>
                </a:solidFill>
              </a:rPr>
              <a:t> </a:t>
            </a:r>
            <a:r>
              <a:rPr lang="it-IT" sz="2000" b="1" dirty="0" err="1">
                <a:solidFill>
                  <a:schemeClr val="accent2"/>
                </a:solidFill>
              </a:rPr>
              <a:t>that</a:t>
            </a:r>
            <a:r>
              <a:rPr lang="it-IT" sz="2000" b="1" dirty="0">
                <a:solidFill>
                  <a:schemeClr val="accent2"/>
                </a:solidFill>
              </a:rPr>
              <a:t> </a:t>
            </a:r>
            <a:r>
              <a:rPr lang="it-IT" sz="2000" b="1" dirty="0" err="1">
                <a:solidFill>
                  <a:schemeClr val="accent2"/>
                </a:solidFill>
              </a:rPr>
              <a:t>still</a:t>
            </a:r>
            <a:r>
              <a:rPr lang="it-IT" sz="2000" b="1" dirty="0">
                <a:solidFill>
                  <a:schemeClr val="accent2"/>
                </a:solidFill>
              </a:rPr>
              <a:t> </a:t>
            </a:r>
            <a:r>
              <a:rPr lang="it-IT" sz="2000" b="1" dirty="0" err="1">
                <a:solidFill>
                  <a:schemeClr val="accent2"/>
                </a:solidFill>
              </a:rPr>
              <a:t>requires</a:t>
            </a:r>
            <a:r>
              <a:rPr lang="it-IT" sz="2000" b="1" dirty="0">
                <a:solidFill>
                  <a:schemeClr val="accent2"/>
                </a:solidFill>
              </a:rPr>
              <a:t> an understanding of </a:t>
            </a:r>
            <a:r>
              <a:rPr lang="it-IT" sz="2000" b="1" dirty="0" err="1">
                <a:solidFill>
                  <a:schemeClr val="accent2"/>
                </a:solidFill>
              </a:rPr>
              <a:t>context</a:t>
            </a:r>
            <a:r>
              <a:rPr lang="it-IT" sz="2000" b="1" dirty="0">
                <a:solidFill>
                  <a:schemeClr val="accent2"/>
                </a:solidFill>
              </a:rPr>
              <a:t>, </a:t>
            </a:r>
            <a:r>
              <a:rPr lang="it-IT" sz="2000" b="1" dirty="0" err="1">
                <a:solidFill>
                  <a:schemeClr val="accent2"/>
                </a:solidFill>
              </a:rPr>
              <a:t>grammar</a:t>
            </a:r>
            <a:r>
              <a:rPr lang="it-IT" sz="2000" b="1" dirty="0">
                <a:solidFill>
                  <a:schemeClr val="accent2"/>
                </a:solidFill>
              </a:rPr>
              <a:t> and </a:t>
            </a:r>
            <a:r>
              <a:rPr lang="it-IT" sz="2000" b="1" dirty="0" err="1">
                <a:solidFill>
                  <a:schemeClr val="accent2"/>
                </a:solidFill>
              </a:rPr>
              <a:t>syntax</a:t>
            </a:r>
            <a:r>
              <a:rPr lang="it-IT" sz="2000" b="1" dirty="0">
                <a:solidFill>
                  <a:schemeClr val="accent2"/>
                </a:solidFill>
              </a:rPr>
              <a:t> in order to be </a:t>
            </a:r>
            <a:r>
              <a:rPr lang="it-IT" sz="2000" b="1" dirty="0" err="1">
                <a:solidFill>
                  <a:schemeClr val="accent2"/>
                </a:solidFill>
              </a:rPr>
              <a:t>used</a:t>
            </a:r>
            <a:r>
              <a:rPr lang="it-IT" sz="2000" b="1" dirty="0">
                <a:solidFill>
                  <a:schemeClr val="accent2"/>
                </a:solidFill>
              </a:rPr>
              <a:t> </a:t>
            </a:r>
            <a:r>
              <a:rPr lang="it-IT" sz="2000" b="1" dirty="0" err="1">
                <a:solidFill>
                  <a:schemeClr val="accent2"/>
                </a:solidFill>
              </a:rPr>
              <a:t>correctly</a:t>
            </a:r>
            <a:r>
              <a:rPr lang="it-IT" sz="2000" dirty="0"/>
              <a:t>. </a:t>
            </a:r>
          </a:p>
          <a:p>
            <a:pPr marL="0" indent="0" algn="just">
              <a:lnSpc>
                <a:spcPct val="100000"/>
              </a:lnSpc>
              <a:spcBef>
                <a:spcPts val="0"/>
              </a:spcBef>
              <a:buNone/>
            </a:pPr>
            <a:r>
              <a:rPr lang="it-IT" sz="2000" dirty="0" err="1"/>
              <a:t>Medical</a:t>
            </a:r>
            <a:r>
              <a:rPr lang="it-IT" sz="2000" dirty="0"/>
              <a:t> </a:t>
            </a:r>
            <a:r>
              <a:rPr lang="it-IT" sz="2000" dirty="0" err="1"/>
              <a:t>terminology</a:t>
            </a:r>
            <a:r>
              <a:rPr lang="it-IT" sz="2000" dirty="0"/>
              <a:t> </a:t>
            </a:r>
            <a:r>
              <a:rPr lang="it-IT" sz="2000" dirty="0" err="1"/>
              <a:t>has</a:t>
            </a:r>
            <a:r>
              <a:rPr lang="it-IT" sz="2000" dirty="0"/>
              <a:t> to be put to use </a:t>
            </a:r>
            <a:r>
              <a:rPr lang="it-IT" sz="2000" dirty="0" err="1"/>
              <a:t>effectively</a:t>
            </a:r>
            <a:r>
              <a:rPr lang="it-IT" sz="2000" dirty="0"/>
              <a:t> and </a:t>
            </a:r>
            <a:r>
              <a:rPr lang="it-IT" sz="2000" dirty="0" err="1"/>
              <a:t>appropriately</a:t>
            </a:r>
            <a:r>
              <a:rPr lang="it-IT" sz="2000" dirty="0"/>
              <a:t> in a </a:t>
            </a:r>
            <a:r>
              <a:rPr lang="it-IT" sz="2000" dirty="0" err="1"/>
              <a:t>healthcare</a:t>
            </a:r>
            <a:r>
              <a:rPr lang="it-IT" sz="2000" dirty="0"/>
              <a:t> </a:t>
            </a:r>
            <a:r>
              <a:rPr lang="it-IT" sz="2000" dirty="0" err="1"/>
              <a:t>context</a:t>
            </a:r>
            <a:r>
              <a:rPr lang="it-IT" sz="2000" dirty="0"/>
              <a:t>. </a:t>
            </a:r>
            <a:r>
              <a:rPr lang="it-IT" sz="2000" dirty="0" err="1"/>
              <a:t>It</a:t>
            </a:r>
            <a:r>
              <a:rPr lang="it-IT" sz="2000" dirty="0"/>
              <a:t> </a:t>
            </a:r>
            <a:r>
              <a:rPr lang="it-IT" sz="2000" dirty="0" err="1"/>
              <a:t>is</a:t>
            </a:r>
            <a:r>
              <a:rPr lang="it-IT" sz="2000" dirty="0"/>
              <a:t> </a:t>
            </a:r>
            <a:r>
              <a:rPr lang="it-IT" sz="2000" dirty="0" err="1"/>
              <a:t>neither</a:t>
            </a:r>
            <a:r>
              <a:rPr lang="it-IT" sz="2000" dirty="0"/>
              <a:t> </a:t>
            </a:r>
            <a:r>
              <a:rPr lang="it-IT" sz="2000" dirty="0" err="1"/>
              <a:t>reasonable</a:t>
            </a:r>
            <a:r>
              <a:rPr lang="it-IT" sz="2000" dirty="0"/>
              <a:t> </a:t>
            </a:r>
            <a:r>
              <a:rPr lang="it-IT" sz="2000" dirty="0" err="1"/>
              <a:t>nor</a:t>
            </a:r>
            <a:r>
              <a:rPr lang="it-IT" sz="2000" dirty="0"/>
              <a:t> safe to assume </a:t>
            </a:r>
            <a:r>
              <a:rPr lang="it-IT" sz="2000" dirty="0" err="1"/>
              <a:t>that</a:t>
            </a:r>
            <a:r>
              <a:rPr lang="it-IT" sz="2000" dirty="0"/>
              <a:t> a health </a:t>
            </a:r>
            <a:r>
              <a:rPr lang="it-IT" sz="2000" dirty="0" err="1"/>
              <a:t>professional</a:t>
            </a:r>
            <a:r>
              <a:rPr lang="it-IT" sz="2000" dirty="0"/>
              <a:t> can </a:t>
            </a:r>
            <a:r>
              <a:rPr lang="it-IT" sz="2000" dirty="0" err="1"/>
              <a:t>function</a:t>
            </a:r>
            <a:r>
              <a:rPr lang="it-IT" sz="2000" dirty="0"/>
              <a:t> in </a:t>
            </a:r>
            <a:r>
              <a:rPr lang="it-IT" sz="2000" dirty="0" err="1"/>
              <a:t>such</a:t>
            </a:r>
            <a:r>
              <a:rPr lang="it-IT" sz="2000" dirty="0"/>
              <a:t> an </a:t>
            </a:r>
            <a:r>
              <a:rPr lang="it-IT" sz="2000" dirty="0" err="1"/>
              <a:t>environment</a:t>
            </a:r>
            <a:r>
              <a:rPr lang="it-IT" sz="2000" dirty="0"/>
              <a:t> with </a:t>
            </a:r>
            <a:r>
              <a:rPr lang="it-IT" sz="2000" dirty="0" err="1"/>
              <a:t>only</a:t>
            </a:r>
            <a:r>
              <a:rPr lang="it-IT" sz="2000" dirty="0"/>
              <a:t> a large </a:t>
            </a:r>
            <a:r>
              <a:rPr lang="it-IT" sz="2000" dirty="0" err="1"/>
              <a:t>repertoire</a:t>
            </a:r>
            <a:r>
              <a:rPr lang="it-IT" sz="2000" dirty="0"/>
              <a:t> of </a:t>
            </a:r>
            <a:r>
              <a:rPr lang="it-IT" sz="2000" dirty="0" err="1"/>
              <a:t>medical</a:t>
            </a:r>
            <a:r>
              <a:rPr lang="it-IT" sz="2000" dirty="0"/>
              <a:t> </a:t>
            </a:r>
            <a:r>
              <a:rPr lang="it-IT" sz="2000" dirty="0" err="1"/>
              <a:t>terms</a:t>
            </a:r>
            <a:r>
              <a:rPr lang="it-IT" sz="2000" dirty="0"/>
              <a:t> (</a:t>
            </a:r>
            <a:r>
              <a:rPr lang="it-IT" sz="2000" i="1" dirty="0"/>
              <a:t>Hull, 2014, 2013b</a:t>
            </a:r>
            <a:r>
              <a:rPr lang="it-IT" sz="2000" dirty="0"/>
              <a:t>).</a:t>
            </a:r>
          </a:p>
          <a:p>
            <a:pPr marL="0" indent="0" algn="just">
              <a:lnSpc>
                <a:spcPct val="100000"/>
              </a:lnSpc>
              <a:spcBef>
                <a:spcPts val="0"/>
              </a:spcBef>
              <a:buNone/>
            </a:pPr>
            <a:r>
              <a:rPr lang="it-IT" sz="2000" dirty="0">
                <a:solidFill>
                  <a:schemeClr val="accent2"/>
                </a:solidFill>
              </a:rPr>
              <a:t>Proficiency with </a:t>
            </a:r>
            <a:r>
              <a:rPr lang="it-IT" sz="2000" dirty="0" err="1">
                <a:solidFill>
                  <a:schemeClr val="accent2"/>
                </a:solidFill>
              </a:rPr>
              <a:t>medical</a:t>
            </a:r>
            <a:r>
              <a:rPr lang="it-IT" sz="2000" dirty="0">
                <a:solidFill>
                  <a:schemeClr val="accent2"/>
                </a:solidFill>
              </a:rPr>
              <a:t> </a:t>
            </a:r>
            <a:r>
              <a:rPr lang="it-IT" sz="2000" dirty="0" err="1">
                <a:solidFill>
                  <a:schemeClr val="accent2"/>
                </a:solidFill>
              </a:rPr>
              <a:t>language</a:t>
            </a:r>
            <a:r>
              <a:rPr lang="it-IT" sz="2000" dirty="0">
                <a:solidFill>
                  <a:schemeClr val="accent2"/>
                </a:solidFill>
              </a:rPr>
              <a:t> </a:t>
            </a:r>
            <a:r>
              <a:rPr lang="it-IT" sz="2000" dirty="0" err="1">
                <a:solidFill>
                  <a:schemeClr val="accent2"/>
                </a:solidFill>
              </a:rPr>
              <a:t>is</a:t>
            </a:r>
            <a:r>
              <a:rPr lang="it-IT" sz="2000" dirty="0">
                <a:solidFill>
                  <a:schemeClr val="accent2"/>
                </a:solidFill>
              </a:rPr>
              <a:t> </a:t>
            </a:r>
            <a:r>
              <a:rPr lang="it-IT" sz="2000" dirty="0" err="1">
                <a:solidFill>
                  <a:schemeClr val="accent2"/>
                </a:solidFill>
              </a:rPr>
              <a:t>necessary</a:t>
            </a:r>
            <a:r>
              <a:rPr lang="it-IT" sz="2000" dirty="0">
                <a:solidFill>
                  <a:schemeClr val="accent2"/>
                </a:solidFill>
              </a:rPr>
              <a:t> for </a:t>
            </a:r>
            <a:r>
              <a:rPr lang="it-IT" sz="2000" dirty="0" err="1">
                <a:solidFill>
                  <a:schemeClr val="accent2"/>
                </a:solidFill>
              </a:rPr>
              <a:t>successful</a:t>
            </a:r>
            <a:r>
              <a:rPr lang="it-IT" sz="2000" dirty="0">
                <a:solidFill>
                  <a:schemeClr val="accent2"/>
                </a:solidFill>
              </a:rPr>
              <a:t> </a:t>
            </a:r>
            <a:r>
              <a:rPr lang="it-IT" sz="2000" dirty="0" err="1">
                <a:solidFill>
                  <a:schemeClr val="accent2"/>
                </a:solidFill>
              </a:rPr>
              <a:t>communication</a:t>
            </a:r>
            <a:r>
              <a:rPr lang="it-IT" sz="2000" dirty="0">
                <a:solidFill>
                  <a:schemeClr val="accent2"/>
                </a:solidFill>
              </a:rPr>
              <a:t>. </a:t>
            </a:r>
          </a:p>
          <a:p>
            <a:pPr marL="0" indent="0" algn="just">
              <a:lnSpc>
                <a:spcPct val="100000"/>
              </a:lnSpc>
              <a:spcBef>
                <a:spcPts val="0"/>
              </a:spcBef>
              <a:buNone/>
            </a:pPr>
            <a:r>
              <a:rPr lang="it-IT" sz="2000" dirty="0" err="1">
                <a:solidFill>
                  <a:schemeClr val="accent2"/>
                </a:solidFill>
              </a:rPr>
              <a:t>Effective</a:t>
            </a:r>
            <a:r>
              <a:rPr lang="it-IT" sz="2000" dirty="0">
                <a:solidFill>
                  <a:schemeClr val="accent2"/>
                </a:solidFill>
              </a:rPr>
              <a:t> </a:t>
            </a:r>
            <a:r>
              <a:rPr lang="it-IT" sz="2000" dirty="0" err="1">
                <a:solidFill>
                  <a:schemeClr val="accent2"/>
                </a:solidFill>
              </a:rPr>
              <a:t>communication</a:t>
            </a:r>
            <a:r>
              <a:rPr lang="it-IT" sz="2000" dirty="0">
                <a:solidFill>
                  <a:schemeClr val="accent2"/>
                </a:solidFill>
              </a:rPr>
              <a:t> can be, in </a:t>
            </a:r>
            <a:r>
              <a:rPr lang="it-IT" sz="2000" dirty="0" err="1">
                <a:solidFill>
                  <a:schemeClr val="accent2"/>
                </a:solidFill>
              </a:rPr>
              <a:t>fact</a:t>
            </a:r>
            <a:r>
              <a:rPr lang="it-IT" sz="2000" dirty="0">
                <a:solidFill>
                  <a:schemeClr val="accent2"/>
                </a:solidFill>
              </a:rPr>
              <a:t>, </a:t>
            </a:r>
            <a:r>
              <a:rPr lang="it-IT" sz="2000" dirty="0" err="1">
                <a:solidFill>
                  <a:schemeClr val="accent2"/>
                </a:solidFill>
              </a:rPr>
              <a:t>linked</a:t>
            </a:r>
            <a:r>
              <a:rPr lang="it-IT" sz="2000" dirty="0">
                <a:solidFill>
                  <a:schemeClr val="accent2"/>
                </a:solidFill>
              </a:rPr>
              <a:t> to clinical </a:t>
            </a:r>
            <a:r>
              <a:rPr lang="it-IT" sz="2000" dirty="0" err="1">
                <a:solidFill>
                  <a:schemeClr val="accent2"/>
                </a:solidFill>
              </a:rPr>
              <a:t>outcomes</a:t>
            </a:r>
            <a:r>
              <a:rPr lang="it-IT" sz="2000" dirty="0"/>
              <a:t>.</a:t>
            </a: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English</a:t>
            </a:r>
          </a:p>
        </p:txBody>
      </p:sp>
      <p:sp>
        <p:nvSpPr>
          <p:cNvPr id="3" name="Segnaposto contenuto 2"/>
          <p:cNvSpPr>
            <a:spLocks noGrp="1"/>
          </p:cNvSpPr>
          <p:nvPr>
            <p:ph idx="1"/>
          </p:nvPr>
        </p:nvSpPr>
        <p:spPr>
          <a:xfrm>
            <a:off x="1522414" y="1772816"/>
            <a:ext cx="9144000" cy="4678362"/>
          </a:xfrm>
        </p:spPr>
        <p:txBody>
          <a:bodyPr>
            <a:normAutofit fontScale="92500" lnSpcReduction="10000"/>
          </a:bodyPr>
          <a:lstStyle/>
          <a:p>
            <a:pPr marL="0" indent="0" algn="just">
              <a:spcBef>
                <a:spcPts val="0"/>
              </a:spcBef>
              <a:buNone/>
            </a:pPr>
            <a:r>
              <a:rPr lang="en-US" dirty="0"/>
              <a:t>Pharmacists need to be able to communicate, both verbally and in a written format, with people in the community, colleagues and other health professionals using educated, “elaborated” English.</a:t>
            </a:r>
          </a:p>
          <a:p>
            <a:pPr marL="0" indent="0" algn="just">
              <a:spcBef>
                <a:spcPts val="0"/>
              </a:spcBef>
              <a:buNone/>
            </a:pPr>
            <a:endParaRPr lang="en-US" dirty="0"/>
          </a:p>
          <a:p>
            <a:pPr marL="0" indent="0" algn="just">
              <a:spcBef>
                <a:spcPts val="0"/>
              </a:spcBef>
              <a:buNone/>
            </a:pPr>
            <a:r>
              <a:rPr lang="en-US" dirty="0">
                <a:solidFill>
                  <a:schemeClr val="accent2"/>
                </a:solidFill>
              </a:rPr>
              <a:t>English language </a:t>
            </a:r>
            <a:r>
              <a:rPr lang="en-US" dirty="0"/>
              <a:t>skills and </a:t>
            </a:r>
            <a:r>
              <a:rPr lang="en-US" dirty="0">
                <a:solidFill>
                  <a:schemeClr val="accent2"/>
                </a:solidFill>
              </a:rPr>
              <a:t>communication</a:t>
            </a:r>
            <a:r>
              <a:rPr lang="en-US" dirty="0"/>
              <a:t> skills are not one and the same, the latter implying the effective use of written or spoken language to impart  information or ideas. Good English language skills however, underpin good communication in English.</a:t>
            </a:r>
          </a:p>
          <a:p>
            <a:pPr marL="0" indent="0" algn="just">
              <a:buNone/>
            </a:pPr>
            <a:r>
              <a:rPr lang="en-US" dirty="0"/>
              <a:t>The need for English as a professional language in medicine (and allied health professions) is nowadays beyond doubt. </a:t>
            </a:r>
          </a:p>
          <a:p>
            <a:pPr marL="0" indent="0" algn="just">
              <a:buNone/>
            </a:pPr>
            <a:r>
              <a:rPr lang="en-US" dirty="0"/>
              <a:t>Scientific literature and the internet are just two examples that reveal the overriding necessity for understanding and expressing ourselves in written and spoken English.</a:t>
            </a:r>
          </a:p>
          <a:p>
            <a:pPr marL="0" indent="0" algn="just">
              <a:buNone/>
            </a:pPr>
            <a:r>
              <a:rPr lang="en-US" dirty="0"/>
              <a:t>(Ribes &amp; Ros, Medical English)</a:t>
            </a:r>
          </a:p>
        </p:txBody>
      </p:sp>
    </p:spTree>
    <p:extLst>
      <p:ext uri="{BB962C8B-B14F-4D97-AF65-F5344CB8AC3E}">
        <p14:creationId xmlns:p14="http://schemas.microsoft.com/office/powerpoint/2010/main" val="88950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22414" y="692696"/>
            <a:ext cx="9143998" cy="602704"/>
          </a:xfrm>
        </p:spPr>
        <p:txBody>
          <a:bodyPr rtlCol="0" anchor="ctr"/>
          <a:lstStyle/>
          <a:p>
            <a:pPr algn="ctr" rtl="0"/>
            <a:r>
              <a:rPr lang="it-IT" dirty="0" err="1"/>
              <a:t>Terminology</a:t>
            </a:r>
            <a:r>
              <a:rPr lang="it-IT" dirty="0"/>
              <a:t> in </a:t>
            </a:r>
            <a:r>
              <a:rPr lang="it-IT" dirty="0" err="1"/>
              <a:t>context</a:t>
            </a:r>
            <a:endParaRPr lang="it-IT" dirty="0"/>
          </a:p>
        </p:txBody>
      </p:sp>
      <p:pic>
        <p:nvPicPr>
          <p:cNvPr id="5" name="Segnaposto contenuto 4">
            <a:extLst>
              <a:ext uri="{FF2B5EF4-FFF2-40B4-BE49-F238E27FC236}">
                <a16:creationId xmlns:a16="http://schemas.microsoft.com/office/drawing/2014/main" id="{C8E4BF4A-9148-1973-F0CA-317509C342FE}"/>
              </a:ext>
            </a:extLst>
          </p:cNvPr>
          <p:cNvPicPr>
            <a:picLocks noGrp="1" noChangeAspect="1"/>
          </p:cNvPicPr>
          <p:nvPr>
            <p:ph idx="1"/>
          </p:nvPr>
        </p:nvPicPr>
        <p:blipFill>
          <a:blip r:embed="rId3"/>
          <a:stretch>
            <a:fillRect/>
          </a:stretch>
        </p:blipFill>
        <p:spPr>
          <a:xfrm>
            <a:off x="4582244" y="2132856"/>
            <a:ext cx="5974787" cy="3672408"/>
          </a:xfrm>
        </p:spPr>
      </p:pic>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English</a:t>
            </a:r>
          </a:p>
        </p:txBody>
      </p:sp>
      <p:sp>
        <p:nvSpPr>
          <p:cNvPr id="3" name="Segnaposto contenuto 2"/>
          <p:cNvSpPr>
            <a:spLocks noGrp="1"/>
          </p:cNvSpPr>
          <p:nvPr>
            <p:ph idx="1"/>
          </p:nvPr>
        </p:nvSpPr>
        <p:spPr>
          <a:xfrm>
            <a:off x="1269876" y="1628800"/>
            <a:ext cx="10116614" cy="5112568"/>
          </a:xfrm>
        </p:spPr>
        <p:txBody>
          <a:bodyPr anchor="t"/>
          <a:lstStyle/>
          <a:p>
            <a:pPr marL="0" indent="0" algn="just">
              <a:spcBef>
                <a:spcPts val="0"/>
              </a:spcBef>
              <a:buNone/>
            </a:pPr>
            <a:r>
              <a:rPr lang="en-US" dirty="0"/>
              <a:t>At present scientists are compelled to publish their papers and studies in English because science has adopted English as its </a:t>
            </a:r>
            <a:r>
              <a:rPr lang="en-US" i="1" dirty="0"/>
              <a:t>lingua franca</a:t>
            </a:r>
            <a:r>
              <a:rPr lang="en-US" dirty="0"/>
              <a:t>.</a:t>
            </a:r>
          </a:p>
          <a:p>
            <a:pPr marL="0" indent="0" algn="just">
              <a:spcBef>
                <a:spcPts val="0"/>
              </a:spcBef>
              <a:buNone/>
            </a:pPr>
            <a:r>
              <a:rPr lang="en-US" dirty="0"/>
              <a:t>Knowing how to succeed in any scientific environment framed by the English language is, therefore, vital.</a:t>
            </a:r>
          </a:p>
          <a:p>
            <a:pPr marL="0" indent="0" algn="just">
              <a:spcBef>
                <a:spcPts val="0"/>
              </a:spcBef>
              <a:buNone/>
            </a:pPr>
            <a:endParaRPr lang="en-US" sz="1600" dirty="0"/>
          </a:p>
          <a:p>
            <a:pPr marL="0" indent="0" algn="just">
              <a:spcBef>
                <a:spcPts val="0"/>
              </a:spcBef>
              <a:buNone/>
            </a:pPr>
            <a:r>
              <a:rPr lang="en-US" dirty="0"/>
              <a:t>What makes a scientific paper, </a:t>
            </a:r>
            <a:r>
              <a:rPr lang="en-US" b="1" i="1" dirty="0"/>
              <a:t>scientific</a:t>
            </a:r>
            <a:r>
              <a:rPr lang="en-US" dirty="0"/>
              <a:t>?</a:t>
            </a:r>
          </a:p>
          <a:p>
            <a:pPr marL="0" indent="0" algn="just">
              <a:spcBef>
                <a:spcPts val="0"/>
              </a:spcBef>
              <a:buNone/>
            </a:pPr>
            <a:endParaRPr lang="en-US" sz="1600" dirty="0"/>
          </a:p>
          <a:p>
            <a:pPr marL="0" indent="0" algn="just">
              <a:spcBef>
                <a:spcPts val="0"/>
              </a:spcBef>
              <a:buNone/>
            </a:pPr>
            <a:r>
              <a:rPr lang="en-US" dirty="0"/>
              <a:t>Scientific papers have four major characteristics:</a:t>
            </a:r>
          </a:p>
          <a:p>
            <a:pPr marL="0" indent="0" algn="just">
              <a:spcBef>
                <a:spcPts val="0"/>
              </a:spcBef>
              <a:buNone/>
            </a:pPr>
            <a:endParaRPr lang="en-US" sz="1600" dirty="0"/>
          </a:p>
          <a:p>
            <a:pPr algn="just">
              <a:spcBef>
                <a:spcPts val="0"/>
              </a:spcBef>
              <a:buFont typeface="Wingdings" panose="05000000000000000000" pitchFamily="2" charset="2"/>
              <a:buChar char="§"/>
            </a:pPr>
            <a:r>
              <a:rPr lang="en-US" dirty="0"/>
              <a:t>They use technical language (i.e. words which embody facts and principles belonging to a particular scientific field or research area);</a:t>
            </a:r>
          </a:p>
          <a:p>
            <a:pPr algn="just">
              <a:spcBef>
                <a:spcPts val="0"/>
              </a:spcBef>
              <a:buFont typeface="Wingdings" panose="05000000000000000000" pitchFamily="2" charset="2"/>
              <a:buChar char="§"/>
            </a:pPr>
            <a:r>
              <a:rPr lang="en-US" dirty="0"/>
              <a:t>They start with an abstract (a brief, reasoned summary);</a:t>
            </a:r>
          </a:p>
          <a:p>
            <a:pPr algn="just">
              <a:spcBef>
                <a:spcPts val="0"/>
              </a:spcBef>
              <a:buFont typeface="Wingdings" panose="05000000000000000000" pitchFamily="2" charset="2"/>
              <a:buChar char="§"/>
            </a:pPr>
            <a:r>
              <a:rPr lang="en-US" dirty="0"/>
              <a:t>They are written in accordance with the </a:t>
            </a:r>
            <a:r>
              <a:rPr lang="en-US" dirty="0">
                <a:solidFill>
                  <a:schemeClr val="accent2"/>
                </a:solidFill>
              </a:rPr>
              <a:t>IBC</a:t>
            </a:r>
            <a:r>
              <a:rPr lang="en-US" dirty="0"/>
              <a:t> strategy, i.e. the </a:t>
            </a:r>
            <a:r>
              <a:rPr lang="en-US" i="1" dirty="0"/>
              <a:t>requirement</a:t>
            </a:r>
            <a:r>
              <a:rPr lang="en-US" dirty="0"/>
              <a:t> on the authors’ part to address the topic keeping in mind three different modules: </a:t>
            </a:r>
            <a:r>
              <a:rPr lang="en-US" dirty="0" err="1">
                <a:solidFill>
                  <a:schemeClr val="accent2"/>
                </a:solidFill>
              </a:rPr>
              <a:t>Introuction</a:t>
            </a:r>
            <a:r>
              <a:rPr lang="en-US" dirty="0"/>
              <a:t>, </a:t>
            </a:r>
            <a:r>
              <a:rPr lang="en-US" dirty="0">
                <a:solidFill>
                  <a:schemeClr val="accent2"/>
                </a:solidFill>
              </a:rPr>
              <a:t>Body</a:t>
            </a:r>
            <a:r>
              <a:rPr lang="en-US" dirty="0"/>
              <a:t> and </a:t>
            </a:r>
            <a:r>
              <a:rPr lang="en-US" dirty="0">
                <a:solidFill>
                  <a:schemeClr val="accent2"/>
                </a:solidFill>
              </a:rPr>
              <a:t>Conclusion</a:t>
            </a:r>
            <a:r>
              <a:rPr lang="en-US" dirty="0"/>
              <a:t>.</a:t>
            </a:r>
          </a:p>
          <a:p>
            <a:pPr algn="just">
              <a:spcBef>
                <a:spcPts val="0"/>
              </a:spcBef>
              <a:buFont typeface="Wingdings" panose="05000000000000000000" pitchFamily="2" charset="2"/>
              <a:buChar char="§"/>
            </a:pPr>
            <a:r>
              <a:rPr lang="en-US" dirty="0"/>
              <a:t>They are published in specialized journals and reviews.</a:t>
            </a:r>
          </a:p>
          <a:p>
            <a:pPr marL="0" indent="0" algn="just">
              <a:buNone/>
            </a:pPr>
            <a:endParaRPr lang="en-US" dirty="0"/>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English</a:t>
            </a:r>
          </a:p>
        </p:txBody>
      </p:sp>
      <p:sp>
        <p:nvSpPr>
          <p:cNvPr id="3" name="Segnaposto contenuto 2"/>
          <p:cNvSpPr>
            <a:spLocks noGrp="1"/>
          </p:cNvSpPr>
          <p:nvPr>
            <p:ph idx="1"/>
          </p:nvPr>
        </p:nvSpPr>
        <p:spPr/>
        <p:txBody>
          <a:bodyPr>
            <a:normAutofit lnSpcReduction="10000"/>
          </a:bodyPr>
          <a:lstStyle/>
          <a:p>
            <a:pPr marL="0" indent="0" algn="just">
              <a:buNone/>
            </a:pPr>
            <a:r>
              <a:rPr lang="en-US" dirty="0"/>
              <a:t>Scientific papers can be classified in two broad categories: </a:t>
            </a:r>
            <a:r>
              <a:rPr lang="en-US" dirty="0">
                <a:solidFill>
                  <a:schemeClr val="accent2"/>
                </a:solidFill>
              </a:rPr>
              <a:t>research</a:t>
            </a:r>
            <a:r>
              <a:rPr lang="en-US" dirty="0"/>
              <a:t> and </a:t>
            </a:r>
            <a:r>
              <a:rPr lang="en-US" dirty="0">
                <a:solidFill>
                  <a:schemeClr val="accent2"/>
                </a:solidFill>
              </a:rPr>
              <a:t>descriptive</a:t>
            </a:r>
            <a:r>
              <a:rPr lang="en-US" dirty="0"/>
              <a:t> papers.</a:t>
            </a:r>
          </a:p>
          <a:p>
            <a:pPr marL="0" indent="0" algn="just">
              <a:buNone/>
            </a:pPr>
            <a:r>
              <a:rPr lang="en-US" dirty="0"/>
              <a:t>They all follow the </a:t>
            </a:r>
            <a:r>
              <a:rPr lang="en-US" dirty="0">
                <a:solidFill>
                  <a:schemeClr val="accent2"/>
                </a:solidFill>
              </a:rPr>
              <a:t>IBC</a:t>
            </a:r>
            <a:r>
              <a:rPr lang="en-US" dirty="0"/>
              <a:t> </a:t>
            </a:r>
            <a:r>
              <a:rPr lang="en-US" i="1" dirty="0"/>
              <a:t>strategy</a:t>
            </a:r>
            <a:r>
              <a:rPr lang="en-US" dirty="0"/>
              <a:t>: true premises are set in the </a:t>
            </a:r>
            <a:r>
              <a:rPr lang="en-US" u="sng" dirty="0"/>
              <a:t>introduction</a:t>
            </a:r>
            <a:r>
              <a:rPr lang="en-US" dirty="0"/>
              <a:t>, a valid argument is made in the </a:t>
            </a:r>
            <a:r>
              <a:rPr lang="en-US" u="sng" dirty="0"/>
              <a:t>body</a:t>
            </a:r>
            <a:r>
              <a:rPr lang="en-US" dirty="0"/>
              <a:t> and true </a:t>
            </a:r>
            <a:r>
              <a:rPr lang="en-US" u="sng" dirty="0"/>
              <a:t>conclusions</a:t>
            </a:r>
            <a:r>
              <a:rPr lang="en-US" dirty="0"/>
              <a:t> are then derived  in the final sections. </a:t>
            </a:r>
          </a:p>
          <a:p>
            <a:pPr marL="0" indent="0" algn="just">
              <a:buNone/>
            </a:pPr>
            <a:r>
              <a:rPr lang="en-US" dirty="0"/>
              <a:t>Even simple paragraphs can be composed according to this structure: a topic can be introduced with an opening sentence and a conclusion can be drawn by way of a closing sentence, but not before developing the topic further – arguing </a:t>
            </a:r>
            <a:r>
              <a:rPr lang="en-US" i="1" dirty="0"/>
              <a:t>for</a:t>
            </a:r>
            <a:r>
              <a:rPr lang="en-US" dirty="0"/>
              <a:t> or </a:t>
            </a:r>
            <a:r>
              <a:rPr lang="en-US" i="1" dirty="0"/>
              <a:t>against</a:t>
            </a:r>
            <a:r>
              <a:rPr lang="en-US" dirty="0"/>
              <a:t> it in the body of the paragraph.</a:t>
            </a:r>
          </a:p>
          <a:p>
            <a:pPr marL="0" indent="0" algn="just">
              <a:buNone/>
            </a:pPr>
            <a:r>
              <a:rPr lang="en-US" dirty="0"/>
              <a:t>This is the way successful academic writers phrase their thought process: in a </a:t>
            </a:r>
            <a:r>
              <a:rPr lang="en-US" b="1" dirty="0"/>
              <a:t>logically sound way</a:t>
            </a:r>
            <a:r>
              <a:rPr lang="en-US" dirty="0"/>
              <a:t>.</a:t>
            </a:r>
          </a:p>
        </p:txBody>
      </p:sp>
    </p:spTree>
    <p:extLst>
      <p:ext uri="{BB962C8B-B14F-4D97-AF65-F5344CB8AC3E}">
        <p14:creationId xmlns:p14="http://schemas.microsoft.com/office/powerpoint/2010/main" val="1412523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en-US" dirty="0"/>
              <a:t>Scientific</a:t>
            </a:r>
            <a:r>
              <a:rPr lang="it-IT" dirty="0"/>
              <a:t> English</a:t>
            </a:r>
          </a:p>
        </p:txBody>
      </p:sp>
      <p:sp>
        <p:nvSpPr>
          <p:cNvPr id="3" name="Segnaposto contenuto 2"/>
          <p:cNvSpPr>
            <a:spLocks noGrp="1"/>
          </p:cNvSpPr>
          <p:nvPr>
            <p:ph idx="1"/>
          </p:nvPr>
        </p:nvSpPr>
        <p:spPr>
          <a:xfrm>
            <a:off x="1522412" y="1772816"/>
            <a:ext cx="9144000" cy="3888432"/>
          </a:xfrm>
        </p:spPr>
        <p:txBody>
          <a:bodyPr anchor="t">
            <a:normAutofit/>
          </a:bodyPr>
          <a:lstStyle/>
          <a:p>
            <a:pPr marL="0" indent="0" algn="just">
              <a:lnSpc>
                <a:spcPct val="110000"/>
              </a:lnSpc>
              <a:spcBef>
                <a:spcPts val="0"/>
              </a:spcBef>
              <a:buNone/>
            </a:pPr>
            <a:r>
              <a:rPr lang="en-US" dirty="0"/>
              <a:t>A </a:t>
            </a:r>
            <a:r>
              <a:rPr lang="en-US" b="1" dirty="0">
                <a:solidFill>
                  <a:schemeClr val="accent2"/>
                </a:solidFill>
              </a:rPr>
              <a:t>research</a:t>
            </a:r>
            <a:r>
              <a:rPr lang="en-US" dirty="0"/>
              <a:t> paper is a written document that presents the results of original research, analysis, and interpretation of data and information related to a specific topic or question.</a:t>
            </a:r>
          </a:p>
          <a:p>
            <a:pPr marL="0" indent="0" algn="just">
              <a:lnSpc>
                <a:spcPct val="110000"/>
              </a:lnSpc>
              <a:spcBef>
                <a:spcPts val="0"/>
              </a:spcBef>
              <a:buNone/>
            </a:pPr>
            <a:endParaRPr lang="en-US" sz="1800" dirty="0"/>
          </a:p>
          <a:p>
            <a:pPr marL="0" indent="0" algn="just">
              <a:lnSpc>
                <a:spcPct val="110000"/>
              </a:lnSpc>
              <a:spcBef>
                <a:spcPts val="0"/>
              </a:spcBef>
              <a:buNone/>
            </a:pPr>
            <a:r>
              <a:rPr lang="en-US" dirty="0"/>
              <a:t>Research papers are typically written by researchers or scholars in various fields, including science, social science, humanities, and engineering. They follow a </a:t>
            </a:r>
            <a:r>
              <a:rPr lang="en-US" u="sng" dirty="0"/>
              <a:t>standard format</a:t>
            </a:r>
            <a:r>
              <a:rPr lang="en-US" dirty="0"/>
              <a:t> and structure, which includes an introduction, literature review, methodology, results, discussion, and conclusion.</a:t>
            </a:r>
          </a:p>
        </p:txBody>
      </p:sp>
    </p:spTree>
    <p:extLst>
      <p:ext uri="{BB962C8B-B14F-4D97-AF65-F5344CB8AC3E}">
        <p14:creationId xmlns:p14="http://schemas.microsoft.com/office/powerpoint/2010/main" val="4262341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vagna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77_TF02804846_TF02804846.potx" id="{3D20F840-C1CB-49AA-9B99-D1664C5D7955}" vid="{BDD8EBD5-EB77-4377-AE48-333448456E57}"/>
    </a:ext>
  </a:extLst>
</a:theme>
</file>

<file path=ppt/theme/theme2.xml><?xml version="1.0" encoding="utf-8"?>
<a:theme xmlns:a="http://schemas.openxmlformats.org/drawingml/2006/main" name="Tema di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Presentazione didattica su lavagna (widescreen)</Template>
  <TotalTime>7550</TotalTime>
  <Words>2169</Words>
  <Application>Microsoft Macintosh PowerPoint</Application>
  <PresentationFormat>Personalizzato</PresentationFormat>
  <Paragraphs>133</Paragraphs>
  <Slides>21</Slides>
  <Notes>21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Arial</vt:lpstr>
      <vt:lpstr>Consolas</vt:lpstr>
      <vt:lpstr>Corbel</vt:lpstr>
      <vt:lpstr>Wingdings</vt:lpstr>
      <vt:lpstr>Lavagna 16x9</vt:lpstr>
      <vt:lpstr>English for Specific Purposes  (ESP)</vt:lpstr>
      <vt:lpstr>ESP</vt:lpstr>
      <vt:lpstr>Key terms for language ability</vt:lpstr>
      <vt:lpstr>Medical language A Language for Specific Purposes</vt:lpstr>
      <vt:lpstr>Scientific English</vt:lpstr>
      <vt:lpstr>Terminology in context</vt:lpstr>
      <vt:lpstr>Scientific English</vt:lpstr>
      <vt:lpstr>Scientific English</vt:lpstr>
      <vt:lpstr>Scientific English</vt:lpstr>
      <vt:lpstr>Scientific English</vt:lpstr>
      <vt:lpstr>Scientific English</vt:lpstr>
      <vt:lpstr>Scientific English</vt:lpstr>
      <vt:lpstr>Scientific English</vt:lpstr>
      <vt:lpstr>Scientific English</vt:lpstr>
      <vt:lpstr>Scientific understanding</vt:lpstr>
      <vt:lpstr>Scientific understanding</vt:lpstr>
      <vt:lpstr>Scientific understanding</vt:lpstr>
      <vt:lpstr>Scientific writing</vt:lpstr>
      <vt:lpstr>Scientific writing</vt:lpstr>
      <vt:lpstr>Scientific writing</vt:lpstr>
      <vt:lpstr>Scientific writing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for Specific Purposes  ESP</dc:title>
  <dc:creator>Elena</dc:creator>
  <cp:lastModifiedBy>BARZELATTO ELENA</cp:lastModifiedBy>
  <cp:revision>86</cp:revision>
  <dcterms:created xsi:type="dcterms:W3CDTF">2021-10-12T21:45:27Z</dcterms:created>
  <dcterms:modified xsi:type="dcterms:W3CDTF">2023-06-12T16:32:33Z</dcterms:modified>
</cp:coreProperties>
</file>