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6" r:id="rId5"/>
    <p:sldId id="257" r:id="rId6"/>
    <p:sldId id="259" r:id="rId7"/>
    <p:sldId id="269" r:id="rId8"/>
    <p:sldId id="258" r:id="rId9"/>
    <p:sldId id="260" r:id="rId10"/>
    <p:sldId id="270" r:id="rId11"/>
    <p:sldId id="272" r:id="rId12"/>
    <p:sldId id="271" r:id="rId13"/>
    <p:sldId id="274" r:id="rId14"/>
    <p:sldId id="275" r:id="rId15"/>
    <p:sldId id="278" r:id="rId16"/>
    <p:sldId id="276" r:id="rId17"/>
    <p:sldId id="277" r:id="rId18"/>
    <p:sldId id="279" r:id="rId19"/>
    <p:sldId id="266" r:id="rId20"/>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484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1" autoAdjust="0"/>
    <p:restoredTop sz="94660"/>
  </p:normalViewPr>
  <p:slideViewPr>
    <p:cSldViewPr snapToGrid="0" showGuides="1">
      <p:cViewPr varScale="1">
        <p:scale>
          <a:sx n="92" d="100"/>
          <a:sy n="92" d="100"/>
        </p:scale>
        <p:origin x="760"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91" d="100"/>
          <a:sy n="91" d="100"/>
        </p:scale>
        <p:origin x="375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it-IT" dirty="0"/>
              <a:t>​</a:t>
            </a:r>
            <a:fld id="{0D8742EA-96E8-4119-9E72-91D63DB4C6D4}" type="datetime1">
              <a:rPr lang="it-IT" smtClean="0"/>
              <a:t>12/06/23</a:t>
            </a:fld>
            <a:r>
              <a:rPr lang="it-IT" dirty="0"/>
              <a:t>​</a:t>
            </a:r>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it-IT" smtClean="0"/>
              <a:pPr algn="r" rtl="0"/>
              <a:t>‹N›</a:t>
            </a:fld>
            <a:endParaRPr lang="it-IT"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3E80DBD-3AF4-4240-8960-760299330EB7}" type="datetime1">
              <a:rPr lang="it-IT" smtClean="0"/>
              <a:pPr/>
              <a:t>12/06/23</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it-IT" smtClean="0"/>
              <a:pPr/>
              <a:t>‹N›</a:t>
            </a:fld>
            <a:endParaRPr lang="it-IT"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r>
              <a:rPr lang="it-IT" dirty="0"/>
              <a:t>​</a:t>
            </a:r>
            <a:fld id="{88DA2626-EB79-4D40-8DD1-555BED05B3C0}"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pic>
        <p:nvPicPr>
          <p:cNvPr id="11" name="Im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a:t>Fare clic per modificare lo stile del titolo</a:t>
            </a:r>
            <a:endParaRPr lang="it-IT" noProof="0" dirty="0"/>
          </a:p>
        </p:txBody>
      </p:sp>
      <p:sp>
        <p:nvSpPr>
          <p:cNvPr id="3" name="Segnaposto immagin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a:t>Fare clic sull'icona per inserire un'immagine</a:t>
            </a:r>
            <a:endParaRPr lang="it-IT" noProof="0" dirty="0"/>
          </a:p>
        </p:txBody>
      </p:sp>
      <p:sp>
        <p:nvSpPr>
          <p:cNvPr id="4" name="Segnaposto testo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a:t>Fare clic per modificare stili del testo dello schema</a:t>
            </a:r>
          </a:p>
        </p:txBody>
      </p:sp>
      <p:sp>
        <p:nvSpPr>
          <p:cNvPr id="5" name="Segnaposto data 4"/>
          <p:cNvSpPr>
            <a:spLocks noGrp="1"/>
          </p:cNvSpPr>
          <p:nvPr>
            <p:ph type="dt" sz="half" idx="10"/>
          </p:nvPr>
        </p:nvSpPr>
        <p:spPr/>
        <p:txBody>
          <a:bodyPr rtlCol="0"/>
          <a:lstStyle/>
          <a:p>
            <a:r>
              <a:rPr lang="it-IT" dirty="0"/>
              <a:t>​</a:t>
            </a:r>
            <a:fld id="{4C681C7C-6639-4D2E-928A-C2226BCBB7AE}" type="datetime1">
              <a:rPr lang="it-IT" smtClean="0"/>
              <a:pPr/>
              <a:t>12/06/23</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76963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p>
            <a:r>
              <a:rPr lang="it-IT" dirty="0"/>
              <a:t>​</a:t>
            </a:r>
            <a:fld id="{2289B057-FE3E-4297-86E4-524E5B4C4EA4}"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2012076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372600" y="365125"/>
            <a:ext cx="1714500" cy="5811838"/>
          </a:xfrm>
        </p:spPr>
        <p:txBody>
          <a:bodyPr vert="eaVert" rtlCol="0"/>
          <a:lstStyle/>
          <a:p>
            <a:pPr rtl="0"/>
            <a:r>
              <a:rPr lang="it-IT" noProof="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p>
            <a:r>
              <a:rPr lang="it-IT" dirty="0"/>
              <a:t>​</a:t>
            </a:r>
            <a:fld id="{901D9FD7-BECD-4BE6-A740-363393FEA6A9}"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grpSp>
        <p:nvGrpSpPr>
          <p:cNvPr id="7" name="Gruppo 6"/>
          <p:cNvGrpSpPr/>
          <p:nvPr/>
        </p:nvGrpSpPr>
        <p:grpSpPr>
          <a:xfrm rot="5400000">
            <a:off x="6514047" y="3228843"/>
            <a:ext cx="5632704" cy="84403"/>
            <a:chOff x="1073150" y="1219201"/>
            <a:chExt cx="10058400" cy="63125"/>
          </a:xfrm>
        </p:grpSpPr>
        <p:cxnSp>
          <p:nvCxnSpPr>
            <p:cNvPr id="8" name="Connettore dirit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1_Contenuto con didascalia">
    <p:spTree>
      <p:nvGrpSpPr>
        <p:cNvPr id="1" name=""/>
        <p:cNvGrpSpPr/>
        <p:nvPr/>
      </p:nvGrpSpPr>
      <p:grpSpPr>
        <a:xfrm>
          <a:off x="0" y="0"/>
          <a:ext cx="0" cy="0"/>
          <a:chOff x="0" y="0"/>
          <a:chExt cx="0" cy="0"/>
        </a:xfrm>
      </p:grpSpPr>
      <p:pic>
        <p:nvPicPr>
          <p:cNvPr id="11" name="Immagine 10" descr="Droplets-H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olo 1"/>
          <p:cNvSpPr>
            <a:spLocks noGrp="1"/>
          </p:cNvSpPr>
          <p:nvPr>
            <p:ph type="title"/>
          </p:nvPr>
        </p:nvSpPr>
        <p:spPr>
          <a:xfrm>
            <a:off x="913775" y="609600"/>
            <a:ext cx="3935688" cy="2023252"/>
          </a:xfrm>
        </p:spPr>
        <p:txBody>
          <a:bodyPr rtlCol="0" anchor="b"/>
          <a:lstStyle>
            <a:lvl1pPr algn="ctr">
              <a:defRPr sz="3200"/>
            </a:lvl1pPr>
          </a:lstStyle>
          <a:p>
            <a:pPr rtl="0"/>
            <a:r>
              <a:rPr lang="it-IT" noProof="0"/>
              <a:t>Fare clic per modificare lo stile del titolo dello schema</a:t>
            </a:r>
          </a:p>
        </p:txBody>
      </p:sp>
      <p:sp>
        <p:nvSpPr>
          <p:cNvPr id="10" name="Segnaposto contenuto 2"/>
          <p:cNvSpPr>
            <a:spLocks noGrp="1"/>
          </p:cNvSpPr>
          <p:nvPr>
            <p:ph sz="quarter" idx="13"/>
          </p:nvPr>
        </p:nvSpPr>
        <p:spPr>
          <a:xfrm>
            <a:off x="5078062" y="609600"/>
            <a:ext cx="6200163" cy="518159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p:nvPr>
        </p:nvSpPr>
        <p:spPr>
          <a:xfrm>
            <a:off x="913774" y="2632852"/>
            <a:ext cx="3935689" cy="3158348"/>
          </a:xfrm>
        </p:spPr>
        <p:txBody>
          <a:bodyPr rtlCol="0"/>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p>
            <a:pPr rtl="0"/>
            <a:fld id="{3D76E30D-608D-4713-952A-27A281A8016A}" type="datetime1">
              <a:rPr lang="it-IT" noProof="0" smtClean="0"/>
              <a:t>12/06/23</a:t>
            </a:fld>
            <a:endParaRPr lang="it-IT" noProof="0"/>
          </a:p>
        </p:txBody>
      </p:sp>
      <p:sp>
        <p:nvSpPr>
          <p:cNvPr id="6" name="Segnaposto piè di pagina 5"/>
          <p:cNvSpPr>
            <a:spLocks noGrp="1"/>
          </p:cNvSpPr>
          <p:nvPr>
            <p:ph type="ftr" sz="quarter" idx="11"/>
          </p:nvPr>
        </p:nvSpPr>
        <p:spPr/>
        <p:txBody>
          <a:bodyPr rtlCol="0"/>
          <a:lstStyle/>
          <a:p>
            <a:pPr rtl="0"/>
            <a:endParaRPr lang="it-IT" noProof="0"/>
          </a:p>
        </p:txBody>
      </p:sp>
      <p:sp>
        <p:nvSpPr>
          <p:cNvPr id="7" name="Segnaposto numero diapositiva 6"/>
          <p:cNvSpPr>
            <a:spLocks noGrp="1"/>
          </p:cNvSpPr>
          <p:nvPr>
            <p:ph type="sldNum" sz="quarter" idx="12"/>
          </p:nvPr>
        </p:nvSpPr>
        <p:spPr/>
        <p:txBody>
          <a:bodyPr rtlCol="0"/>
          <a:lstStyle/>
          <a:p>
            <a:pPr rtl="0"/>
            <a:fld id="{6D22F896-40B5-4ADD-8801-0D06FADFA095}" type="slidenum">
              <a:rPr lang="it-IT" noProof="0" smtClean="0"/>
              <a:t>‹N›</a:t>
            </a:fld>
            <a:endParaRPr lang="it-IT" noProof="0"/>
          </a:p>
        </p:txBody>
      </p:sp>
    </p:spTree>
    <p:extLst>
      <p:ext uri="{BB962C8B-B14F-4D97-AF65-F5344CB8AC3E}">
        <p14:creationId xmlns:p14="http://schemas.microsoft.com/office/powerpoint/2010/main" val="348984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idx="1" hasCustomPrompt="1"/>
          </p:nvPr>
        </p:nvSpPr>
        <p:spPr/>
        <p:txBody>
          <a:bodyPr rtlCol="0"/>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data 3"/>
          <p:cNvSpPr>
            <a:spLocks noGrp="1"/>
          </p:cNvSpPr>
          <p:nvPr>
            <p:ph type="dt" sz="half" idx="10"/>
          </p:nvPr>
        </p:nvSpPr>
        <p:spPr/>
        <p:txBody>
          <a:bodyPr rtlCol="0"/>
          <a:lstStyle>
            <a:lvl1pPr>
              <a:defRPr/>
            </a:lvl1pPr>
          </a:lstStyle>
          <a:p>
            <a:fld id="{FB7D3E48-7CFA-43F1-BF5B-DD6A94F20CF7}" type="datetime1">
              <a:rPr lang="it-IT" smtClean="0"/>
              <a:pPr/>
              <a:t>12/06/23</a:t>
            </a:fld>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78687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grpSp>
        <p:nvGrpSpPr>
          <p:cNvPr id="13" name="Gruppo 12"/>
          <p:cNvGrpSpPr/>
          <p:nvPr/>
        </p:nvGrpSpPr>
        <p:grpSpPr>
          <a:xfrm rot="10800000">
            <a:off x="0" y="5645510"/>
            <a:ext cx="12192000" cy="63125"/>
            <a:chOff x="507492" y="1501519"/>
            <a:chExt cx="8129016" cy="63125"/>
          </a:xfrm>
        </p:grpSpPr>
        <p:cxnSp>
          <p:nvCxnSpPr>
            <p:cNvPr id="17" name="Connettore dirit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0" y="1143000"/>
            <a:ext cx="12192000" cy="63125"/>
            <a:chOff x="507492" y="1501519"/>
            <a:chExt cx="8129016" cy="63125"/>
          </a:xfrm>
        </p:grpSpPr>
        <p:cxnSp>
          <p:nvCxnSpPr>
            <p:cNvPr id="15" name="Connettore dirit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it-IT" noProof="0"/>
              <a:t>Fare clic per modificare lo stile del titolo</a:t>
            </a:r>
            <a:endParaRPr lang="it-IT" noProof="0" dirty="0"/>
          </a:p>
        </p:txBody>
      </p:sp>
      <p:sp>
        <p:nvSpPr>
          <p:cNvPr id="3" name="Sottotito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a:t>Fare clic per modificare lo stile del sottotitolo dello schema</a:t>
            </a:r>
            <a:endParaRPr lang="it-IT" noProof="0" dirty="0"/>
          </a:p>
        </p:txBody>
      </p:sp>
      <p:pic>
        <p:nvPicPr>
          <p:cNvPr id="10" name="Im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Segnaposto immagin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it-IT" noProof="0"/>
              <a:t>Fare clic sull'icona per inserire un'immagine</a:t>
            </a:r>
            <a:endParaRPr lang="it-IT" noProof="0" dirty="0"/>
          </a:p>
        </p:txBody>
      </p:sp>
      <p:sp>
        <p:nvSpPr>
          <p:cNvPr id="19" name="Testo informativ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t-IT" sz="1200" b="1" i="1" noProof="0" dirty="0">
                <a:latin typeface="Arial" pitchFamily="34" charset="0"/>
                <a:cs typeface="Arial" pitchFamily="34" charset="0"/>
              </a:rPr>
              <a:t>NOTA:</a:t>
            </a:r>
          </a:p>
          <a:p>
            <a:pPr rtl="0"/>
            <a:r>
              <a:rPr lang="it-IT" sz="1200" i="1" noProof="0" dirty="0">
                <a:latin typeface="Arial" pitchFamily="34" charset="0"/>
                <a:cs typeface="Arial" pitchFamily="34" charset="0"/>
              </a:rPr>
              <a:t>per cambiare l'immagine in questa diapositiva, selezionarla ed eliminarla. Quindi fare clic sull'icona Inserisci nel segnaposto per inserire l'immagine desiderata.</a:t>
            </a:r>
          </a:p>
        </p:txBody>
      </p:sp>
    </p:spTree>
    <p:extLst>
      <p:ext uri="{BB962C8B-B14F-4D97-AF65-F5344CB8AC3E}">
        <p14:creationId xmlns:p14="http://schemas.microsoft.com/office/powerpoint/2010/main" val="2673943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uppo 7"/>
          <p:cNvGrpSpPr/>
          <p:nvPr/>
        </p:nvGrpSpPr>
        <p:grpSpPr>
          <a:xfrm>
            <a:off x="0" y="2514600"/>
            <a:ext cx="12192000" cy="3194035"/>
            <a:chOff x="647402" y="2514600"/>
            <a:chExt cx="10838688" cy="3194035"/>
          </a:xfrm>
        </p:grpSpPr>
        <p:grpSp>
          <p:nvGrpSpPr>
            <p:cNvPr id="9" name="Gruppo 8"/>
            <p:cNvGrpSpPr/>
            <p:nvPr/>
          </p:nvGrpSpPr>
          <p:grpSpPr>
            <a:xfrm>
              <a:off x="647402" y="2514600"/>
              <a:ext cx="10838688" cy="63125"/>
              <a:chOff x="507492" y="1501519"/>
              <a:chExt cx="8129016" cy="63125"/>
            </a:xfrm>
          </p:grpSpPr>
          <p:cxnSp>
            <p:nvCxnSpPr>
              <p:cNvPr id="14" name="Connettore dirit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1" name="Gruppo 10"/>
            <p:cNvGrpSpPr/>
            <p:nvPr/>
          </p:nvGrpSpPr>
          <p:grpSpPr>
            <a:xfrm rot="10800000">
              <a:off x="647402" y="5645510"/>
              <a:ext cx="10838688" cy="63125"/>
              <a:chOff x="507492" y="1501519"/>
              <a:chExt cx="8129016" cy="63125"/>
            </a:xfrm>
          </p:grpSpPr>
          <p:cxnSp>
            <p:nvCxnSpPr>
              <p:cNvPr id="12" name="Connettore drit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it-IT" noProof="0"/>
              <a:t>Fare clic per modificare lo stile del titolo</a:t>
            </a:r>
            <a:endParaRPr lang="it-IT" noProof="0" dirty="0"/>
          </a:p>
        </p:txBody>
      </p:sp>
      <p:sp>
        <p:nvSpPr>
          <p:cNvPr id="3" name="Segnaposto testo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noProof="0" dirty="0"/>
              <a:t>Fare clic per modificare stili del testo dello schema</a:t>
            </a:r>
          </a:p>
        </p:txBody>
      </p:sp>
      <p:sp>
        <p:nvSpPr>
          <p:cNvPr id="4" name="Segnaposto data 3"/>
          <p:cNvSpPr>
            <a:spLocks noGrp="1"/>
          </p:cNvSpPr>
          <p:nvPr>
            <p:ph type="dt" sz="half" idx="10"/>
          </p:nvPr>
        </p:nvSpPr>
        <p:spPr/>
        <p:txBody>
          <a:bodyPr rtlCol="0"/>
          <a:lstStyle/>
          <a:p>
            <a:r>
              <a:rPr lang="it-IT" dirty="0"/>
              <a:t>​</a:t>
            </a:r>
            <a:fld id="{1B5B84BD-C738-4193-B426-11DBFAEC3B0A}" type="datetime1">
              <a:rPr lang="it-IT" smtClean="0"/>
              <a:pPr/>
              <a:t>12/06/23</a:t>
            </a:fld>
            <a:r>
              <a:rPr lang="it-IT" dirty="0"/>
              <a:t>​</a:t>
            </a:r>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pic>
        <p:nvPicPr>
          <p:cNvPr id="7" name="Im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contenuto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contenuto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data 4"/>
          <p:cNvSpPr>
            <a:spLocks noGrp="1"/>
          </p:cNvSpPr>
          <p:nvPr>
            <p:ph type="dt" sz="half" idx="10"/>
          </p:nvPr>
        </p:nvSpPr>
        <p:spPr/>
        <p:txBody>
          <a:bodyPr rtlCol="0"/>
          <a:lstStyle/>
          <a:p>
            <a:r>
              <a:rPr lang="it-IT" dirty="0"/>
              <a:t>​</a:t>
            </a:r>
            <a:fld id="{FF3D9C6F-44CE-44AE-B189-57E10132D6CF}" type="datetime1">
              <a:rPr lang="it-IT" smtClean="0"/>
              <a:pPr/>
              <a:t>12/06/23</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52779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testo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a:t>Fare clic per modificare stili del testo dello schema</a:t>
            </a:r>
          </a:p>
        </p:txBody>
      </p:sp>
      <p:sp>
        <p:nvSpPr>
          <p:cNvPr id="4" name="Segnaposto contenuto 3"/>
          <p:cNvSpPr>
            <a:spLocks noGrp="1"/>
          </p:cNvSpPr>
          <p:nvPr>
            <p:ph sz="half" idx="2" hasCustomPrompt="1"/>
          </p:nvPr>
        </p:nvSpPr>
        <p:spPr>
          <a:xfrm>
            <a:off x="1104900" y="2424112"/>
            <a:ext cx="4919472" cy="3748088"/>
          </a:xfrm>
        </p:spPr>
        <p:txBody>
          <a:bodyPr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testo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a:t>Fare clic per modificare stili del testo dello schema</a:t>
            </a:r>
          </a:p>
        </p:txBody>
      </p:sp>
      <p:sp>
        <p:nvSpPr>
          <p:cNvPr id="6" name="Segnaposto contenuto 5"/>
          <p:cNvSpPr>
            <a:spLocks noGrp="1"/>
          </p:cNvSpPr>
          <p:nvPr>
            <p:ph sz="quarter" idx="4" hasCustomPrompt="1"/>
          </p:nvPr>
        </p:nvSpPr>
        <p:spPr>
          <a:xfrm>
            <a:off x="6166110" y="2424112"/>
            <a:ext cx="4919472" cy="3748088"/>
          </a:xfrm>
        </p:spPr>
        <p:txBody>
          <a:bodyPr rtlCol="0"/>
          <a:lstStyle>
            <a:lvl1pPr rtl="0">
              <a:defRPr/>
            </a:lvl1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7" name="Segnaposto data 6"/>
          <p:cNvSpPr>
            <a:spLocks noGrp="1"/>
          </p:cNvSpPr>
          <p:nvPr>
            <p:ph type="dt" sz="half" idx="10"/>
          </p:nvPr>
        </p:nvSpPr>
        <p:spPr/>
        <p:txBody>
          <a:bodyPr rtlCol="0"/>
          <a:lstStyle/>
          <a:p>
            <a:r>
              <a:rPr lang="it-IT" dirty="0"/>
              <a:t>​</a:t>
            </a:r>
            <a:fld id="{455B8012-B7FA-4C61-A0EB-C485F055AA2D}" type="datetime1">
              <a:rPr lang="it-IT" smtClean="0"/>
              <a:pPr/>
              <a:t>12/06/23</a:t>
            </a:fld>
            <a:r>
              <a:rPr lang="it-IT" dirty="0"/>
              <a:t>​</a:t>
            </a:r>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97101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a:t>
            </a:r>
            <a:endParaRPr lang="it-IT" noProof="0" dirty="0"/>
          </a:p>
        </p:txBody>
      </p:sp>
      <p:sp>
        <p:nvSpPr>
          <p:cNvPr id="3" name="Segnaposto data 2"/>
          <p:cNvSpPr>
            <a:spLocks noGrp="1"/>
          </p:cNvSpPr>
          <p:nvPr>
            <p:ph type="dt" sz="half" idx="10"/>
          </p:nvPr>
        </p:nvSpPr>
        <p:spPr/>
        <p:txBody>
          <a:bodyPr rtlCol="0"/>
          <a:lstStyle/>
          <a:p>
            <a:r>
              <a:rPr lang="it-IT" dirty="0"/>
              <a:t>​</a:t>
            </a:r>
            <a:fld id="{08DBBCB2-4B70-4357-AB5C-E060867535C5}" type="datetime1">
              <a:rPr lang="it-IT" smtClean="0"/>
              <a:pPr/>
              <a:t>12/06/23</a:t>
            </a:fld>
            <a:r>
              <a:rPr lang="it-IT" dirty="0"/>
              <a:t>​</a:t>
            </a:r>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175811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r>
              <a:rPr lang="it-IT" dirty="0"/>
              <a:t>​</a:t>
            </a:r>
            <a:fld id="{76371F20-0268-448B-AFB7-300F3C817564}" type="datetime1">
              <a:rPr lang="it-IT" smtClean="0"/>
              <a:pPr/>
              <a:t>12/06/23</a:t>
            </a:fld>
            <a:r>
              <a:rPr lang="it-IT" dirty="0"/>
              <a:t>​</a:t>
            </a:r>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02416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a:t>Fare clic per modificare lo stile del titolo</a:t>
            </a:r>
            <a:endParaRPr lang="it-IT" noProof="0" dirty="0"/>
          </a:p>
        </p:txBody>
      </p:sp>
      <p:sp>
        <p:nvSpPr>
          <p:cNvPr id="3" name="Segnaposto contenuto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4" name="Segnaposto testo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a:t>Fare clic per modificare stili del testo dello schema</a:t>
            </a:r>
          </a:p>
        </p:txBody>
      </p:sp>
      <p:sp>
        <p:nvSpPr>
          <p:cNvPr id="5" name="Segnaposto data 4"/>
          <p:cNvSpPr>
            <a:spLocks noGrp="1"/>
          </p:cNvSpPr>
          <p:nvPr>
            <p:ph type="dt" sz="half" idx="10"/>
          </p:nvPr>
        </p:nvSpPr>
        <p:spPr/>
        <p:txBody>
          <a:bodyPr rtlCol="0"/>
          <a:lstStyle/>
          <a:p>
            <a:r>
              <a:rPr lang="it-IT" dirty="0"/>
              <a:t>​</a:t>
            </a:r>
            <a:fld id="{BAE1EB03-BE9B-435F-AF92-24636D07E5BB}" type="datetime1">
              <a:rPr lang="it-IT" smtClean="0"/>
              <a:pPr/>
              <a:t>12/06/23</a:t>
            </a:fld>
            <a:r>
              <a:rPr lang="it-IT" dirty="0"/>
              <a:t>​</a:t>
            </a:r>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t>‹N›</a:t>
            </a:fld>
            <a:endParaRPr lang="it-IT" noProof="0" dirty="0"/>
          </a:p>
        </p:txBody>
      </p:sp>
    </p:spTree>
    <p:extLst>
      <p:ext uri="{BB962C8B-B14F-4D97-AF65-F5344CB8AC3E}">
        <p14:creationId xmlns:p14="http://schemas.microsoft.com/office/powerpoint/2010/main" val="3769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it-IT" noProof="0" dirty="0"/>
              <a:t>Fare clic per modificare lo stile del titolo</a:t>
            </a:r>
          </a:p>
        </p:txBody>
      </p:sp>
      <p:sp>
        <p:nvSpPr>
          <p:cNvPr id="3" name="Segnaposto tes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it-IT" noProof="0" dirty="0"/>
              <a:t>Fare clic per modificare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a:p>
            <a:pPr lvl="5" rtl="0"/>
            <a:r>
              <a:rPr lang="it-IT" noProof="0" dirty="0"/>
              <a:t>Sesto livello</a:t>
            </a:r>
          </a:p>
          <a:p>
            <a:pPr lvl="6" rtl="0"/>
            <a:r>
              <a:rPr lang="it-IT" noProof="0" dirty="0"/>
              <a:t>Settimo livello</a:t>
            </a:r>
          </a:p>
          <a:p>
            <a:pPr lvl="7" rtl="0"/>
            <a:r>
              <a:rPr lang="it-IT" noProof="0" dirty="0"/>
              <a:t>Ottavo livello</a:t>
            </a:r>
          </a:p>
          <a:p>
            <a:pPr lvl="8" rtl="0"/>
            <a:r>
              <a:rPr lang="it-IT" noProof="0" dirty="0"/>
              <a:t>Nono livello</a:t>
            </a:r>
          </a:p>
        </p:txBody>
      </p:sp>
      <p:sp>
        <p:nvSpPr>
          <p:cNvPr id="4" name="Segnaposto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r>
              <a:rPr lang="it-IT" dirty="0"/>
              <a:t>​</a:t>
            </a:r>
            <a:fld id="{87034BDA-9F79-4AB9-9F75-289F981917B9}" type="datetime1">
              <a:rPr lang="it-IT" smtClean="0"/>
              <a:pPr/>
              <a:t>12/06/23</a:t>
            </a:fld>
            <a:r>
              <a:rPr lang="it-IT" dirty="0"/>
              <a:t>​</a:t>
            </a:r>
          </a:p>
        </p:txBody>
      </p:sp>
      <p:sp>
        <p:nvSpPr>
          <p:cNvPr id="5" name="Segnaposto piè di pa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it-IT" smtClean="0"/>
              <a:pPr/>
              <a:t>‹N›</a:t>
            </a:fld>
            <a:endParaRPr lang="it-IT" dirty="0"/>
          </a:p>
        </p:txBody>
      </p:sp>
      <p:grpSp>
        <p:nvGrpSpPr>
          <p:cNvPr id="15" name="Gruppo 14"/>
          <p:cNvGrpSpPr/>
          <p:nvPr/>
        </p:nvGrpSpPr>
        <p:grpSpPr>
          <a:xfrm>
            <a:off x="1103376" y="1219201"/>
            <a:ext cx="9985248" cy="84403"/>
            <a:chOff x="1073150" y="1219201"/>
            <a:chExt cx="10058400" cy="63125"/>
          </a:xfrm>
        </p:grpSpPr>
        <p:cxnSp>
          <p:nvCxnSpPr>
            <p:cNvPr id="13" name="Connettore dirit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egnaposto immagine 1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44" r="9444"/>
          <a:stretch>
            <a:fillRect/>
          </a:stretch>
        </p:blipFill>
        <p:spPr>
          <a:xfrm>
            <a:off x="3628261" y="1319123"/>
            <a:ext cx="5210937" cy="4208604"/>
          </a:xfrm>
        </p:spPr>
      </p:pic>
    </p:spTree>
    <p:extLst>
      <p:ext uri="{BB962C8B-B14F-4D97-AF65-F5344CB8AC3E}">
        <p14:creationId xmlns:p14="http://schemas.microsoft.com/office/powerpoint/2010/main" val="1652133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04900" y="512064"/>
            <a:ext cx="9980682" cy="661098"/>
          </a:xfrm>
        </p:spPr>
        <p:txBody>
          <a:bodyPr rtlCol="0"/>
          <a:lstStyle/>
          <a:p>
            <a:pPr algn="ctr" rtl="0"/>
            <a:r>
              <a:rPr lang="it" dirty="0"/>
              <a:t>Verbs not usually used in the progressive (stative verbs)</a:t>
            </a:r>
            <a:endParaRPr lang="en-US" dirty="0"/>
          </a:p>
        </p:txBody>
      </p:sp>
      <p:sp>
        <p:nvSpPr>
          <p:cNvPr id="4" name="Segnaposto contenuto 3"/>
          <p:cNvSpPr>
            <a:spLocks noGrp="1"/>
          </p:cNvSpPr>
          <p:nvPr>
            <p:ph idx="4294967295"/>
          </p:nvPr>
        </p:nvSpPr>
        <p:spPr>
          <a:xfrm>
            <a:off x="1402588" y="1271016"/>
            <a:ext cx="9207500" cy="5513832"/>
          </a:xfrm>
        </p:spPr>
        <p:txBody>
          <a:bodyPr>
            <a:normAutofit/>
          </a:bodyPr>
          <a:lstStyle/>
          <a:p>
            <a:pPr marL="0" indent="0">
              <a:lnSpc>
                <a:spcPct val="120000"/>
              </a:lnSpc>
              <a:spcBef>
                <a:spcPts val="0"/>
              </a:spcBef>
              <a:buNone/>
            </a:pPr>
            <a:r>
              <a:rPr lang="en-US" dirty="0"/>
              <a:t>Some verbs – like </a:t>
            </a:r>
            <a:r>
              <a:rPr lang="en-US" b="1" i="1" dirty="0"/>
              <a:t>know</a:t>
            </a:r>
            <a:r>
              <a:rPr lang="en-US" dirty="0"/>
              <a:t> – are </a:t>
            </a:r>
            <a:r>
              <a:rPr lang="en-US" i="1" dirty="0"/>
              <a:t>stative</a:t>
            </a:r>
            <a:r>
              <a:rPr lang="en-US" dirty="0"/>
              <a:t> or </a:t>
            </a:r>
            <a:r>
              <a:rPr lang="en-US" i="1" dirty="0"/>
              <a:t>non-progressive</a:t>
            </a:r>
            <a:r>
              <a:rPr lang="en-US" dirty="0"/>
              <a:t>.</a:t>
            </a:r>
          </a:p>
          <a:p>
            <a:pPr marL="0" indent="0">
              <a:lnSpc>
                <a:spcPct val="120000"/>
              </a:lnSpc>
              <a:spcBef>
                <a:spcPts val="0"/>
              </a:spcBef>
              <a:buNone/>
            </a:pPr>
            <a:r>
              <a:rPr lang="en-US" dirty="0"/>
              <a:t>They describe </a:t>
            </a:r>
            <a:r>
              <a:rPr lang="en-US" u="sng" dirty="0"/>
              <a:t>states</a:t>
            </a:r>
            <a:r>
              <a:rPr lang="en-US" dirty="0"/>
              <a:t>, not actions, and are rarely used in progressive tenses.</a:t>
            </a:r>
          </a:p>
          <a:p>
            <a:pPr marL="0" indent="0">
              <a:lnSpc>
                <a:spcPct val="120000"/>
              </a:lnSpc>
              <a:spcBef>
                <a:spcPts val="0"/>
              </a:spcBef>
              <a:buNone/>
            </a:pPr>
            <a:r>
              <a:rPr lang="en-US" i="1" dirty="0"/>
              <a:t>States</a:t>
            </a:r>
            <a:r>
              <a:rPr lang="en-US" dirty="0"/>
              <a:t> are conditions or situations </a:t>
            </a:r>
            <a:r>
              <a:rPr lang="en-US"/>
              <a:t>that exist.  </a:t>
            </a:r>
            <a:endParaRPr lang="en-US" dirty="0"/>
          </a:p>
          <a:p>
            <a:pPr marL="0" indent="0">
              <a:lnSpc>
                <a:spcPct val="100000"/>
              </a:lnSpc>
              <a:spcBef>
                <a:spcPts val="0"/>
              </a:spcBef>
              <a:buNone/>
            </a:pPr>
            <a:endParaRPr lang="en-US" sz="1000" dirty="0"/>
          </a:p>
          <a:p>
            <a:pPr marL="0" indent="0">
              <a:lnSpc>
                <a:spcPct val="100000"/>
              </a:lnSpc>
              <a:spcBef>
                <a:spcPts val="0"/>
              </a:spcBef>
              <a:buNone/>
            </a:pPr>
            <a:r>
              <a:rPr lang="en-US" dirty="0"/>
              <a:t>Ex. </a:t>
            </a:r>
            <a:r>
              <a:rPr lang="en-US" i="1" dirty="0"/>
              <a:t>I </a:t>
            </a:r>
            <a:r>
              <a:rPr lang="en-US" b="1" i="1" dirty="0">
                <a:solidFill>
                  <a:srgbClr val="0070C0"/>
                </a:solidFill>
              </a:rPr>
              <a:t>know</a:t>
            </a:r>
            <a:r>
              <a:rPr lang="en-US" i="1" dirty="0">
                <a:solidFill>
                  <a:srgbClr val="0070C0"/>
                </a:solidFill>
              </a:rPr>
              <a:t> </a:t>
            </a:r>
            <a:r>
              <a:rPr lang="en-US" i="1" dirty="0"/>
              <a:t>your cousin.</a:t>
            </a:r>
          </a:p>
          <a:p>
            <a:pPr marL="0" indent="0">
              <a:lnSpc>
                <a:spcPct val="120000"/>
              </a:lnSpc>
              <a:spcBef>
                <a:spcPts val="0"/>
              </a:spcBef>
              <a:buNone/>
            </a:pPr>
            <a:endParaRPr lang="en-US" dirty="0"/>
          </a:p>
          <a:p>
            <a:pPr marL="0" indent="0">
              <a:lnSpc>
                <a:spcPct val="120000"/>
              </a:lnSpc>
              <a:spcBef>
                <a:spcPts val="0"/>
              </a:spcBef>
              <a:buNone/>
            </a:pPr>
            <a:endParaRPr lang="en-US" sz="1200"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p:txBody>
      </p:sp>
      <p:graphicFrame>
        <p:nvGraphicFramePr>
          <p:cNvPr id="3" name="Tabella 2"/>
          <p:cNvGraphicFramePr>
            <a:graphicFrameLocks noGrp="1"/>
          </p:cNvGraphicFramePr>
          <p:nvPr>
            <p:extLst>
              <p:ext uri="{D42A27DB-BD31-4B8C-83A1-F6EECF244321}">
                <p14:modId xmlns:p14="http://schemas.microsoft.com/office/powerpoint/2010/main" val="149616508"/>
              </p:ext>
            </p:extLst>
          </p:nvPr>
        </p:nvGraphicFramePr>
        <p:xfrm>
          <a:off x="1402588" y="2930852"/>
          <a:ext cx="9682994" cy="3778380"/>
        </p:xfrm>
        <a:graphic>
          <a:graphicData uri="http://schemas.openxmlformats.org/drawingml/2006/table">
            <a:tbl>
              <a:tblPr firstRow="1" bandRow="1">
                <a:tableStyleId>{5C22544A-7EE6-4342-B048-85BDC9FD1C3A}</a:tableStyleId>
              </a:tblPr>
              <a:tblGrid>
                <a:gridCol w="1613640">
                  <a:extLst>
                    <a:ext uri="{9D8B030D-6E8A-4147-A177-3AD203B41FA5}">
                      <a16:colId xmlns:a16="http://schemas.microsoft.com/office/drawing/2014/main" val="20000"/>
                    </a:ext>
                  </a:extLst>
                </a:gridCol>
                <a:gridCol w="1512357">
                  <a:extLst>
                    <a:ext uri="{9D8B030D-6E8A-4147-A177-3AD203B41FA5}">
                      <a16:colId xmlns:a16="http://schemas.microsoft.com/office/drawing/2014/main" val="20001"/>
                    </a:ext>
                  </a:extLst>
                </a:gridCol>
                <a:gridCol w="973709">
                  <a:extLst>
                    <a:ext uri="{9D8B030D-6E8A-4147-A177-3AD203B41FA5}">
                      <a16:colId xmlns:a16="http://schemas.microsoft.com/office/drawing/2014/main" val="20002"/>
                    </a:ext>
                  </a:extLst>
                </a:gridCol>
                <a:gridCol w="1191240">
                  <a:extLst>
                    <a:ext uri="{9D8B030D-6E8A-4147-A177-3AD203B41FA5}">
                      <a16:colId xmlns:a16="http://schemas.microsoft.com/office/drawing/2014/main" val="20003"/>
                    </a:ext>
                  </a:extLst>
                </a:gridCol>
                <a:gridCol w="1377694">
                  <a:extLst>
                    <a:ext uri="{9D8B030D-6E8A-4147-A177-3AD203B41FA5}">
                      <a16:colId xmlns:a16="http://schemas.microsoft.com/office/drawing/2014/main" val="20004"/>
                    </a:ext>
                  </a:extLst>
                </a:gridCol>
                <a:gridCol w="1553790">
                  <a:extLst>
                    <a:ext uri="{9D8B030D-6E8A-4147-A177-3AD203B41FA5}">
                      <a16:colId xmlns:a16="http://schemas.microsoft.com/office/drawing/2014/main" val="20005"/>
                    </a:ext>
                  </a:extLst>
                </a:gridCol>
                <a:gridCol w="1460564">
                  <a:extLst>
                    <a:ext uri="{9D8B030D-6E8A-4147-A177-3AD203B41FA5}">
                      <a16:colId xmlns:a16="http://schemas.microsoft.com/office/drawing/2014/main" val="20006"/>
                    </a:ext>
                  </a:extLst>
                </a:gridCol>
              </a:tblGrid>
              <a:tr h="41982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Common verbs that are usually non-progressive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419820">
                <a:tc>
                  <a:txBody>
                    <a:bodyPr/>
                    <a:lstStyle/>
                    <a:p>
                      <a:r>
                        <a:rPr lang="en-US" dirty="0"/>
                        <a:t>Know</a:t>
                      </a:r>
                    </a:p>
                  </a:txBody>
                  <a:tcPr/>
                </a:tc>
                <a:tc>
                  <a:txBody>
                    <a:bodyPr/>
                    <a:lstStyle/>
                    <a:p>
                      <a:r>
                        <a:rPr lang="en-US" dirty="0"/>
                        <a:t>Like</a:t>
                      </a:r>
                    </a:p>
                  </a:txBody>
                  <a:tcPr/>
                </a:tc>
                <a:tc>
                  <a:txBody>
                    <a:bodyPr/>
                    <a:lstStyle/>
                    <a:p>
                      <a:r>
                        <a:rPr lang="en-US" dirty="0"/>
                        <a:t>Dislike</a:t>
                      </a:r>
                    </a:p>
                  </a:txBody>
                  <a:tcPr/>
                </a:tc>
                <a:tc>
                  <a:txBody>
                    <a:bodyPr/>
                    <a:lstStyle/>
                    <a:p>
                      <a:r>
                        <a:rPr lang="en-US" dirty="0"/>
                        <a:t>Belong</a:t>
                      </a:r>
                    </a:p>
                  </a:txBody>
                  <a:tcPr/>
                </a:tc>
                <a:tc>
                  <a:txBody>
                    <a:bodyPr/>
                    <a:lstStyle/>
                    <a:p>
                      <a:r>
                        <a:rPr lang="en-US" dirty="0"/>
                        <a:t>Consist of</a:t>
                      </a:r>
                    </a:p>
                  </a:txBody>
                  <a:tcPr/>
                </a:tc>
                <a:tc>
                  <a:txBody>
                    <a:bodyPr/>
                    <a:lstStyle/>
                    <a:p>
                      <a:r>
                        <a:rPr lang="en-US" dirty="0"/>
                        <a:t>Hear</a:t>
                      </a:r>
                    </a:p>
                  </a:txBody>
                  <a:tcPr/>
                </a:tc>
                <a:tc>
                  <a:txBody>
                    <a:bodyPr/>
                    <a:lstStyle/>
                    <a:p>
                      <a:r>
                        <a:rPr lang="en-US" dirty="0"/>
                        <a:t>Agree</a:t>
                      </a:r>
                    </a:p>
                  </a:txBody>
                  <a:tcPr/>
                </a:tc>
                <a:extLst>
                  <a:ext uri="{0D108BD9-81ED-4DB2-BD59-A6C34878D82A}">
                    <a16:rowId xmlns:a16="http://schemas.microsoft.com/office/drawing/2014/main" val="10001"/>
                  </a:ext>
                </a:extLst>
              </a:tr>
              <a:tr h="419820">
                <a:tc>
                  <a:txBody>
                    <a:bodyPr/>
                    <a:lstStyle/>
                    <a:p>
                      <a:r>
                        <a:rPr lang="en-US" dirty="0"/>
                        <a:t>Believe</a:t>
                      </a:r>
                    </a:p>
                  </a:txBody>
                  <a:tcPr/>
                </a:tc>
                <a:tc>
                  <a:txBody>
                    <a:bodyPr/>
                    <a:lstStyle/>
                    <a:p>
                      <a:r>
                        <a:rPr lang="en-US" dirty="0"/>
                        <a:t>Appreciate</a:t>
                      </a:r>
                    </a:p>
                  </a:txBody>
                  <a:tcPr/>
                </a:tc>
                <a:tc>
                  <a:txBody>
                    <a:bodyPr/>
                    <a:lstStyle/>
                    <a:p>
                      <a:r>
                        <a:rPr lang="en-US" dirty="0"/>
                        <a:t>Fear</a:t>
                      </a:r>
                    </a:p>
                  </a:txBody>
                  <a:tcPr/>
                </a:tc>
                <a:tc>
                  <a:txBody>
                    <a:bodyPr/>
                    <a:lstStyle/>
                    <a:p>
                      <a:r>
                        <a:rPr lang="en-US" dirty="0"/>
                        <a:t>Possess</a:t>
                      </a:r>
                    </a:p>
                  </a:txBody>
                  <a:tcPr/>
                </a:tc>
                <a:tc>
                  <a:txBody>
                    <a:bodyPr/>
                    <a:lstStyle/>
                    <a:p>
                      <a:r>
                        <a:rPr lang="en-US" dirty="0"/>
                        <a:t>Contain</a:t>
                      </a:r>
                    </a:p>
                  </a:txBody>
                  <a:tcPr/>
                </a:tc>
                <a:tc>
                  <a:txBody>
                    <a:bodyPr/>
                    <a:lstStyle/>
                    <a:p>
                      <a:r>
                        <a:rPr lang="en-US" dirty="0"/>
                        <a:t>Sound</a:t>
                      </a:r>
                    </a:p>
                  </a:txBody>
                  <a:tcPr/>
                </a:tc>
                <a:tc>
                  <a:txBody>
                    <a:bodyPr/>
                    <a:lstStyle/>
                    <a:p>
                      <a:r>
                        <a:rPr lang="en-US" dirty="0"/>
                        <a:t>Disagree</a:t>
                      </a:r>
                    </a:p>
                  </a:txBody>
                  <a:tcPr/>
                </a:tc>
                <a:extLst>
                  <a:ext uri="{0D108BD9-81ED-4DB2-BD59-A6C34878D82A}">
                    <a16:rowId xmlns:a16="http://schemas.microsoft.com/office/drawing/2014/main" val="10002"/>
                  </a:ext>
                </a:extLst>
              </a:tr>
              <a:tr h="419820">
                <a:tc>
                  <a:txBody>
                    <a:bodyPr/>
                    <a:lstStyle/>
                    <a:p>
                      <a:r>
                        <a:rPr lang="en-US" dirty="0"/>
                        <a:t>Doubt</a:t>
                      </a:r>
                    </a:p>
                  </a:txBody>
                  <a:tcPr/>
                </a:tc>
                <a:tc>
                  <a:txBody>
                    <a:bodyPr/>
                    <a:lstStyle/>
                    <a:p>
                      <a:r>
                        <a:rPr lang="en-US" dirty="0"/>
                        <a:t>Care about</a:t>
                      </a:r>
                    </a:p>
                  </a:txBody>
                  <a:tcPr/>
                </a:tc>
                <a:tc>
                  <a:txBody>
                    <a:bodyPr/>
                    <a:lstStyle/>
                    <a:p>
                      <a:r>
                        <a:rPr lang="en-US" dirty="0"/>
                        <a:t>Hate</a:t>
                      </a:r>
                    </a:p>
                  </a:txBody>
                  <a:tcPr/>
                </a:tc>
                <a:tc>
                  <a:txBody>
                    <a:bodyPr/>
                    <a:lstStyle/>
                    <a:p>
                      <a:r>
                        <a:rPr lang="en-US" dirty="0"/>
                        <a:t>Own</a:t>
                      </a:r>
                    </a:p>
                  </a:txBody>
                  <a:tcPr/>
                </a:tc>
                <a:tc>
                  <a:txBody>
                    <a:bodyPr/>
                    <a:lstStyle/>
                    <a:p>
                      <a:endParaRPr lang="en-US" dirty="0"/>
                    </a:p>
                  </a:txBody>
                  <a:tcPr/>
                </a:tc>
                <a:tc>
                  <a:txBody>
                    <a:bodyPr/>
                    <a:lstStyle/>
                    <a:p>
                      <a:endParaRPr lang="en-US" dirty="0"/>
                    </a:p>
                  </a:txBody>
                  <a:tcPr/>
                </a:tc>
                <a:tc>
                  <a:txBody>
                    <a:bodyPr/>
                    <a:lstStyle/>
                    <a:p>
                      <a:r>
                        <a:rPr lang="en-US" dirty="0"/>
                        <a:t>Mean</a:t>
                      </a:r>
                    </a:p>
                  </a:txBody>
                  <a:tcPr/>
                </a:tc>
                <a:extLst>
                  <a:ext uri="{0D108BD9-81ED-4DB2-BD59-A6C34878D82A}">
                    <a16:rowId xmlns:a16="http://schemas.microsoft.com/office/drawing/2014/main" val="10003"/>
                  </a:ext>
                </a:extLst>
              </a:tr>
              <a:tr h="419820">
                <a:tc>
                  <a:txBody>
                    <a:bodyPr/>
                    <a:lstStyle/>
                    <a:p>
                      <a:r>
                        <a:rPr lang="en-US" dirty="0"/>
                        <a:t>Recognize</a:t>
                      </a:r>
                    </a:p>
                  </a:txBody>
                  <a:tcPr/>
                </a:tc>
                <a:tc>
                  <a:txBody>
                    <a:bodyPr/>
                    <a:lstStyle/>
                    <a:p>
                      <a:r>
                        <a:rPr lang="en-US" dirty="0"/>
                        <a:t>Please</a:t>
                      </a:r>
                    </a:p>
                  </a:txBody>
                  <a:tcPr/>
                </a:tc>
                <a:tc>
                  <a:txBody>
                    <a:bodyPr/>
                    <a:lstStyle/>
                    <a:p>
                      <a:r>
                        <a:rPr lang="en-US" dirty="0"/>
                        <a:t>Mind</a:t>
                      </a:r>
                    </a:p>
                  </a:txBody>
                  <a:tcPr/>
                </a:tc>
                <a:tc>
                  <a:txBody>
                    <a:bodyPr/>
                    <a:lstStyle/>
                    <a:p>
                      <a:endParaRPr lang="en-US" dirty="0"/>
                    </a:p>
                  </a:txBody>
                  <a:tcPr/>
                </a:tc>
                <a:tc>
                  <a:txBody>
                    <a:bodyPr/>
                    <a:lstStyle/>
                    <a:p>
                      <a:r>
                        <a:rPr lang="en-US" dirty="0"/>
                        <a:t>Exist</a:t>
                      </a:r>
                    </a:p>
                  </a:txBody>
                  <a:tcPr/>
                </a:tc>
                <a:tc>
                  <a:txBody>
                    <a:bodyPr/>
                    <a:lstStyle/>
                    <a:p>
                      <a:r>
                        <a:rPr lang="en-US" dirty="0"/>
                        <a:t>Seem</a:t>
                      </a:r>
                    </a:p>
                  </a:txBody>
                  <a:tcPr/>
                </a:tc>
                <a:tc>
                  <a:txBody>
                    <a:bodyPr/>
                    <a:lstStyle/>
                    <a:p>
                      <a:r>
                        <a:rPr lang="en-US" dirty="0"/>
                        <a:t>Promise</a:t>
                      </a:r>
                    </a:p>
                  </a:txBody>
                  <a:tcPr/>
                </a:tc>
                <a:extLst>
                  <a:ext uri="{0D108BD9-81ED-4DB2-BD59-A6C34878D82A}">
                    <a16:rowId xmlns:a16="http://schemas.microsoft.com/office/drawing/2014/main" val="10004"/>
                  </a:ext>
                </a:extLst>
              </a:tr>
              <a:tr h="419820">
                <a:tc>
                  <a:txBody>
                    <a:bodyPr/>
                    <a:lstStyle/>
                    <a:p>
                      <a:r>
                        <a:rPr lang="en-US" dirty="0"/>
                        <a:t>Remember</a:t>
                      </a:r>
                    </a:p>
                  </a:txBody>
                  <a:tcPr/>
                </a:tc>
                <a:tc>
                  <a:txBody>
                    <a:bodyPr/>
                    <a:lstStyle/>
                    <a:p>
                      <a:r>
                        <a:rPr lang="en-US" dirty="0"/>
                        <a:t>Prefer</a:t>
                      </a:r>
                    </a:p>
                  </a:txBody>
                  <a:tcPr/>
                </a:tc>
                <a:tc>
                  <a:txBody>
                    <a:bodyPr/>
                    <a:lstStyle/>
                    <a:p>
                      <a:endParaRPr lang="en-US" dirty="0"/>
                    </a:p>
                  </a:txBody>
                  <a:tcPr/>
                </a:tc>
                <a:tc>
                  <a:txBody>
                    <a:bodyPr/>
                    <a:lstStyle/>
                    <a:p>
                      <a:r>
                        <a:rPr lang="en-US" dirty="0"/>
                        <a:t>Desire</a:t>
                      </a:r>
                    </a:p>
                  </a:txBody>
                  <a:tcPr/>
                </a:tc>
                <a:tc>
                  <a:txBody>
                    <a:bodyPr/>
                    <a:lstStyle/>
                    <a:p>
                      <a:r>
                        <a:rPr lang="en-US" dirty="0"/>
                        <a:t>Matter</a:t>
                      </a:r>
                    </a:p>
                  </a:txBody>
                  <a:tcPr/>
                </a:tc>
                <a:tc>
                  <a:txBody>
                    <a:bodyPr/>
                    <a:lstStyle/>
                    <a:p>
                      <a:r>
                        <a:rPr lang="en-US" dirty="0"/>
                        <a:t>Look like</a:t>
                      </a:r>
                    </a:p>
                  </a:txBody>
                  <a:tcPr/>
                </a:tc>
                <a:tc>
                  <a:txBody>
                    <a:bodyPr/>
                    <a:lstStyle/>
                    <a:p>
                      <a:r>
                        <a:rPr lang="en-US" dirty="0"/>
                        <a:t>Amaze</a:t>
                      </a:r>
                    </a:p>
                  </a:txBody>
                  <a:tcPr/>
                </a:tc>
                <a:extLst>
                  <a:ext uri="{0D108BD9-81ED-4DB2-BD59-A6C34878D82A}">
                    <a16:rowId xmlns:a16="http://schemas.microsoft.com/office/drawing/2014/main" val="10005"/>
                  </a:ext>
                </a:extLst>
              </a:tr>
              <a:tr h="419820">
                <a:tc>
                  <a:txBody>
                    <a:bodyPr/>
                    <a:lstStyle/>
                    <a:p>
                      <a:r>
                        <a:rPr lang="en-US" dirty="0"/>
                        <a:t>Suppose</a:t>
                      </a:r>
                    </a:p>
                  </a:txBody>
                  <a:tcPr/>
                </a:tc>
                <a:tc>
                  <a:txBody>
                    <a:bodyPr/>
                    <a:lstStyle/>
                    <a:p>
                      <a:endParaRPr lang="en-US" dirty="0"/>
                    </a:p>
                  </a:txBody>
                  <a:tcPr/>
                </a:tc>
                <a:tc>
                  <a:txBody>
                    <a:bodyPr/>
                    <a:lstStyle/>
                    <a:p>
                      <a:endParaRPr lang="en-US" dirty="0"/>
                    </a:p>
                  </a:txBody>
                  <a:tcPr/>
                </a:tc>
                <a:tc>
                  <a:txBody>
                    <a:bodyPr/>
                    <a:lstStyle/>
                    <a:p>
                      <a:r>
                        <a:rPr lang="en-US" dirty="0"/>
                        <a:t>Need</a:t>
                      </a:r>
                    </a:p>
                  </a:txBody>
                  <a:tcPr/>
                </a:tc>
                <a:tc>
                  <a:txBody>
                    <a:bodyPr/>
                    <a:lstStyle/>
                    <a:p>
                      <a:endParaRPr lang="en-US" dirty="0"/>
                    </a:p>
                  </a:txBody>
                  <a:tcPr/>
                </a:tc>
                <a:tc>
                  <a:txBody>
                    <a:bodyPr/>
                    <a:lstStyle/>
                    <a:p>
                      <a:r>
                        <a:rPr lang="en-US" dirty="0"/>
                        <a:t>Resemble</a:t>
                      </a:r>
                    </a:p>
                  </a:txBody>
                  <a:tcPr/>
                </a:tc>
                <a:tc>
                  <a:txBody>
                    <a:bodyPr/>
                    <a:lstStyle/>
                    <a:p>
                      <a:r>
                        <a:rPr lang="en-US" dirty="0"/>
                        <a:t>Surprise</a:t>
                      </a:r>
                    </a:p>
                  </a:txBody>
                  <a:tcPr/>
                </a:tc>
                <a:extLst>
                  <a:ext uri="{0D108BD9-81ED-4DB2-BD59-A6C34878D82A}">
                    <a16:rowId xmlns:a16="http://schemas.microsoft.com/office/drawing/2014/main" val="10006"/>
                  </a:ext>
                </a:extLst>
              </a:tr>
              <a:tr h="419820">
                <a:tc>
                  <a:txBody>
                    <a:bodyPr/>
                    <a:lstStyle/>
                    <a:p>
                      <a:r>
                        <a:rPr lang="en-US" dirty="0"/>
                        <a:t>Understand</a:t>
                      </a:r>
                    </a:p>
                  </a:txBody>
                  <a:tcPr/>
                </a:tc>
                <a:tc>
                  <a:txBody>
                    <a:bodyPr/>
                    <a:lstStyle/>
                    <a:p>
                      <a:endParaRPr lang="en-US" dirty="0"/>
                    </a:p>
                  </a:txBody>
                  <a:tcPr/>
                </a:tc>
                <a:tc>
                  <a:txBody>
                    <a:bodyPr/>
                    <a:lstStyle/>
                    <a:p>
                      <a:endParaRPr lang="en-US" dirty="0"/>
                    </a:p>
                  </a:txBody>
                  <a:tcPr/>
                </a:tc>
                <a:tc>
                  <a:txBody>
                    <a:bodyPr/>
                    <a:lstStyle/>
                    <a:p>
                      <a:r>
                        <a:rPr lang="en-US" dirty="0"/>
                        <a:t>Want</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41982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Wish</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3435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3337" y="395687"/>
            <a:ext cx="9980682" cy="661098"/>
          </a:xfrm>
        </p:spPr>
        <p:txBody>
          <a:bodyPr rtlCol="0">
            <a:normAutofit/>
          </a:bodyPr>
          <a:lstStyle/>
          <a:p>
            <a:pPr algn="ctr" rtl="0"/>
            <a:r>
              <a:rPr lang="it" sz="2600" dirty="0"/>
              <a:t>Stative verbs that can be used in progressive tenses</a:t>
            </a:r>
            <a:endParaRPr lang="en-US" sz="2600" dirty="0"/>
          </a:p>
        </p:txBody>
      </p:sp>
      <p:sp>
        <p:nvSpPr>
          <p:cNvPr id="4" name="Segnaposto contenuto 3"/>
          <p:cNvSpPr>
            <a:spLocks noGrp="1"/>
          </p:cNvSpPr>
          <p:nvPr>
            <p:ph idx="4294967295"/>
          </p:nvPr>
        </p:nvSpPr>
        <p:spPr>
          <a:xfrm>
            <a:off x="931207" y="1304268"/>
            <a:ext cx="10540357" cy="5553732"/>
          </a:xfrm>
        </p:spPr>
        <p:txBody>
          <a:bodyPr>
            <a:normAutofit/>
          </a:bodyPr>
          <a:lstStyle/>
          <a:p>
            <a:pPr marL="0" indent="0">
              <a:lnSpc>
                <a:spcPct val="120000"/>
              </a:lnSpc>
              <a:spcBef>
                <a:spcPts val="0"/>
              </a:spcBef>
              <a:buNone/>
            </a:pPr>
            <a:r>
              <a:rPr lang="en-US" sz="1800" dirty="0"/>
              <a:t>Some verbs – like </a:t>
            </a:r>
            <a:r>
              <a:rPr lang="en-US" sz="1800" b="1" i="1" dirty="0"/>
              <a:t>think</a:t>
            </a:r>
            <a:r>
              <a:rPr lang="en-US" sz="1800" dirty="0"/>
              <a:t> – have both </a:t>
            </a:r>
            <a:r>
              <a:rPr lang="en-US" sz="1800" i="1" dirty="0"/>
              <a:t>non-progressive</a:t>
            </a:r>
            <a:r>
              <a:rPr lang="en-US" sz="1800" dirty="0"/>
              <a:t> </a:t>
            </a:r>
            <a:r>
              <a:rPr lang="en-US" sz="1800" b="1" dirty="0"/>
              <a:t>and</a:t>
            </a:r>
            <a:r>
              <a:rPr lang="en-US" sz="1800" dirty="0"/>
              <a:t> </a:t>
            </a:r>
            <a:r>
              <a:rPr lang="en-US" sz="1800" i="1" dirty="0"/>
              <a:t>progressive meanings</a:t>
            </a:r>
            <a:r>
              <a:rPr lang="en-US" sz="1800" dirty="0"/>
              <a:t>.</a:t>
            </a:r>
          </a:p>
          <a:p>
            <a:pPr marL="0" indent="0">
              <a:lnSpc>
                <a:spcPct val="100000"/>
              </a:lnSpc>
              <a:spcBef>
                <a:spcPts val="0"/>
              </a:spcBef>
              <a:buNone/>
            </a:pPr>
            <a:endParaRPr lang="en-US" sz="500" dirty="0"/>
          </a:p>
          <a:p>
            <a:pPr marL="0" indent="0">
              <a:lnSpc>
                <a:spcPct val="120000"/>
              </a:lnSpc>
              <a:spcBef>
                <a:spcPts val="0"/>
              </a:spcBef>
              <a:buNone/>
            </a:pPr>
            <a:r>
              <a:rPr lang="en-US" sz="1800" dirty="0"/>
              <a:t>I </a:t>
            </a:r>
            <a:r>
              <a:rPr lang="en-US" sz="1800" b="1" i="1" dirty="0">
                <a:solidFill>
                  <a:srgbClr val="0070C0"/>
                </a:solidFill>
              </a:rPr>
              <a:t>think</a:t>
            </a:r>
            <a:r>
              <a:rPr lang="en-US" sz="1800" dirty="0"/>
              <a:t> that your cousin is very nice (</a:t>
            </a:r>
            <a:r>
              <a:rPr lang="en-US" sz="1800" i="1" dirty="0"/>
              <a:t>think</a:t>
            </a:r>
            <a:r>
              <a:rPr lang="en-US" sz="1800" dirty="0"/>
              <a:t> = believe)</a:t>
            </a:r>
          </a:p>
          <a:p>
            <a:pPr marL="0" indent="0">
              <a:lnSpc>
                <a:spcPct val="120000"/>
              </a:lnSpc>
              <a:spcBef>
                <a:spcPts val="0"/>
              </a:spcBef>
              <a:buNone/>
            </a:pPr>
            <a:r>
              <a:rPr lang="en-US" sz="1800" dirty="0"/>
              <a:t>I</a:t>
            </a:r>
            <a:r>
              <a:rPr lang="en-US" sz="1800" b="1" i="1" dirty="0">
                <a:solidFill>
                  <a:srgbClr val="0070C0"/>
                </a:solidFill>
              </a:rPr>
              <a:t>’m thinking </a:t>
            </a:r>
            <a:r>
              <a:rPr lang="en-US" sz="1800" dirty="0"/>
              <a:t>about my trip to Rome (</a:t>
            </a:r>
            <a:r>
              <a:rPr lang="en-US" sz="1800" i="1" dirty="0"/>
              <a:t>am thinking </a:t>
            </a:r>
            <a:r>
              <a:rPr lang="en-US" sz="1800" dirty="0"/>
              <a:t>= thoughts are going around in my mind right now)</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2974025471"/>
              </p:ext>
            </p:extLst>
          </p:nvPr>
        </p:nvGraphicFramePr>
        <p:xfrm>
          <a:off x="939337" y="2615525"/>
          <a:ext cx="10238326" cy="4079240"/>
        </p:xfrm>
        <a:graphic>
          <a:graphicData uri="http://schemas.openxmlformats.org/drawingml/2006/table">
            <a:tbl>
              <a:tblPr firstRow="1" bandRow="1">
                <a:tableStyleId>{5C22544A-7EE6-4342-B048-85BDC9FD1C3A}</a:tableStyleId>
              </a:tblPr>
              <a:tblGrid>
                <a:gridCol w="1032656">
                  <a:extLst>
                    <a:ext uri="{9D8B030D-6E8A-4147-A177-3AD203B41FA5}">
                      <a16:colId xmlns:a16="http://schemas.microsoft.com/office/drawing/2014/main" val="20000"/>
                    </a:ext>
                  </a:extLst>
                </a:gridCol>
                <a:gridCol w="4343277">
                  <a:extLst>
                    <a:ext uri="{9D8B030D-6E8A-4147-A177-3AD203B41FA5}">
                      <a16:colId xmlns:a16="http://schemas.microsoft.com/office/drawing/2014/main" val="20001"/>
                    </a:ext>
                  </a:extLst>
                </a:gridCol>
                <a:gridCol w="4862393">
                  <a:extLst>
                    <a:ext uri="{9D8B030D-6E8A-4147-A177-3AD203B41FA5}">
                      <a16:colId xmlns:a16="http://schemas.microsoft.com/office/drawing/2014/main" val="20002"/>
                    </a:ext>
                  </a:extLst>
                </a:gridCol>
              </a:tblGrid>
              <a:tr h="370840">
                <a:tc gridSpan="3">
                  <a:txBody>
                    <a:bodyPr/>
                    <a:lstStyle/>
                    <a:p>
                      <a:pPr algn="ctr"/>
                      <a:r>
                        <a:rPr lang="en-US" dirty="0"/>
                        <a:t>Common</a:t>
                      </a:r>
                      <a:r>
                        <a:rPr lang="en-US" baseline="0" dirty="0"/>
                        <a:t> verbs with both non-progressive and progressive meanings</a:t>
                      </a:r>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Look</a:t>
                      </a:r>
                    </a:p>
                  </a:txBody>
                  <a:tcPr/>
                </a:tc>
                <a:tc>
                  <a:txBody>
                    <a:bodyPr/>
                    <a:lstStyle/>
                    <a:p>
                      <a:r>
                        <a:rPr lang="en-US" dirty="0"/>
                        <a:t>It</a:t>
                      </a:r>
                      <a:r>
                        <a:rPr lang="en-US" baseline="0" dirty="0"/>
                        <a:t> </a:t>
                      </a:r>
                      <a:r>
                        <a:rPr lang="en-US" b="1" baseline="0" dirty="0">
                          <a:solidFill>
                            <a:srgbClr val="0070C0"/>
                          </a:solidFill>
                        </a:rPr>
                        <a:t>looks</a:t>
                      </a:r>
                      <a:r>
                        <a:rPr lang="en-US" baseline="0" dirty="0"/>
                        <a:t> cold outside</a:t>
                      </a:r>
                      <a:endParaRPr lang="en-US" dirty="0"/>
                    </a:p>
                  </a:txBody>
                  <a:tcPr/>
                </a:tc>
                <a:tc>
                  <a:txBody>
                    <a:bodyPr/>
                    <a:lstStyle/>
                    <a:p>
                      <a:r>
                        <a:rPr lang="en-US" dirty="0"/>
                        <a:t>Amy</a:t>
                      </a:r>
                      <a:r>
                        <a:rPr lang="en-US" baseline="0" dirty="0"/>
                        <a:t> </a:t>
                      </a:r>
                      <a:r>
                        <a:rPr lang="en-US" b="1" baseline="0" dirty="0">
                          <a:solidFill>
                            <a:srgbClr val="0070C0"/>
                          </a:solidFill>
                        </a:rPr>
                        <a:t>is looking</a:t>
                      </a:r>
                      <a:r>
                        <a:rPr lang="en-US" baseline="0" dirty="0"/>
                        <a:t> out of the window</a:t>
                      </a:r>
                      <a:endParaRPr lang="en-US" dirty="0"/>
                    </a:p>
                  </a:txBody>
                  <a:tcPr/>
                </a:tc>
                <a:extLst>
                  <a:ext uri="{0D108BD9-81ED-4DB2-BD59-A6C34878D82A}">
                    <a16:rowId xmlns:a16="http://schemas.microsoft.com/office/drawing/2014/main" val="10001"/>
                  </a:ext>
                </a:extLst>
              </a:tr>
              <a:tr h="370840">
                <a:tc>
                  <a:txBody>
                    <a:bodyPr/>
                    <a:lstStyle/>
                    <a:p>
                      <a:r>
                        <a:rPr lang="en-US" dirty="0"/>
                        <a:t>Appear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Jack</a:t>
                      </a:r>
                      <a:r>
                        <a:rPr lang="en-US" baseline="0" dirty="0"/>
                        <a:t> </a:t>
                      </a:r>
                      <a:r>
                        <a:rPr lang="en-US" b="1" baseline="0" dirty="0">
                          <a:solidFill>
                            <a:srgbClr val="0070C0"/>
                          </a:solidFill>
                        </a:rPr>
                        <a:t>appears</a:t>
                      </a:r>
                      <a:r>
                        <a:rPr lang="en-US" baseline="0" dirty="0"/>
                        <a:t> to be tired today</a:t>
                      </a:r>
                      <a:endParaRPr lang="en-US" dirty="0"/>
                    </a:p>
                  </a:txBody>
                  <a:tcPr/>
                </a:tc>
                <a:tc>
                  <a:txBody>
                    <a:bodyPr/>
                    <a:lstStyle/>
                    <a:p>
                      <a:r>
                        <a:rPr lang="en-US" dirty="0"/>
                        <a:t>She’</a:t>
                      </a:r>
                      <a:r>
                        <a:rPr lang="en-US" b="1" dirty="0">
                          <a:solidFill>
                            <a:srgbClr val="0070C0"/>
                          </a:solidFill>
                        </a:rPr>
                        <a:t>s appearing</a:t>
                      </a:r>
                      <a:r>
                        <a:rPr lang="en-US" baseline="0" dirty="0"/>
                        <a:t> on a TV show today</a:t>
                      </a:r>
                      <a:endParaRPr lang="en-US" dirty="0"/>
                    </a:p>
                  </a:txBody>
                  <a:tcPr/>
                </a:tc>
                <a:extLst>
                  <a:ext uri="{0D108BD9-81ED-4DB2-BD59-A6C34878D82A}">
                    <a16:rowId xmlns:a16="http://schemas.microsoft.com/office/drawing/2014/main" val="10002"/>
                  </a:ext>
                </a:extLst>
              </a:tr>
              <a:tr h="370840">
                <a:tc>
                  <a:txBody>
                    <a:bodyPr/>
                    <a:lstStyle/>
                    <a:p>
                      <a:r>
                        <a:rPr lang="en-US" dirty="0"/>
                        <a:t>Think</a:t>
                      </a:r>
                    </a:p>
                  </a:txBody>
                  <a:tcPr/>
                </a:tc>
                <a:tc>
                  <a:txBody>
                    <a:bodyPr/>
                    <a:lstStyle/>
                    <a:p>
                      <a:r>
                        <a:rPr lang="en-US" baseline="0" dirty="0"/>
                        <a:t>I </a:t>
                      </a:r>
                      <a:r>
                        <a:rPr lang="en-US" b="1" baseline="0" dirty="0">
                          <a:solidFill>
                            <a:srgbClr val="0070C0"/>
                          </a:solidFill>
                        </a:rPr>
                        <a:t>think</a:t>
                      </a:r>
                      <a:r>
                        <a:rPr lang="en-US" baseline="0" dirty="0"/>
                        <a:t> that Mr. Smith is a good teacher</a:t>
                      </a:r>
                      <a:endParaRPr lang="en-US" dirty="0"/>
                    </a:p>
                  </a:txBody>
                  <a:tcPr/>
                </a:tc>
                <a:tc>
                  <a:txBody>
                    <a:bodyPr/>
                    <a:lstStyle/>
                    <a:p>
                      <a:r>
                        <a:rPr lang="en-US" dirty="0"/>
                        <a:t>I’</a:t>
                      </a:r>
                      <a:r>
                        <a:rPr lang="en-US" b="1" dirty="0">
                          <a:solidFill>
                            <a:srgbClr val="0070C0"/>
                          </a:solidFill>
                        </a:rPr>
                        <a:t>m thinking</a:t>
                      </a:r>
                      <a:r>
                        <a:rPr lang="en-US" dirty="0"/>
                        <a:t> about my family right</a:t>
                      </a:r>
                      <a:r>
                        <a:rPr lang="en-US" baseline="0" dirty="0"/>
                        <a:t> now</a:t>
                      </a:r>
                      <a:endParaRPr lang="en-US" dirty="0"/>
                    </a:p>
                  </a:txBody>
                  <a:tcPr/>
                </a:tc>
                <a:extLst>
                  <a:ext uri="{0D108BD9-81ED-4DB2-BD59-A6C34878D82A}">
                    <a16:rowId xmlns:a16="http://schemas.microsoft.com/office/drawing/2014/main" val="10003"/>
                  </a:ext>
                </a:extLst>
              </a:tr>
              <a:tr h="370840">
                <a:tc>
                  <a:txBody>
                    <a:bodyPr/>
                    <a:lstStyle/>
                    <a:p>
                      <a:r>
                        <a:rPr lang="en-US" dirty="0"/>
                        <a:t>Feel</a:t>
                      </a:r>
                    </a:p>
                  </a:txBody>
                  <a:tcPr/>
                </a:tc>
                <a:tc>
                  <a:txBody>
                    <a:bodyPr/>
                    <a:lstStyle/>
                    <a:p>
                      <a:r>
                        <a:rPr lang="en-US" dirty="0"/>
                        <a:t>I </a:t>
                      </a:r>
                      <a:r>
                        <a:rPr lang="en-US" b="1" dirty="0">
                          <a:solidFill>
                            <a:srgbClr val="0070C0"/>
                          </a:solidFill>
                        </a:rPr>
                        <a:t>feel</a:t>
                      </a:r>
                      <a:r>
                        <a:rPr lang="en-US" baseline="0" dirty="0"/>
                        <a:t> that Mr. Smith is a good teacher</a:t>
                      </a:r>
                      <a:endParaRPr lang="en-US" dirty="0"/>
                    </a:p>
                  </a:txBody>
                  <a:tcPr/>
                </a:tc>
                <a:tc>
                  <a:txBody>
                    <a:bodyPr/>
                    <a:lstStyle/>
                    <a:p>
                      <a:r>
                        <a:rPr lang="en-US" dirty="0"/>
                        <a:t>I’</a:t>
                      </a:r>
                      <a:r>
                        <a:rPr lang="en-US" b="1" dirty="0">
                          <a:solidFill>
                            <a:srgbClr val="0070C0"/>
                          </a:solidFill>
                        </a:rPr>
                        <a:t>m feeling</a:t>
                      </a:r>
                      <a:r>
                        <a:rPr lang="en-US" dirty="0"/>
                        <a:t> a little tired today</a:t>
                      </a:r>
                    </a:p>
                  </a:txBody>
                  <a:tcPr/>
                </a:tc>
                <a:extLst>
                  <a:ext uri="{0D108BD9-81ED-4DB2-BD59-A6C34878D82A}">
                    <a16:rowId xmlns:a16="http://schemas.microsoft.com/office/drawing/2014/main" val="10004"/>
                  </a:ext>
                </a:extLst>
              </a:tr>
              <a:tr h="370840">
                <a:tc>
                  <a:txBody>
                    <a:bodyPr/>
                    <a:lstStyle/>
                    <a:p>
                      <a:r>
                        <a:rPr lang="en-US" dirty="0"/>
                        <a:t>Have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 </a:t>
                      </a:r>
                      <a:r>
                        <a:rPr lang="en-US" b="1" baseline="0" dirty="0">
                          <a:solidFill>
                            <a:srgbClr val="0070C0"/>
                          </a:solidFill>
                        </a:rPr>
                        <a:t>have</a:t>
                      </a:r>
                      <a:r>
                        <a:rPr lang="en-US" baseline="0" dirty="0"/>
                        <a:t> a bike</a:t>
                      </a:r>
                      <a:endParaRPr lang="en-US" dirty="0"/>
                    </a:p>
                  </a:txBody>
                  <a:tcPr/>
                </a:tc>
                <a:tc>
                  <a:txBody>
                    <a:bodyPr/>
                    <a:lstStyle/>
                    <a:p>
                      <a:r>
                        <a:rPr lang="en-US" dirty="0"/>
                        <a:t>I’</a:t>
                      </a:r>
                      <a:r>
                        <a:rPr lang="en-US" b="1" dirty="0">
                          <a:solidFill>
                            <a:srgbClr val="0070C0"/>
                          </a:solidFill>
                        </a:rPr>
                        <a:t>m having</a:t>
                      </a:r>
                      <a:r>
                        <a:rPr lang="en-US" dirty="0"/>
                        <a:t> a good time</a:t>
                      </a:r>
                    </a:p>
                  </a:txBody>
                  <a:tcPr/>
                </a:tc>
                <a:extLst>
                  <a:ext uri="{0D108BD9-81ED-4DB2-BD59-A6C34878D82A}">
                    <a16:rowId xmlns:a16="http://schemas.microsoft.com/office/drawing/2014/main" val="10005"/>
                  </a:ext>
                </a:extLst>
              </a:tr>
              <a:tr h="370840">
                <a:tc>
                  <a:txBody>
                    <a:bodyPr/>
                    <a:lstStyle/>
                    <a:p>
                      <a:r>
                        <a:rPr lang="en-US" dirty="0"/>
                        <a:t>See</a:t>
                      </a:r>
                    </a:p>
                  </a:txBody>
                  <a:tcPr/>
                </a:tc>
                <a:tc>
                  <a:txBody>
                    <a:bodyPr/>
                    <a:lstStyle/>
                    <a:p>
                      <a:r>
                        <a:rPr lang="en-US" dirty="0"/>
                        <a:t>Do</a:t>
                      </a:r>
                      <a:r>
                        <a:rPr lang="en-US" baseline="0" dirty="0"/>
                        <a:t> you </a:t>
                      </a:r>
                      <a:r>
                        <a:rPr lang="en-US" b="1" baseline="0" dirty="0">
                          <a:solidFill>
                            <a:srgbClr val="0070C0"/>
                          </a:solidFill>
                        </a:rPr>
                        <a:t>see</a:t>
                      </a:r>
                      <a:r>
                        <a:rPr lang="en-US" baseline="0" dirty="0"/>
                        <a:t> that bird?</a:t>
                      </a:r>
                      <a:endParaRPr lang="en-US" dirty="0"/>
                    </a:p>
                  </a:txBody>
                  <a:tcPr/>
                </a:tc>
                <a:tc>
                  <a:txBody>
                    <a:bodyPr/>
                    <a:lstStyle/>
                    <a:p>
                      <a:r>
                        <a:rPr lang="en-US" dirty="0"/>
                        <a:t>The doctor </a:t>
                      </a:r>
                      <a:r>
                        <a:rPr lang="en-US" b="1" dirty="0">
                          <a:solidFill>
                            <a:srgbClr val="0070C0"/>
                          </a:solidFill>
                        </a:rPr>
                        <a:t>is seeing</a:t>
                      </a:r>
                      <a:r>
                        <a:rPr lang="en-US" dirty="0"/>
                        <a:t> a patient</a:t>
                      </a:r>
                      <a:r>
                        <a:rPr lang="en-US" baseline="0" dirty="0"/>
                        <a:t> right now</a:t>
                      </a:r>
                      <a:endParaRPr lang="en-US" dirty="0"/>
                    </a:p>
                  </a:txBody>
                  <a:tcPr/>
                </a:tc>
                <a:extLst>
                  <a:ext uri="{0D108BD9-81ED-4DB2-BD59-A6C34878D82A}">
                    <a16:rowId xmlns:a16="http://schemas.microsoft.com/office/drawing/2014/main" val="10006"/>
                  </a:ext>
                </a:extLst>
              </a:tr>
              <a:tr h="370840">
                <a:tc>
                  <a:txBody>
                    <a:bodyPr/>
                    <a:lstStyle/>
                    <a:p>
                      <a:r>
                        <a:rPr lang="en-US" dirty="0"/>
                        <a:t>Taste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soup </a:t>
                      </a:r>
                      <a:r>
                        <a:rPr lang="en-US" b="1" baseline="0" dirty="0">
                          <a:solidFill>
                            <a:srgbClr val="0070C0"/>
                          </a:solidFill>
                        </a:rPr>
                        <a:t>tastes</a:t>
                      </a:r>
                      <a:r>
                        <a:rPr lang="en-US" baseline="0" dirty="0"/>
                        <a:t> salty</a:t>
                      </a:r>
                      <a:endParaRPr lang="en-US" dirty="0"/>
                    </a:p>
                  </a:txBody>
                  <a:tcPr/>
                </a:tc>
                <a:tc>
                  <a:txBody>
                    <a:bodyPr/>
                    <a:lstStyle/>
                    <a:p>
                      <a:r>
                        <a:rPr lang="en-US" dirty="0"/>
                        <a:t>The chef </a:t>
                      </a:r>
                      <a:r>
                        <a:rPr lang="en-US" b="1" dirty="0">
                          <a:solidFill>
                            <a:srgbClr val="0070C0"/>
                          </a:solidFill>
                        </a:rPr>
                        <a:t>is tasting</a:t>
                      </a:r>
                      <a:r>
                        <a:rPr lang="en-US" dirty="0"/>
                        <a:t> the soup</a:t>
                      </a:r>
                    </a:p>
                  </a:txBody>
                  <a:tcPr/>
                </a:tc>
                <a:extLst>
                  <a:ext uri="{0D108BD9-81ED-4DB2-BD59-A6C34878D82A}">
                    <a16:rowId xmlns:a16="http://schemas.microsoft.com/office/drawing/2014/main" val="10007"/>
                  </a:ext>
                </a:extLst>
              </a:tr>
              <a:tr h="370840">
                <a:tc>
                  <a:txBody>
                    <a:bodyPr/>
                    <a:lstStyle/>
                    <a:p>
                      <a:r>
                        <a:rPr lang="en-US" dirty="0"/>
                        <a:t>Smell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Something </a:t>
                      </a:r>
                      <a:r>
                        <a:rPr lang="en-US" b="1" baseline="0" dirty="0">
                          <a:solidFill>
                            <a:srgbClr val="0070C0"/>
                          </a:solidFill>
                        </a:rPr>
                        <a:t>smells</a:t>
                      </a:r>
                      <a:r>
                        <a:rPr lang="en-US" baseline="0" dirty="0"/>
                        <a:t> bad. What is it?</a:t>
                      </a:r>
                      <a:endParaRPr lang="en-US" dirty="0"/>
                    </a:p>
                  </a:txBody>
                  <a:tcPr/>
                </a:tc>
                <a:tc>
                  <a:txBody>
                    <a:bodyPr/>
                    <a:lstStyle/>
                    <a:p>
                      <a:r>
                        <a:rPr lang="en-US" dirty="0"/>
                        <a:t>Ann </a:t>
                      </a:r>
                      <a:r>
                        <a:rPr lang="en-US" b="1" dirty="0">
                          <a:solidFill>
                            <a:srgbClr val="0070C0"/>
                          </a:solidFill>
                        </a:rPr>
                        <a:t>is smelling</a:t>
                      </a:r>
                      <a:r>
                        <a:rPr lang="en-US" baseline="0" dirty="0"/>
                        <a:t> her new perfume</a:t>
                      </a:r>
                      <a:endParaRPr lang="en-US" dirty="0"/>
                    </a:p>
                  </a:txBody>
                  <a:tcPr/>
                </a:tc>
                <a:extLst>
                  <a:ext uri="{0D108BD9-81ED-4DB2-BD59-A6C34878D82A}">
                    <a16:rowId xmlns:a16="http://schemas.microsoft.com/office/drawing/2014/main" val="10008"/>
                  </a:ext>
                </a:extLst>
              </a:tr>
              <a:tr h="370840">
                <a:tc>
                  <a:txBody>
                    <a:bodyPr/>
                    <a:lstStyle/>
                    <a:p>
                      <a:r>
                        <a:rPr lang="en-US" dirty="0"/>
                        <a:t>Love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John </a:t>
                      </a:r>
                      <a:r>
                        <a:rPr lang="en-US" b="1" dirty="0">
                          <a:solidFill>
                            <a:srgbClr val="0070C0"/>
                          </a:solidFill>
                        </a:rPr>
                        <a:t>loves</a:t>
                      </a:r>
                      <a:r>
                        <a:rPr lang="en-US" dirty="0"/>
                        <a:t> his baby daughter</a:t>
                      </a:r>
                    </a:p>
                  </a:txBody>
                  <a:tcPr/>
                </a:tc>
                <a:tc>
                  <a:txBody>
                    <a:bodyPr/>
                    <a:lstStyle/>
                    <a:p>
                      <a:r>
                        <a:rPr lang="en-US" dirty="0"/>
                        <a:t>John is enjoying</a:t>
                      </a:r>
                      <a:r>
                        <a:rPr lang="en-US" baseline="0" dirty="0"/>
                        <a:t> parenthood. He’</a:t>
                      </a:r>
                      <a:r>
                        <a:rPr lang="en-US" b="1" baseline="0" dirty="0">
                          <a:solidFill>
                            <a:srgbClr val="0070C0"/>
                          </a:solidFill>
                        </a:rPr>
                        <a:t>s loving </a:t>
                      </a:r>
                      <a:r>
                        <a:rPr lang="en-US" baseline="0" dirty="0"/>
                        <a:t>it!</a:t>
                      </a:r>
                      <a:endParaRPr lang="en-US" dirty="0"/>
                    </a:p>
                  </a:txBody>
                  <a:tcPr/>
                </a:tc>
                <a:extLst>
                  <a:ext uri="{0D108BD9-81ED-4DB2-BD59-A6C34878D82A}">
                    <a16:rowId xmlns:a16="http://schemas.microsoft.com/office/drawing/2014/main" val="10009"/>
                  </a:ext>
                </a:extLst>
              </a:tr>
              <a:tr h="370840">
                <a:tc>
                  <a:txBody>
                    <a:bodyPr/>
                    <a:lstStyle/>
                    <a:p>
                      <a:r>
                        <a:rPr lang="en-US" dirty="0"/>
                        <a:t>Be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Mary </a:t>
                      </a:r>
                      <a:r>
                        <a:rPr lang="en-US" b="1" dirty="0">
                          <a:solidFill>
                            <a:srgbClr val="0070C0"/>
                          </a:solidFill>
                        </a:rPr>
                        <a:t>is</a:t>
                      </a:r>
                      <a:r>
                        <a:rPr lang="en-US" dirty="0"/>
                        <a:t> young,</a:t>
                      </a:r>
                      <a:r>
                        <a:rPr lang="en-US" baseline="0" dirty="0"/>
                        <a:t> but wise</a:t>
                      </a:r>
                      <a:endParaRPr lang="en-US" dirty="0"/>
                    </a:p>
                  </a:txBody>
                  <a:tcPr/>
                </a:tc>
                <a:tc>
                  <a:txBody>
                    <a:bodyPr/>
                    <a:lstStyle/>
                    <a:p>
                      <a:r>
                        <a:rPr lang="en-US" dirty="0"/>
                        <a:t>You’</a:t>
                      </a:r>
                      <a:r>
                        <a:rPr lang="en-US" b="1" dirty="0">
                          <a:solidFill>
                            <a:srgbClr val="0070C0"/>
                          </a:solidFill>
                        </a:rPr>
                        <a:t>re being</a:t>
                      </a:r>
                      <a:r>
                        <a:rPr lang="en-US" dirty="0"/>
                        <a:t> foolish! Go</a:t>
                      </a:r>
                      <a:r>
                        <a:rPr lang="en-US" baseline="0" dirty="0"/>
                        <a:t> see a doctor!</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9036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756" y="554182"/>
            <a:ext cx="9980682" cy="570212"/>
          </a:xfrm>
        </p:spPr>
        <p:txBody>
          <a:bodyPr rtlCol="0">
            <a:normAutofit/>
          </a:bodyPr>
          <a:lstStyle/>
          <a:p>
            <a:pPr>
              <a:lnSpc>
                <a:spcPct val="100000"/>
              </a:lnSpc>
            </a:pPr>
            <a:r>
              <a:rPr lang="it-IT" sz="2800" dirty="0">
                <a:solidFill>
                  <a:srgbClr val="514843"/>
                </a:solidFill>
              </a:rPr>
              <a:t>ENGLISH FOR BIOMEDICAL SCIENCE</a:t>
            </a:r>
            <a:endParaRPr lang="en-US" b="1" dirty="0">
              <a:solidFill>
                <a:srgbClr val="514843"/>
              </a:solidFill>
            </a:endParaRPr>
          </a:p>
        </p:txBody>
      </p:sp>
      <p:sp>
        <p:nvSpPr>
          <p:cNvPr id="4" name="CasellaDiTesto 3"/>
          <p:cNvSpPr txBox="1"/>
          <p:nvPr/>
        </p:nvSpPr>
        <p:spPr>
          <a:xfrm>
            <a:off x="1018865" y="1397086"/>
            <a:ext cx="10286446" cy="5416868"/>
          </a:xfrm>
          <a:prstGeom prst="rect">
            <a:avLst/>
          </a:prstGeom>
          <a:noFill/>
        </p:spPr>
        <p:txBody>
          <a:bodyPr wrap="square" rtlCol="0">
            <a:spAutoFit/>
          </a:bodyPr>
          <a:lstStyle/>
          <a:p>
            <a:pPr algn="just"/>
            <a:r>
              <a:rPr lang="en-US" sz="1800" dirty="0">
                <a:solidFill>
                  <a:srgbClr val="514843"/>
                </a:solidFill>
              </a:rPr>
              <a:t>Biomedical Science is the branch of biology focused on understanding how the body functions, what goes wrong when illness </a:t>
            </a:r>
            <a:r>
              <a:rPr lang="en-US" sz="1800" dirty="0" err="1">
                <a:solidFill>
                  <a:srgbClr val="514843"/>
                </a:solidFill>
              </a:rPr>
              <a:t>strkes</a:t>
            </a:r>
            <a:r>
              <a:rPr lang="en-US" sz="1800" dirty="0">
                <a:solidFill>
                  <a:srgbClr val="514843"/>
                </a:solidFill>
              </a:rPr>
              <a:t>, and how to prevent and treat illness in people and animals.</a:t>
            </a:r>
          </a:p>
          <a:p>
            <a:pPr algn="just"/>
            <a:r>
              <a:rPr lang="en-US" sz="1800" dirty="0">
                <a:solidFill>
                  <a:srgbClr val="514843"/>
                </a:solidFill>
              </a:rPr>
              <a:t>It pulls together knowledge of biological structure function and the major body systems towards medical application.</a:t>
            </a:r>
          </a:p>
          <a:p>
            <a:pPr algn="just"/>
            <a:endParaRPr lang="en-US" sz="1400" b="1" dirty="0">
              <a:solidFill>
                <a:schemeClr val="accent6">
                  <a:lumMod val="75000"/>
                </a:schemeClr>
              </a:solidFill>
              <a:effectLst>
                <a:outerShdw blurRad="38100" dist="38100" dir="2700000" algn="tl">
                  <a:srgbClr val="000000">
                    <a:alpha val="43137"/>
                  </a:srgbClr>
                </a:outerShdw>
              </a:effectLst>
            </a:endParaRPr>
          </a:p>
          <a:p>
            <a:pPr algn="just"/>
            <a:r>
              <a:rPr lang="en-US" sz="2000" b="1" dirty="0">
                <a:solidFill>
                  <a:schemeClr val="accent6">
                    <a:lumMod val="75000"/>
                  </a:schemeClr>
                </a:solidFill>
                <a:effectLst>
                  <a:outerShdw blurRad="38100" dist="38100" dir="2700000" algn="tl">
                    <a:srgbClr val="000000">
                      <a:alpha val="43137"/>
                    </a:srgbClr>
                  </a:outerShdw>
                </a:effectLst>
              </a:rPr>
              <a:t>What do biomedical scientists do?</a:t>
            </a:r>
          </a:p>
          <a:p>
            <a:pPr algn="just"/>
            <a:r>
              <a:rPr lang="en-US" sz="1800" dirty="0">
                <a:latin typeface="+mn-lt"/>
              </a:rPr>
              <a:t>What happens to a medical sample after it is taken by a nurse or doctor? </a:t>
            </a:r>
            <a:br>
              <a:rPr lang="en-US" sz="1800" dirty="0">
                <a:latin typeface="+mn-lt"/>
              </a:rPr>
            </a:br>
            <a:r>
              <a:rPr lang="en-US" sz="1800" dirty="0">
                <a:latin typeface="+mn-lt"/>
              </a:rPr>
              <a:t>Teams of biomedical scientists analyze all samples taken from patients by nurses and doctors.</a:t>
            </a:r>
          </a:p>
          <a:p>
            <a:pPr algn="just"/>
            <a:r>
              <a:rPr lang="en-US" sz="1800" dirty="0">
                <a:latin typeface="+mn-lt"/>
              </a:rPr>
              <a:t>Without these specialists, doctors could not make diagnoses or treat patients.</a:t>
            </a:r>
            <a:br>
              <a:rPr lang="en-US" sz="1800" dirty="0">
                <a:latin typeface="+mn-lt"/>
              </a:rPr>
            </a:br>
            <a:r>
              <a:rPr lang="en-US" sz="1800" dirty="0">
                <a:latin typeface="+mn-lt"/>
              </a:rPr>
              <a:t>Biomedical scientists investigate conditions ranging from food poisoning to HIV.</a:t>
            </a:r>
            <a:br>
              <a:rPr lang="en-US" sz="1800" dirty="0">
                <a:latin typeface="+mn-lt"/>
              </a:rPr>
            </a:br>
            <a:r>
              <a:rPr lang="en-US" sz="1800" dirty="0">
                <a:latin typeface="+mn-lt"/>
              </a:rPr>
              <a:t>They play an essential part in preventing and treating illnesses.</a:t>
            </a:r>
          </a:p>
          <a:p>
            <a:pPr algn="just"/>
            <a:r>
              <a:rPr lang="en-US" sz="1800" dirty="0">
                <a:latin typeface="+mn-lt"/>
              </a:rPr>
              <a:t>In fact, laboratory services are critical in disease treatment and prevention, as up to 70 per cent of diagnoses are based on their pathology results.</a:t>
            </a:r>
          </a:p>
          <a:p>
            <a:pPr algn="just"/>
            <a:r>
              <a:rPr lang="en-US" sz="1800" dirty="0">
                <a:latin typeface="+mn-lt"/>
              </a:rPr>
              <a:t>Without this support, accident and emergency wards would shut down, organ transplants could not take place and premature babies would struggle to survive.</a:t>
            </a:r>
          </a:p>
          <a:p>
            <a:pPr algn="just"/>
            <a:r>
              <a:rPr lang="en-US" sz="1800" dirty="0">
                <a:latin typeface="+mn-lt"/>
              </a:rPr>
              <a:t>Biomedical science provides important information about illnesses that affect us all. </a:t>
            </a:r>
            <a:br>
              <a:rPr lang="en-US" sz="1800" dirty="0">
                <a:latin typeface="+mn-lt"/>
              </a:rPr>
            </a:br>
            <a:r>
              <a:rPr lang="en-US" sz="1800" dirty="0">
                <a:latin typeface="+mn-lt"/>
              </a:rPr>
              <a:t>it is a fast-changing science that requires attention to detail. Scientists within this field concentrate on many aspects of living organisms. These include the study of anatomy, physiology and pathology to understand basic biological structures and pathways.</a:t>
            </a:r>
            <a:endParaRPr lang="en-US" dirty="0">
              <a:solidFill>
                <a:srgbClr val="514843"/>
              </a:solidFill>
            </a:endParaRPr>
          </a:p>
        </p:txBody>
      </p:sp>
    </p:spTree>
    <p:extLst>
      <p:ext uri="{BB962C8B-B14F-4D97-AF65-F5344CB8AC3E}">
        <p14:creationId xmlns:p14="http://schemas.microsoft.com/office/powerpoint/2010/main" val="105125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11382" y="1438658"/>
            <a:ext cx="10224654" cy="5078313"/>
          </a:xfrm>
          <a:prstGeom prst="rect">
            <a:avLst/>
          </a:prstGeom>
          <a:noFill/>
        </p:spPr>
        <p:txBody>
          <a:bodyPr wrap="square" rtlCol="0">
            <a:spAutoFit/>
          </a:bodyPr>
          <a:lstStyle/>
          <a:p>
            <a:pPr algn="just"/>
            <a:r>
              <a:rPr lang="it-IT" sz="1800" dirty="0">
                <a:latin typeface="+mn-lt"/>
              </a:rPr>
              <a:t>Trainees are </a:t>
            </a:r>
            <a:r>
              <a:rPr lang="it-IT" sz="1800" dirty="0" err="1">
                <a:latin typeface="+mn-lt"/>
              </a:rPr>
              <a:t>also</a:t>
            </a:r>
            <a:r>
              <a:rPr lang="it-IT" sz="1800" dirty="0">
                <a:latin typeface="+mn-lt"/>
              </a:rPr>
              <a:t> </a:t>
            </a:r>
            <a:r>
              <a:rPr lang="it-IT" sz="1800" dirty="0" err="1">
                <a:latin typeface="+mn-lt"/>
              </a:rPr>
              <a:t>likely</a:t>
            </a:r>
            <a:r>
              <a:rPr lang="it-IT" sz="1800" dirty="0">
                <a:latin typeface="+mn-lt"/>
              </a:rPr>
              <a:t> to study more </a:t>
            </a:r>
            <a:r>
              <a:rPr lang="it-IT" sz="1800" dirty="0" err="1">
                <a:latin typeface="+mn-lt"/>
              </a:rPr>
              <a:t>specialized</a:t>
            </a:r>
            <a:r>
              <a:rPr lang="it-IT" sz="1800" dirty="0">
                <a:latin typeface="+mn-lt"/>
              </a:rPr>
              <a:t> fields, </a:t>
            </a:r>
            <a:r>
              <a:rPr lang="it-IT" sz="1800" dirty="0" err="1">
                <a:latin typeface="+mn-lt"/>
              </a:rPr>
              <a:t>such</a:t>
            </a:r>
            <a:r>
              <a:rPr lang="it-IT" sz="1800" dirty="0">
                <a:latin typeface="+mn-lt"/>
              </a:rPr>
              <a:t> </a:t>
            </a:r>
            <a:r>
              <a:rPr lang="it-IT" sz="1800" dirty="0" err="1">
                <a:latin typeface="+mn-lt"/>
              </a:rPr>
              <a:t>as</a:t>
            </a:r>
            <a:r>
              <a:rPr lang="it-IT" sz="1800" dirty="0">
                <a:latin typeface="+mn-lt"/>
              </a:rPr>
              <a:t> </a:t>
            </a:r>
            <a:r>
              <a:rPr lang="it-IT" sz="1800" dirty="0" err="1">
                <a:latin typeface="+mn-lt"/>
              </a:rPr>
              <a:t>immunology</a:t>
            </a:r>
            <a:r>
              <a:rPr lang="it-IT" sz="1800" dirty="0">
                <a:latin typeface="+mn-lt"/>
              </a:rPr>
              <a:t> and </a:t>
            </a:r>
            <a:r>
              <a:rPr lang="it-IT" sz="1800" dirty="0" err="1">
                <a:latin typeface="+mn-lt"/>
              </a:rPr>
              <a:t>genetics</a:t>
            </a:r>
            <a:r>
              <a:rPr lang="it-IT" sz="1800" dirty="0">
                <a:latin typeface="+mn-lt"/>
              </a:rPr>
              <a:t>, to </a:t>
            </a:r>
            <a:r>
              <a:rPr lang="it-IT" sz="1800" dirty="0" err="1">
                <a:latin typeface="+mn-lt"/>
              </a:rPr>
              <a:t>better</a:t>
            </a:r>
            <a:r>
              <a:rPr lang="it-IT" sz="1800" dirty="0">
                <a:latin typeface="+mn-lt"/>
              </a:rPr>
              <a:t> </a:t>
            </a:r>
            <a:r>
              <a:rPr lang="it-IT" sz="1800" dirty="0" err="1">
                <a:latin typeface="+mn-lt"/>
              </a:rPr>
              <a:t>understand</a:t>
            </a:r>
            <a:r>
              <a:rPr lang="it-IT" sz="1800" dirty="0">
                <a:latin typeface="+mn-lt"/>
              </a:rPr>
              <a:t> the </a:t>
            </a:r>
            <a:r>
              <a:rPr lang="it-IT" sz="1800" dirty="0" err="1">
                <a:latin typeface="+mn-lt"/>
              </a:rPr>
              <a:t>disease</a:t>
            </a:r>
            <a:r>
              <a:rPr lang="it-IT" sz="1800" dirty="0">
                <a:latin typeface="+mn-lt"/>
              </a:rPr>
              <a:t> </a:t>
            </a:r>
            <a:r>
              <a:rPr lang="it-IT" sz="1800" dirty="0" err="1">
                <a:latin typeface="+mn-lt"/>
              </a:rPr>
              <a:t>process</a:t>
            </a:r>
            <a:r>
              <a:rPr lang="it-IT" sz="1800" dirty="0">
                <a:latin typeface="+mn-lt"/>
              </a:rPr>
              <a:t>.</a:t>
            </a:r>
          </a:p>
          <a:p>
            <a:pPr algn="just"/>
            <a:r>
              <a:rPr lang="it-IT" sz="1800" dirty="0">
                <a:latin typeface="+mn-lt"/>
              </a:rPr>
              <a:t>In </a:t>
            </a:r>
            <a:r>
              <a:rPr lang="it-IT" sz="1800" dirty="0" err="1">
                <a:latin typeface="+mn-lt"/>
              </a:rPr>
              <a:t>this</a:t>
            </a:r>
            <a:r>
              <a:rPr lang="it-IT" sz="1800" dirty="0">
                <a:latin typeface="+mn-lt"/>
              </a:rPr>
              <a:t> way, </a:t>
            </a:r>
            <a:r>
              <a:rPr lang="it-IT" sz="1800" dirty="0" err="1">
                <a:latin typeface="+mn-lt"/>
              </a:rPr>
              <a:t>qualified</a:t>
            </a:r>
            <a:r>
              <a:rPr lang="it-IT" sz="1800" dirty="0">
                <a:latin typeface="+mn-lt"/>
              </a:rPr>
              <a:t> scientists continue to investigate the </a:t>
            </a:r>
            <a:r>
              <a:rPr lang="it-IT" sz="1800" dirty="0" err="1">
                <a:latin typeface="+mn-lt"/>
              </a:rPr>
              <a:t>causes</a:t>
            </a:r>
            <a:r>
              <a:rPr lang="it-IT" sz="1800" dirty="0">
                <a:latin typeface="+mn-lt"/>
              </a:rPr>
              <a:t>, </a:t>
            </a:r>
            <a:r>
              <a:rPr lang="it-IT" sz="1800" dirty="0" err="1">
                <a:latin typeface="+mn-lt"/>
              </a:rPr>
              <a:t>diagnoses</a:t>
            </a:r>
            <a:r>
              <a:rPr lang="it-IT" sz="1800" dirty="0">
                <a:latin typeface="+mn-lt"/>
              </a:rPr>
              <a:t> and treatment of </a:t>
            </a:r>
            <a:r>
              <a:rPr lang="it-IT" sz="1800" dirty="0" err="1">
                <a:latin typeface="+mn-lt"/>
              </a:rPr>
              <a:t>diseases</a:t>
            </a:r>
            <a:r>
              <a:rPr lang="it-IT" sz="1800" dirty="0">
                <a:latin typeface="+mn-lt"/>
              </a:rPr>
              <a:t>.</a:t>
            </a:r>
          </a:p>
          <a:p>
            <a:pPr algn="just"/>
            <a:r>
              <a:rPr lang="it-IT" sz="1800" dirty="0" err="1">
                <a:latin typeface="+mn-lt"/>
              </a:rPr>
              <a:t>Graduates</a:t>
            </a:r>
            <a:r>
              <a:rPr lang="it-IT" sz="1800" dirty="0">
                <a:latin typeface="+mn-lt"/>
              </a:rPr>
              <a:t> in </a:t>
            </a:r>
            <a:r>
              <a:rPr lang="it-IT" sz="1800" dirty="0" err="1">
                <a:latin typeface="+mn-lt"/>
              </a:rPr>
              <a:t>biomedical</a:t>
            </a:r>
            <a:r>
              <a:rPr lang="it-IT" sz="1800" dirty="0">
                <a:latin typeface="+mn-lt"/>
              </a:rPr>
              <a:t> science are </a:t>
            </a:r>
            <a:r>
              <a:rPr lang="it-IT" sz="1800" dirty="0" err="1">
                <a:latin typeface="+mn-lt"/>
              </a:rPr>
              <a:t>employed</a:t>
            </a:r>
            <a:r>
              <a:rPr lang="it-IT" sz="1800" dirty="0">
                <a:latin typeface="+mn-lt"/>
              </a:rPr>
              <a:t> in </a:t>
            </a:r>
            <a:r>
              <a:rPr lang="it-IT" sz="1800" dirty="0" err="1">
                <a:latin typeface="+mn-lt"/>
              </a:rPr>
              <a:t>various</a:t>
            </a:r>
            <a:r>
              <a:rPr lang="it-IT" sz="1800" dirty="0">
                <a:latin typeface="+mn-lt"/>
              </a:rPr>
              <a:t> </a:t>
            </a:r>
            <a:r>
              <a:rPr lang="it-IT" sz="1800" dirty="0" err="1">
                <a:latin typeface="+mn-lt"/>
              </a:rPr>
              <a:t>roles</a:t>
            </a:r>
            <a:r>
              <a:rPr lang="it-IT" sz="1800" dirty="0">
                <a:latin typeface="+mn-lt"/>
              </a:rPr>
              <a:t> in the public and private </a:t>
            </a:r>
            <a:r>
              <a:rPr lang="it-IT" sz="1800" dirty="0" err="1">
                <a:latin typeface="+mn-lt"/>
              </a:rPr>
              <a:t>sectors</a:t>
            </a:r>
            <a:r>
              <a:rPr lang="it-IT" sz="1800" dirty="0">
                <a:latin typeface="+mn-lt"/>
              </a:rPr>
              <a:t>. In the public </a:t>
            </a:r>
            <a:r>
              <a:rPr lang="it-IT" sz="1800" dirty="0" err="1">
                <a:latin typeface="+mn-lt"/>
              </a:rPr>
              <a:t>sector</a:t>
            </a:r>
            <a:r>
              <a:rPr lang="it-IT" sz="1800" dirty="0">
                <a:latin typeface="+mn-lt"/>
              </a:rPr>
              <a:t>, </a:t>
            </a:r>
            <a:r>
              <a:rPr lang="it-IT" sz="1800" dirty="0" err="1">
                <a:latin typeface="+mn-lt"/>
              </a:rPr>
              <a:t>employers</a:t>
            </a:r>
            <a:r>
              <a:rPr lang="it-IT" sz="1800" dirty="0">
                <a:latin typeface="+mn-lt"/>
              </a:rPr>
              <a:t> include health service </a:t>
            </a:r>
            <a:r>
              <a:rPr lang="it-IT" sz="1800" dirty="0" err="1">
                <a:latin typeface="+mn-lt"/>
              </a:rPr>
              <a:t>laboratories</a:t>
            </a:r>
            <a:r>
              <a:rPr lang="it-IT" sz="1800" dirty="0">
                <a:latin typeface="+mn-lt"/>
              </a:rPr>
              <a:t> and </a:t>
            </a:r>
            <a:r>
              <a:rPr lang="it-IT" sz="1800" dirty="0" err="1">
                <a:latin typeface="+mn-lt"/>
              </a:rPr>
              <a:t>forensic</a:t>
            </a:r>
            <a:r>
              <a:rPr lang="it-IT" sz="1800" dirty="0">
                <a:latin typeface="+mn-lt"/>
              </a:rPr>
              <a:t> </a:t>
            </a:r>
            <a:r>
              <a:rPr lang="it-IT" sz="1800" dirty="0" err="1">
                <a:latin typeface="+mn-lt"/>
              </a:rPr>
              <a:t>departments</a:t>
            </a:r>
            <a:r>
              <a:rPr lang="it-IT" sz="1800" dirty="0">
                <a:latin typeface="+mn-lt"/>
              </a:rPr>
              <a:t>, </a:t>
            </a:r>
            <a:r>
              <a:rPr lang="it-IT" sz="1800" dirty="0" err="1">
                <a:latin typeface="+mn-lt"/>
              </a:rPr>
              <a:t>which</a:t>
            </a:r>
            <a:r>
              <a:rPr lang="it-IT" sz="1800" dirty="0">
                <a:latin typeface="+mn-lt"/>
              </a:rPr>
              <a:t> help catch </a:t>
            </a:r>
            <a:r>
              <a:rPr lang="it-IT" sz="1800" dirty="0" err="1">
                <a:latin typeface="+mn-lt"/>
              </a:rPr>
              <a:t>criminals</a:t>
            </a:r>
            <a:r>
              <a:rPr lang="it-IT" sz="1800" dirty="0">
                <a:latin typeface="+mn-lt"/>
              </a:rPr>
              <a:t>.</a:t>
            </a:r>
          </a:p>
          <a:p>
            <a:pPr algn="just"/>
            <a:r>
              <a:rPr lang="it-IT" sz="1800" dirty="0">
                <a:latin typeface="+mn-lt"/>
              </a:rPr>
              <a:t>In the private </a:t>
            </a:r>
            <a:r>
              <a:rPr lang="it-IT" sz="1800" dirty="0" err="1">
                <a:latin typeface="+mn-lt"/>
              </a:rPr>
              <a:t>sector</a:t>
            </a:r>
            <a:r>
              <a:rPr lang="it-IT" sz="1800" dirty="0">
                <a:latin typeface="+mn-lt"/>
              </a:rPr>
              <a:t>, </a:t>
            </a:r>
            <a:r>
              <a:rPr lang="it-IT" sz="1800" dirty="0" err="1">
                <a:latin typeface="+mn-lt"/>
              </a:rPr>
              <a:t>graduates</a:t>
            </a:r>
            <a:r>
              <a:rPr lang="it-IT" sz="1800" dirty="0">
                <a:latin typeface="+mn-lt"/>
              </a:rPr>
              <a:t> </a:t>
            </a:r>
            <a:r>
              <a:rPr lang="it-IT" sz="1800" dirty="0" err="1">
                <a:latin typeface="+mn-lt"/>
              </a:rPr>
              <a:t>might</a:t>
            </a:r>
            <a:r>
              <a:rPr lang="it-IT" sz="1800" dirty="0">
                <a:latin typeface="+mn-lt"/>
              </a:rPr>
              <a:t> work in </a:t>
            </a:r>
            <a:r>
              <a:rPr lang="it-IT" sz="1800" dirty="0" err="1">
                <a:latin typeface="+mn-lt"/>
              </a:rPr>
              <a:t>resesarch</a:t>
            </a:r>
            <a:r>
              <a:rPr lang="it-IT" sz="1800" dirty="0">
                <a:latin typeface="+mn-lt"/>
              </a:rPr>
              <a:t> and </a:t>
            </a:r>
            <a:r>
              <a:rPr lang="it-IT" sz="1800" dirty="0" err="1">
                <a:latin typeface="+mn-lt"/>
              </a:rPr>
              <a:t>development</a:t>
            </a:r>
            <a:r>
              <a:rPr lang="it-IT" sz="1800" dirty="0">
                <a:latin typeface="+mn-lt"/>
              </a:rPr>
              <a:t> (R&amp;D) </a:t>
            </a:r>
            <a:r>
              <a:rPr lang="it-IT" sz="1800" dirty="0" err="1">
                <a:latin typeface="+mn-lt"/>
              </a:rPr>
              <a:t>departments</a:t>
            </a:r>
            <a:r>
              <a:rPr lang="it-IT" sz="1800" dirty="0">
                <a:latin typeface="+mn-lt"/>
              </a:rPr>
              <a:t> for </a:t>
            </a:r>
            <a:r>
              <a:rPr lang="it-IT" sz="1800" dirty="0" err="1">
                <a:latin typeface="+mn-lt"/>
              </a:rPr>
              <a:t>pharmaceutical</a:t>
            </a:r>
            <a:r>
              <a:rPr lang="it-IT" sz="1800" dirty="0">
                <a:latin typeface="+mn-lt"/>
              </a:rPr>
              <a:t> companies.</a:t>
            </a:r>
          </a:p>
          <a:p>
            <a:pPr algn="just"/>
            <a:r>
              <a:rPr lang="it-IT" sz="1800" dirty="0">
                <a:latin typeface="+mn-lt"/>
              </a:rPr>
              <a:t>Companies </a:t>
            </a:r>
            <a:r>
              <a:rPr lang="it-IT" sz="1800" dirty="0" err="1">
                <a:latin typeface="+mn-lt"/>
              </a:rPr>
              <a:t>which</a:t>
            </a:r>
            <a:r>
              <a:rPr lang="it-IT" sz="1800" dirty="0">
                <a:latin typeface="+mn-lt"/>
              </a:rPr>
              <a:t> make </a:t>
            </a:r>
            <a:r>
              <a:rPr lang="it-IT" sz="1800" dirty="0" err="1">
                <a:latin typeface="+mn-lt"/>
              </a:rPr>
              <a:t>medical</a:t>
            </a:r>
            <a:r>
              <a:rPr lang="it-IT" sz="1800" dirty="0">
                <a:latin typeface="+mn-lt"/>
              </a:rPr>
              <a:t> devices and </a:t>
            </a:r>
            <a:r>
              <a:rPr lang="it-IT" sz="1800" dirty="0" err="1">
                <a:latin typeface="+mn-lt"/>
              </a:rPr>
              <a:t>laboratory</a:t>
            </a:r>
            <a:r>
              <a:rPr lang="it-IT" sz="1800" dirty="0">
                <a:latin typeface="+mn-lt"/>
              </a:rPr>
              <a:t> </a:t>
            </a:r>
            <a:r>
              <a:rPr lang="it-IT" sz="1800" dirty="0" err="1">
                <a:latin typeface="+mn-lt"/>
              </a:rPr>
              <a:t>instruments</a:t>
            </a:r>
            <a:r>
              <a:rPr lang="it-IT" sz="1800" dirty="0">
                <a:latin typeface="+mn-lt"/>
              </a:rPr>
              <a:t> </a:t>
            </a:r>
            <a:r>
              <a:rPr lang="it-IT" sz="1800" dirty="0" err="1">
                <a:latin typeface="+mn-lt"/>
              </a:rPr>
              <a:t>also</a:t>
            </a:r>
            <a:r>
              <a:rPr lang="it-IT" sz="1800" dirty="0">
                <a:latin typeface="+mn-lt"/>
              </a:rPr>
              <a:t> </a:t>
            </a:r>
            <a:r>
              <a:rPr lang="it-IT" sz="1800" dirty="0" err="1">
                <a:latin typeface="+mn-lt"/>
              </a:rPr>
              <a:t>need</a:t>
            </a:r>
            <a:r>
              <a:rPr lang="it-IT" sz="1800" dirty="0">
                <a:latin typeface="+mn-lt"/>
              </a:rPr>
              <a:t> the </a:t>
            </a:r>
            <a:r>
              <a:rPr lang="it-IT" sz="1800" dirty="0" err="1">
                <a:latin typeface="+mn-lt"/>
              </a:rPr>
              <a:t>specialist</a:t>
            </a:r>
            <a:r>
              <a:rPr lang="it-IT" sz="1800" dirty="0">
                <a:latin typeface="+mn-lt"/>
              </a:rPr>
              <a:t> knowledge of </a:t>
            </a:r>
            <a:r>
              <a:rPr lang="it-IT" sz="1800" dirty="0" err="1">
                <a:latin typeface="+mn-lt"/>
              </a:rPr>
              <a:t>biomedical</a:t>
            </a:r>
            <a:r>
              <a:rPr lang="it-IT" sz="1800" dirty="0">
                <a:latin typeface="+mn-lt"/>
              </a:rPr>
              <a:t> scientists.</a:t>
            </a:r>
          </a:p>
          <a:p>
            <a:pPr algn="just"/>
            <a:r>
              <a:rPr lang="it-IT" sz="1800" dirty="0" err="1">
                <a:latin typeface="+mn-lt"/>
              </a:rPr>
              <a:t>It</a:t>
            </a:r>
            <a:r>
              <a:rPr lang="it-IT" sz="1800" dirty="0">
                <a:latin typeface="+mn-lt"/>
              </a:rPr>
              <a:t> </a:t>
            </a:r>
            <a:r>
              <a:rPr lang="it-IT" sz="1800" dirty="0" err="1">
                <a:latin typeface="+mn-lt"/>
              </a:rPr>
              <a:t>doesn’t</a:t>
            </a:r>
            <a:r>
              <a:rPr lang="it-IT" sz="1800" dirty="0">
                <a:latin typeface="+mn-lt"/>
              </a:rPr>
              <a:t> </a:t>
            </a:r>
            <a:r>
              <a:rPr lang="it-IT" sz="1800" dirty="0" err="1">
                <a:latin typeface="+mn-lt"/>
              </a:rPr>
              <a:t>matter</a:t>
            </a:r>
            <a:r>
              <a:rPr lang="it-IT" sz="1800" dirty="0">
                <a:latin typeface="+mn-lt"/>
              </a:rPr>
              <a:t> </a:t>
            </a:r>
            <a:r>
              <a:rPr lang="it-IT" sz="1800" dirty="0" err="1">
                <a:latin typeface="+mn-lt"/>
              </a:rPr>
              <a:t>which</a:t>
            </a:r>
            <a:r>
              <a:rPr lang="it-IT" sz="1800" dirty="0">
                <a:latin typeface="+mn-lt"/>
              </a:rPr>
              <a:t> </a:t>
            </a:r>
            <a:r>
              <a:rPr lang="it-IT" sz="1800" dirty="0" err="1">
                <a:latin typeface="+mn-lt"/>
              </a:rPr>
              <a:t>role</a:t>
            </a:r>
            <a:r>
              <a:rPr lang="it-IT" sz="1800" dirty="0">
                <a:latin typeface="+mn-lt"/>
              </a:rPr>
              <a:t> </a:t>
            </a:r>
            <a:r>
              <a:rPr lang="it-IT" sz="1800" dirty="0" err="1">
                <a:latin typeface="+mn-lt"/>
              </a:rPr>
              <a:t>is</a:t>
            </a:r>
            <a:r>
              <a:rPr lang="it-IT" sz="1800" dirty="0">
                <a:latin typeface="+mn-lt"/>
              </a:rPr>
              <a:t> </a:t>
            </a:r>
            <a:r>
              <a:rPr lang="it-IT" sz="1800" dirty="0" err="1">
                <a:latin typeface="+mn-lt"/>
              </a:rPr>
              <a:t>chosen</a:t>
            </a:r>
            <a:r>
              <a:rPr lang="it-IT" sz="1800" dirty="0">
                <a:latin typeface="+mn-lt"/>
              </a:rPr>
              <a:t>. The work of a </a:t>
            </a:r>
            <a:r>
              <a:rPr lang="it-IT" sz="1800" dirty="0" err="1">
                <a:latin typeface="+mn-lt"/>
              </a:rPr>
              <a:t>biomedical</a:t>
            </a:r>
            <a:r>
              <a:rPr lang="it-IT" sz="1800" dirty="0">
                <a:latin typeface="+mn-lt"/>
              </a:rPr>
              <a:t> scientist </a:t>
            </a:r>
            <a:r>
              <a:rPr lang="it-IT" sz="1800" dirty="0" err="1">
                <a:latin typeface="+mn-lt"/>
              </a:rPr>
              <a:t>is</a:t>
            </a:r>
            <a:r>
              <a:rPr lang="it-IT" sz="1800" dirty="0">
                <a:latin typeface="+mn-lt"/>
              </a:rPr>
              <a:t> </a:t>
            </a:r>
            <a:r>
              <a:rPr lang="it-IT" sz="1800" dirty="0" err="1">
                <a:latin typeface="+mn-lt"/>
              </a:rPr>
              <a:t>exciting</a:t>
            </a:r>
            <a:r>
              <a:rPr lang="it-IT" sz="1800" dirty="0">
                <a:latin typeface="+mn-lt"/>
              </a:rPr>
              <a:t> and </a:t>
            </a:r>
            <a:r>
              <a:rPr lang="it-IT" sz="1800" dirty="0" err="1">
                <a:latin typeface="+mn-lt"/>
              </a:rPr>
              <a:t>at</a:t>
            </a:r>
            <a:r>
              <a:rPr lang="it-IT" sz="1800" dirty="0">
                <a:latin typeface="+mn-lt"/>
              </a:rPr>
              <a:t> the </a:t>
            </a:r>
            <a:r>
              <a:rPr lang="it-IT" sz="1800" dirty="0" err="1">
                <a:latin typeface="+mn-lt"/>
              </a:rPr>
              <a:t>forefront</a:t>
            </a:r>
            <a:r>
              <a:rPr lang="it-IT" sz="1800" dirty="0">
                <a:latin typeface="+mn-lt"/>
              </a:rPr>
              <a:t> of </a:t>
            </a:r>
            <a:r>
              <a:rPr lang="it-IT" sz="1800" dirty="0" err="1">
                <a:latin typeface="+mn-lt"/>
              </a:rPr>
              <a:t>technology</a:t>
            </a:r>
            <a:r>
              <a:rPr lang="it-IT" sz="1800" dirty="0">
                <a:latin typeface="+mn-lt"/>
              </a:rPr>
              <a:t>.</a:t>
            </a:r>
          </a:p>
          <a:p>
            <a:pPr marL="0" indent="0" algn="just">
              <a:spcBef>
                <a:spcPts val="0"/>
              </a:spcBef>
              <a:buNone/>
            </a:pPr>
            <a:r>
              <a:rPr lang="it-IT" sz="1800" dirty="0"/>
              <a:t>One career </a:t>
            </a:r>
            <a:r>
              <a:rPr lang="it-IT" sz="1800" dirty="0" err="1"/>
              <a:t>path</a:t>
            </a:r>
            <a:r>
              <a:rPr lang="it-IT" sz="1800" dirty="0"/>
              <a:t> </a:t>
            </a:r>
            <a:r>
              <a:rPr lang="it-IT" sz="1800" dirty="0" err="1"/>
              <a:t>is</a:t>
            </a:r>
            <a:r>
              <a:rPr lang="it-IT" sz="1800" dirty="0"/>
              <a:t> </a:t>
            </a:r>
            <a:r>
              <a:rPr lang="it-IT" sz="1800" dirty="0" err="1"/>
              <a:t>medical</a:t>
            </a:r>
            <a:r>
              <a:rPr lang="it-IT" sz="1800" dirty="0"/>
              <a:t> </a:t>
            </a:r>
            <a:r>
              <a:rPr lang="it-IT" sz="1800" dirty="0" err="1"/>
              <a:t>microbiology</a:t>
            </a:r>
            <a:r>
              <a:rPr lang="it-IT" sz="1800" dirty="0"/>
              <a:t>, </a:t>
            </a:r>
            <a:r>
              <a:rPr lang="it-IT" sz="1800" dirty="0" err="1"/>
              <a:t>often</a:t>
            </a:r>
            <a:r>
              <a:rPr lang="it-IT" sz="1800" dirty="0"/>
              <a:t> </a:t>
            </a:r>
            <a:r>
              <a:rPr lang="it-IT" sz="1800" dirty="0" err="1"/>
              <a:t>based</a:t>
            </a:r>
            <a:r>
              <a:rPr lang="it-IT" sz="1800" dirty="0"/>
              <a:t> in a hospital </a:t>
            </a:r>
            <a:r>
              <a:rPr lang="it-IT" sz="1800" dirty="0" err="1"/>
              <a:t>laboratory</a:t>
            </a:r>
            <a:r>
              <a:rPr lang="it-IT" sz="1800" dirty="0"/>
              <a:t>. In </a:t>
            </a:r>
            <a:r>
              <a:rPr lang="it-IT" sz="1800" dirty="0" err="1"/>
              <a:t>this</a:t>
            </a:r>
            <a:r>
              <a:rPr lang="it-IT" sz="1800" dirty="0"/>
              <a:t> </a:t>
            </a:r>
            <a:r>
              <a:rPr lang="it-IT" sz="1800" dirty="0" err="1"/>
              <a:t>role</a:t>
            </a:r>
            <a:r>
              <a:rPr lang="it-IT" sz="1800" dirty="0"/>
              <a:t>, </a:t>
            </a:r>
            <a:r>
              <a:rPr lang="it-IT" sz="1800" dirty="0" err="1"/>
              <a:t>microbiologists</a:t>
            </a:r>
            <a:r>
              <a:rPr lang="it-IT" sz="1800" dirty="0"/>
              <a:t> </a:t>
            </a:r>
            <a:r>
              <a:rPr lang="it-IT" sz="1800" dirty="0" err="1"/>
              <a:t>detect</a:t>
            </a:r>
            <a:r>
              <a:rPr lang="it-IT" sz="1800" dirty="0"/>
              <a:t>, isolate and </a:t>
            </a:r>
            <a:r>
              <a:rPr lang="it-IT" sz="1800" dirty="0" err="1"/>
              <a:t>identify</a:t>
            </a:r>
            <a:r>
              <a:rPr lang="it-IT" sz="1800" dirty="0"/>
              <a:t> micro-</a:t>
            </a:r>
            <a:r>
              <a:rPr lang="it-IT" sz="1800" dirty="0" err="1"/>
              <a:t>organisms</a:t>
            </a:r>
            <a:r>
              <a:rPr lang="it-IT" sz="1800" dirty="0"/>
              <a:t> </a:t>
            </a:r>
            <a:r>
              <a:rPr lang="it-IT" sz="1800" dirty="0" err="1"/>
              <a:t>such</a:t>
            </a:r>
            <a:r>
              <a:rPr lang="it-IT" sz="1800" dirty="0"/>
              <a:t> </a:t>
            </a:r>
            <a:r>
              <a:rPr lang="it-IT" sz="1800" dirty="0" err="1"/>
              <a:t>as</a:t>
            </a:r>
            <a:r>
              <a:rPr lang="it-IT" sz="1800" dirty="0"/>
              <a:t> </a:t>
            </a:r>
            <a:r>
              <a:rPr lang="it-IT" sz="1800" dirty="0" err="1"/>
              <a:t>bacteria</a:t>
            </a:r>
            <a:r>
              <a:rPr lang="it-IT" sz="1800" dirty="0"/>
              <a:t>, fungi and </a:t>
            </a:r>
            <a:r>
              <a:rPr lang="it-IT" sz="1800" dirty="0" err="1"/>
              <a:t>parasites</a:t>
            </a:r>
            <a:r>
              <a:rPr lang="it-IT" sz="1800" dirty="0"/>
              <a:t> </a:t>
            </a:r>
            <a:r>
              <a:rPr lang="it-IT" sz="1800" dirty="0" err="1"/>
              <a:t>that</a:t>
            </a:r>
            <a:r>
              <a:rPr lang="it-IT" sz="1800" dirty="0"/>
              <a:t> cause </a:t>
            </a:r>
            <a:r>
              <a:rPr lang="it-IT" sz="1800" dirty="0" err="1"/>
              <a:t>disease</a:t>
            </a:r>
            <a:r>
              <a:rPr lang="it-IT" sz="1800" dirty="0"/>
              <a:t>. </a:t>
            </a:r>
          </a:p>
          <a:p>
            <a:pPr marL="0" indent="0" algn="just">
              <a:spcBef>
                <a:spcPts val="0"/>
              </a:spcBef>
              <a:buNone/>
            </a:pPr>
            <a:r>
              <a:rPr lang="it-IT" sz="1800" dirty="0"/>
              <a:t>High-</a:t>
            </a:r>
            <a:r>
              <a:rPr lang="it-IT" sz="1800" dirty="0" err="1"/>
              <a:t>profile</a:t>
            </a:r>
            <a:r>
              <a:rPr lang="it-IT" sz="1800" dirty="0"/>
              <a:t> </a:t>
            </a:r>
            <a:r>
              <a:rPr lang="it-IT" sz="1800" dirty="0" err="1"/>
              <a:t>infections</a:t>
            </a:r>
            <a:r>
              <a:rPr lang="it-IT" sz="1800" dirty="0"/>
              <a:t> include </a:t>
            </a:r>
            <a:r>
              <a:rPr lang="it-IT" sz="1800" dirty="0" err="1"/>
              <a:t>tuberculosis</a:t>
            </a:r>
            <a:r>
              <a:rPr lang="it-IT" sz="1800" dirty="0"/>
              <a:t>, salmonella and </a:t>
            </a:r>
            <a:r>
              <a:rPr lang="it-IT" sz="1800" dirty="0" err="1"/>
              <a:t>Methicillin-resistant</a:t>
            </a:r>
            <a:r>
              <a:rPr lang="it-IT" sz="1800" dirty="0"/>
              <a:t> </a:t>
            </a:r>
            <a:r>
              <a:rPr lang="it-IT" sz="1800" dirty="0" err="1"/>
              <a:t>Staphylococcus</a:t>
            </a:r>
            <a:r>
              <a:rPr lang="it-IT" sz="1800" dirty="0"/>
              <a:t> </a:t>
            </a:r>
            <a:r>
              <a:rPr lang="it-IT" sz="1800" dirty="0" err="1"/>
              <a:t>aureus</a:t>
            </a:r>
            <a:r>
              <a:rPr lang="it-IT" sz="1800" dirty="0"/>
              <a:t> (MRSA).</a:t>
            </a:r>
          </a:p>
        </p:txBody>
      </p:sp>
    </p:spTree>
    <p:extLst>
      <p:ext uri="{BB962C8B-B14F-4D97-AF65-F5344CB8AC3E}">
        <p14:creationId xmlns:p14="http://schemas.microsoft.com/office/powerpoint/2010/main" val="233155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42109" y="1369383"/>
            <a:ext cx="10307781" cy="5239896"/>
          </a:xfrm>
          <a:prstGeom prst="rect">
            <a:avLst/>
          </a:prstGeom>
          <a:noFill/>
        </p:spPr>
        <p:txBody>
          <a:bodyPr wrap="square" rtlCol="0">
            <a:spAutoFit/>
          </a:bodyPr>
          <a:lstStyle/>
          <a:p>
            <a:pPr marL="0" indent="0" algn="just">
              <a:spcBef>
                <a:spcPts val="0"/>
              </a:spcBef>
              <a:buNone/>
            </a:pPr>
            <a:r>
              <a:rPr lang="it-IT" sz="1800" dirty="0"/>
              <a:t>Microbiologists </a:t>
            </a:r>
            <a:r>
              <a:rPr lang="it-IT" sz="1800" dirty="0" err="1"/>
              <a:t>also</a:t>
            </a:r>
            <a:r>
              <a:rPr lang="it-IT" sz="1800" dirty="0"/>
              <a:t> investigate food-</a:t>
            </a:r>
            <a:r>
              <a:rPr lang="it-IT" sz="1800" dirty="0" err="1"/>
              <a:t>poisoning</a:t>
            </a:r>
            <a:r>
              <a:rPr lang="it-IT" sz="1800" dirty="0"/>
              <a:t> </a:t>
            </a:r>
            <a:r>
              <a:rPr lang="it-IT" sz="1800" dirty="0" err="1"/>
              <a:t>outbreakes</a:t>
            </a:r>
            <a:r>
              <a:rPr lang="it-IT" sz="1800" dirty="0"/>
              <a:t> and work with the food and drinks </a:t>
            </a:r>
            <a:r>
              <a:rPr lang="it-IT" sz="1800" dirty="0" err="1"/>
              <a:t>industry</a:t>
            </a:r>
            <a:r>
              <a:rPr lang="it-IT" sz="1800" dirty="0"/>
              <a:t> to </a:t>
            </a:r>
            <a:r>
              <a:rPr lang="it-IT" sz="1800" dirty="0" err="1"/>
              <a:t>ensure</a:t>
            </a:r>
            <a:r>
              <a:rPr lang="it-IT" sz="1800" dirty="0"/>
              <a:t> </a:t>
            </a:r>
            <a:r>
              <a:rPr lang="it-IT" sz="1800" dirty="0" err="1"/>
              <a:t>quality</a:t>
            </a:r>
            <a:r>
              <a:rPr lang="it-IT" sz="1800" dirty="0"/>
              <a:t> control.</a:t>
            </a:r>
          </a:p>
          <a:p>
            <a:pPr marL="0" indent="0" algn="just">
              <a:spcBef>
                <a:spcPts val="0"/>
              </a:spcBef>
              <a:buNone/>
            </a:pPr>
            <a:r>
              <a:rPr lang="it-IT" sz="1800" dirty="0"/>
              <a:t>Microbiologists </a:t>
            </a:r>
            <a:r>
              <a:rPr lang="it-IT" sz="1800" dirty="0" err="1"/>
              <a:t>usually</a:t>
            </a:r>
            <a:r>
              <a:rPr lang="it-IT" sz="1800" dirty="0"/>
              <a:t> work in </a:t>
            </a:r>
            <a:r>
              <a:rPr lang="it-IT" sz="1800" dirty="0" err="1"/>
              <a:t>bright</a:t>
            </a:r>
            <a:r>
              <a:rPr lang="it-IT" sz="1800" dirty="0"/>
              <a:t>, </a:t>
            </a:r>
            <a:r>
              <a:rPr lang="it-IT" sz="1800" dirty="0" err="1"/>
              <a:t>modern</a:t>
            </a:r>
            <a:r>
              <a:rPr lang="it-IT" sz="1800" dirty="0"/>
              <a:t> </a:t>
            </a:r>
            <a:r>
              <a:rPr lang="it-IT" sz="1800" dirty="0" err="1"/>
              <a:t>laboratories</a:t>
            </a:r>
            <a:r>
              <a:rPr lang="it-IT" sz="1800" dirty="0"/>
              <a:t>, </a:t>
            </a:r>
            <a:r>
              <a:rPr lang="it-IT" sz="1800" dirty="0" err="1"/>
              <a:t>not</a:t>
            </a:r>
            <a:r>
              <a:rPr lang="it-IT" sz="1800" dirty="0"/>
              <a:t> the small, dark rooms </a:t>
            </a:r>
            <a:r>
              <a:rPr lang="it-IT" sz="1800" dirty="0" err="1"/>
              <a:t>that</a:t>
            </a:r>
            <a:r>
              <a:rPr lang="it-IT" sz="1800" dirty="0"/>
              <a:t> some people </a:t>
            </a:r>
            <a:r>
              <a:rPr lang="it-IT" sz="1800" dirty="0" err="1"/>
              <a:t>might</a:t>
            </a:r>
            <a:r>
              <a:rPr lang="it-IT" sz="1800" dirty="0"/>
              <a:t> </a:t>
            </a:r>
            <a:r>
              <a:rPr lang="it-IT" sz="1800" dirty="0" err="1"/>
              <a:t>imagine</a:t>
            </a:r>
            <a:r>
              <a:rPr lang="it-IT" sz="1800" dirty="0"/>
              <a:t>. </a:t>
            </a:r>
            <a:r>
              <a:rPr lang="it-IT" sz="1800" dirty="0" err="1"/>
              <a:t>These</a:t>
            </a:r>
            <a:r>
              <a:rPr lang="it-IT" sz="1800" dirty="0"/>
              <a:t> </a:t>
            </a:r>
            <a:r>
              <a:rPr lang="it-IT" sz="1800" dirty="0" err="1"/>
              <a:t>laboratories</a:t>
            </a:r>
            <a:r>
              <a:rPr lang="it-IT" sz="1800" dirty="0"/>
              <a:t> are the high-tech centers of hospitals </a:t>
            </a:r>
            <a:r>
              <a:rPr lang="it-IT" sz="1800" dirty="0" err="1"/>
              <a:t>at</a:t>
            </a:r>
            <a:r>
              <a:rPr lang="it-IT" sz="1800" dirty="0"/>
              <a:t> the cutting </a:t>
            </a:r>
            <a:r>
              <a:rPr lang="it-IT" sz="1800" dirty="0" err="1"/>
              <a:t>edge</a:t>
            </a:r>
            <a:r>
              <a:rPr lang="it-IT" sz="1800" dirty="0"/>
              <a:t> of </a:t>
            </a:r>
            <a:r>
              <a:rPr lang="it-IT" sz="1800" dirty="0" err="1"/>
              <a:t>medical</a:t>
            </a:r>
            <a:r>
              <a:rPr lang="it-IT" sz="1800" dirty="0"/>
              <a:t> </a:t>
            </a:r>
            <a:r>
              <a:rPr lang="it-IT" sz="1800" dirty="0" err="1"/>
              <a:t>technology</a:t>
            </a:r>
            <a:r>
              <a:rPr lang="it-IT" sz="1800" dirty="0"/>
              <a:t>.</a:t>
            </a:r>
          </a:p>
          <a:p>
            <a:pPr marL="0" indent="0" algn="just">
              <a:spcBef>
                <a:spcPts val="0"/>
              </a:spcBef>
              <a:buNone/>
            </a:pPr>
            <a:endParaRPr lang="it-IT" sz="1050" dirty="0"/>
          </a:p>
          <a:p>
            <a:pPr marL="0" indent="0" algn="just">
              <a:spcBef>
                <a:spcPts val="0"/>
              </a:spcBef>
              <a:buNone/>
            </a:pPr>
            <a:r>
              <a:rPr lang="it-IT" sz="1800" dirty="0"/>
              <a:t>Clinical </a:t>
            </a:r>
            <a:r>
              <a:rPr lang="it-IT" sz="1800" dirty="0" err="1"/>
              <a:t>chemistry</a:t>
            </a:r>
            <a:r>
              <a:rPr lang="it-IT" sz="1800" dirty="0"/>
              <a:t> </a:t>
            </a:r>
            <a:r>
              <a:rPr lang="it-IT" sz="1800" dirty="0" err="1"/>
              <a:t>offers</a:t>
            </a:r>
            <a:r>
              <a:rPr lang="it-IT" sz="1800" dirty="0"/>
              <a:t> </a:t>
            </a:r>
            <a:r>
              <a:rPr lang="it-IT" sz="1800" dirty="0" err="1"/>
              <a:t>another</a:t>
            </a:r>
            <a:r>
              <a:rPr lang="it-IT" sz="1800" dirty="0"/>
              <a:t> area of </a:t>
            </a:r>
            <a:r>
              <a:rPr lang="it-IT" sz="1800" dirty="0" err="1"/>
              <a:t>employment</a:t>
            </a:r>
            <a:r>
              <a:rPr lang="it-IT" sz="1800" dirty="0"/>
              <a:t>. Here the focus </a:t>
            </a:r>
            <a:r>
              <a:rPr lang="it-IT" sz="1800" dirty="0" err="1"/>
              <a:t>is</a:t>
            </a:r>
            <a:r>
              <a:rPr lang="it-IT" sz="1800" dirty="0"/>
              <a:t> on human </a:t>
            </a:r>
            <a:r>
              <a:rPr lang="it-IT" sz="1800" dirty="0" err="1"/>
              <a:t>biochemical</a:t>
            </a:r>
            <a:r>
              <a:rPr lang="it-IT" sz="1800" dirty="0"/>
              <a:t> pathways and </a:t>
            </a:r>
            <a:r>
              <a:rPr lang="it-IT" sz="1800" dirty="0" err="1"/>
              <a:t>mechanisms</a:t>
            </a:r>
            <a:r>
              <a:rPr lang="it-IT" sz="1800" dirty="0"/>
              <a:t>.</a:t>
            </a:r>
          </a:p>
          <a:p>
            <a:pPr marL="0" indent="0" algn="just">
              <a:spcBef>
                <a:spcPts val="0"/>
              </a:spcBef>
              <a:buNone/>
            </a:pPr>
            <a:r>
              <a:rPr lang="it-IT" sz="1800" dirty="0"/>
              <a:t>Biomedical scientists </a:t>
            </a:r>
            <a:r>
              <a:rPr lang="it-IT" sz="1800" dirty="0" err="1"/>
              <a:t>provide</a:t>
            </a:r>
            <a:r>
              <a:rPr lang="it-IT" sz="1800" dirty="0"/>
              <a:t> </a:t>
            </a:r>
            <a:r>
              <a:rPr lang="it-IT" sz="1800" dirty="0" err="1"/>
              <a:t>detailed</a:t>
            </a:r>
            <a:r>
              <a:rPr lang="it-IT" sz="1800" dirty="0"/>
              <a:t> pictures of </a:t>
            </a:r>
            <a:r>
              <a:rPr lang="it-IT" sz="1800" dirty="0" err="1"/>
              <a:t>patients</a:t>
            </a:r>
            <a:r>
              <a:rPr lang="it-IT" sz="1800" dirty="0"/>
              <a:t> with </a:t>
            </a:r>
            <a:r>
              <a:rPr lang="it-IT" sz="1800" dirty="0" err="1"/>
              <a:t>conditions</a:t>
            </a:r>
            <a:r>
              <a:rPr lang="it-IT" sz="1800" dirty="0"/>
              <a:t> </a:t>
            </a:r>
            <a:r>
              <a:rPr lang="it-IT" sz="1800" dirty="0" err="1"/>
              <a:t>such</a:t>
            </a:r>
            <a:r>
              <a:rPr lang="it-IT" sz="1800" dirty="0"/>
              <a:t> </a:t>
            </a:r>
            <a:r>
              <a:rPr lang="it-IT" sz="1800" dirty="0" err="1"/>
              <a:t>as</a:t>
            </a:r>
            <a:r>
              <a:rPr lang="it-IT" sz="1800" dirty="0"/>
              <a:t> </a:t>
            </a:r>
            <a:r>
              <a:rPr lang="it-IT" sz="1800" dirty="0" err="1"/>
              <a:t>kidney</a:t>
            </a:r>
            <a:r>
              <a:rPr lang="it-IT" sz="1800" dirty="0"/>
              <a:t> </a:t>
            </a:r>
            <a:r>
              <a:rPr lang="it-IT" sz="1800" dirty="0" err="1"/>
              <a:t>failure</a:t>
            </a:r>
            <a:r>
              <a:rPr lang="it-IT" sz="1800" dirty="0"/>
              <a:t> or </a:t>
            </a:r>
            <a:r>
              <a:rPr lang="it-IT" sz="1800" dirty="0" err="1"/>
              <a:t>diabetes</a:t>
            </a:r>
            <a:r>
              <a:rPr lang="it-IT" sz="1800" dirty="0"/>
              <a:t>. </a:t>
            </a:r>
            <a:r>
              <a:rPr lang="it-IT" sz="1800" dirty="0" err="1"/>
              <a:t>They</a:t>
            </a:r>
            <a:r>
              <a:rPr lang="it-IT" sz="1800" dirty="0"/>
              <a:t> do </a:t>
            </a:r>
            <a:r>
              <a:rPr lang="it-IT" sz="1800" dirty="0" err="1"/>
              <a:t>this</a:t>
            </a:r>
            <a:r>
              <a:rPr lang="it-IT" sz="1800" dirty="0"/>
              <a:t> </a:t>
            </a:r>
            <a:r>
              <a:rPr lang="it-IT" sz="1800" dirty="0" err="1"/>
              <a:t>through</a:t>
            </a:r>
            <a:r>
              <a:rPr lang="it-IT" sz="1800" dirty="0"/>
              <a:t> </a:t>
            </a:r>
            <a:r>
              <a:rPr lang="it-IT" sz="1800" dirty="0" err="1"/>
              <a:t>analysis</a:t>
            </a:r>
            <a:r>
              <a:rPr lang="it-IT" sz="1800" dirty="0"/>
              <a:t> of </a:t>
            </a:r>
            <a:r>
              <a:rPr lang="it-IT" sz="1800" dirty="0" err="1"/>
              <a:t>tissue</a:t>
            </a:r>
            <a:r>
              <a:rPr lang="it-IT" sz="1800" dirty="0"/>
              <a:t> and </a:t>
            </a:r>
            <a:r>
              <a:rPr lang="it-IT" sz="1800" dirty="0" err="1"/>
              <a:t>fluid</a:t>
            </a:r>
            <a:r>
              <a:rPr lang="it-IT" sz="1800" dirty="0"/>
              <a:t> samples </a:t>
            </a:r>
            <a:r>
              <a:rPr lang="it-IT" sz="1800" dirty="0" err="1"/>
              <a:t>taken</a:t>
            </a:r>
            <a:r>
              <a:rPr lang="it-IT" sz="1800" dirty="0"/>
              <a:t> by </a:t>
            </a:r>
            <a:r>
              <a:rPr lang="it-IT" sz="1800" dirty="0" err="1"/>
              <a:t>medical</a:t>
            </a:r>
            <a:r>
              <a:rPr lang="it-IT" sz="1800" dirty="0"/>
              <a:t> staff. Like </a:t>
            </a:r>
            <a:r>
              <a:rPr lang="it-IT" sz="1800" dirty="0" err="1"/>
              <a:t>microbiologists</a:t>
            </a:r>
            <a:r>
              <a:rPr lang="it-IT" sz="1800" dirty="0"/>
              <a:t>, </a:t>
            </a:r>
            <a:r>
              <a:rPr lang="it-IT" sz="1800" dirty="0" err="1"/>
              <a:t>they</a:t>
            </a:r>
            <a:r>
              <a:rPr lang="it-IT" sz="1800" dirty="0"/>
              <a:t> </a:t>
            </a:r>
            <a:r>
              <a:rPr lang="it-IT" sz="1800" dirty="0" err="1"/>
              <a:t>provide</a:t>
            </a:r>
            <a:r>
              <a:rPr lang="it-IT" sz="1800" dirty="0"/>
              <a:t> information </a:t>
            </a:r>
            <a:r>
              <a:rPr lang="it-IT" sz="1800" dirty="0" err="1"/>
              <a:t>that</a:t>
            </a:r>
            <a:r>
              <a:rPr lang="it-IT" sz="1800" dirty="0"/>
              <a:t> </a:t>
            </a:r>
            <a:r>
              <a:rPr lang="it-IT" sz="1800" dirty="0" err="1"/>
              <a:t>is</a:t>
            </a:r>
            <a:r>
              <a:rPr lang="it-IT" sz="1800" dirty="0"/>
              <a:t> </a:t>
            </a:r>
            <a:r>
              <a:rPr lang="it-IT" sz="1800" dirty="0" err="1"/>
              <a:t>essential</a:t>
            </a:r>
            <a:r>
              <a:rPr lang="it-IT" sz="1800" dirty="0"/>
              <a:t> to </a:t>
            </a:r>
            <a:r>
              <a:rPr lang="it-IT" sz="1800" dirty="0" err="1"/>
              <a:t>preserve</a:t>
            </a:r>
            <a:r>
              <a:rPr lang="it-IT" sz="1800" dirty="0"/>
              <a:t> health and to </a:t>
            </a:r>
            <a:r>
              <a:rPr lang="it-IT" sz="1800" dirty="0" err="1"/>
              <a:t>fight</a:t>
            </a:r>
            <a:r>
              <a:rPr lang="it-IT" sz="1800" dirty="0"/>
              <a:t> and control </a:t>
            </a:r>
            <a:r>
              <a:rPr lang="it-IT" sz="1800" dirty="0" err="1"/>
              <a:t>disease</a:t>
            </a:r>
            <a:r>
              <a:rPr lang="it-IT" sz="1800" dirty="0"/>
              <a:t>.</a:t>
            </a:r>
          </a:p>
          <a:p>
            <a:r>
              <a:rPr lang="it-IT" sz="1800" dirty="0"/>
              <a:t>Transfusion science </a:t>
            </a:r>
            <a:r>
              <a:rPr lang="it-IT" sz="1800" dirty="0" err="1"/>
              <a:t>is</a:t>
            </a:r>
            <a:r>
              <a:rPr lang="it-IT" sz="1800" dirty="0"/>
              <a:t> a </a:t>
            </a:r>
            <a:r>
              <a:rPr lang="it-IT" sz="1800" dirty="0" err="1"/>
              <a:t>further</a:t>
            </a:r>
            <a:r>
              <a:rPr lang="it-IT" sz="1800" dirty="0"/>
              <a:t> option for </a:t>
            </a:r>
            <a:r>
              <a:rPr lang="it-IT" sz="1800" dirty="0" err="1"/>
              <a:t>biomedical</a:t>
            </a:r>
            <a:r>
              <a:rPr lang="it-IT" sz="1800" dirty="0"/>
              <a:t> scientists. In </a:t>
            </a:r>
            <a:r>
              <a:rPr lang="it-IT" sz="1800" dirty="0" err="1"/>
              <a:t>this</a:t>
            </a:r>
            <a:r>
              <a:rPr lang="it-IT" sz="1800" dirty="0"/>
              <a:t> </a:t>
            </a:r>
            <a:r>
              <a:rPr lang="it-IT" sz="1800" dirty="0" err="1"/>
              <a:t>role</a:t>
            </a:r>
            <a:r>
              <a:rPr lang="it-IT" sz="1800" dirty="0"/>
              <a:t>, </a:t>
            </a:r>
            <a:r>
              <a:rPr lang="it-IT" sz="1800" dirty="0" err="1"/>
              <a:t>they</a:t>
            </a:r>
            <a:r>
              <a:rPr lang="it-IT" sz="1800" dirty="0"/>
              <a:t> </a:t>
            </a:r>
            <a:r>
              <a:rPr lang="it-IT" sz="1800" dirty="0" err="1"/>
              <a:t>identify</a:t>
            </a:r>
            <a:r>
              <a:rPr lang="it-IT" sz="1800" dirty="0"/>
              <a:t> </a:t>
            </a:r>
            <a:r>
              <a:rPr lang="it-IT" sz="1800" dirty="0" err="1"/>
              <a:t>blood</a:t>
            </a:r>
            <a:r>
              <a:rPr lang="it-IT" sz="1800" dirty="0"/>
              <a:t> groups and test the </a:t>
            </a:r>
            <a:r>
              <a:rPr lang="it-IT" sz="1800" dirty="0" err="1"/>
              <a:t>compatibility</a:t>
            </a:r>
            <a:r>
              <a:rPr lang="it-IT" sz="1800" dirty="0"/>
              <a:t> of a </a:t>
            </a:r>
            <a:r>
              <a:rPr lang="it-IT" sz="1800" dirty="0" err="1"/>
              <a:t>donor’s</a:t>
            </a:r>
            <a:r>
              <a:rPr lang="it-IT" sz="1800" dirty="0"/>
              <a:t> </a:t>
            </a:r>
            <a:r>
              <a:rPr lang="it-IT" sz="1800" dirty="0" err="1"/>
              <a:t>blood</a:t>
            </a:r>
            <a:r>
              <a:rPr lang="it-IT" sz="1800" dirty="0"/>
              <a:t> with </a:t>
            </a:r>
            <a:r>
              <a:rPr lang="it-IT" sz="1800" dirty="0" err="1"/>
              <a:t>that</a:t>
            </a:r>
            <a:r>
              <a:rPr lang="it-IT" sz="1800" dirty="0"/>
              <a:t> of a </a:t>
            </a:r>
            <a:r>
              <a:rPr lang="it-IT" sz="1800" dirty="0" err="1"/>
              <a:t>patient</a:t>
            </a:r>
            <a:r>
              <a:rPr lang="it-IT" sz="1800" dirty="0"/>
              <a:t> </a:t>
            </a:r>
            <a:r>
              <a:rPr lang="it-IT" sz="1800" dirty="0" err="1"/>
              <a:t>who</a:t>
            </a:r>
            <a:r>
              <a:rPr lang="it-IT" sz="1800" dirty="0"/>
              <a:t> </a:t>
            </a:r>
            <a:r>
              <a:rPr lang="it-IT" sz="1800" dirty="0" err="1"/>
              <a:t>needs</a:t>
            </a:r>
            <a:r>
              <a:rPr lang="it-IT" sz="1800" dirty="0"/>
              <a:t> a </a:t>
            </a:r>
            <a:r>
              <a:rPr lang="it-IT" sz="1800" dirty="0" err="1"/>
              <a:t>transfusion</a:t>
            </a:r>
            <a:r>
              <a:rPr lang="it-IT" sz="1800" dirty="0"/>
              <a:t>. In </a:t>
            </a:r>
            <a:r>
              <a:rPr lang="it-IT" sz="1800" dirty="0" err="1"/>
              <a:t>addition</a:t>
            </a:r>
            <a:r>
              <a:rPr lang="it-IT" sz="1800" dirty="0"/>
              <a:t>, </a:t>
            </a:r>
            <a:r>
              <a:rPr lang="it-IT" sz="1800" dirty="0" err="1"/>
              <a:t>biomedical</a:t>
            </a:r>
            <a:r>
              <a:rPr lang="it-IT" sz="1800" dirty="0"/>
              <a:t> scientists make sure </a:t>
            </a:r>
            <a:r>
              <a:rPr lang="it-IT" sz="1800" dirty="0" err="1"/>
              <a:t>that</a:t>
            </a:r>
            <a:r>
              <a:rPr lang="it-IT" sz="1800" dirty="0"/>
              <a:t> </a:t>
            </a:r>
            <a:r>
              <a:rPr lang="it-IT" sz="1800" dirty="0" err="1"/>
              <a:t>there</a:t>
            </a:r>
            <a:r>
              <a:rPr lang="it-IT" sz="1800" dirty="0"/>
              <a:t> are </a:t>
            </a:r>
            <a:r>
              <a:rPr lang="it-IT" sz="1800" dirty="0" err="1"/>
              <a:t>enough</a:t>
            </a:r>
            <a:r>
              <a:rPr lang="it-IT" sz="1800" dirty="0"/>
              <a:t> </a:t>
            </a:r>
            <a:r>
              <a:rPr lang="it-IT" sz="1800" dirty="0" err="1"/>
              <a:t>blood</a:t>
            </a:r>
            <a:r>
              <a:rPr lang="it-IT" sz="1800" dirty="0"/>
              <a:t> products </a:t>
            </a:r>
            <a:r>
              <a:rPr lang="it-IT" sz="1800" dirty="0" err="1"/>
              <a:t>available</a:t>
            </a:r>
            <a:r>
              <a:rPr lang="it-IT" sz="1800" dirty="0"/>
              <a:t> to deal with road </a:t>
            </a:r>
            <a:r>
              <a:rPr lang="it-IT" sz="1800" dirty="0" err="1"/>
              <a:t>traffic</a:t>
            </a:r>
            <a:r>
              <a:rPr lang="it-IT" sz="1800" dirty="0"/>
              <a:t> </a:t>
            </a:r>
            <a:r>
              <a:rPr lang="it-IT" sz="1800" dirty="0" err="1"/>
              <a:t>accidents</a:t>
            </a:r>
            <a:r>
              <a:rPr lang="it-IT" sz="1800" dirty="0"/>
              <a:t>, </a:t>
            </a:r>
            <a:r>
              <a:rPr lang="it-IT" sz="1800" dirty="0" err="1"/>
              <a:t>operations</a:t>
            </a:r>
            <a:r>
              <a:rPr lang="it-IT" sz="1800" dirty="0"/>
              <a:t> and </a:t>
            </a:r>
            <a:r>
              <a:rPr lang="it-IT" sz="1800" dirty="0" err="1"/>
              <a:t>cancer</a:t>
            </a:r>
            <a:r>
              <a:rPr lang="it-IT" sz="1800" dirty="0"/>
              <a:t> treatments.</a:t>
            </a:r>
          </a:p>
          <a:p>
            <a:pPr marL="0" indent="0">
              <a:spcBef>
                <a:spcPts val="0"/>
              </a:spcBef>
              <a:buNone/>
            </a:pPr>
            <a:r>
              <a:rPr lang="it-IT" sz="1800" dirty="0"/>
              <a:t>The future for </a:t>
            </a:r>
            <a:r>
              <a:rPr lang="it-IT" sz="1800" dirty="0" err="1"/>
              <a:t>biomedical</a:t>
            </a:r>
            <a:r>
              <a:rPr lang="it-IT" sz="1800" dirty="0"/>
              <a:t> scientists </a:t>
            </a:r>
            <a:r>
              <a:rPr lang="it-IT" sz="1800" dirty="0" err="1"/>
              <a:t>is</a:t>
            </a:r>
            <a:r>
              <a:rPr lang="it-IT" sz="1800" dirty="0"/>
              <a:t> </a:t>
            </a:r>
            <a:r>
              <a:rPr lang="it-IT" sz="1800" dirty="0" err="1"/>
              <a:t>challenging</a:t>
            </a:r>
            <a:r>
              <a:rPr lang="it-IT" sz="1800" dirty="0"/>
              <a:t> and </a:t>
            </a:r>
            <a:r>
              <a:rPr lang="it-IT" sz="1800" dirty="0" err="1"/>
              <a:t>exciting</a:t>
            </a:r>
            <a:r>
              <a:rPr lang="it-IT" sz="1800" dirty="0"/>
              <a:t> </a:t>
            </a:r>
            <a:r>
              <a:rPr lang="it-IT" sz="1800" dirty="0" err="1"/>
              <a:t>as</a:t>
            </a:r>
            <a:r>
              <a:rPr lang="it-IT" sz="1800" dirty="0"/>
              <a:t> </a:t>
            </a:r>
            <a:r>
              <a:rPr lang="it-IT" sz="1800" dirty="0" err="1"/>
              <a:t>developments</a:t>
            </a:r>
            <a:r>
              <a:rPr lang="it-IT" sz="1800" dirty="0"/>
              <a:t> </a:t>
            </a:r>
            <a:r>
              <a:rPr lang="it-IT" sz="1800" dirty="0" err="1"/>
              <a:t>push</a:t>
            </a:r>
            <a:r>
              <a:rPr lang="it-IT" sz="1800" dirty="0"/>
              <a:t> techniques </a:t>
            </a:r>
            <a:r>
              <a:rPr lang="it-IT" sz="1800" dirty="0" err="1"/>
              <a:t>forward</a:t>
            </a:r>
            <a:r>
              <a:rPr lang="it-IT" sz="1800" dirty="0"/>
              <a:t>. </a:t>
            </a:r>
            <a:r>
              <a:rPr lang="it-IT" sz="1800" dirty="0" err="1"/>
              <a:t>Their</a:t>
            </a:r>
            <a:r>
              <a:rPr lang="it-IT" sz="1800" dirty="0"/>
              <a:t> work </a:t>
            </a:r>
            <a:r>
              <a:rPr lang="it-IT" sz="1800" dirty="0" err="1"/>
              <a:t>is</a:t>
            </a:r>
            <a:r>
              <a:rPr lang="it-IT" sz="1800" dirty="0"/>
              <a:t> </a:t>
            </a:r>
            <a:r>
              <a:rPr lang="it-IT" sz="1800" dirty="0" err="1"/>
              <a:t>constantly</a:t>
            </a:r>
            <a:r>
              <a:rPr lang="it-IT" sz="1800" dirty="0"/>
              <a:t> </a:t>
            </a:r>
            <a:r>
              <a:rPr lang="it-IT" sz="1800" dirty="0" err="1"/>
              <a:t>evolving</a:t>
            </a:r>
            <a:r>
              <a:rPr lang="it-IT" sz="1800" dirty="0"/>
              <a:t> </a:t>
            </a:r>
            <a:r>
              <a:rPr lang="it-IT" sz="1800" dirty="0" err="1"/>
              <a:t>as</a:t>
            </a:r>
            <a:r>
              <a:rPr lang="it-IT" sz="1800" dirty="0"/>
              <a:t> new </a:t>
            </a:r>
            <a:r>
              <a:rPr lang="it-IT" sz="1800" dirty="0" err="1"/>
              <a:t>infections</a:t>
            </a:r>
            <a:r>
              <a:rPr lang="it-IT" sz="1800" dirty="0"/>
              <a:t> emerge and ‘</a:t>
            </a:r>
            <a:r>
              <a:rPr lang="it-IT" sz="1800" dirty="0" err="1"/>
              <a:t>older</a:t>
            </a:r>
            <a:r>
              <a:rPr lang="it-IT" sz="1800" dirty="0"/>
              <a:t>’ </a:t>
            </a:r>
            <a:r>
              <a:rPr lang="it-IT" sz="1800" dirty="0" err="1"/>
              <a:t>diseases</a:t>
            </a:r>
            <a:r>
              <a:rPr lang="it-IT" sz="1800" dirty="0"/>
              <a:t> </a:t>
            </a:r>
            <a:r>
              <a:rPr lang="it-IT" sz="1800" dirty="0" err="1"/>
              <a:t>recur</a:t>
            </a:r>
            <a:r>
              <a:rPr lang="it-IT" sz="1800" dirty="0"/>
              <a:t>. Biomedical science </a:t>
            </a:r>
            <a:r>
              <a:rPr lang="it-IT" sz="1800" dirty="0" err="1"/>
              <a:t>moves</a:t>
            </a:r>
            <a:r>
              <a:rPr lang="it-IT" sz="1800" dirty="0"/>
              <a:t> </a:t>
            </a:r>
            <a:r>
              <a:rPr lang="it-IT" sz="1800" dirty="0" err="1"/>
              <a:t>into</a:t>
            </a:r>
            <a:r>
              <a:rPr lang="it-IT" sz="1800" dirty="0"/>
              <a:t> new </a:t>
            </a:r>
            <a:r>
              <a:rPr lang="it-IT" sz="1800" dirty="0" err="1"/>
              <a:t>areas</a:t>
            </a:r>
            <a:r>
              <a:rPr lang="it-IT" sz="1800" dirty="0"/>
              <a:t> </a:t>
            </a:r>
            <a:r>
              <a:rPr lang="it-IT" sz="1800" dirty="0" err="1"/>
              <a:t>as</a:t>
            </a:r>
            <a:r>
              <a:rPr lang="it-IT" sz="1800" dirty="0"/>
              <a:t> the field </a:t>
            </a:r>
            <a:r>
              <a:rPr lang="it-IT" sz="1800" dirty="0" err="1"/>
              <a:t>develops</a:t>
            </a:r>
            <a:r>
              <a:rPr lang="it-IT" sz="1800" dirty="0"/>
              <a:t>.</a:t>
            </a:r>
          </a:p>
        </p:txBody>
      </p:sp>
    </p:spTree>
    <p:extLst>
      <p:ext uri="{BB962C8B-B14F-4D97-AF65-F5344CB8AC3E}">
        <p14:creationId xmlns:p14="http://schemas.microsoft.com/office/powerpoint/2010/main" val="63862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42109" y="1369383"/>
            <a:ext cx="10307781" cy="2585323"/>
          </a:xfrm>
          <a:prstGeom prst="rect">
            <a:avLst/>
          </a:prstGeom>
          <a:noFill/>
        </p:spPr>
        <p:txBody>
          <a:bodyPr wrap="square" rtlCol="0">
            <a:spAutoFit/>
          </a:bodyPr>
          <a:lstStyle/>
          <a:p>
            <a:pPr marL="0" indent="0" algn="just">
              <a:spcBef>
                <a:spcPts val="0"/>
              </a:spcBef>
              <a:buNone/>
            </a:pPr>
            <a:r>
              <a:rPr lang="it-IT" sz="1800" dirty="0"/>
              <a:t>For </a:t>
            </a:r>
            <a:r>
              <a:rPr lang="it-IT" sz="1800" dirty="0" err="1"/>
              <a:t>example</a:t>
            </a:r>
            <a:r>
              <a:rPr lang="it-IT" sz="1800" dirty="0"/>
              <a:t>, in the </a:t>
            </a:r>
            <a:r>
              <a:rPr lang="it-IT" sz="1800" dirty="0" err="1"/>
              <a:t>emerging</a:t>
            </a:r>
            <a:r>
              <a:rPr lang="it-IT" sz="1800" dirty="0"/>
              <a:t> discipline of </a:t>
            </a:r>
            <a:r>
              <a:rPr lang="it-IT" sz="1800" dirty="0" err="1"/>
              <a:t>cytogenetics</a:t>
            </a:r>
            <a:r>
              <a:rPr lang="it-IT" sz="1800" dirty="0"/>
              <a:t>, </a:t>
            </a:r>
            <a:r>
              <a:rPr lang="it-IT" sz="1800" dirty="0" err="1"/>
              <a:t>there</a:t>
            </a:r>
            <a:r>
              <a:rPr lang="it-IT" sz="1800" dirty="0"/>
              <a:t> </a:t>
            </a:r>
            <a:r>
              <a:rPr lang="it-IT" sz="1800" dirty="0" err="1"/>
              <a:t>is</a:t>
            </a:r>
            <a:r>
              <a:rPr lang="it-IT" sz="1800" dirty="0"/>
              <a:t> an </a:t>
            </a:r>
            <a:r>
              <a:rPr lang="it-IT" sz="1800" dirty="0" err="1"/>
              <a:t>increasing</a:t>
            </a:r>
            <a:r>
              <a:rPr lang="it-IT" sz="1800" dirty="0"/>
              <a:t> focus on the link </a:t>
            </a:r>
            <a:r>
              <a:rPr lang="it-IT" sz="1800" dirty="0" err="1"/>
              <a:t>between</a:t>
            </a:r>
            <a:r>
              <a:rPr lang="it-IT" sz="1800" dirty="0"/>
              <a:t> </a:t>
            </a:r>
            <a:r>
              <a:rPr lang="it-IT" sz="1800" dirty="0" err="1"/>
              <a:t>inheritance</a:t>
            </a:r>
            <a:r>
              <a:rPr lang="it-IT" sz="1800" dirty="0"/>
              <a:t> and </a:t>
            </a:r>
            <a:r>
              <a:rPr lang="it-IT" sz="1800" dirty="0" err="1"/>
              <a:t>cell</a:t>
            </a:r>
            <a:r>
              <a:rPr lang="it-IT" sz="1800" dirty="0"/>
              <a:t> </a:t>
            </a:r>
            <a:r>
              <a:rPr lang="it-IT" sz="1800" dirty="0" err="1"/>
              <a:t>structure</a:t>
            </a:r>
            <a:r>
              <a:rPr lang="it-IT" sz="1800" dirty="0"/>
              <a:t>. </a:t>
            </a:r>
            <a:r>
              <a:rPr lang="it-IT" sz="1800" dirty="0" err="1"/>
              <a:t>There</a:t>
            </a:r>
            <a:r>
              <a:rPr lang="it-IT" sz="1800" dirty="0"/>
              <a:t> </a:t>
            </a:r>
            <a:r>
              <a:rPr lang="it-IT" sz="1800" dirty="0" err="1"/>
              <a:t>is</a:t>
            </a:r>
            <a:r>
              <a:rPr lang="it-IT" sz="1800" dirty="0"/>
              <a:t> </a:t>
            </a:r>
            <a:r>
              <a:rPr lang="it-IT" sz="1800" dirty="0" err="1"/>
              <a:t>also</a:t>
            </a:r>
            <a:r>
              <a:rPr lang="it-IT" sz="1800" dirty="0"/>
              <a:t> </a:t>
            </a:r>
            <a:r>
              <a:rPr lang="it-IT" sz="1800" dirty="0" err="1"/>
              <a:t>greater</a:t>
            </a:r>
            <a:r>
              <a:rPr lang="it-IT" sz="1800" dirty="0"/>
              <a:t> </a:t>
            </a:r>
            <a:r>
              <a:rPr lang="it-IT" sz="1800" dirty="0" err="1"/>
              <a:t>interest</a:t>
            </a:r>
            <a:r>
              <a:rPr lang="it-IT" sz="1800" dirty="0"/>
              <a:t> in </a:t>
            </a:r>
            <a:r>
              <a:rPr lang="it-IT" sz="1800" dirty="0" err="1"/>
              <a:t>molecular</a:t>
            </a:r>
            <a:r>
              <a:rPr lang="it-IT" sz="1800" dirty="0"/>
              <a:t> </a:t>
            </a:r>
            <a:r>
              <a:rPr lang="it-IT" sz="1800" dirty="0" err="1"/>
              <a:t>biology</a:t>
            </a:r>
            <a:r>
              <a:rPr lang="it-IT" sz="1800" dirty="0"/>
              <a:t>, </a:t>
            </a:r>
            <a:r>
              <a:rPr lang="it-IT" sz="1800" dirty="0" err="1"/>
              <a:t>which</a:t>
            </a:r>
            <a:r>
              <a:rPr lang="it-IT" sz="1800" dirty="0"/>
              <a:t> looks </a:t>
            </a:r>
            <a:r>
              <a:rPr lang="it-IT" sz="1800" dirty="0" err="1"/>
              <a:t>at</a:t>
            </a:r>
            <a:r>
              <a:rPr lang="it-IT" sz="1800" dirty="0"/>
              <a:t> the nature and </a:t>
            </a:r>
            <a:r>
              <a:rPr lang="it-IT" sz="1800" dirty="0" err="1"/>
              <a:t>function</a:t>
            </a:r>
            <a:r>
              <a:rPr lang="it-IT" sz="1800" dirty="0"/>
              <a:t> of </a:t>
            </a:r>
            <a:r>
              <a:rPr lang="it-IT" sz="1800" dirty="0" err="1"/>
              <a:t>biological</a:t>
            </a:r>
            <a:r>
              <a:rPr lang="it-IT" sz="1800" dirty="0"/>
              <a:t> </a:t>
            </a:r>
            <a:r>
              <a:rPr lang="it-IT" sz="1800" dirty="0" err="1"/>
              <a:t>structures</a:t>
            </a:r>
            <a:r>
              <a:rPr lang="it-IT" sz="1800" dirty="0"/>
              <a:t>.</a:t>
            </a:r>
          </a:p>
          <a:p>
            <a:pPr marL="0" indent="0" algn="just">
              <a:spcBef>
                <a:spcPts val="0"/>
              </a:spcBef>
              <a:buNone/>
            </a:pPr>
            <a:r>
              <a:rPr lang="it-IT" sz="1800" dirty="0" err="1"/>
              <a:t>Clearly</a:t>
            </a:r>
            <a:r>
              <a:rPr lang="it-IT" sz="1800" dirty="0"/>
              <a:t>, </a:t>
            </a:r>
            <a:r>
              <a:rPr lang="it-IT" sz="1800" dirty="0" err="1"/>
              <a:t>biomedical</a:t>
            </a:r>
            <a:r>
              <a:rPr lang="it-IT" sz="1800" dirty="0"/>
              <a:t> scientists </a:t>
            </a:r>
            <a:r>
              <a:rPr lang="it-IT" sz="1800" dirty="0" err="1"/>
              <a:t>will</a:t>
            </a:r>
            <a:r>
              <a:rPr lang="it-IT" sz="1800" dirty="0"/>
              <a:t> play an </a:t>
            </a:r>
            <a:r>
              <a:rPr lang="it-IT" sz="1800" dirty="0" err="1"/>
              <a:t>ever-increasing</a:t>
            </a:r>
            <a:r>
              <a:rPr lang="it-IT" sz="1800" dirty="0"/>
              <a:t> </a:t>
            </a:r>
            <a:r>
              <a:rPr lang="it-IT" sz="1800" dirty="0" err="1"/>
              <a:t>role</a:t>
            </a:r>
            <a:r>
              <a:rPr lang="it-IT" sz="1800" dirty="0"/>
              <a:t> in </a:t>
            </a:r>
            <a:r>
              <a:rPr lang="it-IT" sz="1800" dirty="0" err="1"/>
              <a:t>categorizing</a:t>
            </a:r>
            <a:r>
              <a:rPr lang="it-IT" sz="1800" dirty="0"/>
              <a:t>, </a:t>
            </a:r>
            <a:r>
              <a:rPr lang="it-IT" sz="1800" dirty="0" err="1"/>
              <a:t>preventing</a:t>
            </a:r>
            <a:r>
              <a:rPr lang="it-IT" sz="1800" dirty="0"/>
              <a:t>, and </a:t>
            </a:r>
            <a:r>
              <a:rPr lang="it-IT" sz="1800" dirty="0" err="1"/>
              <a:t>treating</a:t>
            </a:r>
            <a:r>
              <a:rPr lang="it-IT" sz="1800" dirty="0"/>
              <a:t> </a:t>
            </a:r>
            <a:r>
              <a:rPr lang="it-IT" sz="1800" dirty="0" err="1"/>
              <a:t>disease</a:t>
            </a:r>
            <a:r>
              <a:rPr lang="it-IT" sz="1800" dirty="0"/>
              <a:t>. The discipline </a:t>
            </a:r>
            <a:r>
              <a:rPr lang="it-IT" sz="1800" dirty="0" err="1"/>
              <a:t>will</a:t>
            </a:r>
            <a:r>
              <a:rPr lang="it-IT" sz="1800" dirty="0"/>
              <a:t> continue to </a:t>
            </a:r>
            <a:r>
              <a:rPr lang="it-IT" sz="1800" dirty="0" err="1"/>
              <a:t>offer</a:t>
            </a:r>
            <a:r>
              <a:rPr lang="it-IT" sz="1800" dirty="0"/>
              <a:t> a wide </a:t>
            </a:r>
            <a:r>
              <a:rPr lang="it-IT" sz="1800" dirty="0" err="1"/>
              <a:t>variety</a:t>
            </a:r>
            <a:r>
              <a:rPr lang="it-IT" sz="1800" dirty="0"/>
              <a:t> of </a:t>
            </a:r>
            <a:r>
              <a:rPr lang="it-IT" sz="1800" dirty="0" err="1"/>
              <a:t>exciting</a:t>
            </a:r>
            <a:r>
              <a:rPr lang="it-IT" sz="1800" dirty="0"/>
              <a:t> career </a:t>
            </a:r>
            <a:r>
              <a:rPr lang="it-IT" sz="1800" dirty="0" err="1"/>
              <a:t>opportunities</a:t>
            </a:r>
            <a:r>
              <a:rPr lang="it-IT" sz="1800" dirty="0"/>
              <a:t> with good promotion </a:t>
            </a:r>
            <a:r>
              <a:rPr lang="it-IT" sz="1800" dirty="0" err="1"/>
              <a:t>prospects</a:t>
            </a:r>
            <a:r>
              <a:rPr lang="it-IT" sz="1800" dirty="0"/>
              <a:t>.</a:t>
            </a:r>
          </a:p>
          <a:p>
            <a:pPr marL="0" indent="0" algn="just">
              <a:spcBef>
                <a:spcPts val="0"/>
              </a:spcBef>
              <a:buNone/>
            </a:pPr>
            <a:r>
              <a:rPr lang="it-IT" sz="1800" dirty="0" err="1"/>
              <a:t>These</a:t>
            </a:r>
            <a:r>
              <a:rPr lang="it-IT" sz="1800" dirty="0"/>
              <a:t> </a:t>
            </a:r>
            <a:r>
              <a:rPr lang="it-IT" sz="1800" dirty="0" err="1"/>
              <a:t>will</a:t>
            </a:r>
            <a:r>
              <a:rPr lang="it-IT" sz="1800" dirty="0"/>
              <a:t> include </a:t>
            </a:r>
            <a:r>
              <a:rPr lang="it-IT" sz="1800" dirty="0" err="1"/>
              <a:t>specialist</a:t>
            </a:r>
            <a:r>
              <a:rPr lang="it-IT" sz="1800" dirty="0"/>
              <a:t> </a:t>
            </a:r>
            <a:r>
              <a:rPr lang="it-IT" sz="1800" dirty="0" err="1"/>
              <a:t>laboratory</a:t>
            </a:r>
            <a:r>
              <a:rPr lang="it-IT" sz="1800" dirty="0"/>
              <a:t> work, </a:t>
            </a:r>
            <a:r>
              <a:rPr lang="it-IT" sz="1800" dirty="0" err="1"/>
              <a:t>research</a:t>
            </a:r>
            <a:r>
              <a:rPr lang="it-IT" sz="1800" dirty="0"/>
              <a:t>, </a:t>
            </a:r>
            <a:r>
              <a:rPr lang="it-IT" sz="1800" dirty="0" err="1"/>
              <a:t>education</a:t>
            </a:r>
            <a:r>
              <a:rPr lang="it-IT" sz="1800" dirty="0"/>
              <a:t> and management.</a:t>
            </a:r>
          </a:p>
          <a:p>
            <a:pPr marL="0" indent="0" algn="just">
              <a:spcBef>
                <a:spcPts val="0"/>
              </a:spcBef>
              <a:buNone/>
            </a:pPr>
            <a:r>
              <a:rPr lang="it-IT" sz="1800" dirty="0" err="1"/>
              <a:t>There</a:t>
            </a:r>
            <a:r>
              <a:rPr lang="it-IT" sz="1800" dirty="0"/>
              <a:t> </a:t>
            </a:r>
            <a:r>
              <a:rPr lang="it-IT" sz="1800" dirty="0" err="1"/>
              <a:t>will</a:t>
            </a:r>
            <a:r>
              <a:rPr lang="it-IT" sz="1800" dirty="0"/>
              <a:t> </a:t>
            </a:r>
            <a:r>
              <a:rPr lang="it-IT" sz="1800" dirty="0" err="1"/>
              <a:t>also</a:t>
            </a:r>
            <a:r>
              <a:rPr lang="it-IT" sz="1800" dirty="0"/>
              <a:t> be a </a:t>
            </a:r>
            <a:r>
              <a:rPr lang="it-IT" sz="1800" dirty="0" err="1"/>
              <a:t>need</a:t>
            </a:r>
            <a:r>
              <a:rPr lang="it-IT" sz="1800" dirty="0"/>
              <a:t> for </a:t>
            </a:r>
            <a:r>
              <a:rPr lang="it-IT" sz="1800" dirty="0" err="1"/>
              <a:t>experts</a:t>
            </a:r>
            <a:r>
              <a:rPr lang="it-IT" sz="1800" dirty="0"/>
              <a:t> and </a:t>
            </a:r>
            <a:r>
              <a:rPr lang="it-IT" sz="1800" dirty="0" err="1"/>
              <a:t>consultants</a:t>
            </a:r>
            <a:r>
              <a:rPr lang="it-IT" sz="1800" dirty="0"/>
              <a:t>.</a:t>
            </a:r>
          </a:p>
          <a:p>
            <a:pPr marL="0" indent="0" algn="just">
              <a:spcBef>
                <a:spcPts val="0"/>
              </a:spcBef>
              <a:buNone/>
            </a:pPr>
            <a:endParaRPr lang="it-IT" sz="1800" dirty="0"/>
          </a:p>
        </p:txBody>
      </p:sp>
    </p:spTree>
    <p:extLst>
      <p:ext uri="{BB962C8B-B14F-4D97-AF65-F5344CB8AC3E}">
        <p14:creationId xmlns:p14="http://schemas.microsoft.com/office/powerpoint/2010/main" val="149920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43D7A0-A49D-6925-A7DA-076FBEC9C0F8}"/>
              </a:ext>
            </a:extLst>
          </p:cNvPr>
          <p:cNvSpPr>
            <a:spLocks noGrp="1"/>
          </p:cNvSpPr>
          <p:nvPr>
            <p:ph type="title"/>
          </p:nvPr>
        </p:nvSpPr>
        <p:spPr>
          <a:xfrm>
            <a:off x="1551729" y="1801089"/>
            <a:ext cx="3935688" cy="547798"/>
          </a:xfrm>
        </p:spPr>
        <p:txBody>
          <a:bodyPr anchor="b">
            <a:normAutofit/>
          </a:bodyPr>
          <a:lstStyle/>
          <a:p>
            <a:pPr algn="l"/>
            <a:r>
              <a:rPr lang="it-IT" sz="1400" dirty="0">
                <a:latin typeface="+mn-lt"/>
                <a:ea typeface="+mn-ea"/>
                <a:cs typeface="+mn-cs"/>
              </a:rPr>
              <a:t>Study the words in box </a:t>
            </a:r>
            <a:r>
              <a:rPr lang="it-IT" sz="1800" dirty="0">
                <a:solidFill>
                  <a:schemeClr val="accent6">
                    <a:lumMod val="75000"/>
                  </a:schemeClr>
                </a:solidFill>
                <a:effectLst>
                  <a:outerShdw blurRad="38100" dist="38100" dir="2700000" algn="tl">
                    <a:srgbClr val="000000">
                      <a:alpha val="43137"/>
                    </a:srgbClr>
                  </a:outerShdw>
                </a:effectLst>
                <a:latin typeface="+mn-lt"/>
                <a:ea typeface="+mn-ea"/>
                <a:cs typeface="+mn-cs"/>
              </a:rPr>
              <a:t>A</a:t>
            </a:r>
            <a:r>
              <a:rPr lang="it-IT" sz="1400" dirty="0">
                <a:latin typeface="+mn-lt"/>
                <a:ea typeface="+mn-ea"/>
                <a:cs typeface="+mn-cs"/>
              </a:rPr>
              <a:t> and </a:t>
            </a:r>
            <a:r>
              <a:rPr lang="it-IT" sz="1400" dirty="0" err="1">
                <a:latin typeface="+mn-lt"/>
                <a:ea typeface="+mn-ea"/>
                <a:cs typeface="+mn-cs"/>
              </a:rPr>
              <a:t>give</a:t>
            </a:r>
            <a:r>
              <a:rPr lang="it-IT" sz="1400" dirty="0">
                <a:latin typeface="+mn-lt"/>
                <a:ea typeface="+mn-ea"/>
                <a:cs typeface="+mn-cs"/>
              </a:rPr>
              <a:t> </a:t>
            </a:r>
            <a:r>
              <a:rPr lang="it-IT" sz="1400" dirty="0" err="1">
                <a:latin typeface="+mn-lt"/>
                <a:ea typeface="+mn-ea"/>
                <a:cs typeface="+mn-cs"/>
              </a:rPr>
              <a:t>two</a:t>
            </a:r>
            <a:r>
              <a:rPr lang="it-IT" sz="1400" dirty="0">
                <a:latin typeface="+mn-lt"/>
                <a:ea typeface="+mn-ea"/>
                <a:cs typeface="+mn-cs"/>
              </a:rPr>
              <a:t> common </a:t>
            </a:r>
            <a:r>
              <a:rPr lang="it-IT" sz="1400" dirty="0" err="1">
                <a:latin typeface="+mn-lt"/>
                <a:ea typeface="+mn-ea"/>
                <a:cs typeface="+mn-cs"/>
              </a:rPr>
              <a:t>meanings</a:t>
            </a:r>
            <a:r>
              <a:rPr lang="it-IT" sz="1400" dirty="0">
                <a:latin typeface="+mn-lt"/>
                <a:ea typeface="+mn-ea"/>
                <a:cs typeface="+mn-cs"/>
              </a:rPr>
              <a:t> of </a:t>
            </a:r>
            <a:r>
              <a:rPr lang="it-IT" sz="1400" dirty="0" err="1">
                <a:latin typeface="+mn-lt"/>
                <a:ea typeface="+mn-ea"/>
                <a:cs typeface="+mn-cs"/>
              </a:rPr>
              <a:t>each</a:t>
            </a:r>
            <a:r>
              <a:rPr lang="it-IT" sz="1400" dirty="0">
                <a:latin typeface="+mn-lt"/>
                <a:ea typeface="+mn-ea"/>
                <a:cs typeface="+mn-cs"/>
              </a:rPr>
              <a:t> word</a:t>
            </a:r>
          </a:p>
        </p:txBody>
      </p:sp>
      <p:sp>
        <p:nvSpPr>
          <p:cNvPr id="4" name="Segnaposto testo 3">
            <a:extLst>
              <a:ext uri="{FF2B5EF4-FFF2-40B4-BE49-F238E27FC236}">
                <a16:creationId xmlns:a16="http://schemas.microsoft.com/office/drawing/2014/main" id="{7EE5A0EF-31F5-1E61-31AD-CDB4D2DD59EB}"/>
              </a:ext>
            </a:extLst>
          </p:cNvPr>
          <p:cNvSpPr>
            <a:spLocks noGrp="1"/>
          </p:cNvSpPr>
          <p:nvPr>
            <p:ph type="body" sz="half" idx="2"/>
          </p:nvPr>
        </p:nvSpPr>
        <p:spPr>
          <a:xfrm>
            <a:off x="7342538" y="1775475"/>
            <a:ext cx="3935688" cy="1323440"/>
          </a:xfrm>
        </p:spPr>
        <p:txBody>
          <a:bodyPr anchor="b">
            <a:normAutofit/>
          </a:bodyPr>
          <a:lstStyle/>
          <a:p>
            <a:pPr algn="l">
              <a:spcBef>
                <a:spcPts val="0"/>
              </a:spcBef>
            </a:pPr>
            <a:r>
              <a:rPr lang="it-IT" sz="1400" dirty="0"/>
              <a:t>Study the words in box </a:t>
            </a:r>
            <a:r>
              <a:rPr lang="it-IT" sz="1800" dirty="0">
                <a:solidFill>
                  <a:schemeClr val="accent6">
                    <a:lumMod val="75000"/>
                  </a:schemeClr>
                </a:solidFill>
                <a:effectLst>
                  <a:outerShdw blurRad="38100" dist="38100" dir="2700000" algn="tl">
                    <a:srgbClr val="000000">
                      <a:alpha val="43137"/>
                    </a:srgbClr>
                  </a:outerShdw>
                </a:effectLst>
              </a:rPr>
              <a:t>B</a:t>
            </a:r>
            <a:r>
              <a:rPr lang="it-IT" sz="1400" dirty="0"/>
              <a:t>:</a:t>
            </a:r>
          </a:p>
          <a:p>
            <a:pPr algn="l">
              <a:spcBef>
                <a:spcPts val="0"/>
              </a:spcBef>
            </a:pPr>
            <a:endParaRPr lang="it-IT" sz="1400" dirty="0"/>
          </a:p>
          <a:p>
            <a:pPr marL="285750" indent="-285750" algn="l">
              <a:spcBef>
                <a:spcPts val="0"/>
              </a:spcBef>
              <a:buFontTx/>
              <a:buChar char="-"/>
            </a:pPr>
            <a:r>
              <a:rPr lang="it-IT" sz="1400" dirty="0"/>
              <a:t>What </a:t>
            </a:r>
            <a:r>
              <a:rPr lang="it-IT" sz="1400" dirty="0" err="1"/>
              <a:t>is</a:t>
            </a:r>
            <a:r>
              <a:rPr lang="it-IT" sz="1400" dirty="0"/>
              <a:t> the Base word in </a:t>
            </a:r>
            <a:r>
              <a:rPr lang="it-IT" sz="1400" dirty="0" err="1"/>
              <a:t>each</a:t>
            </a:r>
            <a:r>
              <a:rPr lang="it-IT" sz="1400" dirty="0"/>
              <a:t> case? What part of speech </a:t>
            </a:r>
            <a:r>
              <a:rPr lang="it-IT" sz="1400" dirty="0" err="1"/>
              <a:t>is</a:t>
            </a:r>
            <a:r>
              <a:rPr lang="it-IT" sz="1400" dirty="0"/>
              <a:t> the base word?</a:t>
            </a:r>
          </a:p>
          <a:p>
            <a:pPr marL="285750" indent="-285750" algn="l">
              <a:spcBef>
                <a:spcPts val="0"/>
              </a:spcBef>
              <a:buFontTx/>
              <a:buChar char="-"/>
            </a:pPr>
            <a:r>
              <a:rPr lang="it-IT" sz="1400" dirty="0"/>
              <a:t>Does the </a:t>
            </a:r>
            <a:r>
              <a:rPr lang="it-IT" sz="1400" dirty="0" err="1"/>
              <a:t>prefix</a:t>
            </a:r>
            <a:r>
              <a:rPr lang="it-IT" sz="1400" dirty="0"/>
              <a:t>/</a:t>
            </a:r>
            <a:r>
              <a:rPr lang="it-IT" sz="1400" dirty="0" err="1"/>
              <a:t>suffix</a:t>
            </a:r>
            <a:r>
              <a:rPr lang="it-IT" sz="1400" dirty="0"/>
              <a:t> </a:t>
            </a:r>
            <a:r>
              <a:rPr lang="it-IT" sz="1400" dirty="0" err="1"/>
              <a:t>change</a:t>
            </a:r>
            <a:r>
              <a:rPr lang="it-IT" sz="1400" dirty="0"/>
              <a:t> the part of speech?</a:t>
            </a:r>
          </a:p>
        </p:txBody>
      </p:sp>
      <p:sp>
        <p:nvSpPr>
          <p:cNvPr id="5" name="Titolo 1">
            <a:extLst>
              <a:ext uri="{FF2B5EF4-FFF2-40B4-BE49-F238E27FC236}">
                <a16:creationId xmlns:a16="http://schemas.microsoft.com/office/drawing/2014/main" id="{563FEAB0-361F-C7CB-C305-6590EC1523EC}"/>
              </a:ext>
            </a:extLst>
          </p:cNvPr>
          <p:cNvSpPr txBox="1">
            <a:spLocks/>
          </p:cNvSpPr>
          <p:nvPr/>
        </p:nvSpPr>
        <p:spPr>
          <a:xfrm>
            <a:off x="1551729" y="3428127"/>
            <a:ext cx="4114780" cy="958850"/>
          </a:xfrm>
          <a:prstGeom prst="rect">
            <a:avLst/>
          </a:prstGeom>
          <a:ln>
            <a:solidFill>
              <a:schemeClr val="accent6">
                <a:lumMod val="75000"/>
              </a:schemeClr>
            </a:solidFill>
          </a:ln>
        </p:spPr>
        <p:txBody>
          <a:bodyPr vert="horz" lIns="91440" tIns="45720" rIns="91440" bIns="45720" rtlCol="0" anchor="t">
            <a:normAutofit fontScale="77500" lnSpcReduction="20000"/>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pPr algn="l">
              <a:lnSpc>
                <a:spcPct val="110000"/>
              </a:lnSpc>
            </a:pPr>
            <a:r>
              <a:rPr lang="it-IT" sz="1900" dirty="0">
                <a:solidFill>
                  <a:srgbClr val="514843"/>
                </a:solidFill>
                <a:effectLst>
                  <a:outerShdw blurRad="38100" dist="38100" dir="2700000" algn="tl">
                    <a:srgbClr val="000000">
                      <a:alpha val="43137"/>
                    </a:srgbClr>
                  </a:outerShdw>
                </a:effectLst>
              </a:rPr>
              <a:t>A</a:t>
            </a:r>
          </a:p>
          <a:p>
            <a:pPr algn="l"/>
            <a:endParaRPr lang="it-IT" sz="1600" dirty="0">
              <a:solidFill>
                <a:srgbClr val="514843"/>
              </a:solidFill>
            </a:endParaRPr>
          </a:p>
          <a:p>
            <a:pPr algn="l"/>
            <a:r>
              <a:rPr lang="it-IT" sz="1300" dirty="0" err="1">
                <a:solidFill>
                  <a:srgbClr val="514843"/>
                </a:solidFill>
              </a:rPr>
              <a:t>Condition</a:t>
            </a:r>
            <a:r>
              <a:rPr lang="it-IT" sz="1300" dirty="0">
                <a:solidFill>
                  <a:srgbClr val="514843"/>
                </a:solidFill>
              </a:rPr>
              <a:t>     catch     </a:t>
            </a:r>
            <a:r>
              <a:rPr lang="it-IT" sz="1300" dirty="0" err="1">
                <a:solidFill>
                  <a:srgbClr val="514843"/>
                </a:solidFill>
              </a:rPr>
              <a:t>instrument</a:t>
            </a:r>
            <a:r>
              <a:rPr lang="it-IT" sz="1300" dirty="0">
                <a:solidFill>
                  <a:srgbClr val="514843"/>
                </a:solidFill>
              </a:rPr>
              <a:t>     picture      </a:t>
            </a:r>
            <a:r>
              <a:rPr lang="it-IT" sz="1300" dirty="0" err="1">
                <a:solidFill>
                  <a:srgbClr val="514843"/>
                </a:solidFill>
              </a:rPr>
              <a:t>failure</a:t>
            </a:r>
            <a:r>
              <a:rPr lang="it-IT" sz="1300" dirty="0">
                <a:solidFill>
                  <a:srgbClr val="514843"/>
                </a:solidFill>
              </a:rPr>
              <a:t>   </a:t>
            </a:r>
          </a:p>
          <a:p>
            <a:pPr algn="l"/>
            <a:endParaRPr lang="it-IT" sz="1300" dirty="0">
              <a:solidFill>
                <a:srgbClr val="514843"/>
              </a:solidFill>
            </a:endParaRPr>
          </a:p>
          <a:p>
            <a:pPr algn="l"/>
            <a:endParaRPr lang="it-IT" sz="1300" dirty="0">
              <a:solidFill>
                <a:srgbClr val="514843"/>
              </a:solidFill>
            </a:endParaRPr>
          </a:p>
          <a:p>
            <a:pPr algn="l"/>
            <a:r>
              <a:rPr lang="it-IT" sz="1300" dirty="0">
                <a:solidFill>
                  <a:srgbClr val="514843"/>
                </a:solidFill>
              </a:rPr>
              <a:t>                            </a:t>
            </a:r>
            <a:r>
              <a:rPr lang="it-IT" sz="1300" dirty="0" err="1">
                <a:solidFill>
                  <a:srgbClr val="514843"/>
                </a:solidFill>
              </a:rPr>
              <a:t>tissue</a:t>
            </a:r>
            <a:r>
              <a:rPr lang="it-IT" sz="1300" dirty="0">
                <a:solidFill>
                  <a:srgbClr val="514843"/>
                </a:solidFill>
              </a:rPr>
              <a:t>     </a:t>
            </a:r>
            <a:r>
              <a:rPr lang="it-IT" sz="1300" dirty="0" err="1">
                <a:solidFill>
                  <a:srgbClr val="514843"/>
                </a:solidFill>
              </a:rPr>
              <a:t>fluid</a:t>
            </a:r>
            <a:r>
              <a:rPr lang="it-IT" sz="1300" dirty="0">
                <a:solidFill>
                  <a:srgbClr val="514843"/>
                </a:solidFill>
              </a:rPr>
              <a:t>    </a:t>
            </a:r>
            <a:r>
              <a:rPr lang="it-IT" sz="1300" dirty="0" err="1">
                <a:solidFill>
                  <a:srgbClr val="514843"/>
                </a:solidFill>
              </a:rPr>
              <a:t>donor</a:t>
            </a:r>
            <a:endParaRPr lang="it-IT" sz="1300" dirty="0">
              <a:solidFill>
                <a:srgbClr val="514843"/>
              </a:solidFill>
            </a:endParaRPr>
          </a:p>
        </p:txBody>
      </p:sp>
      <p:sp>
        <p:nvSpPr>
          <p:cNvPr id="6" name="Titolo 1">
            <a:extLst>
              <a:ext uri="{FF2B5EF4-FFF2-40B4-BE49-F238E27FC236}">
                <a16:creationId xmlns:a16="http://schemas.microsoft.com/office/drawing/2014/main" id="{7D6F1A75-3165-E70A-C4A5-136A7607DF7D}"/>
              </a:ext>
            </a:extLst>
          </p:cNvPr>
          <p:cNvSpPr txBox="1">
            <a:spLocks/>
          </p:cNvSpPr>
          <p:nvPr/>
        </p:nvSpPr>
        <p:spPr>
          <a:xfrm>
            <a:off x="7342537" y="3428127"/>
            <a:ext cx="3935688" cy="958850"/>
          </a:xfrm>
          <a:prstGeom prst="rect">
            <a:avLst/>
          </a:prstGeom>
          <a:ln>
            <a:solidFill>
              <a:schemeClr val="accent6">
                <a:lumMod val="75000"/>
              </a:schemeClr>
            </a:solidFill>
          </a:ln>
        </p:spPr>
        <p:txBody>
          <a:bodyPr vert="horz" lIns="91440" tIns="45720" rIns="91440" bIns="45720" rtlCol="0" anchor="t">
            <a:normAutofit/>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pPr algn="l"/>
            <a:r>
              <a:rPr lang="it-IT" sz="1500" dirty="0">
                <a:solidFill>
                  <a:schemeClr val="accent6">
                    <a:lumMod val="75000"/>
                  </a:schemeClr>
                </a:solidFill>
                <a:effectLst>
                  <a:outerShdw blurRad="38100" dist="38100" dir="2700000" algn="tl">
                    <a:srgbClr val="000000">
                      <a:alpha val="43137"/>
                    </a:srgbClr>
                  </a:outerShdw>
                </a:effectLst>
              </a:rPr>
              <a:t>B</a:t>
            </a:r>
            <a:endParaRPr lang="it-IT" sz="1500" dirty="0"/>
          </a:p>
          <a:p>
            <a:pPr algn="l"/>
            <a:endParaRPr lang="it-IT" sz="1200" dirty="0"/>
          </a:p>
          <a:p>
            <a:pPr algn="l"/>
            <a:r>
              <a:rPr lang="it-IT" sz="1000" dirty="0" err="1"/>
              <a:t>Immunology</a:t>
            </a:r>
            <a:r>
              <a:rPr lang="it-IT" sz="1000" dirty="0"/>
              <a:t>      </a:t>
            </a:r>
            <a:r>
              <a:rPr lang="it-IT" sz="1000" dirty="0" err="1"/>
              <a:t>genetics</a:t>
            </a:r>
            <a:r>
              <a:rPr lang="it-IT" sz="1000" dirty="0"/>
              <a:t>      treatment      </a:t>
            </a:r>
            <a:r>
              <a:rPr lang="it-IT" sz="1000" dirty="0" err="1"/>
              <a:t>infections</a:t>
            </a:r>
            <a:endParaRPr lang="it-IT" sz="1000" dirty="0"/>
          </a:p>
          <a:p>
            <a:pPr algn="l"/>
            <a:endParaRPr lang="it-IT" sz="1000" dirty="0"/>
          </a:p>
          <a:p>
            <a:pPr algn="l"/>
            <a:r>
              <a:rPr lang="it-IT" sz="1000" dirty="0"/>
              <a:t>              </a:t>
            </a:r>
            <a:r>
              <a:rPr lang="it-IT" sz="1000" dirty="0" err="1"/>
              <a:t>poisoning</a:t>
            </a:r>
            <a:r>
              <a:rPr lang="it-IT" sz="1000" dirty="0"/>
              <a:t>     </a:t>
            </a:r>
            <a:r>
              <a:rPr lang="it-IT" sz="1000" dirty="0" err="1"/>
              <a:t>biochemical</a:t>
            </a:r>
            <a:r>
              <a:rPr lang="it-IT" sz="1000" dirty="0"/>
              <a:t>     </a:t>
            </a:r>
            <a:r>
              <a:rPr lang="it-IT" sz="1000" dirty="0" err="1"/>
              <a:t>compatibility</a:t>
            </a:r>
            <a:endParaRPr lang="it-IT" sz="1000" dirty="0"/>
          </a:p>
        </p:txBody>
      </p:sp>
      <p:sp>
        <p:nvSpPr>
          <p:cNvPr id="7" name="CasellaDiTesto 6">
            <a:extLst>
              <a:ext uri="{FF2B5EF4-FFF2-40B4-BE49-F238E27FC236}">
                <a16:creationId xmlns:a16="http://schemas.microsoft.com/office/drawing/2014/main" id="{EFE79124-A9EE-EE0F-DB8A-F5F479AB55E0}"/>
              </a:ext>
            </a:extLst>
          </p:cNvPr>
          <p:cNvSpPr txBox="1"/>
          <p:nvPr/>
        </p:nvSpPr>
        <p:spPr>
          <a:xfrm>
            <a:off x="1551729" y="4533645"/>
            <a:ext cx="9726496" cy="1323439"/>
          </a:xfrm>
          <a:prstGeom prst="rect">
            <a:avLst/>
          </a:prstGeom>
          <a:noFill/>
          <a:ln>
            <a:solidFill>
              <a:schemeClr val="accent6">
                <a:lumMod val="75000"/>
              </a:schemeClr>
            </a:solidFill>
          </a:ln>
        </p:spPr>
        <p:txBody>
          <a:bodyPr wrap="square" rtlCol="0">
            <a:spAutoFit/>
          </a:bodyPr>
          <a:lstStyle/>
          <a:p>
            <a:pPr marL="342900" indent="-342900">
              <a:buAutoNum type="arabicPeriod"/>
            </a:pPr>
            <a:r>
              <a:rPr lang="it-IT" sz="1600" dirty="0"/>
              <a:t>What are the key </a:t>
            </a:r>
            <a:r>
              <a:rPr lang="it-IT" sz="1600" dirty="0" err="1"/>
              <a:t>aims</a:t>
            </a:r>
            <a:r>
              <a:rPr lang="it-IT" sz="1600" dirty="0"/>
              <a:t> of </a:t>
            </a:r>
            <a:r>
              <a:rPr lang="it-IT" sz="1600" dirty="0" err="1"/>
              <a:t>biomedical</a:t>
            </a:r>
            <a:r>
              <a:rPr lang="it-IT" sz="1600" dirty="0"/>
              <a:t> science?</a:t>
            </a:r>
          </a:p>
          <a:p>
            <a:pPr marL="342900" indent="-342900">
              <a:buAutoNum type="arabicPeriod"/>
            </a:pPr>
            <a:endParaRPr lang="it-IT" sz="1600" dirty="0"/>
          </a:p>
          <a:p>
            <a:pPr marL="342900" indent="-342900">
              <a:buAutoNum type="arabicPeriod"/>
            </a:pPr>
            <a:r>
              <a:rPr lang="it-IT" sz="1600" dirty="0" err="1"/>
              <a:t>Where</a:t>
            </a:r>
            <a:r>
              <a:rPr lang="it-IT" sz="1600" dirty="0"/>
              <a:t> do </a:t>
            </a:r>
            <a:r>
              <a:rPr lang="it-IT" sz="1600" dirty="0" err="1"/>
              <a:t>biomedical</a:t>
            </a:r>
            <a:r>
              <a:rPr lang="it-IT" sz="1600" dirty="0"/>
              <a:t> scientists work?</a:t>
            </a:r>
          </a:p>
          <a:p>
            <a:pPr marL="342900" indent="-342900">
              <a:buAutoNum type="arabicPeriod"/>
            </a:pPr>
            <a:endParaRPr lang="it-IT" sz="1600" dirty="0"/>
          </a:p>
          <a:p>
            <a:pPr marL="342900" indent="-342900">
              <a:buAutoNum type="arabicPeriod"/>
            </a:pPr>
            <a:r>
              <a:rPr lang="it-IT" sz="1600" dirty="0" err="1"/>
              <a:t>Why</a:t>
            </a:r>
            <a:r>
              <a:rPr lang="it-IT" sz="1600" dirty="0"/>
              <a:t> are </a:t>
            </a:r>
            <a:r>
              <a:rPr lang="it-IT" sz="1600" dirty="0" err="1"/>
              <a:t>biomedical</a:t>
            </a:r>
            <a:r>
              <a:rPr lang="it-IT" sz="1600" dirty="0"/>
              <a:t> scientists </a:t>
            </a:r>
            <a:r>
              <a:rPr lang="it-IT" sz="1600" dirty="0" err="1"/>
              <a:t>becoming</a:t>
            </a:r>
            <a:r>
              <a:rPr lang="it-IT" sz="1600" dirty="0"/>
              <a:t> more </a:t>
            </a:r>
            <a:r>
              <a:rPr lang="it-IT" sz="1600" dirty="0" err="1"/>
              <a:t>important</a:t>
            </a:r>
            <a:r>
              <a:rPr lang="it-IT" sz="1600" dirty="0"/>
              <a:t>?</a:t>
            </a:r>
          </a:p>
        </p:txBody>
      </p:sp>
    </p:spTree>
    <p:extLst>
      <p:ext uri="{BB962C8B-B14F-4D97-AF65-F5344CB8AC3E}">
        <p14:creationId xmlns:p14="http://schemas.microsoft.com/office/powerpoint/2010/main" val="333077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096587" y="374072"/>
            <a:ext cx="9980682" cy="699337"/>
          </a:xfrm>
        </p:spPr>
        <p:txBody>
          <a:bodyPr rtlCol="0"/>
          <a:lstStyle/>
          <a:p>
            <a:pPr algn="ctr"/>
            <a:r>
              <a:rPr lang="en-US" b="1" dirty="0"/>
              <a:t>The 12 Basic English Tenses</a:t>
            </a:r>
            <a:endParaRPr lang="en-US" dirty="0"/>
          </a:p>
        </p:txBody>
      </p:sp>
      <p:sp>
        <p:nvSpPr>
          <p:cNvPr id="14" name="Segnaposto contenuto 13"/>
          <p:cNvSpPr>
            <a:spLocks noGrp="1"/>
          </p:cNvSpPr>
          <p:nvPr>
            <p:ph sz="half" idx="1"/>
          </p:nvPr>
        </p:nvSpPr>
        <p:spPr>
          <a:xfrm>
            <a:off x="1096587" y="1999208"/>
            <a:ext cx="3209406" cy="3495502"/>
          </a:xfrm>
        </p:spPr>
        <p:txBody>
          <a:bodyPr rtlCol="0"/>
          <a:lstStyle/>
          <a:p>
            <a:pPr>
              <a:spcBef>
                <a:spcPts val="1200"/>
              </a:spcBef>
            </a:pPr>
            <a:r>
              <a:rPr lang="en-US" b="1" u="sng" dirty="0"/>
              <a:t>Simple Present</a:t>
            </a:r>
            <a:br>
              <a:rPr lang="en-US" dirty="0"/>
            </a:br>
            <a:r>
              <a:rPr lang="en-US" i="1" dirty="0"/>
              <a:t>I do</a:t>
            </a:r>
            <a:endParaRPr lang="it-IT" dirty="0"/>
          </a:p>
          <a:p>
            <a:pPr>
              <a:spcBef>
                <a:spcPts val="1200"/>
              </a:spcBef>
            </a:pPr>
            <a:r>
              <a:rPr lang="en-US" b="1" u="sng" dirty="0"/>
              <a:t>Present Progressive</a:t>
            </a:r>
            <a:br>
              <a:rPr lang="en-US" dirty="0"/>
            </a:br>
            <a:r>
              <a:rPr lang="en-US" i="1" dirty="0"/>
              <a:t>I am doing</a:t>
            </a:r>
            <a:endParaRPr lang="it-IT" dirty="0"/>
          </a:p>
          <a:p>
            <a:pPr>
              <a:spcBef>
                <a:spcPts val="1200"/>
              </a:spcBef>
            </a:pPr>
            <a:r>
              <a:rPr lang="en-US" b="1" u="sng" dirty="0"/>
              <a:t>Present Perfect</a:t>
            </a:r>
            <a:br>
              <a:rPr lang="en-US" dirty="0"/>
            </a:br>
            <a:r>
              <a:rPr lang="en-US" i="1" dirty="0"/>
              <a:t>I have done</a:t>
            </a:r>
          </a:p>
          <a:p>
            <a:pPr>
              <a:spcBef>
                <a:spcPts val="1200"/>
              </a:spcBef>
            </a:pPr>
            <a:r>
              <a:rPr lang="en-US" b="1" u="sng" dirty="0"/>
              <a:t>Present Perfect Progressive</a:t>
            </a:r>
            <a:br>
              <a:rPr lang="en-US" dirty="0"/>
            </a:br>
            <a:r>
              <a:rPr lang="en-US" i="1" dirty="0"/>
              <a:t>I have been doing</a:t>
            </a:r>
            <a:endParaRPr lang="it-IT" dirty="0"/>
          </a:p>
          <a:p>
            <a:pPr marL="0" indent="0">
              <a:buNone/>
            </a:pPr>
            <a:endParaRPr lang="it-IT" dirty="0"/>
          </a:p>
        </p:txBody>
      </p:sp>
      <p:sp>
        <p:nvSpPr>
          <p:cNvPr id="5" name="Segnaposto contenuto 13"/>
          <p:cNvSpPr txBox="1">
            <a:spLocks/>
          </p:cNvSpPr>
          <p:nvPr/>
        </p:nvSpPr>
        <p:spPr>
          <a:xfrm>
            <a:off x="4707082" y="1993670"/>
            <a:ext cx="3090256" cy="3501044"/>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spcBef>
                <a:spcPts val="1200"/>
              </a:spcBef>
            </a:pPr>
            <a:r>
              <a:rPr lang="en-US" b="1" u="sng" dirty="0"/>
              <a:t>Simple Past</a:t>
            </a:r>
            <a:br>
              <a:rPr lang="en-US" dirty="0"/>
            </a:br>
            <a:r>
              <a:rPr lang="en-US" i="1" dirty="0"/>
              <a:t>I did</a:t>
            </a:r>
            <a:endParaRPr lang="it-IT" dirty="0"/>
          </a:p>
          <a:p>
            <a:pPr>
              <a:spcBef>
                <a:spcPts val="1200"/>
              </a:spcBef>
            </a:pPr>
            <a:r>
              <a:rPr lang="en-US" b="1" u="sng" dirty="0"/>
              <a:t>Past Progressive</a:t>
            </a:r>
            <a:br>
              <a:rPr lang="en-US" dirty="0"/>
            </a:br>
            <a:r>
              <a:rPr lang="en-US" i="1" dirty="0"/>
              <a:t>I was doing</a:t>
            </a:r>
            <a:endParaRPr lang="it-IT" dirty="0"/>
          </a:p>
          <a:p>
            <a:pPr>
              <a:spcBef>
                <a:spcPts val="1200"/>
              </a:spcBef>
            </a:pPr>
            <a:r>
              <a:rPr lang="en-US" b="1" u="sng" dirty="0"/>
              <a:t>Past Perfect</a:t>
            </a:r>
            <a:br>
              <a:rPr lang="en-US" dirty="0"/>
            </a:br>
            <a:r>
              <a:rPr lang="en-US" i="1" dirty="0"/>
              <a:t>I had done</a:t>
            </a:r>
            <a:endParaRPr lang="it-IT" dirty="0"/>
          </a:p>
          <a:p>
            <a:pPr>
              <a:spcBef>
                <a:spcPts val="1200"/>
              </a:spcBef>
            </a:pPr>
            <a:r>
              <a:rPr lang="en-US" b="1" u="sng" dirty="0"/>
              <a:t>Past Perfect Progressive</a:t>
            </a:r>
            <a:br>
              <a:rPr lang="en-US" dirty="0"/>
            </a:br>
            <a:r>
              <a:rPr lang="en-US" i="1" dirty="0"/>
              <a:t>I had been doing</a:t>
            </a:r>
            <a:endParaRPr lang="it-IT" dirty="0"/>
          </a:p>
        </p:txBody>
      </p:sp>
      <p:sp>
        <p:nvSpPr>
          <p:cNvPr id="6" name="Segnaposto contenuto 13"/>
          <p:cNvSpPr>
            <a:spLocks noGrp="1"/>
          </p:cNvSpPr>
          <p:nvPr>
            <p:ph sz="half" idx="1"/>
          </p:nvPr>
        </p:nvSpPr>
        <p:spPr>
          <a:xfrm>
            <a:off x="8032174" y="1993672"/>
            <a:ext cx="3209406" cy="3484419"/>
          </a:xfrm>
        </p:spPr>
        <p:txBody>
          <a:bodyPr rtlCol="0"/>
          <a:lstStyle/>
          <a:p>
            <a:pPr>
              <a:spcBef>
                <a:spcPts val="1200"/>
              </a:spcBef>
            </a:pPr>
            <a:r>
              <a:rPr lang="en-US" b="1" u="sng" dirty="0"/>
              <a:t>Simple Future</a:t>
            </a:r>
            <a:br>
              <a:rPr lang="en-US" dirty="0"/>
            </a:br>
            <a:r>
              <a:rPr lang="en-US" i="1" dirty="0"/>
              <a:t>I will do</a:t>
            </a:r>
            <a:endParaRPr lang="it-IT" dirty="0"/>
          </a:p>
          <a:p>
            <a:pPr>
              <a:spcBef>
                <a:spcPts val="1200"/>
              </a:spcBef>
            </a:pPr>
            <a:r>
              <a:rPr lang="en-US" b="1" u="sng" dirty="0"/>
              <a:t>Future Progressive</a:t>
            </a:r>
            <a:br>
              <a:rPr lang="en-US" dirty="0"/>
            </a:br>
            <a:r>
              <a:rPr lang="en-US" i="1" dirty="0"/>
              <a:t>I will be doing</a:t>
            </a:r>
            <a:endParaRPr lang="it-IT" dirty="0"/>
          </a:p>
          <a:p>
            <a:pPr>
              <a:spcBef>
                <a:spcPts val="1200"/>
              </a:spcBef>
            </a:pPr>
            <a:r>
              <a:rPr lang="en-US" b="1" u="sng" dirty="0"/>
              <a:t>Future Perfect</a:t>
            </a:r>
            <a:br>
              <a:rPr lang="en-US" dirty="0"/>
            </a:br>
            <a:r>
              <a:rPr lang="en-US" i="1" dirty="0"/>
              <a:t>I will have done</a:t>
            </a:r>
            <a:endParaRPr lang="it-IT" dirty="0"/>
          </a:p>
          <a:p>
            <a:pPr>
              <a:spcBef>
                <a:spcPts val="1200"/>
              </a:spcBef>
            </a:pPr>
            <a:r>
              <a:rPr lang="en-US" b="1" u="sng" dirty="0"/>
              <a:t>Future Perfect Progressive</a:t>
            </a:r>
            <a:br>
              <a:rPr lang="en-US" dirty="0"/>
            </a:br>
            <a:r>
              <a:rPr lang="en-US" i="1" dirty="0"/>
              <a:t>I will have been doing</a:t>
            </a:r>
            <a:endParaRPr lang="it-IT" dirty="0"/>
          </a:p>
          <a:p>
            <a:pPr marL="0" indent="0">
              <a:buNone/>
            </a:pPr>
            <a:endParaRPr lang="it-IT" dirty="0"/>
          </a:p>
        </p:txBody>
      </p:sp>
    </p:spTree>
    <p:extLst>
      <p:ext uri="{BB962C8B-B14F-4D97-AF65-F5344CB8AC3E}">
        <p14:creationId xmlns:p14="http://schemas.microsoft.com/office/powerpoint/2010/main" val="1654255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 dirty="0"/>
              <a:t>Simple Present</a:t>
            </a:r>
            <a:endParaRPr lang="en-US" dirty="0"/>
          </a:p>
        </p:txBody>
      </p:sp>
      <p:sp>
        <p:nvSpPr>
          <p:cNvPr id="4" name="Segnaposto contenuto 3"/>
          <p:cNvSpPr>
            <a:spLocks noGrp="1"/>
          </p:cNvSpPr>
          <p:nvPr>
            <p:ph idx="1"/>
          </p:nvPr>
        </p:nvSpPr>
        <p:spPr/>
        <p:txBody>
          <a:bodyPr/>
          <a:lstStyle/>
          <a:p>
            <a:pPr marL="0" indent="0">
              <a:lnSpc>
                <a:spcPct val="100000"/>
              </a:lnSpc>
              <a:spcBef>
                <a:spcPts val="0"/>
              </a:spcBef>
              <a:buNone/>
            </a:pPr>
            <a:r>
              <a:rPr lang="en-US" dirty="0"/>
              <a:t>The simple present says that something was true in the past, is true in the present, and will be true in the future.</a:t>
            </a:r>
          </a:p>
          <a:p>
            <a:pPr marL="0" indent="0">
              <a:lnSpc>
                <a:spcPct val="100000"/>
              </a:lnSpc>
              <a:spcBef>
                <a:spcPts val="0"/>
              </a:spcBef>
              <a:buNone/>
            </a:pPr>
            <a:r>
              <a:rPr lang="en-US" dirty="0"/>
              <a:t>It expresses </a:t>
            </a:r>
            <a:r>
              <a:rPr lang="en-US" b="1" i="1" dirty="0"/>
              <a:t>general statements of fact</a:t>
            </a:r>
            <a:r>
              <a:rPr lang="en-US" b="1" dirty="0"/>
              <a:t> </a:t>
            </a:r>
            <a:r>
              <a:rPr lang="en-US" dirty="0"/>
              <a:t>and </a:t>
            </a:r>
            <a:r>
              <a:rPr lang="en-US" b="1" i="1" dirty="0"/>
              <a:t>general truths</a:t>
            </a:r>
            <a:r>
              <a:rPr lang="en-US" dirty="0"/>
              <a:t>.</a:t>
            </a:r>
          </a:p>
          <a:p>
            <a:pPr marL="0" indent="0">
              <a:lnSpc>
                <a:spcPct val="100000"/>
              </a:lnSpc>
              <a:spcBef>
                <a:spcPts val="0"/>
              </a:spcBef>
              <a:buNone/>
            </a:pPr>
            <a:endParaRPr lang="en-US" dirty="0"/>
          </a:p>
          <a:p>
            <a:pPr>
              <a:lnSpc>
                <a:spcPct val="100000"/>
              </a:lnSpc>
              <a:spcBef>
                <a:spcPts val="0"/>
              </a:spcBef>
            </a:pPr>
            <a:r>
              <a:rPr lang="en-US" dirty="0"/>
              <a:t>Water </a:t>
            </a:r>
            <a:r>
              <a:rPr lang="en-US" b="1" dirty="0">
                <a:solidFill>
                  <a:srgbClr val="996633"/>
                </a:solidFill>
              </a:rPr>
              <a:t>consists</a:t>
            </a:r>
            <a:r>
              <a:rPr lang="en-US" dirty="0"/>
              <a:t> of hydrogen and oxygen</a:t>
            </a:r>
          </a:p>
          <a:p>
            <a:pPr>
              <a:lnSpc>
                <a:spcPct val="100000"/>
              </a:lnSpc>
              <a:spcBef>
                <a:spcPts val="0"/>
              </a:spcBef>
            </a:pPr>
            <a:r>
              <a:rPr lang="en-US" dirty="0"/>
              <a:t>The average person </a:t>
            </a:r>
            <a:r>
              <a:rPr lang="en-US" b="1" dirty="0">
                <a:solidFill>
                  <a:srgbClr val="996633"/>
                </a:solidFill>
              </a:rPr>
              <a:t>breathes</a:t>
            </a:r>
            <a:r>
              <a:rPr lang="en-US" dirty="0"/>
              <a:t> 21,600 times a day</a:t>
            </a:r>
          </a:p>
          <a:p>
            <a:pPr>
              <a:lnSpc>
                <a:spcPct val="100000"/>
              </a:lnSpc>
              <a:spcBef>
                <a:spcPts val="0"/>
              </a:spcBef>
            </a:pPr>
            <a:r>
              <a:rPr lang="en-US" dirty="0"/>
              <a:t>The world </a:t>
            </a:r>
            <a:r>
              <a:rPr lang="en-US" b="1" dirty="0">
                <a:solidFill>
                  <a:srgbClr val="996633"/>
                </a:solidFill>
              </a:rPr>
              <a:t>is</a:t>
            </a:r>
            <a:r>
              <a:rPr lang="en-US" dirty="0"/>
              <a:t> round</a:t>
            </a:r>
          </a:p>
          <a:p>
            <a:pPr marL="0" indent="0">
              <a:lnSpc>
                <a:spcPct val="100000"/>
              </a:lnSpc>
              <a:spcBef>
                <a:spcPts val="0"/>
              </a:spcBef>
              <a:buNone/>
            </a:pPr>
            <a:endParaRPr lang="en-US" dirty="0"/>
          </a:p>
          <a:p>
            <a:pPr marL="0" indent="0">
              <a:lnSpc>
                <a:spcPct val="100000"/>
              </a:lnSpc>
              <a:spcBef>
                <a:spcPts val="0"/>
              </a:spcBef>
              <a:buNone/>
            </a:pPr>
            <a:r>
              <a:rPr lang="en-US" dirty="0"/>
              <a:t>The simple present is used to express </a:t>
            </a:r>
            <a:r>
              <a:rPr lang="en-US" b="1" i="1" dirty="0"/>
              <a:t>habitual or everyday activities</a:t>
            </a:r>
            <a:r>
              <a:rPr lang="en-US" dirty="0"/>
              <a:t>.</a:t>
            </a:r>
          </a:p>
          <a:p>
            <a:pPr marL="0" indent="0">
              <a:lnSpc>
                <a:spcPct val="100000"/>
              </a:lnSpc>
              <a:spcBef>
                <a:spcPts val="0"/>
              </a:spcBef>
              <a:buNone/>
            </a:pPr>
            <a:endParaRPr lang="en-US" dirty="0"/>
          </a:p>
          <a:p>
            <a:pPr>
              <a:lnSpc>
                <a:spcPct val="100000"/>
              </a:lnSpc>
              <a:spcBef>
                <a:spcPts val="0"/>
              </a:spcBef>
            </a:pPr>
            <a:r>
              <a:rPr lang="en-US" dirty="0"/>
              <a:t>I </a:t>
            </a:r>
            <a:r>
              <a:rPr lang="en-US" b="1" dirty="0">
                <a:solidFill>
                  <a:srgbClr val="996633"/>
                </a:solidFill>
              </a:rPr>
              <a:t>get</a:t>
            </a:r>
            <a:r>
              <a:rPr lang="en-US" dirty="0"/>
              <a:t> up at seven </a:t>
            </a:r>
            <a:r>
              <a:rPr lang="en-US" i="1" dirty="0"/>
              <a:t>every morning</a:t>
            </a:r>
          </a:p>
          <a:p>
            <a:pPr>
              <a:lnSpc>
                <a:spcPct val="100000"/>
              </a:lnSpc>
              <a:spcBef>
                <a:spcPts val="0"/>
              </a:spcBef>
            </a:pPr>
            <a:r>
              <a:rPr lang="en-US" dirty="0"/>
              <a:t>I </a:t>
            </a:r>
            <a:r>
              <a:rPr lang="en-US" i="1" dirty="0"/>
              <a:t>always</a:t>
            </a:r>
            <a:r>
              <a:rPr lang="en-US" dirty="0"/>
              <a:t> </a:t>
            </a:r>
            <a:r>
              <a:rPr lang="en-US" b="1" dirty="0">
                <a:solidFill>
                  <a:srgbClr val="996633"/>
                </a:solidFill>
              </a:rPr>
              <a:t>eat</a:t>
            </a:r>
            <a:r>
              <a:rPr lang="en-US" dirty="0"/>
              <a:t> a salad for lunch</a:t>
            </a:r>
          </a:p>
        </p:txBody>
      </p:sp>
    </p:spTree>
    <p:extLst>
      <p:ext uri="{BB962C8B-B14F-4D97-AF65-F5344CB8AC3E}">
        <p14:creationId xmlns:p14="http://schemas.microsoft.com/office/powerpoint/2010/main" val="285378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it" dirty="0"/>
              <a:t>Present Progressive</a:t>
            </a:r>
            <a:endParaRPr lang="en-US" dirty="0"/>
          </a:p>
        </p:txBody>
      </p:sp>
      <p:sp>
        <p:nvSpPr>
          <p:cNvPr id="4" name="Segnaposto contenuto 3"/>
          <p:cNvSpPr>
            <a:spLocks noGrp="1"/>
          </p:cNvSpPr>
          <p:nvPr>
            <p:ph idx="1"/>
          </p:nvPr>
        </p:nvSpPr>
        <p:spPr/>
        <p:txBody>
          <a:bodyPr/>
          <a:lstStyle/>
          <a:p>
            <a:pPr marL="0" indent="0">
              <a:lnSpc>
                <a:spcPct val="100000"/>
              </a:lnSpc>
              <a:spcBef>
                <a:spcPts val="0"/>
              </a:spcBef>
              <a:buNone/>
            </a:pPr>
            <a:r>
              <a:rPr lang="en-US" dirty="0"/>
              <a:t>The present progressive expresses an activity that is </a:t>
            </a:r>
            <a:r>
              <a:rPr lang="en-US" b="1" i="1" dirty="0"/>
              <a:t>in progress at the moment of speaking</a:t>
            </a:r>
            <a:r>
              <a:rPr lang="en-US" dirty="0"/>
              <a:t>.</a:t>
            </a:r>
          </a:p>
          <a:p>
            <a:pPr marL="0" indent="0">
              <a:lnSpc>
                <a:spcPct val="100000"/>
              </a:lnSpc>
              <a:spcBef>
                <a:spcPts val="0"/>
              </a:spcBef>
              <a:buNone/>
            </a:pPr>
            <a:endParaRPr lang="en-US" dirty="0"/>
          </a:p>
          <a:p>
            <a:pPr>
              <a:lnSpc>
                <a:spcPct val="100000"/>
              </a:lnSpc>
              <a:spcBef>
                <a:spcPts val="0"/>
              </a:spcBef>
            </a:pPr>
            <a:r>
              <a:rPr lang="en-US" dirty="0"/>
              <a:t>The students </a:t>
            </a:r>
            <a:r>
              <a:rPr lang="en-US" b="1" dirty="0">
                <a:solidFill>
                  <a:srgbClr val="996633"/>
                </a:solidFill>
              </a:rPr>
              <a:t>are sitting</a:t>
            </a:r>
            <a:r>
              <a:rPr lang="en-US" dirty="0"/>
              <a:t> at their desks right now.</a:t>
            </a:r>
          </a:p>
          <a:p>
            <a:pPr marL="0" indent="0">
              <a:lnSpc>
                <a:spcPct val="100000"/>
              </a:lnSpc>
              <a:spcBef>
                <a:spcPts val="0"/>
              </a:spcBef>
              <a:buNone/>
            </a:pPr>
            <a:endParaRPr lang="en-US" dirty="0"/>
          </a:p>
          <a:p>
            <a:pPr marL="0" indent="0">
              <a:lnSpc>
                <a:spcPct val="100000"/>
              </a:lnSpc>
              <a:spcBef>
                <a:spcPts val="0"/>
              </a:spcBef>
              <a:buNone/>
            </a:pPr>
            <a:r>
              <a:rPr lang="en-US" dirty="0"/>
              <a:t>The present progressive is a </a:t>
            </a:r>
            <a:r>
              <a:rPr lang="en-US" i="1" dirty="0"/>
              <a:t>temporary</a:t>
            </a:r>
            <a:r>
              <a:rPr lang="en-US" dirty="0"/>
              <a:t> activity that began in the past, is continuing at present, and will probably end at some point in the future.</a:t>
            </a:r>
          </a:p>
          <a:p>
            <a:pPr marL="0" indent="0">
              <a:lnSpc>
                <a:spcPct val="100000"/>
              </a:lnSpc>
              <a:spcBef>
                <a:spcPts val="0"/>
              </a:spcBef>
              <a:buNone/>
            </a:pPr>
            <a:endParaRPr lang="en-US" dirty="0"/>
          </a:p>
          <a:p>
            <a:pPr>
              <a:lnSpc>
                <a:spcPct val="100000"/>
              </a:lnSpc>
              <a:spcBef>
                <a:spcPts val="0"/>
              </a:spcBef>
            </a:pPr>
            <a:r>
              <a:rPr lang="en-US" dirty="0"/>
              <a:t>I need an </a:t>
            </a:r>
            <a:r>
              <a:rPr lang="en-US" dirty="0">
                <a:solidFill>
                  <a:srgbClr val="514843"/>
                </a:solidFill>
              </a:rPr>
              <a:t>umbrella</a:t>
            </a:r>
            <a:r>
              <a:rPr lang="en-US" dirty="0"/>
              <a:t> because </a:t>
            </a:r>
            <a:r>
              <a:rPr lang="en-US" b="1" dirty="0">
                <a:solidFill>
                  <a:srgbClr val="996633"/>
                </a:solidFill>
              </a:rPr>
              <a:t>it is raining</a:t>
            </a:r>
            <a:r>
              <a:rPr lang="en-US" dirty="0"/>
              <a:t>.</a:t>
            </a:r>
          </a:p>
          <a:p>
            <a:pPr>
              <a:lnSpc>
                <a:spcPct val="100000"/>
              </a:lnSpc>
              <a:spcBef>
                <a:spcPts val="0"/>
              </a:spcBef>
              <a:buClr>
                <a:srgbClr val="514843"/>
              </a:buClr>
            </a:pPr>
            <a:r>
              <a:rPr lang="en-US" b="1" dirty="0">
                <a:solidFill>
                  <a:srgbClr val="996633"/>
                </a:solidFill>
              </a:rPr>
              <a:t>I am taking </a:t>
            </a:r>
            <a:r>
              <a:rPr lang="en-US" dirty="0"/>
              <a:t>five courses this semester.</a:t>
            </a:r>
          </a:p>
        </p:txBody>
      </p:sp>
    </p:spTree>
    <p:extLst>
      <p:ext uri="{BB962C8B-B14F-4D97-AF65-F5344CB8AC3E}">
        <p14:creationId xmlns:p14="http://schemas.microsoft.com/office/powerpoint/2010/main" val="2027561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 dirty="0"/>
              <a:t>Simple Present and Present Progressive</a:t>
            </a:r>
            <a:endParaRPr lang="en-US" dirty="0"/>
          </a:p>
        </p:txBody>
      </p:sp>
      <p:sp>
        <p:nvSpPr>
          <p:cNvPr id="3" name="Segnaposto contenuto 2"/>
          <p:cNvSpPr>
            <a:spLocks noGrp="1"/>
          </p:cNvSpPr>
          <p:nvPr>
            <p:ph idx="1"/>
          </p:nvPr>
        </p:nvSpPr>
        <p:spPr>
          <a:xfrm>
            <a:off x="1129838" y="1608513"/>
            <a:ext cx="9982200" cy="4966854"/>
          </a:xfrm>
        </p:spPr>
        <p:txBody>
          <a:bodyPr/>
          <a:lstStyle/>
          <a:p>
            <a:pPr marL="0" indent="0">
              <a:buNone/>
            </a:pPr>
            <a:r>
              <a:rPr lang="en-US" b="1" dirty="0"/>
              <a:t>Simple Present</a:t>
            </a:r>
          </a:p>
          <a:p>
            <a:pPr marL="0" indent="0">
              <a:spcBef>
                <a:spcPts val="0"/>
              </a:spcBef>
              <a:buNone/>
            </a:pPr>
            <a:endParaRPr lang="en-US" dirty="0"/>
          </a:p>
          <a:p>
            <a:pPr marL="0" indent="0">
              <a:spcBef>
                <a:spcPts val="0"/>
              </a:spcBef>
              <a:buNone/>
            </a:pPr>
            <a:r>
              <a:rPr lang="en-US" dirty="0"/>
              <a:t>		    now</a:t>
            </a:r>
          </a:p>
          <a:p>
            <a:pPr marL="0" indent="0">
              <a:buNone/>
            </a:pPr>
            <a:r>
              <a:rPr lang="en-US" dirty="0"/>
              <a:t>past       </a:t>
            </a:r>
            <a:r>
              <a:rPr lang="en-US" b="1" dirty="0">
                <a:solidFill>
                  <a:srgbClr val="FF0000"/>
                </a:solidFill>
              </a:rPr>
              <a:t>XXXXXXXXXXXXXXXX</a:t>
            </a:r>
            <a:r>
              <a:rPr lang="en-US" dirty="0"/>
              <a:t>        future</a:t>
            </a:r>
          </a:p>
          <a:p>
            <a:pPr marL="0" indent="0">
              <a:buNone/>
            </a:pPr>
            <a:endParaRPr lang="en-US" dirty="0"/>
          </a:p>
          <a:p>
            <a:pPr marL="0" indent="0">
              <a:buNone/>
            </a:pPr>
            <a:endParaRPr lang="en-US" dirty="0"/>
          </a:p>
          <a:p>
            <a:pPr marL="0" indent="0">
              <a:spcBef>
                <a:spcPts val="0"/>
              </a:spcBef>
              <a:buNone/>
            </a:pPr>
            <a:r>
              <a:rPr lang="en-US" b="1" dirty="0"/>
              <a:t>Present Progressive</a:t>
            </a:r>
          </a:p>
          <a:p>
            <a:pPr marL="0" indent="0">
              <a:spcBef>
                <a:spcPts val="0"/>
              </a:spcBef>
              <a:buNone/>
            </a:pPr>
            <a:endParaRPr lang="en-US" dirty="0"/>
          </a:p>
          <a:p>
            <a:pPr marL="0" indent="0">
              <a:spcBef>
                <a:spcPts val="0"/>
              </a:spcBef>
              <a:buNone/>
            </a:pPr>
            <a:endParaRPr lang="en-US" dirty="0"/>
          </a:p>
          <a:p>
            <a:pPr marL="0" indent="0">
              <a:spcBef>
                <a:spcPts val="0"/>
              </a:spcBef>
              <a:buNone/>
            </a:pPr>
            <a:r>
              <a:rPr lang="en-US" dirty="0"/>
              <a:t>	  </a:t>
            </a:r>
            <a:r>
              <a:rPr lang="en-US" b="1" dirty="0">
                <a:solidFill>
                  <a:srgbClr val="FF0000"/>
                </a:solidFill>
              </a:rPr>
              <a:t>X</a:t>
            </a:r>
            <a:r>
              <a:rPr lang="en-US" dirty="0"/>
              <a:t>          		  </a:t>
            </a:r>
            <a:r>
              <a:rPr lang="en-US" b="1" dirty="0">
                <a:solidFill>
                  <a:srgbClr val="FF0000"/>
                </a:solidFill>
              </a:rPr>
              <a:t>X</a:t>
            </a:r>
          </a:p>
          <a:p>
            <a:pPr marL="0" indent="0">
              <a:spcBef>
                <a:spcPts val="0"/>
              </a:spcBef>
              <a:buNone/>
            </a:pPr>
            <a:r>
              <a:rPr lang="en-US" dirty="0"/>
              <a:t>	   </a:t>
            </a:r>
          </a:p>
          <a:p>
            <a:pPr marL="0" indent="0">
              <a:spcBef>
                <a:spcPts val="0"/>
              </a:spcBef>
              <a:buNone/>
            </a:pPr>
            <a:r>
              <a:rPr lang="en-US" dirty="0"/>
              <a:t>	</a:t>
            </a:r>
          </a:p>
          <a:p>
            <a:pPr marL="0" indent="0">
              <a:spcBef>
                <a:spcPts val="0"/>
              </a:spcBef>
              <a:buNone/>
            </a:pPr>
            <a:r>
              <a:rPr lang="en-US" dirty="0"/>
              <a:t>	start	    now	finish?</a:t>
            </a:r>
          </a:p>
          <a:p>
            <a:pPr marL="0" indent="0">
              <a:spcBef>
                <a:spcPts val="0"/>
              </a:spcBef>
              <a:buNone/>
            </a:pPr>
            <a:r>
              <a:rPr lang="en-US" dirty="0"/>
              <a:t>	--------------------------------------- </a:t>
            </a:r>
          </a:p>
          <a:p>
            <a:pPr marL="0" indent="0">
              <a:spcBef>
                <a:spcPts val="0"/>
              </a:spcBef>
              <a:buNone/>
            </a:pPr>
            <a:r>
              <a:rPr lang="en-US" dirty="0"/>
              <a:t>		…in progress…</a:t>
            </a:r>
          </a:p>
          <a:p>
            <a:pPr marL="0" indent="0">
              <a:spcBef>
                <a:spcPts val="0"/>
              </a:spcBef>
              <a:buNone/>
            </a:pPr>
            <a:endParaRPr lang="en-US" dirty="0"/>
          </a:p>
        </p:txBody>
      </p:sp>
      <p:cxnSp>
        <p:nvCxnSpPr>
          <p:cNvPr id="10" name="Connettore 2 9"/>
          <p:cNvCxnSpPr/>
          <p:nvPr/>
        </p:nvCxnSpPr>
        <p:spPr>
          <a:xfrm>
            <a:off x="1853741" y="2834640"/>
            <a:ext cx="3832168" cy="8313"/>
          </a:xfrm>
          <a:prstGeom prst="straightConnector1">
            <a:avLst/>
          </a:prstGeom>
          <a:ln w="28575">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13" name="Connettore 2 12"/>
          <p:cNvCxnSpPr/>
          <p:nvPr/>
        </p:nvCxnSpPr>
        <p:spPr>
          <a:xfrm flipV="1">
            <a:off x="3665912" y="2460567"/>
            <a:ext cx="1" cy="798021"/>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V="1">
            <a:off x="1870366" y="4937760"/>
            <a:ext cx="3765663" cy="8315"/>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3699164" y="4380807"/>
            <a:ext cx="0" cy="532015"/>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V="1">
            <a:off x="3699164" y="4929448"/>
            <a:ext cx="2" cy="598516"/>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CasellaDiTesto 44"/>
          <p:cNvSpPr txBox="1"/>
          <p:nvPr/>
        </p:nvSpPr>
        <p:spPr>
          <a:xfrm>
            <a:off x="5640185" y="2971800"/>
            <a:ext cx="65" cy="276999"/>
          </a:xfrm>
          <a:prstGeom prst="rect">
            <a:avLst/>
          </a:prstGeom>
          <a:noFill/>
        </p:spPr>
        <p:txBody>
          <a:bodyPr wrap="none" lIns="0" tIns="0" rIns="0" bIns="0" rtlCol="0">
            <a:spAutoFit/>
          </a:bodyPr>
          <a:lstStyle/>
          <a:p>
            <a:endParaRPr lang="en-US" dirty="0"/>
          </a:p>
        </p:txBody>
      </p:sp>
      <p:cxnSp>
        <p:nvCxnSpPr>
          <p:cNvPr id="8" name="Connettore 2 7"/>
          <p:cNvCxnSpPr/>
          <p:nvPr/>
        </p:nvCxnSpPr>
        <p:spPr>
          <a:xfrm>
            <a:off x="5852164" y="6046121"/>
            <a:ext cx="174567"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278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755" y="27432"/>
            <a:ext cx="10251117" cy="1096962"/>
          </a:xfrm>
        </p:spPr>
        <p:txBody>
          <a:bodyPr rtlCol="0">
            <a:normAutofit fontScale="90000"/>
          </a:bodyPr>
          <a:lstStyle/>
          <a:p>
            <a:pPr>
              <a:lnSpc>
                <a:spcPct val="100000"/>
              </a:lnSpc>
            </a:pPr>
            <a:r>
              <a:rPr lang="it" sz="2700" dirty="0"/>
              <a:t>Exercises</a:t>
            </a:r>
            <a:br>
              <a:rPr lang="it" dirty="0"/>
            </a:br>
            <a:r>
              <a:rPr lang="en-US" sz="2000" dirty="0"/>
              <a:t>Complete the sentences. Use the simple present or the present progressive of the verbs in parentheses:</a:t>
            </a:r>
            <a:endParaRPr lang="en-US" dirty="0"/>
          </a:p>
        </p:txBody>
      </p:sp>
      <p:sp>
        <p:nvSpPr>
          <p:cNvPr id="3" name="CasellaDiTesto 2"/>
          <p:cNvSpPr txBox="1"/>
          <p:nvPr/>
        </p:nvSpPr>
        <p:spPr>
          <a:xfrm>
            <a:off x="1203126" y="1481055"/>
            <a:ext cx="9908771" cy="5170646"/>
          </a:xfrm>
          <a:prstGeom prst="rect">
            <a:avLst/>
          </a:prstGeom>
          <a:noFill/>
        </p:spPr>
        <p:txBody>
          <a:bodyPr wrap="square" rtlCol="0">
            <a:spAutoFit/>
          </a:bodyPr>
          <a:lstStyle/>
          <a:p>
            <a:pPr defTabSz="357188"/>
            <a:r>
              <a:rPr lang="en-US" dirty="0"/>
              <a:t>1)	a. Kristin is in the shower. She (wash)  ___________________ her hair.</a:t>
            </a:r>
          </a:p>
          <a:p>
            <a:pPr defTabSz="357188"/>
            <a:r>
              <a:rPr lang="en-US" dirty="0"/>
              <a:t>	b. Kristin (wash) ________________ her hair every other day or so.</a:t>
            </a:r>
          </a:p>
          <a:p>
            <a:pPr defTabSz="357188"/>
            <a:endParaRPr lang="en-US" sz="1200" dirty="0"/>
          </a:p>
          <a:p>
            <a:pPr defTabSz="357188"/>
            <a:r>
              <a:rPr lang="en-US" dirty="0"/>
              <a:t>2)	a. Tony usually (sit) _________________ in the front row during class.</a:t>
            </a:r>
          </a:p>
          <a:p>
            <a:pPr defTabSz="357188"/>
            <a:r>
              <a:rPr lang="en-US" dirty="0"/>
              <a:t>	b. Today he (sit) ____________________ in the last row.</a:t>
            </a:r>
          </a:p>
          <a:p>
            <a:pPr defTabSz="357188"/>
            <a:endParaRPr lang="en-US" sz="1200" dirty="0"/>
          </a:p>
          <a:p>
            <a:pPr marL="342900" indent="-342900" defTabSz="357188">
              <a:buAutoNum type="arabicParenR" startAt="3"/>
            </a:pPr>
            <a:r>
              <a:rPr lang="en-US" dirty="0"/>
              <a:t>a. Andrew (work) __________________ the night shifts on weekends.</a:t>
            </a:r>
          </a:p>
          <a:p>
            <a:pPr defTabSz="357188"/>
            <a:r>
              <a:rPr lang="en-US" dirty="0"/>
              <a:t>	b. He’s not home now. He (work) _____________________ a double shift.</a:t>
            </a:r>
          </a:p>
          <a:p>
            <a:pPr defTabSz="357188"/>
            <a:endParaRPr lang="en-US" sz="1200" dirty="0"/>
          </a:p>
          <a:p>
            <a:pPr marL="342900" indent="-342900" defTabSz="357188">
              <a:buAutoNum type="arabicParenR" startAt="4"/>
            </a:pPr>
            <a:r>
              <a:rPr lang="en-US" dirty="0"/>
              <a:t>a. After six days of rain, I’m glad that the sun (shine) ____________________.</a:t>
            </a:r>
          </a:p>
          <a:p>
            <a:pPr defTabSz="357188"/>
            <a:r>
              <a:rPr lang="en-US" dirty="0"/>
              <a:t>	b. Every morning, the sun (shine) ______________ in my bedroom window and (wake) 	</a:t>
            </a:r>
            <a:r>
              <a:rPr lang="en-US" sz="1200" dirty="0"/>
              <a:t>_____________________</a:t>
            </a:r>
            <a:r>
              <a:rPr lang="en-US" dirty="0"/>
              <a:t> me up.</a:t>
            </a:r>
          </a:p>
          <a:p>
            <a:pPr defTabSz="357188"/>
            <a:endParaRPr lang="en-US" sz="1200" dirty="0"/>
          </a:p>
          <a:p>
            <a:pPr marL="342900" indent="-342900" defTabSz="357188">
              <a:buAutoNum type="arabicParenR" startAt="5"/>
            </a:pPr>
            <a:r>
              <a:rPr lang="en-US" dirty="0"/>
              <a:t>a. Babies (grow) ________________ very quickly. Newborn babies are very different from three-month olds.</a:t>
            </a:r>
          </a:p>
          <a:p>
            <a:pPr defTabSz="357188"/>
            <a:r>
              <a:rPr lang="en-US" dirty="0"/>
              <a:t>	b. Your baby (grow) ________________ so fast. She isn’t a newborn anymore!</a:t>
            </a:r>
          </a:p>
          <a:p>
            <a:pPr defTabSz="357188"/>
            <a:endParaRPr lang="en-US" sz="1200" dirty="0"/>
          </a:p>
          <a:p>
            <a:pPr marL="342900" indent="-342900" defTabSz="357188">
              <a:buAutoNum type="arabicParenR" startAt="6"/>
            </a:pPr>
            <a:r>
              <a:rPr lang="en-US" dirty="0"/>
              <a:t>a. Please, be quiet. I (try) _____________ to concentrate on my math homework.</a:t>
            </a:r>
          </a:p>
          <a:p>
            <a:pPr defTabSz="357188"/>
            <a:r>
              <a:rPr lang="en-US" dirty="0"/>
              <a:t>	b. Each day, our math teacher (try) ______________ to explain the material clearly, but I 		am very confused.</a:t>
            </a:r>
          </a:p>
        </p:txBody>
      </p:sp>
    </p:spTree>
    <p:extLst>
      <p:ext uri="{BB962C8B-B14F-4D97-AF65-F5344CB8AC3E}">
        <p14:creationId xmlns:p14="http://schemas.microsoft.com/office/powerpoint/2010/main" val="4224509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 dirty="0"/>
              <a:t>Simple Present and Present Progressive: affirmative, negative, question forms</a:t>
            </a:r>
            <a:endParaRPr lang="en-US" dirty="0"/>
          </a:p>
        </p:txBody>
      </p:sp>
      <p:graphicFrame>
        <p:nvGraphicFramePr>
          <p:cNvPr id="3" name="Segnaposto contenuto 2"/>
          <p:cNvGraphicFramePr>
            <a:graphicFrameLocks noGrp="1"/>
          </p:cNvGraphicFramePr>
          <p:nvPr>
            <p:ph idx="1"/>
            <p:extLst>
              <p:ext uri="{D42A27DB-BD31-4B8C-83A1-F6EECF244321}">
                <p14:modId xmlns:p14="http://schemas.microsoft.com/office/powerpoint/2010/main" val="941378904"/>
              </p:ext>
            </p:extLst>
          </p:nvPr>
        </p:nvGraphicFramePr>
        <p:xfrm>
          <a:off x="1063335" y="1850411"/>
          <a:ext cx="10075719" cy="3388360"/>
        </p:xfrm>
        <a:graphic>
          <a:graphicData uri="http://schemas.openxmlformats.org/drawingml/2006/table">
            <a:tbl>
              <a:tblPr firstRow="1" bandRow="1">
                <a:tableStyleId>{5C22544A-7EE6-4342-B048-85BDC9FD1C3A}</a:tableStyleId>
              </a:tblPr>
              <a:tblGrid>
                <a:gridCol w="3358573">
                  <a:extLst>
                    <a:ext uri="{9D8B030D-6E8A-4147-A177-3AD203B41FA5}">
                      <a16:colId xmlns:a16="http://schemas.microsoft.com/office/drawing/2014/main" val="20000"/>
                    </a:ext>
                  </a:extLst>
                </a:gridCol>
                <a:gridCol w="3358573">
                  <a:extLst>
                    <a:ext uri="{9D8B030D-6E8A-4147-A177-3AD203B41FA5}">
                      <a16:colId xmlns:a16="http://schemas.microsoft.com/office/drawing/2014/main" val="20001"/>
                    </a:ext>
                  </a:extLst>
                </a:gridCol>
                <a:gridCol w="3358573">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Simple Present</a:t>
                      </a:r>
                    </a:p>
                  </a:txBody>
                  <a:tcPr/>
                </a:tc>
                <a:tc>
                  <a:txBody>
                    <a:bodyPr/>
                    <a:lstStyle/>
                    <a:p>
                      <a:r>
                        <a:rPr lang="en-US" dirty="0"/>
                        <a:t>Present Progressive</a:t>
                      </a:r>
                    </a:p>
                  </a:txBody>
                  <a:tcPr/>
                </a:tc>
                <a:extLst>
                  <a:ext uri="{0D108BD9-81ED-4DB2-BD59-A6C34878D82A}">
                    <a16:rowId xmlns:a16="http://schemas.microsoft.com/office/drawing/2014/main" val="10000"/>
                  </a:ext>
                </a:extLst>
              </a:tr>
              <a:tr h="370840">
                <a:tc>
                  <a:txBody>
                    <a:bodyPr/>
                    <a:lstStyle/>
                    <a:p>
                      <a:r>
                        <a:rPr lang="en-US" b="1" dirty="0"/>
                        <a:t>AFFIRMATIVE</a:t>
                      </a:r>
                    </a:p>
                  </a:txBody>
                  <a:tcPr/>
                </a:tc>
                <a:tc>
                  <a:txBody>
                    <a:bodyPr/>
                    <a:lstStyle/>
                    <a:p>
                      <a:pPr defTabSz="747713">
                        <a:tabLst>
                          <a:tab pos="2332038" algn="l"/>
                        </a:tabLst>
                      </a:pPr>
                      <a:r>
                        <a:rPr lang="en-US" dirty="0"/>
                        <a:t>I</a:t>
                      </a:r>
                      <a:r>
                        <a:rPr lang="en-US" baseline="0" dirty="0"/>
                        <a:t>                </a:t>
                      </a:r>
                      <a:r>
                        <a:rPr lang="en-US" b="1" baseline="0" dirty="0">
                          <a:solidFill>
                            <a:srgbClr val="0070C0"/>
                          </a:solidFill>
                        </a:rPr>
                        <a:t>h</a:t>
                      </a:r>
                      <a:r>
                        <a:rPr lang="en-US" b="1" dirty="0">
                          <a:solidFill>
                            <a:srgbClr val="0070C0"/>
                          </a:solidFill>
                        </a:rPr>
                        <a:t>elp</a:t>
                      </a:r>
                    </a:p>
                    <a:p>
                      <a:r>
                        <a:rPr lang="en-US" dirty="0"/>
                        <a:t>You,</a:t>
                      </a:r>
                      <a:r>
                        <a:rPr lang="en-US" baseline="0" dirty="0"/>
                        <a:t> We, They    </a:t>
                      </a:r>
                      <a:r>
                        <a:rPr lang="en-US" b="1" baseline="0" dirty="0">
                          <a:solidFill>
                            <a:srgbClr val="0070C0"/>
                          </a:solidFill>
                        </a:rPr>
                        <a:t>help</a:t>
                      </a:r>
                    </a:p>
                    <a:p>
                      <a:r>
                        <a:rPr lang="en-US" baseline="0" dirty="0"/>
                        <a:t>He/She/It       </a:t>
                      </a:r>
                      <a:r>
                        <a:rPr lang="en-US" b="1" baseline="0" dirty="0">
                          <a:solidFill>
                            <a:srgbClr val="0070C0"/>
                          </a:solidFill>
                        </a:rPr>
                        <a:t>helps</a:t>
                      </a:r>
                      <a:endParaRPr lang="en-US" b="1" dirty="0">
                        <a:solidFill>
                          <a:srgbClr val="0070C0"/>
                        </a:solidFill>
                      </a:endParaRPr>
                    </a:p>
                  </a:txBody>
                  <a:tcPr/>
                </a:tc>
                <a:tc>
                  <a:txBody>
                    <a:bodyPr/>
                    <a:lstStyle/>
                    <a:p>
                      <a:r>
                        <a:rPr lang="en-US" dirty="0"/>
                        <a:t>I                 </a:t>
                      </a:r>
                      <a:r>
                        <a:rPr lang="en-US" b="1" dirty="0">
                          <a:solidFill>
                            <a:srgbClr val="0070C0"/>
                          </a:solidFill>
                        </a:rPr>
                        <a:t>am helping</a:t>
                      </a:r>
                    </a:p>
                    <a:p>
                      <a:r>
                        <a:rPr lang="en-US" dirty="0"/>
                        <a:t>You, We,</a:t>
                      </a:r>
                      <a:r>
                        <a:rPr lang="en-US" baseline="0" dirty="0"/>
                        <a:t> they     </a:t>
                      </a:r>
                      <a:r>
                        <a:rPr lang="en-US" b="1" baseline="0" dirty="0">
                          <a:solidFill>
                            <a:srgbClr val="0070C0"/>
                          </a:solidFill>
                        </a:rPr>
                        <a:t>are helping</a:t>
                      </a:r>
                    </a:p>
                    <a:p>
                      <a:r>
                        <a:rPr lang="en-US" baseline="0" dirty="0"/>
                        <a:t>He/She/It          </a:t>
                      </a:r>
                      <a:r>
                        <a:rPr lang="en-US" b="1" baseline="0" dirty="0">
                          <a:solidFill>
                            <a:srgbClr val="0070C0"/>
                          </a:solidFill>
                        </a:rPr>
                        <a:t>is helping</a:t>
                      </a:r>
                      <a:endParaRPr lang="en-US" b="1" dirty="0">
                        <a:solidFill>
                          <a:srgbClr val="0070C0"/>
                        </a:solidFill>
                      </a:endParaRPr>
                    </a:p>
                  </a:txBody>
                  <a:tcPr/>
                </a:tc>
                <a:extLst>
                  <a:ext uri="{0D108BD9-81ED-4DB2-BD59-A6C34878D82A}">
                    <a16:rowId xmlns:a16="http://schemas.microsoft.com/office/drawing/2014/main" val="10001"/>
                  </a:ext>
                </a:extLst>
              </a:tr>
              <a:tr h="370840">
                <a:tc>
                  <a:txBody>
                    <a:bodyPr/>
                    <a:lstStyle/>
                    <a:p>
                      <a:r>
                        <a:rPr lang="en-US" b="1" dirty="0"/>
                        <a:t>NEGATIVE</a:t>
                      </a:r>
                    </a:p>
                  </a:txBody>
                  <a:tcPr/>
                </a:tc>
                <a:tc>
                  <a:txBody>
                    <a:bodyPr/>
                    <a:lstStyle/>
                    <a:p>
                      <a:pPr defTabSz="747713">
                        <a:tabLst>
                          <a:tab pos="2332038" algn="l"/>
                        </a:tabLst>
                      </a:pPr>
                      <a:r>
                        <a:rPr lang="en-US" dirty="0"/>
                        <a:t>I</a:t>
                      </a:r>
                      <a:r>
                        <a:rPr lang="en-US" baseline="0" dirty="0"/>
                        <a:t>                 do not </a:t>
                      </a:r>
                      <a:r>
                        <a:rPr lang="en-US" b="1" baseline="0" dirty="0">
                          <a:solidFill>
                            <a:srgbClr val="0070C0"/>
                          </a:solidFill>
                        </a:rPr>
                        <a:t>h</a:t>
                      </a:r>
                      <a:r>
                        <a:rPr lang="en-US" b="1" dirty="0">
                          <a:solidFill>
                            <a:srgbClr val="0070C0"/>
                          </a:solidFill>
                        </a:rPr>
                        <a:t>elp</a:t>
                      </a:r>
                    </a:p>
                    <a:p>
                      <a:r>
                        <a:rPr lang="en-US" dirty="0"/>
                        <a:t>You,</a:t>
                      </a:r>
                      <a:r>
                        <a:rPr lang="en-US" baseline="0" dirty="0"/>
                        <a:t> We, They    do not </a:t>
                      </a:r>
                      <a:r>
                        <a:rPr lang="en-US" b="1" baseline="0" dirty="0">
                          <a:solidFill>
                            <a:srgbClr val="0070C0"/>
                          </a:solidFill>
                        </a:rPr>
                        <a:t>help</a:t>
                      </a:r>
                    </a:p>
                    <a:p>
                      <a:r>
                        <a:rPr lang="en-US" baseline="0" dirty="0"/>
                        <a:t>He/She/It      does not </a:t>
                      </a:r>
                      <a:r>
                        <a:rPr lang="en-US" b="1" baseline="0" dirty="0">
                          <a:solidFill>
                            <a:srgbClr val="0070C0"/>
                          </a:solidFill>
                        </a:rPr>
                        <a:t>help</a:t>
                      </a:r>
                      <a:endParaRPr lang="en-US" b="1" dirty="0">
                        <a:solidFill>
                          <a:srgbClr val="0070C0"/>
                        </a:solidFill>
                      </a:endParaRPr>
                    </a:p>
                  </a:txBody>
                  <a:tcPr/>
                </a:tc>
                <a:tc>
                  <a:txBody>
                    <a:bodyPr/>
                    <a:lstStyle/>
                    <a:p>
                      <a:r>
                        <a:rPr lang="en-US" dirty="0"/>
                        <a:t>I              </a:t>
                      </a:r>
                      <a:r>
                        <a:rPr lang="en-US" b="1" dirty="0">
                          <a:solidFill>
                            <a:srgbClr val="0070C0"/>
                          </a:solidFill>
                        </a:rPr>
                        <a:t>am not helping</a:t>
                      </a:r>
                    </a:p>
                    <a:p>
                      <a:r>
                        <a:rPr lang="en-US" dirty="0"/>
                        <a:t>You, We,</a:t>
                      </a:r>
                      <a:r>
                        <a:rPr lang="en-US" baseline="0" dirty="0"/>
                        <a:t> they </a:t>
                      </a:r>
                      <a:r>
                        <a:rPr lang="en-US" b="1" baseline="0" dirty="0">
                          <a:solidFill>
                            <a:srgbClr val="0070C0"/>
                          </a:solidFill>
                        </a:rPr>
                        <a:t>are not helping</a:t>
                      </a:r>
                    </a:p>
                    <a:p>
                      <a:r>
                        <a:rPr lang="en-US" baseline="0" dirty="0"/>
                        <a:t>He/She/It      </a:t>
                      </a:r>
                      <a:r>
                        <a:rPr lang="en-US" b="1" baseline="0" dirty="0">
                          <a:solidFill>
                            <a:srgbClr val="0070C0"/>
                          </a:solidFill>
                        </a:rPr>
                        <a:t>is not helping</a:t>
                      </a:r>
                      <a:endParaRPr lang="en-US" b="1" dirty="0">
                        <a:solidFill>
                          <a:srgbClr val="0070C0"/>
                        </a:solidFill>
                      </a:endParaRPr>
                    </a:p>
                  </a:txBody>
                  <a:tcPr/>
                </a:tc>
                <a:extLst>
                  <a:ext uri="{0D108BD9-81ED-4DB2-BD59-A6C34878D82A}">
                    <a16:rowId xmlns:a16="http://schemas.microsoft.com/office/drawing/2014/main" val="10002"/>
                  </a:ext>
                </a:extLst>
              </a:tr>
              <a:tr h="370840">
                <a:tc>
                  <a:txBody>
                    <a:bodyPr/>
                    <a:lstStyle/>
                    <a:p>
                      <a:r>
                        <a:rPr lang="en-US" b="1" dirty="0"/>
                        <a:t>QUESTION</a:t>
                      </a:r>
                    </a:p>
                  </a:txBody>
                  <a:tcPr/>
                </a:tc>
                <a:tc>
                  <a:txBody>
                    <a:bodyPr/>
                    <a:lstStyle/>
                    <a:p>
                      <a:r>
                        <a:rPr lang="en-US" dirty="0"/>
                        <a:t>Do I                   </a:t>
                      </a:r>
                      <a:r>
                        <a:rPr lang="en-US" b="1" dirty="0">
                          <a:solidFill>
                            <a:srgbClr val="0070C0"/>
                          </a:solidFill>
                        </a:rPr>
                        <a:t>help?</a:t>
                      </a:r>
                    </a:p>
                    <a:p>
                      <a:r>
                        <a:rPr lang="en-US" dirty="0"/>
                        <a:t>Do</a:t>
                      </a:r>
                      <a:r>
                        <a:rPr lang="en-US" baseline="0" dirty="0"/>
                        <a:t> you, we, they.       </a:t>
                      </a:r>
                      <a:r>
                        <a:rPr lang="en-US" b="1" dirty="0">
                          <a:solidFill>
                            <a:srgbClr val="0070C0"/>
                          </a:solidFill>
                        </a:rPr>
                        <a:t>help?</a:t>
                      </a:r>
                      <a:endParaRPr lang="en-US" b="1" baseline="0" dirty="0">
                        <a:solidFill>
                          <a:srgbClr val="0070C0"/>
                        </a:solidFill>
                      </a:endParaRPr>
                    </a:p>
                    <a:p>
                      <a:r>
                        <a:rPr lang="en-US" baseline="0" dirty="0"/>
                        <a:t>Does he/she/it         </a:t>
                      </a:r>
                      <a:r>
                        <a:rPr lang="en-US" b="1" dirty="0">
                          <a:solidFill>
                            <a:srgbClr val="0070C0"/>
                          </a:solidFill>
                        </a:rPr>
                        <a:t>help?</a:t>
                      </a:r>
                      <a:endParaRPr lang="en-US" b="1" baseline="0" dirty="0">
                        <a:solidFill>
                          <a:srgbClr val="0070C0"/>
                        </a:solidFill>
                      </a:endParaRPr>
                    </a:p>
                    <a:p>
                      <a:r>
                        <a:rPr lang="en-US" baseline="0" dirty="0"/>
                        <a:t>When do I              </a:t>
                      </a:r>
                      <a:r>
                        <a:rPr lang="en-US" b="1" dirty="0">
                          <a:solidFill>
                            <a:srgbClr val="0070C0"/>
                          </a:solidFill>
                        </a:rPr>
                        <a:t>help?</a:t>
                      </a:r>
                    </a:p>
                  </a:txBody>
                  <a:tcPr/>
                </a:tc>
                <a:tc>
                  <a:txBody>
                    <a:bodyPr/>
                    <a:lstStyle/>
                    <a:p>
                      <a:r>
                        <a:rPr lang="en-US" dirty="0"/>
                        <a:t>Am I                </a:t>
                      </a:r>
                      <a:r>
                        <a:rPr lang="en-US" b="1" dirty="0">
                          <a:solidFill>
                            <a:srgbClr val="0070C0"/>
                          </a:solidFill>
                        </a:rPr>
                        <a:t>helping?</a:t>
                      </a:r>
                    </a:p>
                    <a:p>
                      <a:r>
                        <a:rPr lang="en-US" dirty="0"/>
                        <a:t>Are</a:t>
                      </a:r>
                      <a:r>
                        <a:rPr lang="en-US" baseline="0" dirty="0"/>
                        <a:t> you, we, they     </a:t>
                      </a:r>
                      <a:r>
                        <a:rPr lang="en-US" b="1" dirty="0">
                          <a:solidFill>
                            <a:srgbClr val="0070C0"/>
                          </a:solidFill>
                        </a:rPr>
                        <a:t>helping?</a:t>
                      </a:r>
                      <a:endParaRPr lang="en-US" baseline="0" dirty="0"/>
                    </a:p>
                    <a:p>
                      <a:r>
                        <a:rPr lang="en-US" baseline="0" dirty="0"/>
                        <a:t>Is he/she/it         </a:t>
                      </a:r>
                      <a:r>
                        <a:rPr lang="en-US" b="1" dirty="0">
                          <a:solidFill>
                            <a:srgbClr val="0070C0"/>
                          </a:solidFill>
                        </a:rPr>
                        <a:t>helping?</a:t>
                      </a:r>
                      <a:endParaRPr lang="en-US" baseline="0" dirty="0"/>
                    </a:p>
                    <a:p>
                      <a:r>
                        <a:rPr lang="en-US" baseline="0" dirty="0"/>
                        <a:t>When am I           </a:t>
                      </a:r>
                      <a:r>
                        <a:rPr lang="en-US" b="1" dirty="0">
                          <a:solidFill>
                            <a:srgbClr val="0070C0"/>
                          </a:solidFill>
                        </a:rPr>
                        <a:t>helping?</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273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5756" y="27432"/>
            <a:ext cx="9980682" cy="1096962"/>
          </a:xfrm>
        </p:spPr>
        <p:txBody>
          <a:bodyPr rtlCol="0">
            <a:normAutofit/>
          </a:bodyPr>
          <a:lstStyle/>
          <a:p>
            <a:pPr>
              <a:lnSpc>
                <a:spcPct val="100000"/>
              </a:lnSpc>
            </a:pPr>
            <a:r>
              <a:rPr lang="it" sz="2700" dirty="0"/>
              <a:t>Exercises</a:t>
            </a:r>
            <a:br>
              <a:rPr lang="it" dirty="0"/>
            </a:br>
            <a:r>
              <a:rPr lang="en-US" sz="2000" dirty="0"/>
              <a:t>Complete the sentences with </a:t>
            </a:r>
            <a:r>
              <a:rPr lang="en-US" sz="2000" b="1" dirty="0"/>
              <a:t>Do</a:t>
            </a:r>
            <a:r>
              <a:rPr lang="en-US" sz="2000" dirty="0"/>
              <a:t>, </a:t>
            </a:r>
            <a:r>
              <a:rPr lang="en-US" sz="2000" b="1" dirty="0"/>
              <a:t>Does</a:t>
            </a:r>
            <a:r>
              <a:rPr lang="en-US" sz="2000" dirty="0"/>
              <a:t>, </a:t>
            </a:r>
            <a:r>
              <a:rPr lang="en-US" sz="2000" b="1" dirty="0"/>
              <a:t>Is</a:t>
            </a:r>
            <a:r>
              <a:rPr lang="en-US" sz="2000" dirty="0"/>
              <a:t> or </a:t>
            </a:r>
            <a:r>
              <a:rPr lang="en-US" sz="2000" b="1" dirty="0"/>
              <a:t>Are</a:t>
            </a:r>
            <a:endParaRPr lang="en-US" b="1" dirty="0"/>
          </a:p>
        </p:txBody>
      </p:sp>
      <p:sp>
        <p:nvSpPr>
          <p:cNvPr id="4" name="CasellaDiTesto 3"/>
          <p:cNvSpPr txBox="1"/>
          <p:nvPr/>
        </p:nvSpPr>
        <p:spPr>
          <a:xfrm>
            <a:off x="1088136" y="1591056"/>
            <a:ext cx="10030968" cy="4524315"/>
          </a:xfrm>
          <a:prstGeom prst="rect">
            <a:avLst/>
          </a:prstGeom>
          <a:noFill/>
        </p:spPr>
        <p:txBody>
          <a:bodyPr wrap="square" rtlCol="0">
            <a:spAutoFit/>
          </a:bodyPr>
          <a:lstStyle/>
          <a:p>
            <a:r>
              <a:rPr lang="en-US" dirty="0"/>
              <a:t>On an airplane</a:t>
            </a:r>
          </a:p>
          <a:p>
            <a:endParaRPr lang="en-US" dirty="0"/>
          </a:p>
          <a:p>
            <a:pPr marL="342900" indent="-342900">
              <a:buAutoNum type="arabicPeriod"/>
            </a:pPr>
            <a:r>
              <a:rPr lang="en-US" dirty="0"/>
              <a:t>________________ you ready for takeoff?</a:t>
            </a:r>
          </a:p>
          <a:p>
            <a:pPr marL="342900" indent="-342900">
              <a:buAutoNum type="arabicPeriod"/>
            </a:pPr>
            <a:r>
              <a:rPr lang="en-US" dirty="0"/>
              <a:t>________________ the plane taking off soon?</a:t>
            </a:r>
          </a:p>
          <a:p>
            <a:pPr marL="342900" indent="-342900">
              <a:buAutoNum type="arabicPeriod"/>
            </a:pPr>
            <a:r>
              <a:rPr lang="en-US" dirty="0"/>
              <a:t>________________ you nervous?</a:t>
            </a:r>
          </a:p>
          <a:p>
            <a:pPr marL="342900" indent="-342900">
              <a:buAutoNum type="arabicPeriod"/>
            </a:pPr>
            <a:r>
              <a:rPr lang="en-US" dirty="0"/>
              <a:t>________________ you have your seat belt on?</a:t>
            </a:r>
          </a:p>
          <a:p>
            <a:pPr marL="342900" indent="-342900">
              <a:buAutoNum type="arabicPeriod"/>
            </a:pPr>
            <a:r>
              <a:rPr lang="en-US" dirty="0"/>
              <a:t>________________ the seats comfortable?</a:t>
            </a:r>
          </a:p>
          <a:p>
            <a:pPr marL="342900" indent="-342900">
              <a:buAutoNum type="arabicPeriod"/>
            </a:pPr>
            <a:r>
              <a:rPr lang="en-US" dirty="0"/>
              <a:t>________________ your seat comfortable?</a:t>
            </a:r>
          </a:p>
          <a:p>
            <a:pPr marL="342900" indent="-342900">
              <a:buAutoNum type="arabicPeriod"/>
            </a:pPr>
            <a:r>
              <a:rPr lang="en-US" dirty="0"/>
              <a:t>________________ the seat go back more?</a:t>
            </a:r>
          </a:p>
          <a:p>
            <a:pPr marL="342900" indent="-342900">
              <a:buAutoNum type="arabicPeriod"/>
            </a:pPr>
            <a:r>
              <a:rPr lang="en-US" dirty="0"/>
              <a:t>________________ they serve food on this flight?</a:t>
            </a:r>
          </a:p>
          <a:p>
            <a:pPr marL="342900" indent="-342900">
              <a:buAutoNum type="arabicPeriod"/>
            </a:pPr>
            <a:r>
              <a:rPr lang="en-US" dirty="0"/>
              <a:t>________________ the movie beginning?</a:t>
            </a:r>
          </a:p>
          <a:p>
            <a:pPr marL="342900" indent="-342900">
              <a:buAutoNum type="arabicPeriod"/>
            </a:pPr>
            <a:r>
              <a:rPr lang="en-US" dirty="0"/>
              <a:t>________________ you like to fly?</a:t>
            </a:r>
          </a:p>
          <a:p>
            <a:pPr marL="342900" indent="-342900">
              <a:buAutoNum type="arabicPeriod"/>
            </a:pPr>
            <a:r>
              <a:rPr lang="en-US" dirty="0"/>
              <a:t>________________ the co-pilot flying the plane?</a:t>
            </a:r>
          </a:p>
          <a:p>
            <a:pPr marL="342900" indent="-342900">
              <a:buAutoNum type="arabicPeriod"/>
            </a:pPr>
            <a:r>
              <a:rPr lang="en-US" dirty="0"/>
              <a:t>________________ the co-pilot sleep during the flight?</a:t>
            </a:r>
          </a:p>
          <a:p>
            <a:pPr marL="342900" indent="-342900">
              <a:buAutoNum type="arabicPeriod"/>
            </a:pPr>
            <a:r>
              <a:rPr lang="en-US" dirty="0"/>
              <a:t>________________ the pilots sleep during the flight?</a:t>
            </a:r>
          </a:p>
          <a:p>
            <a:pPr marL="342900" indent="-342900">
              <a:buAutoNum type="arabicPeriod"/>
            </a:pPr>
            <a:r>
              <a:rPr lang="en-US" dirty="0"/>
              <a:t>________________ the plane on autopilot?</a:t>
            </a:r>
          </a:p>
        </p:txBody>
      </p:sp>
    </p:spTree>
    <p:extLst>
      <p:ext uri="{BB962C8B-B14F-4D97-AF65-F5344CB8AC3E}">
        <p14:creationId xmlns:p14="http://schemas.microsoft.com/office/powerpoint/2010/main" val="293289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040" y="0"/>
            <a:ext cx="7004536" cy="6840000"/>
          </a:xfrm>
          <a:prstGeom prst="rect">
            <a:avLst/>
          </a:prstGeom>
        </p:spPr>
      </p:pic>
    </p:spTree>
    <p:extLst>
      <p:ext uri="{BB962C8B-B14F-4D97-AF65-F5344CB8AC3E}">
        <p14:creationId xmlns:p14="http://schemas.microsoft.com/office/powerpoint/2010/main" val="2428316714"/>
      </p:ext>
    </p:extLst>
  </p:cSld>
  <p:clrMapOvr>
    <a:masterClrMapping/>
  </p:clrMapOvr>
</p:sld>
</file>

<file path=ppt/theme/theme1.xml><?xml version="1.0" encoding="utf-8"?>
<a:theme xmlns:a="http://schemas.openxmlformats.org/drawingml/2006/main" name="Documentazione accademica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51_TF03431380_TF03431380.potx" id="{F752DA82-D50A-4AE0-8DD8-25DD4AAFB5E8}" vid="{140E91C9-CCE7-4C34-B3F5-184A9FB2C478}"/>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4873beb7-5857-4685-be1f-d57550cc96cc"/>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accademica, schema con righe verticali e nastro (widescreen)</Template>
  <TotalTime>0</TotalTime>
  <Words>1926</Words>
  <Application>Microsoft Macintosh PowerPoint</Application>
  <PresentationFormat>Widescreen</PresentationFormat>
  <Paragraphs>248</Paragraphs>
  <Slides>16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Arial</vt:lpstr>
      <vt:lpstr>Euphemia</vt:lpstr>
      <vt:lpstr>Plantagenet Cherokee</vt:lpstr>
      <vt:lpstr>Wingdings</vt:lpstr>
      <vt:lpstr>Documentazione accademica 16x9</vt:lpstr>
      <vt:lpstr>Presentazione standard di PowerPoint</vt:lpstr>
      <vt:lpstr>The 12 Basic English Tenses</vt:lpstr>
      <vt:lpstr>Simple Present</vt:lpstr>
      <vt:lpstr>Present Progressive</vt:lpstr>
      <vt:lpstr>Simple Present and Present Progressive</vt:lpstr>
      <vt:lpstr>Exercises Complete the sentences. Use the simple present or the present progressive of the verbs in parentheses:</vt:lpstr>
      <vt:lpstr>Simple Present and Present Progressive: affirmative, negative, question forms</vt:lpstr>
      <vt:lpstr>Exercises Complete the sentences with Do, Does, Is or Are</vt:lpstr>
      <vt:lpstr>Presentazione standard di PowerPoint</vt:lpstr>
      <vt:lpstr>Verbs not usually used in the progressive (stative verbs)</vt:lpstr>
      <vt:lpstr>Stative verbs that can be used in progressive tenses</vt:lpstr>
      <vt:lpstr>ENGLISH FOR BIOMEDICAL SCIENCE</vt:lpstr>
      <vt:lpstr>Presentazione standard di PowerPoint</vt:lpstr>
      <vt:lpstr>Presentazione standard di PowerPoint</vt:lpstr>
      <vt:lpstr>Presentazione standard di PowerPoint</vt:lpstr>
      <vt:lpstr>Study the words in box A and give two common meanings of each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2020-10-26T18:26:15Z</dcterms:created>
  <dcterms:modified xsi:type="dcterms:W3CDTF">2023-06-12T16:14:24Z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